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13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  <p:sldMasterId id="2147484006" r:id="rId2"/>
  </p:sldMasterIdLst>
  <p:notesMasterIdLst>
    <p:notesMasterId r:id="rId17"/>
  </p:notesMasterIdLst>
  <p:handoutMasterIdLst>
    <p:handoutMasterId r:id="rId18"/>
  </p:handoutMasterIdLst>
  <p:sldIdLst>
    <p:sldId id="2098" r:id="rId3"/>
    <p:sldId id="1998" r:id="rId4"/>
    <p:sldId id="1975" r:id="rId5"/>
    <p:sldId id="2072" r:id="rId6"/>
    <p:sldId id="2094" r:id="rId7"/>
    <p:sldId id="2096" r:id="rId8"/>
    <p:sldId id="2097" r:id="rId9"/>
    <p:sldId id="2099" r:id="rId10"/>
    <p:sldId id="2100" r:id="rId11"/>
    <p:sldId id="2101" r:id="rId12"/>
    <p:sldId id="2084" r:id="rId13"/>
    <p:sldId id="2102" r:id="rId14"/>
    <p:sldId id="2087" r:id="rId15"/>
    <p:sldId id="2088" r:id="rId16"/>
  </p:sldIdLst>
  <p:sldSz cx="9144000" cy="5143500" type="screen16x9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rebuchet MS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rebuchet MS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rebuchet MS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rebuchet MS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rebuchet MS" pitchFamily="34" charset="0"/>
        <a:ea typeface="+mn-ea"/>
        <a:cs typeface="Arial" charset="0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rebuchet MS" pitchFamily="34" charset="0"/>
        <a:ea typeface="+mn-ea"/>
        <a:cs typeface="Arial" charset="0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rebuchet MS" pitchFamily="34" charset="0"/>
        <a:ea typeface="+mn-ea"/>
        <a:cs typeface="Arial" charset="0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rebuchet MS" pitchFamily="34" charset="0"/>
        <a:ea typeface="+mn-ea"/>
        <a:cs typeface="Arial" charset="0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rebuchet MS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CC"/>
    <a:srgbClr val="67A58C"/>
    <a:srgbClr val="B1A235"/>
    <a:srgbClr val="926BA1"/>
    <a:srgbClr val="A46652"/>
    <a:srgbClr val="73998B"/>
    <a:srgbClr val="E1D99B"/>
    <a:srgbClr val="CCECFF"/>
    <a:srgbClr val="CCFF99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Estilo medio 3 - Énfasis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Estilo claro 2 - Acento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8A107856-5554-42FB-B03E-39F5DBC370BA}" styleName="Estilo medio 4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Estilo oscuro 1 - Énfasis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Estilo medio 4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Estilo medio 4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03447BB-5D67-496B-8E87-E561075AD55C}" styleName="Estilo oscuro 1 - Énfasi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Estilo oscuro 1 - Énfasis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Estilo oscuro 1 - Énfasis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Acento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A111915-BE36-4E01-A7E5-04B1672EAD32}" styleName="Estilo claro 2 - Acento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Estilo claro 3 - Acent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Estilo medio 1 - Énfasi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C083E6E3-FA7D-4D7B-A595-EF9225AFEA82}" styleName="Estilo claro 1 - Acento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B301B821-A1FF-4177-AEE7-76D212191A09}" styleName="Estilo medio 1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30" autoAdjust="0"/>
    <p:restoredTop sz="86064" autoAdjust="0"/>
  </p:normalViewPr>
  <p:slideViewPr>
    <p:cSldViewPr snapToGrid="0">
      <p:cViewPr>
        <p:scale>
          <a:sx n="75" d="100"/>
          <a:sy n="75" d="100"/>
        </p:scale>
        <p:origin x="-1242" y="-390"/>
      </p:cViewPr>
      <p:guideLst>
        <p:guide orient="horz" pos="1618"/>
        <p:guide pos="2880"/>
      </p:guideLst>
    </p:cSldViewPr>
  </p:slideViewPr>
  <p:outlineViewPr>
    <p:cViewPr>
      <p:scale>
        <a:sx n="33" d="100"/>
        <a:sy n="33" d="100"/>
      </p:scale>
      <p:origin x="0" y="28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998" y="972"/>
      </p:cViewPr>
      <p:guideLst>
        <p:guide orient="horz" pos="2926"/>
        <p:guide pos="22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Ivette\Documents\Economia%20Digital\Eventos\Canieti%20Occidente\Recursos%20Innovacion%20a%20TI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Ivette\Documents\Economia%20Digital\Eventos\Canieti%20Occidente\Recursos%20Innovacion%20a%20TI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Empresas con inscritas en RENIECYT</a:t>
            </a:r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dPt>
            <c:idx val="1"/>
            <c:bubble3D val="0"/>
            <c:spPr>
              <a:solidFill>
                <a:srgbClr val="92D050"/>
              </a:solidFill>
            </c:spPr>
          </c:dPt>
          <c:dLbls>
            <c:dLbl>
              <c:idx val="0"/>
              <c:layout>
                <c:manualLayout>
                  <c:x val="0.14108212513424434"/>
                  <c:y val="4.3771651634666855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s-MX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Reniecyt!$B$31:$B$32</c:f>
              <c:strCache>
                <c:ptCount val="2"/>
                <c:pt idx="0">
                  <c:v>TI</c:v>
                </c:pt>
                <c:pt idx="1">
                  <c:v>Resto sectores</c:v>
                </c:pt>
              </c:strCache>
            </c:strRef>
          </c:cat>
          <c:val>
            <c:numRef>
              <c:f>Reniecyt!$C$31:$C$32</c:f>
              <c:numCache>
                <c:formatCode>General</c:formatCode>
                <c:ptCount val="2"/>
                <c:pt idx="0">
                  <c:v>410</c:v>
                </c:pt>
                <c:pt idx="1">
                  <c:v>7232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100"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11"/>
    </mc:Choice>
    <mc:Fallback>
      <c:style val="11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320581086260161"/>
          <c:y val="4.9658887560159508E-2"/>
          <c:w val="0.78978107150003207"/>
          <c:h val="0.7781500808454170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Datos!$C$10</c:f>
              <c:strCache>
                <c:ptCount val="1"/>
                <c:pt idx="0">
                  <c:v>Resto sectores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Datos!$B$11:$B$13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Datos!$C$11:$C$13</c:f>
              <c:numCache>
                <c:formatCode>_("$"* #,##0.00_);_("$"* \(#,##0.00\);_("$"* "-"??_);_(@_)</c:formatCode>
                <c:ptCount val="3"/>
                <c:pt idx="0">
                  <c:v>1565025537.0893996</c:v>
                </c:pt>
                <c:pt idx="1">
                  <c:v>2149301655.4617376</c:v>
                </c:pt>
                <c:pt idx="2">
                  <c:v>2044984536.4241302</c:v>
                </c:pt>
              </c:numCache>
            </c:numRef>
          </c:val>
        </c:ser>
        <c:ser>
          <c:idx val="1"/>
          <c:order val="1"/>
          <c:tx>
            <c:strRef>
              <c:f>Datos!$D$10</c:f>
              <c:strCache>
                <c:ptCount val="1"/>
                <c:pt idx="0">
                  <c:v>TI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1.81818181818181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Datos!$B$11:$B$13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Datos!$D$11:$D$13</c:f>
              <c:numCache>
                <c:formatCode>_("$"* #,##0.00_);_("$"* \(#,##0.00\);_("$"* "-"??_);_(@_)</c:formatCode>
                <c:ptCount val="3"/>
                <c:pt idx="0">
                  <c:v>98559610.027899951</c:v>
                </c:pt>
                <c:pt idx="1">
                  <c:v>204671289.79192784</c:v>
                </c:pt>
                <c:pt idx="2">
                  <c:v>279842603.0395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21584128"/>
        <c:axId val="98893120"/>
      </c:barChart>
      <c:catAx>
        <c:axId val="121584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98893120"/>
        <c:crosses val="autoZero"/>
        <c:auto val="1"/>
        <c:lblAlgn val="ctr"/>
        <c:lblOffset val="100"/>
        <c:noMultiLvlLbl val="0"/>
      </c:catAx>
      <c:valAx>
        <c:axId val="98893120"/>
        <c:scaling>
          <c:orientation val="minMax"/>
        </c:scaling>
        <c:delete val="0"/>
        <c:axPos val="l"/>
        <c:majorGridlines/>
        <c:numFmt formatCode="_(&quot;$&quot;* #,##0.00_);_(&quot;$&quot;* \(#,##0.00\);_(&quot;$&quot;* &quot;-&quot;??_);_(@_)" sourceLinked="1"/>
        <c:majorTickMark val="none"/>
        <c:minorTickMark val="none"/>
        <c:tickLblPos val="nextTo"/>
        <c:crossAx val="121584128"/>
        <c:crosses val="autoZero"/>
        <c:crossBetween val="between"/>
        <c:dispUnits>
          <c:builtInUnit val="millions"/>
          <c:dispUnitsLbl>
            <c:layout>
              <c:manualLayout>
                <c:xMode val="edge"/>
                <c:yMode val="edge"/>
                <c:x val="1.4076576576576577E-2"/>
                <c:y val="0.27812442225919765"/>
              </c:manualLayout>
            </c:layout>
          </c:dispUnitsLbl>
        </c:dispUnits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lang="es-ES" sz="800" b="1" kern="1200" dirty="0">
          <a:solidFill>
            <a:schemeClr val="tx1"/>
          </a:solidFill>
          <a:latin typeface="Trebuchet MS" pitchFamily="34" charset="0"/>
          <a:ea typeface="+mn-ea"/>
          <a:cs typeface="Arial" charset="0"/>
        </a:defRPr>
      </a:pPr>
      <a:endParaRPr lang="es-MX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Datos!$I$10</c:f>
              <c:strCache>
                <c:ptCount val="1"/>
                <c:pt idx="0">
                  <c:v>Resto sectores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Datos!$H$11:$H$13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Datos!$I$11:$I$13</c:f>
              <c:numCache>
                <c:formatCode>0</c:formatCode>
                <c:ptCount val="3"/>
                <c:pt idx="0">
                  <c:v>470</c:v>
                </c:pt>
                <c:pt idx="1">
                  <c:v>594</c:v>
                </c:pt>
                <c:pt idx="2">
                  <c:v>471</c:v>
                </c:pt>
              </c:numCache>
            </c:numRef>
          </c:val>
        </c:ser>
        <c:ser>
          <c:idx val="1"/>
          <c:order val="1"/>
          <c:tx>
            <c:strRef>
              <c:f>Datos!$J$10</c:f>
              <c:strCache>
                <c:ptCount val="1"/>
                <c:pt idx="0">
                  <c:v>TI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Datos!$H$11:$H$13</c:f>
              <c:numCache>
                <c:formatCode>General</c:formatCode>
                <c:ptCount val="3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</c:numCache>
            </c:numRef>
          </c:cat>
          <c:val>
            <c:numRef>
              <c:f>Datos!$J$11:$J$13</c:f>
              <c:numCache>
                <c:formatCode>0</c:formatCode>
                <c:ptCount val="3"/>
                <c:pt idx="0">
                  <c:v>33</c:v>
                </c:pt>
                <c:pt idx="1">
                  <c:v>79</c:v>
                </c:pt>
                <c:pt idx="2">
                  <c:v>76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100"/>
        <c:axId val="121584640"/>
        <c:axId val="72969024"/>
      </c:barChart>
      <c:catAx>
        <c:axId val="121584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72969024"/>
        <c:crosses val="autoZero"/>
        <c:auto val="1"/>
        <c:lblAlgn val="ctr"/>
        <c:lblOffset val="100"/>
        <c:noMultiLvlLbl val="0"/>
      </c:catAx>
      <c:valAx>
        <c:axId val="72969024"/>
        <c:scaling>
          <c:orientation val="minMax"/>
        </c:scaling>
        <c:delete val="0"/>
        <c:axPos val="l"/>
        <c:majorGridlines/>
        <c:numFmt formatCode="0" sourceLinked="1"/>
        <c:majorTickMark val="none"/>
        <c:minorTickMark val="none"/>
        <c:tickLblPos val="nextTo"/>
        <c:crossAx val="12158464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 algn="ctr">
        <a:defRPr lang="es-ES" sz="800" b="1" i="0" u="none" strike="noStrike" kern="1200" baseline="0" dirty="0">
          <a:solidFill>
            <a:prstClr val="black"/>
          </a:solidFill>
          <a:latin typeface="Trebuchet MS" pitchFamily="34" charset="0"/>
          <a:ea typeface="+mn-ea"/>
          <a:cs typeface="Arial" charset="0"/>
        </a:defRPr>
      </a:pPr>
      <a:endParaRPr lang="es-MX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  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</c:spPr>
          </c:dPt>
          <c:dLbls>
            <c:dLbl>
              <c:idx val="7"/>
              <c:layout>
                <c:manualLayout>
                  <c:x val="-2.2572802932658556E-7"/>
                  <c:y val="0.138415033777916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-1.0511280471765695E-16"/>
                  <c:y val="0.1160893077177146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5.7334919448951685E-3"/>
                  <c:y val="7.2233347024355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1200" b="1">
                    <a:solidFill>
                      <a:schemeClr val="tx1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Hoja1!$A$2:$A$11</c:f>
              <c:strCache>
                <c:ptCount val="10"/>
                <c:pt idx="0">
                  <c:v>México</c:v>
                </c:pt>
                <c:pt idx="1">
                  <c:v>Rusia</c:v>
                </c:pt>
                <c:pt idx="2">
                  <c:v>América Latina</c:v>
                </c:pt>
                <c:pt idx="3">
                  <c:v>Brasil</c:v>
                </c:pt>
                <c:pt idx="4">
                  <c:v>China</c:v>
                </c:pt>
                <c:pt idx="5">
                  <c:v>Sudáfrica</c:v>
                </c:pt>
                <c:pt idx="6">
                  <c:v>India</c:v>
                </c:pt>
                <c:pt idx="7">
                  <c:v>Israel</c:v>
                </c:pt>
                <c:pt idx="8">
                  <c:v>Reinio Unido</c:v>
                </c:pt>
                <c:pt idx="9">
                  <c:v>EE.UU.</c:v>
                </c:pt>
              </c:strCache>
            </c:strRef>
          </c:cat>
          <c:val>
            <c:numRef>
              <c:f>Hoja1!$B$2:$B$11</c:f>
              <c:numCache>
                <c:formatCode>0.00%</c:formatCode>
                <c:ptCount val="10"/>
                <c:pt idx="0">
                  <c:v>4.0000000000000002E-4</c:v>
                </c:pt>
                <c:pt idx="1">
                  <c:v>1.5E-3</c:v>
                </c:pt>
                <c:pt idx="2">
                  <c:v>1.5E-3</c:v>
                </c:pt>
                <c:pt idx="3">
                  <c:v>1.6000000000000001E-3</c:v>
                </c:pt>
                <c:pt idx="4">
                  <c:v>2.0999999999999999E-3</c:v>
                </c:pt>
                <c:pt idx="5">
                  <c:v>3.0999999999999999E-3</c:v>
                </c:pt>
                <c:pt idx="6">
                  <c:v>6.1000000000000004E-3</c:v>
                </c:pt>
                <c:pt idx="7">
                  <c:v>1.03E-2</c:v>
                </c:pt>
                <c:pt idx="8">
                  <c:v>1.06E-2</c:v>
                </c:pt>
                <c:pt idx="9">
                  <c:v>1.14E-2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85273856"/>
        <c:axId val="155759104"/>
      </c:barChart>
      <c:catAx>
        <c:axId val="18527385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 rot="-5400000" vert="horz"/>
          <a:lstStyle/>
          <a:p>
            <a:pPr>
              <a:defRPr sz="1200"/>
            </a:pPr>
            <a:endParaRPr lang="es-MX"/>
          </a:p>
        </c:txPr>
        <c:crossAx val="155759104"/>
        <c:crosses val="autoZero"/>
        <c:auto val="1"/>
        <c:lblAlgn val="ctr"/>
        <c:lblOffset val="100"/>
        <c:noMultiLvlLbl val="0"/>
      </c:catAx>
      <c:valAx>
        <c:axId val="155759104"/>
        <c:scaling>
          <c:orientation val="minMax"/>
        </c:scaling>
        <c:delete val="0"/>
        <c:axPos val="l"/>
        <c:numFmt formatCode="0.00%" sourceLinked="1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s-MX"/>
          </a:p>
        </c:txPr>
        <c:crossAx val="1852738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   </c:v>
                </c:pt>
              </c:strCache>
            </c:strRef>
          </c:tx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2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dPt>
            <c:idx val="4"/>
            <c:bubble3D val="0"/>
            <c:spPr>
              <a:solidFill>
                <a:schemeClr val="accent3">
                  <a:lumMod val="40000"/>
                  <a:lumOff val="60000"/>
                </a:schemeClr>
              </a:solidFill>
            </c:spPr>
          </c:dPt>
          <c:dPt>
            <c:idx val="5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Lbls>
            <c:dLbl>
              <c:idx val="2"/>
              <c:layout/>
              <c:tx>
                <c:rich>
                  <a:bodyPr/>
                  <a:lstStyle/>
                  <a:p>
                    <a:pPr>
                      <a:defRPr sz="1200" b="1">
                        <a:solidFill>
                          <a:srgbClr val="FF0000"/>
                        </a:solidFill>
                      </a:defRPr>
                    </a:pPr>
                    <a:r>
                      <a:rPr lang="en-US" sz="1200" b="1" smtClean="0">
                        <a:solidFill>
                          <a:srgbClr val="FF0000"/>
                        </a:solidFill>
                      </a:rPr>
                      <a:t>LATAM</a:t>
                    </a:r>
                    <a:r>
                      <a:rPr lang="en-US" sz="1200" b="1" dirty="0">
                        <a:solidFill>
                          <a:srgbClr val="FF0000"/>
                        </a:solidFill>
                      </a:rPr>
                      <a:t>
1%</a:t>
                    </a:r>
                  </a:p>
                </c:rich>
              </c:tx>
              <c:spPr/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200"/>
                </a:pPr>
                <a:endParaRPr lang="es-MX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Hoja1!$A$2:$A$7</c:f>
              <c:strCache>
                <c:ptCount val="6"/>
                <c:pt idx="1">
                  <c:v>Europa</c:v>
                </c:pt>
                <c:pt idx="2">
                  <c:v>América Latina</c:v>
                </c:pt>
                <c:pt idx="3">
                  <c:v>Norte América</c:v>
                </c:pt>
                <c:pt idx="4">
                  <c:v>Asia</c:v>
                </c:pt>
                <c:pt idx="5">
                  <c:v>África</c:v>
                </c:pt>
              </c:strCache>
            </c:strRef>
          </c:cat>
          <c:val>
            <c:numRef>
              <c:f>Hoja1!$B$2:$B$7</c:f>
              <c:numCache>
                <c:formatCode>0%</c:formatCode>
                <c:ptCount val="6"/>
                <c:pt idx="1">
                  <c:v>0.3</c:v>
                </c:pt>
                <c:pt idx="2">
                  <c:v>0.01</c:v>
                </c:pt>
                <c:pt idx="3">
                  <c:v>0.52</c:v>
                </c:pt>
                <c:pt idx="4">
                  <c:v>0.15</c:v>
                </c:pt>
                <c:pt idx="5">
                  <c:v>0.02</c:v>
                </c:pt>
              </c:numCache>
            </c:numRef>
          </c:val>
        </c:ser>
        <c:dLbls>
          <c:dLblPos val="bestFit"/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Brasil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</c:f>
              <c:strCache>
                <c:ptCount val="1"/>
                <c:pt idx="0">
                  <c:v>   </c:v>
                </c:pt>
              </c:strCache>
            </c:strRef>
          </c:cat>
          <c:val>
            <c:numRef>
              <c:f>Hoja1!$B$2</c:f>
              <c:numCache>
                <c:formatCode>0%</c:formatCode>
                <c:ptCount val="1"/>
                <c:pt idx="0">
                  <c:v>0.45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Argentina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</c:f>
              <c:strCache>
                <c:ptCount val="1"/>
                <c:pt idx="0">
                  <c:v>   </c:v>
                </c:pt>
              </c:strCache>
            </c:strRef>
          </c:cat>
          <c:val>
            <c:numRef>
              <c:f>Hoja1!$C$2</c:f>
              <c:numCache>
                <c:formatCode>0%</c:formatCode>
                <c:ptCount val="1"/>
                <c:pt idx="0">
                  <c:v>0.28999999999999998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México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chemeClr val="bg1"/>
                    </a:solidFill>
                  </a:defRPr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</c:f>
              <c:strCache>
                <c:ptCount val="1"/>
                <c:pt idx="0">
                  <c:v>   </c:v>
                </c:pt>
              </c:strCache>
            </c:strRef>
          </c:cat>
          <c:val>
            <c:numRef>
              <c:f>Hoja1!$D$2</c:f>
              <c:numCache>
                <c:formatCode>0%</c:formatCode>
                <c:ptCount val="1"/>
                <c:pt idx="0">
                  <c:v>0.18</c:v>
                </c:pt>
              </c:numCache>
            </c:numRef>
          </c:val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Chile</c:v>
                </c:pt>
              </c:strCache>
            </c:strRef>
          </c:tx>
          <c:spPr>
            <a:solidFill>
              <a:schemeClr val="accent4">
                <a:lumMod val="40000"/>
                <a:lumOff val="60000"/>
              </a:schemeClr>
            </a:solidFill>
          </c:spPr>
          <c:invertIfNegative val="0"/>
          <c:dLbls>
            <c:txPr>
              <a:bodyPr/>
              <a:lstStyle/>
              <a:p>
                <a:pPr>
                  <a:defRPr sz="1200"/>
                </a:pPr>
                <a:endParaRPr lang="es-MX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Hoja1!$A$2</c:f>
              <c:strCache>
                <c:ptCount val="1"/>
                <c:pt idx="0">
                  <c:v>   </c:v>
                </c:pt>
              </c:strCache>
            </c:strRef>
          </c:cat>
          <c:val>
            <c:numRef>
              <c:f>Hoja1!$E$2</c:f>
              <c:numCache>
                <c:formatCode>0%</c:formatCode>
                <c:ptCount val="1"/>
                <c:pt idx="0">
                  <c:v>0.09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84947712"/>
        <c:axId val="155761984"/>
      </c:barChart>
      <c:catAx>
        <c:axId val="18494771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200"/>
            </a:pPr>
            <a:endParaRPr lang="es-MX"/>
          </a:p>
        </c:txPr>
        <c:crossAx val="155761984"/>
        <c:crosses val="autoZero"/>
        <c:auto val="1"/>
        <c:lblAlgn val="ctr"/>
        <c:lblOffset val="100"/>
        <c:noMultiLvlLbl val="0"/>
      </c:catAx>
      <c:valAx>
        <c:axId val="15576198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184947712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0.41473</cdr:x>
      <cdr:y>0.22882</cdr:y>
    </cdr:from>
    <cdr:to>
      <cdr:x>0.49689</cdr:x>
      <cdr:y>0.29915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731705" y="675823"/>
          <a:ext cx="343080" cy="207728"/>
        </a:xfrm>
        <a:prstGeom xmlns:a="http://schemas.openxmlformats.org/drawingml/2006/main" prst="wedgeRectCallout">
          <a:avLst>
            <a:gd name="adj1" fmla="val -72833"/>
            <a:gd name="adj2" fmla="val 99667"/>
          </a:avLst>
        </a:prstGeom>
      </cdr:spPr>
      <cdr:style>
        <a:lnRef xmlns:a="http://schemas.openxmlformats.org/drawingml/2006/main" idx="2">
          <a:schemeClr val="accent6">
            <a:shade val="50000"/>
          </a:schemeClr>
        </a:lnRef>
        <a:fillRef xmlns:a="http://schemas.openxmlformats.org/drawingml/2006/main" idx="1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s-MX" sz="1100" b="1" dirty="0">
              <a:solidFill>
                <a:sysClr val="windowText" lastClr="000000"/>
              </a:solidFill>
            </a:rPr>
            <a:t>6%</a:t>
          </a:r>
        </a:p>
      </cdr:txBody>
    </cdr:sp>
  </cdr:relSizeAnchor>
  <cdr:relSizeAnchor xmlns:cdr="http://schemas.openxmlformats.org/drawingml/2006/chartDrawing">
    <cdr:from>
      <cdr:x>0.67301</cdr:x>
      <cdr:y>0.01537</cdr:y>
    </cdr:from>
    <cdr:to>
      <cdr:x>0.74911</cdr:x>
      <cdr:y>0.08415</cdr:y>
    </cdr:to>
    <cdr:sp macro="" textlink="">
      <cdr:nvSpPr>
        <cdr:cNvPr id="3" name="1 CuadroTexto"/>
        <cdr:cNvSpPr txBox="1"/>
      </cdr:nvSpPr>
      <cdr:spPr>
        <a:xfrm xmlns:a="http://schemas.openxmlformats.org/drawingml/2006/main">
          <a:off x="2810153" y="45395"/>
          <a:ext cx="317772" cy="203156"/>
        </a:xfrm>
        <a:prstGeom xmlns:a="http://schemas.openxmlformats.org/drawingml/2006/main" prst="wedgeRectCallout">
          <a:avLst>
            <a:gd name="adj1" fmla="val -72833"/>
            <a:gd name="adj2" fmla="val 99667"/>
          </a:avLst>
        </a:prstGeom>
      </cdr:spPr>
      <cdr:style>
        <a:lnRef xmlns:a="http://schemas.openxmlformats.org/drawingml/2006/main" idx="2">
          <a:schemeClr val="accent6">
            <a:shade val="50000"/>
          </a:schemeClr>
        </a:lnRef>
        <a:fillRef xmlns:a="http://schemas.openxmlformats.org/drawingml/2006/main" idx="1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1100" b="1" dirty="0">
              <a:solidFill>
                <a:sysClr val="windowText" lastClr="000000"/>
              </a:solidFill>
            </a:rPr>
            <a:t>9%</a:t>
          </a:r>
        </a:p>
      </cdr:txBody>
    </cdr:sp>
  </cdr:relSizeAnchor>
  <cdr:relSizeAnchor xmlns:cdr="http://schemas.openxmlformats.org/drawingml/2006/chartDrawing">
    <cdr:from>
      <cdr:x>0.92857</cdr:x>
      <cdr:y>0.00517</cdr:y>
    </cdr:from>
    <cdr:to>
      <cdr:x>1</cdr:x>
      <cdr:y>0.07125</cdr:y>
    </cdr:to>
    <cdr:sp macro="" textlink="">
      <cdr:nvSpPr>
        <cdr:cNvPr id="4" name="1 CuadroTexto"/>
        <cdr:cNvSpPr txBox="1"/>
      </cdr:nvSpPr>
      <cdr:spPr>
        <a:xfrm xmlns:a="http://schemas.openxmlformats.org/drawingml/2006/main">
          <a:off x="3877225" y="15269"/>
          <a:ext cx="298275" cy="195181"/>
        </a:xfrm>
        <a:prstGeom xmlns:a="http://schemas.openxmlformats.org/drawingml/2006/main" prst="wedgeRectCallout">
          <a:avLst>
            <a:gd name="adj1" fmla="val -55220"/>
            <a:gd name="adj2" fmla="val 136380"/>
          </a:avLst>
        </a:prstGeom>
      </cdr:spPr>
      <cdr:style>
        <a:lnRef xmlns:a="http://schemas.openxmlformats.org/drawingml/2006/main" idx="2">
          <a:schemeClr val="accent6">
            <a:shade val="50000"/>
          </a:schemeClr>
        </a:lnRef>
        <a:fillRef xmlns:a="http://schemas.openxmlformats.org/drawingml/2006/main" idx="1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1100" b="1" dirty="0">
              <a:solidFill>
                <a:sysClr val="windowText" lastClr="000000"/>
              </a:solidFill>
            </a:rPr>
            <a:t>12%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0.29987</cdr:x>
      <cdr:y>0.24677</cdr:y>
    </cdr:from>
    <cdr:to>
      <cdr:x>0.37711</cdr:x>
      <cdr:y>0.32028</cdr:y>
    </cdr:to>
    <cdr:sp macro="" textlink="">
      <cdr:nvSpPr>
        <cdr:cNvPr id="2" name="1 CuadroTexto"/>
        <cdr:cNvSpPr txBox="1"/>
      </cdr:nvSpPr>
      <cdr:spPr>
        <a:xfrm xmlns:a="http://schemas.openxmlformats.org/drawingml/2006/main">
          <a:off x="1274045" y="812160"/>
          <a:ext cx="328185" cy="241940"/>
        </a:xfrm>
        <a:prstGeom xmlns:a="http://schemas.openxmlformats.org/drawingml/2006/main" prst="wedgeRectCallout">
          <a:avLst>
            <a:gd name="adj1" fmla="val -72833"/>
            <a:gd name="adj2" fmla="val 99667"/>
          </a:avLst>
        </a:prstGeom>
      </cdr:spPr>
      <cdr:style>
        <a:lnRef xmlns:a="http://schemas.openxmlformats.org/drawingml/2006/main" idx="2">
          <a:schemeClr val="accent6">
            <a:shade val="50000"/>
          </a:schemeClr>
        </a:lnRef>
        <a:fillRef xmlns:a="http://schemas.openxmlformats.org/drawingml/2006/main" idx="1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1100" b="1" dirty="0">
              <a:solidFill>
                <a:sysClr val="windowText" lastClr="000000"/>
              </a:solidFill>
            </a:rPr>
            <a:t>7%</a:t>
          </a:r>
        </a:p>
      </cdr:txBody>
    </cdr:sp>
  </cdr:relSizeAnchor>
  <cdr:relSizeAnchor xmlns:cdr="http://schemas.openxmlformats.org/drawingml/2006/chartDrawing">
    <cdr:from>
      <cdr:x>0.62563</cdr:x>
      <cdr:y>0.07109</cdr:y>
    </cdr:from>
    <cdr:to>
      <cdr:x>0.72087</cdr:x>
      <cdr:y>0.1312</cdr:y>
    </cdr:to>
    <cdr:sp macro="" textlink="">
      <cdr:nvSpPr>
        <cdr:cNvPr id="3" name="1 CuadroTexto"/>
        <cdr:cNvSpPr txBox="1"/>
      </cdr:nvSpPr>
      <cdr:spPr>
        <a:xfrm xmlns:a="http://schemas.openxmlformats.org/drawingml/2006/main">
          <a:off x="2658089" y="233969"/>
          <a:ext cx="404641" cy="197831"/>
        </a:xfrm>
        <a:prstGeom xmlns:a="http://schemas.openxmlformats.org/drawingml/2006/main" prst="wedgeRectCallout">
          <a:avLst>
            <a:gd name="adj1" fmla="val -72833"/>
            <a:gd name="adj2" fmla="val 99667"/>
          </a:avLst>
        </a:prstGeom>
      </cdr:spPr>
      <cdr:style>
        <a:lnRef xmlns:a="http://schemas.openxmlformats.org/drawingml/2006/main" idx="2">
          <a:schemeClr val="accent6">
            <a:shade val="50000"/>
          </a:schemeClr>
        </a:lnRef>
        <a:fillRef xmlns:a="http://schemas.openxmlformats.org/drawingml/2006/main" idx="1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1100" b="1" dirty="0">
              <a:solidFill>
                <a:sysClr val="windowText" lastClr="000000"/>
              </a:solidFill>
            </a:rPr>
            <a:t>12%</a:t>
          </a:r>
        </a:p>
      </cdr:txBody>
    </cdr:sp>
  </cdr:relSizeAnchor>
  <cdr:relSizeAnchor xmlns:cdr="http://schemas.openxmlformats.org/drawingml/2006/chartDrawing">
    <cdr:from>
      <cdr:x>0.91503</cdr:x>
      <cdr:y>0.20465</cdr:y>
    </cdr:from>
    <cdr:to>
      <cdr:x>1</cdr:x>
      <cdr:y>0.26626</cdr:y>
    </cdr:to>
    <cdr:sp macro="" textlink="">
      <cdr:nvSpPr>
        <cdr:cNvPr id="4" name="1 CuadroTexto"/>
        <cdr:cNvSpPr txBox="1"/>
      </cdr:nvSpPr>
      <cdr:spPr>
        <a:xfrm xmlns:a="http://schemas.openxmlformats.org/drawingml/2006/main">
          <a:off x="3887652" y="673536"/>
          <a:ext cx="361009" cy="202764"/>
        </a:xfrm>
        <a:prstGeom xmlns:a="http://schemas.openxmlformats.org/drawingml/2006/main" prst="wedgeRectCallout">
          <a:avLst>
            <a:gd name="adj1" fmla="val -72833"/>
            <a:gd name="adj2" fmla="val 99667"/>
          </a:avLst>
        </a:prstGeom>
      </cdr:spPr>
      <cdr:style>
        <a:lnRef xmlns:a="http://schemas.openxmlformats.org/drawingml/2006/main" idx="2">
          <a:schemeClr val="accent6">
            <a:shade val="50000"/>
          </a:schemeClr>
        </a:lnRef>
        <a:fillRef xmlns:a="http://schemas.openxmlformats.org/drawingml/2006/main" idx="1">
          <a:schemeClr val="accent6"/>
        </a:fillRef>
        <a:effectRef xmlns:a="http://schemas.openxmlformats.org/drawingml/2006/main" idx="0">
          <a:schemeClr val="accent6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s-MX" sz="1100" b="1" dirty="0">
              <a:solidFill>
                <a:sysClr val="windowText" lastClr="000000"/>
              </a:solidFill>
            </a:rPr>
            <a:t>14%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747" cy="46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3" tIns="45961" rIns="91923" bIns="45961" numCol="1" anchor="t" anchorCtr="0" compatLnSpc="1">
            <a:prstTxWarp prst="textNoShape">
              <a:avLst/>
            </a:prstTxWarp>
          </a:bodyPr>
          <a:lstStyle>
            <a:lvl1pPr defTabSz="918928">
              <a:defRPr sz="1200" u="none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653" y="0"/>
            <a:ext cx="3038747" cy="46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3" tIns="45961" rIns="91923" bIns="45961" numCol="1" anchor="t" anchorCtr="0" compatLnSpc="1">
            <a:prstTxWarp prst="textNoShape">
              <a:avLst/>
            </a:prstTxWarp>
          </a:bodyPr>
          <a:lstStyle>
            <a:lvl1pPr algn="r" defTabSz="918928">
              <a:defRPr sz="1200" u="none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0063"/>
            <a:ext cx="3038747" cy="46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3" tIns="45961" rIns="91923" bIns="45961" numCol="1" anchor="b" anchorCtr="0" compatLnSpc="1">
            <a:prstTxWarp prst="textNoShape">
              <a:avLst/>
            </a:prstTxWarp>
          </a:bodyPr>
          <a:lstStyle>
            <a:lvl1pPr defTabSz="918928">
              <a:defRPr sz="1200" u="none"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653" y="8830063"/>
            <a:ext cx="3038747" cy="46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3" tIns="45961" rIns="91923" bIns="45961" numCol="1" anchor="b" anchorCtr="0" compatLnSpc="1">
            <a:prstTxWarp prst="textNoShape">
              <a:avLst/>
            </a:prstTxWarp>
          </a:bodyPr>
          <a:lstStyle>
            <a:lvl1pPr algn="r" defTabSz="918928">
              <a:defRPr sz="1200" u="none">
                <a:cs typeface="+mn-cs"/>
              </a:defRPr>
            </a:lvl1pPr>
          </a:lstStyle>
          <a:p>
            <a:pPr>
              <a:defRPr/>
            </a:pPr>
            <a:fld id="{D1CEF96D-306D-41EF-B59D-E5CB2D5EA62F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170421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747" cy="46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3" tIns="45961" rIns="91923" bIns="45961" numCol="1" anchor="t" anchorCtr="0" compatLnSpc="1">
            <a:prstTxWarp prst="textNoShape">
              <a:avLst/>
            </a:prstTxWarp>
          </a:bodyPr>
          <a:lstStyle>
            <a:lvl1pPr defTabSz="918928">
              <a:defRPr sz="1200" u="none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653" y="0"/>
            <a:ext cx="3038747" cy="46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3" tIns="45961" rIns="91923" bIns="45961" numCol="1" anchor="t" anchorCtr="0" compatLnSpc="1">
            <a:prstTxWarp prst="textNoShape">
              <a:avLst/>
            </a:prstTxWarp>
          </a:bodyPr>
          <a:lstStyle>
            <a:lvl1pPr algn="r" defTabSz="918928">
              <a:defRPr sz="1200" u="none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8" y="698500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507" y="4419025"/>
            <a:ext cx="5141387" cy="41794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3" tIns="45961" rIns="91923" bIns="459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dirty="0" smtClean="0"/>
              <a:t>Haga clic para modificar el estilo de texto del patrón</a:t>
            </a:r>
          </a:p>
          <a:p>
            <a:pPr lvl="1"/>
            <a:r>
              <a:rPr lang="es-ES" noProof="0" dirty="0" smtClean="0"/>
              <a:t>Segundo nivel</a:t>
            </a:r>
          </a:p>
          <a:p>
            <a:pPr lvl="2"/>
            <a:r>
              <a:rPr lang="es-ES" noProof="0" dirty="0" smtClean="0"/>
              <a:t>Tercer nivel</a:t>
            </a:r>
          </a:p>
          <a:p>
            <a:pPr lvl="3"/>
            <a:r>
              <a:rPr lang="es-ES" noProof="0" dirty="0" smtClean="0"/>
              <a:t>Cuarto nivel</a:t>
            </a:r>
          </a:p>
          <a:p>
            <a:pPr lvl="4"/>
            <a:r>
              <a:rPr lang="es-ES" noProof="0" dirty="0" smtClean="0"/>
              <a:t>Quinto nivel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0063"/>
            <a:ext cx="3038747" cy="46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3" tIns="45961" rIns="91923" bIns="45961" numCol="1" anchor="b" anchorCtr="0" compatLnSpc="1">
            <a:prstTxWarp prst="textNoShape">
              <a:avLst/>
            </a:prstTxWarp>
          </a:bodyPr>
          <a:lstStyle>
            <a:lvl1pPr defTabSz="918928">
              <a:defRPr sz="1200" u="none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653" y="8830063"/>
            <a:ext cx="3038747" cy="466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923" tIns="45961" rIns="91923" bIns="45961" numCol="1" anchor="b" anchorCtr="0" compatLnSpc="1">
            <a:prstTxWarp prst="textNoShape">
              <a:avLst/>
            </a:prstTxWarp>
          </a:bodyPr>
          <a:lstStyle>
            <a:lvl1pPr algn="r" defTabSz="918928">
              <a:defRPr sz="1200" u="none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15DA427-B82A-48A2-8141-16B142C1A817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53168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2 Marcador de notas"/>
          <p:cNvSpPr>
            <a:spLocks noGrp="1"/>
          </p:cNvSpPr>
          <p:nvPr>
            <p:ph type="body" idx="1"/>
          </p:nvPr>
        </p:nvSpPr>
        <p:spPr bwMode="auto">
          <a:xfrm>
            <a:off x="384120" y="4213555"/>
            <a:ext cx="6387328" cy="46164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algn="just">
              <a:buFontTx/>
              <a:buNone/>
            </a:pPr>
            <a:endParaRPr lang="es-MX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84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57019" indent="-291162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64644" indent="-232929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30502" indent="-232929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96359" indent="-232929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62217" indent="-232929" defTabSz="465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3028075" indent="-232929" defTabSz="465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93932" indent="-232929" defTabSz="465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959790" indent="-232929" defTabSz="46585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92E5DB85-FFE2-4157-AB1F-0DFE83713EF1}" type="slidenum">
              <a:rPr lang="es-MX" smtClean="0"/>
              <a:pPr eaLnBrk="1" hangingPunct="1">
                <a:defRPr/>
              </a:pPr>
              <a:t>1</a:t>
            </a:fld>
            <a:endParaRPr lang="es-MX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UVTC:  </a:t>
            </a:r>
            <a:r>
              <a:rPr lang="es-MX" dirty="0"/>
              <a:t>Unidades de Vinculación y Transferencia de Conocimiento</a:t>
            </a:r>
          </a:p>
          <a:p>
            <a:endParaRPr lang="es-MX" dirty="0"/>
          </a:p>
          <a:p>
            <a:r>
              <a:rPr lang="es-MX" dirty="0" smtClean="0"/>
              <a:t>Acciones Puntuales</a:t>
            </a:r>
            <a:r>
              <a:rPr lang="es-MX" baseline="0" dirty="0" smtClean="0"/>
              <a:t> </a:t>
            </a:r>
            <a:r>
              <a:rPr lang="es-MX" dirty="0" smtClean="0"/>
              <a:t>a Futuro:</a:t>
            </a:r>
          </a:p>
          <a:p>
            <a:r>
              <a:rPr lang="es-MX" dirty="0" smtClean="0"/>
              <a:t>Generación</a:t>
            </a:r>
            <a:r>
              <a:rPr lang="es-MX" baseline="0" dirty="0" smtClean="0"/>
              <a:t> de conocimiento con orientación estratégica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/>
              <a:t>Aprovechamiento de recursos en fondos sectoriales para el desarrollo de conocimiento estratégico que contribuya a resolver necesidades del país en áreas prioritarias como medio ambiente, salud, seguridad, reducción de la pobreza, etc. 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/>
              <a:t>Creación de los instrumentos que vinculen a los sectores productivos con la academia. 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/>
              <a:t>Lanzamiento de convocatoria FINNOVA para la creación y fortalecimiento de las oficinas de transferencia de conocimiento.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/>
              <a:t>Lanzamiento de convocatoria FINNOVA  para proyectos de biotecnología productiva.</a:t>
            </a:r>
          </a:p>
          <a:p>
            <a:endParaRPr lang="es-MX" dirty="0" smtClean="0"/>
          </a:p>
          <a:p>
            <a:r>
              <a:rPr lang="es-MX" dirty="0" smtClean="0"/>
              <a:t>Fortalecimiento a</a:t>
            </a:r>
            <a:r>
              <a:rPr lang="es-MX" baseline="0" dirty="0" smtClean="0"/>
              <a:t> la innovación empresarial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 smtClean="0"/>
              <a:t>Desarrollo y difusión de reconocimientos y estímulos a empresas innovadoras.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 smtClean="0"/>
              <a:t>Lanzamiento de convocatoria FINNOVA para proyectos que contribuyan al fortalecimiento de la cultura de innovación en las empresas.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5DA427-B82A-48A2-8141-16B142C1A817}" type="slidenum">
              <a:rPr lang="es-ES" smtClean="0"/>
              <a:pPr>
                <a:defRPr/>
              </a:pPr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29344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5DA427-B82A-48A2-8141-16B142C1A817}" type="slidenum">
              <a:rPr lang="es-ES" smtClean="0"/>
              <a:pPr>
                <a:defRPr/>
              </a:pPr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25282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5DA427-B82A-48A2-8141-16B142C1A817}" type="slidenum">
              <a:rPr lang="es-ES" smtClean="0"/>
              <a:pPr>
                <a:defRPr/>
              </a:pPr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606648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5DA427-B82A-48A2-8141-16B142C1A817}" type="slidenum">
              <a:rPr lang="es-ES" smtClean="0"/>
              <a:pPr>
                <a:defRPr/>
              </a:pPr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093615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5DA427-B82A-48A2-8141-16B142C1A817}" type="slidenum">
              <a:rPr lang="es-ES" smtClean="0"/>
              <a:pPr>
                <a:defRPr/>
              </a:pPr>
              <a:t>14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663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5DA427-B82A-48A2-8141-16B142C1A817}" type="slidenum">
              <a:rPr lang="es-ES" smtClean="0"/>
              <a:pPr>
                <a:defRPr/>
              </a:pPr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807678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407988" y="698500"/>
            <a:ext cx="6197600" cy="348615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B976E7F-2A44-4110-93AB-EF13B2F5FCD0}" type="slidenum">
              <a:rPr lang="es-MX" smtClean="0"/>
              <a:pPr>
                <a:defRPr/>
              </a:pPr>
              <a:t>3</a:t>
            </a:fld>
            <a:endParaRPr lang="es-MX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5DA427-B82A-48A2-8141-16B142C1A817}" type="slidenum">
              <a:rPr lang="es-ES" smtClean="0"/>
              <a:pPr>
                <a:defRPr/>
              </a:pPr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742819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UVTC:  </a:t>
            </a:r>
            <a:r>
              <a:rPr lang="es-MX" dirty="0"/>
              <a:t>Unidades de Vinculación y Transferencia de Conocimiento</a:t>
            </a:r>
          </a:p>
          <a:p>
            <a:r>
              <a:rPr lang="es-MX" dirty="0" smtClean="0"/>
              <a:t>Avances</a:t>
            </a:r>
          </a:p>
          <a:p>
            <a:r>
              <a:rPr lang="es-MX" dirty="0" smtClean="0"/>
              <a:t>Orientación </a:t>
            </a:r>
            <a:r>
              <a:rPr lang="es-MX" dirty="0" err="1" smtClean="0"/>
              <a:t>Estrategica</a:t>
            </a:r>
            <a:endParaRPr lang="es-MX" dirty="0" smtClean="0"/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9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Estudio de sectores estratégicos.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9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Estudio de fortalecimiento de incentivos  del SNI.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9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Lineamientos para </a:t>
            </a:r>
            <a:r>
              <a:rPr lang="es-MX" sz="9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UVTCs</a:t>
            </a:r>
            <a:r>
              <a:rPr lang="es-MX" sz="9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 de Centros Públicos de Investigación.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9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Propuesta de esquema de apoyo para </a:t>
            </a:r>
            <a:r>
              <a:rPr lang="es-MX" sz="900" kern="1200" dirty="0" err="1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UVTCs</a:t>
            </a:r>
            <a:r>
              <a:rPr lang="es-MX" sz="9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.</a:t>
            </a:r>
          </a:p>
          <a:p>
            <a:endParaRPr lang="es-MX" dirty="0" smtClean="0"/>
          </a:p>
          <a:p>
            <a:r>
              <a:rPr lang="es-MX" dirty="0" smtClean="0"/>
              <a:t>Fortalecimiento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9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Programa de estímulos a la innovación (PROINNOVA, INNOVAPYME e INNOVATEC)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9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Alineación del Premio Nacional de Tecnología e Innovación</a:t>
            </a:r>
          </a:p>
          <a:p>
            <a:pPr marL="57150" lvl="1" indent="-57150" algn="l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s-MX" sz="900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Programa  AERIS</a:t>
            </a:r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Acciones Puntuales</a:t>
            </a:r>
            <a:r>
              <a:rPr lang="es-MX" baseline="0" dirty="0" smtClean="0"/>
              <a:t> </a:t>
            </a:r>
            <a:r>
              <a:rPr lang="es-MX" dirty="0" smtClean="0"/>
              <a:t>a Futuro:</a:t>
            </a:r>
          </a:p>
          <a:p>
            <a:r>
              <a:rPr lang="es-MX" dirty="0" smtClean="0"/>
              <a:t>Generación</a:t>
            </a:r>
            <a:r>
              <a:rPr lang="es-MX" baseline="0" dirty="0" smtClean="0"/>
              <a:t> de conocimiento con orientación estratégica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/>
              <a:t>Aprovechamiento de recursos en fondos sectoriales para el desarrollo de conocimiento estratégico que contribuya a resolver necesidades del país en áreas prioritarias como medio ambiente, salud, seguridad, reducción de la pobreza, etc. 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/>
              <a:t>Creación de los instrumentos que vinculen a los sectores productivos con la academia. 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/>
              <a:t>Lanzamiento de convocatoria FINNOVA para la creación y fortalecimiento de las oficinas de transferencia de conocimiento.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/>
              <a:t>Lanzamiento de convocatoria FINNOVA  para proyectos de biotecnología productiva.</a:t>
            </a:r>
          </a:p>
          <a:p>
            <a:endParaRPr lang="es-MX" dirty="0" smtClean="0"/>
          </a:p>
          <a:p>
            <a:r>
              <a:rPr lang="es-MX" dirty="0" smtClean="0"/>
              <a:t>Fortalecimiento a</a:t>
            </a:r>
            <a:r>
              <a:rPr lang="es-MX" baseline="0" dirty="0" smtClean="0"/>
              <a:t> la innovación empresarial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 smtClean="0"/>
              <a:t>Desarrollo y difusión de reconocimientos y estímulos a empresas innovadoras.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 smtClean="0"/>
              <a:t>Lanzamiento de convocatoria FINNOVA para proyectos que contribuyan al fortalecimiento de la cultura de innovación en las empresas.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5DA427-B82A-48A2-8141-16B142C1A817}" type="slidenum">
              <a:rPr lang="es-ES" smtClean="0"/>
              <a:pPr>
                <a:defRPr/>
              </a:pPr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29344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UVTC:  </a:t>
            </a:r>
            <a:r>
              <a:rPr lang="es-MX" dirty="0"/>
              <a:t>Unidades de Vinculación y Transferencia de Conocimiento</a:t>
            </a:r>
          </a:p>
          <a:p>
            <a:endParaRPr lang="es-MX" dirty="0"/>
          </a:p>
          <a:p>
            <a:r>
              <a:rPr lang="es-MX" dirty="0" smtClean="0"/>
              <a:t>Acciones Puntuales</a:t>
            </a:r>
            <a:r>
              <a:rPr lang="es-MX" baseline="0" dirty="0" smtClean="0"/>
              <a:t> </a:t>
            </a:r>
            <a:r>
              <a:rPr lang="es-MX" dirty="0" smtClean="0"/>
              <a:t>a Futuro:</a:t>
            </a:r>
          </a:p>
          <a:p>
            <a:r>
              <a:rPr lang="es-MX" dirty="0" smtClean="0"/>
              <a:t>Generación</a:t>
            </a:r>
            <a:r>
              <a:rPr lang="es-MX" baseline="0" dirty="0" smtClean="0"/>
              <a:t> de conocimiento con orientación estratégica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/>
              <a:t>Aprovechamiento de recursos en fondos sectoriales para el desarrollo de conocimiento estratégico que contribuya a resolver necesidades del país en áreas prioritarias como medio ambiente, salud, seguridad, reducción de la pobreza, etc. 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/>
              <a:t>Creación de los instrumentos que vinculen a los sectores productivos con la academia. 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/>
              <a:t>Lanzamiento de convocatoria FINNOVA para la creación y fortalecimiento de las oficinas de transferencia de conocimiento.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/>
              <a:t>Lanzamiento de convocatoria FINNOVA  para proyectos de biotecnología productiva.</a:t>
            </a:r>
          </a:p>
          <a:p>
            <a:endParaRPr lang="es-MX" dirty="0" smtClean="0"/>
          </a:p>
          <a:p>
            <a:r>
              <a:rPr lang="es-MX" dirty="0" smtClean="0"/>
              <a:t>Fortalecimiento a</a:t>
            </a:r>
            <a:r>
              <a:rPr lang="es-MX" baseline="0" dirty="0" smtClean="0"/>
              <a:t> la innovación empresarial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 smtClean="0"/>
              <a:t>Desarrollo y difusión de reconocimientos y estímulos a empresas innovadoras.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 smtClean="0"/>
              <a:t>Lanzamiento de convocatoria FINNOVA para proyectos que contribuyan al fortalecimiento de la cultura de innovación en las empresas.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5DA427-B82A-48A2-8141-16B142C1A817}" type="slidenum">
              <a:rPr lang="es-ES" smtClean="0"/>
              <a:pPr>
                <a:defRPr/>
              </a:pPr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2934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UVTC:  </a:t>
            </a:r>
            <a:r>
              <a:rPr lang="es-MX" dirty="0"/>
              <a:t>Unidades de Vinculación y Transferencia de Conocimiento</a:t>
            </a:r>
          </a:p>
          <a:p>
            <a:endParaRPr lang="es-MX" dirty="0"/>
          </a:p>
          <a:p>
            <a:r>
              <a:rPr lang="es-MX" dirty="0" smtClean="0"/>
              <a:t>Acciones Puntuales</a:t>
            </a:r>
            <a:r>
              <a:rPr lang="es-MX" baseline="0" dirty="0" smtClean="0"/>
              <a:t> </a:t>
            </a:r>
            <a:r>
              <a:rPr lang="es-MX" dirty="0" smtClean="0"/>
              <a:t>a Futuro:</a:t>
            </a:r>
          </a:p>
          <a:p>
            <a:r>
              <a:rPr lang="es-MX" dirty="0" smtClean="0"/>
              <a:t>Generación</a:t>
            </a:r>
            <a:r>
              <a:rPr lang="es-MX" baseline="0" dirty="0" smtClean="0"/>
              <a:t> de conocimiento con orientación estratégica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/>
              <a:t>Aprovechamiento de recursos en fondos sectoriales para el desarrollo de conocimiento estratégico que contribuya a resolver necesidades del país en áreas prioritarias como medio ambiente, salud, seguridad, reducción de la pobreza, etc. 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/>
              <a:t>Creación de los instrumentos que vinculen a los sectores productivos con la academia. 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/>
              <a:t>Lanzamiento de convocatoria FINNOVA para la creación y fortalecimiento de las oficinas de transferencia de conocimiento.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/>
              <a:t>Lanzamiento de convocatoria FINNOVA  para proyectos de biotecnología productiva.</a:t>
            </a:r>
          </a:p>
          <a:p>
            <a:endParaRPr lang="es-MX" dirty="0" smtClean="0"/>
          </a:p>
          <a:p>
            <a:r>
              <a:rPr lang="es-MX" dirty="0" smtClean="0"/>
              <a:t>Fortalecimiento a</a:t>
            </a:r>
            <a:r>
              <a:rPr lang="es-MX" baseline="0" dirty="0" smtClean="0"/>
              <a:t> la innovación empresarial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 smtClean="0"/>
              <a:t>Desarrollo y difusión de reconocimientos y estímulos a empresas innovadoras.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 smtClean="0"/>
              <a:t>Lanzamiento de convocatoria FINNOVA para proyectos que contribuyan al fortalecimiento de la cultura de innovación en las empresas.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5DA427-B82A-48A2-8141-16B142C1A817}" type="slidenum">
              <a:rPr lang="es-ES" smtClean="0"/>
              <a:pPr>
                <a:defRPr/>
              </a:pPr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2934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UVTC:  </a:t>
            </a:r>
            <a:r>
              <a:rPr lang="es-MX" dirty="0"/>
              <a:t>Unidades de Vinculación y Transferencia de Conocimiento</a:t>
            </a:r>
          </a:p>
          <a:p>
            <a:endParaRPr lang="es-MX" dirty="0"/>
          </a:p>
          <a:p>
            <a:r>
              <a:rPr lang="es-MX" dirty="0" smtClean="0"/>
              <a:t>Acciones Puntuales</a:t>
            </a:r>
            <a:r>
              <a:rPr lang="es-MX" baseline="0" dirty="0" smtClean="0"/>
              <a:t> </a:t>
            </a:r>
            <a:r>
              <a:rPr lang="es-MX" dirty="0" smtClean="0"/>
              <a:t>a Futuro:</a:t>
            </a:r>
          </a:p>
          <a:p>
            <a:r>
              <a:rPr lang="es-MX" dirty="0" smtClean="0"/>
              <a:t>Generación</a:t>
            </a:r>
            <a:r>
              <a:rPr lang="es-MX" baseline="0" dirty="0" smtClean="0"/>
              <a:t> de conocimiento con orientación estratégica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/>
              <a:t>Aprovechamiento de recursos en fondos sectoriales para el desarrollo de conocimiento estratégico que contribuya a resolver necesidades del país en áreas prioritarias como medio ambiente, salud, seguridad, reducción de la pobreza, etc. 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/>
              <a:t>Creación de los instrumentos que vinculen a los sectores productivos con la academia. 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/>
              <a:t>Lanzamiento de convocatoria FINNOVA para la creación y fortalecimiento de las oficinas de transferencia de conocimiento.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/>
              <a:t>Lanzamiento de convocatoria FINNOVA  para proyectos de biotecnología productiva.</a:t>
            </a:r>
          </a:p>
          <a:p>
            <a:endParaRPr lang="es-MX" dirty="0" smtClean="0"/>
          </a:p>
          <a:p>
            <a:r>
              <a:rPr lang="es-MX" dirty="0" smtClean="0"/>
              <a:t>Fortalecimiento a</a:t>
            </a:r>
            <a:r>
              <a:rPr lang="es-MX" baseline="0" dirty="0" smtClean="0"/>
              <a:t> la innovación empresarial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 smtClean="0"/>
              <a:t>Desarrollo y difusión de reconocimientos y estímulos a empresas innovadoras.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 smtClean="0"/>
              <a:t>Lanzamiento de convocatoria FINNOVA para proyectos que contribuyan al fortalecimiento de la cultura de innovación en las empresas.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5DA427-B82A-48A2-8141-16B142C1A817}" type="slidenum">
              <a:rPr lang="es-ES" smtClean="0"/>
              <a:pPr>
                <a:defRPr/>
              </a:pPr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2934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UVTC:  </a:t>
            </a:r>
            <a:r>
              <a:rPr lang="es-MX" dirty="0"/>
              <a:t>Unidades de Vinculación y Transferencia de Conocimiento</a:t>
            </a:r>
          </a:p>
          <a:p>
            <a:endParaRPr lang="es-MX" dirty="0"/>
          </a:p>
          <a:p>
            <a:r>
              <a:rPr lang="es-MX" dirty="0" smtClean="0"/>
              <a:t>Acciones Puntuales</a:t>
            </a:r>
            <a:r>
              <a:rPr lang="es-MX" baseline="0" dirty="0" smtClean="0"/>
              <a:t> </a:t>
            </a:r>
            <a:r>
              <a:rPr lang="es-MX" dirty="0" smtClean="0"/>
              <a:t>a Futuro:</a:t>
            </a:r>
          </a:p>
          <a:p>
            <a:r>
              <a:rPr lang="es-MX" dirty="0" smtClean="0"/>
              <a:t>Generación</a:t>
            </a:r>
            <a:r>
              <a:rPr lang="es-MX" baseline="0" dirty="0" smtClean="0"/>
              <a:t> de conocimiento con orientación estratégica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/>
              <a:t>Aprovechamiento de recursos en fondos sectoriales para el desarrollo de conocimiento estratégico que contribuya a resolver necesidades del país en áreas prioritarias como medio ambiente, salud, seguridad, reducción de la pobreza, etc. 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/>
              <a:t>Creación de los instrumentos que vinculen a los sectores productivos con la academia. 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/>
              <a:t>Lanzamiento de convocatoria FINNOVA para la creación y fortalecimiento de las oficinas de transferencia de conocimiento.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/>
              <a:t>Lanzamiento de convocatoria FINNOVA  para proyectos de biotecnología productiva.</a:t>
            </a:r>
          </a:p>
          <a:p>
            <a:endParaRPr lang="es-MX" dirty="0" smtClean="0"/>
          </a:p>
          <a:p>
            <a:r>
              <a:rPr lang="es-MX" dirty="0" smtClean="0"/>
              <a:t>Fortalecimiento a</a:t>
            </a:r>
            <a:r>
              <a:rPr lang="es-MX" baseline="0" dirty="0" smtClean="0"/>
              <a:t> la innovación empresarial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 smtClean="0"/>
              <a:t>Desarrollo y difusión de reconocimientos y estímulos a empresas innovadoras.</a:t>
            </a:r>
          </a:p>
          <a:p>
            <a:pPr marL="172616" indent="-172616">
              <a:buFont typeface="Arial" pitchFamily="34" charset="0"/>
              <a:buChar char="•"/>
            </a:pPr>
            <a:r>
              <a:rPr lang="es-MX" dirty="0" smtClean="0"/>
              <a:t>Lanzamiento de convocatoria FINNOVA para proyectos que contribuyan al fortalecimiento de la cultura de innovación en las empresas.</a:t>
            </a:r>
          </a:p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5DA427-B82A-48A2-8141-16B142C1A817}" type="slidenum">
              <a:rPr lang="es-ES" smtClean="0"/>
              <a:pPr>
                <a:defRPr/>
              </a:pPr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22934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5074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0997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26466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ido más espaci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 userDrawn="1"/>
        </p:nvSpPr>
        <p:spPr>
          <a:xfrm>
            <a:off x="0" y="411480"/>
            <a:ext cx="9144000" cy="1971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9005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3649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E9C6-8B9F-4E6B-95E2-7CFBF11CCC91}" type="datetimeFigureOut">
              <a:rPr lang="es-MX" smtClean="0"/>
              <a:pPr/>
              <a:t>28/11/2012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8BB9C-CD89-4813-9AE2-FBB20C326154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928662" y="0"/>
            <a:ext cx="8215338" cy="696503"/>
          </a:xfrm>
          <a:prstGeom prst="rect">
            <a:avLst/>
          </a:prstGeom>
          <a:solidFill>
            <a:srgbClr val="2396A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8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615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46150" y="94130"/>
            <a:ext cx="7740650" cy="602373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554982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E9C6-8B9F-4E6B-95E2-7CFBF11CCC91}" type="datetimeFigureOut">
              <a:rPr lang="es-MX" smtClean="0"/>
              <a:pPr/>
              <a:t>28/11/2012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8BB9C-CD89-4813-9AE2-FBB20C326154}" type="slidenum">
              <a:rPr lang="es-MX" smtClean="0"/>
              <a:pPr/>
              <a:t>‹Nº›</a:t>
            </a:fld>
            <a:endParaRPr lang="es-MX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5" r="2"/>
          <a:stretch/>
        </p:blipFill>
        <p:spPr bwMode="auto">
          <a:xfrm>
            <a:off x="-26280" y="0"/>
            <a:ext cx="9216000" cy="56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1447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E9C6-8B9F-4E6B-95E2-7CFBF11CCC91}" type="datetimeFigureOut">
              <a:rPr lang="es-MX" smtClean="0"/>
              <a:pPr/>
              <a:t>28/11/2012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8BB9C-CD89-4813-9AE2-FBB20C32615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2550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E9C6-8B9F-4E6B-95E2-7CFBF11CCC91}" type="datetimeFigureOut">
              <a:rPr lang="es-MX" smtClean="0"/>
              <a:pPr/>
              <a:t>28/11/2012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8BB9C-CD89-4813-9AE2-FBB20C32615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61854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E9C6-8B9F-4E6B-95E2-7CFBF11CCC91}" type="datetimeFigureOut">
              <a:rPr lang="es-MX" smtClean="0"/>
              <a:pPr/>
              <a:t>28/11/2012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8BB9C-CD89-4813-9AE2-FBB20C32615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405157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E9C6-8B9F-4E6B-95E2-7CFBF11CCC91}" type="datetimeFigureOut">
              <a:rPr lang="es-MX" smtClean="0"/>
              <a:pPr/>
              <a:t>28/11/2012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8BB9C-CD89-4813-9AE2-FBB20C32615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602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Conector recto"/>
          <p:cNvCxnSpPr/>
          <p:nvPr userDrawn="1"/>
        </p:nvCxnSpPr>
        <p:spPr>
          <a:xfrm>
            <a:off x="0" y="522685"/>
            <a:ext cx="9144000" cy="1190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6254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E9C6-8B9F-4E6B-95E2-7CFBF11CCC91}" type="datetimeFigureOut">
              <a:rPr lang="es-MX" smtClean="0"/>
              <a:pPr/>
              <a:t>28/11/2012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8BB9C-CD89-4813-9AE2-FBB20C32615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47402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E9C6-8B9F-4E6B-95E2-7CFBF11CCC91}" type="datetimeFigureOut">
              <a:rPr lang="es-MX" smtClean="0"/>
              <a:pPr/>
              <a:t>28/11/2012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8BB9C-CD89-4813-9AE2-FBB20C32615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79178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E9C6-8B9F-4E6B-95E2-7CFBF11CCC91}" type="datetimeFigureOut">
              <a:rPr lang="es-MX" smtClean="0"/>
              <a:pPr/>
              <a:t>28/11/2012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8BB9C-CD89-4813-9AE2-FBB20C32615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13843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5E9C6-8B9F-4E6B-95E2-7CFBF11CCC91}" type="datetimeFigureOut">
              <a:rPr lang="es-MX" smtClean="0"/>
              <a:pPr/>
              <a:t>28/11/2012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8BB9C-CD89-4813-9AE2-FBB20C32615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27869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ontenido más espaci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928662" y="0"/>
            <a:ext cx="8215338" cy="696503"/>
          </a:xfrm>
          <a:prstGeom prst="rect">
            <a:avLst/>
          </a:prstGeom>
          <a:solidFill>
            <a:srgbClr val="2396AD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pic>
        <p:nvPicPr>
          <p:cNvPr id="3" name="Picture 1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4615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Marcador de texto"/>
          <p:cNvSpPr>
            <a:spLocks noGrp="1"/>
          </p:cNvSpPr>
          <p:nvPr userDrawn="1">
            <p:ph type="body" sz="quarter" idx="11"/>
          </p:nvPr>
        </p:nvSpPr>
        <p:spPr>
          <a:xfrm>
            <a:off x="1285876" y="107139"/>
            <a:ext cx="7858125" cy="589360"/>
          </a:xfrm>
        </p:spPr>
        <p:txBody>
          <a:bodyPr/>
          <a:lstStyle>
            <a:lvl1pPr algn="r">
              <a:buNone/>
              <a:defRPr>
                <a:solidFill>
                  <a:srgbClr val="FFFFFF"/>
                </a:solidFill>
              </a:defRPr>
            </a:lvl1pPr>
          </a:lstStyle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88489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90449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4210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90939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7715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5206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880630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488287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Text Box 8"/>
          <p:cNvSpPr txBox="1">
            <a:spLocks noChangeArrowheads="1"/>
          </p:cNvSpPr>
          <p:nvPr/>
        </p:nvSpPr>
        <p:spPr bwMode="auto">
          <a:xfrm>
            <a:off x="250825" y="4935141"/>
            <a:ext cx="2343911" cy="246221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s-ES" sz="1000" smtClean="0">
                <a:solidFill>
                  <a:srgbClr val="C0C0C0"/>
                </a:solidFill>
                <a:latin typeface="Tahoma" pitchFamily="34" charset="0"/>
              </a:rPr>
              <a:t>Subsecretaría de Industria y Comercio</a:t>
            </a:r>
          </a:p>
        </p:txBody>
      </p:sp>
      <p:cxnSp>
        <p:nvCxnSpPr>
          <p:cNvPr id="5" name="4 Conector recto"/>
          <p:cNvCxnSpPr/>
          <p:nvPr/>
        </p:nvCxnSpPr>
        <p:spPr>
          <a:xfrm>
            <a:off x="0" y="522685"/>
            <a:ext cx="9144000" cy="1190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4" r:id="rId1"/>
    <p:sldLayoutId id="2147484004" r:id="rId2"/>
    <p:sldLayoutId id="2147483995" r:id="rId3"/>
    <p:sldLayoutId id="2147483996" r:id="rId4"/>
    <p:sldLayoutId id="2147483997" r:id="rId5"/>
    <p:sldLayoutId id="2147483998" r:id="rId6"/>
    <p:sldLayoutId id="2147483999" r:id="rId7"/>
    <p:sldLayoutId id="2147484000" r:id="rId8"/>
    <p:sldLayoutId id="2147484001" r:id="rId9"/>
    <p:sldLayoutId id="2147484002" r:id="rId10"/>
    <p:sldLayoutId id="2147484003" r:id="rId11"/>
    <p:sldLayoutId id="2147484005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5E9C6-8B9F-4E6B-95E2-7CFBF11CCC91}" type="datetimeFigureOut">
              <a:rPr lang="es-MX" smtClean="0"/>
              <a:pPr/>
              <a:t>28/11/2012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8BB9C-CD89-4813-9AE2-FBB20C326154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927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7" r:id="rId1"/>
    <p:sldLayoutId id="2147484008" r:id="rId2"/>
    <p:sldLayoutId id="2147484009" r:id="rId3"/>
    <p:sldLayoutId id="2147484010" r:id="rId4"/>
    <p:sldLayoutId id="2147484011" r:id="rId5"/>
    <p:sldLayoutId id="2147484012" r:id="rId6"/>
    <p:sldLayoutId id="2147484013" r:id="rId7"/>
    <p:sldLayoutId id="2147484014" r:id="rId8"/>
    <p:sldLayoutId id="2147484015" r:id="rId9"/>
    <p:sldLayoutId id="2147484016" r:id="rId10"/>
    <p:sldLayoutId id="2147484017" r:id="rId11"/>
    <p:sldLayoutId id="2147484018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ivette.garc%C3%ADa@economia.gob.m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microsoft.com/office/2007/relationships/hdphoto" Target="../media/hdphoto1.wd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6597047" y="4821118"/>
            <a:ext cx="25533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s-MX" sz="1400" dirty="0" smtClean="0">
                <a:solidFill>
                  <a:schemeClr val="bg1">
                    <a:lumMod val="65000"/>
                  </a:schemeClr>
                </a:solidFill>
              </a:rPr>
              <a:t>29 de noviembre, 2012</a:t>
            </a:r>
            <a:endParaRPr lang="es-MX" sz="1400" dirty="0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14" name="13 Grupo"/>
          <p:cNvGrpSpPr/>
          <p:nvPr/>
        </p:nvGrpSpPr>
        <p:grpSpPr>
          <a:xfrm>
            <a:off x="-8735" y="1437624"/>
            <a:ext cx="2853164" cy="2557834"/>
            <a:chOff x="3963" y="1233475"/>
            <a:chExt cx="5802311" cy="4093802"/>
          </a:xfrm>
        </p:grpSpPr>
        <p:grpSp>
          <p:nvGrpSpPr>
            <p:cNvPr id="13" name="12 Grupo"/>
            <p:cNvGrpSpPr/>
            <p:nvPr/>
          </p:nvGrpSpPr>
          <p:grpSpPr>
            <a:xfrm>
              <a:off x="3963" y="1556179"/>
              <a:ext cx="5802311" cy="3771098"/>
              <a:chOff x="3964" y="1556179"/>
              <a:chExt cx="3771325" cy="3771098"/>
            </a:xfrm>
          </p:grpSpPr>
          <p:sp>
            <p:nvSpPr>
              <p:cNvPr id="28" name="27 Rectángulo"/>
              <p:cNvSpPr/>
              <p:nvPr/>
            </p:nvSpPr>
            <p:spPr>
              <a:xfrm>
                <a:off x="3964" y="1916832"/>
                <a:ext cx="3302592" cy="3410445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600"/>
              </a:p>
            </p:txBody>
          </p:sp>
          <p:sp>
            <p:nvSpPr>
              <p:cNvPr id="19" name="18 Rectángulo"/>
              <p:cNvSpPr/>
              <p:nvPr/>
            </p:nvSpPr>
            <p:spPr>
              <a:xfrm>
                <a:off x="757600" y="1556179"/>
                <a:ext cx="2070019" cy="1629014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600"/>
              </a:p>
            </p:txBody>
          </p:sp>
          <p:sp>
            <p:nvSpPr>
              <p:cNvPr id="20" name="19 Rectángulo"/>
              <p:cNvSpPr/>
              <p:nvPr/>
            </p:nvSpPr>
            <p:spPr>
              <a:xfrm>
                <a:off x="6265" y="1707934"/>
                <a:ext cx="1660728" cy="3208524"/>
              </a:xfrm>
              <a:prstGeom prst="rect">
                <a:avLst/>
              </a:prstGeom>
              <a:solidFill>
                <a:schemeClr val="accent1">
                  <a:lumMod val="40000"/>
                  <a:lumOff val="60000"/>
                  <a:alpha val="77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600"/>
              </a:p>
            </p:txBody>
          </p:sp>
          <p:sp>
            <p:nvSpPr>
              <p:cNvPr id="21" name="20 Rectángulo"/>
              <p:cNvSpPr/>
              <p:nvPr/>
            </p:nvSpPr>
            <p:spPr>
              <a:xfrm>
                <a:off x="1329691" y="3185193"/>
                <a:ext cx="1488584" cy="1224106"/>
              </a:xfrm>
              <a:prstGeom prst="rect">
                <a:avLst/>
              </a:prstGeom>
              <a:solidFill>
                <a:schemeClr val="accent1">
                  <a:lumMod val="75000"/>
                  <a:alpha val="71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sp>
            <p:nvSpPr>
              <p:cNvPr id="23" name="22 Rectángulo"/>
              <p:cNvSpPr/>
              <p:nvPr/>
            </p:nvSpPr>
            <p:spPr>
              <a:xfrm>
                <a:off x="482792" y="2266915"/>
                <a:ext cx="2344827" cy="91827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  <a:alpha val="71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600"/>
              </a:p>
            </p:txBody>
          </p:sp>
          <p:sp>
            <p:nvSpPr>
              <p:cNvPr id="27" name="26 Rectángulo"/>
              <p:cNvSpPr/>
              <p:nvPr/>
            </p:nvSpPr>
            <p:spPr>
              <a:xfrm>
                <a:off x="6265" y="2519419"/>
                <a:ext cx="1323426" cy="1224106"/>
              </a:xfrm>
              <a:prstGeom prst="rect">
                <a:avLst/>
              </a:prstGeom>
              <a:solidFill>
                <a:schemeClr val="accent1">
                  <a:lumMod val="75000"/>
                  <a:alpha val="71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/>
              </a:p>
            </p:txBody>
          </p:sp>
          <p:grpSp>
            <p:nvGrpSpPr>
              <p:cNvPr id="11" name="10 Grupo"/>
              <p:cNvGrpSpPr/>
              <p:nvPr/>
            </p:nvGrpSpPr>
            <p:grpSpPr>
              <a:xfrm rot="5400000">
                <a:off x="1353234" y="2882803"/>
                <a:ext cx="1990990" cy="2853120"/>
                <a:chOff x="3775695" y="1508881"/>
                <a:chExt cx="2821354" cy="2853120"/>
              </a:xfrm>
            </p:grpSpPr>
            <p:sp>
              <p:nvSpPr>
                <p:cNvPr id="29" name="28 Rectángulo"/>
                <p:cNvSpPr/>
                <p:nvPr/>
              </p:nvSpPr>
              <p:spPr>
                <a:xfrm>
                  <a:off x="4527030" y="1508881"/>
                  <a:ext cx="2070019" cy="1629014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600"/>
                </a:p>
              </p:txBody>
            </p:sp>
            <p:sp>
              <p:nvSpPr>
                <p:cNvPr id="30" name="29 Rectángulo"/>
                <p:cNvSpPr/>
                <p:nvPr/>
              </p:nvSpPr>
              <p:spPr>
                <a:xfrm>
                  <a:off x="3775695" y="1660636"/>
                  <a:ext cx="1660728" cy="1479890"/>
                </a:xfrm>
                <a:prstGeom prst="rect">
                  <a:avLst/>
                </a:prstGeom>
                <a:solidFill>
                  <a:schemeClr val="accent1">
                    <a:lumMod val="40000"/>
                    <a:lumOff val="60000"/>
                    <a:alpha val="77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600"/>
                </a:p>
              </p:txBody>
            </p:sp>
            <p:sp>
              <p:nvSpPr>
                <p:cNvPr id="31" name="30 Rectángulo"/>
                <p:cNvSpPr/>
                <p:nvPr/>
              </p:nvSpPr>
              <p:spPr>
                <a:xfrm>
                  <a:off x="5099121" y="3137895"/>
                  <a:ext cx="1488584" cy="1224106"/>
                </a:xfrm>
                <a:prstGeom prst="rect">
                  <a:avLst/>
                </a:prstGeom>
                <a:solidFill>
                  <a:schemeClr val="accent1">
                    <a:lumMod val="75000"/>
                    <a:alpha val="71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  <p:sp>
              <p:nvSpPr>
                <p:cNvPr id="32" name="31 Rectángulo"/>
                <p:cNvSpPr/>
                <p:nvPr/>
              </p:nvSpPr>
              <p:spPr>
                <a:xfrm>
                  <a:off x="4252222" y="2219617"/>
                  <a:ext cx="2344827" cy="918278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  <a:alpha val="71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 sz="1600"/>
                </a:p>
              </p:txBody>
            </p:sp>
            <p:sp>
              <p:nvSpPr>
                <p:cNvPr id="33" name="32 Rectángulo"/>
                <p:cNvSpPr/>
                <p:nvPr/>
              </p:nvSpPr>
              <p:spPr>
                <a:xfrm>
                  <a:off x="3775695" y="2472121"/>
                  <a:ext cx="1323426" cy="1224106"/>
                </a:xfrm>
                <a:prstGeom prst="rect">
                  <a:avLst/>
                </a:prstGeom>
                <a:solidFill>
                  <a:schemeClr val="accent1">
                    <a:lumMod val="75000"/>
                    <a:alpha val="71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s-MX"/>
                </a:p>
              </p:txBody>
            </p:sp>
          </p:grpSp>
        </p:grpSp>
        <p:sp>
          <p:nvSpPr>
            <p:cNvPr id="18" name="17 Rectángulo"/>
            <p:cNvSpPr/>
            <p:nvPr/>
          </p:nvSpPr>
          <p:spPr>
            <a:xfrm>
              <a:off x="6266" y="1233475"/>
              <a:ext cx="2812010" cy="49532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600"/>
            </a:p>
          </p:txBody>
        </p:sp>
      </p:grpSp>
      <p:sp>
        <p:nvSpPr>
          <p:cNvPr id="3" name="2 Título"/>
          <p:cNvSpPr>
            <a:spLocks noGrp="1"/>
          </p:cNvSpPr>
          <p:nvPr>
            <p:ph type="ctrTitle" idx="4294967295"/>
          </p:nvPr>
        </p:nvSpPr>
        <p:spPr>
          <a:xfrm>
            <a:off x="4147534" y="1760760"/>
            <a:ext cx="4899025" cy="809625"/>
          </a:xfrm>
        </p:spPr>
        <p:txBody>
          <a:bodyPr>
            <a:noAutofit/>
          </a:bodyPr>
          <a:lstStyle/>
          <a:p>
            <a:pPr algn="l"/>
            <a:r>
              <a:rPr lang="es-MX" sz="2000" b="1" dirty="0">
                <a:latin typeface="Garamond" pitchFamily="18" charset="0"/>
              </a:rPr>
              <a:t>Impulso a la innovación en el sector TIC</a:t>
            </a:r>
            <a:r>
              <a:rPr lang="es-MX" sz="2400" b="1" dirty="0" smtClean="0">
                <a:latin typeface="Garamond" pitchFamily="18" charset="0"/>
              </a:rPr>
              <a:t/>
            </a:r>
            <a:br>
              <a:rPr lang="es-MX" sz="2400" b="1" dirty="0" smtClean="0">
                <a:latin typeface="Garamond" pitchFamily="18" charset="0"/>
              </a:rPr>
            </a:br>
            <a:endParaRPr lang="es-MX" sz="1200" b="1" dirty="0">
              <a:latin typeface="Garamond" pitchFamily="18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-15766" y="3970155"/>
            <a:ext cx="9176036" cy="117334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0"/>
          </a:p>
        </p:txBody>
      </p:sp>
      <p:sp>
        <p:nvSpPr>
          <p:cNvPr id="6" name="5 CuadroTexto"/>
          <p:cNvSpPr txBox="1"/>
          <p:nvPr/>
        </p:nvSpPr>
        <p:spPr>
          <a:xfrm>
            <a:off x="-41633" y="3967038"/>
            <a:ext cx="468033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cap="small" dirty="0" smtClean="0">
                <a:solidFill>
                  <a:schemeClr val="bg1"/>
                </a:solidFill>
                <a:latin typeface="Antique Olive Roman" pitchFamily="34" charset="0"/>
                <a:cs typeface="Aparajita" pitchFamily="34" charset="0"/>
              </a:rPr>
              <a:t>Lic. Javier Alejandro Lucio Quiroz	</a:t>
            </a:r>
            <a:endParaRPr lang="es-MX" sz="1400" b="1" cap="small" dirty="0" smtClean="0">
              <a:solidFill>
                <a:schemeClr val="bg1"/>
              </a:solidFill>
              <a:latin typeface="Antique Olive Roman" pitchFamily="34" charset="0"/>
              <a:cs typeface="Aparajita" pitchFamily="34" charset="0"/>
            </a:endParaRPr>
          </a:p>
          <a:p>
            <a:r>
              <a:rPr lang="es-MX" sz="1200" dirty="0" smtClean="0">
                <a:solidFill>
                  <a:schemeClr val="bg1"/>
                </a:solidFill>
                <a:latin typeface="Antique Olive Roman" pitchFamily="34" charset="0"/>
                <a:cs typeface="Aparajita" pitchFamily="34" charset="0"/>
              </a:rPr>
              <a:t>Dirección </a:t>
            </a:r>
            <a:r>
              <a:rPr lang="es-MX" sz="1200" dirty="0" smtClean="0">
                <a:solidFill>
                  <a:schemeClr val="bg1"/>
                </a:solidFill>
                <a:latin typeface="Antique Olive Roman" pitchFamily="34" charset="0"/>
                <a:cs typeface="Aparajita" pitchFamily="34" charset="0"/>
              </a:rPr>
              <a:t>General de Comercio Interior y Economía Digital</a:t>
            </a:r>
          </a:p>
          <a:p>
            <a:r>
              <a:rPr lang="es-MX" sz="1400" cap="small" dirty="0" smtClean="0">
                <a:solidFill>
                  <a:schemeClr val="bg1"/>
                </a:solidFill>
                <a:latin typeface="Antique Olive Roman" pitchFamily="34" charset="0"/>
                <a:cs typeface="Aparajita" pitchFamily="34" charset="0"/>
              </a:rPr>
              <a:t>Secretaría de Economía</a:t>
            </a:r>
          </a:p>
          <a:p>
            <a:r>
              <a:rPr lang="es-MX" sz="1400" dirty="0" smtClean="0">
                <a:solidFill>
                  <a:schemeClr val="bg1"/>
                </a:solidFill>
                <a:latin typeface="Antique Olive Roman" pitchFamily="34" charset="0"/>
                <a:cs typeface="Aparajita" pitchFamily="34" charset="0"/>
                <a:hlinkClick r:id="rId3"/>
              </a:rPr>
              <a:t>javier.lucio@economia.gob.mx</a:t>
            </a:r>
            <a:endParaRPr lang="es-MX" sz="1400" dirty="0" smtClean="0">
              <a:solidFill>
                <a:schemeClr val="bg1"/>
              </a:solidFill>
              <a:latin typeface="Antique Olive Roman" pitchFamily="34" charset="0"/>
              <a:cs typeface="Aparajita" pitchFamily="34" charset="0"/>
            </a:endParaRPr>
          </a:p>
          <a:p>
            <a:r>
              <a:rPr lang="es-MX" sz="1400" dirty="0" smtClean="0">
                <a:solidFill>
                  <a:schemeClr val="bg1"/>
                </a:solidFill>
                <a:latin typeface="Antique Olive Roman" pitchFamily="34" charset="0"/>
                <a:cs typeface="Aparajita" pitchFamily="34" charset="0"/>
              </a:rPr>
              <a:t>Tel: (55) </a:t>
            </a:r>
            <a:r>
              <a:rPr lang="es-MX" sz="1400" dirty="0" smtClean="0">
                <a:solidFill>
                  <a:schemeClr val="bg1"/>
                </a:solidFill>
                <a:latin typeface="Antique Olive Roman" pitchFamily="34" charset="0"/>
                <a:cs typeface="Aparajita" pitchFamily="34" charset="0"/>
              </a:rPr>
              <a:t>52296100 ext. 34159</a:t>
            </a:r>
            <a:endParaRPr lang="es-MX" sz="1200" dirty="0">
              <a:solidFill>
                <a:schemeClr val="bg1"/>
              </a:solidFill>
              <a:latin typeface="Antique Olive Roman" pitchFamily="34" charset="0"/>
              <a:cs typeface="Aparajit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86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CuadroTexto"/>
          <p:cNvSpPr txBox="1"/>
          <p:nvPr/>
        </p:nvSpPr>
        <p:spPr>
          <a:xfrm>
            <a:off x="-2" y="800"/>
            <a:ext cx="9144002" cy="70788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542925" algn="ctr">
              <a:defRPr/>
            </a:pPr>
            <a:r>
              <a:rPr lang="es-MX" sz="2000" b="1" dirty="0">
                <a:solidFill>
                  <a:schemeClr val="bg1"/>
                </a:solidFill>
              </a:rPr>
              <a:t>Aportaciones a rubros de innovación a través del Fondo PROSOFT  </a:t>
            </a:r>
            <a:r>
              <a:rPr lang="es-MX" sz="2000" b="1" dirty="0" smtClean="0">
                <a:solidFill>
                  <a:schemeClr val="bg1"/>
                </a:solidFill>
              </a:rPr>
              <a:t>2007-2011</a:t>
            </a:r>
            <a:endParaRPr lang="es-MX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545610"/>
              </p:ext>
            </p:extLst>
          </p:nvPr>
        </p:nvGraphicFramePr>
        <p:xfrm>
          <a:off x="1203959" y="980644"/>
          <a:ext cx="6736080" cy="134345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11760"/>
                <a:gridCol w="837754"/>
                <a:gridCol w="1076051"/>
                <a:gridCol w="1000727"/>
                <a:gridCol w="979206"/>
                <a:gridCol w="1065291"/>
                <a:gridCol w="1065291"/>
              </a:tblGrid>
              <a:tr h="191922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 dirty="0">
                          <a:effectLst/>
                        </a:rPr>
                        <a:t>Año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 dirty="0">
                          <a:effectLst/>
                        </a:rPr>
                        <a:t>2007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>
                          <a:effectLst/>
                        </a:rPr>
                        <a:t>2008</a:t>
                      </a:r>
                      <a:endParaRPr lang="es-MX" sz="11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>
                          <a:effectLst/>
                        </a:rPr>
                        <a:t>2009</a:t>
                      </a:r>
                      <a:endParaRPr lang="es-MX" sz="11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100" u="none" strike="noStrike">
                          <a:effectLst/>
                        </a:rPr>
                        <a:t>2010</a:t>
                      </a:r>
                      <a:endParaRPr lang="es-MX" sz="11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 dirty="0" smtClean="0">
                          <a:effectLst/>
                        </a:rPr>
                        <a:t>2011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>
                          <a:effectLst/>
                        </a:rPr>
                        <a:t>Totales</a:t>
                      </a:r>
                      <a:endParaRPr lang="es-MX" sz="11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199304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>
                          <a:effectLst/>
                        </a:rPr>
                        <a:t>PROSOFT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$2.01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$3.46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$1.91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$2.23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 smtClean="0">
                          <a:effectLst/>
                        </a:rPr>
                        <a:t>4.70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 smtClean="0">
                          <a:effectLst/>
                        </a:rPr>
                        <a:t>$14.30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191922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>
                          <a:effectLst/>
                        </a:rPr>
                        <a:t>Estados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$1.51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$2.69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$0.26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$0.99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 smtClean="0">
                          <a:effectLst/>
                        </a:rPr>
                        <a:t>0.06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$</a:t>
                      </a:r>
                      <a:r>
                        <a:rPr lang="es-MX" sz="1100" u="none" strike="noStrike" dirty="0" smtClean="0">
                          <a:effectLst/>
                        </a:rPr>
                        <a:t>5.52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191922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>
                          <a:effectLst/>
                        </a:rPr>
                        <a:t>Empresas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$3.39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$7.73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$4.22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$5.69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 smtClean="0">
                          <a:effectLst/>
                        </a:rPr>
                        <a:t>8.70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$</a:t>
                      </a:r>
                      <a:r>
                        <a:rPr lang="es-MX" sz="1100" u="none" strike="noStrike" dirty="0" smtClean="0">
                          <a:effectLst/>
                        </a:rPr>
                        <a:t>29.73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280502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>
                          <a:effectLst/>
                        </a:rPr>
                        <a:t>Academia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$0.30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$0.28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$0.00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$0.00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 smtClean="0">
                          <a:effectLst/>
                        </a:rPr>
                        <a:t>0.00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$0.58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287884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>
                          <a:effectLst/>
                        </a:rPr>
                        <a:t>Total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$7.21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$14.15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$6.39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$8.91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 smtClean="0">
                          <a:effectLst/>
                        </a:rPr>
                        <a:t>13.46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 smtClean="0">
                          <a:effectLst/>
                        </a:rPr>
                        <a:t>$50.13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8933864"/>
              </p:ext>
            </p:extLst>
          </p:nvPr>
        </p:nvGraphicFramePr>
        <p:xfrm>
          <a:off x="1423307" y="2975254"/>
          <a:ext cx="6071870" cy="181059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93178"/>
                <a:gridCol w="1405160"/>
                <a:gridCol w="1949092"/>
                <a:gridCol w="1824440"/>
              </a:tblGrid>
              <a:tr h="283203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 dirty="0">
                          <a:effectLst/>
                        </a:rPr>
                        <a:t> Año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 dirty="0">
                          <a:effectLst/>
                        </a:rPr>
                        <a:t>Innovación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>
                          <a:effectLst/>
                        </a:rPr>
                        <a:t>Demás partidas</a:t>
                      </a:r>
                      <a:endParaRPr lang="es-MX" sz="1100" b="1" i="0" u="none" strike="noStrike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 dirty="0">
                          <a:effectLst/>
                        </a:rPr>
                        <a:t>Total</a:t>
                      </a:r>
                      <a:endParaRPr lang="es-MX" sz="11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305479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>
                          <a:effectLst/>
                        </a:rPr>
                        <a:t>2007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 dirty="0">
                          <a:effectLst/>
                        </a:rPr>
                        <a:t>2.01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>
                          <a:effectLst/>
                        </a:rPr>
                        <a:t>436.23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>
                          <a:effectLst/>
                        </a:rPr>
                        <a:t>438.24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305479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 dirty="0">
                          <a:effectLst/>
                        </a:rPr>
                        <a:t>2008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>
                          <a:effectLst/>
                        </a:rPr>
                        <a:t>3.46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 dirty="0">
                          <a:effectLst/>
                        </a:rPr>
                        <a:t>628.52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>
                          <a:effectLst/>
                        </a:rPr>
                        <a:t>631.98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305479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>
                          <a:effectLst/>
                        </a:rPr>
                        <a:t>2009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 dirty="0">
                          <a:effectLst/>
                        </a:rPr>
                        <a:t>1.91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>
                          <a:effectLst/>
                        </a:rPr>
                        <a:t>523.18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>
                          <a:effectLst/>
                        </a:rPr>
                        <a:t>525.09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305479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>
                          <a:effectLst/>
                        </a:rPr>
                        <a:t>2010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 dirty="0">
                          <a:effectLst/>
                        </a:rPr>
                        <a:t>2.23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 dirty="0">
                          <a:effectLst/>
                        </a:rPr>
                        <a:t>664.18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 dirty="0">
                          <a:effectLst/>
                        </a:rPr>
                        <a:t>666.41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  <a:tr h="305479"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 dirty="0" smtClean="0">
                          <a:effectLst/>
                        </a:rPr>
                        <a:t>2011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 dirty="0" smtClean="0">
                          <a:effectLst/>
                        </a:rPr>
                        <a:t>4.70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 dirty="0" smtClean="0">
                          <a:effectLst/>
                        </a:rPr>
                        <a:t>671.36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s-MX" sz="1100" u="none" strike="noStrike" dirty="0" smtClean="0">
                          <a:effectLst/>
                        </a:rPr>
                        <a:t>676.06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454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-2" y="800"/>
            <a:ext cx="4572001" cy="70788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542925" algn="ctr">
              <a:defRPr/>
            </a:pPr>
            <a:r>
              <a:rPr lang="es-MX" sz="2000" b="1" dirty="0" smtClean="0">
                <a:solidFill>
                  <a:schemeClr val="bg1"/>
                </a:solidFill>
              </a:rPr>
              <a:t>Empresas de TI </a:t>
            </a:r>
          </a:p>
          <a:p>
            <a:pPr marL="542925" algn="ctr">
              <a:defRPr/>
            </a:pPr>
            <a:r>
              <a:rPr lang="es-MX" sz="2000" b="1" dirty="0" smtClean="0">
                <a:solidFill>
                  <a:schemeClr val="bg1"/>
                </a:solidFill>
              </a:rPr>
              <a:t>en el RENACYT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572957" y="-810"/>
            <a:ext cx="4572001" cy="738664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542925">
              <a:defRPr/>
            </a:pPr>
            <a:r>
              <a:rPr lang="en-US" sz="1400" b="1" dirty="0" err="1" smtClean="0">
                <a:solidFill>
                  <a:schemeClr val="bg1"/>
                </a:solidFill>
              </a:rPr>
              <a:t>Proinnova</a:t>
            </a:r>
            <a:r>
              <a:rPr lang="en-US" sz="1400" b="1" dirty="0" smtClean="0">
                <a:solidFill>
                  <a:schemeClr val="bg1"/>
                </a:solidFill>
              </a:rPr>
              <a:t/>
            </a:r>
            <a:br>
              <a:rPr lang="en-US" sz="1400" b="1" dirty="0" smtClean="0">
                <a:solidFill>
                  <a:schemeClr val="bg1"/>
                </a:solidFill>
              </a:rPr>
            </a:br>
            <a:r>
              <a:rPr lang="en-US" sz="1400" b="1" dirty="0" err="1" smtClean="0">
                <a:solidFill>
                  <a:schemeClr val="bg1"/>
                </a:solidFill>
              </a:rPr>
              <a:t>Innovapyme</a:t>
            </a:r>
            <a:r>
              <a:rPr lang="en-US" sz="1400" b="1" dirty="0" smtClean="0">
                <a:solidFill>
                  <a:schemeClr val="bg1"/>
                </a:solidFill>
              </a:rPr>
              <a:t/>
            </a:r>
            <a:br>
              <a:rPr lang="en-US" sz="1400" b="1" dirty="0" smtClean="0">
                <a:solidFill>
                  <a:schemeClr val="bg1"/>
                </a:solidFill>
              </a:rPr>
            </a:br>
            <a:r>
              <a:rPr lang="en-US" sz="1400" b="1" dirty="0" err="1" smtClean="0">
                <a:solidFill>
                  <a:schemeClr val="bg1"/>
                </a:solidFill>
              </a:rPr>
              <a:t>Innovatec</a:t>
            </a:r>
            <a:endParaRPr lang="en-US" sz="1400" b="1" dirty="0">
              <a:solidFill>
                <a:schemeClr val="bg1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 flipV="1">
            <a:off x="4538731" y="800"/>
            <a:ext cx="0" cy="5138741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1272543" y="3899682"/>
            <a:ext cx="6591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dirty="0" smtClean="0">
                <a:solidFill>
                  <a:schemeClr val="bg1"/>
                </a:solidFill>
              </a:rPr>
              <a:t>99.58 %</a:t>
            </a:r>
            <a:endParaRPr lang="es-MX" sz="1050" dirty="0">
              <a:solidFill>
                <a:schemeClr val="bg1"/>
              </a:solidFill>
            </a:endParaRPr>
          </a:p>
        </p:txBody>
      </p:sp>
      <p:graphicFrame>
        <p:nvGraphicFramePr>
          <p:cNvPr id="10" name="1 Gráfic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7370169"/>
              </p:ext>
            </p:extLst>
          </p:nvPr>
        </p:nvGraphicFramePr>
        <p:xfrm>
          <a:off x="487746" y="735289"/>
          <a:ext cx="3844851" cy="3033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197766" y="4052503"/>
            <a:ext cx="4176464" cy="93871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s-MX" sz="1100" i="1" dirty="0" smtClean="0">
                <a:latin typeface="+mj-lt"/>
              </a:rPr>
              <a:t>El Registro Nacional de Instituciones y Empresas Científicas y Tecnológicas </a:t>
            </a:r>
            <a:r>
              <a:rPr lang="es-MX" sz="1100" b="1" i="1" dirty="0" smtClean="0">
                <a:latin typeface="+mj-lt"/>
              </a:rPr>
              <a:t>identifica</a:t>
            </a:r>
            <a:r>
              <a:rPr lang="es-MX" sz="1100" i="1" dirty="0" smtClean="0">
                <a:latin typeface="+mj-lt"/>
              </a:rPr>
              <a:t> a las instituciones, centros, organismos, empresas y personas físicas o morales de los sectores público, social y privado que </a:t>
            </a:r>
            <a:r>
              <a:rPr lang="es-MX" sz="1100" b="1" i="1" dirty="0" smtClean="0">
                <a:solidFill>
                  <a:schemeClr val="tx1"/>
                </a:solidFill>
                <a:latin typeface="+mj-lt"/>
              </a:rPr>
              <a:t>llevan a cabo actividades relacionadas con la investigación y el desarrollo de la ciencia y la tecnología en México.</a:t>
            </a:r>
          </a:p>
        </p:txBody>
      </p:sp>
      <p:sp>
        <p:nvSpPr>
          <p:cNvPr id="12" name="11 CuadroTexto"/>
          <p:cNvSpPr txBox="1"/>
          <p:nvPr/>
        </p:nvSpPr>
        <p:spPr>
          <a:xfrm>
            <a:off x="487746" y="3638896"/>
            <a:ext cx="2811988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900" dirty="0" smtClean="0"/>
              <a:t>Fuente: Elaboración propia con datos de CONACYT</a:t>
            </a:r>
            <a:endParaRPr lang="es-MX" sz="900" dirty="0"/>
          </a:p>
        </p:txBody>
      </p:sp>
      <p:sp>
        <p:nvSpPr>
          <p:cNvPr id="2" name="1 CuadroTexto"/>
          <p:cNvSpPr txBox="1"/>
          <p:nvPr/>
        </p:nvSpPr>
        <p:spPr>
          <a:xfrm>
            <a:off x="4820607" y="996445"/>
            <a:ext cx="4076700" cy="3731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100" b="1" dirty="0" smtClean="0"/>
              <a:t>PROINNOVA</a:t>
            </a:r>
          </a:p>
          <a:p>
            <a:pPr algn="just"/>
            <a:r>
              <a:rPr lang="es-MX" sz="1050" dirty="0" smtClean="0"/>
              <a:t>Apuntalar la </a:t>
            </a:r>
            <a:r>
              <a:rPr lang="es-MX" sz="1050" b="1" dirty="0" smtClean="0">
                <a:solidFill>
                  <a:schemeClr val="accent6">
                    <a:lumMod val="75000"/>
                  </a:schemeClr>
                </a:solidFill>
              </a:rPr>
              <a:t>inversión en investigación científica, desarrollo tecnológico e innovación de empresas que participen en redes </a:t>
            </a:r>
            <a:r>
              <a:rPr lang="es-MX" sz="1050" dirty="0" smtClean="0"/>
              <a:t>y alianzas estratégicas con otras empresas y centros académicos de investigación, completando y no sustituyendo con recursos públicos el monto que éstas destinan a campos precursores del conocimiento.</a:t>
            </a:r>
          </a:p>
          <a:p>
            <a:endParaRPr lang="es-MX" sz="1100" dirty="0"/>
          </a:p>
          <a:p>
            <a:r>
              <a:rPr lang="es-MX" sz="1100" b="1" dirty="0" smtClean="0"/>
              <a:t>INNOVAPYME</a:t>
            </a:r>
          </a:p>
          <a:p>
            <a:pPr algn="just"/>
            <a:r>
              <a:rPr lang="es-MX" sz="1050" dirty="0" smtClean="0"/>
              <a:t>Incentivar la </a:t>
            </a:r>
            <a:r>
              <a:rPr lang="es-MX" sz="1050" b="1" dirty="0" smtClean="0">
                <a:solidFill>
                  <a:schemeClr val="accent6">
                    <a:lumMod val="75000"/>
                  </a:schemeClr>
                </a:solidFill>
              </a:rPr>
              <a:t>inversión en investigación y desarrollo tecnológico de las MIPYMES </a:t>
            </a:r>
            <a:r>
              <a:rPr lang="es-MX" sz="1050" dirty="0" smtClean="0"/>
              <a:t>del sector productivo del país, mediante el </a:t>
            </a:r>
            <a:r>
              <a:rPr lang="es-MX" sz="1050" dirty="0" err="1" smtClean="0"/>
              <a:t>otrogamiento</a:t>
            </a:r>
            <a:r>
              <a:rPr lang="es-MX" sz="1050" dirty="0" smtClean="0"/>
              <a:t> de estímulos económicos a las empresas que fehacientemente realicen actividades relacionada a la investigación y desarrollo tecnológico, con la finalidad de incrementar su competitividad, creación de nuevos </a:t>
            </a:r>
            <a:r>
              <a:rPr lang="es-MX" sz="1050" dirty="0" err="1" smtClean="0"/>
              <a:t>empleso</a:t>
            </a:r>
            <a:r>
              <a:rPr lang="es-MX" sz="1050" dirty="0" smtClean="0"/>
              <a:t> de calidad e impulsar el crecimiento económico del país.</a:t>
            </a:r>
          </a:p>
          <a:p>
            <a:endParaRPr lang="es-MX" sz="1100" dirty="0"/>
          </a:p>
          <a:p>
            <a:r>
              <a:rPr lang="es-MX" sz="1100" b="1" dirty="0" smtClean="0"/>
              <a:t>INNOVATEC</a:t>
            </a:r>
          </a:p>
          <a:p>
            <a:pPr algn="just"/>
            <a:r>
              <a:rPr lang="es-MX" sz="1050" dirty="0" smtClean="0"/>
              <a:t>Estimular el desarrollo de </a:t>
            </a:r>
            <a:r>
              <a:rPr lang="es-MX" sz="1050" b="1" dirty="0" smtClean="0">
                <a:solidFill>
                  <a:schemeClr val="accent6">
                    <a:lumMod val="75000"/>
                  </a:schemeClr>
                </a:solidFill>
              </a:rPr>
              <a:t>proyectos tecnológicos que impulsen la competitividad de las empresas</a:t>
            </a:r>
            <a:r>
              <a:rPr lang="es-MX" sz="1050" dirty="0" smtClean="0"/>
              <a:t>, así como también obtener un mejor balance entre los recurso aplicados para estas actividades.</a:t>
            </a:r>
            <a:endParaRPr lang="es-MX" sz="1050" dirty="0"/>
          </a:p>
        </p:txBody>
      </p:sp>
    </p:spTree>
    <p:extLst>
      <p:ext uri="{BB962C8B-B14F-4D97-AF65-F5344CB8AC3E}">
        <p14:creationId xmlns:p14="http://schemas.microsoft.com/office/powerpoint/2010/main" val="73089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-2" y="800"/>
            <a:ext cx="4572001" cy="738664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542925">
              <a:defRPr/>
            </a:pPr>
            <a:r>
              <a:rPr lang="en-US" sz="1400" b="1" dirty="0" err="1" smtClean="0">
                <a:solidFill>
                  <a:schemeClr val="bg1"/>
                </a:solidFill>
              </a:rPr>
              <a:t>Proyectos</a:t>
            </a:r>
            <a:r>
              <a:rPr lang="en-US" sz="1400" b="1" dirty="0" smtClean="0">
                <a:solidFill>
                  <a:schemeClr val="bg1"/>
                </a:solidFill>
              </a:rPr>
              <a:t> </a:t>
            </a:r>
            <a:r>
              <a:rPr lang="en-US" sz="1400" b="1" dirty="0">
                <a:solidFill>
                  <a:schemeClr val="bg1"/>
                </a:solidFill>
              </a:rPr>
              <a:t>de </a:t>
            </a:r>
            <a:r>
              <a:rPr lang="en-US" sz="1400" b="1" dirty="0" err="1">
                <a:solidFill>
                  <a:schemeClr val="bg1"/>
                </a:solidFill>
              </a:rPr>
              <a:t>Innovación</a:t>
            </a:r>
            <a:r>
              <a:rPr lang="en-US" sz="1400" b="1" dirty="0">
                <a:solidFill>
                  <a:schemeClr val="bg1"/>
                </a:solidFill>
              </a:rPr>
              <a:t/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400" b="1" dirty="0" err="1">
                <a:solidFill>
                  <a:schemeClr val="bg1"/>
                </a:solidFill>
              </a:rPr>
              <a:t>Proinnova</a:t>
            </a:r>
            <a:r>
              <a:rPr lang="en-US" sz="1400" b="1" dirty="0">
                <a:solidFill>
                  <a:schemeClr val="bg1"/>
                </a:solidFill>
              </a:rPr>
              <a:t>, </a:t>
            </a:r>
            <a:r>
              <a:rPr lang="en-US" sz="1400" b="1" dirty="0" err="1">
                <a:solidFill>
                  <a:schemeClr val="bg1"/>
                </a:solidFill>
              </a:rPr>
              <a:t>Innovapyme</a:t>
            </a:r>
            <a:r>
              <a:rPr lang="en-US" sz="1400" b="1" dirty="0">
                <a:solidFill>
                  <a:schemeClr val="bg1"/>
                </a:solidFill>
              </a:rPr>
              <a:t> e </a:t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400" b="1" dirty="0" err="1">
                <a:solidFill>
                  <a:schemeClr val="bg1"/>
                </a:solidFill>
              </a:rPr>
              <a:t>Innovatec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572957" y="-810"/>
            <a:ext cx="4572001" cy="738664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542925">
              <a:defRPr/>
            </a:pPr>
            <a:r>
              <a:rPr lang="en-US" sz="1400" b="1" dirty="0" err="1">
                <a:solidFill>
                  <a:schemeClr val="bg1"/>
                </a:solidFill>
              </a:rPr>
              <a:t>Recursos</a:t>
            </a:r>
            <a:r>
              <a:rPr lang="en-US" sz="1400" b="1" dirty="0">
                <a:solidFill>
                  <a:schemeClr val="bg1"/>
                </a:solidFill>
              </a:rPr>
              <a:t> </a:t>
            </a:r>
            <a:r>
              <a:rPr lang="en-US" sz="1400" b="1" dirty="0" smtClean="0">
                <a:solidFill>
                  <a:schemeClr val="bg1"/>
                </a:solidFill>
              </a:rPr>
              <a:t>en </a:t>
            </a:r>
            <a:r>
              <a:rPr lang="en-US" sz="1400" b="1" dirty="0" err="1">
                <a:solidFill>
                  <a:schemeClr val="bg1"/>
                </a:solidFill>
              </a:rPr>
              <a:t>proyectos</a:t>
            </a:r>
            <a:r>
              <a:rPr lang="en-US" sz="1400" b="1" dirty="0">
                <a:solidFill>
                  <a:schemeClr val="bg1"/>
                </a:solidFill>
              </a:rPr>
              <a:t> de </a:t>
            </a:r>
            <a:r>
              <a:rPr lang="en-US" sz="1400" b="1" dirty="0" err="1" smtClean="0">
                <a:solidFill>
                  <a:schemeClr val="bg1"/>
                </a:solidFill>
              </a:rPr>
              <a:t>Innovación</a:t>
            </a:r>
            <a:r>
              <a:rPr lang="en-US" sz="1400" b="1" dirty="0">
                <a:solidFill>
                  <a:schemeClr val="bg1"/>
                </a:solidFill>
              </a:rPr>
              <a:t/>
            </a:r>
            <a:br>
              <a:rPr lang="en-US" sz="1400" b="1" dirty="0">
                <a:solidFill>
                  <a:schemeClr val="bg1"/>
                </a:solidFill>
              </a:rPr>
            </a:br>
            <a:r>
              <a:rPr lang="en-US" sz="1400" b="1" dirty="0" err="1" smtClean="0">
                <a:solidFill>
                  <a:schemeClr val="bg1"/>
                </a:solidFill>
              </a:rPr>
              <a:t>Proinnova</a:t>
            </a:r>
            <a:r>
              <a:rPr lang="en-US" sz="1400" b="1" dirty="0">
                <a:solidFill>
                  <a:schemeClr val="bg1"/>
                </a:solidFill>
              </a:rPr>
              <a:t>, </a:t>
            </a:r>
            <a:r>
              <a:rPr lang="en-US" sz="1400" b="1" dirty="0" err="1">
                <a:solidFill>
                  <a:schemeClr val="bg1"/>
                </a:solidFill>
              </a:rPr>
              <a:t>Innovapyme</a:t>
            </a:r>
            <a:r>
              <a:rPr lang="en-US" sz="1400" b="1" dirty="0">
                <a:solidFill>
                  <a:schemeClr val="bg1"/>
                </a:solidFill>
              </a:rPr>
              <a:t> e </a:t>
            </a:r>
            <a:r>
              <a:rPr lang="en-US" sz="1400" b="1" dirty="0" smtClean="0">
                <a:solidFill>
                  <a:schemeClr val="bg1"/>
                </a:solidFill>
              </a:rPr>
              <a:t/>
            </a:r>
            <a:br>
              <a:rPr lang="en-US" sz="1400" b="1" dirty="0" smtClean="0">
                <a:solidFill>
                  <a:schemeClr val="bg1"/>
                </a:solidFill>
              </a:rPr>
            </a:br>
            <a:r>
              <a:rPr lang="en-US" sz="1400" b="1" dirty="0" err="1" smtClean="0">
                <a:solidFill>
                  <a:schemeClr val="bg1"/>
                </a:solidFill>
              </a:rPr>
              <a:t>Innovatec</a:t>
            </a:r>
            <a:endParaRPr lang="en-US" sz="1400" b="1" dirty="0">
              <a:solidFill>
                <a:schemeClr val="bg1"/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 flipV="1">
            <a:off x="4538731" y="800"/>
            <a:ext cx="0" cy="5138741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aphicFrame>
        <p:nvGraphicFramePr>
          <p:cNvPr id="13" name="1 Gráfic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6234764"/>
              </p:ext>
            </p:extLst>
          </p:nvPr>
        </p:nvGraphicFramePr>
        <p:xfrm>
          <a:off x="4758775" y="1148449"/>
          <a:ext cx="4175500" cy="2953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13 CuadroTexto"/>
          <p:cNvSpPr txBox="1"/>
          <p:nvPr/>
        </p:nvSpPr>
        <p:spPr>
          <a:xfrm>
            <a:off x="4802520" y="4420346"/>
            <a:ext cx="4062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/>
              <a:t>Fuente: Elaboración propia con datos de CONACYT</a:t>
            </a:r>
            <a:endParaRPr lang="es-MX" sz="900" dirty="0"/>
          </a:p>
        </p:txBody>
      </p:sp>
      <p:graphicFrame>
        <p:nvGraphicFramePr>
          <p:cNvPr id="15" name="14 Gráfic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8870585"/>
              </p:ext>
            </p:extLst>
          </p:nvPr>
        </p:nvGraphicFramePr>
        <p:xfrm>
          <a:off x="290069" y="1092200"/>
          <a:ext cx="4248662" cy="3291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6" name="15 CuadroTexto"/>
          <p:cNvSpPr txBox="1"/>
          <p:nvPr/>
        </p:nvSpPr>
        <p:spPr>
          <a:xfrm>
            <a:off x="370220" y="4420346"/>
            <a:ext cx="406208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/>
              <a:t>Fuente: Elaboración propia con datos de CONACYT</a:t>
            </a:r>
            <a:endParaRPr lang="es-MX" sz="900" dirty="0"/>
          </a:p>
        </p:txBody>
      </p:sp>
    </p:spTree>
    <p:extLst>
      <p:ext uri="{BB962C8B-B14F-4D97-AF65-F5344CB8AC3E}">
        <p14:creationId xmlns:p14="http://schemas.microsoft.com/office/powerpoint/2010/main" val="118141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Conector recto"/>
          <p:cNvCxnSpPr/>
          <p:nvPr/>
        </p:nvCxnSpPr>
        <p:spPr>
          <a:xfrm flipV="1">
            <a:off x="4538731" y="800"/>
            <a:ext cx="0" cy="5138741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9" name="85 CuadroTexto"/>
          <p:cNvSpPr txBox="1"/>
          <p:nvPr/>
        </p:nvSpPr>
        <p:spPr>
          <a:xfrm>
            <a:off x="237497" y="4351913"/>
            <a:ext cx="3959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>
                <a:solidFill>
                  <a:schemeClr val="accent6">
                    <a:lumMod val="75000"/>
                  </a:schemeClr>
                </a:solidFill>
              </a:rPr>
              <a:t>Menos del 0.2% del capital de riesgo mundial se invierte en México</a:t>
            </a:r>
            <a:endParaRPr lang="es-MX" sz="12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10" name="9 Gráfico"/>
          <p:cNvGraphicFramePr/>
          <p:nvPr>
            <p:extLst>
              <p:ext uri="{D42A27DB-BD31-4B8C-83A1-F6EECF244321}">
                <p14:modId xmlns:p14="http://schemas.microsoft.com/office/powerpoint/2010/main" val="718749856"/>
              </p:ext>
            </p:extLst>
          </p:nvPr>
        </p:nvGraphicFramePr>
        <p:xfrm>
          <a:off x="5344510" y="1702675"/>
          <a:ext cx="3799490" cy="3337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10 CuadroTexto"/>
          <p:cNvSpPr txBox="1"/>
          <p:nvPr/>
        </p:nvSpPr>
        <p:spPr>
          <a:xfrm>
            <a:off x="5135416" y="990384"/>
            <a:ext cx="3538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+mn-lt"/>
              </a:rPr>
              <a:t>Inversión de Capital de Riesgo y Privado como porcentaje del PIB</a:t>
            </a:r>
            <a:endParaRPr lang="es-MX" sz="1400" dirty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47816" y="1002431"/>
            <a:ext cx="3538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400" b="1" dirty="0" smtClean="0">
                <a:latin typeface="+mn-lt"/>
              </a:rPr>
              <a:t>La Inversión en capital del riesgo en el mundo.</a:t>
            </a:r>
            <a:endParaRPr lang="es-MX" sz="1400" dirty="0">
              <a:latin typeface="+mn-lt"/>
            </a:endParaRPr>
          </a:p>
        </p:txBody>
      </p:sp>
      <p:graphicFrame>
        <p:nvGraphicFramePr>
          <p:cNvPr id="13" name="12 Gráfico"/>
          <p:cNvGraphicFramePr/>
          <p:nvPr>
            <p:extLst>
              <p:ext uri="{D42A27DB-BD31-4B8C-83A1-F6EECF244321}">
                <p14:modId xmlns:p14="http://schemas.microsoft.com/office/powerpoint/2010/main" val="1993613495"/>
              </p:ext>
            </p:extLst>
          </p:nvPr>
        </p:nvGraphicFramePr>
        <p:xfrm>
          <a:off x="-406401" y="1513604"/>
          <a:ext cx="3033749" cy="301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4" name="13 Gráfico"/>
          <p:cNvGraphicFramePr/>
          <p:nvPr>
            <p:extLst>
              <p:ext uri="{D42A27DB-BD31-4B8C-83A1-F6EECF244321}">
                <p14:modId xmlns:p14="http://schemas.microsoft.com/office/powerpoint/2010/main" val="325223648"/>
              </p:ext>
            </p:extLst>
          </p:nvPr>
        </p:nvGraphicFramePr>
        <p:xfrm>
          <a:off x="2257783" y="1573624"/>
          <a:ext cx="1953563" cy="2204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5" name="14 CuadroTexto"/>
          <p:cNvSpPr txBox="1"/>
          <p:nvPr/>
        </p:nvSpPr>
        <p:spPr>
          <a:xfrm>
            <a:off x="3653100" y="1625092"/>
            <a:ext cx="84670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1200" dirty="0" smtClean="0"/>
              <a:t>Chile</a:t>
            </a:r>
          </a:p>
          <a:p>
            <a:pPr>
              <a:lnSpc>
                <a:spcPct val="150000"/>
              </a:lnSpc>
            </a:pPr>
            <a:r>
              <a:rPr lang="es-MX" sz="1200" b="1" dirty="0" smtClean="0">
                <a:solidFill>
                  <a:srgbClr val="FF0000"/>
                </a:solidFill>
              </a:rPr>
              <a:t>México</a:t>
            </a:r>
          </a:p>
          <a:p>
            <a:pPr>
              <a:lnSpc>
                <a:spcPct val="150000"/>
              </a:lnSpc>
            </a:pPr>
            <a:endParaRPr lang="es-MX" sz="1200" dirty="0" smtClean="0"/>
          </a:p>
          <a:p>
            <a:pPr>
              <a:lnSpc>
                <a:spcPct val="150000"/>
              </a:lnSpc>
            </a:pPr>
            <a:r>
              <a:rPr lang="es-MX" sz="1200" dirty="0" smtClean="0"/>
              <a:t>Argentina</a:t>
            </a:r>
          </a:p>
          <a:p>
            <a:pPr>
              <a:lnSpc>
                <a:spcPct val="150000"/>
              </a:lnSpc>
            </a:pPr>
            <a:endParaRPr lang="es-MX" sz="1200" dirty="0"/>
          </a:p>
          <a:p>
            <a:pPr>
              <a:lnSpc>
                <a:spcPct val="150000"/>
              </a:lnSpc>
            </a:pPr>
            <a:endParaRPr lang="es-MX" sz="1200" dirty="0" smtClean="0"/>
          </a:p>
          <a:p>
            <a:pPr>
              <a:lnSpc>
                <a:spcPct val="150000"/>
              </a:lnSpc>
            </a:pPr>
            <a:r>
              <a:rPr lang="es-MX" sz="1200" dirty="0" smtClean="0"/>
              <a:t>Brasil</a:t>
            </a:r>
            <a:endParaRPr lang="es-MX" sz="1200" dirty="0"/>
          </a:p>
        </p:txBody>
      </p:sp>
      <p:sp>
        <p:nvSpPr>
          <p:cNvPr id="16" name="15 Abrir llave"/>
          <p:cNvSpPr/>
          <p:nvPr/>
        </p:nvSpPr>
        <p:spPr>
          <a:xfrm>
            <a:off x="2190012" y="1732225"/>
            <a:ext cx="262393" cy="1789043"/>
          </a:xfrm>
          <a:prstGeom prst="leftBrace">
            <a:avLst>
              <a:gd name="adj1" fmla="val 8333"/>
              <a:gd name="adj2" fmla="val 9166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CuadroTexto"/>
          <p:cNvSpPr txBox="1"/>
          <p:nvPr/>
        </p:nvSpPr>
        <p:spPr>
          <a:xfrm>
            <a:off x="-2" y="800"/>
            <a:ext cx="9144002" cy="70788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542925" algn="ctr">
              <a:defRPr/>
            </a:pPr>
            <a:r>
              <a:rPr lang="es-MX" sz="2000" b="1" dirty="0" smtClean="0">
                <a:solidFill>
                  <a:schemeClr val="bg1"/>
                </a:solidFill>
              </a:rPr>
              <a:t>Capital de Riesgo</a:t>
            </a:r>
          </a:p>
          <a:p>
            <a:pPr marL="542925" algn="ctr">
              <a:defRPr/>
            </a:pPr>
            <a:endParaRPr lang="es-MX" sz="2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89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-2" y="800"/>
            <a:ext cx="4572001" cy="70788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542925" algn="ctr">
              <a:defRPr/>
            </a:pPr>
            <a:r>
              <a:rPr lang="es-MX" sz="2000" b="1" dirty="0" smtClean="0">
                <a:solidFill>
                  <a:schemeClr val="bg1"/>
                </a:solidFill>
              </a:rPr>
              <a:t>Consideraciones </a:t>
            </a:r>
            <a:br>
              <a:rPr lang="es-MX" sz="2000" b="1" dirty="0" smtClean="0">
                <a:solidFill>
                  <a:schemeClr val="bg1"/>
                </a:solidFill>
              </a:rPr>
            </a:br>
            <a:r>
              <a:rPr lang="es-MX" sz="2000" b="1" dirty="0" smtClean="0">
                <a:solidFill>
                  <a:schemeClr val="bg1"/>
                </a:solidFill>
              </a:rPr>
              <a:t>Finales</a:t>
            </a:r>
            <a:endParaRPr lang="es-MX" sz="2000" b="1" dirty="0">
              <a:solidFill>
                <a:schemeClr val="bg1"/>
              </a:solidFill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199077" y="894031"/>
            <a:ext cx="759872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sz="1400" dirty="0" smtClean="0"/>
              <a:t>Los </a:t>
            </a:r>
            <a:r>
              <a:rPr lang="es-MX" sz="1400" b="1" dirty="0">
                <a:solidFill>
                  <a:schemeClr val="accent6">
                    <a:lumMod val="75000"/>
                  </a:schemeClr>
                </a:solidFill>
              </a:rPr>
              <a:t>consumidores</a:t>
            </a:r>
            <a:r>
              <a:rPr lang="es-MX" sz="1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s-MX" sz="1400" dirty="0"/>
              <a:t>cada vez más informados, </a:t>
            </a:r>
            <a:r>
              <a:rPr lang="es-MX" sz="1400" dirty="0" smtClean="0"/>
              <a:t>son </a:t>
            </a:r>
            <a:r>
              <a:rPr lang="es-MX" sz="1400" b="1" dirty="0" smtClean="0">
                <a:solidFill>
                  <a:schemeClr val="accent6">
                    <a:lumMod val="75000"/>
                  </a:schemeClr>
                </a:solidFill>
              </a:rPr>
              <a:t>exigentes  respecto </a:t>
            </a:r>
            <a:r>
              <a:rPr lang="es-MX" sz="1400" b="1" dirty="0">
                <a:solidFill>
                  <a:schemeClr val="accent6">
                    <a:lumMod val="75000"/>
                  </a:schemeClr>
                </a:solidFill>
              </a:rPr>
              <a:t>a los productos </a:t>
            </a:r>
            <a:r>
              <a:rPr lang="es-MX" sz="1400" dirty="0"/>
              <a:t>que demandan. </a:t>
            </a: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sz="1400" dirty="0" smtClean="0"/>
              <a:t>La </a:t>
            </a:r>
            <a:r>
              <a:rPr lang="es-MX" sz="1400" b="1" dirty="0">
                <a:solidFill>
                  <a:schemeClr val="accent6">
                    <a:lumMod val="75000"/>
                  </a:schemeClr>
                </a:solidFill>
              </a:rPr>
              <a:t>población joven</a:t>
            </a:r>
            <a:r>
              <a:rPr lang="es-MX" sz="1400" dirty="0"/>
              <a:t>, que rápidamente </a:t>
            </a:r>
            <a:r>
              <a:rPr lang="es-MX" sz="1400" b="1" dirty="0">
                <a:solidFill>
                  <a:schemeClr val="accent6">
                    <a:lumMod val="75000"/>
                  </a:schemeClr>
                </a:solidFill>
              </a:rPr>
              <a:t>adopta nuevas tecnologías</a:t>
            </a:r>
            <a:r>
              <a:rPr lang="es-MX" sz="1400" dirty="0"/>
              <a:t>, constituye un atractivo nicho de mercado. </a:t>
            </a:r>
            <a:endParaRPr lang="es-MX" sz="1400" dirty="0" smtClean="0"/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sz="1400" dirty="0"/>
              <a:t>La oferta de TI es </a:t>
            </a:r>
            <a:r>
              <a:rPr lang="es-MX" sz="1400" b="1" dirty="0">
                <a:solidFill>
                  <a:schemeClr val="accent6">
                    <a:lumMod val="75000"/>
                  </a:schemeClr>
                </a:solidFill>
              </a:rPr>
              <a:t>innovadora</a:t>
            </a:r>
            <a:r>
              <a:rPr lang="es-MX" sz="1400" dirty="0"/>
              <a:t>, sin embargo aún tenemos mucho por desarrollar.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 algn="just">
              <a:buFont typeface="Arial" pitchFamily="34" charset="0"/>
              <a:buChar char="•"/>
            </a:pPr>
            <a:r>
              <a:rPr lang="es-MX" sz="1400" dirty="0"/>
              <a:t>Existen diversas </a:t>
            </a:r>
            <a:r>
              <a:rPr lang="es-MX" sz="1400" b="1" dirty="0">
                <a:solidFill>
                  <a:schemeClr val="accent6">
                    <a:lumMod val="75000"/>
                  </a:schemeClr>
                </a:solidFill>
              </a:rPr>
              <a:t>herramientas</a:t>
            </a:r>
            <a:r>
              <a:rPr lang="es-MX" sz="1400" dirty="0"/>
              <a:t> las cuales fomentan el desarrollo de la innovación en el sector</a:t>
            </a:r>
            <a:r>
              <a:rPr lang="es-MX" sz="1400" dirty="0" smtClean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es-MX" sz="1400" dirty="0" smtClean="0"/>
              <a:t>Instrumentos </a:t>
            </a:r>
            <a:r>
              <a:rPr lang="es-MX" sz="1400" dirty="0"/>
              <a:t>de </a:t>
            </a:r>
            <a:r>
              <a:rPr lang="es-MX" sz="1400" dirty="0" smtClean="0"/>
              <a:t>Fondeo: Fondo </a:t>
            </a:r>
            <a:r>
              <a:rPr lang="es-MX" sz="1400" dirty="0"/>
              <a:t>PROSOFT y el Fondo de Fondos de Capital </a:t>
            </a:r>
            <a:r>
              <a:rPr lang="es-MX" sz="1400" dirty="0" smtClean="0"/>
              <a:t>Emprendedor, entre otros.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lvl="0" indent="-285750" algn="just">
              <a:buFont typeface="Arial" pitchFamily="34" charset="0"/>
              <a:buChar char="•"/>
            </a:pPr>
            <a:r>
              <a:rPr lang="es-MX" sz="1400" dirty="0" smtClean="0"/>
              <a:t>Se considera indispensable </a:t>
            </a:r>
            <a:r>
              <a:rPr lang="es-MX" sz="1400" dirty="0"/>
              <a:t>fortalecer nuestra </a:t>
            </a:r>
            <a:r>
              <a:rPr lang="es-MX" sz="1400" b="1" dirty="0">
                <a:solidFill>
                  <a:schemeClr val="accent6">
                    <a:lumMod val="75000"/>
                  </a:schemeClr>
                </a:solidFill>
              </a:rPr>
              <a:t>capacidad innovadora</a:t>
            </a:r>
            <a:r>
              <a:rPr lang="es-MX" sz="1400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endParaRPr lang="es-MX" sz="1400" dirty="0"/>
          </a:p>
          <a:p>
            <a:pPr marL="285750" indent="-285750">
              <a:buFont typeface="Arial" pitchFamily="34" charset="0"/>
              <a:buChar char="•"/>
            </a:pPr>
            <a:endParaRPr lang="es-MX" sz="1400" dirty="0"/>
          </a:p>
        </p:txBody>
      </p:sp>
    </p:spTree>
    <p:extLst>
      <p:ext uri="{BB962C8B-B14F-4D97-AF65-F5344CB8AC3E}">
        <p14:creationId xmlns:p14="http://schemas.microsoft.com/office/powerpoint/2010/main" val="73089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Rectángulo"/>
          <p:cNvSpPr/>
          <p:nvPr/>
        </p:nvSpPr>
        <p:spPr>
          <a:xfrm>
            <a:off x="0" y="0"/>
            <a:ext cx="2750578" cy="5143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3" name="2 Rectángulo"/>
          <p:cNvSpPr/>
          <p:nvPr/>
        </p:nvSpPr>
        <p:spPr>
          <a:xfrm>
            <a:off x="2781300" y="435779"/>
            <a:ext cx="6080613" cy="42719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1" indent="-171450" defTabSz="800100">
              <a:spcAft>
                <a:spcPct val="15000"/>
              </a:spcAft>
              <a:buChar char="••"/>
            </a:pPr>
            <a:r>
              <a:rPr lang="es-MX" sz="1400" dirty="0">
                <a:solidFill>
                  <a:srgbClr val="FFFFCC"/>
                </a:solidFill>
              </a:rPr>
              <a:t>Innovación como motor de crecimiento</a:t>
            </a:r>
          </a:p>
          <a:p>
            <a:pPr marL="171450" lvl="1" indent="-171450" defTabSz="800100">
              <a:spcAft>
                <a:spcPct val="15000"/>
              </a:spcAft>
              <a:buChar char="••"/>
            </a:pPr>
            <a:r>
              <a:rPr lang="es-MX" sz="1400" dirty="0">
                <a:solidFill>
                  <a:srgbClr val="FFFFCC"/>
                </a:solidFill>
              </a:rPr>
              <a:t>Casos internacionales de </a:t>
            </a:r>
            <a:r>
              <a:rPr lang="es-MX" sz="1400" dirty="0" smtClean="0">
                <a:solidFill>
                  <a:srgbClr val="FFFFCC"/>
                </a:solidFill>
              </a:rPr>
              <a:t>éxito</a:t>
            </a:r>
          </a:p>
          <a:p>
            <a:pPr marL="171450" lvl="1" indent="-171450" defTabSz="800100">
              <a:spcAft>
                <a:spcPct val="15000"/>
              </a:spcAft>
              <a:buChar char="••"/>
            </a:pPr>
            <a:endParaRPr lang="es-MX" sz="1400" dirty="0">
              <a:solidFill>
                <a:srgbClr val="FFFFCC"/>
              </a:solidFill>
            </a:endParaRPr>
          </a:p>
          <a:p>
            <a:pPr marL="171450" lvl="1" indent="-171450" defTabSz="800100">
              <a:spcAft>
                <a:spcPct val="15000"/>
              </a:spcAft>
              <a:buChar char="••"/>
            </a:pPr>
            <a:r>
              <a:rPr lang="es-MX" sz="1400" dirty="0" smtClean="0">
                <a:solidFill>
                  <a:srgbClr val="FFFFCC"/>
                </a:solidFill>
              </a:rPr>
              <a:t>Programa </a:t>
            </a:r>
            <a:r>
              <a:rPr lang="es-MX" sz="1400" dirty="0">
                <a:solidFill>
                  <a:srgbClr val="FFFFCC"/>
                </a:solidFill>
              </a:rPr>
              <a:t>Nacional de Innovación</a:t>
            </a:r>
          </a:p>
          <a:p>
            <a:pPr marL="628650" lvl="2" indent="-171450" defTabSz="800100">
              <a:spcAft>
                <a:spcPct val="15000"/>
              </a:spcAft>
              <a:buChar char="••"/>
            </a:pPr>
            <a:r>
              <a:rPr lang="es-MX" sz="1400" dirty="0">
                <a:solidFill>
                  <a:srgbClr val="FFFFCC"/>
                </a:solidFill>
              </a:rPr>
              <a:t>Fortalecimiento a la innovación empresarial.</a:t>
            </a:r>
          </a:p>
          <a:p>
            <a:pPr marL="628650" lvl="2" indent="-171450" defTabSz="800100">
              <a:spcAft>
                <a:spcPct val="15000"/>
              </a:spcAft>
              <a:buFontTx/>
              <a:buChar char="••"/>
            </a:pPr>
            <a:r>
              <a:rPr lang="es-MX" sz="1400" dirty="0">
                <a:solidFill>
                  <a:srgbClr val="FFFFCC"/>
                </a:solidFill>
                <a:cs typeface="Arial" pitchFamily="34" charset="0"/>
              </a:rPr>
              <a:t>Generación de conocimiento con orientación </a:t>
            </a:r>
            <a:r>
              <a:rPr lang="es-MX" sz="1400" dirty="0" smtClean="0">
                <a:solidFill>
                  <a:srgbClr val="FFFFCC"/>
                </a:solidFill>
                <a:cs typeface="Arial" pitchFamily="34" charset="0"/>
              </a:rPr>
              <a:t>estratégica</a:t>
            </a:r>
          </a:p>
          <a:p>
            <a:pPr marL="628650" lvl="2" indent="-171450" defTabSz="800100">
              <a:spcAft>
                <a:spcPct val="15000"/>
              </a:spcAft>
              <a:buFontTx/>
              <a:buChar char="••"/>
            </a:pPr>
            <a:endParaRPr lang="es-MX" sz="1400" dirty="0">
              <a:solidFill>
                <a:srgbClr val="FFFFCC"/>
              </a:solidFill>
              <a:cs typeface="Arial" pitchFamily="34" charset="0"/>
            </a:endParaRPr>
          </a:p>
          <a:p>
            <a:pPr marL="171450" lvl="1" indent="-171450" defTabSz="800100">
              <a:spcAft>
                <a:spcPct val="15000"/>
              </a:spcAft>
              <a:buChar char="••"/>
            </a:pPr>
            <a:r>
              <a:rPr lang="es-MX" sz="1400" dirty="0">
                <a:solidFill>
                  <a:srgbClr val="FFFFCC"/>
                </a:solidFill>
              </a:rPr>
              <a:t>Tecnologías de Información </a:t>
            </a:r>
            <a:endParaRPr lang="es-MX" sz="1400" dirty="0" smtClean="0">
              <a:solidFill>
                <a:srgbClr val="FFFFCC"/>
              </a:solidFill>
            </a:endParaRPr>
          </a:p>
          <a:p>
            <a:pPr marL="171450" lvl="1" indent="-171450" defTabSz="800100">
              <a:spcAft>
                <a:spcPct val="15000"/>
              </a:spcAft>
              <a:buChar char="••"/>
            </a:pPr>
            <a:r>
              <a:rPr lang="es-MX" sz="1400" dirty="0" smtClean="0">
                <a:solidFill>
                  <a:srgbClr val="FFFFCC"/>
                </a:solidFill>
              </a:rPr>
              <a:t>Fortalezas </a:t>
            </a:r>
            <a:r>
              <a:rPr lang="es-MX" sz="1400" dirty="0">
                <a:solidFill>
                  <a:srgbClr val="FFFFCC"/>
                </a:solidFill>
              </a:rPr>
              <a:t>y Oportunidades del Sector de TI</a:t>
            </a:r>
          </a:p>
          <a:p>
            <a:pPr marL="171450" lvl="1" indent="-171450" defTabSz="800100">
              <a:spcAft>
                <a:spcPct val="15000"/>
              </a:spcAft>
              <a:buChar char="••"/>
            </a:pPr>
            <a:endParaRPr lang="es-MX" sz="1400" dirty="0" smtClean="0">
              <a:solidFill>
                <a:srgbClr val="FFFFCC"/>
              </a:solidFill>
            </a:endParaRPr>
          </a:p>
          <a:p>
            <a:pPr marL="171450" lvl="1" indent="-171450" defTabSz="800100">
              <a:spcAft>
                <a:spcPct val="15000"/>
              </a:spcAft>
              <a:buChar char="••"/>
            </a:pPr>
            <a:r>
              <a:rPr lang="es-MX" sz="1400" dirty="0" smtClean="0">
                <a:solidFill>
                  <a:srgbClr val="FFFFCC"/>
                </a:solidFill>
              </a:rPr>
              <a:t>Herramientas </a:t>
            </a:r>
            <a:r>
              <a:rPr lang="es-MX" sz="1400" dirty="0">
                <a:solidFill>
                  <a:srgbClr val="FFFFCC"/>
                </a:solidFill>
              </a:rPr>
              <a:t>Estratégicas: </a:t>
            </a:r>
          </a:p>
          <a:p>
            <a:pPr marL="628650" lvl="2" indent="-171450" defTabSz="800100">
              <a:spcAft>
                <a:spcPct val="15000"/>
              </a:spcAft>
              <a:buChar char="••"/>
            </a:pPr>
            <a:r>
              <a:rPr lang="es-MX" sz="1400" dirty="0" smtClean="0">
                <a:solidFill>
                  <a:srgbClr val="FFFFCC"/>
                </a:solidFill>
              </a:rPr>
              <a:t>Instrumentos </a:t>
            </a:r>
            <a:r>
              <a:rPr lang="es-MX" sz="1400" dirty="0">
                <a:solidFill>
                  <a:srgbClr val="FFFFCC"/>
                </a:solidFill>
              </a:rPr>
              <a:t>de Fondeo.</a:t>
            </a:r>
          </a:p>
          <a:p>
            <a:pPr marL="1085850" lvl="3" indent="-171450" defTabSz="800100">
              <a:spcAft>
                <a:spcPct val="15000"/>
              </a:spcAft>
              <a:buChar char="••"/>
            </a:pPr>
            <a:r>
              <a:rPr lang="es-MX" sz="1400" dirty="0">
                <a:solidFill>
                  <a:srgbClr val="FFFFCC"/>
                </a:solidFill>
              </a:rPr>
              <a:t>El Fondo PROSOFT y la innovación</a:t>
            </a:r>
          </a:p>
          <a:p>
            <a:pPr marL="1085850" lvl="3" indent="-171450" defTabSz="800100">
              <a:spcAft>
                <a:spcPct val="15000"/>
              </a:spcAft>
              <a:buFontTx/>
              <a:buChar char="••"/>
            </a:pPr>
            <a:r>
              <a:rPr lang="es-MX" sz="1400" dirty="0" err="1">
                <a:solidFill>
                  <a:srgbClr val="FFFFCC"/>
                </a:solidFill>
              </a:rPr>
              <a:t>Proinnova</a:t>
            </a:r>
            <a:r>
              <a:rPr lang="es-MX" sz="1400" dirty="0">
                <a:solidFill>
                  <a:srgbClr val="FFFFCC"/>
                </a:solidFill>
              </a:rPr>
              <a:t>, </a:t>
            </a:r>
            <a:r>
              <a:rPr lang="es-MX" sz="1400" dirty="0" err="1">
                <a:solidFill>
                  <a:srgbClr val="FFFFCC"/>
                </a:solidFill>
              </a:rPr>
              <a:t>Innovapyme</a:t>
            </a:r>
            <a:r>
              <a:rPr lang="es-MX" sz="1400" dirty="0">
                <a:solidFill>
                  <a:srgbClr val="FFFFCC"/>
                </a:solidFill>
              </a:rPr>
              <a:t> e </a:t>
            </a:r>
            <a:r>
              <a:rPr lang="es-MX" sz="1400" dirty="0" err="1">
                <a:solidFill>
                  <a:srgbClr val="FFFFCC"/>
                </a:solidFill>
              </a:rPr>
              <a:t>Innovatec</a:t>
            </a:r>
            <a:endParaRPr lang="es-MX" sz="1400" dirty="0">
              <a:solidFill>
                <a:srgbClr val="FFFFCC"/>
              </a:solidFill>
            </a:endParaRPr>
          </a:p>
          <a:p>
            <a:pPr marL="1085850" lvl="3" indent="-171450" defTabSz="800100">
              <a:spcAft>
                <a:spcPct val="15000"/>
              </a:spcAft>
              <a:buChar char="••"/>
            </a:pPr>
            <a:r>
              <a:rPr lang="es-MX" sz="1400" dirty="0">
                <a:solidFill>
                  <a:srgbClr val="FFFFCC"/>
                </a:solidFill>
              </a:rPr>
              <a:t>Fondo de Fondos de Capital Emprendedor</a:t>
            </a:r>
          </a:p>
          <a:p>
            <a:pPr marL="171450" lvl="1" indent="-171450" defTabSz="800100">
              <a:spcAft>
                <a:spcPct val="15000"/>
              </a:spcAft>
              <a:buChar char="••"/>
            </a:pPr>
            <a:endParaRPr lang="es-MX" sz="1400" dirty="0" smtClean="0">
              <a:solidFill>
                <a:srgbClr val="FFFFCC"/>
              </a:solidFill>
            </a:endParaRPr>
          </a:p>
          <a:p>
            <a:pPr marL="171450" lvl="1" indent="-171450" defTabSz="800100">
              <a:spcAft>
                <a:spcPct val="15000"/>
              </a:spcAft>
              <a:buChar char="••"/>
            </a:pPr>
            <a:r>
              <a:rPr lang="es-MX" sz="1400" dirty="0" smtClean="0">
                <a:solidFill>
                  <a:srgbClr val="FFFFCC"/>
                </a:solidFill>
              </a:rPr>
              <a:t>Conclusiones</a:t>
            </a:r>
            <a:endParaRPr lang="es-MX" sz="1400" dirty="0" smtClean="0">
              <a:solidFill>
                <a:srgbClr val="FFFFCC"/>
              </a:solidFill>
              <a:cs typeface="Arial" pitchFamily="34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10989" y="2187029"/>
            <a:ext cx="202811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4400" dirty="0" smtClean="0">
                <a:solidFill>
                  <a:schemeClr val="accent2"/>
                </a:solidFill>
              </a:rPr>
              <a:t>Agenda</a:t>
            </a:r>
            <a:endParaRPr lang="es-MX" sz="4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506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4125141"/>
            <a:ext cx="4572000" cy="120610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100" i="1" dirty="0">
                <a:solidFill>
                  <a:schemeClr val="tx1"/>
                </a:solidFill>
              </a:rPr>
              <a:t>A nivel internacional se observa una </a:t>
            </a:r>
            <a:r>
              <a:rPr lang="es-MX" sz="1100" b="1" i="1" dirty="0">
                <a:solidFill>
                  <a:schemeClr val="accent6">
                    <a:lumMod val="75000"/>
                  </a:schemeClr>
                </a:solidFill>
              </a:rPr>
              <a:t>relación positiva entre la innovación y el crecimiento</a:t>
            </a:r>
            <a:r>
              <a:rPr lang="es-MX" sz="1100" i="1" dirty="0"/>
              <a:t> </a:t>
            </a:r>
            <a:r>
              <a:rPr lang="es-MX" sz="1100" b="1" i="1" dirty="0">
                <a:solidFill>
                  <a:schemeClr val="accent6">
                    <a:lumMod val="75000"/>
                  </a:schemeClr>
                </a:solidFill>
              </a:rPr>
              <a:t>económico</a:t>
            </a:r>
            <a:r>
              <a:rPr lang="es-MX" sz="1100" i="1" dirty="0"/>
              <a:t>. </a:t>
            </a:r>
            <a:r>
              <a:rPr lang="es-MX" sz="1100" i="1" dirty="0">
                <a:solidFill>
                  <a:schemeClr val="tx1"/>
                </a:solidFill>
              </a:rPr>
              <a:t>En los países más desarrollados, la innovación explica entre </a:t>
            </a:r>
            <a:r>
              <a:rPr lang="es-MX" sz="1100" b="1" i="1" dirty="0">
                <a:solidFill>
                  <a:schemeClr val="accent6">
                    <a:lumMod val="75000"/>
                  </a:schemeClr>
                </a:solidFill>
              </a:rPr>
              <a:t>dos terceras y tres cuartas partes de las tasas de crecimiento </a:t>
            </a:r>
            <a:r>
              <a:rPr lang="es-MX" sz="1100" i="1" dirty="0">
                <a:solidFill>
                  <a:schemeClr val="tx1"/>
                </a:solidFill>
              </a:rPr>
              <a:t>observadas para el PIB entre 1995 y 2006.</a:t>
            </a:r>
          </a:p>
          <a:p>
            <a:pPr algn="ctr"/>
            <a:endParaRPr lang="es-MX" sz="1100" i="1" dirty="0"/>
          </a:p>
        </p:txBody>
      </p:sp>
      <p:grpSp>
        <p:nvGrpSpPr>
          <p:cNvPr id="9" name="8 Grupo"/>
          <p:cNvGrpSpPr/>
          <p:nvPr/>
        </p:nvGrpSpPr>
        <p:grpSpPr>
          <a:xfrm>
            <a:off x="0" y="1218946"/>
            <a:ext cx="4538731" cy="2984711"/>
            <a:chOff x="2550836" y="897790"/>
            <a:chExt cx="6532133" cy="3471629"/>
          </a:xfrm>
        </p:grpSpPr>
        <p:pic>
          <p:nvPicPr>
            <p:cNvPr id="281601" name="Picture 1"/>
            <p:cNvPicPr>
              <a:picLocks noChangeAspect="1" noChangeArrowheads="1"/>
            </p:cNvPicPr>
            <p:nvPr/>
          </p:nvPicPr>
          <p:blipFill rotWithShape="1"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b="19485"/>
            <a:stretch/>
          </p:blipFill>
          <p:spPr bwMode="auto">
            <a:xfrm>
              <a:off x="2887064" y="1403257"/>
              <a:ext cx="3953947" cy="19513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" name="19 CuadroTexto"/>
            <p:cNvSpPr txBox="1"/>
            <p:nvPr/>
          </p:nvSpPr>
          <p:spPr>
            <a:xfrm>
              <a:off x="2925944" y="897790"/>
              <a:ext cx="4191344" cy="6712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50" b="1" dirty="0" smtClean="0"/>
                <a:t>Contribución de la innovación al crecimiento del PIB</a:t>
              </a:r>
            </a:p>
            <a:p>
              <a:pPr algn="ctr"/>
              <a:r>
                <a:rPr lang="es-MX" sz="1000" dirty="0" smtClean="0"/>
                <a:t>(contribuciones porcentuales 1995-2006</a:t>
              </a:r>
              <a:r>
                <a:rPr lang="es-MX" sz="1050" dirty="0" smtClean="0"/>
                <a:t>)</a:t>
              </a:r>
              <a:endParaRPr lang="es-MX" sz="1050" dirty="0"/>
            </a:p>
          </p:txBody>
        </p:sp>
        <p:grpSp>
          <p:nvGrpSpPr>
            <p:cNvPr id="3" name="2 Grupo"/>
            <p:cNvGrpSpPr/>
            <p:nvPr/>
          </p:nvGrpSpPr>
          <p:grpSpPr>
            <a:xfrm>
              <a:off x="2943595" y="3326447"/>
              <a:ext cx="3720665" cy="1042972"/>
              <a:chOff x="970764" y="3869540"/>
              <a:chExt cx="5019655" cy="1093068"/>
            </a:xfrm>
          </p:grpSpPr>
          <p:sp>
            <p:nvSpPr>
              <p:cNvPr id="22" name="21 CuadroTexto"/>
              <p:cNvSpPr txBox="1"/>
              <p:nvPr/>
            </p:nvSpPr>
            <p:spPr>
              <a:xfrm rot="18420000">
                <a:off x="864429" y="4017791"/>
                <a:ext cx="660867" cy="4481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s-MX" sz="900" dirty="0" smtClean="0"/>
                  <a:t>España</a:t>
                </a:r>
                <a:endParaRPr lang="es-MX" sz="900" dirty="0"/>
              </a:p>
            </p:txBody>
          </p:sp>
          <p:sp>
            <p:nvSpPr>
              <p:cNvPr id="23" name="22 CuadroTexto"/>
              <p:cNvSpPr txBox="1"/>
              <p:nvPr/>
            </p:nvSpPr>
            <p:spPr>
              <a:xfrm rot="18420000">
                <a:off x="1403893" y="4010254"/>
                <a:ext cx="551439" cy="4481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s-MX" sz="900" dirty="0" smtClean="0"/>
                  <a:t>Italia</a:t>
                </a:r>
                <a:endParaRPr lang="es-MX" sz="900" dirty="0"/>
              </a:p>
            </p:txBody>
          </p:sp>
          <p:sp>
            <p:nvSpPr>
              <p:cNvPr id="24" name="23 CuadroTexto"/>
              <p:cNvSpPr txBox="1"/>
              <p:nvPr/>
            </p:nvSpPr>
            <p:spPr>
              <a:xfrm rot="18420000">
                <a:off x="1389137" y="4183513"/>
                <a:ext cx="961797" cy="448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s-MX" sz="900" dirty="0" smtClean="0"/>
                  <a:t>Alemania</a:t>
                </a:r>
                <a:endParaRPr lang="es-MX" sz="900" dirty="0"/>
              </a:p>
            </p:txBody>
          </p:sp>
          <p:sp>
            <p:nvSpPr>
              <p:cNvPr id="25" name="24 CuadroTexto"/>
              <p:cNvSpPr txBox="1"/>
              <p:nvPr/>
            </p:nvSpPr>
            <p:spPr>
              <a:xfrm rot="18300000">
                <a:off x="1797609" y="4148530"/>
                <a:ext cx="964621" cy="448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s-MX" sz="900" dirty="0" smtClean="0"/>
                  <a:t>Francia</a:t>
                </a:r>
                <a:endParaRPr lang="es-MX" sz="900" dirty="0"/>
              </a:p>
            </p:txBody>
          </p:sp>
          <p:sp>
            <p:nvSpPr>
              <p:cNvPr id="27" name="26 CuadroTexto"/>
              <p:cNvSpPr txBox="1"/>
              <p:nvPr/>
            </p:nvSpPr>
            <p:spPr>
              <a:xfrm rot="18180000">
                <a:off x="2438238" y="4092142"/>
                <a:ext cx="893402" cy="4481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s-MX" sz="900" dirty="0" smtClean="0"/>
                  <a:t>Dinamarca</a:t>
                </a:r>
                <a:endParaRPr lang="es-MX" sz="900" dirty="0"/>
              </a:p>
            </p:txBody>
          </p:sp>
          <p:sp>
            <p:nvSpPr>
              <p:cNvPr id="28" name="27 CuadroTexto"/>
              <p:cNvSpPr txBox="1"/>
              <p:nvPr/>
            </p:nvSpPr>
            <p:spPr>
              <a:xfrm rot="18240000">
                <a:off x="3066266" y="4030725"/>
                <a:ext cx="666729" cy="4481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s-MX" sz="900" dirty="0" smtClean="0"/>
                  <a:t>Austria</a:t>
                </a:r>
                <a:endParaRPr lang="es-MX" sz="900" dirty="0"/>
              </a:p>
            </p:txBody>
          </p:sp>
          <p:sp>
            <p:nvSpPr>
              <p:cNvPr id="29" name="28 CuadroTexto"/>
              <p:cNvSpPr txBox="1"/>
              <p:nvPr/>
            </p:nvSpPr>
            <p:spPr>
              <a:xfrm rot="18300000">
                <a:off x="3524021" y="4020490"/>
                <a:ext cx="637418" cy="4481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s-MX" sz="900" dirty="0" smtClean="0"/>
                  <a:t>Grecia</a:t>
                </a:r>
                <a:endParaRPr lang="es-MX" sz="900" dirty="0"/>
              </a:p>
            </p:txBody>
          </p:sp>
          <p:sp>
            <p:nvSpPr>
              <p:cNvPr id="30" name="29 CuadroTexto"/>
              <p:cNvSpPr txBox="1"/>
              <p:nvPr/>
            </p:nvSpPr>
            <p:spPr>
              <a:xfrm rot="18180000">
                <a:off x="3804607" y="4071670"/>
                <a:ext cx="801561" cy="4481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r"/>
                <a:r>
                  <a:rPr lang="es-MX" sz="900" dirty="0" smtClean="0"/>
                  <a:t>Finlandia</a:t>
                </a:r>
                <a:endParaRPr lang="es-MX" sz="900" dirty="0"/>
              </a:p>
            </p:txBody>
          </p:sp>
          <p:sp>
            <p:nvSpPr>
              <p:cNvPr id="31" name="30 CuadroTexto"/>
              <p:cNvSpPr txBox="1"/>
              <p:nvPr/>
            </p:nvSpPr>
            <p:spPr>
              <a:xfrm rot="18060000">
                <a:off x="4147053" y="4033121"/>
                <a:ext cx="832980" cy="717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s-MX" sz="900" dirty="0" smtClean="0"/>
                  <a:t>Reino Unido</a:t>
                </a:r>
                <a:endParaRPr lang="es-MX" sz="900" dirty="0"/>
              </a:p>
            </p:txBody>
          </p:sp>
          <p:sp>
            <p:nvSpPr>
              <p:cNvPr id="32" name="31 CuadroTexto"/>
              <p:cNvSpPr txBox="1"/>
              <p:nvPr/>
            </p:nvSpPr>
            <p:spPr>
              <a:xfrm rot="18180000">
                <a:off x="4683907" y="4131017"/>
                <a:ext cx="685999" cy="448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s-MX" sz="900" dirty="0" smtClean="0"/>
                  <a:t>EEUU</a:t>
                </a:r>
                <a:endParaRPr lang="es-MX" sz="900" dirty="0"/>
              </a:p>
            </p:txBody>
          </p:sp>
          <p:sp>
            <p:nvSpPr>
              <p:cNvPr id="33" name="32 CuadroTexto"/>
              <p:cNvSpPr txBox="1"/>
              <p:nvPr/>
            </p:nvSpPr>
            <p:spPr>
              <a:xfrm rot="18300000">
                <a:off x="4957871" y="4178029"/>
                <a:ext cx="844087" cy="448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s-MX" sz="900" dirty="0" smtClean="0"/>
                  <a:t>Suecia</a:t>
                </a:r>
                <a:endParaRPr lang="es-MX" sz="900" dirty="0"/>
              </a:p>
            </p:txBody>
          </p:sp>
          <p:sp>
            <p:nvSpPr>
              <p:cNvPr id="36" name="35 CuadroTexto"/>
              <p:cNvSpPr txBox="1"/>
              <p:nvPr/>
            </p:nvSpPr>
            <p:spPr>
              <a:xfrm rot="18180000">
                <a:off x="5264659" y="4236848"/>
                <a:ext cx="1003322" cy="4481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s-MX" sz="900" dirty="0" smtClean="0"/>
                  <a:t>Rep. Checa</a:t>
                </a:r>
                <a:endParaRPr lang="es-MX" sz="900" dirty="0"/>
              </a:p>
            </p:txBody>
          </p:sp>
        </p:grpSp>
        <p:grpSp>
          <p:nvGrpSpPr>
            <p:cNvPr id="5" name="4 Grupo"/>
            <p:cNvGrpSpPr/>
            <p:nvPr/>
          </p:nvGrpSpPr>
          <p:grpSpPr>
            <a:xfrm>
              <a:off x="6939207" y="1584449"/>
              <a:ext cx="2143762" cy="1482897"/>
              <a:chOff x="7867524" y="1746006"/>
              <a:chExt cx="2579954" cy="1482897"/>
            </a:xfrm>
          </p:grpSpPr>
          <p:sp>
            <p:nvSpPr>
              <p:cNvPr id="14" name="13 CuadroTexto"/>
              <p:cNvSpPr txBox="1"/>
              <p:nvPr/>
            </p:nvSpPr>
            <p:spPr>
              <a:xfrm>
                <a:off x="8081839" y="1746006"/>
                <a:ext cx="2365639" cy="823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800" dirty="0" smtClean="0"/>
                  <a:t>Contribución de la innovación: </a:t>
                </a:r>
              </a:p>
              <a:p>
                <a:r>
                  <a:rPr lang="es-MX" sz="800" dirty="0" smtClean="0"/>
                  <a:t>Capital intangible  + Productividad Multi-factorial</a:t>
                </a:r>
                <a:endParaRPr lang="es-MX" sz="800" dirty="0"/>
              </a:p>
            </p:txBody>
          </p:sp>
          <p:sp>
            <p:nvSpPr>
              <p:cNvPr id="18" name="17 CuadroTexto"/>
              <p:cNvSpPr txBox="1"/>
              <p:nvPr/>
            </p:nvSpPr>
            <p:spPr>
              <a:xfrm>
                <a:off x="8153276" y="2496105"/>
                <a:ext cx="1326829" cy="3937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800" dirty="0" smtClean="0"/>
                  <a:t>Capital físico</a:t>
                </a:r>
                <a:endParaRPr lang="es-MX" sz="800" dirty="0"/>
              </a:p>
            </p:txBody>
          </p:sp>
          <p:sp>
            <p:nvSpPr>
              <p:cNvPr id="19" name="18 CuadroTexto"/>
              <p:cNvSpPr txBox="1"/>
              <p:nvPr/>
            </p:nvSpPr>
            <p:spPr>
              <a:xfrm>
                <a:off x="8153276" y="2978312"/>
                <a:ext cx="1425561" cy="2505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MX" sz="800" dirty="0" smtClean="0"/>
                  <a:t>Mano de obra</a:t>
                </a:r>
                <a:endParaRPr lang="es-MX" sz="800" dirty="0"/>
              </a:p>
            </p:txBody>
          </p:sp>
          <p:sp>
            <p:nvSpPr>
              <p:cNvPr id="41" name="40 Rectángulo"/>
              <p:cNvSpPr/>
              <p:nvPr/>
            </p:nvSpPr>
            <p:spPr>
              <a:xfrm>
                <a:off x="7928714" y="3041723"/>
                <a:ext cx="144016" cy="108012"/>
              </a:xfrm>
              <a:prstGeom prst="rect">
                <a:avLst/>
              </a:prstGeom>
              <a:noFill/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41 Rectángulo"/>
              <p:cNvSpPr/>
              <p:nvPr/>
            </p:nvSpPr>
            <p:spPr>
              <a:xfrm>
                <a:off x="7867524" y="1853163"/>
                <a:ext cx="144016" cy="108012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00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42 Rectángulo"/>
              <p:cNvSpPr/>
              <p:nvPr/>
            </p:nvSpPr>
            <p:spPr>
              <a:xfrm>
                <a:off x="7920882" y="2533581"/>
                <a:ext cx="144016" cy="108012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MX" sz="1000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34" name="Rectangle 1"/>
            <p:cNvSpPr>
              <a:spLocks noChangeArrowheads="1"/>
            </p:cNvSpPr>
            <p:nvPr/>
          </p:nvSpPr>
          <p:spPr bwMode="auto">
            <a:xfrm>
              <a:off x="2550836" y="4045403"/>
              <a:ext cx="5763854" cy="232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anchor="ctr">
              <a:spAutoFit/>
            </a:bodyPr>
            <a:lstStyle/>
            <a:p>
              <a:pPr indent="449263">
                <a:defRPr/>
              </a:pPr>
              <a:r>
                <a:rPr lang="es-ES" sz="700" dirty="0">
                  <a:latin typeface="+mn-lt"/>
                  <a:cs typeface="Times New Roman" pitchFamily="18" charset="0"/>
                </a:rPr>
                <a:t>Fuente: </a:t>
              </a:r>
              <a:r>
                <a:rPr lang="es-MX" sz="700" dirty="0" smtClean="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ea typeface="Calibri" pitchFamily="34" charset="0"/>
                  <a:cs typeface="Arial" pitchFamily="34" charset="0"/>
                </a:rPr>
                <a:t>OCDE</a:t>
              </a:r>
              <a:endParaRPr lang="es-ES" sz="700" dirty="0">
                <a:solidFill>
                  <a:schemeClr val="bg1">
                    <a:lumMod val="50000"/>
                  </a:schemeClr>
                </a:solidFill>
                <a:latin typeface="+mn-lt"/>
              </a:endParaRPr>
            </a:p>
          </p:txBody>
        </p:sp>
      </p:grpSp>
      <p:sp>
        <p:nvSpPr>
          <p:cNvPr id="38" name="37 CuadroTexto"/>
          <p:cNvSpPr txBox="1"/>
          <p:nvPr/>
        </p:nvSpPr>
        <p:spPr>
          <a:xfrm>
            <a:off x="-2" y="800"/>
            <a:ext cx="4572001" cy="70788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542925" algn="ctr">
              <a:defRPr/>
            </a:pPr>
            <a:r>
              <a:rPr lang="es-MX" sz="2000" b="1" dirty="0">
                <a:solidFill>
                  <a:schemeClr val="bg1"/>
                </a:solidFill>
              </a:rPr>
              <a:t>Innovación como motor de crecimiento</a:t>
            </a:r>
          </a:p>
        </p:txBody>
      </p:sp>
      <p:sp>
        <p:nvSpPr>
          <p:cNvPr id="40" name="39 CuadroTexto"/>
          <p:cNvSpPr txBox="1"/>
          <p:nvPr/>
        </p:nvSpPr>
        <p:spPr>
          <a:xfrm>
            <a:off x="4572957" y="-810"/>
            <a:ext cx="4572001" cy="70788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542925" algn="ctr">
              <a:defRPr/>
            </a:pPr>
            <a:r>
              <a:rPr lang="es-MX" sz="2000" b="1" dirty="0" smtClean="0">
                <a:solidFill>
                  <a:schemeClr val="bg1"/>
                </a:solidFill>
              </a:rPr>
              <a:t>Casos Internacionales</a:t>
            </a:r>
            <a:br>
              <a:rPr lang="es-MX" sz="2000" b="1" dirty="0" smtClean="0">
                <a:solidFill>
                  <a:schemeClr val="bg1"/>
                </a:solidFill>
              </a:rPr>
            </a:br>
            <a:r>
              <a:rPr lang="es-MX" sz="2000" b="1" dirty="0" smtClean="0">
                <a:solidFill>
                  <a:schemeClr val="bg1"/>
                </a:solidFill>
              </a:rPr>
              <a:t>de Éxito</a:t>
            </a:r>
            <a:endParaRPr lang="es-MX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44" name="4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603731"/>
              </p:ext>
            </p:extLst>
          </p:nvPr>
        </p:nvGraphicFramePr>
        <p:xfrm>
          <a:off x="4693775" y="823906"/>
          <a:ext cx="4330364" cy="192405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36961"/>
                <a:gridCol w="1128078"/>
                <a:gridCol w="1164467"/>
                <a:gridCol w="1200858"/>
              </a:tblGrid>
              <a:tr h="342900">
                <a:tc>
                  <a:txBody>
                    <a:bodyPr/>
                    <a:lstStyle/>
                    <a:p>
                      <a:pPr algn="ctr"/>
                      <a:r>
                        <a:rPr lang="es-MX" sz="900" dirty="0" smtClean="0"/>
                        <a:t>País</a:t>
                      </a:r>
                      <a:endParaRPr lang="es-MX" sz="9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 smtClean="0"/>
                        <a:t>Desarrollo</a:t>
                      </a:r>
                      <a:r>
                        <a:rPr lang="es-MX" sz="900" baseline="0" dirty="0" smtClean="0"/>
                        <a:t> de estrategia integral de innovación</a:t>
                      </a:r>
                      <a:endParaRPr lang="es-MX" sz="9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 smtClean="0"/>
                        <a:t>Crecimiento económico en el quinquenio anterior*</a:t>
                      </a:r>
                      <a:endParaRPr lang="es-MX" sz="9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/>
                        <a:t>Crecimiento económico en el quinquenio posterior*</a:t>
                      </a:r>
                      <a:endParaRPr lang="es-MX" sz="9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s-MX" sz="900" dirty="0" smtClean="0"/>
                        <a:t>Finlandia</a:t>
                      </a:r>
                      <a:endParaRPr lang="es-MX" sz="9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 smtClean="0"/>
                        <a:t>Mediados de los 90’s</a:t>
                      </a:r>
                      <a:endParaRPr lang="es-MX" sz="9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 smtClean="0"/>
                        <a:t>1990-1994: -1.2%</a:t>
                      </a:r>
                      <a:endParaRPr lang="es-MX" sz="9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 smtClean="0"/>
                        <a:t>1995-1999:</a:t>
                      </a:r>
                      <a:r>
                        <a:rPr lang="es-MX" sz="900" baseline="0" dirty="0" smtClean="0"/>
                        <a:t> 4.5%</a:t>
                      </a:r>
                      <a:endParaRPr lang="es-MX" sz="9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algn="ctr"/>
                      <a:r>
                        <a:rPr lang="es-MX" sz="900" dirty="0" smtClean="0"/>
                        <a:t>Irlanda</a:t>
                      </a:r>
                      <a:endParaRPr lang="es-MX" sz="9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 smtClean="0"/>
                        <a:t>1997</a:t>
                      </a:r>
                      <a:endParaRPr lang="es-MX" sz="9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 smtClean="0"/>
                        <a:t>1992-1996: 5.9%</a:t>
                      </a:r>
                      <a:endParaRPr lang="es-MX" sz="9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 smtClean="0"/>
                        <a:t>1997-2001: 9.2%</a:t>
                      </a:r>
                      <a:endParaRPr lang="es-MX" sz="9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900" kern="1200" dirty="0" smtClean="0"/>
                        <a:t>Singapur</a:t>
                      </a:r>
                      <a:endParaRPr lang="es-MX" sz="9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/>
                        <a:t>Mediados de los 80’s</a:t>
                      </a:r>
                      <a:endParaRPr lang="es-MX" sz="90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900" kern="1200" dirty="0" smtClean="0"/>
                        <a:t>1981-1985: 6.5%</a:t>
                      </a:r>
                      <a:endParaRPr lang="es-MX" sz="9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900" kern="1200" dirty="0" smtClean="0"/>
                        <a:t>1986-1990: 8.5%</a:t>
                      </a:r>
                      <a:endParaRPr lang="es-MX" sz="9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34290" marB="34290"/>
                </a:tc>
              </a:tr>
              <a:tr h="27813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900" kern="1200" dirty="0" smtClean="0"/>
                        <a:t>Estados Unidos</a:t>
                      </a:r>
                      <a:endParaRPr lang="es-MX" sz="9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900" kern="1200" dirty="0" smtClean="0"/>
                        <a:t>Inicios de los 80’s</a:t>
                      </a:r>
                      <a:endParaRPr lang="es-MX" sz="900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900" kern="1200" dirty="0" smtClean="0"/>
                        <a:t>1978-1982: 1.8%</a:t>
                      </a:r>
                      <a:endParaRPr lang="es-MX" sz="9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34290" marB="3429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MX" sz="900" kern="1200" dirty="0" smtClean="0"/>
                        <a:t>1983-1987: 4.5%</a:t>
                      </a:r>
                      <a:endParaRPr lang="es-MX" sz="9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T="34290" marB="34290"/>
                </a:tc>
              </a:tr>
            </a:tbl>
          </a:graphicData>
        </a:graphic>
      </p:graphicFrame>
      <p:sp>
        <p:nvSpPr>
          <p:cNvPr id="45" name="Rectangle 1"/>
          <p:cNvSpPr>
            <a:spLocks noChangeArrowheads="1"/>
          </p:cNvSpPr>
          <p:nvPr/>
        </p:nvSpPr>
        <p:spPr bwMode="auto">
          <a:xfrm>
            <a:off x="4685469" y="2778718"/>
            <a:ext cx="429870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s-ES" sz="700" dirty="0" smtClean="0">
                <a:solidFill>
                  <a:srgbClr val="000000"/>
                </a:solidFill>
                <a:latin typeface="+mn-lt"/>
                <a:cs typeface="Times New Roman" pitchFamily="18" charset="0"/>
              </a:rPr>
              <a:t>Fuente: </a:t>
            </a:r>
            <a:r>
              <a:rPr lang="es-MX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Cálculos de SE con datos de OCDE, Banco Mundial y sitios sobre las políticas de innovación de los distintos países </a:t>
            </a:r>
          </a:p>
          <a:p>
            <a:pPr>
              <a:defRPr/>
            </a:pPr>
            <a:r>
              <a:rPr lang="es-MX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Calibri" pitchFamily="34" charset="0"/>
                <a:cs typeface="Arial" pitchFamily="34" charset="0"/>
              </a:rPr>
              <a:t>* Crecimiento real anual promedio del PIB en PPP (paridad de poder de compra) </a:t>
            </a:r>
          </a:p>
        </p:txBody>
      </p:sp>
      <p:sp>
        <p:nvSpPr>
          <p:cNvPr id="47" name="46 CuadroTexto"/>
          <p:cNvSpPr txBox="1"/>
          <p:nvPr/>
        </p:nvSpPr>
        <p:spPr>
          <a:xfrm>
            <a:off x="4571999" y="4606697"/>
            <a:ext cx="44121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1100" i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Para resolver problemas de coordinación, los países exitosos han desarrollado estrategias integrales para fomentar la innovación.</a:t>
            </a:r>
            <a:endParaRPr lang="es-MX" sz="1100" i="1" dirty="0">
              <a:solidFill>
                <a:schemeClr val="accent6">
                  <a:lumMod val="75000"/>
                </a:schemeClr>
              </a:solidFill>
              <a:latin typeface="+mj-lt"/>
            </a:endParaRPr>
          </a:p>
        </p:txBody>
      </p:sp>
      <p:sp>
        <p:nvSpPr>
          <p:cNvPr id="11" name="10 Forma libre"/>
          <p:cNvSpPr/>
          <p:nvPr/>
        </p:nvSpPr>
        <p:spPr>
          <a:xfrm>
            <a:off x="5420184" y="3393965"/>
            <a:ext cx="1414948" cy="1112093"/>
          </a:xfrm>
          <a:custGeom>
            <a:avLst/>
            <a:gdLst>
              <a:gd name="connsiteX0" fmla="*/ 0 w 2044339"/>
              <a:gd name="connsiteY0" fmla="*/ 140399 h 1403985"/>
              <a:gd name="connsiteX1" fmla="*/ 140399 w 2044339"/>
              <a:gd name="connsiteY1" fmla="*/ 0 h 1403985"/>
              <a:gd name="connsiteX2" fmla="*/ 1903941 w 2044339"/>
              <a:gd name="connsiteY2" fmla="*/ 0 h 1403985"/>
              <a:gd name="connsiteX3" fmla="*/ 2044340 w 2044339"/>
              <a:gd name="connsiteY3" fmla="*/ 140399 h 1403985"/>
              <a:gd name="connsiteX4" fmla="*/ 2044339 w 2044339"/>
              <a:gd name="connsiteY4" fmla="*/ 1263587 h 1403985"/>
              <a:gd name="connsiteX5" fmla="*/ 1903940 w 2044339"/>
              <a:gd name="connsiteY5" fmla="*/ 1403986 h 1403985"/>
              <a:gd name="connsiteX6" fmla="*/ 140399 w 2044339"/>
              <a:gd name="connsiteY6" fmla="*/ 1403985 h 1403985"/>
              <a:gd name="connsiteX7" fmla="*/ 0 w 2044339"/>
              <a:gd name="connsiteY7" fmla="*/ 1263586 h 1403985"/>
              <a:gd name="connsiteX8" fmla="*/ 0 w 2044339"/>
              <a:gd name="connsiteY8" fmla="*/ 140399 h 1403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44339" h="1403985">
                <a:moveTo>
                  <a:pt x="0" y="140399"/>
                </a:moveTo>
                <a:cubicBezTo>
                  <a:pt x="0" y="62859"/>
                  <a:pt x="62859" y="0"/>
                  <a:pt x="140399" y="0"/>
                </a:cubicBezTo>
                <a:lnTo>
                  <a:pt x="1903941" y="0"/>
                </a:lnTo>
                <a:cubicBezTo>
                  <a:pt x="1981481" y="0"/>
                  <a:pt x="2044340" y="62859"/>
                  <a:pt x="2044340" y="140399"/>
                </a:cubicBezTo>
                <a:cubicBezTo>
                  <a:pt x="2044340" y="514795"/>
                  <a:pt x="2044339" y="889191"/>
                  <a:pt x="2044339" y="1263587"/>
                </a:cubicBezTo>
                <a:cubicBezTo>
                  <a:pt x="2044339" y="1341127"/>
                  <a:pt x="1981480" y="1403986"/>
                  <a:pt x="1903940" y="1403986"/>
                </a:cubicBezTo>
                <a:lnTo>
                  <a:pt x="140399" y="1403985"/>
                </a:lnTo>
                <a:cubicBezTo>
                  <a:pt x="62859" y="1403985"/>
                  <a:pt x="0" y="1341126"/>
                  <a:pt x="0" y="1263586"/>
                </a:cubicBezTo>
                <a:lnTo>
                  <a:pt x="0" y="140399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0" tIns="632714" rIns="71120" bIns="351917" numCol="1" spcCol="1270" anchor="t" anchorCtr="1">
            <a:noAutofit/>
          </a:bodyPr>
          <a:lstStyle/>
          <a:p>
            <a:pPr lvl="0" algn="l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800" kern="1200" dirty="0"/>
          </a:p>
        </p:txBody>
      </p:sp>
      <p:sp>
        <p:nvSpPr>
          <p:cNvPr id="13" name="12 Forma libre"/>
          <p:cNvSpPr/>
          <p:nvPr/>
        </p:nvSpPr>
        <p:spPr>
          <a:xfrm>
            <a:off x="7163023" y="3393965"/>
            <a:ext cx="1270576" cy="1112093"/>
          </a:xfrm>
          <a:custGeom>
            <a:avLst/>
            <a:gdLst>
              <a:gd name="connsiteX0" fmla="*/ 0 w 1835749"/>
              <a:gd name="connsiteY0" fmla="*/ 140399 h 1403985"/>
              <a:gd name="connsiteX1" fmla="*/ 140399 w 1835749"/>
              <a:gd name="connsiteY1" fmla="*/ 0 h 1403985"/>
              <a:gd name="connsiteX2" fmla="*/ 1695351 w 1835749"/>
              <a:gd name="connsiteY2" fmla="*/ 0 h 1403985"/>
              <a:gd name="connsiteX3" fmla="*/ 1835750 w 1835749"/>
              <a:gd name="connsiteY3" fmla="*/ 140399 h 1403985"/>
              <a:gd name="connsiteX4" fmla="*/ 1835749 w 1835749"/>
              <a:gd name="connsiteY4" fmla="*/ 1263587 h 1403985"/>
              <a:gd name="connsiteX5" fmla="*/ 1695350 w 1835749"/>
              <a:gd name="connsiteY5" fmla="*/ 1403986 h 1403985"/>
              <a:gd name="connsiteX6" fmla="*/ 140399 w 1835749"/>
              <a:gd name="connsiteY6" fmla="*/ 1403985 h 1403985"/>
              <a:gd name="connsiteX7" fmla="*/ 0 w 1835749"/>
              <a:gd name="connsiteY7" fmla="*/ 1263586 h 1403985"/>
              <a:gd name="connsiteX8" fmla="*/ 0 w 1835749"/>
              <a:gd name="connsiteY8" fmla="*/ 140399 h 14039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35749" h="1403985">
                <a:moveTo>
                  <a:pt x="0" y="140399"/>
                </a:moveTo>
                <a:cubicBezTo>
                  <a:pt x="0" y="62859"/>
                  <a:pt x="62859" y="0"/>
                  <a:pt x="140399" y="0"/>
                </a:cubicBezTo>
                <a:lnTo>
                  <a:pt x="1695351" y="0"/>
                </a:lnTo>
                <a:cubicBezTo>
                  <a:pt x="1772891" y="0"/>
                  <a:pt x="1835750" y="62859"/>
                  <a:pt x="1835750" y="140399"/>
                </a:cubicBezTo>
                <a:cubicBezTo>
                  <a:pt x="1835750" y="514795"/>
                  <a:pt x="1835749" y="889191"/>
                  <a:pt x="1835749" y="1263587"/>
                </a:cubicBezTo>
                <a:cubicBezTo>
                  <a:pt x="1835749" y="1341127"/>
                  <a:pt x="1772890" y="1403986"/>
                  <a:pt x="1695350" y="1403986"/>
                </a:cubicBezTo>
                <a:lnTo>
                  <a:pt x="140399" y="1403985"/>
                </a:lnTo>
                <a:cubicBezTo>
                  <a:pt x="62859" y="1403985"/>
                  <a:pt x="0" y="1341126"/>
                  <a:pt x="0" y="1263586"/>
                </a:cubicBezTo>
                <a:lnTo>
                  <a:pt x="0" y="140399"/>
                </a:lnTo>
                <a:close/>
              </a:path>
            </a:pathLst>
          </a:custGeom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9784" tIns="611378" rIns="49784" bIns="330581" numCol="1" spcCol="1270" anchor="t" anchorCtr="1">
            <a:noAutofit/>
          </a:bodyPr>
          <a:lstStyle/>
          <a:p>
            <a:pPr lvl="0" algn="l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800" kern="1200" dirty="0"/>
          </a:p>
        </p:txBody>
      </p:sp>
      <p:sp>
        <p:nvSpPr>
          <p:cNvPr id="15" name="14 Elipse"/>
          <p:cNvSpPr/>
          <p:nvPr/>
        </p:nvSpPr>
        <p:spPr>
          <a:xfrm>
            <a:off x="7720201" y="3492795"/>
            <a:ext cx="323589" cy="335406"/>
          </a:xfrm>
          <a:prstGeom prst="ellipse">
            <a:avLst/>
          </a:prstGeom>
          <a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2000" b="-2000"/>
            </a:stretch>
          </a:blipFill>
        </p:spPr>
        <p:style>
          <a:lnRef idx="2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15 Flecha izquierda y derecha"/>
          <p:cNvSpPr/>
          <p:nvPr/>
        </p:nvSpPr>
        <p:spPr>
          <a:xfrm>
            <a:off x="5667778" y="4047932"/>
            <a:ext cx="2518226" cy="537929"/>
          </a:xfrm>
          <a:prstGeom prst="leftRightArrow">
            <a:avLst/>
          </a:prstGeom>
          <a:solidFill>
            <a:schemeClr val="accent2">
              <a:lumMod val="40000"/>
              <a:lumOff val="60000"/>
              <a:alpha val="52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6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7" name="16 Grupo"/>
          <p:cNvGrpSpPr/>
          <p:nvPr/>
        </p:nvGrpSpPr>
        <p:grpSpPr>
          <a:xfrm>
            <a:off x="4994103" y="3234695"/>
            <a:ext cx="2933383" cy="712178"/>
            <a:chOff x="5704503" y="4009087"/>
            <a:chExt cx="4238198" cy="992716"/>
          </a:xfrm>
        </p:grpSpPr>
        <p:sp>
          <p:nvSpPr>
            <p:cNvPr id="49" name="48 Rectángulo redondeado"/>
            <p:cNvSpPr/>
            <p:nvPr/>
          </p:nvSpPr>
          <p:spPr>
            <a:xfrm>
              <a:off x="5704503" y="4032148"/>
              <a:ext cx="1627462" cy="30003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 sz="1000" dirty="0"/>
            </a:p>
          </p:txBody>
        </p:sp>
        <p:pic>
          <p:nvPicPr>
            <p:cNvPr id="50" name="Picture 10" descr="C:\Documents and Settings\Administrador\Configuración local\Archivos temporales de Internet\Content.IE5\OPWL4BID\MCj04316010000[1]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230309" y="4305251"/>
              <a:ext cx="460734" cy="531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" name="50 CuadroTexto"/>
            <p:cNvSpPr txBox="1"/>
            <p:nvPr/>
          </p:nvSpPr>
          <p:spPr>
            <a:xfrm>
              <a:off x="5803550" y="4055209"/>
              <a:ext cx="1568425" cy="3432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000" dirty="0" smtClean="0"/>
                <a:t>Requerimientos</a:t>
              </a:r>
              <a:endParaRPr lang="es-MX" sz="1000" dirty="0"/>
            </a:p>
          </p:txBody>
        </p:sp>
        <p:pic>
          <p:nvPicPr>
            <p:cNvPr id="52" name="Picture 10" descr="C:\Documents and Settings\Administrador\Configuración local\Archivos temporales de Internet\Content.IE5\OPWL4BID\MCj04316010000[1]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401173" y="4398467"/>
              <a:ext cx="460734" cy="531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3" name="Picture 10" descr="C:\Documents and Settings\Administrador\Configuración local\Archivos temporales de Internet\Content.IE5\OPWL4BID\MCj04316010000[1].png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7559847" y="4470784"/>
              <a:ext cx="460734" cy="5310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4" name="53 Rectángulo redondeado"/>
            <p:cNvSpPr/>
            <p:nvPr/>
          </p:nvSpPr>
          <p:spPr>
            <a:xfrm>
              <a:off x="8397981" y="4009087"/>
              <a:ext cx="1478994" cy="30003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s-MX" sz="1000" dirty="0"/>
            </a:p>
          </p:txBody>
        </p:sp>
        <p:sp>
          <p:nvSpPr>
            <p:cNvPr id="55" name="54 CuadroTexto"/>
            <p:cNvSpPr txBox="1"/>
            <p:nvPr/>
          </p:nvSpPr>
          <p:spPr>
            <a:xfrm>
              <a:off x="8497026" y="4032148"/>
              <a:ext cx="1445675" cy="34321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000" dirty="0" smtClean="0"/>
                <a:t>Problemáticas</a:t>
              </a:r>
              <a:endParaRPr lang="es-MX" sz="1000" dirty="0"/>
            </a:p>
          </p:txBody>
        </p:sp>
      </p:grpSp>
      <p:sp>
        <p:nvSpPr>
          <p:cNvPr id="56" name="55 Rectángulo"/>
          <p:cNvSpPr/>
          <p:nvPr/>
        </p:nvSpPr>
        <p:spPr>
          <a:xfrm>
            <a:off x="7115398" y="4009366"/>
            <a:ext cx="1318201" cy="517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311150">
              <a:lnSpc>
                <a:spcPct val="90000"/>
              </a:lnSpc>
              <a:spcAft>
                <a:spcPct val="35000"/>
              </a:spcAft>
            </a:pPr>
            <a:r>
              <a:rPr lang="es-MX" sz="700" dirty="0"/>
              <a:t>Externalidades</a:t>
            </a:r>
          </a:p>
          <a:p>
            <a:pPr marL="114300" lvl="2" indent="-57150" defTabSz="466725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es-MX" sz="700" dirty="0"/>
              <a:t>Genera subinversión en áreas socialmente rentables.</a:t>
            </a:r>
          </a:p>
        </p:txBody>
      </p:sp>
      <p:sp>
        <p:nvSpPr>
          <p:cNvPr id="57" name="56 Rectángulo"/>
          <p:cNvSpPr/>
          <p:nvPr/>
        </p:nvSpPr>
        <p:spPr>
          <a:xfrm>
            <a:off x="5420184" y="3983183"/>
            <a:ext cx="1414636" cy="517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444500">
              <a:lnSpc>
                <a:spcPct val="90000"/>
              </a:lnSpc>
              <a:spcAft>
                <a:spcPct val="35000"/>
              </a:spcAft>
            </a:pPr>
            <a:r>
              <a:rPr lang="es-MX" sz="700" dirty="0"/>
              <a:t>Participación de diversos actores.</a:t>
            </a:r>
          </a:p>
          <a:p>
            <a:pPr marL="114300" lvl="2" indent="-57150" defTabSz="466725">
              <a:lnSpc>
                <a:spcPct val="90000"/>
              </a:lnSpc>
              <a:spcAft>
                <a:spcPct val="15000"/>
              </a:spcAft>
              <a:buChar char="••"/>
            </a:pPr>
            <a:r>
              <a:rPr lang="es-MX" sz="700" dirty="0"/>
              <a:t>Deriva con facilidad en problemas de coordinación</a:t>
            </a:r>
            <a:endParaRPr lang="es-MX" sz="1400" dirty="0"/>
          </a:p>
        </p:txBody>
      </p:sp>
      <p:cxnSp>
        <p:nvCxnSpPr>
          <p:cNvPr id="59" name="58 Conector recto"/>
          <p:cNvCxnSpPr/>
          <p:nvPr/>
        </p:nvCxnSpPr>
        <p:spPr>
          <a:xfrm flipV="1">
            <a:off x="4538731" y="800"/>
            <a:ext cx="0" cy="5138741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5688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48 Rectángulo"/>
          <p:cNvSpPr/>
          <p:nvPr/>
        </p:nvSpPr>
        <p:spPr>
          <a:xfrm>
            <a:off x="-2" y="708686"/>
            <a:ext cx="2155708" cy="4434814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4" name="3 CuadroTexto"/>
          <p:cNvSpPr txBox="1"/>
          <p:nvPr/>
        </p:nvSpPr>
        <p:spPr>
          <a:xfrm>
            <a:off x="-2" y="800"/>
            <a:ext cx="9144002" cy="70788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542925" algn="ctr">
              <a:defRPr/>
            </a:pPr>
            <a:endParaRPr lang="es-MX" sz="2000" b="1" dirty="0" smtClean="0">
              <a:solidFill>
                <a:schemeClr val="bg1"/>
              </a:solidFill>
            </a:endParaRPr>
          </a:p>
          <a:p>
            <a:pPr marL="542925" algn="ctr">
              <a:defRPr/>
            </a:pPr>
            <a:r>
              <a:rPr lang="es-MX" sz="2000" b="1" dirty="0" smtClean="0">
                <a:solidFill>
                  <a:schemeClr val="bg1"/>
                </a:solidFill>
              </a:rPr>
              <a:t>Programa Nacional de Innovación</a:t>
            </a:r>
            <a:endParaRPr lang="es-MX" sz="2000" b="1" dirty="0">
              <a:solidFill>
                <a:schemeClr val="bg1"/>
              </a:solidFill>
            </a:endParaRPr>
          </a:p>
        </p:txBody>
      </p:sp>
      <p:sp>
        <p:nvSpPr>
          <p:cNvPr id="26" name="25 Elipse"/>
          <p:cNvSpPr/>
          <p:nvPr/>
        </p:nvSpPr>
        <p:spPr>
          <a:xfrm>
            <a:off x="4984715" y="2108806"/>
            <a:ext cx="959322" cy="912487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alpha val="5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alpha val="50000"/>
              <a:hueOff val="0"/>
              <a:satOff val="0"/>
              <a:lumOff val="0"/>
              <a:alphaOff val="0"/>
            </a:schemeClr>
          </a:effectRef>
          <a:fontRef idx="minor">
            <a:schemeClr val="tx1"/>
          </a:fontRef>
        </p:style>
      </p:sp>
      <p:sp>
        <p:nvSpPr>
          <p:cNvPr id="27" name="26 Forma libre"/>
          <p:cNvSpPr/>
          <p:nvPr/>
        </p:nvSpPr>
        <p:spPr>
          <a:xfrm>
            <a:off x="4864801" y="1427696"/>
            <a:ext cx="1199152" cy="621344"/>
          </a:xfrm>
          <a:custGeom>
            <a:avLst/>
            <a:gdLst>
              <a:gd name="connsiteX0" fmla="*/ 0 w 1642685"/>
              <a:gd name="connsiteY0" fmla="*/ 0 h 894848"/>
              <a:gd name="connsiteX1" fmla="*/ 1642685 w 1642685"/>
              <a:gd name="connsiteY1" fmla="*/ 0 h 894848"/>
              <a:gd name="connsiteX2" fmla="*/ 1642685 w 1642685"/>
              <a:gd name="connsiteY2" fmla="*/ 894848 h 894848"/>
              <a:gd name="connsiteX3" fmla="*/ 0 w 1642685"/>
              <a:gd name="connsiteY3" fmla="*/ 894848 h 894848"/>
              <a:gd name="connsiteX4" fmla="*/ 0 w 1642685"/>
              <a:gd name="connsiteY4" fmla="*/ 0 h 894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2685" h="894848">
                <a:moveTo>
                  <a:pt x="0" y="0"/>
                </a:moveTo>
                <a:lnTo>
                  <a:pt x="1642685" y="0"/>
                </a:lnTo>
                <a:lnTo>
                  <a:pt x="1642685" y="894848"/>
                </a:lnTo>
                <a:lnTo>
                  <a:pt x="0" y="894848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Mercado nacional e internacional</a:t>
            </a:r>
            <a:endParaRPr lang="es-MX" sz="1200" kern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27 Elipse"/>
          <p:cNvSpPr/>
          <p:nvPr/>
        </p:nvSpPr>
        <p:spPr>
          <a:xfrm>
            <a:off x="5296095" y="2279825"/>
            <a:ext cx="959322" cy="912487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alpha val="50000"/>
              <a:hueOff val="2250053"/>
              <a:satOff val="-3376"/>
              <a:lumOff val="-549"/>
              <a:alphaOff val="0"/>
            </a:schemeClr>
          </a:fillRef>
          <a:effectRef idx="0">
            <a:schemeClr val="accent3">
              <a:alpha val="50000"/>
              <a:hueOff val="2250053"/>
              <a:satOff val="-3376"/>
              <a:lumOff val="-549"/>
              <a:alphaOff val="0"/>
            </a:schemeClr>
          </a:effectRef>
          <a:fontRef idx="minor">
            <a:schemeClr val="tx1"/>
          </a:fontRef>
        </p:style>
      </p:sp>
      <p:sp>
        <p:nvSpPr>
          <p:cNvPr id="31" name="30 Forma libre"/>
          <p:cNvSpPr/>
          <p:nvPr/>
        </p:nvSpPr>
        <p:spPr>
          <a:xfrm>
            <a:off x="6255417" y="2019451"/>
            <a:ext cx="1251697" cy="680519"/>
          </a:xfrm>
          <a:custGeom>
            <a:avLst/>
            <a:gdLst>
              <a:gd name="connsiteX0" fmla="*/ 0 w 1556718"/>
              <a:gd name="connsiteY0" fmla="*/ 0 h 980071"/>
              <a:gd name="connsiteX1" fmla="*/ 1556718 w 1556718"/>
              <a:gd name="connsiteY1" fmla="*/ 0 h 980071"/>
              <a:gd name="connsiteX2" fmla="*/ 1556718 w 1556718"/>
              <a:gd name="connsiteY2" fmla="*/ 980071 h 980071"/>
              <a:gd name="connsiteX3" fmla="*/ 0 w 1556718"/>
              <a:gd name="connsiteY3" fmla="*/ 980071 h 980071"/>
              <a:gd name="connsiteX4" fmla="*/ 0 w 1556718"/>
              <a:gd name="connsiteY4" fmla="*/ 0 h 98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6718" h="980071">
                <a:moveTo>
                  <a:pt x="0" y="0"/>
                </a:moveTo>
                <a:lnTo>
                  <a:pt x="1556718" y="0"/>
                </a:lnTo>
                <a:lnTo>
                  <a:pt x="1556718" y="980071"/>
                </a:lnTo>
                <a:lnTo>
                  <a:pt x="0" y="98007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kern="1200" dirty="0" smtClean="0">
                <a:solidFill>
                  <a:schemeClr val="accent3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Generación de conocimiento con orientación estratégica</a:t>
            </a:r>
            <a:endParaRPr lang="es-MX" sz="1200" kern="1200" dirty="0">
              <a:solidFill>
                <a:schemeClr val="accent3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31 Elipse"/>
          <p:cNvSpPr/>
          <p:nvPr/>
        </p:nvSpPr>
        <p:spPr>
          <a:xfrm>
            <a:off x="5296095" y="2621859"/>
            <a:ext cx="959322" cy="912487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alpha val="50000"/>
              <a:hueOff val="4500106"/>
              <a:satOff val="-6752"/>
              <a:lumOff val="-1098"/>
              <a:alphaOff val="0"/>
            </a:schemeClr>
          </a:fillRef>
          <a:effectRef idx="0">
            <a:schemeClr val="accent3">
              <a:alpha val="50000"/>
              <a:hueOff val="4500106"/>
              <a:satOff val="-6752"/>
              <a:lumOff val="-1098"/>
              <a:alphaOff val="0"/>
            </a:schemeClr>
          </a:effectRef>
          <a:fontRef idx="minor">
            <a:schemeClr val="tx1"/>
          </a:fontRef>
        </p:style>
      </p:sp>
      <p:sp>
        <p:nvSpPr>
          <p:cNvPr id="33" name="32 Elipse"/>
          <p:cNvSpPr/>
          <p:nvPr/>
        </p:nvSpPr>
        <p:spPr>
          <a:xfrm>
            <a:off x="4984715" y="2793173"/>
            <a:ext cx="959322" cy="912487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alpha val="50000"/>
              <a:hueOff val="6750158"/>
              <a:satOff val="-10128"/>
              <a:lumOff val="-1647"/>
              <a:alphaOff val="0"/>
            </a:schemeClr>
          </a:fillRef>
          <a:effectRef idx="0">
            <a:schemeClr val="accent3">
              <a:alpha val="50000"/>
              <a:hueOff val="6750158"/>
              <a:satOff val="-10128"/>
              <a:lumOff val="-1647"/>
              <a:alphaOff val="0"/>
            </a:schemeClr>
          </a:effectRef>
          <a:fontRef idx="minor">
            <a:schemeClr val="tx1"/>
          </a:fontRef>
        </p:style>
      </p:sp>
      <p:sp>
        <p:nvSpPr>
          <p:cNvPr id="34" name="33 Forma libre"/>
          <p:cNvSpPr/>
          <p:nvPr/>
        </p:nvSpPr>
        <p:spPr>
          <a:xfrm>
            <a:off x="4864801" y="3765131"/>
            <a:ext cx="1199152" cy="621344"/>
          </a:xfrm>
          <a:custGeom>
            <a:avLst/>
            <a:gdLst>
              <a:gd name="connsiteX0" fmla="*/ 0 w 1642685"/>
              <a:gd name="connsiteY0" fmla="*/ 0 h 894848"/>
              <a:gd name="connsiteX1" fmla="*/ 1642685 w 1642685"/>
              <a:gd name="connsiteY1" fmla="*/ 0 h 894848"/>
              <a:gd name="connsiteX2" fmla="*/ 1642685 w 1642685"/>
              <a:gd name="connsiteY2" fmla="*/ 894848 h 894848"/>
              <a:gd name="connsiteX3" fmla="*/ 0 w 1642685"/>
              <a:gd name="connsiteY3" fmla="*/ 894848 h 894848"/>
              <a:gd name="connsiteX4" fmla="*/ 0 w 1642685"/>
              <a:gd name="connsiteY4" fmla="*/ 0 h 894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42685" h="894848">
                <a:moveTo>
                  <a:pt x="0" y="0"/>
                </a:moveTo>
                <a:lnTo>
                  <a:pt x="1642685" y="0"/>
                </a:lnTo>
                <a:lnTo>
                  <a:pt x="1642685" y="894848"/>
                </a:lnTo>
                <a:lnTo>
                  <a:pt x="0" y="894848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Financiamiento a la innovación</a:t>
            </a:r>
            <a:endParaRPr lang="es-MX" sz="1200" kern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34 Elipse"/>
          <p:cNvSpPr/>
          <p:nvPr/>
        </p:nvSpPr>
        <p:spPr>
          <a:xfrm>
            <a:off x="4673335" y="2621859"/>
            <a:ext cx="959322" cy="912487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alpha val="50000"/>
              <a:hueOff val="9000211"/>
              <a:satOff val="-13504"/>
              <a:lumOff val="-2196"/>
              <a:alphaOff val="0"/>
            </a:schemeClr>
          </a:fillRef>
          <a:effectRef idx="0">
            <a:schemeClr val="accent3">
              <a:alpha val="50000"/>
              <a:hueOff val="9000211"/>
              <a:satOff val="-13504"/>
              <a:lumOff val="-2196"/>
              <a:alphaOff val="0"/>
            </a:schemeClr>
          </a:effectRef>
          <a:fontRef idx="minor">
            <a:schemeClr val="tx1"/>
          </a:fontRef>
        </p:style>
      </p:sp>
      <p:sp>
        <p:nvSpPr>
          <p:cNvPr id="36" name="35 Forma libre"/>
          <p:cNvSpPr/>
          <p:nvPr/>
        </p:nvSpPr>
        <p:spPr>
          <a:xfrm>
            <a:off x="3465789" y="3034314"/>
            <a:ext cx="1136397" cy="760406"/>
          </a:xfrm>
          <a:custGeom>
            <a:avLst/>
            <a:gdLst>
              <a:gd name="connsiteX0" fmla="*/ 0 w 1556718"/>
              <a:gd name="connsiteY0" fmla="*/ 0 h 1095123"/>
              <a:gd name="connsiteX1" fmla="*/ 1556718 w 1556718"/>
              <a:gd name="connsiteY1" fmla="*/ 0 h 1095123"/>
              <a:gd name="connsiteX2" fmla="*/ 1556718 w 1556718"/>
              <a:gd name="connsiteY2" fmla="*/ 1095123 h 1095123"/>
              <a:gd name="connsiteX3" fmla="*/ 0 w 1556718"/>
              <a:gd name="connsiteY3" fmla="*/ 1095123 h 1095123"/>
              <a:gd name="connsiteX4" fmla="*/ 0 w 1556718"/>
              <a:gd name="connsiteY4" fmla="*/ 0 h 1095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6718" h="1095123">
                <a:moveTo>
                  <a:pt x="0" y="0"/>
                </a:moveTo>
                <a:lnTo>
                  <a:pt x="1556718" y="0"/>
                </a:lnTo>
                <a:lnTo>
                  <a:pt x="1556718" y="1095123"/>
                </a:lnTo>
                <a:lnTo>
                  <a:pt x="0" y="1095123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Capital Humano</a:t>
            </a:r>
            <a:endParaRPr lang="es-MX" sz="1200" kern="1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36 Elipse"/>
          <p:cNvSpPr/>
          <p:nvPr/>
        </p:nvSpPr>
        <p:spPr>
          <a:xfrm>
            <a:off x="4673335" y="2279825"/>
            <a:ext cx="959322" cy="912487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3">
              <a:alpha val="50000"/>
              <a:hueOff val="11250264"/>
              <a:satOff val="-16880"/>
              <a:lumOff val="-2745"/>
              <a:alphaOff val="0"/>
            </a:schemeClr>
          </a:fillRef>
          <a:effectRef idx="0">
            <a:schemeClr val="accent3">
              <a:alpha val="50000"/>
              <a:hueOff val="11250264"/>
              <a:satOff val="-16880"/>
              <a:lumOff val="-2745"/>
              <a:alphaOff val="0"/>
            </a:schemeClr>
          </a:effectRef>
          <a:fontRef idx="minor">
            <a:schemeClr val="tx1"/>
          </a:fontRef>
        </p:style>
      </p:sp>
      <p:sp>
        <p:nvSpPr>
          <p:cNvPr id="38" name="37 Forma libre"/>
          <p:cNvSpPr/>
          <p:nvPr/>
        </p:nvSpPr>
        <p:spPr>
          <a:xfrm>
            <a:off x="3465789" y="2019452"/>
            <a:ext cx="1136397" cy="760406"/>
          </a:xfrm>
          <a:custGeom>
            <a:avLst/>
            <a:gdLst>
              <a:gd name="connsiteX0" fmla="*/ 0 w 1556718"/>
              <a:gd name="connsiteY0" fmla="*/ 0 h 1095123"/>
              <a:gd name="connsiteX1" fmla="*/ 1556718 w 1556718"/>
              <a:gd name="connsiteY1" fmla="*/ 0 h 1095123"/>
              <a:gd name="connsiteX2" fmla="*/ 1556718 w 1556718"/>
              <a:gd name="connsiteY2" fmla="*/ 1095123 h 1095123"/>
              <a:gd name="connsiteX3" fmla="*/ 0 w 1556718"/>
              <a:gd name="connsiteY3" fmla="*/ 1095123 h 1095123"/>
              <a:gd name="connsiteX4" fmla="*/ 0 w 1556718"/>
              <a:gd name="connsiteY4" fmla="*/ 0 h 1095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6718" h="1095123">
                <a:moveTo>
                  <a:pt x="0" y="0"/>
                </a:moveTo>
                <a:lnTo>
                  <a:pt x="1556718" y="0"/>
                </a:lnTo>
                <a:lnTo>
                  <a:pt x="1556718" y="1095123"/>
                </a:lnTo>
                <a:lnTo>
                  <a:pt x="0" y="1095123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kern="12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Marco regulatorio e institucional</a:t>
            </a:r>
          </a:p>
        </p:txBody>
      </p:sp>
      <p:sp>
        <p:nvSpPr>
          <p:cNvPr id="40" name="39 CuadroTexto"/>
          <p:cNvSpPr txBox="1"/>
          <p:nvPr/>
        </p:nvSpPr>
        <p:spPr>
          <a:xfrm>
            <a:off x="99335" y="1097833"/>
            <a:ext cx="1143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800" b="1" dirty="0" smtClean="0">
                <a:solidFill>
                  <a:schemeClr val="bg1"/>
                </a:solidFill>
              </a:rPr>
              <a:t>Premisas</a:t>
            </a:r>
            <a:endParaRPr lang="es-MX" sz="1800" b="1" dirty="0">
              <a:solidFill>
                <a:schemeClr val="bg1"/>
              </a:solidFill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2474133" y="1097833"/>
            <a:ext cx="912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800" b="1" dirty="0" smtClean="0">
                <a:solidFill>
                  <a:srgbClr val="000000"/>
                </a:solidFill>
              </a:rPr>
              <a:t>Pilares</a:t>
            </a:r>
            <a:endParaRPr lang="es-MX" sz="1800" b="1" dirty="0">
              <a:solidFill>
                <a:srgbClr val="000000"/>
              </a:solidFill>
            </a:endParaRPr>
          </a:p>
        </p:txBody>
      </p:sp>
      <p:sp>
        <p:nvSpPr>
          <p:cNvPr id="44" name="43 Forma libre"/>
          <p:cNvSpPr/>
          <p:nvPr/>
        </p:nvSpPr>
        <p:spPr>
          <a:xfrm>
            <a:off x="6292165" y="3060901"/>
            <a:ext cx="1247268" cy="760408"/>
          </a:xfrm>
          <a:custGeom>
            <a:avLst/>
            <a:gdLst>
              <a:gd name="connsiteX0" fmla="*/ 0 w 1556718"/>
              <a:gd name="connsiteY0" fmla="*/ 0 h 1095123"/>
              <a:gd name="connsiteX1" fmla="*/ 1556718 w 1556718"/>
              <a:gd name="connsiteY1" fmla="*/ 0 h 1095123"/>
              <a:gd name="connsiteX2" fmla="*/ 1556718 w 1556718"/>
              <a:gd name="connsiteY2" fmla="*/ 1095123 h 1095123"/>
              <a:gd name="connsiteX3" fmla="*/ 0 w 1556718"/>
              <a:gd name="connsiteY3" fmla="*/ 1095123 h 1095123"/>
              <a:gd name="connsiteX4" fmla="*/ 0 w 1556718"/>
              <a:gd name="connsiteY4" fmla="*/ 0 h 1095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56718" h="1095123">
                <a:moveTo>
                  <a:pt x="0" y="0"/>
                </a:moveTo>
                <a:lnTo>
                  <a:pt x="1556718" y="0"/>
                </a:lnTo>
                <a:lnTo>
                  <a:pt x="1556718" y="1095123"/>
                </a:lnTo>
                <a:lnTo>
                  <a:pt x="0" y="1095123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lvl="0" algn="ctr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kern="1200" dirty="0" smtClean="0">
                <a:solidFill>
                  <a:schemeClr val="accent2"/>
                </a:solidFill>
                <a:latin typeface="Arial" pitchFamily="34" charset="0"/>
                <a:cs typeface="Arial" pitchFamily="34" charset="0"/>
              </a:rPr>
              <a:t>Fortalecimiento a la innovación empresarial</a:t>
            </a:r>
          </a:p>
        </p:txBody>
      </p:sp>
      <p:sp>
        <p:nvSpPr>
          <p:cNvPr id="46" name="45 Rectángulo"/>
          <p:cNvSpPr/>
          <p:nvPr/>
        </p:nvSpPr>
        <p:spPr>
          <a:xfrm>
            <a:off x="4753870" y="4521396"/>
            <a:ext cx="4254792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100" i="1" dirty="0">
                <a:latin typeface="+mj-lt"/>
                <a:ea typeface="+mj-ea"/>
                <a:cs typeface="Arial" pitchFamily="34" charset="0"/>
              </a:rPr>
              <a:t>El Programa Nacional de Innovación para México busca articular un ecosistema que favorezca la </a:t>
            </a:r>
            <a:r>
              <a:rPr lang="es-MX" sz="1100" b="1" i="1" dirty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Arial" pitchFamily="34" charset="0"/>
              </a:rPr>
              <a:t>innovación con el propósito de posicionar a México </a:t>
            </a:r>
            <a:r>
              <a:rPr lang="es-MX" sz="1100" i="1" dirty="0">
                <a:latin typeface="+mj-lt"/>
                <a:ea typeface="+mj-ea"/>
                <a:cs typeface="Arial" pitchFamily="34" charset="0"/>
              </a:rPr>
              <a:t>dentro de los países más competitivos e innovadores.</a:t>
            </a:r>
          </a:p>
        </p:txBody>
      </p:sp>
      <p:sp>
        <p:nvSpPr>
          <p:cNvPr id="50" name="49 CuadroTexto"/>
          <p:cNvSpPr txBox="1"/>
          <p:nvPr/>
        </p:nvSpPr>
        <p:spPr>
          <a:xfrm>
            <a:off x="99335" y="1879678"/>
            <a:ext cx="19009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1200" dirty="0" smtClean="0">
                <a:solidFill>
                  <a:schemeClr val="bg1"/>
                </a:solidFill>
              </a:rPr>
              <a:t>Prioridad Nacional</a:t>
            </a:r>
          </a:p>
          <a:p>
            <a:pPr marL="285750" indent="-285750">
              <a:buFont typeface="Arial" pitchFamily="34" charset="0"/>
              <a:buChar char="•"/>
            </a:pPr>
            <a:endParaRPr lang="es-MX" sz="12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MX" sz="1200" dirty="0" smtClean="0">
                <a:solidFill>
                  <a:schemeClr val="bg1"/>
                </a:solidFill>
              </a:rPr>
              <a:t>Focalización de esfuerzos en áreas de mayor impacto</a:t>
            </a:r>
          </a:p>
          <a:p>
            <a:pPr marL="285750" indent="-285750">
              <a:buFont typeface="Arial" pitchFamily="34" charset="0"/>
              <a:buChar char="•"/>
            </a:pPr>
            <a:endParaRPr lang="es-MX" sz="12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MX" sz="1200" dirty="0" smtClean="0">
                <a:solidFill>
                  <a:schemeClr val="bg1"/>
                </a:solidFill>
              </a:rPr>
              <a:t>Mecanismos de coordinación entre agentes</a:t>
            </a:r>
          </a:p>
          <a:p>
            <a:pPr marL="285750" indent="-285750">
              <a:buFont typeface="Arial" pitchFamily="34" charset="0"/>
              <a:buChar char="•"/>
            </a:pPr>
            <a:endParaRPr lang="es-MX" sz="1200" dirty="0" smtClean="0">
              <a:solidFill>
                <a:schemeClr val="bg1"/>
              </a:solidFill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s-MX" sz="1200" dirty="0" smtClean="0">
                <a:solidFill>
                  <a:schemeClr val="bg1"/>
                </a:solidFill>
              </a:rPr>
              <a:t>Mecanismos de rendición de cuentas</a:t>
            </a:r>
            <a:endParaRPr lang="es-MX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573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-2" y="800"/>
            <a:ext cx="4572001" cy="70788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542925" algn="ctr">
              <a:defRPr/>
            </a:pPr>
            <a:r>
              <a:rPr lang="es-MX" sz="2000" b="1" dirty="0">
                <a:solidFill>
                  <a:schemeClr val="accent3">
                    <a:lumMod val="40000"/>
                    <a:lumOff val="60000"/>
                  </a:schemeClr>
                </a:solidFill>
              </a:rPr>
              <a:t>Generación de conocimiento con orientación estratégica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4572957" y="-810"/>
            <a:ext cx="4572001" cy="70788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542925" algn="ctr">
              <a:defRPr/>
            </a:pPr>
            <a:r>
              <a:rPr lang="es-MX" sz="2000" b="1" dirty="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t>Fortalecimiento a la innovación empresarial</a:t>
            </a:r>
            <a:endParaRPr lang="es-MX" sz="2000" b="1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cxnSp>
        <p:nvCxnSpPr>
          <p:cNvPr id="6" name="5 Conector recto"/>
          <p:cNvCxnSpPr/>
          <p:nvPr/>
        </p:nvCxnSpPr>
        <p:spPr>
          <a:xfrm flipV="1">
            <a:off x="4538731" y="800"/>
            <a:ext cx="0" cy="5138741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166459" y="878988"/>
            <a:ext cx="422456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192088" algn="just">
              <a:buClr>
                <a:schemeClr val="tx2"/>
              </a:buClr>
              <a:buFont typeface="Arial" pitchFamily="34" charset="0"/>
              <a:buChar char="•"/>
            </a:pPr>
            <a:r>
              <a:rPr lang="es-MX" sz="1050" b="1" dirty="0" smtClean="0">
                <a:latin typeface="+mj-lt"/>
                <a:cs typeface="Arial" pitchFamily="34" charset="0"/>
              </a:rPr>
              <a:t>Objetivo: </a:t>
            </a:r>
            <a:r>
              <a:rPr lang="es-MX" sz="1000" dirty="0">
                <a:latin typeface="+mj-lt"/>
              </a:rPr>
              <a:t>Incrementar la disponibilidad y posibilidad de aplicar el </a:t>
            </a:r>
            <a:r>
              <a:rPr lang="es-MX" sz="10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conocimiento dirigido a la innovación</a:t>
            </a:r>
            <a:r>
              <a:rPr lang="es-MX" sz="1000" dirty="0" smtClean="0">
                <a:latin typeface="+mj-lt"/>
              </a:rPr>
              <a:t>.</a:t>
            </a:r>
          </a:p>
          <a:p>
            <a:pPr marL="285750" indent="-192088" algn="just">
              <a:buClr>
                <a:schemeClr val="tx2"/>
              </a:buClr>
              <a:buFont typeface="Arial" pitchFamily="34" charset="0"/>
              <a:buChar char="•"/>
            </a:pPr>
            <a:endParaRPr lang="es-ES" sz="1000" dirty="0" smtClean="0">
              <a:latin typeface="+mj-lt"/>
              <a:cs typeface="Arial" pitchFamily="34" charset="0"/>
            </a:endParaRPr>
          </a:p>
          <a:p>
            <a:pPr marL="285750" indent="-192088" algn="just">
              <a:buClr>
                <a:schemeClr val="tx2"/>
              </a:buClr>
              <a:buFont typeface="Arial" pitchFamily="34" charset="0"/>
              <a:buChar char="•"/>
            </a:pPr>
            <a:r>
              <a:rPr lang="es-ES" sz="1000" b="1" dirty="0" smtClean="0">
                <a:latin typeface="+mj-lt"/>
                <a:cs typeface="Arial" pitchFamily="34" charset="0"/>
              </a:rPr>
              <a:t>Actores:</a:t>
            </a:r>
            <a:r>
              <a:rPr lang="es-ES" sz="1000" dirty="0" smtClean="0">
                <a:latin typeface="+mj-lt"/>
                <a:cs typeface="Arial" pitchFamily="34" charset="0"/>
              </a:rPr>
              <a:t> Instituciones de educación superior, centros de investigación y empresas</a:t>
            </a:r>
          </a:p>
        </p:txBody>
      </p:sp>
      <p:grpSp>
        <p:nvGrpSpPr>
          <p:cNvPr id="11" name="10 Grupo"/>
          <p:cNvGrpSpPr/>
          <p:nvPr/>
        </p:nvGrpSpPr>
        <p:grpSpPr>
          <a:xfrm>
            <a:off x="546099" y="1967085"/>
            <a:ext cx="3644901" cy="2706515"/>
            <a:chOff x="76199" y="1975263"/>
            <a:chExt cx="3644901" cy="1815773"/>
          </a:xfrm>
        </p:grpSpPr>
        <p:sp>
          <p:nvSpPr>
            <p:cNvPr id="12" name="11 Forma libre"/>
            <p:cNvSpPr/>
            <p:nvPr/>
          </p:nvSpPr>
          <p:spPr>
            <a:xfrm>
              <a:off x="76199" y="1979754"/>
              <a:ext cx="3644901" cy="1811282"/>
            </a:xfrm>
            <a:custGeom>
              <a:avLst/>
              <a:gdLst>
                <a:gd name="connsiteX0" fmla="*/ 0 w 4314825"/>
                <a:gd name="connsiteY0" fmla="*/ 0 h 1660050"/>
                <a:gd name="connsiteX1" fmla="*/ 4314825 w 4314825"/>
                <a:gd name="connsiteY1" fmla="*/ 0 h 1660050"/>
                <a:gd name="connsiteX2" fmla="*/ 4314825 w 4314825"/>
                <a:gd name="connsiteY2" fmla="*/ 1660050 h 1660050"/>
                <a:gd name="connsiteX3" fmla="*/ 0 w 4314825"/>
                <a:gd name="connsiteY3" fmla="*/ 1660050 h 1660050"/>
                <a:gd name="connsiteX4" fmla="*/ 0 w 4314825"/>
                <a:gd name="connsiteY4" fmla="*/ 0 h 166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14825" h="1660050">
                  <a:moveTo>
                    <a:pt x="0" y="0"/>
                  </a:moveTo>
                  <a:lnTo>
                    <a:pt x="4314825" y="0"/>
                  </a:lnTo>
                  <a:lnTo>
                    <a:pt x="4314825" y="1660050"/>
                  </a:lnTo>
                  <a:lnTo>
                    <a:pt x="0" y="166005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34878" tIns="354076" rIns="334878" bIns="71120" numCol="1" spcCol="1270" anchor="t" anchorCtr="0">
              <a:noAutofit/>
            </a:bodyPr>
            <a:lstStyle/>
            <a:p>
              <a:pPr marL="57150" lvl="1" indent="-57150" algn="l" defTabSz="4445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000" kern="1200" dirty="0" smtClean="0">
                  <a:latin typeface="+mj-lt"/>
                </a:rPr>
                <a:t>Producir, acumular y aprovechar conocimientos para atender las necesidades nacionales y regionales. </a:t>
              </a:r>
              <a:endParaRPr lang="es-MX" sz="1000" kern="1200" dirty="0">
                <a:latin typeface="+mj-lt"/>
              </a:endParaRPr>
            </a:p>
            <a:p>
              <a:pPr marL="57150" lvl="1" indent="-57150" algn="l" defTabSz="4445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000" kern="1200" dirty="0" smtClean="0">
                  <a:latin typeface="+mj-lt"/>
                </a:rPr>
                <a:t>Definir campos estratégicos o de oportunidad.</a:t>
              </a:r>
            </a:p>
            <a:p>
              <a:pPr marL="57150" lvl="1" indent="-57150" algn="l" defTabSz="4445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000" kern="1200" dirty="0" smtClean="0">
                  <a:latin typeface="+mj-lt"/>
                </a:rPr>
                <a:t>Facilitar la vinculación entre la oferta y demanda de conocimiento.</a:t>
              </a:r>
            </a:p>
            <a:p>
              <a:pPr marL="57150" lvl="1" indent="-57150" algn="l" defTabSz="4445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000" kern="1200" dirty="0" smtClean="0">
                  <a:latin typeface="+mj-lt"/>
                </a:rPr>
                <a:t>Fortalecer el registro de la propiedad intelectual, el patentamiento y la transferencia de conocimiento. </a:t>
              </a:r>
            </a:p>
            <a:p>
              <a:pPr marL="57150" lvl="1" indent="-57150" algn="l" defTabSz="4445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000" kern="1200" dirty="0" smtClean="0">
                  <a:latin typeface="+mj-lt"/>
                </a:rPr>
                <a:t>Crear Unidades de Vinculación de Transferencia de Conocimiento (UVTC).</a:t>
              </a:r>
            </a:p>
          </p:txBody>
        </p:sp>
        <p:sp>
          <p:nvSpPr>
            <p:cNvPr id="13" name="12 Forma libre"/>
            <p:cNvSpPr/>
            <p:nvPr/>
          </p:nvSpPr>
          <p:spPr>
            <a:xfrm>
              <a:off x="291940" y="1975263"/>
              <a:ext cx="3020377" cy="255411"/>
            </a:xfrm>
            <a:custGeom>
              <a:avLst/>
              <a:gdLst>
                <a:gd name="connsiteX0" fmla="*/ 0 w 3020377"/>
                <a:gd name="connsiteY0" fmla="*/ 83642 h 501840"/>
                <a:gd name="connsiteX1" fmla="*/ 83642 w 3020377"/>
                <a:gd name="connsiteY1" fmla="*/ 0 h 501840"/>
                <a:gd name="connsiteX2" fmla="*/ 2936735 w 3020377"/>
                <a:gd name="connsiteY2" fmla="*/ 0 h 501840"/>
                <a:gd name="connsiteX3" fmla="*/ 3020377 w 3020377"/>
                <a:gd name="connsiteY3" fmla="*/ 83642 h 501840"/>
                <a:gd name="connsiteX4" fmla="*/ 3020377 w 3020377"/>
                <a:gd name="connsiteY4" fmla="*/ 418198 h 501840"/>
                <a:gd name="connsiteX5" fmla="*/ 2936735 w 3020377"/>
                <a:gd name="connsiteY5" fmla="*/ 501840 h 501840"/>
                <a:gd name="connsiteX6" fmla="*/ 83642 w 3020377"/>
                <a:gd name="connsiteY6" fmla="*/ 501840 h 501840"/>
                <a:gd name="connsiteX7" fmla="*/ 0 w 3020377"/>
                <a:gd name="connsiteY7" fmla="*/ 418198 h 501840"/>
                <a:gd name="connsiteX8" fmla="*/ 0 w 3020377"/>
                <a:gd name="connsiteY8" fmla="*/ 83642 h 501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020377" h="501840">
                  <a:moveTo>
                    <a:pt x="0" y="83642"/>
                  </a:moveTo>
                  <a:cubicBezTo>
                    <a:pt x="0" y="37448"/>
                    <a:pt x="37448" y="0"/>
                    <a:pt x="83642" y="0"/>
                  </a:cubicBezTo>
                  <a:lnTo>
                    <a:pt x="2936735" y="0"/>
                  </a:lnTo>
                  <a:cubicBezTo>
                    <a:pt x="2982929" y="0"/>
                    <a:pt x="3020377" y="37448"/>
                    <a:pt x="3020377" y="83642"/>
                  </a:cubicBezTo>
                  <a:lnTo>
                    <a:pt x="3020377" y="418198"/>
                  </a:lnTo>
                  <a:cubicBezTo>
                    <a:pt x="3020377" y="464392"/>
                    <a:pt x="2982929" y="501840"/>
                    <a:pt x="2936735" y="501840"/>
                  </a:cubicBezTo>
                  <a:lnTo>
                    <a:pt x="83642" y="501840"/>
                  </a:lnTo>
                  <a:cubicBezTo>
                    <a:pt x="37448" y="501840"/>
                    <a:pt x="0" y="464392"/>
                    <a:pt x="0" y="418198"/>
                  </a:cubicBezTo>
                  <a:lnTo>
                    <a:pt x="0" y="83642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8661" tIns="24498" rIns="138661" bIns="24498" numCol="1" spcCol="1270" anchor="ctr" anchorCtr="0">
              <a:noAutofit/>
            </a:bodyPr>
            <a:lstStyle/>
            <a:p>
              <a:pPr lvl="0" algn="l" defTabSz="444500">
                <a:lnSpc>
                  <a:spcPct val="15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00" b="1" kern="1200" dirty="0" smtClean="0">
                  <a:latin typeface="+mj-lt"/>
                </a:rPr>
                <a:t>Líneas de acción asociadas</a:t>
              </a:r>
              <a:endParaRPr lang="es-MX" sz="1000" b="1" kern="1200" dirty="0">
                <a:latin typeface="+mj-lt"/>
              </a:endParaRPr>
            </a:p>
          </p:txBody>
        </p:sp>
      </p:grpSp>
      <p:grpSp>
        <p:nvGrpSpPr>
          <p:cNvPr id="2" name="1 Grupo"/>
          <p:cNvGrpSpPr/>
          <p:nvPr/>
        </p:nvGrpSpPr>
        <p:grpSpPr>
          <a:xfrm>
            <a:off x="5092701" y="1967084"/>
            <a:ext cx="3568700" cy="2706516"/>
            <a:chOff x="4686301" y="1975413"/>
            <a:chExt cx="3568700" cy="1845070"/>
          </a:xfrm>
        </p:grpSpPr>
        <p:sp>
          <p:nvSpPr>
            <p:cNvPr id="3" name="2 Forma libre"/>
            <p:cNvSpPr/>
            <p:nvPr/>
          </p:nvSpPr>
          <p:spPr>
            <a:xfrm>
              <a:off x="4686301" y="1975413"/>
              <a:ext cx="3568700" cy="1845070"/>
            </a:xfrm>
            <a:custGeom>
              <a:avLst/>
              <a:gdLst>
                <a:gd name="connsiteX0" fmla="*/ 0 w 4188759"/>
                <a:gd name="connsiteY0" fmla="*/ 0 h 1767150"/>
                <a:gd name="connsiteX1" fmla="*/ 4188759 w 4188759"/>
                <a:gd name="connsiteY1" fmla="*/ 0 h 1767150"/>
                <a:gd name="connsiteX2" fmla="*/ 4188759 w 4188759"/>
                <a:gd name="connsiteY2" fmla="*/ 1767150 h 1767150"/>
                <a:gd name="connsiteX3" fmla="*/ 0 w 4188759"/>
                <a:gd name="connsiteY3" fmla="*/ 1767150 h 1767150"/>
                <a:gd name="connsiteX4" fmla="*/ 0 w 4188759"/>
                <a:gd name="connsiteY4" fmla="*/ 0 h 17671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188759" h="1767150">
                  <a:moveTo>
                    <a:pt x="0" y="0"/>
                  </a:moveTo>
                  <a:lnTo>
                    <a:pt x="4188759" y="0"/>
                  </a:lnTo>
                  <a:lnTo>
                    <a:pt x="4188759" y="1767150"/>
                  </a:lnTo>
                  <a:lnTo>
                    <a:pt x="0" y="176715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25094" tIns="354076" rIns="325094" bIns="71120" numCol="1" spcCol="1270" anchor="t" anchorCtr="0">
              <a:noAutofit/>
            </a:bodyPr>
            <a:lstStyle/>
            <a:p>
              <a:pPr marL="57150" lvl="1" indent="-57150" algn="l" defTabSz="4445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000" kern="1200" dirty="0" smtClean="0">
                  <a:latin typeface="+mj-lt"/>
                </a:rPr>
                <a:t>Fomentar una cultura que impulse la creatividad, el diseño, la gestión del conocimiento y la innovación.</a:t>
              </a:r>
            </a:p>
            <a:p>
              <a:pPr marL="57150" lvl="1" indent="-57150" algn="l" defTabSz="4445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000" kern="1200" dirty="0" smtClean="0">
                  <a:latin typeface="+mj-lt"/>
                </a:rPr>
                <a:t>Otorgar reconocimientos a empresas y emprendedores que se distingan por sus innovaciones.</a:t>
              </a:r>
            </a:p>
            <a:p>
              <a:pPr marL="57150" lvl="1" indent="-57150" algn="l" defTabSz="4445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000" kern="1200" dirty="0" smtClean="0">
                  <a:latin typeface="+mj-lt"/>
                </a:rPr>
                <a:t>Facilitar la incorporación del desarrollo científico y la innovación a los procesos productivos y la creación de negocios de base tecnológica e innovadora.</a:t>
              </a:r>
            </a:p>
            <a:p>
              <a:pPr marL="57150" lvl="1" indent="-57150" algn="l" defTabSz="444500">
                <a:lnSpc>
                  <a:spcPct val="15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000" kern="1200" dirty="0" smtClean="0">
                  <a:latin typeface="+mj-lt"/>
                </a:rPr>
                <a:t>Facilitar la formación de redes de colaboración entre agentes públicos, privados, de investigación y financieros.</a:t>
              </a:r>
            </a:p>
          </p:txBody>
        </p:sp>
        <p:sp>
          <p:nvSpPr>
            <p:cNvPr id="8" name="7 Forma libre"/>
            <p:cNvSpPr/>
            <p:nvPr/>
          </p:nvSpPr>
          <p:spPr>
            <a:xfrm>
              <a:off x="4895737" y="1979904"/>
              <a:ext cx="2932131" cy="246429"/>
            </a:xfrm>
            <a:custGeom>
              <a:avLst/>
              <a:gdLst>
                <a:gd name="connsiteX0" fmla="*/ 0 w 2932131"/>
                <a:gd name="connsiteY0" fmla="*/ 83642 h 501840"/>
                <a:gd name="connsiteX1" fmla="*/ 83642 w 2932131"/>
                <a:gd name="connsiteY1" fmla="*/ 0 h 501840"/>
                <a:gd name="connsiteX2" fmla="*/ 2848489 w 2932131"/>
                <a:gd name="connsiteY2" fmla="*/ 0 h 501840"/>
                <a:gd name="connsiteX3" fmla="*/ 2932131 w 2932131"/>
                <a:gd name="connsiteY3" fmla="*/ 83642 h 501840"/>
                <a:gd name="connsiteX4" fmla="*/ 2932131 w 2932131"/>
                <a:gd name="connsiteY4" fmla="*/ 418198 h 501840"/>
                <a:gd name="connsiteX5" fmla="*/ 2848489 w 2932131"/>
                <a:gd name="connsiteY5" fmla="*/ 501840 h 501840"/>
                <a:gd name="connsiteX6" fmla="*/ 83642 w 2932131"/>
                <a:gd name="connsiteY6" fmla="*/ 501840 h 501840"/>
                <a:gd name="connsiteX7" fmla="*/ 0 w 2932131"/>
                <a:gd name="connsiteY7" fmla="*/ 418198 h 501840"/>
                <a:gd name="connsiteX8" fmla="*/ 0 w 2932131"/>
                <a:gd name="connsiteY8" fmla="*/ 83642 h 5018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932131" h="501840">
                  <a:moveTo>
                    <a:pt x="0" y="83642"/>
                  </a:moveTo>
                  <a:cubicBezTo>
                    <a:pt x="0" y="37448"/>
                    <a:pt x="37448" y="0"/>
                    <a:pt x="83642" y="0"/>
                  </a:cubicBezTo>
                  <a:lnTo>
                    <a:pt x="2848489" y="0"/>
                  </a:lnTo>
                  <a:cubicBezTo>
                    <a:pt x="2894683" y="0"/>
                    <a:pt x="2932131" y="37448"/>
                    <a:pt x="2932131" y="83642"/>
                  </a:cubicBezTo>
                  <a:lnTo>
                    <a:pt x="2932131" y="418198"/>
                  </a:lnTo>
                  <a:cubicBezTo>
                    <a:pt x="2932131" y="464392"/>
                    <a:pt x="2894683" y="501840"/>
                    <a:pt x="2848489" y="501840"/>
                  </a:cubicBezTo>
                  <a:lnTo>
                    <a:pt x="83642" y="501840"/>
                  </a:lnTo>
                  <a:cubicBezTo>
                    <a:pt x="37448" y="501840"/>
                    <a:pt x="0" y="464392"/>
                    <a:pt x="0" y="418198"/>
                  </a:cubicBezTo>
                  <a:lnTo>
                    <a:pt x="0" y="83642"/>
                  </a:lnTo>
                  <a:close/>
                </a:path>
              </a:pathLst>
            </a:custGeom>
          </p:spPr>
          <p:style>
            <a:ln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5326" tIns="24498" rIns="135326" bIns="24498" numCol="1" spcCol="1270" anchor="ctr" anchorCtr="0">
              <a:noAutofit/>
            </a:bodyPr>
            <a:lstStyle/>
            <a:p>
              <a:pPr lvl="0" algn="l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050" b="1" kern="1200" dirty="0" smtClean="0">
                  <a:latin typeface="+mj-lt"/>
                </a:rPr>
                <a:t>Líneas de acción asociadas</a:t>
              </a:r>
              <a:endParaRPr lang="es-MX" sz="1050" b="1" kern="1200" dirty="0">
                <a:latin typeface="+mj-lt"/>
              </a:endParaRPr>
            </a:p>
          </p:txBody>
        </p:sp>
      </p:grpSp>
      <p:sp>
        <p:nvSpPr>
          <p:cNvPr id="18" name="17 CuadroTexto"/>
          <p:cNvSpPr txBox="1"/>
          <p:nvPr/>
        </p:nvSpPr>
        <p:spPr>
          <a:xfrm>
            <a:off x="4686300" y="883597"/>
            <a:ext cx="4314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192088" algn="just">
              <a:buClr>
                <a:schemeClr val="tx2"/>
              </a:buClr>
              <a:buFont typeface="Arial" pitchFamily="34" charset="0"/>
              <a:buChar char="•"/>
            </a:pPr>
            <a:r>
              <a:rPr lang="es-MX" sz="1000" b="1" dirty="0">
                <a:latin typeface="+mj-lt"/>
                <a:cs typeface="Arial" pitchFamily="34" charset="0"/>
              </a:rPr>
              <a:t>Objetivo: </a:t>
            </a:r>
            <a:r>
              <a:rPr lang="es-MX" sz="1000" dirty="0">
                <a:latin typeface="+mj-lt"/>
              </a:rPr>
              <a:t>Fortalecer la base de </a:t>
            </a:r>
            <a:r>
              <a:rPr lang="es-MX" sz="10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empresas y entes públicos </a:t>
            </a:r>
            <a:r>
              <a:rPr lang="es-MX" sz="1000" dirty="0">
                <a:latin typeface="+mj-lt"/>
              </a:rPr>
              <a:t>que demanden la generación de </a:t>
            </a:r>
            <a:r>
              <a:rPr lang="es-MX" sz="1000" b="1" dirty="0">
                <a:solidFill>
                  <a:schemeClr val="accent6">
                    <a:lumMod val="75000"/>
                  </a:schemeClr>
                </a:solidFill>
                <a:latin typeface="+mj-lt"/>
              </a:rPr>
              <a:t>ideas y soluciones innovadoras para llevarlas al </a:t>
            </a:r>
            <a:r>
              <a:rPr lang="es-MX" sz="1000" b="1" dirty="0" smtClean="0">
                <a:solidFill>
                  <a:schemeClr val="accent6">
                    <a:lumMod val="75000"/>
                  </a:schemeClr>
                </a:solidFill>
                <a:latin typeface="+mj-lt"/>
              </a:rPr>
              <a:t>mercado</a:t>
            </a:r>
            <a:r>
              <a:rPr lang="es-MX" sz="1000" dirty="0" smtClean="0">
                <a:latin typeface="+mj-lt"/>
              </a:rPr>
              <a:t>.</a:t>
            </a:r>
            <a:endParaRPr lang="es-ES" sz="1000" dirty="0" smtClean="0">
              <a:latin typeface="+mj-lt"/>
              <a:cs typeface="Arial" pitchFamily="34" charset="0"/>
            </a:endParaRPr>
          </a:p>
          <a:p>
            <a:pPr marL="285750" indent="-192088" algn="just">
              <a:buClr>
                <a:schemeClr val="tx2"/>
              </a:buClr>
              <a:buFont typeface="Arial" pitchFamily="34" charset="0"/>
              <a:buChar char="•"/>
            </a:pPr>
            <a:endParaRPr lang="es-ES" sz="1000" b="1" dirty="0" smtClean="0">
              <a:latin typeface="+mj-lt"/>
              <a:cs typeface="Arial" pitchFamily="34" charset="0"/>
            </a:endParaRPr>
          </a:p>
          <a:p>
            <a:pPr marL="285750" indent="-192088" algn="just">
              <a:buClr>
                <a:schemeClr val="tx2"/>
              </a:buClr>
              <a:buFont typeface="Arial" pitchFamily="34" charset="0"/>
              <a:buChar char="•"/>
            </a:pPr>
            <a:r>
              <a:rPr lang="es-ES" sz="1000" b="1" dirty="0" smtClean="0">
                <a:latin typeface="+mj-lt"/>
                <a:cs typeface="Arial" pitchFamily="34" charset="0"/>
              </a:rPr>
              <a:t>Actores: </a:t>
            </a:r>
            <a:r>
              <a:rPr lang="es-ES" sz="1000" dirty="0" smtClean="0">
                <a:latin typeface="+mj-lt"/>
                <a:cs typeface="Arial" pitchFamily="34" charset="0"/>
              </a:rPr>
              <a:t>Empresas y entes públicos.</a:t>
            </a:r>
            <a:endParaRPr lang="es-MX" sz="1000" dirty="0">
              <a:latin typeface="+mj-lt"/>
              <a:cs typeface="Arial" pitchFamily="34" charset="0"/>
            </a:endParaRPr>
          </a:p>
          <a:p>
            <a:pPr algn="just"/>
            <a:endParaRPr lang="es-MX" sz="1000" dirty="0">
              <a:solidFill>
                <a:schemeClr val="tx2"/>
              </a:solidFill>
              <a:latin typeface="+mj-lt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417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33 Elipse"/>
          <p:cNvSpPr/>
          <p:nvPr/>
        </p:nvSpPr>
        <p:spPr>
          <a:xfrm>
            <a:off x="378230" y="984093"/>
            <a:ext cx="498070" cy="50438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Elipse"/>
          <p:cNvSpPr/>
          <p:nvPr/>
        </p:nvSpPr>
        <p:spPr>
          <a:xfrm>
            <a:off x="4912130" y="962528"/>
            <a:ext cx="498070" cy="50438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6" name="5 Conector recto"/>
          <p:cNvCxnSpPr/>
          <p:nvPr/>
        </p:nvCxnSpPr>
        <p:spPr>
          <a:xfrm flipV="1">
            <a:off x="4538731" y="708686"/>
            <a:ext cx="0" cy="4430856"/>
          </a:xfrm>
          <a:prstGeom prst="line">
            <a:avLst/>
          </a:prstGeom>
          <a:ln w="28575">
            <a:solidFill>
              <a:schemeClr val="accent6">
                <a:lumMod val="75000"/>
              </a:schemeClr>
            </a:solidFill>
            <a:prstDash val="sysDot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1" name="20 CuadroTexto"/>
          <p:cNvSpPr txBox="1"/>
          <p:nvPr/>
        </p:nvSpPr>
        <p:spPr>
          <a:xfrm>
            <a:off x="-1" y="889800"/>
            <a:ext cx="25400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2925">
              <a:defRPr/>
            </a:pPr>
            <a:r>
              <a:rPr lang="es-MX" sz="1200" b="1" dirty="0">
                <a:solidFill>
                  <a:schemeClr val="accent3">
                    <a:lumMod val="50000"/>
                  </a:schemeClr>
                </a:solidFill>
              </a:rPr>
              <a:t>Generación de conocimiento con orientación estratégica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4572958" y="888190"/>
            <a:ext cx="2286000" cy="64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2925">
              <a:defRPr/>
            </a:pPr>
            <a:r>
              <a:rPr lang="es-MX" sz="1200" b="1" dirty="0" smtClean="0">
                <a:solidFill>
                  <a:schemeClr val="accent2">
                    <a:lumMod val="75000"/>
                  </a:schemeClr>
                </a:solidFill>
              </a:rPr>
              <a:t>Fortalecimiento a la innovación empresarial</a:t>
            </a:r>
            <a:endParaRPr lang="es-MX" sz="1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-2" y="800"/>
            <a:ext cx="9144002" cy="70788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542925" algn="ctr">
              <a:defRPr/>
            </a:pPr>
            <a:r>
              <a:rPr lang="es-MX" sz="2000" b="1" dirty="0" smtClean="0">
                <a:solidFill>
                  <a:schemeClr val="bg1"/>
                </a:solidFill>
              </a:rPr>
              <a:t>¿De Dónde Partimos?</a:t>
            </a:r>
            <a:br>
              <a:rPr lang="es-MX" sz="2000" b="1" dirty="0" smtClean="0">
                <a:solidFill>
                  <a:schemeClr val="bg1"/>
                </a:solidFill>
              </a:rPr>
            </a:br>
            <a:r>
              <a:rPr lang="es-MX" sz="2000" b="1" dirty="0" smtClean="0">
                <a:solidFill>
                  <a:schemeClr val="bg1"/>
                </a:solidFill>
              </a:rPr>
              <a:t>Fortalezas</a:t>
            </a:r>
            <a:endParaRPr lang="es-MX" sz="2000" b="1" dirty="0">
              <a:solidFill>
                <a:schemeClr val="bg1"/>
              </a:solidFill>
            </a:endParaRPr>
          </a:p>
        </p:txBody>
      </p:sp>
      <p:graphicFrame>
        <p:nvGraphicFramePr>
          <p:cNvPr id="25" name="2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298643"/>
              </p:ext>
            </p:extLst>
          </p:nvPr>
        </p:nvGraphicFramePr>
        <p:xfrm>
          <a:off x="220991" y="2126680"/>
          <a:ext cx="3957309" cy="212781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957309"/>
              </a:tblGrid>
              <a:tr h="212781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600" dirty="0">
                          <a:effectLst/>
                          <a:latin typeface="+mj-lt"/>
                        </a:rPr>
                        <a:t> </a:t>
                      </a:r>
                      <a:r>
                        <a:rPr lang="es-MX" sz="1200" dirty="0" smtClean="0">
                          <a:effectLst/>
                          <a:latin typeface="+mj-lt"/>
                        </a:rPr>
                        <a:t>Un </a:t>
                      </a:r>
                      <a:r>
                        <a:rPr lang="es-MX" sz="1200" dirty="0">
                          <a:effectLst/>
                          <a:latin typeface="+mj-lt"/>
                        </a:rPr>
                        <a:t>conjunto de </a:t>
                      </a: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instituciones de educación </a:t>
                      </a:r>
                      <a:r>
                        <a:rPr lang="es-MX" sz="1200" dirty="0">
                          <a:effectLst/>
                          <a:latin typeface="+mj-lt"/>
                        </a:rPr>
                        <a:t>superior y centros públicos de investigación </a:t>
                      </a: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de calidad</a:t>
                      </a:r>
                      <a:r>
                        <a:rPr lang="es-MX" sz="1200" dirty="0">
                          <a:effectLst/>
                          <a:latin typeface="+mj-lt"/>
                        </a:rPr>
                        <a:t> superior.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MX" sz="1200" dirty="0" smtClean="0">
                          <a:effectLst/>
                          <a:latin typeface="+mj-lt"/>
                        </a:rPr>
                        <a:t>Un </a:t>
                      </a:r>
                      <a:r>
                        <a:rPr lang="es-MX" sz="1200" dirty="0">
                          <a:effectLst/>
                          <a:latin typeface="+mj-lt"/>
                        </a:rPr>
                        <a:t>número considerable de científicos calificados.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MX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Diversidad </a:t>
                      </a: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cultural </a:t>
                      </a:r>
                      <a:r>
                        <a:rPr lang="es-MX" sz="1200" dirty="0">
                          <a:effectLst/>
                          <a:latin typeface="+mj-lt"/>
                        </a:rPr>
                        <a:t>como una fuente de creatividad.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MX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Mano </a:t>
                      </a: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j-lt"/>
                        </a:rPr>
                        <a:t>de obra calificada y competitiva </a:t>
                      </a:r>
                      <a:r>
                        <a:rPr lang="es-MX" sz="1200" dirty="0">
                          <a:effectLst/>
                          <a:latin typeface="+mj-lt"/>
                        </a:rPr>
                        <a:t>a nivel global en sectores industriales y en algunas regiones del país. </a:t>
                      </a: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MX" sz="1200" dirty="0">
                          <a:effectLst/>
                          <a:latin typeface="+mj-lt"/>
                        </a:rPr>
                        <a:t> </a:t>
                      </a:r>
                      <a:endParaRPr lang="es-MX" sz="12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1387" marR="61387" marT="0" marB="0"/>
                </a:tc>
              </a:tr>
            </a:tbl>
          </a:graphicData>
        </a:graphic>
      </p:graphicFrame>
      <p:graphicFrame>
        <p:nvGraphicFramePr>
          <p:cNvPr id="26" name="2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428571"/>
              </p:ext>
            </p:extLst>
          </p:nvPr>
        </p:nvGraphicFramePr>
        <p:xfrm>
          <a:off x="5067300" y="2190484"/>
          <a:ext cx="3924300" cy="2166239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924300"/>
              </a:tblGrid>
              <a:tr h="1683016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MX" sz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j-lt"/>
                          <a:cs typeface="Trebuchet MS"/>
                        </a:rPr>
                        <a:t>Clusters</a:t>
                      </a:r>
                      <a:r>
                        <a:rPr lang="es-MX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j-lt"/>
                          <a:cs typeface="Trebuchet MS"/>
                        </a:rPr>
                        <a:t> </a:t>
                      </a:r>
                      <a:r>
                        <a:rPr lang="es-MX" sz="1200" dirty="0">
                          <a:effectLst/>
                          <a:latin typeface="+mj-lt"/>
                          <a:cs typeface="Trebuchet MS"/>
                        </a:rPr>
                        <a:t>regionales y sectoriales de </a:t>
                      </a: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j-lt"/>
                          <a:cs typeface="Trebuchet MS"/>
                        </a:rPr>
                        <a:t>excelencia</a:t>
                      </a:r>
                      <a:r>
                        <a:rPr lang="es-MX" sz="1200" dirty="0">
                          <a:effectLst/>
                          <a:latin typeface="+mj-lt"/>
                          <a:cs typeface="Trebuchet MS"/>
                        </a:rPr>
                        <a:t>.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MX" sz="1200" dirty="0" smtClean="0">
                          <a:effectLst/>
                          <a:latin typeface="+mj-lt"/>
                          <a:cs typeface="Trebuchet MS"/>
                        </a:rPr>
                        <a:t>Amplia </a:t>
                      </a:r>
                      <a:r>
                        <a:rPr lang="es-MX" sz="1200" dirty="0">
                          <a:effectLst/>
                          <a:latin typeface="+mj-lt"/>
                          <a:cs typeface="Trebuchet MS"/>
                        </a:rPr>
                        <a:t>y competitiva </a:t>
                      </a: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j-lt"/>
                          <a:cs typeface="Trebuchet MS"/>
                        </a:rPr>
                        <a:t>base de empresas industriales</a:t>
                      </a:r>
                      <a:r>
                        <a:rPr lang="es-MX" sz="1200" dirty="0">
                          <a:effectLst/>
                          <a:latin typeface="+mj-lt"/>
                          <a:cs typeface="Trebuchet MS"/>
                        </a:rPr>
                        <a:t>.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MX" sz="1200" dirty="0" smtClean="0">
                          <a:effectLst/>
                          <a:latin typeface="+mj-lt"/>
                          <a:cs typeface="Trebuchet MS"/>
                        </a:rPr>
                        <a:t>Amplia </a:t>
                      </a:r>
                      <a:r>
                        <a:rPr lang="es-MX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j-lt"/>
                          <a:cs typeface="Trebuchet MS"/>
                        </a:rPr>
                        <a:t>base de PYMES que requieren </a:t>
                      </a:r>
                      <a:r>
                        <a:rPr lang="es-MX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j-lt"/>
                          <a:cs typeface="Trebuchet MS"/>
                        </a:rPr>
                        <a:t>del conocimiento</a:t>
                      </a:r>
                      <a:r>
                        <a:rPr lang="es-MX" sz="1200" dirty="0" smtClean="0">
                          <a:effectLst/>
                          <a:latin typeface="+mj-lt"/>
                          <a:cs typeface="Trebuchet MS"/>
                        </a:rPr>
                        <a:t> como base de su competitividad.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MX" sz="1200" dirty="0" smtClean="0">
                          <a:effectLst/>
                          <a:latin typeface="+mj-lt"/>
                          <a:cs typeface="Trebuchet MS"/>
                        </a:rPr>
                        <a:t>Sistemas de información tecnológica de </a:t>
                      </a:r>
                      <a:r>
                        <a:rPr lang="es-MX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j-lt"/>
                          <a:cs typeface="Trebuchet MS"/>
                        </a:rPr>
                        <a:t>patentes disponibles para consulta pública</a:t>
                      </a:r>
                      <a:r>
                        <a:rPr lang="es-MX" sz="1200" dirty="0" smtClean="0">
                          <a:effectLst/>
                          <a:latin typeface="+mj-lt"/>
                          <a:cs typeface="Trebuchet MS"/>
                        </a:rPr>
                        <a:t>. </a:t>
                      </a:r>
                    </a:p>
                    <a:p>
                      <a:pPr marL="285750" indent="-28575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s-MX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j-lt"/>
                          <a:cs typeface="Trebuchet MS"/>
                        </a:rPr>
                        <a:t>Economía</a:t>
                      </a:r>
                      <a:r>
                        <a:rPr lang="es-MX" sz="1200" dirty="0" smtClean="0">
                          <a:effectLst/>
                          <a:latin typeface="+mj-lt"/>
                          <a:cs typeface="Trebuchet MS"/>
                        </a:rPr>
                        <a:t> altamente globalizada </a:t>
                      </a:r>
                      <a:r>
                        <a:rPr lang="es-MX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j-lt"/>
                          <a:cs typeface="Trebuchet MS"/>
                        </a:rPr>
                        <a:t>con acceso a nuevas tecnologías</a:t>
                      </a:r>
                      <a:r>
                        <a:rPr lang="es-MX" sz="1200" dirty="0" smtClean="0">
                          <a:effectLst/>
                          <a:latin typeface="+mj-lt"/>
                          <a:cs typeface="Trebuchet MS"/>
                        </a:rPr>
                        <a:t>.</a:t>
                      </a:r>
                      <a:endParaRPr lang="es-MX" sz="1200" dirty="0">
                        <a:effectLst/>
                        <a:latin typeface="+mj-lt"/>
                        <a:ea typeface="Calibri"/>
                        <a:cs typeface="Trebuchet MS"/>
                      </a:endParaRPr>
                    </a:p>
                  </a:txBody>
                  <a:tcPr marL="18239" marR="18239" marT="0" marB="0"/>
                </a:tc>
              </a:tr>
            </a:tbl>
          </a:graphicData>
        </a:graphic>
      </p:graphicFrame>
      <p:grpSp>
        <p:nvGrpSpPr>
          <p:cNvPr id="17" name="16 Grupo"/>
          <p:cNvGrpSpPr/>
          <p:nvPr/>
        </p:nvGrpSpPr>
        <p:grpSpPr>
          <a:xfrm>
            <a:off x="7677931" y="917374"/>
            <a:ext cx="961452" cy="893028"/>
            <a:chOff x="7625622" y="763037"/>
            <a:chExt cx="1238978" cy="1314606"/>
          </a:xfrm>
        </p:grpSpPr>
        <p:pic>
          <p:nvPicPr>
            <p:cNvPr id="1026" name="Picture 2" descr="http://bok.processknowledge.org/download/attachments/32838/knowledge_icon.png?version=1&amp;modificationDate=1297087479359"/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1415" t="4873" r="31010" b="69852"/>
            <a:stretch/>
          </p:blipFill>
          <p:spPr bwMode="auto">
            <a:xfrm>
              <a:off x="7683500" y="763037"/>
              <a:ext cx="1181100" cy="46945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8" name="Picture 10" descr="C:\Documents and Settings\Administrador\Configuración local\Archivos temporales de Internet\Content.IE5\OPWL4BID\MCj04316010000[1]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8296848" y="1197315"/>
              <a:ext cx="555052" cy="6630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9" name="Picture 10" descr="C:\Documents and Settings\Administrador\Configuración local\Archivos temporales de Internet\Content.IE5\OPWL4BID\MCj04316010000[1]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625622" y="1184615"/>
              <a:ext cx="555052" cy="6630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7" name="Picture 10" descr="C:\Documents and Settings\Administrador\Configuración local\Archivos temporales de Internet\Content.IE5\OPWL4BID\MCj04316010000[1].pn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90448" y="1232496"/>
              <a:ext cx="707452" cy="8451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028" name="Picture 4" descr="http://www.iconshock.com/img_jpg/REALVISTA/project_managment/jpg/256/strategy_icon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7955" y="1076828"/>
            <a:ext cx="783111" cy="7831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www.dreamstime.com/books-icon-or-symbol-thumb6655548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aturation sat="6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4433" y="1437605"/>
            <a:ext cx="548865" cy="539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465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CuadroTexto"/>
          <p:cNvSpPr txBox="1"/>
          <p:nvPr/>
        </p:nvSpPr>
        <p:spPr>
          <a:xfrm>
            <a:off x="-2" y="800"/>
            <a:ext cx="9144002" cy="70788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542925" algn="ctr">
              <a:defRPr/>
            </a:pPr>
            <a:r>
              <a:rPr lang="es-MX" sz="2000" b="1" dirty="0">
                <a:solidFill>
                  <a:schemeClr val="bg1"/>
                </a:solidFill>
              </a:rPr>
              <a:t>Tecnologías de Información </a:t>
            </a:r>
            <a:endParaRPr lang="es-MX" sz="2000" b="1" dirty="0" smtClean="0">
              <a:solidFill>
                <a:schemeClr val="bg1"/>
              </a:solidFill>
            </a:endParaRPr>
          </a:p>
          <a:p>
            <a:pPr marL="542925" algn="ctr">
              <a:defRPr/>
            </a:pPr>
            <a:r>
              <a:rPr lang="es-MX" sz="2000" b="1" dirty="0" smtClean="0">
                <a:solidFill>
                  <a:schemeClr val="bg1"/>
                </a:solidFill>
              </a:rPr>
              <a:t>(</a:t>
            </a:r>
            <a:r>
              <a:rPr lang="es-MX" sz="2000" b="1" dirty="0">
                <a:solidFill>
                  <a:schemeClr val="bg1"/>
                </a:solidFill>
              </a:rPr>
              <a:t>Sector estratégico)</a:t>
            </a:r>
          </a:p>
        </p:txBody>
      </p:sp>
      <p:grpSp>
        <p:nvGrpSpPr>
          <p:cNvPr id="18" name="17 Grupo"/>
          <p:cNvGrpSpPr/>
          <p:nvPr/>
        </p:nvGrpSpPr>
        <p:grpSpPr>
          <a:xfrm>
            <a:off x="328170" y="838200"/>
            <a:ext cx="8487657" cy="4264406"/>
            <a:chOff x="528752" y="1827544"/>
            <a:chExt cx="8487657" cy="4371519"/>
          </a:xfrm>
        </p:grpSpPr>
        <p:sp>
          <p:nvSpPr>
            <p:cNvPr id="19" name="18 CuadroTexto"/>
            <p:cNvSpPr txBox="1"/>
            <p:nvPr/>
          </p:nvSpPr>
          <p:spPr>
            <a:xfrm>
              <a:off x="528752" y="1850065"/>
              <a:ext cx="507831" cy="4182371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es-MX" sz="1050" b="1" dirty="0" smtClean="0"/>
                <a:t>Sustentabilidad ambiental</a:t>
              </a:r>
            </a:p>
            <a:p>
              <a:pPr algn="ctr"/>
              <a:r>
                <a:rPr lang="es-MX" sz="1050" dirty="0" smtClean="0"/>
                <a:t>(Tecnologías limpias)</a:t>
              </a:r>
              <a:endParaRPr lang="es-MX" sz="1050" dirty="0"/>
            </a:p>
          </p:txBody>
        </p:sp>
        <p:sp>
          <p:nvSpPr>
            <p:cNvPr id="20" name="19 CuadroTexto"/>
            <p:cNvSpPr txBox="1"/>
            <p:nvPr/>
          </p:nvSpPr>
          <p:spPr>
            <a:xfrm>
              <a:off x="1221924" y="1850065"/>
              <a:ext cx="2478205" cy="763513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b="1" dirty="0" smtClean="0"/>
                <a:t>Sectores de alta </a:t>
              </a:r>
            </a:p>
            <a:p>
              <a:pPr algn="ctr"/>
              <a:r>
                <a:rPr lang="es-MX" sz="1000" b="1" dirty="0" smtClean="0"/>
                <a:t>competitividad e impacto</a:t>
              </a:r>
            </a:p>
            <a:p>
              <a:pPr algn="ctr"/>
              <a:r>
                <a:rPr lang="es-MX" sz="1000" dirty="0" smtClean="0"/>
                <a:t>(Atraer inversión y desarrollo de la industria)</a:t>
              </a:r>
              <a:endParaRPr lang="es-MX" sz="1000" dirty="0"/>
            </a:p>
          </p:txBody>
        </p:sp>
        <p:sp>
          <p:nvSpPr>
            <p:cNvPr id="22" name="21 CuadroTexto"/>
            <p:cNvSpPr txBox="1"/>
            <p:nvPr/>
          </p:nvSpPr>
          <p:spPr>
            <a:xfrm>
              <a:off x="4032566" y="1850065"/>
              <a:ext cx="2283174" cy="597532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b="1" dirty="0" smtClean="0"/>
                <a:t>Desarrollo del mercado interno</a:t>
              </a:r>
            </a:p>
            <a:p>
              <a:pPr algn="ctr"/>
              <a:r>
                <a:rPr lang="es-MX" sz="1000" dirty="0" smtClean="0"/>
                <a:t>(Continuar promoviendo el sano desarrollo)</a:t>
              </a:r>
              <a:endParaRPr lang="es-MX" sz="1000" dirty="0"/>
            </a:p>
          </p:txBody>
        </p:sp>
        <p:sp>
          <p:nvSpPr>
            <p:cNvPr id="30" name="29 CuadroTexto"/>
            <p:cNvSpPr txBox="1"/>
            <p:nvPr/>
          </p:nvSpPr>
          <p:spPr>
            <a:xfrm>
              <a:off x="6557554" y="1839432"/>
              <a:ext cx="2193036" cy="763513"/>
            </a:xfrm>
            <a:prstGeom prst="rect">
              <a:avLst/>
            </a:prstGeom>
            <a:solidFill>
              <a:srgbClr val="FFFFCC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b="1" dirty="0" smtClean="0"/>
                <a:t>Desarrollo de profesionistas y emprendedores</a:t>
              </a:r>
            </a:p>
            <a:p>
              <a:pPr algn="ctr"/>
              <a:r>
                <a:rPr lang="es-MX" sz="1000" dirty="0" smtClean="0"/>
                <a:t>(Promoción para incentivar creación de nuevas empresas)</a:t>
              </a:r>
              <a:endParaRPr lang="es-MX" sz="1000" dirty="0"/>
            </a:p>
          </p:txBody>
        </p:sp>
        <p:sp>
          <p:nvSpPr>
            <p:cNvPr id="31" name="30 CuadroTexto"/>
            <p:cNvSpPr txBox="1"/>
            <p:nvPr/>
          </p:nvSpPr>
          <p:spPr>
            <a:xfrm>
              <a:off x="4000667" y="2624987"/>
              <a:ext cx="2193036" cy="8838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s-MX" sz="1050" b="1" dirty="0" smtClean="0">
                  <a:solidFill>
                    <a:schemeClr val="accent5">
                      <a:lumMod val="75000"/>
                    </a:schemeClr>
                  </a:solidFill>
                </a:rPr>
                <a:t>1.  </a:t>
              </a:r>
              <a:r>
                <a:rPr lang="es-MX" sz="1050" dirty="0" smtClean="0"/>
                <a:t>Comercio</a:t>
              </a:r>
            </a:p>
            <a:p>
              <a:pPr>
                <a:lnSpc>
                  <a:spcPct val="150000"/>
                </a:lnSpc>
              </a:pPr>
              <a:r>
                <a:rPr lang="es-MX" sz="1050" b="1" dirty="0" smtClean="0">
                  <a:solidFill>
                    <a:schemeClr val="accent5">
                      <a:lumMod val="75000"/>
                    </a:schemeClr>
                  </a:solidFill>
                </a:rPr>
                <a:t>2.  </a:t>
              </a:r>
              <a:r>
                <a:rPr lang="es-MX" sz="1050" dirty="0" smtClean="0"/>
                <a:t>Vivienda</a:t>
              </a:r>
            </a:p>
            <a:p>
              <a:pPr>
                <a:lnSpc>
                  <a:spcPct val="150000"/>
                </a:lnSpc>
              </a:pPr>
              <a:r>
                <a:rPr lang="es-MX" sz="1050" b="1" dirty="0" smtClean="0">
                  <a:solidFill>
                    <a:schemeClr val="accent5">
                      <a:lumMod val="75000"/>
                    </a:schemeClr>
                  </a:solidFill>
                </a:rPr>
                <a:t>3.  </a:t>
              </a:r>
              <a:r>
                <a:rPr lang="es-MX" sz="1050" dirty="0" smtClean="0"/>
                <a:t>Servicios financieros</a:t>
              </a:r>
              <a:endParaRPr lang="es-MX" sz="1050" dirty="0"/>
            </a:p>
          </p:txBody>
        </p:sp>
        <p:sp>
          <p:nvSpPr>
            <p:cNvPr id="32" name="31 CuadroTexto"/>
            <p:cNvSpPr txBox="1"/>
            <p:nvPr/>
          </p:nvSpPr>
          <p:spPr>
            <a:xfrm>
              <a:off x="1178447" y="2662356"/>
              <a:ext cx="2655165" cy="24204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975" indent="-180975">
                <a:lnSpc>
                  <a:spcPct val="150000"/>
                </a:lnSpc>
              </a:pPr>
              <a:r>
                <a:rPr lang="es-MX" sz="1050" b="1" dirty="0" smtClean="0">
                  <a:solidFill>
                    <a:schemeClr val="accent3">
                      <a:lumMod val="75000"/>
                    </a:schemeClr>
                  </a:solidFill>
                </a:rPr>
                <a:t>1.  </a:t>
              </a:r>
              <a:r>
                <a:rPr lang="es-MX" sz="1050" dirty="0" smtClean="0"/>
                <a:t>Fabricación de equipo de transporte</a:t>
              </a:r>
            </a:p>
            <a:p>
              <a:pPr marL="180975" indent="-180975">
                <a:lnSpc>
                  <a:spcPct val="150000"/>
                </a:lnSpc>
              </a:pPr>
              <a:r>
                <a:rPr lang="es-MX" sz="1050" b="1" dirty="0" smtClean="0">
                  <a:solidFill>
                    <a:schemeClr val="accent3">
                      <a:lumMod val="75000"/>
                    </a:schemeClr>
                  </a:solidFill>
                </a:rPr>
                <a:t>2.  </a:t>
              </a:r>
              <a:r>
                <a:rPr lang="es-MX" sz="1050" dirty="0" smtClean="0"/>
                <a:t>Fabricación de maquinaria y equipo</a:t>
              </a:r>
            </a:p>
            <a:p>
              <a:pPr marL="180975" indent="-180975">
                <a:lnSpc>
                  <a:spcPct val="150000"/>
                </a:lnSpc>
              </a:pPr>
              <a:r>
                <a:rPr lang="es-MX" sz="1050" b="1" dirty="0" smtClean="0">
                  <a:solidFill>
                    <a:schemeClr val="accent3">
                      <a:lumMod val="75000"/>
                    </a:schemeClr>
                  </a:solidFill>
                </a:rPr>
                <a:t>3.  </a:t>
              </a:r>
              <a:r>
                <a:rPr lang="es-MX" sz="1050" dirty="0" smtClean="0"/>
                <a:t>Fabricación de equipos eléctricos y electrónicos</a:t>
              </a:r>
            </a:p>
            <a:p>
              <a:pPr marL="180975" indent="-180975">
                <a:lnSpc>
                  <a:spcPct val="150000"/>
                </a:lnSpc>
              </a:pPr>
              <a:r>
                <a:rPr lang="es-MX" sz="1050" b="1" dirty="0" smtClean="0">
                  <a:solidFill>
                    <a:schemeClr val="accent3">
                      <a:lumMod val="75000"/>
                    </a:schemeClr>
                  </a:solidFill>
                </a:rPr>
                <a:t>4.  </a:t>
              </a:r>
              <a:r>
                <a:rPr lang="es-MX" sz="1050" dirty="0" smtClean="0"/>
                <a:t>Minería (excluyendo petróleo y gas)</a:t>
              </a:r>
            </a:p>
            <a:p>
              <a:pPr marL="180975" indent="-180975">
                <a:lnSpc>
                  <a:spcPct val="150000"/>
                </a:lnSpc>
              </a:pPr>
              <a:r>
                <a:rPr lang="es-MX" sz="1050" b="1" dirty="0" smtClean="0">
                  <a:solidFill>
                    <a:schemeClr val="accent3">
                      <a:lumMod val="75000"/>
                    </a:schemeClr>
                  </a:solidFill>
                </a:rPr>
                <a:t>5.  </a:t>
              </a:r>
              <a:r>
                <a:rPr lang="es-MX" sz="1050" dirty="0" smtClean="0"/>
                <a:t>Servicios de apoyo a negocios</a:t>
              </a:r>
            </a:p>
            <a:p>
              <a:pPr marL="180975" indent="-180975">
                <a:lnSpc>
                  <a:spcPct val="150000"/>
                </a:lnSpc>
              </a:pPr>
              <a:r>
                <a:rPr lang="es-MX" sz="1050" b="1" dirty="0" smtClean="0">
                  <a:solidFill>
                    <a:schemeClr val="accent3">
                      <a:lumMod val="75000"/>
                    </a:schemeClr>
                  </a:solidFill>
                </a:rPr>
                <a:t>6.  </a:t>
              </a:r>
              <a:r>
                <a:rPr lang="es-MX" sz="1050" dirty="0" smtClean="0"/>
                <a:t>Industria alimenticia</a:t>
              </a:r>
            </a:p>
            <a:p>
              <a:pPr marL="180975" indent="-180975">
                <a:lnSpc>
                  <a:spcPct val="150000"/>
                </a:lnSpc>
              </a:pPr>
              <a:r>
                <a:rPr lang="es-MX" sz="1050" b="1" dirty="0">
                  <a:solidFill>
                    <a:schemeClr val="accent3">
                      <a:lumMod val="75000"/>
                    </a:schemeClr>
                  </a:solidFill>
                </a:rPr>
                <a:t>7</a:t>
              </a:r>
              <a:r>
                <a:rPr lang="es-MX" sz="1050" b="1" dirty="0" smtClean="0">
                  <a:solidFill>
                    <a:schemeClr val="accent3">
                      <a:lumMod val="75000"/>
                    </a:schemeClr>
                  </a:solidFill>
                </a:rPr>
                <a:t>.  </a:t>
              </a:r>
              <a:r>
                <a:rPr lang="es-MX" sz="1050" dirty="0" smtClean="0"/>
                <a:t>Servicios de salud</a:t>
              </a:r>
            </a:p>
            <a:p>
              <a:pPr marL="180975" indent="-180975">
                <a:lnSpc>
                  <a:spcPct val="150000"/>
                </a:lnSpc>
              </a:pPr>
              <a:r>
                <a:rPr lang="es-MX" sz="1050" b="1" dirty="0" smtClean="0">
                  <a:solidFill>
                    <a:schemeClr val="accent3">
                      <a:lumMod val="75000"/>
                    </a:schemeClr>
                  </a:solidFill>
                </a:rPr>
                <a:t>8.  </a:t>
              </a:r>
              <a:r>
                <a:rPr lang="es-MX" sz="1050" dirty="0" smtClean="0"/>
                <a:t>Turismo</a:t>
              </a:r>
              <a:endParaRPr lang="es-MX" sz="1050" dirty="0"/>
            </a:p>
          </p:txBody>
        </p:sp>
        <p:sp>
          <p:nvSpPr>
            <p:cNvPr id="33" name="32 CuadroTexto"/>
            <p:cNvSpPr txBox="1"/>
            <p:nvPr/>
          </p:nvSpPr>
          <p:spPr>
            <a:xfrm>
              <a:off x="6568186" y="2630397"/>
              <a:ext cx="2448223" cy="21909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975" indent="-180975">
                <a:lnSpc>
                  <a:spcPct val="150000"/>
                </a:lnSpc>
              </a:pPr>
              <a:r>
                <a:rPr lang="es-MX" sz="1050" b="1" dirty="0" smtClean="0">
                  <a:solidFill>
                    <a:srgbClr val="FFC000"/>
                  </a:solidFill>
                </a:rPr>
                <a:t>1.  </a:t>
              </a:r>
              <a:r>
                <a:rPr lang="es-MX" sz="1050" dirty="0" smtClean="0"/>
                <a:t>Agricultura de hortalizas, frutas y flores</a:t>
              </a:r>
            </a:p>
            <a:p>
              <a:pPr marL="180975" indent="-180975">
                <a:lnSpc>
                  <a:spcPct val="150000"/>
                </a:lnSpc>
              </a:pPr>
              <a:r>
                <a:rPr lang="es-MX" sz="1050" b="1" dirty="0" smtClean="0">
                  <a:solidFill>
                    <a:srgbClr val="FFC000"/>
                  </a:solidFill>
                </a:rPr>
                <a:t>2.  </a:t>
              </a:r>
              <a:r>
                <a:rPr lang="es-MX" sz="1050" dirty="0" smtClean="0"/>
                <a:t>Medios físicos y software</a:t>
              </a:r>
            </a:p>
            <a:p>
              <a:pPr marL="180975" indent="-180975">
                <a:lnSpc>
                  <a:spcPct val="150000"/>
                </a:lnSpc>
              </a:pPr>
              <a:r>
                <a:rPr lang="es-MX" sz="1050" b="1" dirty="0" smtClean="0">
                  <a:solidFill>
                    <a:srgbClr val="FFC000"/>
                  </a:solidFill>
                </a:rPr>
                <a:t>3.  </a:t>
              </a:r>
              <a:r>
                <a:rPr lang="es-MX" sz="1050" dirty="0" smtClean="0"/>
                <a:t>Servicio de investigación y desarrollo (I + D)</a:t>
              </a:r>
            </a:p>
            <a:p>
              <a:pPr marL="180975" indent="-180975">
                <a:lnSpc>
                  <a:spcPct val="150000"/>
                </a:lnSpc>
              </a:pPr>
              <a:r>
                <a:rPr lang="es-MX" sz="1050" b="1" dirty="0" smtClean="0">
                  <a:solidFill>
                    <a:srgbClr val="FFC000"/>
                  </a:solidFill>
                </a:rPr>
                <a:t>4.  </a:t>
              </a:r>
              <a:r>
                <a:rPr lang="es-MX" sz="1050" dirty="0" smtClean="0"/>
                <a:t>Servicios de arquitectura, ingeniería y diseño</a:t>
              </a:r>
            </a:p>
            <a:p>
              <a:pPr marL="180975" indent="-180975">
                <a:lnSpc>
                  <a:spcPct val="150000"/>
                </a:lnSpc>
              </a:pPr>
              <a:r>
                <a:rPr lang="es-MX" sz="1050" b="1" dirty="0" smtClean="0">
                  <a:solidFill>
                    <a:srgbClr val="FFC000"/>
                  </a:solidFill>
                </a:rPr>
                <a:t>5.  </a:t>
              </a:r>
              <a:r>
                <a:rPr lang="es-MX" sz="1050" dirty="0" smtClean="0"/>
                <a:t>Música, cine, radio y televisión</a:t>
              </a:r>
              <a:endParaRPr lang="es-MX" sz="1050" dirty="0"/>
            </a:p>
          </p:txBody>
        </p:sp>
        <p:sp>
          <p:nvSpPr>
            <p:cNvPr id="35" name="34 CuadroTexto"/>
            <p:cNvSpPr txBox="1"/>
            <p:nvPr/>
          </p:nvSpPr>
          <p:spPr>
            <a:xfrm>
              <a:off x="1306989" y="5257402"/>
              <a:ext cx="7581830" cy="431551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b="1" dirty="0" smtClean="0"/>
                <a:t>Plataformas de desarrollo</a:t>
              </a:r>
            </a:p>
            <a:p>
              <a:pPr algn="ctr"/>
              <a:r>
                <a:rPr lang="es-MX" sz="1000" dirty="0" smtClean="0"/>
                <a:t>(Asegurar el desarrollo de las plataformas a través de regulación adecuada, mayor competencia y mayor inversión)</a:t>
              </a:r>
              <a:endParaRPr lang="es-MX" sz="1000" dirty="0"/>
            </a:p>
          </p:txBody>
        </p:sp>
        <p:sp>
          <p:nvSpPr>
            <p:cNvPr id="36" name="35 CuadroTexto"/>
            <p:cNvSpPr txBox="1"/>
            <p:nvPr/>
          </p:nvSpPr>
          <p:spPr>
            <a:xfrm>
              <a:off x="1379984" y="5838054"/>
              <a:ext cx="7508836" cy="3610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lang="es-MX" sz="1050" dirty="0" smtClean="0"/>
                <a:t>1.  Infraestructura		2.  Telecomunicaciones		3.  Servicios educativos</a:t>
              </a:r>
              <a:endParaRPr lang="es-MX" sz="1050" dirty="0"/>
            </a:p>
          </p:txBody>
        </p:sp>
        <p:cxnSp>
          <p:nvCxnSpPr>
            <p:cNvPr id="37" name="36 Conector recto"/>
            <p:cNvCxnSpPr/>
            <p:nvPr/>
          </p:nvCxnSpPr>
          <p:spPr>
            <a:xfrm>
              <a:off x="6426247" y="1827544"/>
              <a:ext cx="0" cy="3157906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Conector recto"/>
            <p:cNvCxnSpPr/>
            <p:nvPr/>
          </p:nvCxnSpPr>
          <p:spPr>
            <a:xfrm>
              <a:off x="3856686" y="1831082"/>
              <a:ext cx="0" cy="3157906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38 Rectángulo"/>
            <p:cNvSpPr/>
            <p:nvPr/>
          </p:nvSpPr>
          <p:spPr>
            <a:xfrm>
              <a:off x="1178446" y="3938696"/>
              <a:ext cx="2655165" cy="287079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400"/>
            </a:p>
          </p:txBody>
        </p:sp>
        <p:sp>
          <p:nvSpPr>
            <p:cNvPr id="40" name="39 Rectángulo"/>
            <p:cNvSpPr/>
            <p:nvPr/>
          </p:nvSpPr>
          <p:spPr>
            <a:xfrm>
              <a:off x="6488836" y="3135975"/>
              <a:ext cx="2399984" cy="287079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1400"/>
            </a:p>
          </p:txBody>
        </p:sp>
      </p:grpSp>
    </p:spTree>
    <p:extLst>
      <p:ext uri="{BB962C8B-B14F-4D97-AF65-F5344CB8AC3E}">
        <p14:creationId xmlns:p14="http://schemas.microsoft.com/office/powerpoint/2010/main" val="80057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CuadroTexto"/>
          <p:cNvSpPr txBox="1"/>
          <p:nvPr/>
        </p:nvSpPr>
        <p:spPr>
          <a:xfrm>
            <a:off x="-2" y="800"/>
            <a:ext cx="9144002" cy="70788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542925" algn="ctr">
              <a:defRPr/>
            </a:pPr>
            <a:r>
              <a:rPr lang="es-MX" sz="2000" b="1" dirty="0">
                <a:solidFill>
                  <a:schemeClr val="bg1"/>
                </a:solidFill>
              </a:rPr>
              <a:t>Fortalezas y Oportunidades </a:t>
            </a:r>
          </a:p>
          <a:p>
            <a:pPr marL="542925" algn="ctr">
              <a:defRPr/>
            </a:pPr>
            <a:r>
              <a:rPr lang="es-MX" sz="2000" b="1" dirty="0" smtClean="0">
                <a:solidFill>
                  <a:schemeClr val="bg1"/>
                </a:solidFill>
              </a:rPr>
              <a:t>del Sector </a:t>
            </a:r>
            <a:r>
              <a:rPr lang="es-MX" sz="2000" b="1" dirty="0">
                <a:solidFill>
                  <a:schemeClr val="bg1"/>
                </a:solidFill>
              </a:rPr>
              <a:t>de </a:t>
            </a:r>
            <a:r>
              <a:rPr lang="es-MX" sz="2000" b="1" dirty="0" smtClean="0">
                <a:solidFill>
                  <a:schemeClr val="bg1"/>
                </a:solidFill>
              </a:rPr>
              <a:t>TI</a:t>
            </a:r>
          </a:p>
        </p:txBody>
      </p:sp>
      <p:sp>
        <p:nvSpPr>
          <p:cNvPr id="21" name="2 Marcador de contenido"/>
          <p:cNvSpPr txBox="1">
            <a:spLocks/>
          </p:cNvSpPr>
          <p:nvPr/>
        </p:nvSpPr>
        <p:spPr bwMode="auto">
          <a:xfrm>
            <a:off x="1193570" y="1708678"/>
            <a:ext cx="2237288" cy="62703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rebuchet MS" pitchFamily="34" charset="0"/>
                <a:cs typeface="Arial" charset="0"/>
              </a:defRPr>
            </a:lvl9pPr>
          </a:lstStyle>
          <a:p>
            <a:pPr marL="285750" indent="-28575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/>
            </a:pPr>
            <a:r>
              <a:rPr lang="es-MX" sz="1050" dirty="0" smtClean="0"/>
              <a:t>Volumen de Capital humano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/>
            </a:pPr>
            <a:r>
              <a:rPr lang="es-MX" sz="1050" dirty="0" smtClean="0"/>
              <a:t>Ubicación geográfica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/>
            </a:pPr>
            <a:r>
              <a:rPr lang="es-MX" sz="1050" dirty="0" smtClean="0"/>
              <a:t>Apoyo gubernamental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/>
            </a:pPr>
            <a:r>
              <a:rPr lang="es-MX" sz="1050" dirty="0" smtClean="0"/>
              <a:t>Madurez de la industria software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/>
            </a:pPr>
            <a:r>
              <a:rPr lang="es-MX" sz="1050" dirty="0" smtClean="0"/>
              <a:t>Alineación de esfuerzos  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/>
            </a:pPr>
            <a:endParaRPr lang="es-MX" sz="1000" dirty="0" smtClean="0"/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110000"/>
              <a:defRPr/>
            </a:pPr>
            <a:r>
              <a:rPr lang="es-MX" sz="1000" dirty="0" smtClean="0"/>
              <a:t>     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110000"/>
              <a:defRPr/>
            </a:pPr>
            <a:endParaRPr lang="es-MX" sz="1000" dirty="0" smtClean="0"/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110000"/>
              <a:defRPr/>
            </a:pPr>
            <a:endParaRPr lang="es-MX" sz="1000" dirty="0" smtClean="0"/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110000"/>
              <a:defRPr/>
            </a:pPr>
            <a:r>
              <a:rPr lang="es-MX" sz="1000" dirty="0" smtClean="0"/>
              <a:t>    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110000"/>
              <a:defRPr/>
            </a:pPr>
            <a:r>
              <a:rPr lang="es-MX" sz="1000" dirty="0" smtClean="0"/>
              <a:t>     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110000"/>
              <a:defRPr/>
            </a:pPr>
            <a:r>
              <a:rPr lang="es-MX" sz="1000" dirty="0" smtClean="0"/>
              <a:t>   </a:t>
            </a:r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110000"/>
              <a:defRPr/>
            </a:pPr>
            <a:endParaRPr lang="es-MX" sz="1000" dirty="0" smtClean="0"/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110000"/>
              <a:defRPr/>
            </a:pPr>
            <a:endParaRPr lang="es-MX" sz="1000" dirty="0" smtClean="0"/>
          </a:p>
          <a:p>
            <a:pPr marL="285750" indent="-28575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110000"/>
              <a:defRPr/>
            </a:pPr>
            <a:r>
              <a:rPr lang="es-MX" sz="1000" dirty="0" smtClean="0"/>
              <a:t>   </a:t>
            </a:r>
          </a:p>
        </p:txBody>
      </p:sp>
      <p:sp>
        <p:nvSpPr>
          <p:cNvPr id="23" name="22 CuadroTexto"/>
          <p:cNvSpPr txBox="1"/>
          <p:nvPr/>
        </p:nvSpPr>
        <p:spPr>
          <a:xfrm>
            <a:off x="2278175" y="947786"/>
            <a:ext cx="40767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 smtClean="0"/>
              <a:t>Se han identificado los siguientes aspectos en el  sector:</a:t>
            </a:r>
            <a:endParaRPr lang="es-MX" sz="1200" dirty="0"/>
          </a:p>
        </p:txBody>
      </p:sp>
      <p:sp>
        <p:nvSpPr>
          <p:cNvPr id="26" name="25 Rectángulo"/>
          <p:cNvSpPr/>
          <p:nvPr/>
        </p:nvSpPr>
        <p:spPr>
          <a:xfrm>
            <a:off x="5709799" y="3233969"/>
            <a:ext cx="2470335" cy="1765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eaLnBrk="0" hangingPunct="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/>
            </a:pPr>
            <a:r>
              <a:rPr lang="es-MX" sz="1050" dirty="0"/>
              <a:t>Crecimiento potencial del mercado </a:t>
            </a:r>
            <a:r>
              <a:rPr lang="es-MX" sz="1050" dirty="0" smtClean="0"/>
              <a:t>interno</a:t>
            </a:r>
            <a:endParaRPr lang="es-MX" sz="1050" dirty="0"/>
          </a:p>
          <a:p>
            <a:pPr marL="285750" indent="-285750" eaLnBrk="0" hangingPunct="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/>
            </a:pPr>
            <a:r>
              <a:rPr lang="es-MX" sz="1050" dirty="0" smtClean="0"/>
              <a:t>Cultura emprendedora</a:t>
            </a:r>
          </a:p>
          <a:p>
            <a:pPr marL="285750" indent="-285750" eaLnBrk="0" hangingPunct="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/>
            </a:pPr>
            <a:r>
              <a:rPr lang="es-MX" sz="1050" dirty="0" smtClean="0"/>
              <a:t>Desarrollo de oferta de servicios de alto </a:t>
            </a:r>
            <a:r>
              <a:rPr lang="es-MX" sz="1050" dirty="0" err="1" smtClean="0"/>
              <a:t>expertise</a:t>
            </a:r>
            <a:endParaRPr lang="es-MX" sz="1050" dirty="0"/>
          </a:p>
          <a:p>
            <a:pPr marL="285750" indent="-285750" eaLnBrk="0" hangingPunct="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/>
            </a:pPr>
            <a:endParaRPr lang="es-MX" sz="1000" dirty="0"/>
          </a:p>
          <a:p>
            <a:pPr marL="285750" indent="-285750" eaLnBrk="0" hangingPunct="0">
              <a:lnSpc>
                <a:spcPct val="150000"/>
              </a:lnSpc>
              <a:spcBef>
                <a:spcPts val="0"/>
              </a:spcBef>
              <a:buClr>
                <a:schemeClr val="accent1"/>
              </a:buClr>
              <a:buSzPct val="110000"/>
              <a:buFont typeface="Arial" pitchFamily="34" charset="0"/>
              <a:buChar char="•"/>
              <a:defRPr/>
            </a:pPr>
            <a:endParaRPr lang="es-MX" sz="1000" dirty="0"/>
          </a:p>
        </p:txBody>
      </p:sp>
      <p:sp>
        <p:nvSpPr>
          <p:cNvPr id="27" name="26 CuadroTexto"/>
          <p:cNvSpPr txBox="1"/>
          <p:nvPr/>
        </p:nvSpPr>
        <p:spPr>
          <a:xfrm>
            <a:off x="1355078" y="1431527"/>
            <a:ext cx="118264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50" b="1" dirty="0" smtClean="0">
                <a:solidFill>
                  <a:schemeClr val="accent6">
                    <a:lumMod val="75000"/>
                  </a:schemeClr>
                </a:solidFill>
              </a:rPr>
              <a:t>Fortalezas</a:t>
            </a:r>
            <a:endParaRPr lang="es-MX" sz="105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29" name="28 Grupo"/>
          <p:cNvGrpSpPr/>
          <p:nvPr/>
        </p:nvGrpSpPr>
        <p:grpSpPr>
          <a:xfrm rot="592945">
            <a:off x="3899565" y="1587480"/>
            <a:ext cx="2272145" cy="1003647"/>
            <a:chOff x="5755083" y="2688022"/>
            <a:chExt cx="2272145" cy="1003647"/>
          </a:xfrm>
          <a:solidFill>
            <a:schemeClr val="accent1">
              <a:lumMod val="20000"/>
              <a:lumOff val="80000"/>
            </a:schemeClr>
          </a:solidFill>
        </p:grpSpPr>
        <p:sp>
          <p:nvSpPr>
            <p:cNvPr id="34" name="33 Elipse"/>
            <p:cNvSpPr/>
            <p:nvPr/>
          </p:nvSpPr>
          <p:spPr>
            <a:xfrm>
              <a:off x="5755083" y="3249089"/>
              <a:ext cx="174244" cy="174244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40 Elipse"/>
            <p:cNvSpPr/>
            <p:nvPr/>
          </p:nvSpPr>
          <p:spPr>
            <a:xfrm>
              <a:off x="5877054" y="3005147"/>
              <a:ext cx="174244" cy="174244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41 Elipse"/>
            <p:cNvSpPr/>
            <p:nvPr/>
          </p:nvSpPr>
          <p:spPr>
            <a:xfrm>
              <a:off x="6169785" y="3053935"/>
              <a:ext cx="273812" cy="273812"/>
            </a:xfrm>
            <a:prstGeom prst="ellipse">
              <a:avLst/>
            </a:prstGeom>
            <a:grpFill/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42 Elipse"/>
            <p:cNvSpPr/>
            <p:nvPr/>
          </p:nvSpPr>
          <p:spPr>
            <a:xfrm>
              <a:off x="6413727" y="2785599"/>
              <a:ext cx="174244" cy="174244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4" name="43 Elipse"/>
            <p:cNvSpPr/>
            <p:nvPr/>
          </p:nvSpPr>
          <p:spPr>
            <a:xfrm>
              <a:off x="6730851" y="2688022"/>
              <a:ext cx="174244" cy="174244"/>
            </a:xfrm>
            <a:prstGeom prst="ellipse">
              <a:avLst/>
            </a:prstGeom>
            <a:grpFill/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44 Elipse"/>
            <p:cNvSpPr/>
            <p:nvPr/>
          </p:nvSpPr>
          <p:spPr>
            <a:xfrm>
              <a:off x="7121158" y="2858782"/>
              <a:ext cx="174244" cy="17424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6" name="45 Elipse"/>
            <p:cNvSpPr/>
            <p:nvPr/>
          </p:nvSpPr>
          <p:spPr>
            <a:xfrm>
              <a:off x="7365100" y="2980753"/>
              <a:ext cx="273812" cy="27381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46 Elipse"/>
            <p:cNvSpPr/>
            <p:nvPr/>
          </p:nvSpPr>
          <p:spPr>
            <a:xfrm>
              <a:off x="7706619" y="3249089"/>
              <a:ext cx="174244" cy="174244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47 Elipse"/>
            <p:cNvSpPr/>
            <p:nvPr/>
          </p:nvSpPr>
          <p:spPr>
            <a:xfrm>
              <a:off x="7852984" y="3517425"/>
              <a:ext cx="174244" cy="174244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9" name="48 Elipse"/>
            <p:cNvSpPr/>
            <p:nvPr/>
          </p:nvSpPr>
          <p:spPr>
            <a:xfrm>
              <a:off x="6584486" y="3005147"/>
              <a:ext cx="448056" cy="448056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grpSp>
        <p:nvGrpSpPr>
          <p:cNvPr id="2" name="1 Grupo"/>
          <p:cNvGrpSpPr/>
          <p:nvPr/>
        </p:nvGrpSpPr>
        <p:grpSpPr>
          <a:xfrm rot="20823366">
            <a:off x="3365064" y="3099005"/>
            <a:ext cx="1946434" cy="1608900"/>
            <a:chOff x="2784843" y="3118183"/>
            <a:chExt cx="1946434" cy="1608900"/>
          </a:xfrm>
        </p:grpSpPr>
        <p:sp>
          <p:nvSpPr>
            <p:cNvPr id="50" name="49 Elipse"/>
            <p:cNvSpPr/>
            <p:nvPr/>
          </p:nvSpPr>
          <p:spPr>
            <a:xfrm rot="1846832">
              <a:off x="2803940" y="3118183"/>
              <a:ext cx="174244" cy="174244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1" name="50 Elipse"/>
            <p:cNvSpPr/>
            <p:nvPr/>
          </p:nvSpPr>
          <p:spPr>
            <a:xfrm rot="1846832">
              <a:off x="2784843" y="3400171"/>
              <a:ext cx="273812" cy="273812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2" name="51 Elipse"/>
            <p:cNvSpPr/>
            <p:nvPr/>
          </p:nvSpPr>
          <p:spPr>
            <a:xfrm rot="1846832">
              <a:off x="2958729" y="3778171"/>
              <a:ext cx="398272" cy="398272"/>
            </a:xfrm>
            <a:prstGeom prst="ellipse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3" name="52 Elipse"/>
            <p:cNvSpPr/>
            <p:nvPr/>
          </p:nvSpPr>
          <p:spPr>
            <a:xfrm rot="1846832">
              <a:off x="3309659" y="4271238"/>
              <a:ext cx="174244" cy="17424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4" name="53 Elipse"/>
            <p:cNvSpPr/>
            <p:nvPr/>
          </p:nvSpPr>
          <p:spPr>
            <a:xfrm rot="1846832">
              <a:off x="3523288" y="4067185"/>
              <a:ext cx="273812" cy="273812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5" name="54 Elipse"/>
            <p:cNvSpPr/>
            <p:nvPr/>
          </p:nvSpPr>
          <p:spPr>
            <a:xfrm rot="1846832">
              <a:off x="3590585" y="4466968"/>
              <a:ext cx="174244" cy="174244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6" name="55 Elipse"/>
            <p:cNvSpPr/>
            <p:nvPr/>
          </p:nvSpPr>
          <p:spPr>
            <a:xfrm rot="1846832">
              <a:off x="3905844" y="4285540"/>
              <a:ext cx="398272" cy="39827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7" name="56 Elipse"/>
            <p:cNvSpPr/>
            <p:nvPr/>
          </p:nvSpPr>
          <p:spPr>
            <a:xfrm rot="1846832">
              <a:off x="4457465" y="4453271"/>
              <a:ext cx="273812" cy="273812"/>
            </a:xfrm>
            <a:prstGeom prst="ellipse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  <p:sp>
        <p:nvSpPr>
          <p:cNvPr id="17" name="16 CuadroTexto"/>
          <p:cNvSpPr txBox="1"/>
          <p:nvPr/>
        </p:nvSpPr>
        <p:spPr>
          <a:xfrm>
            <a:off x="5788244" y="983261"/>
            <a:ext cx="922047" cy="18620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1500" b="1" dirty="0" smtClean="0">
                <a:solidFill>
                  <a:schemeClr val="bg1">
                    <a:lumMod val="75000"/>
                  </a:schemeClr>
                </a:solidFill>
                <a:latin typeface="SimSun-ExtB" pitchFamily="49" charset="-122"/>
                <a:ea typeface="SimSun-ExtB" pitchFamily="49" charset="-122"/>
              </a:rPr>
              <a:t>?</a:t>
            </a:r>
            <a:endParaRPr lang="es-MX" sz="11500" b="1" dirty="0">
              <a:solidFill>
                <a:schemeClr val="bg1">
                  <a:lumMod val="75000"/>
                </a:schemeClr>
              </a:solidFill>
              <a:latin typeface="SimSun-ExtB" pitchFamily="49" charset="-122"/>
              <a:ea typeface="SimSun-ExtB" pitchFamily="49" charset="-122"/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5450814" y="1852030"/>
            <a:ext cx="20250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b="1" dirty="0" smtClean="0">
                <a:solidFill>
                  <a:schemeClr val="accent6">
                    <a:lumMod val="75000"/>
                  </a:schemeClr>
                </a:solidFill>
              </a:rPr>
              <a:t>¿Y LA INNOVACIÓN?</a:t>
            </a:r>
            <a:endParaRPr lang="es-MX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5875740" y="2987748"/>
            <a:ext cx="118965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50" b="1" dirty="0" smtClean="0">
                <a:solidFill>
                  <a:schemeClr val="accent5">
                    <a:lumMod val="75000"/>
                  </a:schemeClr>
                </a:solidFill>
              </a:rPr>
              <a:t>Oportunidades</a:t>
            </a:r>
            <a:endParaRPr lang="es-MX" sz="105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91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3 CuadroTexto"/>
          <p:cNvSpPr txBox="1"/>
          <p:nvPr/>
        </p:nvSpPr>
        <p:spPr>
          <a:xfrm>
            <a:off x="-2" y="800"/>
            <a:ext cx="9144002" cy="707886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pPr marL="542925" algn="ctr">
              <a:defRPr/>
            </a:pPr>
            <a:r>
              <a:rPr lang="es-MX" sz="2000" b="1" dirty="0">
                <a:solidFill>
                  <a:schemeClr val="bg1"/>
                </a:solidFill>
              </a:rPr>
              <a:t>Inversión detonada </a:t>
            </a:r>
            <a:endParaRPr lang="es-MX" sz="2000" b="1" dirty="0" smtClean="0">
              <a:solidFill>
                <a:schemeClr val="bg1"/>
              </a:solidFill>
            </a:endParaRPr>
          </a:p>
          <a:p>
            <a:pPr marL="542925" algn="ctr">
              <a:defRPr/>
            </a:pPr>
            <a:r>
              <a:rPr lang="es-MX" sz="2000" b="1" dirty="0" smtClean="0">
                <a:solidFill>
                  <a:schemeClr val="bg1"/>
                </a:solidFill>
              </a:rPr>
              <a:t>Fondo </a:t>
            </a:r>
            <a:r>
              <a:rPr lang="es-MX" sz="2000" b="1" dirty="0">
                <a:solidFill>
                  <a:schemeClr val="bg1"/>
                </a:solidFill>
              </a:rPr>
              <a:t>PROSOFT </a:t>
            </a:r>
            <a:r>
              <a:rPr lang="es-MX" sz="2000" b="1" dirty="0" smtClean="0">
                <a:solidFill>
                  <a:schemeClr val="bg1"/>
                </a:solidFill>
              </a:rPr>
              <a:t>2004-2011</a:t>
            </a:r>
          </a:p>
        </p:txBody>
      </p:sp>
      <p:graphicFrame>
        <p:nvGraphicFramePr>
          <p:cNvPr id="30" name="2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088348"/>
              </p:ext>
            </p:extLst>
          </p:nvPr>
        </p:nvGraphicFramePr>
        <p:xfrm>
          <a:off x="1425132" y="1068975"/>
          <a:ext cx="6293734" cy="262481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731905"/>
                <a:gridCol w="634435"/>
                <a:gridCol w="482238"/>
                <a:gridCol w="576964"/>
                <a:gridCol w="576964"/>
                <a:gridCol w="576964"/>
                <a:gridCol w="576964"/>
                <a:gridCol w="576964"/>
                <a:gridCol w="780168"/>
                <a:gridCol w="780168"/>
              </a:tblGrid>
              <a:tr h="28159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Año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2004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2005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2006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2007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2008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2009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2010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 smtClean="0">
                          <a:effectLst/>
                        </a:rPr>
                        <a:t>2011</a:t>
                      </a:r>
                      <a:endParaRPr lang="es-MX" sz="1100" b="1" i="0" u="none" strike="noStrike" dirty="0">
                        <a:solidFill>
                          <a:schemeClr val="bg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Totales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</a:tr>
              <a:tr h="28159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PROSOFT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 smtClean="0">
                          <a:effectLst/>
                        </a:rPr>
                        <a:t>139.70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 smtClean="0">
                          <a:effectLst/>
                        </a:rPr>
                        <a:t> </a:t>
                      </a:r>
                      <a:r>
                        <a:rPr lang="es-MX" sz="1100" u="none" strike="noStrike" dirty="0">
                          <a:effectLst/>
                        </a:rPr>
                        <a:t>192.49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 smtClean="0">
                          <a:effectLst/>
                        </a:rPr>
                        <a:t>428.61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 smtClean="0">
                          <a:effectLst/>
                        </a:rPr>
                        <a:t>438.24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 smtClean="0">
                          <a:effectLst/>
                        </a:rPr>
                        <a:t>631.98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 smtClean="0">
                          <a:effectLst/>
                        </a:rPr>
                        <a:t>525.09 </a:t>
                      </a:r>
                      <a:endParaRPr lang="es-MX" sz="1100" b="1" i="0" u="none" strike="noStrike" dirty="0"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 smtClean="0">
                          <a:effectLst/>
                        </a:rPr>
                        <a:t>666.41 </a:t>
                      </a:r>
                      <a:endParaRPr lang="es-MX" sz="1100" b="1" i="0" u="none" strike="noStrike" dirty="0"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u="none" strike="noStrike" dirty="0" smtClean="0">
                          <a:effectLst/>
                        </a:rPr>
                        <a:t>676.06</a:t>
                      </a:r>
                      <a:endParaRPr lang="es-MX" sz="1100" b="0" i="0" u="none" strike="noStrike" dirty="0"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 smtClean="0">
                          <a:effectLst/>
                        </a:rPr>
                        <a:t>3,657.11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3426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Estados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 smtClean="0">
                          <a:effectLst/>
                        </a:rPr>
                        <a:t>42.49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 smtClean="0">
                          <a:effectLst/>
                        </a:rPr>
                        <a:t>108.03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   232.94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   283.75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   414.12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   </a:t>
                      </a:r>
                      <a:r>
                        <a:rPr lang="es-MX" sz="1100" u="none" strike="noStrike" dirty="0" smtClean="0">
                          <a:effectLst/>
                        </a:rPr>
                        <a:t>306.89 </a:t>
                      </a:r>
                      <a:endParaRPr lang="es-MX" sz="1100" b="1" i="0" u="none" strike="noStrike" dirty="0"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 smtClean="0">
                          <a:effectLst/>
                        </a:rPr>
                        <a:t>327.55 </a:t>
                      </a:r>
                      <a:endParaRPr lang="es-MX" sz="1100" b="1" i="0" u="none" strike="noStrike" dirty="0"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 smtClean="0">
                          <a:effectLst/>
                        </a:rPr>
                        <a:t>190.71</a:t>
                      </a:r>
                      <a:endParaRPr lang="es-MX" sz="1100" b="0" i="0" u="none" strike="noStrike" dirty="0"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 smtClean="0">
                          <a:effectLst/>
                        </a:rPr>
                        <a:t>1,876.49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63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Empresas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 smtClean="0">
                          <a:effectLst/>
                        </a:rPr>
                        <a:t>60.42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366.91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   763.78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   831.81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1,022.51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   </a:t>
                      </a:r>
                      <a:r>
                        <a:rPr lang="es-MX" sz="1100" u="none" strike="noStrike" dirty="0" smtClean="0">
                          <a:effectLst/>
                        </a:rPr>
                        <a:t>904.20</a:t>
                      </a:r>
                      <a:endParaRPr lang="es-MX" sz="1100" b="1" i="0" u="none" strike="noStrike" dirty="0"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</a:t>
                      </a:r>
                      <a:r>
                        <a:rPr lang="es-MX" sz="1100" u="none" strike="noStrike" dirty="0" smtClean="0">
                          <a:effectLst/>
                        </a:rPr>
                        <a:t>953.16 </a:t>
                      </a:r>
                      <a:endParaRPr lang="es-MX" sz="1100" b="1" i="0" u="none" strike="noStrike" dirty="0"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 smtClean="0">
                          <a:effectLst/>
                        </a:rPr>
                        <a:t>1,234.67</a:t>
                      </a:r>
                      <a:endParaRPr lang="es-MX" sz="1100" b="0" i="0" u="none" strike="noStrike" dirty="0"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 smtClean="0">
                          <a:effectLst/>
                        </a:rPr>
                        <a:t>6,135.45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3426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Academia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</a:t>
                      </a:r>
                      <a:r>
                        <a:rPr lang="es-MX" sz="1100" u="none" strike="noStrike" dirty="0" smtClean="0">
                          <a:effectLst/>
                        </a:rPr>
                        <a:t>3.46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  13.32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      14.62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      60.29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   125.37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        </a:t>
                      </a:r>
                      <a:r>
                        <a:rPr lang="es-MX" sz="1100" u="none" strike="noStrike" dirty="0" smtClean="0">
                          <a:effectLst/>
                        </a:rPr>
                        <a:t>9.62</a:t>
                      </a:r>
                      <a:endParaRPr lang="es-MX" sz="1100" b="1" i="0" u="none" strike="noStrike" dirty="0"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        </a:t>
                      </a:r>
                      <a:r>
                        <a:rPr lang="es-MX" sz="1100" u="none" strike="noStrike" dirty="0" smtClean="0">
                          <a:effectLst/>
                        </a:rPr>
                        <a:t>65.35 </a:t>
                      </a:r>
                      <a:endParaRPr lang="es-MX" sz="1100" b="1" i="0" u="none" strike="noStrike" dirty="0"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 smtClean="0">
                          <a:effectLst/>
                        </a:rPr>
                        <a:t>4.43</a:t>
                      </a:r>
                      <a:endParaRPr lang="es-MX" sz="1100" b="0" i="0" u="none" strike="noStrike" dirty="0"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>
                          <a:effectLst/>
                        </a:rPr>
                        <a:t>236.12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3426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Otros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 smtClean="0">
                          <a:effectLst/>
                        </a:rPr>
                        <a:t>3.45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  72.99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      31.57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 smtClean="0">
                          <a:effectLst/>
                        </a:rPr>
                        <a:t>       </a:t>
                      </a:r>
                      <a:r>
                        <a:rPr lang="es-MX" sz="1100" u="none" strike="noStrike" dirty="0">
                          <a:effectLst/>
                        </a:rPr>
                        <a:t>85.56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   104.12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        8.64 </a:t>
                      </a:r>
                      <a:endParaRPr lang="es-MX" sz="1100" b="1" i="0" u="none" strike="noStrike" dirty="0"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             -   </a:t>
                      </a:r>
                      <a:endParaRPr lang="es-MX" sz="1100" b="1" i="0" u="none" strike="noStrike" dirty="0"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 smtClean="0">
                          <a:effectLst/>
                        </a:rPr>
                        <a:t>59.85</a:t>
                      </a:r>
                      <a:endParaRPr lang="es-MX" sz="1100" b="0" i="0" u="none" strike="noStrike" dirty="0"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>
                          <a:effectLst/>
                        </a:rPr>
                        <a:t>366.18</a:t>
                      </a:r>
                      <a:endParaRPr lang="es-MX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76388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 dirty="0">
                          <a:effectLst/>
                        </a:rPr>
                        <a:t>Total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249.52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753.75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1,471.52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1,692.53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2,344.11 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 smtClean="0">
                          <a:effectLst/>
                        </a:rPr>
                        <a:t>  1,754.47 </a:t>
                      </a:r>
                      <a:endParaRPr lang="es-MX" sz="1100" b="1" i="0" u="none" strike="noStrike" dirty="0"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   </a:t>
                      </a:r>
                      <a:r>
                        <a:rPr lang="es-MX" sz="1100" u="none" strike="noStrike" dirty="0" smtClean="0">
                          <a:effectLst/>
                        </a:rPr>
                        <a:t>2,012.48 </a:t>
                      </a:r>
                      <a:endParaRPr lang="es-MX" sz="1100" b="1" i="0" u="none" strike="noStrike" dirty="0">
                        <a:solidFill>
                          <a:srgbClr val="FF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 smtClean="0">
                          <a:effectLst/>
                        </a:rPr>
                        <a:t>2,165.51</a:t>
                      </a:r>
                      <a:endParaRPr lang="es-MX" sz="1100" b="0" i="0" u="none" strike="noStrike" dirty="0"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 smtClean="0">
                          <a:effectLst/>
                        </a:rPr>
                        <a:t>12,310.04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81590">
                <a:tc>
                  <a:txBody>
                    <a:bodyPr/>
                    <a:lstStyle/>
                    <a:p>
                      <a:pPr algn="ctr" fontAlgn="b"/>
                      <a:r>
                        <a:rPr lang="es-MX" sz="1100" u="none" strike="noStrike">
                          <a:effectLst/>
                        </a:rPr>
                        <a:t>Proyectos</a:t>
                      </a:r>
                      <a:endParaRPr lang="es-MX" sz="1100" b="1" i="0" u="none" strike="noStrike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68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181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334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487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494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360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160</a:t>
                      </a:r>
                      <a:endParaRPr lang="es-MX" sz="1100" b="1" i="0" u="none" strike="noStrike" dirty="0">
                        <a:solidFill>
                          <a:srgbClr val="000000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 smtClean="0">
                          <a:effectLst/>
                        </a:rPr>
                        <a:t>391</a:t>
                      </a:r>
                      <a:endParaRPr lang="es-MX" sz="1100" b="0" i="0" u="none" strike="noStrike" dirty="0">
                        <a:solidFill>
                          <a:schemeClr val="tx1"/>
                        </a:solidFill>
                        <a:effectLst/>
                        <a:latin typeface="Trebuchet MS" pitchFamily="34" charset="0"/>
                      </a:endParaRPr>
                    </a:p>
                  </a:txBody>
                  <a:tcPr marL="9525" marR="9525" marT="714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MX" sz="1100" u="none" strike="noStrike" dirty="0">
                          <a:effectLst/>
                        </a:rPr>
                        <a:t>2475</a:t>
                      </a:r>
                      <a:endParaRPr lang="es-MX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1" name="30 CuadroTexto"/>
          <p:cNvSpPr txBox="1"/>
          <p:nvPr/>
        </p:nvSpPr>
        <p:spPr>
          <a:xfrm>
            <a:off x="952125" y="3874550"/>
            <a:ext cx="72397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900" dirty="0" smtClean="0"/>
              <a:t>Con los proyectos 2004-2011 se logró mejorar 96 mil empleos ya existentes y crear potencialmente 78 mil empleos en el sector de TI.</a:t>
            </a:r>
          </a:p>
        </p:txBody>
      </p:sp>
    </p:spTree>
    <p:extLst>
      <p:ext uri="{BB962C8B-B14F-4D97-AF65-F5344CB8AC3E}">
        <p14:creationId xmlns:p14="http://schemas.microsoft.com/office/powerpoint/2010/main" val="263753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61222</TotalTime>
  <Words>2440</Words>
  <Application>Microsoft Office PowerPoint</Application>
  <PresentationFormat>Presentación en pantalla (16:9)</PresentationFormat>
  <Paragraphs>485</Paragraphs>
  <Slides>14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14</vt:i4>
      </vt:variant>
    </vt:vector>
  </HeadingPairs>
  <TitlesOfParts>
    <vt:vector size="16" baseType="lpstr">
      <vt:lpstr>Diseño personalizado</vt:lpstr>
      <vt:lpstr>1_Diseño personalizado</vt:lpstr>
      <vt:lpstr>Impulso a la innovación en el sector TIC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3. WHAT WE WILL OFFER IN THE FUTURE?</dc:title>
  <dc:creator>Adalberto González H</dc:creator>
  <cp:lastModifiedBy>Javier Alejandro Lucio Quiroz</cp:lastModifiedBy>
  <cp:revision>3579</cp:revision>
  <cp:lastPrinted>2012-11-28T21:20:30Z</cp:lastPrinted>
  <dcterms:created xsi:type="dcterms:W3CDTF">2003-09-27T01:06:11Z</dcterms:created>
  <dcterms:modified xsi:type="dcterms:W3CDTF">2012-11-28T23:54:49Z</dcterms:modified>
</cp:coreProperties>
</file>