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5"/>
  </p:notesMasterIdLst>
  <p:sldIdLst>
    <p:sldId id="256" r:id="rId2"/>
    <p:sldId id="260" r:id="rId3"/>
    <p:sldId id="264" r:id="rId4"/>
    <p:sldId id="261" r:id="rId5"/>
    <p:sldId id="258" r:id="rId6"/>
    <p:sldId id="263" r:id="rId7"/>
    <p:sldId id="262" r:id="rId8"/>
    <p:sldId id="265" r:id="rId9"/>
    <p:sldId id="266" r:id="rId10"/>
    <p:sldId id="267" r:id="rId11"/>
    <p:sldId id="268" r:id="rId12"/>
    <p:sldId id="269" r:id="rId13"/>
    <p:sldId id="270" r:id="rId14"/>
    <p:sldId id="271" r:id="rId15"/>
    <p:sldId id="272" r:id="rId16"/>
    <p:sldId id="273" r:id="rId17"/>
    <p:sldId id="259" r:id="rId18"/>
    <p:sldId id="274" r:id="rId19"/>
    <p:sldId id="275" r:id="rId20"/>
    <p:sldId id="276" r:id="rId21"/>
    <p:sldId id="277" r:id="rId22"/>
    <p:sldId id="278" r:id="rId23"/>
    <p:sldId id="279" r:id="rId24"/>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85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27CA08-61CC-4AAD-BC63-F00C8D01481A}" type="datetimeFigureOut">
              <a:rPr lang="es-MX" smtClean="0"/>
              <a:t>05/10/2012</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F2502A-61B8-4033-B3F4-0DB26F5409BB}" type="slidenum">
              <a:rPr lang="es-MX" smtClean="0"/>
              <a:t>‹Nº›</a:t>
            </a:fld>
            <a:endParaRPr lang="es-MX"/>
          </a:p>
        </p:txBody>
      </p:sp>
    </p:spTree>
    <p:extLst>
      <p:ext uri="{BB962C8B-B14F-4D97-AF65-F5344CB8AC3E}">
        <p14:creationId xmlns:p14="http://schemas.microsoft.com/office/powerpoint/2010/main" val="3890054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7" name="Date Placeholder 6"/>
          <p:cNvSpPr>
            <a:spLocks noGrp="1"/>
          </p:cNvSpPr>
          <p:nvPr>
            <p:ph type="dt" sz="half" idx="10"/>
          </p:nvPr>
        </p:nvSpPr>
        <p:spPr/>
        <p:txBody>
          <a:bodyPr/>
          <a:lstStyle/>
          <a:p>
            <a:fld id="{A17FFEA4-F239-44A5-87A7-49A81C4331F1}" type="datetime1">
              <a:rPr lang="es-MX" smtClean="0"/>
              <a:t>05/10/2012</a:t>
            </a:fld>
            <a:endParaRPr lang="es-MX"/>
          </a:p>
        </p:txBody>
      </p:sp>
      <p:sp>
        <p:nvSpPr>
          <p:cNvPr id="8" name="Slide Number Placeholder 7"/>
          <p:cNvSpPr>
            <a:spLocks noGrp="1"/>
          </p:cNvSpPr>
          <p:nvPr>
            <p:ph type="sldNum" sz="quarter" idx="11"/>
          </p:nvPr>
        </p:nvSpPr>
        <p:spPr/>
        <p:txBody>
          <a:bodyPr/>
          <a:lstStyle/>
          <a:p>
            <a:fld id="{AF487FD3-FD12-4C9F-837C-BBE4BFA63098}" type="slidenum">
              <a:rPr lang="es-MX" smtClean="0"/>
              <a:t>‹Nº›</a:t>
            </a:fld>
            <a:endParaRPr lang="es-MX"/>
          </a:p>
        </p:txBody>
      </p:sp>
      <p:sp>
        <p:nvSpPr>
          <p:cNvPr id="9" name="Footer Placeholder 8"/>
          <p:cNvSpPr>
            <a:spLocks noGrp="1"/>
          </p:cNvSpPr>
          <p:nvPr>
            <p:ph type="ftr" sz="quarter" idx="12"/>
          </p:nvPr>
        </p:nvSpPr>
        <p:spPr/>
        <p:txBody>
          <a:bodyPr/>
          <a:lstStyle/>
          <a:p>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2F3A1ECE-4301-41E5-A57D-B76E537CD84F}" type="datetime1">
              <a:rPr lang="es-MX" smtClean="0"/>
              <a:t>05/10/2012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F487FD3-FD12-4C9F-837C-BBE4BFA63098}"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A5924D8F-5D12-4A95-BF7B-83CD1C8D2F47}" type="datetime1">
              <a:rPr lang="es-MX" smtClean="0"/>
              <a:t>05/10/2012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F487FD3-FD12-4C9F-837C-BBE4BFA63098}"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4" name="Date Placeholder 3"/>
          <p:cNvSpPr>
            <a:spLocks noGrp="1"/>
          </p:cNvSpPr>
          <p:nvPr>
            <p:ph type="dt" sz="half" idx="10"/>
          </p:nvPr>
        </p:nvSpPr>
        <p:spPr/>
        <p:txBody>
          <a:bodyPr/>
          <a:lstStyle/>
          <a:p>
            <a:fld id="{82365409-FAC7-4B84-BE35-FFED6576F7EF}" type="datetime1">
              <a:rPr lang="es-MX" smtClean="0"/>
              <a:t>05/10/2012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F487FD3-FD12-4C9F-837C-BBE4BFA63098}"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530119A-5FBB-4915-8D5F-0A67B385DF45}" type="datetime1">
              <a:rPr lang="es-MX" smtClean="0"/>
              <a:t>05/10/2012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F487FD3-FD12-4C9F-837C-BBE4BFA63098}" type="slidenum">
              <a:rPr lang="es-MX" smtClean="0"/>
              <a:t>‹Nº›</a:t>
            </a:fld>
            <a:endParaRPr lang="es-MX"/>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5" name="Date Placeholder 4"/>
          <p:cNvSpPr>
            <a:spLocks noGrp="1"/>
          </p:cNvSpPr>
          <p:nvPr>
            <p:ph type="dt" sz="half" idx="10"/>
          </p:nvPr>
        </p:nvSpPr>
        <p:spPr/>
        <p:txBody>
          <a:bodyPr/>
          <a:lstStyle/>
          <a:p>
            <a:fld id="{21650C53-8E01-4B9B-8625-EAD4019870D4}" type="datetime1">
              <a:rPr lang="es-MX" smtClean="0"/>
              <a:t>05/10/2012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F487FD3-FD12-4C9F-837C-BBE4BFA63098}" type="slidenum">
              <a:rPr lang="es-MX" smtClean="0"/>
              <a:t>‹Nº›</a:t>
            </a:fld>
            <a:endParaRPr lang="es-MX"/>
          </a:p>
        </p:txBody>
      </p:sp>
      <p:sp>
        <p:nvSpPr>
          <p:cNvPr id="9" name="Content Placeholder 8"/>
          <p:cNvSpPr>
            <a:spLocks noGrp="1"/>
          </p:cNvSpPr>
          <p:nvPr>
            <p:ph sz="quarter" idx="13"/>
          </p:nvPr>
        </p:nvSpPr>
        <p:spPr>
          <a:xfrm>
            <a:off x="365760" y="1600200"/>
            <a:ext cx="4041648" cy="452628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7" name="Date Placeholder 6"/>
          <p:cNvSpPr>
            <a:spLocks noGrp="1"/>
          </p:cNvSpPr>
          <p:nvPr>
            <p:ph type="dt" sz="half" idx="10"/>
          </p:nvPr>
        </p:nvSpPr>
        <p:spPr/>
        <p:txBody>
          <a:bodyPr/>
          <a:lstStyle/>
          <a:p>
            <a:fld id="{F457A607-067A-43F8-B433-708D02F8696E}" type="datetime1">
              <a:rPr lang="es-MX" smtClean="0"/>
              <a:t>05/10/2012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AF487FD3-FD12-4C9F-837C-BBE4BFA63098}" type="slidenum">
              <a:rPr lang="es-MX" smtClean="0"/>
              <a:t>‹Nº›</a:t>
            </a:fld>
            <a:endParaRPr lang="es-MX"/>
          </a:p>
        </p:txBody>
      </p:sp>
      <p:sp>
        <p:nvSpPr>
          <p:cNvPr id="11" name="Content Placeholder 10"/>
          <p:cNvSpPr>
            <a:spLocks noGrp="1"/>
          </p:cNvSpPr>
          <p:nvPr>
            <p:ph sz="quarter" idx="13"/>
          </p:nvPr>
        </p:nvSpPr>
        <p:spPr>
          <a:xfrm>
            <a:off x="457200" y="2212848"/>
            <a:ext cx="4041648" cy="391363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FE9FBF67-605E-4362-83E7-4EAE87AC4CEE}" type="datetime1">
              <a:rPr lang="es-MX" smtClean="0"/>
              <a:t>05/10/2012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AF487FD3-FD12-4C9F-837C-BBE4BFA63098}"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0F89C8-D0E5-4D3B-9619-714D04CF4179}" type="datetime1">
              <a:rPr lang="es-MX" smtClean="0"/>
              <a:t>05/10/2012</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AF487FD3-FD12-4C9F-837C-BBE4BFA63098}"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129476B-D528-4D14-AF0F-FA25DF0EB0CC}" type="datetime1">
              <a:rPr lang="es-MX" smtClean="0"/>
              <a:t>05/10/2012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F487FD3-FD12-4C9F-837C-BBE4BFA63098}" type="slidenum">
              <a:rPr lang="es-MX" smtClean="0"/>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FEC497C-5D77-474B-AE51-FD7DA66F1F0D}" type="datetime1">
              <a:rPr lang="es-MX" smtClean="0"/>
              <a:t>05/10/2012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F487FD3-FD12-4C9F-837C-BBE4BFA63098}" type="slidenum">
              <a:rPr lang="es-MX" smtClean="0"/>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D418B6ED-56B5-4221-B530-B6399FAF7607}" type="datetime1">
              <a:rPr lang="es-MX" smtClean="0"/>
              <a:t>05/10/2012</a:t>
            </a:fld>
            <a:endParaRPr lang="es-MX"/>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s-MX"/>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AF487FD3-FD12-4C9F-837C-BBE4BFA63098}" type="slidenum">
              <a:rPr lang="es-MX" smtClean="0"/>
              <a:t>‹Nº›</a:t>
            </a:fld>
            <a:endParaRPr lang="es-MX"/>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263588" y="2564904"/>
            <a:ext cx="6400800" cy="1752600"/>
          </a:xfrm>
        </p:spPr>
        <p:txBody>
          <a:bodyPr/>
          <a:lstStyle/>
          <a:p>
            <a:r>
              <a:rPr lang="es-MX" b="1" dirty="0">
                <a:solidFill>
                  <a:schemeClr val="tx2">
                    <a:lumMod val="75000"/>
                  </a:schemeClr>
                </a:solidFill>
              </a:rPr>
              <a:t>Estudio Comparativo de Algoritmos de Búsqueda del Punto de Máxima Potencia en Sistemas de Generación Eólica</a:t>
            </a:r>
            <a:endParaRPr lang="es-MX" dirty="0">
              <a:solidFill>
                <a:schemeClr val="tx2">
                  <a:lumMod val="75000"/>
                </a:schemeClr>
              </a:solidFill>
            </a:endParaRPr>
          </a:p>
          <a:p>
            <a:endParaRPr lang="es-MX" dirty="0">
              <a:solidFill>
                <a:schemeClr val="tx2">
                  <a:lumMod val="75000"/>
                </a:schemeClr>
              </a:solidFill>
            </a:endParaRPr>
          </a:p>
        </p:txBody>
      </p:sp>
      <p:pic>
        <p:nvPicPr>
          <p:cNvPr id="2049" name="Imagen 48" descr="Descripción: http://www.uniformesbordados.com.mx/imagenes/acabados/bordados/logo%20esco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8264" y="633755"/>
            <a:ext cx="1437719" cy="1027586"/>
          </a:xfrm>
          <a:prstGeom prst="rect">
            <a:avLst/>
          </a:prstGeom>
          <a:noFill/>
          <a:extLst>
            <a:ext uri="{909E8E84-426E-40DD-AFC4-6F175D3DCCD1}">
              <a14:hiddenFill xmlns:a14="http://schemas.microsoft.com/office/drawing/2010/main">
                <a:solidFill>
                  <a:srgbClr val="FFFFFF"/>
                </a:solidFill>
              </a14:hiddenFill>
            </a:ext>
          </a:extLst>
        </p:spPr>
      </p:pic>
      <p:pic>
        <p:nvPicPr>
          <p:cNvPr id="2050" name="Imagen 49" descr="Descripción: http://www.k4ch0.org/wp-content/uploads/2009/07/logo_ipn-186x30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1388" y="506328"/>
            <a:ext cx="940292" cy="1282441"/>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5" name="Rectangle 4"/>
          <p:cNvSpPr>
            <a:spLocks noChangeArrowheads="1"/>
          </p:cNvSpPr>
          <p:nvPr/>
        </p:nvSpPr>
        <p:spPr bwMode="auto">
          <a:xfrm>
            <a:off x="2136667" y="572200"/>
            <a:ext cx="4680520" cy="1661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eaLnBrk="0" fontAlgn="base" hangingPunct="0">
              <a:spcBef>
                <a:spcPct val="0"/>
              </a:spcBef>
              <a:spcAft>
                <a:spcPct val="0"/>
              </a:spcAft>
            </a:pPr>
            <a:endParaRPr kumimoji="0" lang="es-MX" b="1" i="0" u="none" strike="noStrike" cap="none" normalizeH="0" baseline="0" dirty="0" smtClean="0">
              <a:ln>
                <a:noFill/>
              </a:ln>
              <a:solidFill>
                <a:srgbClr val="262626"/>
              </a:solidFill>
              <a:effectLst/>
              <a:latin typeface="Calibri" pitchFamily="34" charset="0"/>
              <a:ea typeface="MS Mincho" pitchFamily="49" charset="-128"/>
              <a:cs typeface="Times New Roman" pitchFamily="18" charset="0"/>
            </a:endParaRPr>
          </a:p>
          <a:p>
            <a:pPr lvl="0" algn="ctr" eaLnBrk="0" fontAlgn="base" hangingPunct="0">
              <a:spcBef>
                <a:spcPct val="0"/>
              </a:spcBef>
              <a:spcAft>
                <a:spcPct val="0"/>
              </a:spcAft>
            </a:pPr>
            <a:endParaRPr lang="es-MX" b="1" dirty="0">
              <a:solidFill>
                <a:srgbClr val="262626"/>
              </a:solidFill>
              <a:latin typeface="Calibri" pitchFamily="34" charset="0"/>
              <a:ea typeface="MS Mincho" pitchFamily="49" charset="-128"/>
              <a:cs typeface="Times New Roman" pitchFamily="18" charset="0"/>
            </a:endParaRPr>
          </a:p>
          <a:p>
            <a:pPr lvl="0" algn="ctr" eaLnBrk="0" fontAlgn="base" hangingPunct="0">
              <a:spcBef>
                <a:spcPct val="0"/>
              </a:spcBef>
              <a:spcAft>
                <a:spcPct val="0"/>
              </a:spcAft>
            </a:pPr>
            <a:r>
              <a:rPr kumimoji="0" lang="es-MX" b="1" i="0" u="none" strike="noStrike" cap="none" normalizeH="0" baseline="0" dirty="0" smtClean="0">
                <a:ln>
                  <a:noFill/>
                </a:ln>
                <a:solidFill>
                  <a:srgbClr val="262626"/>
                </a:solidFill>
                <a:effectLst/>
                <a:latin typeface="Calibri" pitchFamily="34" charset="0"/>
                <a:ea typeface="MS Mincho" pitchFamily="49" charset="-128"/>
                <a:cs typeface="Times New Roman" pitchFamily="18" charset="0"/>
              </a:rPr>
              <a:t>  Instituto Politécnico Nacional</a:t>
            </a:r>
          </a:p>
          <a:p>
            <a:pPr lvl="0" algn="ctr" eaLnBrk="0" fontAlgn="base" hangingPunct="0">
              <a:spcBef>
                <a:spcPct val="0"/>
              </a:spcBef>
              <a:spcAft>
                <a:spcPct val="0"/>
              </a:spcAft>
            </a:pPr>
            <a:r>
              <a:rPr kumimoji="0" lang="es-MX" sz="1400" b="1" i="0" u="none" strike="noStrike" cap="none" normalizeH="0" baseline="0" dirty="0" smtClean="0">
                <a:ln>
                  <a:noFill/>
                </a:ln>
                <a:solidFill>
                  <a:srgbClr val="262626"/>
                </a:solidFill>
                <a:effectLst/>
                <a:latin typeface="Calibri" pitchFamily="34" charset="0"/>
                <a:ea typeface="MS Mincho" pitchFamily="49" charset="-128"/>
                <a:cs typeface="Times New Roman" pitchFamily="18" charset="0"/>
              </a:rPr>
              <a:t>   </a:t>
            </a:r>
            <a:r>
              <a:rPr kumimoji="0" lang="es-MX" sz="1600" b="1" i="0" u="none" strike="noStrike" cap="none" normalizeH="0" baseline="0" dirty="0" smtClean="0">
                <a:ln>
                  <a:noFill/>
                </a:ln>
                <a:solidFill>
                  <a:srgbClr val="262626"/>
                </a:solidFill>
                <a:effectLst/>
                <a:latin typeface="Calibri" pitchFamily="34" charset="0"/>
                <a:ea typeface="MS Mincho" pitchFamily="49" charset="-128"/>
                <a:cs typeface="Times New Roman" pitchFamily="18" charset="0"/>
              </a:rPr>
              <a:t>Escuela Superior de Cómputo</a:t>
            </a:r>
          </a:p>
          <a:p>
            <a:pPr lvl="0" algn="ctr" eaLnBrk="0" fontAlgn="base" hangingPunct="0">
              <a:spcBef>
                <a:spcPct val="0"/>
              </a:spcBef>
              <a:spcAft>
                <a:spcPct val="0"/>
              </a:spcAft>
            </a:pPr>
            <a:r>
              <a:rPr kumimoji="0" lang="es-MX" sz="1400" b="1" i="0" u="none" strike="noStrike" cap="none" normalizeH="0" baseline="0" dirty="0" smtClean="0">
                <a:ln>
                  <a:noFill/>
                </a:ln>
                <a:solidFill>
                  <a:srgbClr val="262626"/>
                </a:solidFill>
                <a:effectLst/>
                <a:latin typeface="Calibri" pitchFamily="34" charset="0"/>
                <a:ea typeface="MS Mincho" pitchFamily="49" charset="-128"/>
                <a:cs typeface="Times New Roman" pitchFamily="18" charset="0"/>
              </a:rPr>
              <a:t>          </a:t>
            </a:r>
            <a:endParaRPr kumimoji="0" lang="es-MX" sz="105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5 CuadroTexto"/>
          <p:cNvSpPr txBox="1"/>
          <p:nvPr/>
        </p:nvSpPr>
        <p:spPr>
          <a:xfrm>
            <a:off x="1115616" y="4509120"/>
            <a:ext cx="6984776" cy="923330"/>
          </a:xfrm>
          <a:prstGeom prst="rect">
            <a:avLst/>
          </a:prstGeom>
          <a:noFill/>
        </p:spPr>
        <p:txBody>
          <a:bodyPr wrap="square" rtlCol="0">
            <a:spAutoFit/>
          </a:bodyPr>
          <a:lstStyle/>
          <a:p>
            <a:pPr algn="ctr"/>
            <a:r>
              <a:rPr lang="x-none" b="1"/>
              <a:t>José Álvaro Frutos Martínez, Sergio Cortes Gutiérrez, Oscar Carranza Castillo, Rubén Ortega Gonzalez</a:t>
            </a:r>
            <a:endParaRPr lang="es-MX" dirty="0"/>
          </a:p>
          <a:p>
            <a:pPr algn="ctr"/>
            <a:endParaRPr lang="es-MX" dirty="0"/>
          </a:p>
        </p:txBody>
      </p:sp>
      <p:sp>
        <p:nvSpPr>
          <p:cNvPr id="2" name="1 Marcador de número de diapositiva"/>
          <p:cNvSpPr>
            <a:spLocks noGrp="1"/>
          </p:cNvSpPr>
          <p:nvPr>
            <p:ph type="sldNum" sz="quarter" idx="11"/>
          </p:nvPr>
        </p:nvSpPr>
        <p:spPr/>
        <p:txBody>
          <a:bodyPr/>
          <a:lstStyle/>
          <a:p>
            <a:fld id="{AF487FD3-FD12-4C9F-837C-BBE4BFA63098}" type="slidenum">
              <a:rPr lang="es-MX" smtClean="0"/>
              <a:t>1</a:t>
            </a:fld>
            <a:endParaRPr lang="es-MX"/>
          </a:p>
        </p:txBody>
      </p:sp>
    </p:spTree>
    <p:extLst>
      <p:ext uri="{BB962C8B-B14F-4D97-AF65-F5344CB8AC3E}">
        <p14:creationId xmlns:p14="http://schemas.microsoft.com/office/powerpoint/2010/main" val="14571757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43408"/>
            <a:ext cx="8229600" cy="1600200"/>
          </a:xfrm>
        </p:spPr>
        <p:txBody>
          <a:bodyPr/>
          <a:lstStyle/>
          <a:p>
            <a:pPr lvl="0"/>
            <a:r>
              <a:rPr lang="es-MX" b="1" dirty="0">
                <a:effectLst/>
              </a:rPr>
              <a:t>MPPT en bucle cerrado </a:t>
            </a:r>
            <a:endParaRPr lang="es-MX" dirty="0">
              <a:effectLst/>
            </a:endParaRPr>
          </a:p>
        </p:txBody>
      </p:sp>
      <p:sp>
        <p:nvSpPr>
          <p:cNvPr id="3" name="2 Marcador de contenido"/>
          <p:cNvSpPr>
            <a:spLocks noGrp="1"/>
          </p:cNvSpPr>
          <p:nvPr>
            <p:ph idx="1"/>
          </p:nvPr>
        </p:nvSpPr>
        <p:spPr/>
        <p:txBody>
          <a:bodyPr/>
          <a:lstStyle/>
          <a:p>
            <a:r>
              <a:rPr lang="es-MX" dirty="0">
                <a:solidFill>
                  <a:schemeClr val="tx1"/>
                </a:solidFill>
              </a:rPr>
              <a:t>S</a:t>
            </a:r>
            <a:r>
              <a:rPr lang="es-MX" dirty="0" smtClean="0">
                <a:solidFill>
                  <a:schemeClr val="tx1"/>
                </a:solidFill>
              </a:rPr>
              <a:t>e </a:t>
            </a:r>
            <a:r>
              <a:rPr lang="es-MX" dirty="0">
                <a:solidFill>
                  <a:schemeClr val="tx1"/>
                </a:solidFill>
              </a:rPr>
              <a:t>fundamentan en la realimentación de variables de interés del sistema de control, que puedan aportar </a:t>
            </a:r>
            <a:r>
              <a:rPr lang="es-MX" dirty="0" smtClean="0">
                <a:solidFill>
                  <a:schemeClr val="tx1"/>
                </a:solidFill>
              </a:rPr>
              <a:t>a la </a:t>
            </a:r>
            <a:r>
              <a:rPr lang="es-MX" dirty="0">
                <a:solidFill>
                  <a:schemeClr val="tx1"/>
                </a:solidFill>
              </a:rPr>
              <a:t>potencia entregada de la turbina eólica </a:t>
            </a:r>
          </a:p>
          <a:p>
            <a:r>
              <a:rPr lang="es-MX" dirty="0">
                <a:solidFill>
                  <a:schemeClr val="tx1"/>
                </a:solidFill>
              </a:rPr>
              <a:t>N</a:t>
            </a:r>
            <a:r>
              <a:rPr lang="es-MX" dirty="0" smtClean="0">
                <a:solidFill>
                  <a:schemeClr val="tx1"/>
                </a:solidFill>
              </a:rPr>
              <a:t>o </a:t>
            </a:r>
            <a:r>
              <a:rPr lang="es-MX" dirty="0">
                <a:solidFill>
                  <a:schemeClr val="tx1"/>
                </a:solidFill>
              </a:rPr>
              <a:t>es necesario conocer de manera precisa el modelo dinámico del sistema </a:t>
            </a:r>
            <a:r>
              <a:rPr lang="es-MX" dirty="0" smtClean="0">
                <a:solidFill>
                  <a:schemeClr val="tx1"/>
                </a:solidFill>
              </a:rPr>
              <a:t>mecánico.</a:t>
            </a:r>
            <a:endParaRPr lang="es-MX" dirty="0">
              <a:solidFill>
                <a:schemeClr val="tx1"/>
              </a:solidFill>
            </a:endParaRPr>
          </a:p>
        </p:txBody>
      </p:sp>
      <p:sp>
        <p:nvSpPr>
          <p:cNvPr id="4" name="3 Marcador de número de diapositiva"/>
          <p:cNvSpPr>
            <a:spLocks noGrp="1"/>
          </p:cNvSpPr>
          <p:nvPr>
            <p:ph type="sldNum" sz="quarter" idx="12"/>
          </p:nvPr>
        </p:nvSpPr>
        <p:spPr/>
        <p:txBody>
          <a:bodyPr/>
          <a:lstStyle/>
          <a:p>
            <a:fld id="{AF487FD3-FD12-4C9F-837C-BBE4BFA63098}" type="slidenum">
              <a:rPr lang="es-MX" smtClean="0"/>
              <a:t>10</a:t>
            </a:fld>
            <a:endParaRPr lang="es-MX"/>
          </a:p>
        </p:txBody>
      </p:sp>
    </p:spTree>
    <p:extLst>
      <p:ext uri="{BB962C8B-B14F-4D97-AF65-F5344CB8AC3E}">
        <p14:creationId xmlns:p14="http://schemas.microsoft.com/office/powerpoint/2010/main" val="783531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4000" dirty="0">
                <a:effectLst/>
              </a:rPr>
              <a:t>Relación de control de la velocidad óptima (TSR) </a:t>
            </a:r>
            <a:endParaRPr lang="es-MX" sz="4000" dirty="0"/>
          </a:p>
        </p:txBody>
      </p:sp>
      <p:sp>
        <p:nvSpPr>
          <p:cNvPr id="3" name="2 Marcador de contenido"/>
          <p:cNvSpPr>
            <a:spLocks noGrp="1"/>
          </p:cNvSpPr>
          <p:nvPr>
            <p:ph idx="1"/>
          </p:nvPr>
        </p:nvSpPr>
        <p:spPr>
          <a:xfrm>
            <a:off x="457200" y="1711349"/>
            <a:ext cx="8229600" cy="4525963"/>
          </a:xfrm>
        </p:spPr>
        <p:txBody>
          <a:bodyPr/>
          <a:lstStyle/>
          <a:p>
            <a:r>
              <a:rPr lang="es-MX" dirty="0">
                <a:solidFill>
                  <a:schemeClr val="tx1"/>
                </a:solidFill>
              </a:rPr>
              <a:t>R</a:t>
            </a:r>
            <a:r>
              <a:rPr lang="es-MX" dirty="0" smtClean="0">
                <a:solidFill>
                  <a:schemeClr val="tx1"/>
                </a:solidFill>
              </a:rPr>
              <a:t>egula </a:t>
            </a:r>
            <a:r>
              <a:rPr lang="es-MX" dirty="0">
                <a:solidFill>
                  <a:schemeClr val="tx1"/>
                </a:solidFill>
              </a:rPr>
              <a:t>la velocidad del generador de la turbina de viento para mantener una </a:t>
            </a:r>
            <a:r>
              <a:rPr lang="es-MX" dirty="0" smtClean="0">
                <a:solidFill>
                  <a:schemeClr val="tx1"/>
                </a:solidFill>
              </a:rPr>
              <a:t>TSR óptima</a:t>
            </a:r>
            <a:r>
              <a:rPr lang="es-MX" dirty="0">
                <a:solidFill>
                  <a:schemeClr val="tx1"/>
                </a:solidFill>
              </a:rPr>
              <a:t>.</a:t>
            </a:r>
          </a:p>
          <a:p>
            <a:r>
              <a:rPr lang="es-MX" dirty="0" smtClean="0">
                <a:solidFill>
                  <a:schemeClr val="tx1"/>
                </a:solidFill>
              </a:rPr>
              <a:t>Requiere </a:t>
            </a:r>
            <a:r>
              <a:rPr lang="es-MX" dirty="0">
                <a:solidFill>
                  <a:schemeClr val="tx1"/>
                </a:solidFill>
              </a:rPr>
              <a:t>la medición tanto de la velocidad del viento como la velocidad de la turbina. </a:t>
            </a:r>
            <a:endParaRPr lang="es-MX" dirty="0" smtClean="0">
              <a:solidFill>
                <a:schemeClr val="tx1"/>
              </a:solidFill>
            </a:endParaRPr>
          </a:p>
          <a:p>
            <a:r>
              <a:rPr lang="es-MX" dirty="0" smtClean="0">
                <a:solidFill>
                  <a:schemeClr val="tx1"/>
                </a:solidFill>
              </a:rPr>
              <a:t>Es obtenido </a:t>
            </a:r>
            <a:r>
              <a:rPr lang="es-MX" dirty="0">
                <a:solidFill>
                  <a:schemeClr val="tx1"/>
                </a:solidFill>
              </a:rPr>
              <a:t>a partir de las características del generador de la </a:t>
            </a:r>
            <a:r>
              <a:rPr lang="es-MX" dirty="0" smtClean="0">
                <a:solidFill>
                  <a:schemeClr val="tx1"/>
                </a:solidFill>
              </a:rPr>
              <a:t>turbina.</a:t>
            </a:r>
          </a:p>
          <a:p>
            <a:r>
              <a:rPr lang="es-MX" dirty="0">
                <a:solidFill>
                  <a:schemeClr val="tx1"/>
                </a:solidFill>
              </a:rPr>
              <a:t>V</a:t>
            </a:r>
            <a:r>
              <a:rPr lang="es-MX" dirty="0" smtClean="0">
                <a:solidFill>
                  <a:schemeClr val="tx1"/>
                </a:solidFill>
              </a:rPr>
              <a:t>aría </a:t>
            </a:r>
            <a:r>
              <a:rPr lang="es-MX" dirty="0">
                <a:solidFill>
                  <a:schemeClr val="tx1"/>
                </a:solidFill>
              </a:rPr>
              <a:t>de un sistema a otro.</a:t>
            </a:r>
          </a:p>
        </p:txBody>
      </p:sp>
      <p:sp>
        <p:nvSpPr>
          <p:cNvPr id="4" name="3 Marcador de número de diapositiva"/>
          <p:cNvSpPr>
            <a:spLocks noGrp="1"/>
          </p:cNvSpPr>
          <p:nvPr>
            <p:ph type="sldNum" sz="quarter" idx="12"/>
          </p:nvPr>
        </p:nvSpPr>
        <p:spPr/>
        <p:txBody>
          <a:bodyPr/>
          <a:lstStyle/>
          <a:p>
            <a:fld id="{AF487FD3-FD12-4C9F-837C-BBE4BFA63098}" type="slidenum">
              <a:rPr lang="es-MX" smtClean="0"/>
              <a:t>11</a:t>
            </a:fld>
            <a:endParaRPr lang="es-MX"/>
          </a:p>
        </p:txBody>
      </p:sp>
    </p:spTree>
    <p:extLst>
      <p:ext uri="{BB962C8B-B14F-4D97-AF65-F5344CB8AC3E}">
        <p14:creationId xmlns:p14="http://schemas.microsoft.com/office/powerpoint/2010/main" val="41280568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4000" dirty="0">
                <a:effectLst/>
              </a:rPr>
              <a:t>S</a:t>
            </a:r>
            <a:r>
              <a:rPr lang="es-MX" sz="4000" dirty="0" smtClean="0">
                <a:effectLst/>
              </a:rPr>
              <a:t>eñal </a:t>
            </a:r>
            <a:r>
              <a:rPr lang="es-MX" sz="4000" dirty="0">
                <a:effectLst/>
              </a:rPr>
              <a:t>de realimentación de potencia (PSF)</a:t>
            </a:r>
            <a:endParaRPr lang="es-MX" sz="4000" dirty="0"/>
          </a:p>
        </p:txBody>
      </p:sp>
      <p:sp>
        <p:nvSpPr>
          <p:cNvPr id="3" name="2 Marcador de contenido"/>
          <p:cNvSpPr>
            <a:spLocks noGrp="1"/>
          </p:cNvSpPr>
          <p:nvPr>
            <p:ph idx="1"/>
          </p:nvPr>
        </p:nvSpPr>
        <p:spPr/>
        <p:txBody>
          <a:bodyPr/>
          <a:lstStyle/>
          <a:p>
            <a:r>
              <a:rPr lang="es-MX" dirty="0">
                <a:solidFill>
                  <a:schemeClr val="tx1"/>
                </a:solidFill>
              </a:rPr>
              <a:t>R</a:t>
            </a:r>
            <a:r>
              <a:rPr lang="es-MX" dirty="0" smtClean="0">
                <a:solidFill>
                  <a:schemeClr val="tx1"/>
                </a:solidFill>
              </a:rPr>
              <a:t>equiere </a:t>
            </a:r>
            <a:r>
              <a:rPr lang="es-MX" dirty="0">
                <a:solidFill>
                  <a:schemeClr val="tx1"/>
                </a:solidFill>
              </a:rPr>
              <a:t>el conocimiento de la curva de máxima potencia de la turbina obtenida para una velocidad </a:t>
            </a:r>
            <a:r>
              <a:rPr lang="es-MX" dirty="0" smtClean="0">
                <a:solidFill>
                  <a:schemeClr val="tx1"/>
                </a:solidFill>
              </a:rPr>
              <a:t>a </a:t>
            </a:r>
            <a:r>
              <a:rPr lang="es-MX" dirty="0">
                <a:solidFill>
                  <a:schemeClr val="tx1"/>
                </a:solidFill>
              </a:rPr>
              <a:t>través de simulaciones anteriores o </a:t>
            </a:r>
            <a:r>
              <a:rPr lang="es-MX" dirty="0" smtClean="0">
                <a:solidFill>
                  <a:schemeClr val="tx1"/>
                </a:solidFill>
              </a:rPr>
              <a:t> </a:t>
            </a:r>
            <a:r>
              <a:rPr lang="es-MX" dirty="0">
                <a:solidFill>
                  <a:schemeClr val="tx1"/>
                </a:solidFill>
              </a:rPr>
              <a:t>pruebas individuales </a:t>
            </a:r>
            <a:r>
              <a:rPr lang="es-MX" dirty="0" smtClean="0">
                <a:solidFill>
                  <a:schemeClr val="tx1"/>
                </a:solidFill>
              </a:rPr>
              <a:t>de </a:t>
            </a:r>
            <a:r>
              <a:rPr lang="es-MX" dirty="0">
                <a:solidFill>
                  <a:schemeClr val="tx1"/>
                </a:solidFill>
              </a:rPr>
              <a:t>la turbina </a:t>
            </a:r>
            <a:endParaRPr lang="es-MX" dirty="0" smtClean="0">
              <a:solidFill>
                <a:schemeClr val="tx1"/>
              </a:solidFill>
            </a:endParaRPr>
          </a:p>
          <a:p>
            <a:r>
              <a:rPr lang="es-MX" dirty="0" smtClean="0">
                <a:solidFill>
                  <a:schemeClr val="tx1"/>
                </a:solidFill>
              </a:rPr>
              <a:t>Es necesario una velocidad obtiene </a:t>
            </a:r>
            <a:r>
              <a:rPr lang="es-MX" dirty="0">
                <a:solidFill>
                  <a:schemeClr val="tx1"/>
                </a:solidFill>
              </a:rPr>
              <a:t>a través de la </a:t>
            </a:r>
            <a:r>
              <a:rPr lang="es-MX" dirty="0" smtClean="0">
                <a:solidFill>
                  <a:schemeClr val="tx1"/>
                </a:solidFill>
              </a:rPr>
              <a:t>curva simulada.</a:t>
            </a:r>
          </a:p>
          <a:p>
            <a:r>
              <a:rPr lang="es-MX" dirty="0">
                <a:solidFill>
                  <a:schemeClr val="tx1"/>
                </a:solidFill>
              </a:rPr>
              <a:t>R</a:t>
            </a:r>
            <a:r>
              <a:rPr lang="es-MX" dirty="0" smtClean="0">
                <a:solidFill>
                  <a:schemeClr val="tx1"/>
                </a:solidFill>
              </a:rPr>
              <a:t>equieren un </a:t>
            </a:r>
            <a:r>
              <a:rPr lang="es-MX" dirty="0">
                <a:solidFill>
                  <a:schemeClr val="tx1"/>
                </a:solidFill>
              </a:rPr>
              <a:t>amplio</a:t>
            </a:r>
            <a:r>
              <a:rPr lang="es-MX" dirty="0" smtClean="0">
                <a:solidFill>
                  <a:schemeClr val="tx1"/>
                </a:solidFill>
              </a:rPr>
              <a:t> </a:t>
            </a:r>
            <a:r>
              <a:rPr lang="es-MX" dirty="0">
                <a:solidFill>
                  <a:schemeClr val="tx1"/>
                </a:solidFill>
              </a:rPr>
              <a:t>conocimiento </a:t>
            </a:r>
            <a:r>
              <a:rPr lang="es-MX" dirty="0" smtClean="0">
                <a:solidFill>
                  <a:schemeClr val="tx1"/>
                </a:solidFill>
              </a:rPr>
              <a:t>de </a:t>
            </a:r>
            <a:r>
              <a:rPr lang="es-MX" dirty="0">
                <a:solidFill>
                  <a:schemeClr val="tx1"/>
                </a:solidFill>
              </a:rPr>
              <a:t>la turbina y la medición de velocidad del generador</a:t>
            </a:r>
            <a:endParaRPr lang="es-MX" dirty="0" smtClean="0">
              <a:solidFill>
                <a:schemeClr val="tx1"/>
              </a:solidFill>
            </a:endParaRPr>
          </a:p>
          <a:p>
            <a:r>
              <a:rPr lang="es-MX" dirty="0" smtClean="0">
                <a:solidFill>
                  <a:schemeClr val="tx1"/>
                </a:solidFill>
              </a:rPr>
              <a:t>Aumenta </a:t>
            </a:r>
            <a:r>
              <a:rPr lang="es-MX" dirty="0">
                <a:solidFill>
                  <a:schemeClr val="tx1"/>
                </a:solidFill>
              </a:rPr>
              <a:t>el número de los sensores y la complejidad del control</a:t>
            </a:r>
          </a:p>
        </p:txBody>
      </p:sp>
      <p:sp>
        <p:nvSpPr>
          <p:cNvPr id="4" name="3 Marcador de número de diapositiva"/>
          <p:cNvSpPr>
            <a:spLocks noGrp="1"/>
          </p:cNvSpPr>
          <p:nvPr>
            <p:ph type="sldNum" sz="quarter" idx="12"/>
          </p:nvPr>
        </p:nvSpPr>
        <p:spPr/>
        <p:txBody>
          <a:bodyPr/>
          <a:lstStyle/>
          <a:p>
            <a:fld id="{AF487FD3-FD12-4C9F-837C-BBE4BFA63098}" type="slidenum">
              <a:rPr lang="es-MX" smtClean="0"/>
              <a:t>12</a:t>
            </a:fld>
            <a:endParaRPr lang="es-MX"/>
          </a:p>
        </p:txBody>
      </p:sp>
    </p:spTree>
    <p:extLst>
      <p:ext uri="{BB962C8B-B14F-4D97-AF65-F5344CB8AC3E}">
        <p14:creationId xmlns:p14="http://schemas.microsoft.com/office/powerpoint/2010/main" val="40403008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4000" dirty="0">
                <a:effectLst/>
              </a:rPr>
              <a:t>B</a:t>
            </a:r>
            <a:r>
              <a:rPr lang="es-MX" sz="4000" dirty="0" smtClean="0">
                <a:effectLst/>
              </a:rPr>
              <a:t>úsqueda </a:t>
            </a:r>
            <a:r>
              <a:rPr lang="es-MX" sz="4000" dirty="0">
                <a:effectLst/>
              </a:rPr>
              <a:t>basada en la escala de la máxima curva (HCS).</a:t>
            </a:r>
            <a:endParaRPr lang="es-MX" sz="4000" dirty="0"/>
          </a:p>
        </p:txBody>
      </p:sp>
      <p:sp>
        <p:nvSpPr>
          <p:cNvPr id="3" name="2 Marcador de contenido"/>
          <p:cNvSpPr>
            <a:spLocks noGrp="1"/>
          </p:cNvSpPr>
          <p:nvPr>
            <p:ph idx="1"/>
          </p:nvPr>
        </p:nvSpPr>
        <p:spPr/>
        <p:txBody>
          <a:bodyPr/>
          <a:lstStyle/>
          <a:p>
            <a:r>
              <a:rPr lang="es-MX" dirty="0">
                <a:solidFill>
                  <a:schemeClr val="tx1"/>
                </a:solidFill>
              </a:rPr>
              <a:t>E</a:t>
            </a:r>
            <a:r>
              <a:rPr lang="es-MX" dirty="0" smtClean="0">
                <a:solidFill>
                  <a:schemeClr val="tx1"/>
                </a:solidFill>
              </a:rPr>
              <a:t>l </a:t>
            </a:r>
            <a:r>
              <a:rPr lang="es-MX" dirty="0">
                <a:solidFill>
                  <a:schemeClr val="tx1"/>
                </a:solidFill>
              </a:rPr>
              <a:t>algoritmo continuamente realiza la búsqueda de la potencia pico de la turbina de </a:t>
            </a:r>
            <a:r>
              <a:rPr lang="es-MX" dirty="0" smtClean="0">
                <a:solidFill>
                  <a:schemeClr val="tx1"/>
                </a:solidFill>
              </a:rPr>
              <a:t>salida.</a:t>
            </a:r>
          </a:p>
          <a:p>
            <a:r>
              <a:rPr lang="es-MX" dirty="0" smtClean="0">
                <a:solidFill>
                  <a:schemeClr val="tx1"/>
                </a:solidFill>
              </a:rPr>
              <a:t>Es necesario conocer la </a:t>
            </a:r>
            <a:r>
              <a:rPr lang="es-MX" dirty="0">
                <a:solidFill>
                  <a:schemeClr val="tx1"/>
                </a:solidFill>
              </a:rPr>
              <a:t>variación de la velocidad/par  del </a:t>
            </a:r>
            <a:r>
              <a:rPr lang="es-MX" dirty="0" smtClean="0">
                <a:solidFill>
                  <a:schemeClr val="tx1"/>
                </a:solidFill>
              </a:rPr>
              <a:t>generador.</a:t>
            </a:r>
          </a:p>
          <a:p>
            <a:r>
              <a:rPr lang="es-MX" dirty="0" smtClean="0">
                <a:solidFill>
                  <a:schemeClr val="tx1"/>
                </a:solidFill>
              </a:rPr>
              <a:t>Basado </a:t>
            </a:r>
            <a:r>
              <a:rPr lang="es-MX" dirty="0">
                <a:solidFill>
                  <a:schemeClr val="tx1"/>
                </a:solidFill>
              </a:rPr>
              <a:t>en el cambio en la dirección de la potencia, determinando la variación siguiente</a:t>
            </a:r>
          </a:p>
        </p:txBody>
      </p:sp>
      <p:sp>
        <p:nvSpPr>
          <p:cNvPr id="4" name="3 Marcador de número de diapositiva"/>
          <p:cNvSpPr>
            <a:spLocks noGrp="1"/>
          </p:cNvSpPr>
          <p:nvPr>
            <p:ph type="sldNum" sz="quarter" idx="12"/>
          </p:nvPr>
        </p:nvSpPr>
        <p:spPr/>
        <p:txBody>
          <a:bodyPr/>
          <a:lstStyle/>
          <a:p>
            <a:fld id="{AF487FD3-FD12-4C9F-837C-BBE4BFA63098}" type="slidenum">
              <a:rPr lang="es-MX" smtClean="0"/>
              <a:t>13</a:t>
            </a:fld>
            <a:endParaRPr lang="es-MX"/>
          </a:p>
        </p:txBody>
      </p:sp>
    </p:spTree>
    <p:extLst>
      <p:ext uri="{BB962C8B-B14F-4D97-AF65-F5344CB8AC3E}">
        <p14:creationId xmlns:p14="http://schemas.microsoft.com/office/powerpoint/2010/main" val="4360295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15416"/>
            <a:ext cx="8229600" cy="1600200"/>
          </a:xfrm>
        </p:spPr>
        <p:txBody>
          <a:bodyPr/>
          <a:lstStyle/>
          <a:p>
            <a:r>
              <a:rPr lang="es-MX" sz="4000" dirty="0" smtClean="0"/>
              <a:t>Perturbar y observar P&amp;O</a:t>
            </a:r>
            <a:endParaRPr lang="es-MX" sz="4000" dirty="0"/>
          </a:p>
        </p:txBody>
      </p:sp>
      <p:sp>
        <p:nvSpPr>
          <p:cNvPr id="3" name="2 Marcador de contenido"/>
          <p:cNvSpPr>
            <a:spLocks noGrp="1"/>
          </p:cNvSpPr>
          <p:nvPr>
            <p:ph idx="1"/>
          </p:nvPr>
        </p:nvSpPr>
        <p:spPr>
          <a:xfrm>
            <a:off x="457200" y="1412776"/>
            <a:ext cx="8229600" cy="4525963"/>
          </a:xfrm>
        </p:spPr>
        <p:txBody>
          <a:bodyPr/>
          <a:lstStyle/>
          <a:p>
            <a:pPr algn="just"/>
            <a:r>
              <a:rPr lang="es-MX" dirty="0" smtClean="0">
                <a:solidFill>
                  <a:schemeClr val="tx1"/>
                </a:solidFill>
              </a:rPr>
              <a:t>Está </a:t>
            </a:r>
            <a:r>
              <a:rPr lang="es-MX" dirty="0">
                <a:solidFill>
                  <a:schemeClr val="tx1"/>
                </a:solidFill>
              </a:rPr>
              <a:t>basado en perturbar un parámetro de control mediante pequeños escalones y observar los cambios en la función objetivo, hasta que la </a:t>
            </a:r>
            <a:r>
              <a:rPr lang="es-MX" dirty="0" smtClean="0">
                <a:solidFill>
                  <a:schemeClr val="tx1"/>
                </a:solidFill>
              </a:rPr>
              <a:t>pendiente </a:t>
            </a:r>
            <a:r>
              <a:rPr lang="es-MX" dirty="0">
                <a:solidFill>
                  <a:schemeClr val="tx1"/>
                </a:solidFill>
              </a:rPr>
              <a:t>se vuelve cero</a:t>
            </a:r>
            <a:r>
              <a:rPr lang="es-MX" dirty="0" smtClean="0">
                <a:solidFill>
                  <a:schemeClr val="tx1"/>
                </a:solidFill>
              </a:rPr>
              <a:t>.</a:t>
            </a:r>
          </a:p>
          <a:p>
            <a:pPr algn="just"/>
            <a:r>
              <a:rPr lang="es-MX" dirty="0">
                <a:solidFill>
                  <a:schemeClr val="tx1"/>
                </a:solidFill>
              </a:rPr>
              <a:t>P</a:t>
            </a:r>
            <a:r>
              <a:rPr lang="es-MX" dirty="0" smtClean="0">
                <a:solidFill>
                  <a:schemeClr val="tx1"/>
                </a:solidFill>
              </a:rPr>
              <a:t>erturban </a:t>
            </a:r>
            <a:r>
              <a:rPr lang="es-MX" dirty="0">
                <a:solidFill>
                  <a:schemeClr val="tx1"/>
                </a:solidFill>
              </a:rPr>
              <a:t>la velocidad del generador y observan la potencia mecánica. </a:t>
            </a:r>
            <a:endParaRPr lang="es-MX" dirty="0" smtClean="0">
              <a:solidFill>
                <a:schemeClr val="tx1"/>
              </a:solidFill>
            </a:endParaRPr>
          </a:p>
          <a:p>
            <a:pPr algn="just"/>
            <a:r>
              <a:rPr lang="es-MX" dirty="0" smtClean="0">
                <a:solidFill>
                  <a:schemeClr val="tx1"/>
                </a:solidFill>
              </a:rPr>
              <a:t>Monitorean </a:t>
            </a:r>
            <a:r>
              <a:rPr lang="es-MX" dirty="0">
                <a:solidFill>
                  <a:schemeClr val="tx1"/>
                </a:solidFill>
              </a:rPr>
              <a:t>la potencia eléctrica de salida del generador y </a:t>
            </a:r>
            <a:r>
              <a:rPr lang="es-MX" dirty="0" smtClean="0">
                <a:solidFill>
                  <a:schemeClr val="tx1"/>
                </a:solidFill>
              </a:rPr>
              <a:t>perturban una de las variables eléctricas del sistema.</a:t>
            </a:r>
            <a:endParaRPr lang="es-MX" dirty="0">
              <a:solidFill>
                <a:schemeClr val="tx1"/>
              </a:solidFill>
            </a:endParaRPr>
          </a:p>
        </p:txBody>
      </p:sp>
      <p:sp>
        <p:nvSpPr>
          <p:cNvPr id="4" name="3 Marcador de número de diapositiva"/>
          <p:cNvSpPr>
            <a:spLocks noGrp="1"/>
          </p:cNvSpPr>
          <p:nvPr>
            <p:ph type="sldNum" sz="quarter" idx="12"/>
          </p:nvPr>
        </p:nvSpPr>
        <p:spPr/>
        <p:txBody>
          <a:bodyPr/>
          <a:lstStyle/>
          <a:p>
            <a:fld id="{AF487FD3-FD12-4C9F-837C-BBE4BFA63098}" type="slidenum">
              <a:rPr lang="es-MX" smtClean="0"/>
              <a:t>14</a:t>
            </a:fld>
            <a:endParaRPr lang="es-MX"/>
          </a:p>
        </p:txBody>
      </p:sp>
    </p:spTree>
    <p:extLst>
      <p:ext uri="{BB962C8B-B14F-4D97-AF65-F5344CB8AC3E}">
        <p14:creationId xmlns:p14="http://schemas.microsoft.com/office/powerpoint/2010/main" val="14210054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87424"/>
            <a:ext cx="8229600" cy="1600200"/>
          </a:xfrm>
        </p:spPr>
        <p:txBody>
          <a:bodyPr/>
          <a:lstStyle/>
          <a:p>
            <a:pPr lvl="0"/>
            <a:r>
              <a:rPr lang="es-MX" sz="4000" b="1" dirty="0">
                <a:effectLst/>
              </a:rPr>
              <a:t>Búsqueda de la máxima </a:t>
            </a:r>
            <a:r>
              <a:rPr lang="es-MX" sz="4000" b="1" dirty="0" smtClean="0">
                <a:effectLst/>
              </a:rPr>
              <a:t>pendiente</a:t>
            </a:r>
            <a:endParaRPr lang="es-MX" sz="4000" dirty="0"/>
          </a:p>
        </p:txBody>
      </p:sp>
      <p:sp>
        <p:nvSpPr>
          <p:cNvPr id="3" name="2 Marcador de contenido"/>
          <p:cNvSpPr>
            <a:spLocks noGrp="1"/>
          </p:cNvSpPr>
          <p:nvPr>
            <p:ph idx="1"/>
          </p:nvPr>
        </p:nvSpPr>
        <p:spPr>
          <a:xfrm>
            <a:off x="457200" y="1423317"/>
            <a:ext cx="8229600" cy="4525963"/>
          </a:xfrm>
        </p:spPr>
        <p:txBody>
          <a:bodyPr/>
          <a:lstStyle/>
          <a:p>
            <a:pPr marL="0" indent="0" algn="just">
              <a:buNone/>
            </a:pPr>
            <a:r>
              <a:rPr lang="es-MX" dirty="0" smtClean="0">
                <a:solidFill>
                  <a:schemeClr val="tx1"/>
                </a:solidFill>
              </a:rPr>
              <a:t>La </a:t>
            </a:r>
            <a:r>
              <a:rPr lang="es-MX" dirty="0">
                <a:solidFill>
                  <a:schemeClr val="tx1"/>
                </a:solidFill>
              </a:rPr>
              <a:t>velocidad del generador se </a:t>
            </a:r>
            <a:r>
              <a:rPr lang="es-MX" dirty="0" smtClean="0">
                <a:solidFill>
                  <a:schemeClr val="tx1"/>
                </a:solidFill>
              </a:rPr>
              <a:t>modifica y </a:t>
            </a:r>
            <a:r>
              <a:rPr lang="es-MX" dirty="0">
                <a:solidFill>
                  <a:schemeClr val="tx1"/>
                </a:solidFill>
              </a:rPr>
              <a:t>la correspondiente potencia de salida del generador se </a:t>
            </a:r>
            <a:r>
              <a:rPr lang="es-MX" dirty="0" smtClean="0">
                <a:solidFill>
                  <a:schemeClr val="tx1"/>
                </a:solidFill>
              </a:rPr>
              <a:t>calcula, buscando el punto máximo de lo que es el aprovechamiento de la energía. </a:t>
            </a:r>
            <a:endParaRPr lang="es-MX" dirty="0">
              <a:solidFill>
                <a:schemeClr val="tx1"/>
              </a:solidFill>
            </a:endParaRPr>
          </a:p>
          <a:p>
            <a:pPr algn="just"/>
            <a:endParaRPr lang="es-MX" dirty="0"/>
          </a:p>
        </p:txBody>
      </p:sp>
      <p:sp>
        <p:nvSpPr>
          <p:cNvPr id="4" name="3 Marcador de número de diapositiva"/>
          <p:cNvSpPr>
            <a:spLocks noGrp="1"/>
          </p:cNvSpPr>
          <p:nvPr>
            <p:ph type="sldNum" sz="quarter" idx="12"/>
          </p:nvPr>
        </p:nvSpPr>
        <p:spPr/>
        <p:txBody>
          <a:bodyPr/>
          <a:lstStyle/>
          <a:p>
            <a:fld id="{AF487FD3-FD12-4C9F-837C-BBE4BFA63098}" type="slidenum">
              <a:rPr lang="es-MX" smtClean="0"/>
              <a:t>15</a:t>
            </a:fld>
            <a:endParaRPr lang="es-MX"/>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3212976"/>
            <a:ext cx="3000375" cy="290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CuadroTexto"/>
          <p:cNvSpPr txBox="1"/>
          <p:nvPr/>
        </p:nvSpPr>
        <p:spPr>
          <a:xfrm>
            <a:off x="4138500" y="2957378"/>
            <a:ext cx="4536504" cy="3416320"/>
          </a:xfrm>
          <a:prstGeom prst="rect">
            <a:avLst/>
          </a:prstGeom>
          <a:noFill/>
        </p:spPr>
        <p:txBody>
          <a:bodyPr wrap="square" rtlCol="0">
            <a:spAutoFit/>
          </a:bodyPr>
          <a:lstStyle/>
          <a:p>
            <a:pPr algn="just"/>
            <a:r>
              <a:rPr lang="es-MX" sz="2400" dirty="0"/>
              <a:t>Cuando la velocidad del viento cambia, </a:t>
            </a:r>
            <a:r>
              <a:rPr lang="es-MX" sz="2400" dirty="0" smtClean="0"/>
              <a:t>el </a:t>
            </a:r>
            <a:r>
              <a:rPr lang="es-MX" sz="2400" dirty="0"/>
              <a:t>par del generador </a:t>
            </a:r>
            <a:r>
              <a:rPr lang="es-MX" sz="2400" dirty="0" smtClean="0"/>
              <a:t>se modifica, y detectado por el algoritmo. Cuando </a:t>
            </a:r>
            <a:r>
              <a:rPr lang="es-MX" sz="2400" dirty="0"/>
              <a:t>la pendiente velocidad-potencia de la turbina es reducida al 70</a:t>
            </a:r>
            <a:r>
              <a:rPr lang="es-MX" sz="2400" dirty="0" smtClean="0"/>
              <a:t>%, </a:t>
            </a:r>
            <a:r>
              <a:rPr lang="es-MX" sz="2400" dirty="0"/>
              <a:t>nueva longitud de paso óptima es determinada otra vez y el proceso continúa </a:t>
            </a:r>
          </a:p>
        </p:txBody>
      </p:sp>
    </p:spTree>
    <p:extLst>
      <p:ext uri="{BB962C8B-B14F-4D97-AF65-F5344CB8AC3E}">
        <p14:creationId xmlns:p14="http://schemas.microsoft.com/office/powerpoint/2010/main" val="31750757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31440"/>
            <a:ext cx="8229600" cy="1600200"/>
          </a:xfrm>
        </p:spPr>
        <p:txBody>
          <a:bodyPr/>
          <a:lstStyle/>
          <a:p>
            <a:r>
              <a:rPr lang="es-MX" sz="4000" dirty="0" smtClean="0"/>
              <a:t>Búsqueda por tabla</a:t>
            </a:r>
            <a:endParaRPr lang="es-MX" sz="4000" dirty="0"/>
          </a:p>
        </p:txBody>
      </p:sp>
      <p:sp>
        <p:nvSpPr>
          <p:cNvPr id="3" name="2 Marcador de contenido"/>
          <p:cNvSpPr>
            <a:spLocks noGrp="1"/>
          </p:cNvSpPr>
          <p:nvPr>
            <p:ph idx="1"/>
          </p:nvPr>
        </p:nvSpPr>
        <p:spPr>
          <a:xfrm>
            <a:off x="755576" y="1700808"/>
            <a:ext cx="4104456" cy="4525963"/>
          </a:xfrm>
        </p:spPr>
        <p:txBody>
          <a:bodyPr>
            <a:normAutofit/>
          </a:bodyPr>
          <a:lstStyle/>
          <a:p>
            <a:pPr marL="0" indent="0" algn="just">
              <a:buNone/>
            </a:pPr>
            <a:r>
              <a:rPr lang="es-MX" dirty="0" smtClean="0">
                <a:solidFill>
                  <a:schemeClr val="tx1"/>
                </a:solidFill>
              </a:rPr>
              <a:t>Se basa en una comparación de los datos reales con los calculados en los teóricos.</a:t>
            </a:r>
          </a:p>
        </p:txBody>
      </p:sp>
      <p:sp>
        <p:nvSpPr>
          <p:cNvPr id="4" name="3 Marcador de número de diapositiva"/>
          <p:cNvSpPr>
            <a:spLocks noGrp="1"/>
          </p:cNvSpPr>
          <p:nvPr>
            <p:ph type="sldNum" sz="quarter" idx="12"/>
          </p:nvPr>
        </p:nvSpPr>
        <p:spPr/>
        <p:txBody>
          <a:bodyPr/>
          <a:lstStyle/>
          <a:p>
            <a:fld id="{AF487FD3-FD12-4C9F-837C-BBE4BFA63098}" type="slidenum">
              <a:rPr lang="es-MX" smtClean="0"/>
              <a:t>16</a:t>
            </a:fld>
            <a:endParaRPr lang="es-MX"/>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0032" y="1556792"/>
            <a:ext cx="3457575" cy="242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CuadroTexto"/>
          <p:cNvSpPr txBox="1"/>
          <p:nvPr/>
        </p:nvSpPr>
        <p:spPr>
          <a:xfrm>
            <a:off x="755576" y="4073004"/>
            <a:ext cx="7560840" cy="2308324"/>
          </a:xfrm>
          <a:prstGeom prst="rect">
            <a:avLst/>
          </a:prstGeom>
          <a:noFill/>
        </p:spPr>
        <p:txBody>
          <a:bodyPr wrap="square" rtlCol="0">
            <a:spAutoFit/>
          </a:bodyPr>
          <a:lstStyle/>
          <a:p>
            <a:pPr algn="just"/>
            <a:r>
              <a:rPr lang="es-MX" sz="2400" dirty="0"/>
              <a:t>En cualquier parte en que la máxima curva de potencia del generador está por encima de la curva de máxima potencia del generador teórica, el generador es capaz de capturar toda la potencia disponible del viento.</a:t>
            </a:r>
          </a:p>
          <a:p>
            <a:endParaRPr lang="es-MX" sz="2400" dirty="0"/>
          </a:p>
        </p:txBody>
      </p:sp>
    </p:spTree>
    <p:extLst>
      <p:ext uri="{BB962C8B-B14F-4D97-AF65-F5344CB8AC3E}">
        <p14:creationId xmlns:p14="http://schemas.microsoft.com/office/powerpoint/2010/main" val="34605968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75656" y="548680"/>
            <a:ext cx="7200800" cy="1168152"/>
          </a:xfrm>
        </p:spPr>
        <p:txBody>
          <a:bodyPr/>
          <a:lstStyle/>
          <a:p>
            <a:pPr algn="r"/>
            <a:r>
              <a:rPr lang="es-MX" sz="3600" b="1" dirty="0" smtClean="0"/>
              <a:t>Variación del ángulo de cabeceo (Pitch control)</a:t>
            </a:r>
            <a:endParaRPr lang="es-MX" sz="3600" dirty="0"/>
          </a:p>
        </p:txBody>
      </p:sp>
      <p:sp>
        <p:nvSpPr>
          <p:cNvPr id="3" name="2 Marcador de contenido"/>
          <p:cNvSpPr>
            <a:spLocks noGrp="1"/>
          </p:cNvSpPr>
          <p:nvPr>
            <p:ph idx="1"/>
          </p:nvPr>
        </p:nvSpPr>
        <p:spPr>
          <a:xfrm>
            <a:off x="457200" y="1600200"/>
            <a:ext cx="5554960" cy="4637112"/>
          </a:xfrm>
        </p:spPr>
        <p:txBody>
          <a:bodyPr>
            <a:normAutofit/>
          </a:bodyPr>
          <a:lstStyle/>
          <a:p>
            <a:pPr marL="0" indent="0">
              <a:buNone/>
            </a:pPr>
            <a:endParaRPr lang="es-MX" dirty="0" smtClean="0">
              <a:solidFill>
                <a:schemeClr val="tx2">
                  <a:lumMod val="75000"/>
                </a:schemeClr>
              </a:solidFill>
            </a:endParaRPr>
          </a:p>
          <a:p>
            <a:pPr marL="0" indent="0" algn="just">
              <a:buNone/>
            </a:pPr>
            <a:r>
              <a:rPr lang="es-MX" dirty="0" smtClean="0">
                <a:solidFill>
                  <a:schemeClr val="tx2">
                    <a:lumMod val="75000"/>
                  </a:schemeClr>
                </a:solidFill>
              </a:rPr>
              <a:t>Consiste </a:t>
            </a:r>
            <a:r>
              <a:rPr lang="es-MX" dirty="0">
                <a:solidFill>
                  <a:schemeClr val="tx2">
                    <a:lumMod val="75000"/>
                  </a:schemeClr>
                </a:solidFill>
              </a:rPr>
              <a:t>en girar el ángulo de inclinación de las aspas </a:t>
            </a:r>
            <a:r>
              <a:rPr lang="es-MX" dirty="0" smtClean="0">
                <a:solidFill>
                  <a:schemeClr val="tx2">
                    <a:lumMod val="75000"/>
                  </a:schemeClr>
                </a:solidFill>
              </a:rPr>
              <a:t>con </a:t>
            </a:r>
            <a:r>
              <a:rPr lang="es-MX" dirty="0">
                <a:solidFill>
                  <a:schemeClr val="tx2">
                    <a:lumMod val="75000"/>
                  </a:schemeClr>
                </a:solidFill>
              </a:rPr>
              <a:t>respecto a su eje longitudinal (β), en función de la </a:t>
            </a:r>
            <a:r>
              <a:rPr lang="es-MX" dirty="0" smtClean="0">
                <a:solidFill>
                  <a:schemeClr val="tx2">
                    <a:lumMod val="75000"/>
                  </a:schemeClr>
                </a:solidFill>
              </a:rPr>
              <a:t>potencia </a:t>
            </a:r>
            <a:r>
              <a:rPr lang="es-MX" dirty="0">
                <a:solidFill>
                  <a:schemeClr val="tx2">
                    <a:lumMod val="75000"/>
                  </a:schemeClr>
                </a:solidFill>
              </a:rPr>
              <a:t>de </a:t>
            </a:r>
            <a:r>
              <a:rPr lang="es-MX" dirty="0" smtClean="0">
                <a:solidFill>
                  <a:schemeClr val="tx2">
                    <a:lumMod val="75000"/>
                  </a:schemeClr>
                </a:solidFill>
              </a:rPr>
              <a:t>salida. Asegurando el control del área del aerogenerador sobre la cual incide el flujo de aire. </a:t>
            </a:r>
            <a:endParaRPr lang="es-MX" dirty="0">
              <a:solidFill>
                <a:schemeClr val="tx2">
                  <a:lumMod val="75000"/>
                </a:schemeClr>
              </a:solidFill>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2160" y="2708920"/>
            <a:ext cx="2448272" cy="2448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Marcador de número de diapositiva"/>
          <p:cNvSpPr>
            <a:spLocks noGrp="1"/>
          </p:cNvSpPr>
          <p:nvPr>
            <p:ph type="sldNum" sz="quarter" idx="12"/>
          </p:nvPr>
        </p:nvSpPr>
        <p:spPr/>
        <p:txBody>
          <a:bodyPr/>
          <a:lstStyle/>
          <a:p>
            <a:fld id="{AF487FD3-FD12-4C9F-837C-BBE4BFA63098}" type="slidenum">
              <a:rPr lang="es-MX" smtClean="0"/>
              <a:t>17</a:t>
            </a:fld>
            <a:endParaRPr lang="es-MX"/>
          </a:p>
        </p:txBody>
      </p:sp>
    </p:spTree>
    <p:extLst>
      <p:ext uri="{BB962C8B-B14F-4D97-AF65-F5344CB8AC3E}">
        <p14:creationId xmlns:p14="http://schemas.microsoft.com/office/powerpoint/2010/main" val="23690960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59432"/>
            <a:ext cx="8229600" cy="1600200"/>
          </a:xfrm>
        </p:spPr>
        <p:txBody>
          <a:bodyPr/>
          <a:lstStyle/>
          <a:p>
            <a:pPr lvl="0"/>
            <a:r>
              <a:rPr lang="es-MX" sz="4000" b="1" dirty="0">
                <a:effectLst/>
              </a:rPr>
              <a:t>Control de lógica difusa</a:t>
            </a:r>
            <a:endParaRPr lang="es-MX" sz="4000" dirty="0">
              <a:effectLst/>
            </a:endParaRPr>
          </a:p>
        </p:txBody>
      </p:sp>
      <p:sp>
        <p:nvSpPr>
          <p:cNvPr id="3" name="2 Marcador de contenido"/>
          <p:cNvSpPr>
            <a:spLocks noGrp="1"/>
          </p:cNvSpPr>
          <p:nvPr>
            <p:ph idx="1"/>
          </p:nvPr>
        </p:nvSpPr>
        <p:spPr>
          <a:xfrm>
            <a:off x="457200" y="1166018"/>
            <a:ext cx="8229600" cy="4525963"/>
          </a:xfrm>
        </p:spPr>
        <p:txBody>
          <a:bodyPr>
            <a:normAutofit/>
          </a:bodyPr>
          <a:lstStyle/>
          <a:p>
            <a:pPr algn="just"/>
            <a:r>
              <a:rPr lang="es-MX" sz="2300" dirty="0">
                <a:solidFill>
                  <a:schemeClr val="tx1"/>
                </a:solidFill>
              </a:rPr>
              <a:t>P</a:t>
            </a:r>
            <a:r>
              <a:rPr lang="es-MX" sz="2300" dirty="0" smtClean="0">
                <a:solidFill>
                  <a:schemeClr val="tx1"/>
                </a:solidFill>
              </a:rPr>
              <a:t>uede </a:t>
            </a:r>
            <a:r>
              <a:rPr lang="es-MX" sz="2300" dirty="0">
                <a:solidFill>
                  <a:schemeClr val="tx1"/>
                </a:solidFill>
              </a:rPr>
              <a:t>ser aplicada donde el método P&amp;O ha fallado en cambios bruscos  en la velocidad del </a:t>
            </a:r>
            <a:r>
              <a:rPr lang="es-MX" sz="2300" dirty="0" smtClean="0">
                <a:solidFill>
                  <a:schemeClr val="tx1"/>
                </a:solidFill>
              </a:rPr>
              <a:t>viento.</a:t>
            </a:r>
          </a:p>
          <a:p>
            <a:pPr algn="just"/>
            <a:r>
              <a:rPr lang="es-MX" sz="2300" dirty="0">
                <a:solidFill>
                  <a:schemeClr val="tx1"/>
                </a:solidFill>
              </a:rPr>
              <a:t>E</a:t>
            </a:r>
            <a:r>
              <a:rPr lang="es-MX" sz="2300" dirty="0" smtClean="0">
                <a:solidFill>
                  <a:schemeClr val="tx1"/>
                </a:solidFill>
              </a:rPr>
              <a:t>mula </a:t>
            </a:r>
            <a:r>
              <a:rPr lang="es-MX" sz="2300" dirty="0">
                <a:solidFill>
                  <a:schemeClr val="tx1"/>
                </a:solidFill>
              </a:rPr>
              <a:t>la forma en </a:t>
            </a:r>
            <a:r>
              <a:rPr lang="es-MX" sz="2300" dirty="0" smtClean="0">
                <a:solidFill>
                  <a:schemeClr val="tx1"/>
                </a:solidFill>
              </a:rPr>
              <a:t>que un </a:t>
            </a:r>
            <a:r>
              <a:rPr lang="es-MX" sz="2300" dirty="0">
                <a:solidFill>
                  <a:schemeClr val="tx1"/>
                </a:solidFill>
              </a:rPr>
              <a:t>ser humano toma decisiones para controlar </a:t>
            </a:r>
            <a:r>
              <a:rPr lang="es-MX" sz="2300" dirty="0" smtClean="0">
                <a:solidFill>
                  <a:schemeClr val="tx1"/>
                </a:solidFill>
              </a:rPr>
              <a:t>un proceso </a:t>
            </a:r>
            <a:r>
              <a:rPr lang="es-MX" sz="2300" dirty="0">
                <a:solidFill>
                  <a:schemeClr val="tx1"/>
                </a:solidFill>
              </a:rPr>
              <a:t>a </a:t>
            </a:r>
            <a:r>
              <a:rPr lang="es-MX" sz="2300" dirty="0" smtClean="0">
                <a:solidFill>
                  <a:schemeClr val="tx1"/>
                </a:solidFill>
              </a:rPr>
              <a:t>través </a:t>
            </a:r>
            <a:r>
              <a:rPr lang="es-MX" sz="2300" dirty="0">
                <a:solidFill>
                  <a:schemeClr val="tx1"/>
                </a:solidFill>
              </a:rPr>
              <a:t>de una serie de </a:t>
            </a:r>
            <a:r>
              <a:rPr lang="es-MX" sz="2300" dirty="0" smtClean="0">
                <a:solidFill>
                  <a:schemeClr val="tx1"/>
                </a:solidFill>
              </a:rPr>
              <a:t>reglas preestablecidas.</a:t>
            </a:r>
            <a:endParaRPr lang="es-MX" sz="2300" dirty="0">
              <a:solidFill>
                <a:schemeClr val="tx1"/>
              </a:solidFill>
            </a:endParaRPr>
          </a:p>
        </p:txBody>
      </p:sp>
      <p:sp>
        <p:nvSpPr>
          <p:cNvPr id="4" name="3 Marcador de número de diapositiva"/>
          <p:cNvSpPr>
            <a:spLocks noGrp="1"/>
          </p:cNvSpPr>
          <p:nvPr>
            <p:ph type="sldNum" sz="quarter" idx="12"/>
          </p:nvPr>
        </p:nvSpPr>
        <p:spPr/>
        <p:txBody>
          <a:bodyPr/>
          <a:lstStyle/>
          <a:p>
            <a:fld id="{AF487FD3-FD12-4C9F-837C-BBE4BFA63098}" type="slidenum">
              <a:rPr lang="es-MX" smtClean="0"/>
              <a:t>18</a:t>
            </a:fld>
            <a:endParaRPr lang="es-MX"/>
          </a:p>
        </p:txBody>
      </p:sp>
      <p:sp>
        <p:nvSpPr>
          <p:cNvPr id="5" name="4 Rectángulo"/>
          <p:cNvSpPr/>
          <p:nvPr/>
        </p:nvSpPr>
        <p:spPr>
          <a:xfrm>
            <a:off x="611560" y="3301241"/>
            <a:ext cx="8168771" cy="2215991"/>
          </a:xfrm>
          <a:prstGeom prst="rect">
            <a:avLst/>
          </a:prstGeom>
        </p:spPr>
        <p:txBody>
          <a:bodyPr wrap="square">
            <a:spAutoFit/>
          </a:bodyPr>
          <a:lstStyle/>
          <a:p>
            <a:pPr marL="457200" indent="-457200" algn="just">
              <a:buFont typeface="+mj-lt"/>
              <a:buAutoNum type="arabicPeriod"/>
            </a:pPr>
            <a:r>
              <a:rPr lang="es-MX" sz="2300" dirty="0" smtClean="0"/>
              <a:t>Seguir la velocidad </a:t>
            </a:r>
            <a:r>
              <a:rPr lang="es-MX" sz="2300" dirty="0"/>
              <a:t>del generador con la velocidad del </a:t>
            </a:r>
            <a:r>
              <a:rPr lang="es-MX" sz="2300" dirty="0" smtClean="0"/>
              <a:t>viento para </a:t>
            </a:r>
            <a:r>
              <a:rPr lang="es-MX" sz="2300" dirty="0"/>
              <a:t>extraer la </a:t>
            </a:r>
            <a:r>
              <a:rPr lang="es-MX" sz="2300" dirty="0" smtClean="0"/>
              <a:t>máxima </a:t>
            </a:r>
            <a:r>
              <a:rPr lang="es-MX" sz="2300" dirty="0"/>
              <a:t>potencia. </a:t>
            </a:r>
            <a:endParaRPr lang="es-MX" sz="2300" dirty="0" smtClean="0"/>
          </a:p>
          <a:p>
            <a:pPr marL="457200" indent="-457200" algn="just">
              <a:buFont typeface="+mj-lt"/>
              <a:buAutoNum type="arabicPeriod"/>
            </a:pPr>
            <a:r>
              <a:rPr lang="es-MX" sz="2300" dirty="0" smtClean="0"/>
              <a:t>Programar el </a:t>
            </a:r>
            <a:r>
              <a:rPr lang="es-MX" sz="2300" dirty="0"/>
              <a:t>flujo de la </a:t>
            </a:r>
            <a:r>
              <a:rPr lang="es-MX" sz="2300" dirty="0" smtClean="0"/>
              <a:t>máquina </a:t>
            </a:r>
            <a:r>
              <a:rPr lang="es-MX" sz="2300" dirty="0"/>
              <a:t>para el </a:t>
            </a:r>
            <a:r>
              <a:rPr lang="es-MX" sz="2300" dirty="0" smtClean="0"/>
              <a:t>mejoramiento de </a:t>
            </a:r>
            <a:r>
              <a:rPr lang="es-MX" sz="2300" dirty="0"/>
              <a:t>la eficiencia con cargas ligeras. </a:t>
            </a:r>
            <a:endParaRPr lang="es-MX" sz="2300" dirty="0" smtClean="0"/>
          </a:p>
          <a:p>
            <a:pPr marL="457200" indent="-457200" algn="just">
              <a:buFont typeface="+mj-lt"/>
              <a:buAutoNum type="arabicPeriod"/>
            </a:pPr>
            <a:r>
              <a:rPr lang="es-MX" sz="2300" dirty="0" smtClean="0"/>
              <a:t>Un </a:t>
            </a:r>
            <a:r>
              <a:rPr lang="es-MX" sz="2300" dirty="0"/>
              <a:t>control de velocidad robusto contra las </a:t>
            </a:r>
            <a:r>
              <a:rPr lang="es-MX" sz="2300" dirty="0" smtClean="0"/>
              <a:t>ráfagas de </a:t>
            </a:r>
            <a:r>
              <a:rPr lang="es-MX" sz="2300" dirty="0"/>
              <a:t>viento y el torque oscilatorio de la turbina</a:t>
            </a:r>
          </a:p>
        </p:txBody>
      </p:sp>
    </p:spTree>
    <p:extLst>
      <p:ext uri="{BB962C8B-B14F-4D97-AF65-F5344CB8AC3E}">
        <p14:creationId xmlns:p14="http://schemas.microsoft.com/office/powerpoint/2010/main" val="36592218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59432"/>
            <a:ext cx="8229600" cy="1600200"/>
          </a:xfrm>
        </p:spPr>
        <p:txBody>
          <a:bodyPr/>
          <a:lstStyle/>
          <a:p>
            <a:r>
              <a:rPr lang="es-MX" sz="4000" dirty="0" smtClean="0"/>
              <a:t>Red Neuronal</a:t>
            </a:r>
            <a:endParaRPr lang="es-MX" sz="4000" dirty="0"/>
          </a:p>
        </p:txBody>
      </p:sp>
      <mc:AlternateContent xmlns:mc="http://schemas.openxmlformats.org/markup-compatibility/2006" xmlns:a14="http://schemas.microsoft.com/office/drawing/2010/main">
        <mc:Choice Requires="a14">
          <p:sp>
            <p:nvSpPr>
              <p:cNvPr id="3" name="2 Marcador de contenido"/>
              <p:cNvSpPr>
                <a:spLocks noGrp="1"/>
              </p:cNvSpPr>
              <p:nvPr>
                <p:ph idx="1"/>
              </p:nvPr>
            </p:nvSpPr>
            <p:spPr/>
            <p:txBody>
              <a:bodyPr>
                <a:normAutofit lnSpcReduction="10000"/>
              </a:bodyPr>
              <a:lstStyle/>
              <a:p>
                <a:pPr marL="0" indent="0">
                  <a:buNone/>
                </a:pPr>
                <a:r>
                  <a:rPr lang="es-MX" sz="2000" dirty="0" smtClean="0">
                    <a:solidFill>
                      <a:schemeClr val="tx1"/>
                    </a:solidFill>
                  </a:rPr>
                  <a:t>Se </a:t>
                </a:r>
                <a:r>
                  <a:rPr lang="es-MX" sz="2000" dirty="0">
                    <a:solidFill>
                      <a:schemeClr val="tx1"/>
                    </a:solidFill>
                  </a:rPr>
                  <a:t>basa en la forma como </a:t>
                </a:r>
                <a:r>
                  <a:rPr lang="es-MX" sz="2000" dirty="0" smtClean="0">
                    <a:solidFill>
                      <a:schemeClr val="tx1"/>
                    </a:solidFill>
                  </a:rPr>
                  <a:t>trabaja el </a:t>
                </a:r>
                <a:r>
                  <a:rPr lang="es-MX" sz="2000" dirty="0">
                    <a:solidFill>
                      <a:schemeClr val="tx1"/>
                    </a:solidFill>
                  </a:rPr>
                  <a:t>cerebro humano a </a:t>
                </a:r>
                <a:r>
                  <a:rPr lang="es-MX" sz="2000" dirty="0" smtClean="0">
                    <a:solidFill>
                      <a:schemeClr val="tx1"/>
                    </a:solidFill>
                  </a:rPr>
                  <a:t>través </a:t>
                </a:r>
                <a:r>
                  <a:rPr lang="es-MX" sz="2000" dirty="0">
                    <a:solidFill>
                      <a:schemeClr val="tx1"/>
                    </a:solidFill>
                  </a:rPr>
                  <a:t>del aprendizaje </a:t>
                </a:r>
                <a:r>
                  <a:rPr lang="es-MX" sz="2000" dirty="0" smtClean="0">
                    <a:solidFill>
                      <a:schemeClr val="tx1"/>
                    </a:solidFill>
                  </a:rPr>
                  <a:t>automático </a:t>
                </a:r>
                <a:r>
                  <a:rPr lang="es-MX" sz="2000" dirty="0">
                    <a:solidFill>
                      <a:schemeClr val="tx1"/>
                    </a:solidFill>
                  </a:rPr>
                  <a:t>y del </a:t>
                </a:r>
                <a:r>
                  <a:rPr lang="es-MX" sz="2000" dirty="0" smtClean="0">
                    <a:solidFill>
                      <a:schemeClr val="tx1"/>
                    </a:solidFill>
                  </a:rPr>
                  <a:t>entrenamiento.</a:t>
                </a:r>
              </a:p>
              <a:p>
                <a:pPr marL="0" indent="0">
                  <a:buNone/>
                </a:pPr>
                <a:endParaRPr lang="es-MX" sz="2000" dirty="0">
                  <a:solidFill>
                    <a:schemeClr val="tx1"/>
                  </a:solidFill>
                </a:endParaRPr>
              </a:p>
              <a:p>
                <a:pPr marL="0" indent="0">
                  <a:buNone/>
                </a:pPr>
                <a:endParaRPr lang="es-MX" sz="2000" dirty="0" smtClean="0">
                  <a:solidFill>
                    <a:schemeClr val="tx1"/>
                  </a:solidFill>
                </a:endParaRPr>
              </a:p>
              <a:p>
                <a:pPr marL="0" indent="0">
                  <a:buNone/>
                </a:pPr>
                <a:endParaRPr lang="es-MX" sz="2000" dirty="0">
                  <a:solidFill>
                    <a:schemeClr val="tx1"/>
                  </a:solidFill>
                </a:endParaRPr>
              </a:p>
              <a:p>
                <a:pPr marL="0" indent="0">
                  <a:buNone/>
                </a:pPr>
                <a:endParaRPr lang="es-MX" sz="2000" dirty="0" smtClean="0">
                  <a:solidFill>
                    <a:schemeClr val="tx1"/>
                  </a:solidFill>
                </a:endParaRPr>
              </a:p>
              <a:p>
                <a:pPr marL="0" indent="0">
                  <a:buNone/>
                </a:pPr>
                <a:endParaRPr lang="es-MX" sz="2000" dirty="0">
                  <a:solidFill>
                    <a:schemeClr val="tx1"/>
                  </a:solidFill>
                </a:endParaRPr>
              </a:p>
              <a:p>
                <a:pPr marL="0" indent="0">
                  <a:buNone/>
                </a:pPr>
                <a:endParaRPr lang="es-MX" sz="2000" dirty="0" smtClean="0">
                  <a:solidFill>
                    <a:schemeClr val="tx1"/>
                  </a:solidFill>
                </a:endParaRPr>
              </a:p>
              <a:p>
                <a:pPr marL="0" indent="0">
                  <a:buNone/>
                </a:pPr>
                <a:endParaRPr lang="es-MX" sz="2000" dirty="0">
                  <a:solidFill>
                    <a:schemeClr val="tx1"/>
                  </a:solidFill>
                </a:endParaRPr>
              </a:p>
              <a:p>
                <a:pPr marL="0" indent="0" algn="just">
                  <a:buNone/>
                </a:pPr>
                <a:r>
                  <a:rPr lang="es-MX" sz="2000" dirty="0">
                    <a:solidFill>
                      <a:schemeClr val="tx1"/>
                    </a:solidFill>
                  </a:rPr>
                  <a:t>La velocidad del generador y las muestras de potencia entonces se recombinan entre 10 000 pares de datos (</a:t>
                </a:r>
                <a14:m>
                  <m:oMath xmlns:m="http://schemas.openxmlformats.org/officeDocument/2006/math">
                    <m:sSub>
                      <m:sSubPr>
                        <m:ctrlPr>
                          <a:rPr lang="es-MX" sz="2000" i="1">
                            <a:solidFill>
                              <a:schemeClr val="tx1"/>
                            </a:solidFill>
                            <a:latin typeface="Cambria Math"/>
                          </a:rPr>
                        </m:ctrlPr>
                      </m:sSubPr>
                      <m:e>
                        <m:r>
                          <a:rPr lang="es-MX" sz="2000" i="1">
                            <a:solidFill>
                              <a:schemeClr val="tx1"/>
                            </a:solidFill>
                            <a:latin typeface="Cambria Math"/>
                          </a:rPr>
                          <m:t>𝜔</m:t>
                        </m:r>
                      </m:e>
                      <m:sub>
                        <m:r>
                          <a:rPr lang="es-MX" sz="2000" i="1">
                            <a:solidFill>
                              <a:schemeClr val="tx1"/>
                            </a:solidFill>
                            <a:latin typeface="Cambria Math"/>
                          </a:rPr>
                          <m:t>𝑟</m:t>
                        </m:r>
                      </m:sub>
                    </m:sSub>
                    <m:r>
                      <a:rPr lang="es-MX" sz="2000" i="1">
                        <a:solidFill>
                          <a:schemeClr val="tx1"/>
                        </a:solidFill>
                        <a:latin typeface="Cambria Math"/>
                      </a:rPr>
                      <m:t> </m:t>
                    </m:r>
                    <m:d>
                      <m:dPr>
                        <m:ctrlPr>
                          <a:rPr lang="es-MX" sz="2000" i="1">
                            <a:solidFill>
                              <a:schemeClr val="tx1"/>
                            </a:solidFill>
                            <a:latin typeface="Cambria Math"/>
                          </a:rPr>
                        </m:ctrlPr>
                      </m:dPr>
                      <m:e>
                        <m:r>
                          <a:rPr lang="es-MX" sz="2000" i="1">
                            <a:solidFill>
                              <a:schemeClr val="tx1"/>
                            </a:solidFill>
                            <a:latin typeface="Cambria Math"/>
                          </a:rPr>
                          <m:t>𝑖</m:t>
                        </m:r>
                      </m:e>
                    </m:d>
                    <m:r>
                      <a:rPr lang="es-MX" sz="2000" i="1">
                        <a:solidFill>
                          <a:schemeClr val="tx1"/>
                        </a:solidFill>
                        <a:latin typeface="Cambria Math"/>
                      </a:rPr>
                      <m:t>, </m:t>
                    </m:r>
                    <m:sSub>
                      <m:sSubPr>
                        <m:ctrlPr>
                          <a:rPr lang="es-MX" sz="2000" i="1">
                            <a:solidFill>
                              <a:schemeClr val="tx1"/>
                            </a:solidFill>
                            <a:latin typeface="Cambria Math"/>
                          </a:rPr>
                        </m:ctrlPr>
                      </m:sSubPr>
                      <m:e>
                        <m:r>
                          <a:rPr lang="es-MX" sz="2000" i="1">
                            <a:solidFill>
                              <a:schemeClr val="tx1"/>
                            </a:solidFill>
                            <a:latin typeface="Cambria Math"/>
                          </a:rPr>
                          <m:t>𝑃</m:t>
                        </m:r>
                      </m:e>
                      <m:sub>
                        <m:r>
                          <a:rPr lang="es-MX" sz="2000" i="1">
                            <a:solidFill>
                              <a:schemeClr val="tx1"/>
                            </a:solidFill>
                            <a:latin typeface="Cambria Math"/>
                          </a:rPr>
                          <m:t>𝑚</m:t>
                        </m:r>
                      </m:sub>
                    </m:sSub>
                    <m:r>
                      <a:rPr lang="es-MX" sz="2000" i="1">
                        <a:solidFill>
                          <a:schemeClr val="tx1"/>
                        </a:solidFill>
                        <a:latin typeface="Cambria Math"/>
                      </a:rPr>
                      <m:t>(</m:t>
                    </m:r>
                    <m:r>
                      <a:rPr lang="es-MX" sz="2000" i="1">
                        <a:solidFill>
                          <a:schemeClr val="tx1"/>
                        </a:solidFill>
                        <a:latin typeface="Cambria Math"/>
                      </a:rPr>
                      <m:t>𝑖</m:t>
                    </m:r>
                    <m:r>
                      <a:rPr lang="es-MX" sz="2000" i="1">
                        <a:solidFill>
                          <a:schemeClr val="tx1"/>
                        </a:solidFill>
                        <a:latin typeface="Cambria Math"/>
                      </a:rPr>
                      <m:t>,</m:t>
                    </m:r>
                    <m:r>
                      <a:rPr lang="es-MX" sz="2000" i="1">
                        <a:solidFill>
                          <a:schemeClr val="tx1"/>
                        </a:solidFill>
                        <a:latin typeface="Cambria Math"/>
                      </a:rPr>
                      <m:t>𝑗</m:t>
                    </m:r>
                    <m:r>
                      <a:rPr lang="es-MX" sz="2000" i="1">
                        <a:solidFill>
                          <a:schemeClr val="tx1"/>
                        </a:solidFill>
                        <a:latin typeface="Cambria Math"/>
                      </a:rPr>
                      <m:t>)|</m:t>
                    </m:r>
                    <m:r>
                      <a:rPr lang="es-MX" sz="2000" i="1">
                        <a:solidFill>
                          <a:schemeClr val="tx1"/>
                        </a:solidFill>
                        <a:latin typeface="Cambria Math"/>
                      </a:rPr>
                      <m:t>𝑖</m:t>
                    </m:r>
                    <m:r>
                      <a:rPr lang="es-MX" sz="2000" i="1">
                        <a:solidFill>
                          <a:schemeClr val="tx1"/>
                        </a:solidFill>
                        <a:latin typeface="Cambria Math"/>
                      </a:rPr>
                      <m:t>=1…100,</m:t>
                    </m:r>
                    <m:r>
                      <a:rPr lang="es-MX" sz="2000" i="1">
                        <a:solidFill>
                          <a:schemeClr val="tx1"/>
                        </a:solidFill>
                        <a:latin typeface="Cambria Math"/>
                      </a:rPr>
                      <m:t>𝑗</m:t>
                    </m:r>
                    <m:r>
                      <a:rPr lang="es-MX" sz="2000" i="1">
                        <a:solidFill>
                          <a:schemeClr val="tx1"/>
                        </a:solidFill>
                        <a:latin typeface="Cambria Math"/>
                      </a:rPr>
                      <m:t>=1…100)</m:t>
                    </m:r>
                  </m:oMath>
                </a14:m>
                <a:r>
                  <a:rPr lang="es-MX" sz="2000" dirty="0">
                    <a:solidFill>
                      <a:schemeClr val="tx1"/>
                    </a:solidFill>
                  </a:rPr>
                  <a:t>, que se emplean como la matriz de insumo de la red neuronal</a:t>
                </a:r>
              </a:p>
              <a:p>
                <a:endParaRPr lang="es-MX" sz="2000" dirty="0">
                  <a:solidFill>
                    <a:schemeClr val="tx1"/>
                  </a:solidFill>
                </a:endParaRPr>
              </a:p>
              <a:p>
                <a:pPr marL="0" indent="0">
                  <a:buNone/>
                </a:pPr>
                <a:endParaRPr lang="es-MX" sz="2000" dirty="0" smtClean="0">
                  <a:solidFill>
                    <a:schemeClr val="tx1"/>
                  </a:solidFill>
                </a:endParaRPr>
              </a:p>
            </p:txBody>
          </p:sp>
        </mc:Choice>
        <mc:Fallback xmlns="">
          <p:sp>
            <p:nvSpPr>
              <p:cNvPr id="3" name="2 Marcador de contenido"/>
              <p:cNvSpPr>
                <a:spLocks noGrp="1" noRot="1" noChangeAspect="1" noMove="1" noResize="1" noEditPoints="1" noAdjustHandles="1" noChangeArrowheads="1" noChangeShapeType="1" noTextEdit="1"/>
              </p:cNvSpPr>
              <p:nvPr>
                <p:ph idx="1"/>
              </p:nvPr>
            </p:nvSpPr>
            <p:spPr>
              <a:blipFill rotWithShape="1">
                <a:blip r:embed="rId2"/>
                <a:stretch>
                  <a:fillRect l="-741" t="-1348" r="-741"/>
                </a:stretch>
              </a:blipFill>
            </p:spPr>
            <p:txBody>
              <a:bodyPr/>
              <a:lstStyle/>
              <a:p>
                <a:r>
                  <a:rPr lang="es-MX">
                    <a:noFill/>
                  </a:rPr>
                  <a:t> </a:t>
                </a:r>
              </a:p>
            </p:txBody>
          </p:sp>
        </mc:Fallback>
      </mc:AlternateContent>
      <p:sp>
        <p:nvSpPr>
          <p:cNvPr id="4" name="3 Marcador de número de diapositiva"/>
          <p:cNvSpPr>
            <a:spLocks noGrp="1"/>
          </p:cNvSpPr>
          <p:nvPr>
            <p:ph type="sldNum" sz="quarter" idx="12"/>
          </p:nvPr>
        </p:nvSpPr>
        <p:spPr/>
        <p:txBody>
          <a:bodyPr/>
          <a:lstStyle/>
          <a:p>
            <a:fld id="{AF487FD3-FD12-4C9F-837C-BBE4BFA63098}" type="slidenum">
              <a:rPr lang="es-MX" smtClean="0"/>
              <a:t>19</a:t>
            </a:fld>
            <a:endParaRPr lang="es-MX"/>
          </a:p>
        </p:txBody>
      </p:sp>
      <mc:AlternateContent xmlns:mc="http://schemas.openxmlformats.org/markup-compatibility/2006" xmlns:a14="http://schemas.microsoft.com/office/drawing/2010/main">
        <mc:Choice Requires="a14">
          <p:sp>
            <p:nvSpPr>
              <p:cNvPr id="5" name="4 CuadroTexto"/>
              <p:cNvSpPr txBox="1"/>
              <p:nvPr/>
            </p:nvSpPr>
            <p:spPr>
              <a:xfrm>
                <a:off x="539552" y="2420888"/>
                <a:ext cx="4680520" cy="1938992"/>
              </a:xfrm>
              <a:prstGeom prst="rect">
                <a:avLst/>
              </a:prstGeom>
              <a:noFill/>
            </p:spPr>
            <p:txBody>
              <a:bodyPr wrap="square" rtlCol="0">
                <a:spAutoFit/>
              </a:bodyPr>
              <a:lstStyle/>
              <a:p>
                <a:r>
                  <a:rPr lang="es-MX" sz="2000" dirty="0" smtClean="0">
                    <a:solidFill>
                      <a:schemeClr val="tx1"/>
                    </a:solidFill>
                    <a:latin typeface="+mj-lt"/>
                  </a:rPr>
                  <a:t>La muestra </a:t>
                </a:r>
                <a14:m>
                  <m:oMath xmlns:m="http://schemas.openxmlformats.org/officeDocument/2006/math">
                    <m:sSub>
                      <m:sSubPr>
                        <m:ctrlPr>
                          <a:rPr lang="es-MX" sz="2000" i="1">
                            <a:solidFill>
                              <a:schemeClr val="tx1"/>
                            </a:solidFill>
                            <a:latin typeface="Cambria Math"/>
                          </a:rPr>
                        </m:ctrlPr>
                      </m:sSubPr>
                      <m:e>
                        <m:r>
                          <a:rPr lang="es-MX" sz="2000" i="1">
                            <a:solidFill>
                              <a:schemeClr val="tx1"/>
                            </a:solidFill>
                            <a:latin typeface="Cambria Math"/>
                          </a:rPr>
                          <m:t>𝑃</m:t>
                        </m:r>
                      </m:e>
                      <m:sub>
                        <m:r>
                          <a:rPr lang="es-MX" sz="2000" i="1">
                            <a:solidFill>
                              <a:schemeClr val="tx1"/>
                            </a:solidFill>
                            <a:latin typeface="Cambria Math"/>
                          </a:rPr>
                          <m:t>𝑚</m:t>
                        </m:r>
                      </m:sub>
                    </m:sSub>
                    <m:r>
                      <a:rPr lang="es-MX" sz="2000" i="1">
                        <a:solidFill>
                          <a:schemeClr val="tx1"/>
                        </a:solidFill>
                        <a:latin typeface="Cambria Math"/>
                      </a:rPr>
                      <m:t> </m:t>
                    </m:r>
                  </m:oMath>
                </a14:m>
                <a:r>
                  <a:rPr lang="es-MX" sz="2000" dirty="0">
                    <a:solidFill>
                      <a:schemeClr val="tx1"/>
                    </a:solidFill>
                    <a:latin typeface="+mj-lt"/>
                  </a:rPr>
                  <a:t> se </a:t>
                </a:r>
                <a:r>
                  <a:rPr lang="es-MX" sz="2000" dirty="0" smtClean="0">
                    <a:solidFill>
                      <a:schemeClr val="tx1"/>
                    </a:solidFill>
                    <a:latin typeface="+mj-lt"/>
                  </a:rPr>
                  <a:t>produce </a:t>
                </a:r>
                <a:r>
                  <a:rPr lang="es-MX" sz="2000" dirty="0">
                    <a:solidFill>
                      <a:schemeClr val="tx1"/>
                    </a:solidFill>
                    <a:latin typeface="+mj-lt"/>
                  </a:rPr>
                  <a:t>a partir </a:t>
                </a:r>
                <a:r>
                  <a:rPr lang="es-MX" sz="2000" dirty="0" smtClean="0">
                    <a:solidFill>
                      <a:schemeClr val="tx1"/>
                    </a:solidFill>
                    <a:latin typeface="+mj-lt"/>
                  </a:rPr>
                  <a:t>de la </a:t>
                </a:r>
                <a:r>
                  <a:rPr lang="es-MX" sz="2000" dirty="0">
                    <a:solidFill>
                      <a:schemeClr val="tx1"/>
                    </a:solidFill>
                    <a:latin typeface="+mj-lt"/>
                  </a:rPr>
                  <a:t>ecuación de potencia de la turbina con </a:t>
                </a:r>
                <a:r>
                  <a:rPr lang="es-MX" sz="2000" dirty="0" smtClean="0">
                    <a:solidFill>
                      <a:schemeClr val="tx1"/>
                    </a:solidFill>
                    <a:latin typeface="+mj-lt"/>
                  </a:rPr>
                  <a:t>muestras </a:t>
                </a:r>
                <a:r>
                  <a:rPr lang="es-MX" sz="2000" dirty="0">
                    <a:solidFill>
                      <a:schemeClr val="tx1"/>
                    </a:solidFill>
                    <a:latin typeface="+mj-lt"/>
                  </a:rPr>
                  <a:t>preseleccionadas</a:t>
                </a:r>
                <a:r>
                  <a:rPr lang="es-MX" sz="2000" dirty="0" smtClean="0">
                    <a:solidFill>
                      <a:schemeClr val="tx1"/>
                    </a:solidFill>
                    <a:latin typeface="+mj-lt"/>
                  </a:rPr>
                  <a:t> </a:t>
                </a:r>
                <a:r>
                  <a:rPr lang="es-MX" sz="2000" dirty="0">
                    <a:solidFill>
                      <a:schemeClr val="tx1"/>
                    </a:solidFill>
                    <a:latin typeface="+mj-lt"/>
                  </a:rPr>
                  <a:t>de la velocidad del generador y la velocidad del </a:t>
                </a:r>
                <a:r>
                  <a:rPr lang="es-MX" sz="2000" dirty="0" smtClean="0">
                    <a:solidFill>
                      <a:schemeClr val="tx1"/>
                    </a:solidFill>
                    <a:latin typeface="+mj-lt"/>
                  </a:rPr>
                  <a:t>viento. </a:t>
                </a:r>
              </a:p>
            </p:txBody>
          </p:sp>
        </mc:Choice>
        <mc:Fallback xmlns="">
          <p:sp>
            <p:nvSpPr>
              <p:cNvPr id="5" name="4 CuadroTexto"/>
              <p:cNvSpPr txBox="1">
                <a:spLocks noRot="1" noChangeAspect="1" noMove="1" noResize="1" noEditPoints="1" noAdjustHandles="1" noChangeArrowheads="1" noChangeShapeType="1" noTextEdit="1"/>
              </p:cNvSpPr>
              <p:nvPr/>
            </p:nvSpPr>
            <p:spPr>
              <a:xfrm>
                <a:off x="539552" y="2420888"/>
                <a:ext cx="4680520" cy="1938992"/>
              </a:xfrm>
              <a:prstGeom prst="rect">
                <a:avLst/>
              </a:prstGeom>
              <a:blipFill rotWithShape="1">
                <a:blip r:embed="rId3"/>
                <a:stretch>
                  <a:fillRect l="-1434" t="-1572" b="-4717"/>
                </a:stretch>
              </a:blipFill>
            </p:spPr>
            <p:txBody>
              <a:bodyPr/>
              <a:lstStyle/>
              <a:p>
                <a:r>
                  <a:rPr lang="es-MX">
                    <a:noFill/>
                  </a:rPr>
                  <a:t> </a:t>
                </a:r>
              </a:p>
            </p:txBody>
          </p:sp>
        </mc:Fallback>
      </mc:AlternateContent>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32040" y="2420888"/>
            <a:ext cx="3783471" cy="2232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91542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Energía eólica</a:t>
            </a:r>
            <a:endParaRPr lang="es-MX" dirty="0"/>
          </a:p>
        </p:txBody>
      </p:sp>
      <p:sp>
        <p:nvSpPr>
          <p:cNvPr id="3" name="2 Marcador de contenido"/>
          <p:cNvSpPr>
            <a:spLocks noGrp="1"/>
          </p:cNvSpPr>
          <p:nvPr>
            <p:ph idx="1"/>
          </p:nvPr>
        </p:nvSpPr>
        <p:spPr/>
        <p:txBody>
          <a:bodyPr/>
          <a:lstStyle/>
          <a:p>
            <a:r>
              <a:rPr lang="es-MX" dirty="0">
                <a:solidFill>
                  <a:schemeClr val="tx1"/>
                </a:solidFill>
              </a:rPr>
              <a:t>La energía </a:t>
            </a:r>
            <a:r>
              <a:rPr lang="es-MX" dirty="0" smtClean="0">
                <a:solidFill>
                  <a:schemeClr val="tx1"/>
                </a:solidFill>
              </a:rPr>
              <a:t>eólica </a:t>
            </a:r>
            <a:r>
              <a:rPr lang="es-MX" dirty="0">
                <a:solidFill>
                  <a:schemeClr val="tx1"/>
                </a:solidFill>
              </a:rPr>
              <a:t>es la energía cuyo origen proviene del movimiento de masa de </a:t>
            </a:r>
            <a:r>
              <a:rPr lang="es-MX" dirty="0" smtClean="0">
                <a:solidFill>
                  <a:schemeClr val="tx1"/>
                </a:solidFill>
              </a:rPr>
              <a:t>aire, </a:t>
            </a:r>
            <a:r>
              <a:rPr lang="es-MX" dirty="0">
                <a:solidFill>
                  <a:schemeClr val="tx1"/>
                </a:solidFill>
              </a:rPr>
              <a:t>es decir del viento.</a:t>
            </a:r>
          </a:p>
          <a:p>
            <a:r>
              <a:rPr lang="es-MX" dirty="0" smtClean="0">
                <a:solidFill>
                  <a:schemeClr val="tx1"/>
                </a:solidFill>
              </a:rPr>
              <a:t>Se debe a </a:t>
            </a:r>
            <a:r>
              <a:rPr lang="es-MX" dirty="0">
                <a:solidFill>
                  <a:schemeClr val="tx1"/>
                </a:solidFill>
              </a:rPr>
              <a:t>la diferencia de presiones existentes en distintos lugares de esta, moviéndose de alta a baja </a:t>
            </a:r>
            <a:r>
              <a:rPr lang="es-MX" dirty="0" smtClean="0">
                <a:solidFill>
                  <a:schemeClr val="tx1"/>
                </a:solidFill>
              </a:rPr>
              <a:t>presión.</a:t>
            </a:r>
            <a:endParaRPr lang="es-MX" dirty="0">
              <a:solidFill>
                <a:schemeClr val="tx1"/>
              </a:solidFill>
            </a:endParaRPr>
          </a:p>
          <a:p>
            <a:endParaRPr lang="es-MX" dirty="0">
              <a:solidFill>
                <a:schemeClr val="tx1"/>
              </a:solidFill>
            </a:endParaRPr>
          </a:p>
        </p:txBody>
      </p:sp>
      <p:sp>
        <p:nvSpPr>
          <p:cNvPr id="4" name="3 Marcador de número de diapositiva"/>
          <p:cNvSpPr>
            <a:spLocks noGrp="1"/>
          </p:cNvSpPr>
          <p:nvPr>
            <p:ph type="sldNum" sz="quarter" idx="12"/>
          </p:nvPr>
        </p:nvSpPr>
        <p:spPr/>
        <p:txBody>
          <a:bodyPr/>
          <a:lstStyle/>
          <a:p>
            <a:fld id="{AF487FD3-FD12-4C9F-837C-BBE4BFA63098}" type="slidenum">
              <a:rPr lang="es-MX" smtClean="0"/>
              <a:t>2</a:t>
            </a:fld>
            <a:endParaRPr lang="es-MX"/>
          </a:p>
        </p:txBody>
      </p:sp>
    </p:spTree>
    <p:extLst>
      <p:ext uri="{BB962C8B-B14F-4D97-AF65-F5344CB8AC3E}">
        <p14:creationId xmlns:p14="http://schemas.microsoft.com/office/powerpoint/2010/main" val="2638947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31440"/>
            <a:ext cx="8229600" cy="1600200"/>
          </a:xfrm>
        </p:spPr>
        <p:txBody>
          <a:bodyPr/>
          <a:lstStyle/>
          <a:p>
            <a:r>
              <a:rPr lang="es-MX" sz="4000" dirty="0" smtClean="0"/>
              <a:t>Adaptativo</a:t>
            </a:r>
            <a:endParaRPr lang="es-MX" sz="4000" dirty="0"/>
          </a:p>
        </p:txBody>
      </p:sp>
      <p:sp>
        <p:nvSpPr>
          <p:cNvPr id="3" name="2 Marcador de contenido"/>
          <p:cNvSpPr>
            <a:spLocks noGrp="1"/>
          </p:cNvSpPr>
          <p:nvPr>
            <p:ph idx="1"/>
          </p:nvPr>
        </p:nvSpPr>
        <p:spPr>
          <a:xfrm>
            <a:off x="467544" y="1124744"/>
            <a:ext cx="8219256" cy="4529205"/>
          </a:xfrm>
        </p:spPr>
        <p:txBody>
          <a:bodyPr>
            <a:normAutofit/>
          </a:bodyPr>
          <a:lstStyle/>
          <a:p>
            <a:pPr marL="457200" lvl="0" indent="-457200">
              <a:buFont typeface="+mj-lt"/>
              <a:buAutoNum type="arabicPeriod"/>
            </a:pPr>
            <a:r>
              <a:rPr lang="es-MX" sz="2000" dirty="0">
                <a:solidFill>
                  <a:schemeClr val="tx1"/>
                </a:solidFill>
              </a:rPr>
              <a:t>Ciclo de Detección de cambio (CDL) </a:t>
            </a:r>
          </a:p>
          <a:p>
            <a:pPr marL="0" indent="0" algn="just">
              <a:buNone/>
            </a:pPr>
            <a:r>
              <a:rPr lang="es-MX" sz="2000" dirty="0" smtClean="0">
                <a:solidFill>
                  <a:schemeClr val="tx1"/>
                </a:solidFill>
              </a:rPr>
              <a:t>Sus </a:t>
            </a:r>
            <a:r>
              <a:rPr lang="es-MX" sz="2000" dirty="0">
                <a:solidFill>
                  <a:schemeClr val="tx1"/>
                </a:solidFill>
              </a:rPr>
              <a:t>principales tareas son para controlar los cambios de la velocidad del </a:t>
            </a:r>
            <a:r>
              <a:rPr lang="es-MX" sz="2000" dirty="0" smtClean="0">
                <a:solidFill>
                  <a:schemeClr val="tx1"/>
                </a:solidFill>
              </a:rPr>
              <a:t>viento y </a:t>
            </a:r>
            <a:r>
              <a:rPr lang="es-MX" sz="2000" dirty="0">
                <a:solidFill>
                  <a:schemeClr val="tx1"/>
                </a:solidFill>
              </a:rPr>
              <a:t>determinar un punto de máxima </a:t>
            </a:r>
            <a:r>
              <a:rPr lang="es-MX" sz="2000" dirty="0" smtClean="0">
                <a:solidFill>
                  <a:schemeClr val="tx1"/>
                </a:solidFill>
              </a:rPr>
              <a:t>potencia.</a:t>
            </a:r>
            <a:endParaRPr lang="es-MX" sz="2000" dirty="0">
              <a:solidFill>
                <a:schemeClr val="tx1"/>
              </a:solidFill>
            </a:endParaRPr>
          </a:p>
        </p:txBody>
      </p:sp>
      <p:sp>
        <p:nvSpPr>
          <p:cNvPr id="4" name="3 Marcador de número de diapositiva"/>
          <p:cNvSpPr>
            <a:spLocks noGrp="1"/>
          </p:cNvSpPr>
          <p:nvPr>
            <p:ph type="sldNum" sz="quarter" idx="12"/>
          </p:nvPr>
        </p:nvSpPr>
        <p:spPr/>
        <p:txBody>
          <a:bodyPr/>
          <a:lstStyle/>
          <a:p>
            <a:fld id="{AF487FD3-FD12-4C9F-837C-BBE4BFA63098}" type="slidenum">
              <a:rPr lang="es-MX" smtClean="0"/>
              <a:t>20</a:t>
            </a:fld>
            <a:endParaRPr lang="es-MX"/>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9160" y="3861048"/>
            <a:ext cx="4185048" cy="2504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a14="http://schemas.microsoft.com/office/drawing/2010/main">
        <mc:Choice Requires="a14">
          <p:sp>
            <p:nvSpPr>
              <p:cNvPr id="5" name="4 CuadroTexto"/>
              <p:cNvSpPr txBox="1"/>
              <p:nvPr/>
            </p:nvSpPr>
            <p:spPr>
              <a:xfrm>
                <a:off x="542402" y="2564904"/>
                <a:ext cx="7848872" cy="1350947"/>
              </a:xfrm>
              <a:prstGeom prst="rect">
                <a:avLst/>
              </a:prstGeom>
              <a:noFill/>
            </p:spPr>
            <p:txBody>
              <a:bodyPr wrap="square" rtlCol="0">
                <a:spAutoFit/>
              </a:bodyPr>
              <a:lstStyle/>
              <a:p>
                <a:pPr lvl="0"/>
                <a:r>
                  <a:rPr lang="es-MX" sz="2000" dirty="0" smtClean="0">
                    <a:latin typeface="+mj-lt"/>
                  </a:rPr>
                  <a:t>2.  Ciclo </a:t>
                </a:r>
                <a:r>
                  <a:rPr lang="es-MX" sz="2000" dirty="0">
                    <a:latin typeface="+mj-lt"/>
                  </a:rPr>
                  <a:t>de Punto de Ajuste de Operación (OPAL</a:t>
                </a:r>
                <a:r>
                  <a:rPr lang="es-MX" sz="2000" dirty="0" smtClean="0">
                    <a:latin typeface="+mj-lt"/>
                  </a:rPr>
                  <a:t>)</a:t>
                </a:r>
              </a:p>
              <a:p>
                <a:endParaRPr lang="es-MX" sz="2000" dirty="0">
                  <a:latin typeface="+mj-lt"/>
                </a:endParaRPr>
              </a:p>
              <a:p>
                <a:r>
                  <a:rPr lang="es-MX" sz="2000" dirty="0" smtClean="0">
                    <a:latin typeface="+mj-lt"/>
                  </a:rPr>
                  <a:t>Su </a:t>
                </a:r>
                <a:r>
                  <a:rPr lang="es-MX" sz="2000" dirty="0">
                    <a:latin typeface="+mj-lt"/>
                  </a:rPr>
                  <a:t>tarea principal es ajustar el punto de funcionamiento del sistema hacia la velocidad del generador óptimo </a:t>
                </a:r>
                <a14:m>
                  <m:oMath xmlns:m="http://schemas.openxmlformats.org/officeDocument/2006/math">
                    <m:sSub>
                      <m:sSubPr>
                        <m:ctrlPr>
                          <a:rPr lang="es-MX" sz="2000" i="1">
                            <a:latin typeface="Cambria Math"/>
                          </a:rPr>
                        </m:ctrlPr>
                      </m:sSubPr>
                      <m:e>
                        <m:r>
                          <a:rPr lang="es-MX" sz="2000" i="1">
                            <a:latin typeface="Cambria Math"/>
                          </a:rPr>
                          <m:t>𝜔</m:t>
                        </m:r>
                      </m:e>
                      <m:sub>
                        <m:r>
                          <a:rPr lang="es-MX" sz="2000" i="1">
                            <a:latin typeface="Cambria Math"/>
                          </a:rPr>
                          <m:t>𝑜𝑝𝑡</m:t>
                        </m:r>
                      </m:sub>
                    </m:sSub>
                  </m:oMath>
                </a14:m>
                <a:endParaRPr lang="es-MX" sz="2000" dirty="0">
                  <a:latin typeface="+mj-lt"/>
                </a:endParaRPr>
              </a:p>
            </p:txBody>
          </p:sp>
        </mc:Choice>
        <mc:Fallback xmlns="">
          <p:sp>
            <p:nvSpPr>
              <p:cNvPr id="5" name="4 CuadroTexto"/>
              <p:cNvSpPr txBox="1">
                <a:spLocks noRot="1" noChangeAspect="1" noMove="1" noResize="1" noEditPoints="1" noAdjustHandles="1" noChangeArrowheads="1" noChangeShapeType="1" noTextEdit="1"/>
              </p:cNvSpPr>
              <p:nvPr/>
            </p:nvSpPr>
            <p:spPr>
              <a:xfrm>
                <a:off x="542402" y="2564904"/>
                <a:ext cx="7848872" cy="1350947"/>
              </a:xfrm>
              <a:prstGeom prst="rect">
                <a:avLst/>
              </a:prstGeom>
              <a:blipFill rotWithShape="1">
                <a:blip r:embed="rId3"/>
                <a:stretch>
                  <a:fillRect l="-854" t="-2262" b="-4977"/>
                </a:stretch>
              </a:blipFill>
            </p:spPr>
            <p:txBody>
              <a:bodyPr/>
              <a:lstStyle/>
              <a:p>
                <a:r>
                  <a:rPr lang="es-MX">
                    <a:noFill/>
                  </a:rPr>
                  <a:t> </a:t>
                </a:r>
              </a:p>
            </p:txBody>
          </p:sp>
        </mc:Fallback>
      </mc:AlternateContent>
    </p:spTree>
    <p:extLst>
      <p:ext uri="{BB962C8B-B14F-4D97-AF65-F5344CB8AC3E}">
        <p14:creationId xmlns:p14="http://schemas.microsoft.com/office/powerpoint/2010/main" val="30455788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Resultados</a:t>
            </a:r>
            <a:endParaRPr lang="es-MX" dirty="0"/>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1996679536"/>
              </p:ext>
            </p:extLst>
          </p:nvPr>
        </p:nvGraphicFramePr>
        <p:xfrm>
          <a:off x="457200" y="1600200"/>
          <a:ext cx="8229600" cy="431800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algn="ctr"/>
                      <a:r>
                        <a:rPr lang="es-MX" dirty="0" smtClean="0"/>
                        <a:t>Técnica</a:t>
                      </a:r>
                      <a:endParaRPr lang="es-MX" dirty="0"/>
                    </a:p>
                  </a:txBody>
                  <a:tcPr/>
                </a:tc>
                <a:tc>
                  <a:txBody>
                    <a:bodyPr/>
                    <a:lstStyle/>
                    <a:p>
                      <a:pPr algn="ctr"/>
                      <a:r>
                        <a:rPr lang="es-MX" dirty="0" smtClean="0"/>
                        <a:t>Complejidad</a:t>
                      </a:r>
                      <a:endParaRPr lang="es-MX" dirty="0"/>
                    </a:p>
                  </a:txBody>
                  <a:tcPr/>
                </a:tc>
                <a:tc>
                  <a:txBody>
                    <a:bodyPr/>
                    <a:lstStyle/>
                    <a:p>
                      <a:pPr algn="ctr"/>
                      <a:r>
                        <a:rPr lang="es-MX" dirty="0" smtClean="0"/>
                        <a:t>Velocidad de Convergencia</a:t>
                      </a:r>
                      <a:endParaRPr lang="es-MX" dirty="0"/>
                    </a:p>
                  </a:txBody>
                  <a:tcPr/>
                </a:tc>
                <a:tc>
                  <a:txBody>
                    <a:bodyPr/>
                    <a:lstStyle/>
                    <a:p>
                      <a:pPr algn="ctr"/>
                      <a:r>
                        <a:rPr lang="es-MX" dirty="0" smtClean="0"/>
                        <a:t>Prioridad</a:t>
                      </a:r>
                      <a:r>
                        <a:rPr lang="es-MX" baseline="0" dirty="0" smtClean="0"/>
                        <a:t> de entrenamiento</a:t>
                      </a:r>
                      <a:endParaRPr lang="es-MX" dirty="0"/>
                    </a:p>
                  </a:txBody>
                  <a:tcPr/>
                </a:tc>
              </a:tr>
              <a:tr h="370840">
                <a:tc>
                  <a:txBody>
                    <a:bodyPr/>
                    <a:lstStyle/>
                    <a:p>
                      <a:pPr algn="ctr"/>
                      <a:r>
                        <a:rPr lang="es-MX" dirty="0" smtClean="0"/>
                        <a:t>P&amp;O</a:t>
                      </a:r>
                      <a:endParaRPr lang="es-MX" dirty="0"/>
                    </a:p>
                  </a:txBody>
                  <a:tcPr/>
                </a:tc>
                <a:tc>
                  <a:txBody>
                    <a:bodyPr/>
                    <a:lstStyle/>
                    <a:p>
                      <a:pPr algn="ctr"/>
                      <a:r>
                        <a:rPr lang="es-MX" dirty="0" smtClean="0"/>
                        <a:t>Simple</a:t>
                      </a:r>
                      <a:endParaRPr lang="es-MX" dirty="0"/>
                    </a:p>
                  </a:txBody>
                  <a:tcPr/>
                </a:tc>
                <a:tc>
                  <a:txBody>
                    <a:bodyPr/>
                    <a:lstStyle/>
                    <a:p>
                      <a:pPr algn="ctr"/>
                      <a:r>
                        <a:rPr lang="es-MX" dirty="0" smtClean="0"/>
                        <a:t>Medio</a:t>
                      </a:r>
                      <a:endParaRPr lang="es-MX" dirty="0"/>
                    </a:p>
                  </a:txBody>
                  <a:tcPr/>
                </a:tc>
                <a:tc>
                  <a:txBody>
                    <a:bodyPr/>
                    <a:lstStyle/>
                    <a:p>
                      <a:pPr algn="ctr"/>
                      <a:r>
                        <a:rPr lang="es-MX" dirty="0" smtClean="0"/>
                        <a:t>Mínimos</a:t>
                      </a:r>
                      <a:endParaRPr lang="es-MX" dirty="0"/>
                    </a:p>
                  </a:txBody>
                  <a:tcPr/>
                </a:tc>
              </a:tr>
              <a:tr h="370840">
                <a:tc>
                  <a:txBody>
                    <a:bodyPr/>
                    <a:lstStyle/>
                    <a:p>
                      <a:pPr algn="ctr"/>
                      <a:r>
                        <a:rPr lang="es-MX" dirty="0" smtClean="0"/>
                        <a:t>Búsqueda de la máxima pendiente</a:t>
                      </a:r>
                      <a:endParaRPr lang="es-MX"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dirty="0" smtClean="0"/>
                        <a:t>Simple</a:t>
                      </a:r>
                    </a:p>
                    <a:p>
                      <a:pPr algn="ctr"/>
                      <a:endParaRPr lang="es-MX" dirty="0"/>
                    </a:p>
                  </a:txBody>
                  <a:tcPr/>
                </a:tc>
                <a:tc>
                  <a:txBody>
                    <a:bodyPr/>
                    <a:lstStyle/>
                    <a:p>
                      <a:pPr algn="ctr"/>
                      <a:r>
                        <a:rPr lang="es-MX" dirty="0" smtClean="0"/>
                        <a:t>Depende</a:t>
                      </a:r>
                      <a:endParaRPr lang="es-MX" dirty="0"/>
                    </a:p>
                  </a:txBody>
                  <a:tcPr/>
                </a:tc>
                <a:tc>
                  <a:txBody>
                    <a:bodyPr/>
                    <a:lstStyle/>
                    <a:p>
                      <a:pPr algn="ctr"/>
                      <a:r>
                        <a:rPr lang="es-MX" dirty="0" smtClean="0"/>
                        <a:t>No/Mínimos</a:t>
                      </a:r>
                      <a:endParaRPr lang="es-MX" dirty="0"/>
                    </a:p>
                  </a:txBody>
                  <a:tcPr/>
                </a:tc>
              </a:tr>
              <a:tr h="370840">
                <a:tc>
                  <a:txBody>
                    <a:bodyPr/>
                    <a:lstStyle/>
                    <a:p>
                      <a:pPr algn="ctr"/>
                      <a:r>
                        <a:rPr lang="es-MX" dirty="0" smtClean="0"/>
                        <a:t>Búsqueda por tabla</a:t>
                      </a:r>
                      <a:endParaRPr lang="es-MX" dirty="0"/>
                    </a:p>
                  </a:txBody>
                  <a:tcPr/>
                </a:tc>
                <a:tc>
                  <a:txBody>
                    <a:bodyPr/>
                    <a:lstStyle/>
                    <a:p>
                      <a:pPr algn="ctr"/>
                      <a:r>
                        <a:rPr lang="es-MX" dirty="0" smtClean="0"/>
                        <a:t>Simple</a:t>
                      </a:r>
                      <a:endParaRPr lang="es-MX" dirty="0"/>
                    </a:p>
                  </a:txBody>
                  <a:tcPr/>
                </a:tc>
                <a:tc>
                  <a:txBody>
                    <a:bodyPr/>
                    <a:lstStyle/>
                    <a:p>
                      <a:pPr algn="ctr"/>
                      <a:r>
                        <a:rPr lang="es-MX" dirty="0" smtClean="0"/>
                        <a:t>Rápido</a:t>
                      </a:r>
                      <a:endParaRPr lang="es-MX" dirty="0"/>
                    </a:p>
                  </a:txBody>
                  <a:tcPr/>
                </a:tc>
                <a:tc>
                  <a:txBody>
                    <a:bodyPr/>
                    <a:lstStyle/>
                    <a:p>
                      <a:pPr algn="ctr"/>
                      <a:r>
                        <a:rPr lang="es-MX" dirty="0" smtClean="0"/>
                        <a:t>Altos</a:t>
                      </a:r>
                      <a:endParaRPr lang="es-MX" dirty="0"/>
                    </a:p>
                  </a:txBody>
                  <a:tcPr/>
                </a:tc>
              </a:tr>
              <a:tr h="370840">
                <a:tc>
                  <a:txBody>
                    <a:bodyPr/>
                    <a:lstStyle/>
                    <a:p>
                      <a:pPr algn="ctr"/>
                      <a:r>
                        <a:rPr lang="es-MX" dirty="0" smtClean="0"/>
                        <a:t>Control del ángulo de cabeceo</a:t>
                      </a:r>
                      <a:endParaRPr lang="es-MX" dirty="0"/>
                    </a:p>
                  </a:txBody>
                  <a:tcPr/>
                </a:tc>
                <a:tc>
                  <a:txBody>
                    <a:bodyPr/>
                    <a:lstStyle/>
                    <a:p>
                      <a:pPr algn="ctr"/>
                      <a:r>
                        <a:rPr lang="es-MX" dirty="0" smtClean="0"/>
                        <a:t>Media</a:t>
                      </a:r>
                      <a:endParaRPr lang="es-MX" dirty="0"/>
                    </a:p>
                  </a:txBody>
                  <a:tcPr/>
                </a:tc>
                <a:tc>
                  <a:txBody>
                    <a:bodyPr/>
                    <a:lstStyle/>
                    <a:p>
                      <a:pPr algn="ctr"/>
                      <a:r>
                        <a:rPr lang="es-MX" dirty="0" smtClean="0"/>
                        <a:t>Lento</a:t>
                      </a:r>
                      <a:endParaRPr lang="es-MX" dirty="0"/>
                    </a:p>
                  </a:txBody>
                  <a:tcPr/>
                </a:tc>
                <a:tc>
                  <a:txBody>
                    <a:bodyPr/>
                    <a:lstStyle/>
                    <a:p>
                      <a:pPr algn="ctr"/>
                      <a:r>
                        <a:rPr lang="es-MX" dirty="0" smtClean="0"/>
                        <a:t>Altos</a:t>
                      </a:r>
                      <a:endParaRPr lang="es-MX" dirty="0"/>
                    </a:p>
                  </a:txBody>
                  <a:tcPr/>
                </a:tc>
              </a:tr>
              <a:tr h="370840">
                <a:tc>
                  <a:txBody>
                    <a:bodyPr/>
                    <a:lstStyle/>
                    <a:p>
                      <a:pPr algn="ctr"/>
                      <a:r>
                        <a:rPr lang="es-MX" dirty="0" smtClean="0"/>
                        <a:t>Lógica difusa</a:t>
                      </a:r>
                      <a:endParaRPr lang="es-MX" dirty="0"/>
                    </a:p>
                  </a:txBody>
                  <a:tcPr/>
                </a:tc>
                <a:tc>
                  <a:txBody>
                    <a:bodyPr/>
                    <a:lstStyle/>
                    <a:p>
                      <a:pPr algn="ctr"/>
                      <a:r>
                        <a:rPr lang="es-MX" dirty="0" smtClean="0"/>
                        <a:t>Altos</a:t>
                      </a:r>
                      <a:endParaRPr lang="es-MX" dirty="0"/>
                    </a:p>
                  </a:txBody>
                  <a:tcPr/>
                </a:tc>
                <a:tc>
                  <a:txBody>
                    <a:bodyPr/>
                    <a:lstStyle/>
                    <a:p>
                      <a:pPr algn="ctr"/>
                      <a:r>
                        <a:rPr lang="es-MX" dirty="0" smtClean="0"/>
                        <a:t>Rápido</a:t>
                      </a:r>
                      <a:endParaRPr lang="es-MX" dirty="0"/>
                    </a:p>
                  </a:txBody>
                  <a:tcPr/>
                </a:tc>
                <a:tc>
                  <a:txBody>
                    <a:bodyPr/>
                    <a:lstStyle/>
                    <a:p>
                      <a:pPr algn="ctr"/>
                      <a:r>
                        <a:rPr lang="es-MX" dirty="0" smtClean="0"/>
                        <a:t>Altos</a:t>
                      </a:r>
                      <a:endParaRPr lang="es-MX" dirty="0"/>
                    </a:p>
                  </a:txBody>
                  <a:tcPr/>
                </a:tc>
              </a:tr>
              <a:tr h="370840">
                <a:tc>
                  <a:txBody>
                    <a:bodyPr/>
                    <a:lstStyle/>
                    <a:p>
                      <a:pPr algn="ctr"/>
                      <a:r>
                        <a:rPr lang="es-MX" dirty="0" smtClean="0"/>
                        <a:t>Red neuronal</a:t>
                      </a:r>
                      <a:endParaRPr lang="es-MX" dirty="0"/>
                    </a:p>
                  </a:txBody>
                  <a:tcPr/>
                </a:tc>
                <a:tc>
                  <a:txBody>
                    <a:bodyPr/>
                    <a:lstStyle/>
                    <a:p>
                      <a:pPr algn="ctr"/>
                      <a:r>
                        <a:rPr lang="es-MX" dirty="0" smtClean="0"/>
                        <a:t>Altos</a:t>
                      </a:r>
                      <a:endParaRPr lang="es-MX" dirty="0"/>
                    </a:p>
                  </a:txBody>
                  <a:tcPr/>
                </a:tc>
                <a:tc>
                  <a:txBody>
                    <a:bodyPr/>
                    <a:lstStyle/>
                    <a:p>
                      <a:pPr algn="ctr"/>
                      <a:r>
                        <a:rPr lang="es-MX" dirty="0" smtClean="0"/>
                        <a:t>Rápido</a:t>
                      </a:r>
                      <a:endParaRPr lang="es-MX" dirty="0"/>
                    </a:p>
                  </a:txBody>
                  <a:tcPr/>
                </a:tc>
                <a:tc>
                  <a:txBody>
                    <a:bodyPr/>
                    <a:lstStyle/>
                    <a:p>
                      <a:pPr algn="ctr"/>
                      <a:r>
                        <a:rPr lang="es-MX" dirty="0" smtClean="0"/>
                        <a:t>Altos</a:t>
                      </a:r>
                      <a:endParaRPr lang="es-MX" dirty="0"/>
                    </a:p>
                  </a:txBody>
                  <a:tcPr/>
                </a:tc>
              </a:tr>
              <a:tr h="370840">
                <a:tc>
                  <a:txBody>
                    <a:bodyPr/>
                    <a:lstStyle/>
                    <a:p>
                      <a:pPr algn="ctr"/>
                      <a:r>
                        <a:rPr lang="es-MX" dirty="0" smtClean="0"/>
                        <a:t>Adaptativo</a:t>
                      </a:r>
                      <a:endParaRPr lang="es-MX" dirty="0"/>
                    </a:p>
                  </a:txBody>
                  <a:tcPr/>
                </a:tc>
                <a:tc>
                  <a:txBody>
                    <a:bodyPr/>
                    <a:lstStyle/>
                    <a:p>
                      <a:pPr algn="ctr"/>
                      <a:r>
                        <a:rPr lang="es-MX" dirty="0" smtClean="0"/>
                        <a:t>Altos</a:t>
                      </a:r>
                      <a:endParaRPr lang="es-MX" dirty="0"/>
                    </a:p>
                  </a:txBody>
                  <a:tcPr/>
                </a:tc>
                <a:tc>
                  <a:txBody>
                    <a:bodyPr/>
                    <a:lstStyle/>
                    <a:p>
                      <a:pPr algn="ctr"/>
                      <a:r>
                        <a:rPr lang="es-MX" dirty="0" smtClean="0"/>
                        <a:t>Regular</a:t>
                      </a:r>
                      <a:endParaRPr lang="es-MX" dirty="0"/>
                    </a:p>
                  </a:txBody>
                  <a:tcPr/>
                </a:tc>
                <a:tc>
                  <a:txBody>
                    <a:bodyPr/>
                    <a:lstStyle/>
                    <a:p>
                      <a:pPr algn="ctr"/>
                      <a:r>
                        <a:rPr lang="es-MX" dirty="0" smtClean="0"/>
                        <a:t>Altos</a:t>
                      </a:r>
                      <a:endParaRPr lang="es-MX" dirty="0"/>
                    </a:p>
                  </a:txBody>
                  <a:tcPr/>
                </a:tc>
              </a:tr>
            </a:tbl>
          </a:graphicData>
        </a:graphic>
      </p:graphicFrame>
      <p:sp>
        <p:nvSpPr>
          <p:cNvPr id="4" name="3 Marcador de número de diapositiva"/>
          <p:cNvSpPr>
            <a:spLocks noGrp="1"/>
          </p:cNvSpPr>
          <p:nvPr>
            <p:ph type="sldNum" sz="quarter" idx="12"/>
          </p:nvPr>
        </p:nvSpPr>
        <p:spPr/>
        <p:txBody>
          <a:bodyPr/>
          <a:lstStyle/>
          <a:p>
            <a:fld id="{AF487FD3-FD12-4C9F-837C-BBE4BFA63098}" type="slidenum">
              <a:rPr lang="es-MX" smtClean="0"/>
              <a:t>21</a:t>
            </a:fld>
            <a:endParaRPr lang="es-MX"/>
          </a:p>
        </p:txBody>
      </p:sp>
    </p:spTree>
    <p:extLst>
      <p:ext uri="{BB962C8B-B14F-4D97-AF65-F5344CB8AC3E}">
        <p14:creationId xmlns:p14="http://schemas.microsoft.com/office/powerpoint/2010/main" val="18792168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Resultados</a:t>
            </a:r>
            <a:endParaRPr lang="es-MX" dirty="0"/>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1369435562"/>
              </p:ext>
            </p:extLst>
          </p:nvPr>
        </p:nvGraphicFramePr>
        <p:xfrm>
          <a:off x="457200" y="1600200"/>
          <a:ext cx="8229600" cy="459232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algn="ctr"/>
                      <a:r>
                        <a:rPr lang="es-MX" dirty="0" smtClean="0"/>
                        <a:t>Técnica</a:t>
                      </a:r>
                      <a:endParaRPr lang="es-MX" dirty="0"/>
                    </a:p>
                  </a:txBody>
                  <a:tcPr/>
                </a:tc>
                <a:tc>
                  <a:txBody>
                    <a:bodyPr/>
                    <a:lstStyle/>
                    <a:p>
                      <a:pPr algn="ctr"/>
                      <a:r>
                        <a:rPr lang="es-MX" dirty="0" smtClean="0"/>
                        <a:t>Requerimientos de memoria</a:t>
                      </a:r>
                      <a:endParaRPr lang="es-MX" dirty="0"/>
                    </a:p>
                  </a:txBody>
                  <a:tcPr/>
                </a:tc>
                <a:tc>
                  <a:txBody>
                    <a:bodyPr/>
                    <a:lstStyle/>
                    <a:p>
                      <a:pPr algn="ctr"/>
                      <a:r>
                        <a:rPr lang="es-MX" dirty="0" smtClean="0"/>
                        <a:t>Medición de la velocidad del viento</a:t>
                      </a:r>
                      <a:endParaRPr lang="es-MX" dirty="0"/>
                    </a:p>
                  </a:txBody>
                  <a:tcPr/>
                </a:tc>
                <a:tc>
                  <a:txBody>
                    <a:bodyPr/>
                    <a:lstStyle/>
                    <a:p>
                      <a:pPr algn="ctr"/>
                      <a:r>
                        <a:rPr lang="es-MX" dirty="0" smtClean="0"/>
                        <a:t>Desempeño</a:t>
                      </a:r>
                      <a:r>
                        <a:rPr lang="es-MX" baseline="0" dirty="0" smtClean="0"/>
                        <a:t> a variaciones del viento</a:t>
                      </a:r>
                      <a:endParaRPr lang="es-MX" dirty="0"/>
                    </a:p>
                  </a:txBody>
                  <a:tcPr/>
                </a:tc>
              </a:tr>
              <a:tr h="370840">
                <a:tc>
                  <a:txBody>
                    <a:bodyPr/>
                    <a:lstStyle/>
                    <a:p>
                      <a:pPr algn="ctr"/>
                      <a:r>
                        <a:rPr lang="es-MX" dirty="0" smtClean="0"/>
                        <a:t>P&amp;O</a:t>
                      </a:r>
                      <a:endParaRPr lang="es-MX" dirty="0"/>
                    </a:p>
                  </a:txBody>
                  <a:tcPr/>
                </a:tc>
                <a:tc>
                  <a:txBody>
                    <a:bodyPr/>
                    <a:lstStyle/>
                    <a:p>
                      <a:pPr algn="ctr"/>
                      <a:r>
                        <a:rPr lang="es-MX" dirty="0" smtClean="0"/>
                        <a:t>NO/Mínimos</a:t>
                      </a:r>
                      <a:endParaRPr lang="es-MX" dirty="0"/>
                    </a:p>
                  </a:txBody>
                  <a:tcPr/>
                </a:tc>
                <a:tc>
                  <a:txBody>
                    <a:bodyPr/>
                    <a:lstStyle/>
                    <a:p>
                      <a:pPr algn="ctr"/>
                      <a:r>
                        <a:rPr lang="es-MX" dirty="0" smtClean="0"/>
                        <a:t>NO</a:t>
                      </a:r>
                      <a:endParaRPr lang="es-MX" dirty="0"/>
                    </a:p>
                  </a:txBody>
                  <a:tcPr/>
                </a:tc>
                <a:tc>
                  <a:txBody>
                    <a:bodyPr/>
                    <a:lstStyle/>
                    <a:p>
                      <a:pPr algn="ctr"/>
                      <a:r>
                        <a:rPr lang="es-MX" dirty="0" smtClean="0"/>
                        <a:t>Bajo</a:t>
                      </a:r>
                      <a:endParaRPr lang="es-MX" dirty="0"/>
                    </a:p>
                  </a:txBody>
                  <a:tcPr/>
                </a:tc>
              </a:tr>
              <a:tr h="370840">
                <a:tc>
                  <a:txBody>
                    <a:bodyPr/>
                    <a:lstStyle/>
                    <a:p>
                      <a:pPr algn="ctr"/>
                      <a:r>
                        <a:rPr lang="es-MX" dirty="0" smtClean="0"/>
                        <a:t>Búsqueda de la máxima pendiente</a:t>
                      </a:r>
                      <a:endParaRPr lang="es-MX"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dirty="0" smtClean="0"/>
                        <a:t>NO/Mínimos</a:t>
                      </a:r>
                    </a:p>
                  </a:txBody>
                  <a:tcPr/>
                </a:tc>
                <a:tc>
                  <a:txBody>
                    <a:bodyPr/>
                    <a:lstStyle/>
                    <a:p>
                      <a:pPr algn="ctr"/>
                      <a:r>
                        <a:rPr lang="es-MX" dirty="0" smtClean="0"/>
                        <a:t>NO</a:t>
                      </a:r>
                      <a:endParaRPr lang="es-MX" dirty="0"/>
                    </a:p>
                  </a:txBody>
                  <a:tcPr/>
                </a:tc>
                <a:tc>
                  <a:txBody>
                    <a:bodyPr/>
                    <a:lstStyle/>
                    <a:p>
                      <a:pPr algn="ctr"/>
                      <a:r>
                        <a:rPr lang="es-MX" dirty="0" smtClean="0"/>
                        <a:t>Moderado</a:t>
                      </a:r>
                      <a:endParaRPr lang="es-MX" dirty="0"/>
                    </a:p>
                  </a:txBody>
                  <a:tcPr/>
                </a:tc>
              </a:tr>
              <a:tr h="370840">
                <a:tc>
                  <a:txBody>
                    <a:bodyPr/>
                    <a:lstStyle/>
                    <a:p>
                      <a:pPr algn="ctr"/>
                      <a:r>
                        <a:rPr lang="es-MX" dirty="0" smtClean="0"/>
                        <a:t>Búsqueda por tabla</a:t>
                      </a:r>
                      <a:endParaRPr lang="es-MX" dirty="0"/>
                    </a:p>
                  </a:txBody>
                  <a:tcPr/>
                </a:tc>
                <a:tc>
                  <a:txBody>
                    <a:bodyPr/>
                    <a:lstStyle/>
                    <a:p>
                      <a:pPr algn="ctr"/>
                      <a:r>
                        <a:rPr lang="es-MX" dirty="0" smtClean="0"/>
                        <a:t>Altos</a:t>
                      </a:r>
                      <a:endParaRPr lang="es-MX" dirty="0"/>
                    </a:p>
                  </a:txBody>
                  <a:tcPr/>
                </a:tc>
                <a:tc>
                  <a:txBody>
                    <a:bodyPr/>
                    <a:lstStyle/>
                    <a:p>
                      <a:pPr algn="ctr"/>
                      <a:r>
                        <a:rPr lang="es-MX" dirty="0" smtClean="0"/>
                        <a:t>Si</a:t>
                      </a:r>
                      <a:endParaRPr lang="es-MX" dirty="0"/>
                    </a:p>
                  </a:txBody>
                  <a:tcPr/>
                </a:tc>
                <a:tc>
                  <a:txBody>
                    <a:bodyPr/>
                    <a:lstStyle/>
                    <a:p>
                      <a:pPr algn="ctr"/>
                      <a:r>
                        <a:rPr lang="es-MX" dirty="0" smtClean="0"/>
                        <a:t>Alto</a:t>
                      </a:r>
                      <a:endParaRPr lang="es-MX" dirty="0"/>
                    </a:p>
                  </a:txBody>
                  <a:tcPr/>
                </a:tc>
              </a:tr>
              <a:tr h="370840">
                <a:tc>
                  <a:txBody>
                    <a:bodyPr/>
                    <a:lstStyle/>
                    <a:p>
                      <a:pPr algn="ctr"/>
                      <a:r>
                        <a:rPr lang="es-MX" dirty="0" smtClean="0"/>
                        <a:t>Control del ángulo de cabeceo</a:t>
                      </a:r>
                      <a:endParaRPr lang="es-MX" dirty="0"/>
                    </a:p>
                  </a:txBody>
                  <a:tcPr/>
                </a:tc>
                <a:tc>
                  <a:txBody>
                    <a:bodyPr/>
                    <a:lstStyle/>
                    <a:p>
                      <a:pPr algn="ctr"/>
                      <a:r>
                        <a:rPr lang="es-MX" dirty="0" smtClean="0"/>
                        <a:t>Altos</a:t>
                      </a:r>
                      <a:endParaRPr lang="es-MX" dirty="0"/>
                    </a:p>
                  </a:txBody>
                  <a:tcPr/>
                </a:tc>
                <a:tc>
                  <a:txBody>
                    <a:bodyPr/>
                    <a:lstStyle/>
                    <a:p>
                      <a:pPr algn="ctr"/>
                      <a:r>
                        <a:rPr lang="es-MX" dirty="0" smtClean="0"/>
                        <a:t>Si</a:t>
                      </a:r>
                      <a:endParaRPr lang="es-MX" dirty="0"/>
                    </a:p>
                  </a:txBody>
                  <a:tcPr/>
                </a:tc>
                <a:tc>
                  <a:txBody>
                    <a:bodyPr/>
                    <a:lstStyle/>
                    <a:p>
                      <a:pPr algn="ctr"/>
                      <a:r>
                        <a:rPr lang="es-MX" dirty="0" smtClean="0"/>
                        <a:t>Bajo</a:t>
                      </a:r>
                      <a:endParaRPr lang="es-MX" dirty="0"/>
                    </a:p>
                  </a:txBody>
                  <a:tcPr/>
                </a:tc>
              </a:tr>
              <a:tr h="370840">
                <a:tc>
                  <a:txBody>
                    <a:bodyPr/>
                    <a:lstStyle/>
                    <a:p>
                      <a:pPr algn="ctr"/>
                      <a:r>
                        <a:rPr lang="es-MX" dirty="0" smtClean="0"/>
                        <a:t>Lógica difusa</a:t>
                      </a:r>
                      <a:endParaRPr lang="es-MX" dirty="0"/>
                    </a:p>
                  </a:txBody>
                  <a:tcPr/>
                </a:tc>
                <a:tc>
                  <a:txBody>
                    <a:bodyPr/>
                    <a:lstStyle/>
                    <a:p>
                      <a:pPr algn="ctr"/>
                      <a:r>
                        <a:rPr lang="es-MX" dirty="0" smtClean="0"/>
                        <a:t>Altos</a:t>
                      </a:r>
                      <a:endParaRPr lang="es-MX" dirty="0"/>
                    </a:p>
                  </a:txBody>
                  <a:tcPr/>
                </a:tc>
                <a:tc>
                  <a:txBody>
                    <a:bodyPr/>
                    <a:lstStyle/>
                    <a:p>
                      <a:pPr algn="ctr"/>
                      <a:r>
                        <a:rPr lang="es-MX" dirty="0" smtClean="0"/>
                        <a:t>Depende</a:t>
                      </a:r>
                      <a:endParaRPr lang="es-MX" dirty="0"/>
                    </a:p>
                  </a:txBody>
                  <a:tcPr/>
                </a:tc>
                <a:tc>
                  <a:txBody>
                    <a:bodyPr/>
                    <a:lstStyle/>
                    <a:p>
                      <a:pPr algn="ctr"/>
                      <a:r>
                        <a:rPr lang="es-MX" dirty="0" smtClean="0"/>
                        <a:t>Alto</a:t>
                      </a:r>
                      <a:endParaRPr lang="es-MX" dirty="0"/>
                    </a:p>
                  </a:txBody>
                  <a:tcPr/>
                </a:tc>
              </a:tr>
              <a:tr h="370840">
                <a:tc>
                  <a:txBody>
                    <a:bodyPr/>
                    <a:lstStyle/>
                    <a:p>
                      <a:pPr algn="ctr"/>
                      <a:r>
                        <a:rPr lang="es-MX" dirty="0" smtClean="0"/>
                        <a:t>Red neuronal</a:t>
                      </a:r>
                      <a:endParaRPr lang="es-MX" dirty="0"/>
                    </a:p>
                  </a:txBody>
                  <a:tcPr/>
                </a:tc>
                <a:tc>
                  <a:txBody>
                    <a:bodyPr/>
                    <a:lstStyle/>
                    <a:p>
                      <a:pPr algn="ctr"/>
                      <a:r>
                        <a:rPr lang="es-MX" dirty="0" smtClean="0"/>
                        <a:t>Altos</a:t>
                      </a:r>
                      <a:endParaRPr lang="es-MX" dirty="0"/>
                    </a:p>
                  </a:txBody>
                  <a:tcPr/>
                </a:tc>
                <a:tc>
                  <a:txBody>
                    <a:bodyPr/>
                    <a:lstStyle/>
                    <a:p>
                      <a:pPr algn="ctr"/>
                      <a:r>
                        <a:rPr lang="es-MX" dirty="0" smtClean="0"/>
                        <a:t>Depende</a:t>
                      </a:r>
                      <a:endParaRPr lang="es-MX" dirty="0"/>
                    </a:p>
                  </a:txBody>
                  <a:tcPr/>
                </a:tc>
                <a:tc>
                  <a:txBody>
                    <a:bodyPr/>
                    <a:lstStyle/>
                    <a:p>
                      <a:pPr algn="ctr"/>
                      <a:r>
                        <a:rPr lang="es-MX" dirty="0" smtClean="0"/>
                        <a:t>Alto</a:t>
                      </a:r>
                      <a:endParaRPr lang="es-MX" dirty="0"/>
                    </a:p>
                  </a:txBody>
                  <a:tcPr/>
                </a:tc>
              </a:tr>
              <a:tr h="370840">
                <a:tc>
                  <a:txBody>
                    <a:bodyPr/>
                    <a:lstStyle/>
                    <a:p>
                      <a:pPr algn="ctr"/>
                      <a:r>
                        <a:rPr lang="es-MX" dirty="0" smtClean="0"/>
                        <a:t>Adaptativo</a:t>
                      </a:r>
                      <a:endParaRPr lang="es-MX" dirty="0"/>
                    </a:p>
                  </a:txBody>
                  <a:tcPr/>
                </a:tc>
                <a:tc>
                  <a:txBody>
                    <a:bodyPr/>
                    <a:lstStyle/>
                    <a:p>
                      <a:pPr algn="ctr"/>
                      <a:r>
                        <a:rPr lang="es-MX" dirty="0" smtClean="0"/>
                        <a:t>Altos</a:t>
                      </a:r>
                      <a:endParaRPr lang="es-MX" dirty="0"/>
                    </a:p>
                  </a:txBody>
                  <a:tcPr/>
                </a:tc>
                <a:tc>
                  <a:txBody>
                    <a:bodyPr/>
                    <a:lstStyle/>
                    <a:p>
                      <a:pPr algn="ctr"/>
                      <a:r>
                        <a:rPr lang="es-MX" dirty="0" smtClean="0"/>
                        <a:t>Si</a:t>
                      </a:r>
                      <a:endParaRPr lang="es-MX" dirty="0"/>
                    </a:p>
                  </a:txBody>
                  <a:tcPr/>
                </a:tc>
                <a:tc>
                  <a:txBody>
                    <a:bodyPr/>
                    <a:lstStyle/>
                    <a:p>
                      <a:pPr algn="ctr"/>
                      <a:r>
                        <a:rPr lang="es-MX" dirty="0" smtClean="0"/>
                        <a:t>Alto</a:t>
                      </a:r>
                      <a:endParaRPr lang="es-MX" dirty="0"/>
                    </a:p>
                  </a:txBody>
                  <a:tcPr/>
                </a:tc>
              </a:tr>
            </a:tbl>
          </a:graphicData>
        </a:graphic>
      </p:graphicFrame>
      <p:sp>
        <p:nvSpPr>
          <p:cNvPr id="4" name="3 Marcador de número de diapositiva"/>
          <p:cNvSpPr>
            <a:spLocks noGrp="1"/>
          </p:cNvSpPr>
          <p:nvPr>
            <p:ph type="sldNum" sz="quarter" idx="12"/>
          </p:nvPr>
        </p:nvSpPr>
        <p:spPr/>
        <p:txBody>
          <a:bodyPr/>
          <a:lstStyle/>
          <a:p>
            <a:fld id="{AF487FD3-FD12-4C9F-837C-BBE4BFA63098}" type="slidenum">
              <a:rPr lang="es-MX" smtClean="0"/>
              <a:t>22</a:t>
            </a:fld>
            <a:endParaRPr lang="es-MX"/>
          </a:p>
        </p:txBody>
      </p:sp>
    </p:spTree>
    <p:extLst>
      <p:ext uri="{BB962C8B-B14F-4D97-AF65-F5344CB8AC3E}">
        <p14:creationId xmlns:p14="http://schemas.microsoft.com/office/powerpoint/2010/main" val="13888875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lstStyle/>
          <a:p>
            <a:pPr marL="0" indent="0" algn="ctr">
              <a:buNone/>
            </a:pPr>
            <a:endParaRPr lang="es-MX" dirty="0" smtClean="0"/>
          </a:p>
          <a:p>
            <a:pPr marL="0" indent="0" algn="ctr">
              <a:buNone/>
            </a:pPr>
            <a:endParaRPr lang="es-MX" dirty="0"/>
          </a:p>
          <a:p>
            <a:pPr marL="0" indent="0" algn="ctr">
              <a:buNone/>
            </a:pPr>
            <a:endParaRPr lang="es-MX" dirty="0" smtClean="0"/>
          </a:p>
          <a:p>
            <a:pPr marL="0" indent="0" algn="ctr">
              <a:buNone/>
            </a:pPr>
            <a:endParaRPr lang="es-MX" dirty="0"/>
          </a:p>
          <a:p>
            <a:pPr marL="0" indent="0" algn="ctr">
              <a:buNone/>
            </a:pPr>
            <a:endParaRPr lang="es-MX" dirty="0" smtClean="0"/>
          </a:p>
          <a:p>
            <a:pPr marL="0" indent="0" algn="ctr">
              <a:buNone/>
            </a:pPr>
            <a:r>
              <a:rPr lang="es-MX" dirty="0" smtClean="0"/>
              <a:t>homero_900601@hotmail.com</a:t>
            </a:r>
            <a:r>
              <a:rPr lang="es-MX" dirty="0"/>
              <a:t>, sorgi_wcg8@hotmail.com, ocarranzac@ipn.mx, rortegag@ipn.mx</a:t>
            </a:r>
          </a:p>
          <a:p>
            <a:endParaRPr lang="es-MX" dirty="0"/>
          </a:p>
        </p:txBody>
      </p:sp>
      <p:sp>
        <p:nvSpPr>
          <p:cNvPr id="4" name="3 Marcador de número de diapositiva"/>
          <p:cNvSpPr>
            <a:spLocks noGrp="1"/>
          </p:cNvSpPr>
          <p:nvPr>
            <p:ph type="sldNum" sz="quarter" idx="12"/>
          </p:nvPr>
        </p:nvSpPr>
        <p:spPr/>
        <p:txBody>
          <a:bodyPr/>
          <a:lstStyle/>
          <a:p>
            <a:fld id="{AF487FD3-FD12-4C9F-837C-BBE4BFA63098}" type="slidenum">
              <a:rPr lang="es-MX" smtClean="0"/>
              <a:t>23</a:t>
            </a:fld>
            <a:endParaRPr lang="es-MX"/>
          </a:p>
        </p:txBody>
      </p:sp>
    </p:spTree>
    <p:extLst>
      <p:ext uri="{BB962C8B-B14F-4D97-AF65-F5344CB8AC3E}">
        <p14:creationId xmlns:p14="http://schemas.microsoft.com/office/powerpoint/2010/main" val="1291317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60648"/>
            <a:ext cx="8229600" cy="1600200"/>
          </a:xfrm>
        </p:spPr>
        <p:txBody>
          <a:bodyPr/>
          <a:lstStyle/>
          <a:p>
            <a:r>
              <a:rPr lang="en-US" b="1" dirty="0" err="1">
                <a:effectLst/>
              </a:rPr>
              <a:t>Comparación</a:t>
            </a:r>
            <a:r>
              <a:rPr lang="en-US" b="1" dirty="0">
                <a:effectLst/>
              </a:rPr>
              <a:t> entre </a:t>
            </a:r>
            <a:r>
              <a:rPr lang="en-US" b="1" dirty="0" err="1" smtClean="0">
                <a:effectLst/>
              </a:rPr>
              <a:t>potencias</a:t>
            </a:r>
            <a:endParaRPr lang="es-MX"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2060848"/>
            <a:ext cx="4075807" cy="3456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2 Marcador de contenido"/>
          <p:cNvSpPr>
            <a:spLocks noGrp="1"/>
          </p:cNvSpPr>
          <p:nvPr>
            <p:ph idx="1"/>
          </p:nvPr>
        </p:nvSpPr>
        <p:spPr>
          <a:xfrm>
            <a:off x="4355976" y="1927373"/>
            <a:ext cx="4330824" cy="4525963"/>
          </a:xfrm>
        </p:spPr>
        <p:txBody>
          <a:bodyPr/>
          <a:lstStyle/>
          <a:p>
            <a:pPr marL="0" indent="0" algn="just">
              <a:buNone/>
            </a:pPr>
            <a:r>
              <a:rPr lang="es-MX" dirty="0">
                <a:solidFill>
                  <a:schemeClr val="tx1"/>
                </a:solidFill>
              </a:rPr>
              <a:t>Hay que tener además bien en claro que para la lograr una eficiencia alta como la que sale aquí es necesario muchos gastos que aumentarían el costo de producir un </a:t>
            </a:r>
            <a:r>
              <a:rPr lang="es-MX" dirty="0" err="1">
                <a:solidFill>
                  <a:schemeClr val="tx1"/>
                </a:solidFill>
              </a:rPr>
              <a:t>Kw</a:t>
            </a:r>
            <a:r>
              <a:rPr lang="es-MX" dirty="0">
                <a:solidFill>
                  <a:schemeClr val="tx1"/>
                </a:solidFill>
              </a:rPr>
              <a:t>. </a:t>
            </a:r>
            <a:r>
              <a:rPr lang="es-MX" dirty="0" smtClean="0">
                <a:solidFill>
                  <a:schemeClr val="tx1"/>
                </a:solidFill>
              </a:rPr>
              <a:t>Sin embargo, una </a:t>
            </a:r>
            <a:r>
              <a:rPr lang="es-MX" dirty="0">
                <a:solidFill>
                  <a:schemeClr val="tx1"/>
                </a:solidFill>
              </a:rPr>
              <a:t>máxima eficiencia no implica menor costo de generación</a:t>
            </a:r>
          </a:p>
        </p:txBody>
      </p:sp>
      <p:sp>
        <p:nvSpPr>
          <p:cNvPr id="4" name="3 Marcador de número de diapositiva"/>
          <p:cNvSpPr>
            <a:spLocks noGrp="1"/>
          </p:cNvSpPr>
          <p:nvPr>
            <p:ph type="sldNum" sz="quarter" idx="12"/>
          </p:nvPr>
        </p:nvSpPr>
        <p:spPr/>
        <p:txBody>
          <a:bodyPr/>
          <a:lstStyle/>
          <a:p>
            <a:fld id="{AF487FD3-FD12-4C9F-837C-BBE4BFA63098}" type="slidenum">
              <a:rPr lang="es-MX" smtClean="0"/>
              <a:t>3</a:t>
            </a:fld>
            <a:endParaRPr lang="es-MX"/>
          </a:p>
        </p:txBody>
      </p:sp>
    </p:spTree>
    <p:extLst>
      <p:ext uri="{BB962C8B-B14F-4D97-AF65-F5344CB8AC3E}">
        <p14:creationId xmlns:p14="http://schemas.microsoft.com/office/powerpoint/2010/main" val="1757033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46856" y="404664"/>
            <a:ext cx="8229600" cy="1600200"/>
          </a:xfrm>
        </p:spPr>
        <p:txBody>
          <a:bodyPr/>
          <a:lstStyle/>
          <a:p>
            <a:r>
              <a:rPr lang="es-MX" sz="3600" b="1" dirty="0">
                <a:effectLst/>
              </a:rPr>
              <a:t>Factores que influyen en la cantidad de potencia del </a:t>
            </a:r>
            <a:r>
              <a:rPr lang="es-MX" sz="3600" b="1" dirty="0" smtClean="0">
                <a:effectLst/>
              </a:rPr>
              <a:t>viento</a:t>
            </a:r>
            <a:endParaRPr lang="es-MX" sz="3600" dirty="0"/>
          </a:p>
        </p:txBody>
      </p:sp>
      <p:sp>
        <p:nvSpPr>
          <p:cNvPr id="3" name="2 Marcador de contenido"/>
          <p:cNvSpPr>
            <a:spLocks noGrp="1"/>
          </p:cNvSpPr>
          <p:nvPr>
            <p:ph idx="1"/>
          </p:nvPr>
        </p:nvSpPr>
        <p:spPr>
          <a:xfrm>
            <a:off x="467544" y="2360637"/>
            <a:ext cx="8229600" cy="4525963"/>
          </a:xfrm>
        </p:spPr>
        <p:txBody>
          <a:bodyPr/>
          <a:lstStyle/>
          <a:p>
            <a:pPr marL="0" indent="0">
              <a:buNone/>
            </a:pPr>
            <a:r>
              <a:rPr lang="es-MX" dirty="0">
                <a:solidFill>
                  <a:schemeClr val="tx1"/>
                </a:solidFill>
              </a:rPr>
              <a:t>La potencia del viento depende principalmente de 3 factores:</a:t>
            </a:r>
          </a:p>
          <a:p>
            <a:endParaRPr lang="es-MX" dirty="0">
              <a:solidFill>
                <a:schemeClr val="tx1"/>
              </a:solidFill>
            </a:endParaRPr>
          </a:p>
          <a:p>
            <a:r>
              <a:rPr lang="es-MX" dirty="0">
                <a:solidFill>
                  <a:schemeClr val="tx1"/>
                </a:solidFill>
              </a:rPr>
              <a:t>Área por donde pasa el viento (rotor</a:t>
            </a:r>
            <a:r>
              <a:rPr lang="es-MX" dirty="0" smtClean="0">
                <a:solidFill>
                  <a:schemeClr val="tx1"/>
                </a:solidFill>
              </a:rPr>
              <a:t>).</a:t>
            </a:r>
            <a:endParaRPr lang="es-MX" dirty="0">
              <a:solidFill>
                <a:schemeClr val="tx1"/>
              </a:solidFill>
            </a:endParaRPr>
          </a:p>
          <a:p>
            <a:r>
              <a:rPr lang="es-MX" dirty="0">
                <a:solidFill>
                  <a:schemeClr val="tx1"/>
                </a:solidFill>
              </a:rPr>
              <a:t>Densidad del </a:t>
            </a:r>
            <a:r>
              <a:rPr lang="es-MX" dirty="0" smtClean="0">
                <a:solidFill>
                  <a:schemeClr val="tx1"/>
                </a:solidFill>
              </a:rPr>
              <a:t>aire.</a:t>
            </a:r>
            <a:endParaRPr lang="es-MX" dirty="0">
              <a:solidFill>
                <a:schemeClr val="tx1"/>
              </a:solidFill>
            </a:endParaRPr>
          </a:p>
          <a:p>
            <a:r>
              <a:rPr lang="es-MX" dirty="0">
                <a:solidFill>
                  <a:schemeClr val="tx1"/>
                </a:solidFill>
              </a:rPr>
              <a:t>Velocidad del </a:t>
            </a:r>
            <a:r>
              <a:rPr lang="es-MX" dirty="0" smtClean="0">
                <a:solidFill>
                  <a:schemeClr val="tx1"/>
                </a:solidFill>
              </a:rPr>
              <a:t>viento.</a:t>
            </a:r>
            <a:endParaRPr lang="es-MX" dirty="0">
              <a:solidFill>
                <a:schemeClr val="tx1"/>
              </a:solidFill>
            </a:endParaRPr>
          </a:p>
          <a:p>
            <a:pPr marL="0" indent="0">
              <a:buNone/>
            </a:pPr>
            <a:r>
              <a:rPr lang="es-MX" dirty="0">
                <a:solidFill>
                  <a:schemeClr val="tx1"/>
                </a:solidFill>
              </a:rPr>
              <a:t/>
            </a:r>
            <a:br>
              <a:rPr lang="es-MX" dirty="0">
                <a:solidFill>
                  <a:schemeClr val="tx1"/>
                </a:solidFill>
              </a:rPr>
            </a:br>
            <a:endParaRPr lang="es-MX" dirty="0">
              <a:solidFill>
                <a:schemeClr val="tx1"/>
              </a:solidFill>
            </a:endParaRPr>
          </a:p>
        </p:txBody>
      </p:sp>
      <p:sp>
        <p:nvSpPr>
          <p:cNvPr id="4" name="3 Marcador de número de diapositiva"/>
          <p:cNvSpPr>
            <a:spLocks noGrp="1"/>
          </p:cNvSpPr>
          <p:nvPr>
            <p:ph type="sldNum" sz="quarter" idx="12"/>
          </p:nvPr>
        </p:nvSpPr>
        <p:spPr/>
        <p:txBody>
          <a:bodyPr/>
          <a:lstStyle/>
          <a:p>
            <a:fld id="{AF487FD3-FD12-4C9F-837C-BBE4BFA63098}" type="slidenum">
              <a:rPr lang="es-MX" smtClean="0"/>
              <a:t>4</a:t>
            </a:fld>
            <a:endParaRPr lang="es-MX"/>
          </a:p>
        </p:txBody>
      </p:sp>
    </p:spTree>
    <p:extLst>
      <p:ext uri="{BB962C8B-B14F-4D97-AF65-F5344CB8AC3E}">
        <p14:creationId xmlns:p14="http://schemas.microsoft.com/office/powerpoint/2010/main" val="2734929425"/>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88640"/>
            <a:ext cx="8229600" cy="1600200"/>
          </a:xfrm>
        </p:spPr>
        <p:txBody>
          <a:bodyPr/>
          <a:lstStyle/>
          <a:p>
            <a:r>
              <a:rPr lang="es-MX" sz="4000" b="1" dirty="0">
                <a:effectLst/>
              </a:rPr>
              <a:t>Algunas consideraciones con respecto al </a:t>
            </a:r>
            <a:r>
              <a:rPr lang="es-MX" sz="4000" b="1" dirty="0" smtClean="0">
                <a:effectLst/>
              </a:rPr>
              <a:t>viento</a:t>
            </a:r>
            <a:endParaRPr lang="es-MX" sz="4000" dirty="0"/>
          </a:p>
        </p:txBody>
      </p:sp>
      <p:sp>
        <p:nvSpPr>
          <p:cNvPr id="3" name="2 Marcador de contenido"/>
          <p:cNvSpPr>
            <a:spLocks noGrp="1"/>
          </p:cNvSpPr>
          <p:nvPr>
            <p:ph idx="1"/>
          </p:nvPr>
        </p:nvSpPr>
        <p:spPr>
          <a:xfrm>
            <a:off x="4283968" y="1916832"/>
            <a:ext cx="4413176" cy="4525963"/>
          </a:xfrm>
        </p:spPr>
        <p:txBody>
          <a:bodyPr/>
          <a:lstStyle/>
          <a:p>
            <a:pPr marL="0" indent="0">
              <a:buNone/>
            </a:pPr>
            <a:r>
              <a:rPr lang="es-MX" dirty="0" smtClean="0">
                <a:solidFill>
                  <a:schemeClr val="tx1"/>
                </a:solidFill>
              </a:rPr>
              <a:t>El viento </a:t>
            </a:r>
            <a:r>
              <a:rPr lang="es-MX" dirty="0">
                <a:solidFill>
                  <a:schemeClr val="tx1"/>
                </a:solidFill>
              </a:rPr>
              <a:t>no siempre se mantiene constante en dirección y valor de magnitud, es más bien una variable aleatoria, algunos modelos han determinado que el viento es una variable aleatoria con distribución </a:t>
            </a:r>
            <a:r>
              <a:rPr lang="es-MX" dirty="0" err="1" smtClean="0">
                <a:solidFill>
                  <a:schemeClr val="tx1"/>
                </a:solidFill>
              </a:rPr>
              <a:t>weibull</a:t>
            </a:r>
            <a:r>
              <a:rPr lang="es-MX" dirty="0" smtClean="0">
                <a:solidFill>
                  <a:schemeClr val="tx1"/>
                </a:solidFill>
              </a:rPr>
              <a:t>.</a:t>
            </a:r>
            <a:endParaRPr lang="es-MX" dirty="0">
              <a:solidFill>
                <a:schemeClr val="tx1"/>
              </a:solidFill>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2276872"/>
            <a:ext cx="3528392" cy="27706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Marcador de número de diapositiva"/>
          <p:cNvSpPr>
            <a:spLocks noGrp="1"/>
          </p:cNvSpPr>
          <p:nvPr>
            <p:ph type="sldNum" sz="quarter" idx="12"/>
          </p:nvPr>
        </p:nvSpPr>
        <p:spPr/>
        <p:txBody>
          <a:bodyPr/>
          <a:lstStyle/>
          <a:p>
            <a:fld id="{AF487FD3-FD12-4C9F-837C-BBE4BFA63098}" type="slidenum">
              <a:rPr lang="es-MX" smtClean="0"/>
              <a:t>5</a:t>
            </a:fld>
            <a:endParaRPr lang="es-MX"/>
          </a:p>
        </p:txBody>
      </p:sp>
    </p:spTree>
    <p:extLst>
      <p:ext uri="{BB962C8B-B14F-4D97-AF65-F5344CB8AC3E}">
        <p14:creationId xmlns:p14="http://schemas.microsoft.com/office/powerpoint/2010/main" val="3177985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3200" b="1" dirty="0">
                <a:effectLst/>
              </a:rPr>
              <a:t>Factores que influyen en la cantidad de potencia </a:t>
            </a:r>
            <a:r>
              <a:rPr lang="es-MX" sz="3200" b="1" dirty="0" smtClean="0">
                <a:effectLst/>
              </a:rPr>
              <a:t>aprovechada por </a:t>
            </a:r>
            <a:r>
              <a:rPr lang="es-MX" sz="3200" b="1" dirty="0">
                <a:effectLst/>
              </a:rPr>
              <a:t>el rotor</a:t>
            </a:r>
            <a:endParaRPr lang="es-MX" sz="3200" b="1" dirty="0"/>
          </a:p>
        </p:txBody>
      </p:sp>
      <p:sp>
        <p:nvSpPr>
          <p:cNvPr id="3" name="2 Marcador de contenido"/>
          <p:cNvSpPr>
            <a:spLocks noGrp="1"/>
          </p:cNvSpPr>
          <p:nvPr>
            <p:ph idx="1"/>
          </p:nvPr>
        </p:nvSpPr>
        <p:spPr/>
        <p:txBody>
          <a:bodyPr>
            <a:normAutofit lnSpcReduction="10000"/>
          </a:bodyPr>
          <a:lstStyle/>
          <a:p>
            <a:pPr marL="0" indent="0" algn="just">
              <a:buNone/>
            </a:pPr>
            <a:r>
              <a:rPr lang="es-MX" dirty="0" smtClean="0">
                <a:solidFill>
                  <a:schemeClr val="tx1"/>
                </a:solidFill>
              </a:rPr>
              <a:t>La </a:t>
            </a:r>
            <a:r>
              <a:rPr lang="es-MX" dirty="0">
                <a:solidFill>
                  <a:schemeClr val="tx1"/>
                </a:solidFill>
              </a:rPr>
              <a:t>potencia promedio que es</a:t>
            </a:r>
            <a:r>
              <a:rPr lang="es-MX" b="1" dirty="0">
                <a:solidFill>
                  <a:schemeClr val="tx1"/>
                </a:solidFill>
              </a:rPr>
              <a:t> </a:t>
            </a:r>
            <a:r>
              <a:rPr lang="es-MX" dirty="0">
                <a:solidFill>
                  <a:schemeClr val="tx1"/>
                </a:solidFill>
              </a:rPr>
              <a:t>aprovechada por el rotor </a:t>
            </a:r>
            <a:r>
              <a:rPr lang="es-MX" dirty="0" smtClean="0">
                <a:solidFill>
                  <a:schemeClr val="tx1"/>
                </a:solidFill>
              </a:rPr>
              <a:t>obedece a la </a:t>
            </a:r>
            <a:r>
              <a:rPr lang="es-MX" dirty="0">
                <a:solidFill>
                  <a:schemeClr val="tx1"/>
                </a:solidFill>
              </a:rPr>
              <a:t>llamada ley de </a:t>
            </a:r>
            <a:r>
              <a:rPr lang="es-MX" dirty="0" err="1" smtClean="0">
                <a:solidFill>
                  <a:schemeClr val="tx1"/>
                </a:solidFill>
              </a:rPr>
              <a:t>Betz</a:t>
            </a:r>
            <a:r>
              <a:rPr lang="es-MX" dirty="0" smtClean="0">
                <a:solidFill>
                  <a:schemeClr val="tx1"/>
                </a:solidFill>
              </a:rPr>
              <a:t>.</a:t>
            </a:r>
          </a:p>
          <a:p>
            <a:pPr algn="just"/>
            <a:endParaRPr lang="es-MX" dirty="0" smtClean="0">
              <a:solidFill>
                <a:schemeClr val="tx1"/>
              </a:solidFill>
            </a:endParaRPr>
          </a:p>
          <a:p>
            <a:pPr algn="just"/>
            <a:endParaRPr lang="es-MX" dirty="0">
              <a:solidFill>
                <a:schemeClr val="tx1"/>
              </a:solidFill>
            </a:endParaRPr>
          </a:p>
          <a:p>
            <a:pPr algn="just"/>
            <a:endParaRPr lang="es-MX" dirty="0">
              <a:solidFill>
                <a:schemeClr val="tx1"/>
              </a:solidFill>
            </a:endParaRPr>
          </a:p>
          <a:p>
            <a:endParaRPr lang="es-MX" dirty="0" smtClean="0"/>
          </a:p>
          <a:p>
            <a:endParaRPr lang="es-MX" dirty="0" smtClean="0"/>
          </a:p>
          <a:p>
            <a:pPr marL="0" indent="0">
              <a:buNone/>
            </a:pPr>
            <a:r>
              <a:rPr lang="es-MX" dirty="0" smtClean="0">
                <a:solidFill>
                  <a:schemeClr val="tx1"/>
                </a:solidFill>
              </a:rPr>
              <a:t>Dado </a:t>
            </a:r>
            <a:r>
              <a:rPr lang="es-MX" dirty="0">
                <a:solidFill>
                  <a:schemeClr val="tx1"/>
                </a:solidFill>
              </a:rPr>
              <a:t>que en tubo de corriente se debe conservar la potencia, la potencia que entra a velocidad V1 tiene que ser igual a la suma de la potencia que sale a velocidad V2 y la que se va por el rotor</a:t>
            </a:r>
            <a:r>
              <a:rPr lang="es-MX" dirty="0"/>
              <a:t>.</a:t>
            </a:r>
          </a:p>
          <a:p>
            <a:pPr algn="just"/>
            <a:endParaRPr lang="es-MX" dirty="0">
              <a:solidFill>
                <a:schemeClr val="tx1"/>
              </a:solidFill>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5856" y="2549472"/>
            <a:ext cx="3352800"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a14="http://schemas.microsoft.com/office/drawing/2010/main">
        <mc:Choice Requires="a14">
          <p:sp>
            <p:nvSpPr>
              <p:cNvPr id="4" name="3 Rectángulo"/>
              <p:cNvSpPr/>
              <p:nvPr/>
            </p:nvSpPr>
            <p:spPr>
              <a:xfrm>
                <a:off x="447077" y="3158404"/>
                <a:ext cx="2642262" cy="61093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s-MX" i="1" smtClean="0">
                              <a:solidFill>
                                <a:srgbClr val="002060"/>
                              </a:solidFill>
                              <a:latin typeface="Cambria Math"/>
                            </a:rPr>
                          </m:ctrlPr>
                        </m:sSubPr>
                        <m:e>
                          <m:r>
                            <a:rPr lang="es-MX" i="1">
                              <a:solidFill>
                                <a:srgbClr val="002060"/>
                              </a:solidFill>
                              <a:latin typeface="Cambria Math"/>
                            </a:rPr>
                            <m:t>𝑃</m:t>
                          </m:r>
                        </m:e>
                        <m:sub>
                          <m:r>
                            <a:rPr lang="es-MX" b="0" i="1" smtClean="0">
                              <a:solidFill>
                                <a:srgbClr val="002060"/>
                              </a:solidFill>
                              <a:latin typeface="Cambria Math"/>
                            </a:rPr>
                            <m:t>𝑟𝑜𝑡𝑜𝑟</m:t>
                          </m:r>
                        </m:sub>
                      </m:sSub>
                      <m:r>
                        <a:rPr lang="es-MX" i="1">
                          <a:solidFill>
                            <a:srgbClr val="002060"/>
                          </a:solidFill>
                          <a:latin typeface="Cambria Math"/>
                        </a:rPr>
                        <m:t>=</m:t>
                      </m:r>
                      <m:f>
                        <m:fPr>
                          <m:ctrlPr>
                            <a:rPr lang="es-MX" i="1">
                              <a:solidFill>
                                <a:srgbClr val="002060"/>
                              </a:solidFill>
                              <a:latin typeface="Cambria Math"/>
                            </a:rPr>
                          </m:ctrlPr>
                        </m:fPr>
                        <m:num>
                          <m:r>
                            <a:rPr lang="es-MX" i="1">
                              <a:solidFill>
                                <a:srgbClr val="002060"/>
                              </a:solidFill>
                              <a:latin typeface="Cambria Math"/>
                            </a:rPr>
                            <m:t>1</m:t>
                          </m:r>
                        </m:num>
                        <m:den>
                          <m:r>
                            <a:rPr lang="es-MX" i="1">
                              <a:solidFill>
                                <a:srgbClr val="002060"/>
                              </a:solidFill>
                              <a:latin typeface="Cambria Math"/>
                            </a:rPr>
                            <m:t>2</m:t>
                          </m:r>
                        </m:den>
                      </m:f>
                      <m:acc>
                        <m:accPr>
                          <m:chr m:val="̇"/>
                          <m:ctrlPr>
                            <a:rPr lang="es-MX" i="1">
                              <a:solidFill>
                                <a:srgbClr val="002060"/>
                              </a:solidFill>
                              <a:latin typeface="Cambria Math"/>
                            </a:rPr>
                          </m:ctrlPr>
                        </m:accPr>
                        <m:e>
                          <m:r>
                            <a:rPr lang="es-MX" i="1">
                              <a:solidFill>
                                <a:srgbClr val="002060"/>
                              </a:solidFill>
                              <a:latin typeface="Cambria Math"/>
                            </a:rPr>
                            <m:t>𝑚</m:t>
                          </m:r>
                        </m:e>
                      </m:acc>
                      <m:r>
                        <a:rPr lang="es-MX" i="1">
                          <a:solidFill>
                            <a:srgbClr val="002060"/>
                          </a:solidFill>
                          <a:latin typeface="Cambria Math"/>
                        </a:rPr>
                        <m:t>(</m:t>
                      </m:r>
                      <m:sSup>
                        <m:sSupPr>
                          <m:ctrlPr>
                            <a:rPr lang="es-MX" i="1">
                              <a:solidFill>
                                <a:srgbClr val="002060"/>
                              </a:solidFill>
                              <a:latin typeface="Cambria Math"/>
                            </a:rPr>
                          </m:ctrlPr>
                        </m:sSupPr>
                        <m:e>
                          <m:sSub>
                            <m:sSubPr>
                              <m:ctrlPr>
                                <a:rPr lang="es-MX" i="1">
                                  <a:solidFill>
                                    <a:srgbClr val="002060"/>
                                  </a:solidFill>
                                  <a:latin typeface="Cambria Math"/>
                                </a:rPr>
                              </m:ctrlPr>
                            </m:sSubPr>
                            <m:e>
                              <m:r>
                                <a:rPr lang="es-MX" i="1">
                                  <a:solidFill>
                                    <a:srgbClr val="002060"/>
                                  </a:solidFill>
                                  <a:latin typeface="Cambria Math"/>
                                </a:rPr>
                                <m:t>𝑣</m:t>
                              </m:r>
                            </m:e>
                            <m:sub>
                              <m:r>
                                <a:rPr lang="es-MX" i="1">
                                  <a:solidFill>
                                    <a:srgbClr val="002060"/>
                                  </a:solidFill>
                                  <a:latin typeface="Cambria Math"/>
                                </a:rPr>
                                <m:t>2</m:t>
                              </m:r>
                            </m:sub>
                          </m:sSub>
                        </m:e>
                        <m:sup>
                          <m:r>
                            <a:rPr lang="es-MX" i="1">
                              <a:solidFill>
                                <a:srgbClr val="002060"/>
                              </a:solidFill>
                              <a:latin typeface="Cambria Math"/>
                            </a:rPr>
                            <m:t>2</m:t>
                          </m:r>
                        </m:sup>
                      </m:sSup>
                      <m:r>
                        <a:rPr lang="es-MX" i="1">
                          <a:solidFill>
                            <a:srgbClr val="002060"/>
                          </a:solidFill>
                          <a:latin typeface="Cambria Math"/>
                        </a:rPr>
                        <m:t>−</m:t>
                      </m:r>
                      <m:sSup>
                        <m:sSupPr>
                          <m:ctrlPr>
                            <a:rPr lang="es-MX" i="1">
                              <a:solidFill>
                                <a:srgbClr val="002060"/>
                              </a:solidFill>
                              <a:latin typeface="Cambria Math"/>
                            </a:rPr>
                          </m:ctrlPr>
                        </m:sSupPr>
                        <m:e>
                          <m:sSub>
                            <m:sSubPr>
                              <m:ctrlPr>
                                <a:rPr lang="es-MX" i="1">
                                  <a:solidFill>
                                    <a:srgbClr val="002060"/>
                                  </a:solidFill>
                                  <a:latin typeface="Cambria Math"/>
                                </a:rPr>
                              </m:ctrlPr>
                            </m:sSubPr>
                            <m:e>
                              <m:r>
                                <a:rPr lang="es-MX" i="1">
                                  <a:solidFill>
                                    <a:srgbClr val="002060"/>
                                  </a:solidFill>
                                  <a:latin typeface="Cambria Math"/>
                                </a:rPr>
                                <m:t>𝑣</m:t>
                              </m:r>
                            </m:e>
                            <m:sub>
                              <m:r>
                                <a:rPr lang="es-MX" i="1">
                                  <a:solidFill>
                                    <a:srgbClr val="002060"/>
                                  </a:solidFill>
                                  <a:latin typeface="Cambria Math"/>
                                </a:rPr>
                                <m:t>1</m:t>
                              </m:r>
                            </m:sub>
                          </m:sSub>
                        </m:e>
                        <m:sup>
                          <m:r>
                            <a:rPr lang="es-MX" i="1">
                              <a:solidFill>
                                <a:srgbClr val="002060"/>
                              </a:solidFill>
                              <a:latin typeface="Cambria Math"/>
                            </a:rPr>
                            <m:t>2</m:t>
                          </m:r>
                        </m:sup>
                      </m:sSup>
                      <m:r>
                        <a:rPr lang="es-MX" i="1">
                          <a:solidFill>
                            <a:srgbClr val="002060"/>
                          </a:solidFill>
                          <a:latin typeface="Cambria Math"/>
                        </a:rPr>
                        <m:t>)</m:t>
                      </m:r>
                    </m:oMath>
                  </m:oMathPara>
                </a14:m>
                <a:endParaRPr lang="es-MX" dirty="0">
                  <a:solidFill>
                    <a:srgbClr val="002060"/>
                  </a:solidFill>
                </a:endParaRPr>
              </a:p>
            </p:txBody>
          </p:sp>
        </mc:Choice>
        <mc:Fallback xmlns="">
          <p:sp>
            <p:nvSpPr>
              <p:cNvPr id="4" name="3 Rectángulo"/>
              <p:cNvSpPr>
                <a:spLocks noRot="1" noChangeAspect="1" noMove="1" noResize="1" noEditPoints="1" noAdjustHandles="1" noChangeArrowheads="1" noChangeShapeType="1" noTextEdit="1"/>
              </p:cNvSpPr>
              <p:nvPr/>
            </p:nvSpPr>
            <p:spPr>
              <a:xfrm>
                <a:off x="447077" y="3158404"/>
                <a:ext cx="2642262" cy="610936"/>
              </a:xfrm>
              <a:prstGeom prst="rect">
                <a:avLst/>
              </a:prstGeom>
              <a:blipFill rotWithShape="1">
                <a:blip r:embed="rId3"/>
                <a:stretch>
                  <a:fillRect/>
                </a:stretch>
              </a:blipFill>
            </p:spPr>
            <p:txBody>
              <a:bodyPr/>
              <a:lstStyle/>
              <a:p>
                <a:r>
                  <a:rPr lang="es-MX">
                    <a:noFill/>
                  </a:rPr>
                  <a:t> </a:t>
                </a:r>
              </a:p>
            </p:txBody>
          </p:sp>
        </mc:Fallback>
      </mc:AlternateContent>
      <mc:AlternateContent xmlns:mc="http://schemas.openxmlformats.org/markup-compatibility/2006" xmlns:a14="http://schemas.microsoft.com/office/drawing/2010/main">
        <mc:Choice Requires="a14">
          <p:sp>
            <p:nvSpPr>
              <p:cNvPr id="5" name="4 Rectángulo"/>
              <p:cNvSpPr/>
              <p:nvPr/>
            </p:nvSpPr>
            <p:spPr>
              <a:xfrm>
                <a:off x="6876256" y="3181454"/>
                <a:ext cx="1430007" cy="56483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s-MX" i="1" smtClean="0">
                              <a:solidFill>
                                <a:srgbClr val="002060"/>
                              </a:solidFill>
                              <a:latin typeface="Cambria Math"/>
                            </a:rPr>
                          </m:ctrlPr>
                        </m:sSubPr>
                        <m:e>
                          <m:r>
                            <a:rPr lang="es-MX" i="1">
                              <a:solidFill>
                                <a:srgbClr val="002060"/>
                              </a:solidFill>
                              <a:latin typeface="Cambria Math"/>
                            </a:rPr>
                            <m:t>𝑃</m:t>
                          </m:r>
                        </m:e>
                        <m:sub>
                          <m:r>
                            <a:rPr lang="es-MX" i="1">
                              <a:solidFill>
                                <a:srgbClr val="002060"/>
                              </a:solidFill>
                              <a:latin typeface="Cambria Math"/>
                            </a:rPr>
                            <m:t>𝑜</m:t>
                          </m:r>
                        </m:sub>
                      </m:sSub>
                      <m:r>
                        <a:rPr lang="es-MX" i="1">
                          <a:solidFill>
                            <a:srgbClr val="002060"/>
                          </a:solidFill>
                          <a:latin typeface="Cambria Math"/>
                        </a:rPr>
                        <m:t>=</m:t>
                      </m:r>
                      <m:f>
                        <m:fPr>
                          <m:ctrlPr>
                            <a:rPr lang="es-MX" i="1">
                              <a:solidFill>
                                <a:srgbClr val="002060"/>
                              </a:solidFill>
                              <a:latin typeface="Cambria Math"/>
                            </a:rPr>
                          </m:ctrlPr>
                        </m:fPr>
                        <m:num>
                          <m:r>
                            <a:rPr lang="es-MX" i="1">
                              <a:solidFill>
                                <a:srgbClr val="002060"/>
                              </a:solidFill>
                              <a:latin typeface="Cambria Math"/>
                            </a:rPr>
                            <m:t>𝜌</m:t>
                          </m:r>
                        </m:num>
                        <m:den>
                          <m:r>
                            <a:rPr lang="es-MX" i="1">
                              <a:solidFill>
                                <a:srgbClr val="002060"/>
                              </a:solidFill>
                              <a:latin typeface="Cambria Math"/>
                            </a:rPr>
                            <m:t>4</m:t>
                          </m:r>
                        </m:den>
                      </m:f>
                      <m:sSup>
                        <m:sSupPr>
                          <m:ctrlPr>
                            <a:rPr lang="es-MX" i="1">
                              <a:solidFill>
                                <a:srgbClr val="002060"/>
                              </a:solidFill>
                              <a:latin typeface="Cambria Math"/>
                            </a:rPr>
                          </m:ctrlPr>
                        </m:sSupPr>
                        <m:e>
                          <m:sSub>
                            <m:sSubPr>
                              <m:ctrlPr>
                                <a:rPr lang="es-MX" i="1">
                                  <a:solidFill>
                                    <a:srgbClr val="002060"/>
                                  </a:solidFill>
                                  <a:latin typeface="Cambria Math"/>
                                </a:rPr>
                              </m:ctrlPr>
                            </m:sSubPr>
                            <m:e>
                              <m:r>
                                <a:rPr lang="es-MX" i="1">
                                  <a:solidFill>
                                    <a:srgbClr val="002060"/>
                                  </a:solidFill>
                                  <a:latin typeface="Cambria Math"/>
                                </a:rPr>
                                <m:t>𝑣</m:t>
                              </m:r>
                            </m:e>
                            <m:sub>
                              <m:r>
                                <a:rPr lang="es-MX" i="1">
                                  <a:solidFill>
                                    <a:srgbClr val="002060"/>
                                  </a:solidFill>
                                  <a:latin typeface="Cambria Math"/>
                                </a:rPr>
                                <m:t>1</m:t>
                              </m:r>
                            </m:sub>
                          </m:sSub>
                        </m:e>
                        <m:sup>
                          <m:r>
                            <a:rPr lang="es-MX" i="1">
                              <a:solidFill>
                                <a:srgbClr val="002060"/>
                              </a:solidFill>
                              <a:latin typeface="Cambria Math"/>
                            </a:rPr>
                            <m:t>3</m:t>
                          </m:r>
                        </m:sup>
                      </m:sSup>
                      <m:r>
                        <a:rPr lang="es-MX" i="1">
                          <a:solidFill>
                            <a:srgbClr val="002060"/>
                          </a:solidFill>
                          <a:latin typeface="Cambria Math"/>
                        </a:rPr>
                        <m:t>𝐴</m:t>
                      </m:r>
                    </m:oMath>
                  </m:oMathPara>
                </a14:m>
                <a:endParaRPr lang="es-MX" dirty="0">
                  <a:solidFill>
                    <a:srgbClr val="002060"/>
                  </a:solidFill>
                </a:endParaRPr>
              </a:p>
            </p:txBody>
          </p:sp>
        </mc:Choice>
        <mc:Fallback xmlns="">
          <p:sp>
            <p:nvSpPr>
              <p:cNvPr id="5" name="4 Rectángulo"/>
              <p:cNvSpPr>
                <a:spLocks noRot="1" noChangeAspect="1" noMove="1" noResize="1" noEditPoints="1" noAdjustHandles="1" noChangeArrowheads="1" noChangeShapeType="1" noTextEdit="1"/>
              </p:cNvSpPr>
              <p:nvPr/>
            </p:nvSpPr>
            <p:spPr>
              <a:xfrm>
                <a:off x="6876256" y="3181454"/>
                <a:ext cx="1430007" cy="564835"/>
              </a:xfrm>
              <a:prstGeom prst="rect">
                <a:avLst/>
              </a:prstGeom>
              <a:blipFill rotWithShape="1">
                <a:blip r:embed="rId4"/>
                <a:stretch>
                  <a:fillRect/>
                </a:stretch>
              </a:blipFill>
            </p:spPr>
            <p:txBody>
              <a:bodyPr/>
              <a:lstStyle/>
              <a:p>
                <a:r>
                  <a:rPr lang="es-MX">
                    <a:noFill/>
                  </a:rPr>
                  <a:t> </a:t>
                </a:r>
              </a:p>
            </p:txBody>
          </p:sp>
        </mc:Fallback>
      </mc:AlternateContent>
      <p:sp>
        <p:nvSpPr>
          <p:cNvPr id="6" name="5 Marcador de número de diapositiva"/>
          <p:cNvSpPr>
            <a:spLocks noGrp="1"/>
          </p:cNvSpPr>
          <p:nvPr>
            <p:ph type="sldNum" sz="quarter" idx="12"/>
          </p:nvPr>
        </p:nvSpPr>
        <p:spPr/>
        <p:txBody>
          <a:bodyPr/>
          <a:lstStyle/>
          <a:p>
            <a:fld id="{AF487FD3-FD12-4C9F-837C-BBE4BFA63098}" type="slidenum">
              <a:rPr lang="es-MX" smtClean="0"/>
              <a:t>6</a:t>
            </a:fld>
            <a:endParaRPr lang="es-MX"/>
          </a:p>
        </p:txBody>
      </p:sp>
    </p:spTree>
    <p:extLst>
      <p:ext uri="{BB962C8B-B14F-4D97-AF65-F5344CB8AC3E}">
        <p14:creationId xmlns:p14="http://schemas.microsoft.com/office/powerpoint/2010/main" val="257170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229600" cy="1600200"/>
          </a:xfrm>
        </p:spPr>
        <p:txBody>
          <a:bodyPr/>
          <a:lstStyle/>
          <a:p>
            <a:r>
              <a:rPr lang="es-MX" sz="3600" b="1" dirty="0">
                <a:effectLst/>
              </a:rPr>
              <a:t>¿Qué es el punto de máxima potencia de un generador eólico?</a:t>
            </a:r>
          </a:p>
        </p:txBody>
      </p:sp>
      <p:sp>
        <p:nvSpPr>
          <p:cNvPr id="3" name="2 Marcador de contenido"/>
          <p:cNvSpPr>
            <a:spLocks noGrp="1"/>
          </p:cNvSpPr>
          <p:nvPr>
            <p:ph idx="1"/>
          </p:nvPr>
        </p:nvSpPr>
        <p:spPr>
          <a:xfrm>
            <a:off x="395536" y="2204864"/>
            <a:ext cx="4536504" cy="4525963"/>
          </a:xfrm>
        </p:spPr>
        <p:txBody>
          <a:bodyPr/>
          <a:lstStyle/>
          <a:p>
            <a:endParaRPr lang="es-MX" dirty="0" smtClean="0">
              <a:solidFill>
                <a:schemeClr val="tx1"/>
              </a:solidFill>
            </a:endParaRPr>
          </a:p>
          <a:p>
            <a:pPr marL="0" indent="0" algn="just">
              <a:buNone/>
            </a:pPr>
            <a:r>
              <a:rPr lang="es-MX" dirty="0" smtClean="0">
                <a:solidFill>
                  <a:schemeClr val="tx1"/>
                </a:solidFill>
              </a:rPr>
              <a:t>Es el punto de operación de los sistemas generadores en el que se obtiene la máxima energía disponible del viento.</a:t>
            </a:r>
            <a:endParaRPr lang="es-MX" dirty="0">
              <a:solidFill>
                <a:schemeClr val="tx1"/>
              </a:solidFill>
            </a:endParaRPr>
          </a:p>
        </p:txBody>
      </p:sp>
      <p:sp>
        <p:nvSpPr>
          <p:cNvPr id="4" name="3 Marcador de número de diapositiva"/>
          <p:cNvSpPr>
            <a:spLocks noGrp="1"/>
          </p:cNvSpPr>
          <p:nvPr>
            <p:ph type="sldNum" sz="quarter" idx="12"/>
          </p:nvPr>
        </p:nvSpPr>
        <p:spPr/>
        <p:txBody>
          <a:bodyPr/>
          <a:lstStyle/>
          <a:p>
            <a:fld id="{AF487FD3-FD12-4C9F-837C-BBE4BFA63098}" type="slidenum">
              <a:rPr lang="es-MX" smtClean="0"/>
              <a:t>7</a:t>
            </a:fld>
            <a:endParaRPr lang="es-MX"/>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8064" y="2132856"/>
            <a:ext cx="3419475" cy="350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699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0"/>
            <a:ext cx="8229600" cy="1340768"/>
          </a:xfrm>
        </p:spPr>
        <p:txBody>
          <a:bodyPr/>
          <a:lstStyle/>
          <a:p>
            <a:r>
              <a:rPr lang="es-MX" sz="3600" b="1" dirty="0" smtClean="0"/>
              <a:t>¿Cómo alcanzar la máxima potencia?</a:t>
            </a:r>
            <a:endParaRPr lang="es-MX" sz="3600" b="1" dirty="0"/>
          </a:p>
        </p:txBody>
      </p:sp>
      <p:sp>
        <p:nvSpPr>
          <p:cNvPr id="3" name="2 Marcador de contenido"/>
          <p:cNvSpPr>
            <a:spLocks noGrp="1"/>
          </p:cNvSpPr>
          <p:nvPr>
            <p:ph idx="1"/>
          </p:nvPr>
        </p:nvSpPr>
        <p:spPr>
          <a:xfrm>
            <a:off x="457200" y="1351309"/>
            <a:ext cx="8229600" cy="4525963"/>
          </a:xfrm>
        </p:spPr>
        <p:txBody>
          <a:bodyPr/>
          <a:lstStyle/>
          <a:p>
            <a:endParaRPr lang="es-MX" dirty="0" smtClean="0">
              <a:solidFill>
                <a:schemeClr val="tx1"/>
              </a:solidFill>
            </a:endParaRPr>
          </a:p>
          <a:p>
            <a:pPr marL="0" indent="0" algn="just">
              <a:buNone/>
            </a:pPr>
            <a:r>
              <a:rPr lang="es-MX" dirty="0" smtClean="0">
                <a:solidFill>
                  <a:schemeClr val="tx1"/>
                </a:solidFill>
              </a:rPr>
              <a:t>Esto se hace mediante algoritmos que se </a:t>
            </a:r>
            <a:r>
              <a:rPr lang="es-MX" dirty="0">
                <a:solidFill>
                  <a:schemeClr val="tx1"/>
                </a:solidFill>
              </a:rPr>
              <a:t>encargan de definir el punto de operación de los sistemas de control de manera que se alcance la máxima energía disponible del viento en todo momento. </a:t>
            </a:r>
            <a:endParaRPr lang="es-MX" dirty="0" smtClean="0">
              <a:solidFill>
                <a:schemeClr val="tx1"/>
              </a:solidFill>
            </a:endParaRPr>
          </a:p>
          <a:p>
            <a:pPr marL="0" indent="0" algn="just">
              <a:buNone/>
            </a:pPr>
            <a:endParaRPr lang="es-MX" dirty="0" smtClean="0">
              <a:solidFill>
                <a:schemeClr val="tx1"/>
              </a:solidFill>
            </a:endParaRPr>
          </a:p>
          <a:p>
            <a:pPr lvl="2"/>
            <a:r>
              <a:rPr lang="es-MX" sz="2400" dirty="0" smtClean="0">
                <a:solidFill>
                  <a:schemeClr val="tx1"/>
                </a:solidFill>
              </a:rPr>
              <a:t>Bucle cerrado.</a:t>
            </a:r>
          </a:p>
          <a:p>
            <a:pPr lvl="2"/>
            <a:r>
              <a:rPr lang="es-MX" sz="2400" dirty="0" smtClean="0">
                <a:solidFill>
                  <a:schemeClr val="tx1"/>
                </a:solidFill>
              </a:rPr>
              <a:t>Bucle abierto.</a:t>
            </a:r>
            <a:endParaRPr lang="es-MX" sz="2400" dirty="0">
              <a:solidFill>
                <a:schemeClr val="tx1"/>
              </a:solidFill>
            </a:endParaRPr>
          </a:p>
          <a:p>
            <a:endParaRPr lang="es-MX" dirty="0">
              <a:solidFill>
                <a:schemeClr val="tx1"/>
              </a:solidFill>
            </a:endParaRPr>
          </a:p>
        </p:txBody>
      </p:sp>
      <p:sp>
        <p:nvSpPr>
          <p:cNvPr id="4" name="3 Marcador de número de diapositiva"/>
          <p:cNvSpPr>
            <a:spLocks noGrp="1"/>
          </p:cNvSpPr>
          <p:nvPr>
            <p:ph type="sldNum" sz="quarter" idx="12"/>
          </p:nvPr>
        </p:nvSpPr>
        <p:spPr/>
        <p:txBody>
          <a:bodyPr/>
          <a:lstStyle/>
          <a:p>
            <a:fld id="{AF487FD3-FD12-4C9F-837C-BBE4BFA63098}" type="slidenum">
              <a:rPr lang="es-MX" smtClean="0"/>
              <a:t>8</a:t>
            </a:fld>
            <a:endParaRPr lang="es-MX"/>
          </a:p>
        </p:txBody>
      </p:sp>
    </p:spTree>
    <p:extLst>
      <p:ext uri="{BB962C8B-B14F-4D97-AF65-F5344CB8AC3E}">
        <p14:creationId xmlns:p14="http://schemas.microsoft.com/office/powerpoint/2010/main" val="12779696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04664"/>
            <a:ext cx="8229600" cy="1600200"/>
          </a:xfrm>
        </p:spPr>
        <p:txBody>
          <a:bodyPr/>
          <a:lstStyle/>
          <a:p>
            <a:pPr lvl="0"/>
            <a:r>
              <a:rPr lang="es-MX" b="1" dirty="0">
                <a:effectLst/>
              </a:rPr>
              <a:t>MPPT de bucle abierto. </a:t>
            </a:r>
            <a:r>
              <a:rPr lang="es-MX" dirty="0">
                <a:effectLst/>
              </a:rPr>
              <a:t/>
            </a:r>
            <a:br>
              <a:rPr lang="es-MX" dirty="0">
                <a:effectLst/>
              </a:rPr>
            </a:br>
            <a:endParaRPr lang="es-MX" dirty="0"/>
          </a:p>
        </p:txBody>
      </p:sp>
      <p:sp>
        <p:nvSpPr>
          <p:cNvPr id="3" name="2 Marcador de contenido"/>
          <p:cNvSpPr>
            <a:spLocks noGrp="1"/>
          </p:cNvSpPr>
          <p:nvPr>
            <p:ph idx="1"/>
          </p:nvPr>
        </p:nvSpPr>
        <p:spPr/>
        <p:txBody>
          <a:bodyPr/>
          <a:lstStyle/>
          <a:p>
            <a:r>
              <a:rPr lang="es-MX" dirty="0">
                <a:solidFill>
                  <a:schemeClr val="tx1"/>
                </a:solidFill>
              </a:rPr>
              <a:t>Esta técnica se encarga de medir la velocidad del viento y definir el punto de operación del sistema de control, donde el algoritmo MPPT fija la velocidad de referencia del lazo de control para cada velocidad del viento. </a:t>
            </a:r>
            <a:endParaRPr lang="es-MX" dirty="0" smtClean="0">
              <a:solidFill>
                <a:schemeClr val="tx1"/>
              </a:solidFill>
            </a:endParaRPr>
          </a:p>
          <a:p>
            <a:r>
              <a:rPr lang="es-MX" dirty="0">
                <a:solidFill>
                  <a:schemeClr val="tx1"/>
                </a:solidFill>
              </a:rPr>
              <a:t>D</a:t>
            </a:r>
            <a:r>
              <a:rPr lang="es-MX" dirty="0" smtClean="0">
                <a:solidFill>
                  <a:schemeClr val="tx1"/>
                </a:solidFill>
              </a:rPr>
              <a:t>epende </a:t>
            </a:r>
            <a:r>
              <a:rPr lang="es-MX" dirty="0">
                <a:solidFill>
                  <a:schemeClr val="tx1"/>
                </a:solidFill>
              </a:rPr>
              <a:t>del modelo matemático de la turbina utilizada</a:t>
            </a:r>
          </a:p>
        </p:txBody>
      </p:sp>
      <p:sp>
        <p:nvSpPr>
          <p:cNvPr id="4" name="3 Marcador de número de diapositiva"/>
          <p:cNvSpPr>
            <a:spLocks noGrp="1"/>
          </p:cNvSpPr>
          <p:nvPr>
            <p:ph type="sldNum" sz="quarter" idx="12"/>
          </p:nvPr>
        </p:nvSpPr>
        <p:spPr/>
        <p:txBody>
          <a:bodyPr/>
          <a:lstStyle/>
          <a:p>
            <a:fld id="{AF487FD3-FD12-4C9F-837C-BBE4BFA63098}" type="slidenum">
              <a:rPr lang="es-MX" smtClean="0"/>
              <a:t>9</a:t>
            </a:fld>
            <a:endParaRPr lang="es-MX"/>
          </a:p>
        </p:txBody>
      </p:sp>
    </p:spTree>
    <p:extLst>
      <p:ext uri="{BB962C8B-B14F-4D97-AF65-F5344CB8AC3E}">
        <p14:creationId xmlns:p14="http://schemas.microsoft.com/office/powerpoint/2010/main" val="28123440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jecutivo">
  <a:themeElements>
    <a:clrScheme name="Ejecutivo">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jecutiv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jecutiv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Ejecutivo">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284</TotalTime>
  <Words>1288</Words>
  <Application>Microsoft Office PowerPoint</Application>
  <PresentationFormat>Presentación en pantalla (4:3)</PresentationFormat>
  <Paragraphs>191</Paragraphs>
  <Slides>23</Slides>
  <Notes>0</Notes>
  <HiddenSlides>0</HiddenSlides>
  <MMClips>0</MMClips>
  <ScaleCrop>false</ScaleCrop>
  <HeadingPairs>
    <vt:vector size="4" baseType="variant">
      <vt:variant>
        <vt:lpstr>Tema</vt:lpstr>
      </vt:variant>
      <vt:variant>
        <vt:i4>1</vt:i4>
      </vt:variant>
      <vt:variant>
        <vt:lpstr>Títulos de diapositiva</vt:lpstr>
      </vt:variant>
      <vt:variant>
        <vt:i4>23</vt:i4>
      </vt:variant>
    </vt:vector>
  </HeadingPairs>
  <TitlesOfParts>
    <vt:vector size="24" baseType="lpstr">
      <vt:lpstr>Ejecutivo</vt:lpstr>
      <vt:lpstr>Presentación de PowerPoint</vt:lpstr>
      <vt:lpstr>Energía eólica</vt:lpstr>
      <vt:lpstr>Comparación entre potencias</vt:lpstr>
      <vt:lpstr>Factores que influyen en la cantidad de potencia del viento</vt:lpstr>
      <vt:lpstr>Algunas consideraciones con respecto al viento</vt:lpstr>
      <vt:lpstr>Factores que influyen en la cantidad de potencia aprovechada por el rotor</vt:lpstr>
      <vt:lpstr>¿Qué es el punto de máxima potencia de un generador eólico?</vt:lpstr>
      <vt:lpstr>¿Cómo alcanzar la máxima potencia?</vt:lpstr>
      <vt:lpstr>MPPT de bucle abierto.  </vt:lpstr>
      <vt:lpstr>MPPT en bucle cerrado </vt:lpstr>
      <vt:lpstr>Relación de control de la velocidad óptima (TSR) </vt:lpstr>
      <vt:lpstr>Señal de realimentación de potencia (PSF)</vt:lpstr>
      <vt:lpstr>Búsqueda basada en la escala de la máxima curva (HCS).</vt:lpstr>
      <vt:lpstr>Perturbar y observar P&amp;O</vt:lpstr>
      <vt:lpstr>Búsqueda de la máxima pendiente</vt:lpstr>
      <vt:lpstr>Búsqueda por tabla</vt:lpstr>
      <vt:lpstr>Variación del ángulo de cabeceo (Pitch control)</vt:lpstr>
      <vt:lpstr>Control de lógica difusa</vt:lpstr>
      <vt:lpstr>Red Neuronal</vt:lpstr>
      <vt:lpstr>Adaptativo</vt:lpstr>
      <vt:lpstr>Resultados</vt:lpstr>
      <vt:lpstr>Resultados</vt:lpstr>
      <vt:lpstr>Presentación de PowerPoint</vt:lpstr>
    </vt:vector>
  </TitlesOfParts>
  <Company>Luffi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Luffi</dc:creator>
  <cp:lastModifiedBy>Luffi</cp:lastModifiedBy>
  <cp:revision>32</cp:revision>
  <dcterms:created xsi:type="dcterms:W3CDTF">2012-09-25T02:30:42Z</dcterms:created>
  <dcterms:modified xsi:type="dcterms:W3CDTF">2012-10-05T08:56:53Z</dcterms:modified>
</cp:coreProperties>
</file>