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2"/>
  </p:notesMasterIdLst>
  <p:sldIdLst>
    <p:sldId id="256" r:id="rId2"/>
    <p:sldId id="260" r:id="rId3"/>
    <p:sldId id="264" r:id="rId4"/>
    <p:sldId id="261" r:id="rId5"/>
    <p:sldId id="258" r:id="rId6"/>
    <p:sldId id="263" r:id="rId7"/>
    <p:sldId id="262" r:id="rId8"/>
    <p:sldId id="265" r:id="rId9"/>
    <p:sldId id="266" r:id="rId10"/>
    <p:sldId id="267" r:id="rId11"/>
    <p:sldId id="268" r:id="rId12"/>
    <p:sldId id="269" r:id="rId13"/>
    <p:sldId id="270" r:id="rId14"/>
    <p:sldId id="271" r:id="rId15"/>
    <p:sldId id="272" r:id="rId16"/>
    <p:sldId id="273" r:id="rId17"/>
    <p:sldId id="274" r:id="rId18"/>
    <p:sldId id="275" r:id="rId19"/>
    <p:sldId id="259" r:id="rId20"/>
    <p:sldId id="276" r:id="rId2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816" y="6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27CA08-61CC-4AAD-BC63-F00C8D01481A}" type="datetimeFigureOut">
              <a:rPr lang="es-MX" smtClean="0"/>
              <a:pPr/>
              <a:t>03/10/2012</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F2502A-61B8-4033-B3F4-0DB26F5409BB}" type="slidenum">
              <a:rPr lang="es-MX" smtClean="0"/>
              <a:pPr/>
              <a:t>‹Nº›</a:t>
            </a:fld>
            <a:endParaRPr lang="es-MX"/>
          </a:p>
        </p:txBody>
      </p:sp>
    </p:spTree>
    <p:extLst>
      <p:ext uri="{BB962C8B-B14F-4D97-AF65-F5344CB8AC3E}">
        <p14:creationId xmlns:p14="http://schemas.microsoft.com/office/powerpoint/2010/main" val="38900546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3FF2502A-61B8-4033-B3F4-0DB26F5409BB}" type="slidenum">
              <a:rPr lang="es-MX" smtClean="0"/>
              <a:pPr/>
              <a:t>19</a:t>
            </a:fld>
            <a:endParaRPr lang="es-MX"/>
          </a:p>
        </p:txBody>
      </p:sp>
    </p:spTree>
    <p:extLst>
      <p:ext uri="{BB962C8B-B14F-4D97-AF65-F5344CB8AC3E}">
        <p14:creationId xmlns:p14="http://schemas.microsoft.com/office/powerpoint/2010/main" val="1078692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7" name="Date Placeholder 6"/>
          <p:cNvSpPr>
            <a:spLocks noGrp="1"/>
          </p:cNvSpPr>
          <p:nvPr>
            <p:ph type="dt" sz="half" idx="10"/>
          </p:nvPr>
        </p:nvSpPr>
        <p:spPr/>
        <p:txBody>
          <a:bodyPr/>
          <a:lstStyle/>
          <a:p>
            <a:fld id="{A17FFEA4-F239-44A5-87A7-49A81C4331F1}" type="datetime1">
              <a:rPr lang="es-MX" smtClean="0"/>
              <a:pPr/>
              <a:t>03/10/2012</a:t>
            </a:fld>
            <a:endParaRPr lang="es-MX"/>
          </a:p>
        </p:txBody>
      </p:sp>
      <p:sp>
        <p:nvSpPr>
          <p:cNvPr id="8" name="Slide Number Placeholder 7"/>
          <p:cNvSpPr>
            <a:spLocks noGrp="1"/>
          </p:cNvSpPr>
          <p:nvPr>
            <p:ph type="sldNum" sz="quarter" idx="11"/>
          </p:nvPr>
        </p:nvSpPr>
        <p:spPr/>
        <p:txBody>
          <a:bodyPr/>
          <a:lstStyle/>
          <a:p>
            <a:fld id="{AF487FD3-FD12-4C9F-837C-BBE4BFA63098}" type="slidenum">
              <a:rPr lang="es-MX" smtClean="0"/>
              <a:pPr/>
              <a:t>‹Nº›</a:t>
            </a:fld>
            <a:endParaRPr lang="es-MX"/>
          </a:p>
        </p:txBody>
      </p:sp>
      <p:sp>
        <p:nvSpPr>
          <p:cNvPr id="9" name="Footer Placeholder 8"/>
          <p:cNvSpPr>
            <a:spLocks noGrp="1"/>
          </p:cNvSpPr>
          <p:nvPr>
            <p:ph type="ftr" sz="quarter" idx="12"/>
          </p:nvPr>
        </p:nvSpPr>
        <p:spPr/>
        <p:txBody>
          <a:bodyPr/>
          <a:lstStyle/>
          <a:p>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2F3A1ECE-4301-41E5-A57D-B76E537CD84F}" type="datetime1">
              <a:rPr lang="es-MX" smtClean="0"/>
              <a:pPr/>
              <a:t>03/10/2012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F487FD3-FD12-4C9F-837C-BBE4BFA6309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A5924D8F-5D12-4A95-BF7B-83CD1C8D2F47}" type="datetime1">
              <a:rPr lang="es-MX" smtClean="0"/>
              <a:pPr/>
              <a:t>03/10/2012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F487FD3-FD12-4C9F-837C-BBE4BFA6309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10"/>
          </p:nvPr>
        </p:nvSpPr>
        <p:spPr/>
        <p:txBody>
          <a:bodyPr/>
          <a:lstStyle/>
          <a:p>
            <a:fld id="{82365409-FAC7-4B84-BE35-FFED6576F7EF}" type="datetime1">
              <a:rPr lang="es-MX" smtClean="0"/>
              <a:pPr/>
              <a:t>03/10/2012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F487FD3-FD12-4C9F-837C-BBE4BFA6309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530119A-5FBB-4915-8D5F-0A67B385DF45}" type="datetime1">
              <a:rPr lang="es-MX" smtClean="0"/>
              <a:pPr/>
              <a:t>03/10/2012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F487FD3-FD12-4C9F-837C-BBE4BFA63098}" type="slidenum">
              <a:rPr lang="es-MX" smtClean="0"/>
              <a:pPr/>
              <a:t>‹Nº›</a:t>
            </a:fld>
            <a:endParaRPr lang="es-MX"/>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5" name="Date Placeholder 4"/>
          <p:cNvSpPr>
            <a:spLocks noGrp="1"/>
          </p:cNvSpPr>
          <p:nvPr>
            <p:ph type="dt" sz="half" idx="10"/>
          </p:nvPr>
        </p:nvSpPr>
        <p:spPr/>
        <p:txBody>
          <a:bodyPr/>
          <a:lstStyle/>
          <a:p>
            <a:fld id="{21650C53-8E01-4B9B-8625-EAD4019870D4}" type="datetime1">
              <a:rPr lang="es-MX" smtClean="0"/>
              <a:pPr/>
              <a:t>03/10/2012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F487FD3-FD12-4C9F-837C-BBE4BFA63098}" type="slidenum">
              <a:rPr lang="es-MX" smtClean="0"/>
              <a:pPr/>
              <a:t>‹Nº›</a:t>
            </a:fld>
            <a:endParaRPr lang="es-MX"/>
          </a:p>
        </p:txBody>
      </p:sp>
      <p:sp>
        <p:nvSpPr>
          <p:cNvPr id="9" name="Content Placeholder 8"/>
          <p:cNvSpPr>
            <a:spLocks noGrp="1"/>
          </p:cNvSpPr>
          <p:nvPr>
            <p:ph sz="quarter" idx="13"/>
          </p:nvPr>
        </p:nvSpPr>
        <p:spPr>
          <a:xfrm>
            <a:off x="365760" y="1600200"/>
            <a:ext cx="4041648" cy="452628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F457A607-067A-43F8-B433-708D02F8696E}" type="datetime1">
              <a:rPr lang="es-MX" smtClean="0"/>
              <a:pPr/>
              <a:t>03/10/2012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AF487FD3-FD12-4C9F-837C-BBE4BFA63098}" type="slidenum">
              <a:rPr lang="es-MX" smtClean="0"/>
              <a:pPr/>
              <a:t>‹Nº›</a:t>
            </a:fld>
            <a:endParaRPr lang="es-MX"/>
          </a:p>
        </p:txBody>
      </p:sp>
      <p:sp>
        <p:nvSpPr>
          <p:cNvPr id="11" name="Content Placeholder 10"/>
          <p:cNvSpPr>
            <a:spLocks noGrp="1"/>
          </p:cNvSpPr>
          <p:nvPr>
            <p:ph sz="quarter" idx="13"/>
          </p:nvPr>
        </p:nvSpPr>
        <p:spPr>
          <a:xfrm>
            <a:off x="457200" y="2212848"/>
            <a:ext cx="4041648" cy="391363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FE9FBF67-605E-4362-83E7-4EAE87AC4CEE}" type="datetime1">
              <a:rPr lang="es-MX" smtClean="0"/>
              <a:pPr/>
              <a:t>03/10/2012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AF487FD3-FD12-4C9F-837C-BBE4BFA6309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0F89C8-D0E5-4D3B-9619-714D04CF4179}" type="datetime1">
              <a:rPr lang="es-MX" smtClean="0"/>
              <a:pPr/>
              <a:t>03/10/2012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AF487FD3-FD12-4C9F-837C-BBE4BFA6309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129476B-D528-4D14-AF0F-FA25DF0EB0CC}" type="datetime1">
              <a:rPr lang="es-MX" smtClean="0"/>
              <a:pPr/>
              <a:t>03/10/2012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F487FD3-FD12-4C9F-837C-BBE4BFA6309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FEC497C-5D77-474B-AE51-FD7DA66F1F0D}" type="datetime1">
              <a:rPr lang="es-MX" smtClean="0"/>
              <a:pPr/>
              <a:t>03/10/2012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F487FD3-FD12-4C9F-837C-BBE4BFA6309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D418B6ED-56B5-4221-B530-B6399FAF7607}" type="datetime1">
              <a:rPr lang="es-MX" smtClean="0"/>
              <a:pPr/>
              <a:t>03/10/2012</a:t>
            </a:fld>
            <a:endParaRPr lang="es-MX"/>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s-MX"/>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AF487FD3-FD12-4C9F-837C-BBE4BFA63098}" type="slidenum">
              <a:rPr lang="es-MX" smtClean="0"/>
              <a:pPr/>
              <a:t>‹Nº›</a:t>
            </a:fld>
            <a:endParaRPr lang="es-MX"/>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263588" y="2564904"/>
            <a:ext cx="6400800" cy="1752600"/>
          </a:xfrm>
        </p:spPr>
        <p:txBody>
          <a:bodyPr/>
          <a:lstStyle/>
          <a:p>
            <a:r>
              <a:rPr lang="es-MX" b="1" dirty="0" smtClean="0">
                <a:solidFill>
                  <a:schemeClr val="tx2">
                    <a:lumMod val="75000"/>
                  </a:schemeClr>
                </a:solidFill>
              </a:rPr>
              <a:t>Estudio Comparativo de Estimadores de Velocidad para Generadores Síncronos de Imanes Permanentes empleados en Sistemas de Generación Eólica</a:t>
            </a:r>
            <a:endParaRPr lang="es-MX" dirty="0">
              <a:solidFill>
                <a:schemeClr val="tx2">
                  <a:lumMod val="75000"/>
                </a:schemeClr>
              </a:solidFill>
            </a:endParaRPr>
          </a:p>
          <a:p>
            <a:endParaRPr lang="es-MX" dirty="0">
              <a:solidFill>
                <a:schemeClr val="tx2">
                  <a:lumMod val="75000"/>
                </a:schemeClr>
              </a:solidFill>
            </a:endParaRPr>
          </a:p>
        </p:txBody>
      </p:sp>
      <p:pic>
        <p:nvPicPr>
          <p:cNvPr id="2049" name="Imagen 48" descr="Descripción: http://www.uniformesbordados.com.mx/imagenes/acabados/bordados/logo%20escom.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633755"/>
            <a:ext cx="1437719" cy="1027586"/>
          </a:xfrm>
          <a:prstGeom prst="rect">
            <a:avLst/>
          </a:prstGeom>
          <a:noFill/>
          <a:extLst>
            <a:ext uri="{909E8E84-426E-40DD-AFC4-6F175D3DCCD1}">
              <a14:hiddenFill xmlns:a14="http://schemas.microsoft.com/office/drawing/2010/main">
                <a:solidFill>
                  <a:srgbClr val="FFFFFF"/>
                </a:solidFill>
              </a14:hiddenFill>
            </a:ext>
          </a:extLst>
        </p:spPr>
      </p:pic>
      <p:pic>
        <p:nvPicPr>
          <p:cNvPr id="2050" name="Imagen 49" descr="Descripción: http://www.k4ch0.org/wp-content/uploads/2009/07/logo_ipn-186x300.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1388" y="506328"/>
            <a:ext cx="940292" cy="128244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5" name="Rectangle 4"/>
          <p:cNvSpPr>
            <a:spLocks noChangeArrowheads="1"/>
          </p:cNvSpPr>
          <p:nvPr/>
        </p:nvSpPr>
        <p:spPr bwMode="auto">
          <a:xfrm>
            <a:off x="2136667" y="79758"/>
            <a:ext cx="4680520" cy="264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eaLnBrk="0" fontAlgn="base" hangingPunct="0">
              <a:spcBef>
                <a:spcPct val="0"/>
              </a:spcBef>
              <a:spcAft>
                <a:spcPct val="0"/>
              </a:spcAft>
            </a:pPr>
            <a:endParaRPr kumimoji="0" lang="es-MX" b="1" i="0" u="none" strike="noStrike" cap="none" normalizeH="0" baseline="0" dirty="0" smtClean="0">
              <a:ln>
                <a:noFill/>
              </a:ln>
              <a:solidFill>
                <a:srgbClr val="262626"/>
              </a:solidFill>
              <a:effectLst/>
              <a:latin typeface="Calibri" pitchFamily="34" charset="0"/>
              <a:ea typeface="MS Mincho" pitchFamily="49" charset="-128"/>
              <a:cs typeface="Times New Roman" pitchFamily="18" charset="0"/>
            </a:endParaRPr>
          </a:p>
          <a:p>
            <a:pPr lvl="0" algn="ctr" eaLnBrk="0" fontAlgn="base" hangingPunct="0">
              <a:spcBef>
                <a:spcPct val="0"/>
              </a:spcBef>
              <a:spcAft>
                <a:spcPct val="0"/>
              </a:spcAft>
            </a:pPr>
            <a:endParaRPr lang="es-MX" b="1" dirty="0">
              <a:solidFill>
                <a:srgbClr val="262626"/>
              </a:solidFill>
              <a:latin typeface="Calibri" pitchFamily="34" charset="0"/>
              <a:ea typeface="MS Mincho" pitchFamily="49" charset="-128"/>
              <a:cs typeface="Times New Roman" pitchFamily="18" charset="0"/>
            </a:endParaRPr>
          </a:p>
          <a:p>
            <a:pPr lvl="0" algn="ctr" eaLnBrk="0" fontAlgn="base" hangingPunct="0">
              <a:spcBef>
                <a:spcPct val="0"/>
              </a:spcBef>
              <a:spcAft>
                <a:spcPct val="0"/>
              </a:spcAft>
            </a:pPr>
            <a:r>
              <a:rPr kumimoji="0" lang="es-MX" sz="2800" b="1" i="0" u="none" strike="noStrike" cap="none" normalizeH="0" baseline="0" dirty="0" smtClean="0">
                <a:ln>
                  <a:noFill/>
                </a:ln>
                <a:solidFill>
                  <a:srgbClr val="262626"/>
                </a:solidFill>
                <a:effectLst/>
                <a:latin typeface="Calibri" pitchFamily="34" charset="0"/>
                <a:ea typeface="MS Mincho" pitchFamily="49" charset="-128"/>
                <a:cs typeface="Times New Roman" pitchFamily="18" charset="0"/>
              </a:rPr>
              <a:t>  Instituto Politécnico Nacional</a:t>
            </a:r>
          </a:p>
          <a:p>
            <a:pPr lvl="0" algn="ctr" eaLnBrk="0" fontAlgn="base" hangingPunct="0">
              <a:spcBef>
                <a:spcPct val="0"/>
              </a:spcBef>
              <a:spcAft>
                <a:spcPct val="0"/>
              </a:spcAft>
            </a:pPr>
            <a:r>
              <a:rPr kumimoji="0" lang="es-MX" sz="2800" b="1" i="0" u="none" strike="noStrike" cap="none" normalizeH="0" baseline="0" dirty="0" smtClean="0">
                <a:ln>
                  <a:noFill/>
                </a:ln>
                <a:solidFill>
                  <a:srgbClr val="262626"/>
                </a:solidFill>
                <a:effectLst/>
                <a:latin typeface="Calibri" pitchFamily="34" charset="0"/>
                <a:ea typeface="MS Mincho" pitchFamily="49" charset="-128"/>
                <a:cs typeface="Times New Roman" pitchFamily="18" charset="0"/>
              </a:rPr>
              <a:t>   Escuela Superior de Cómputo</a:t>
            </a:r>
          </a:p>
          <a:p>
            <a:pPr lvl="0" algn="ctr" eaLnBrk="0" fontAlgn="base" hangingPunct="0">
              <a:spcBef>
                <a:spcPct val="0"/>
              </a:spcBef>
              <a:spcAft>
                <a:spcPct val="0"/>
              </a:spcAft>
            </a:pPr>
            <a:r>
              <a:rPr kumimoji="0" lang="es-MX" sz="2800" b="1" i="0" u="none" strike="noStrike" cap="none" normalizeH="0" baseline="0" dirty="0" smtClean="0">
                <a:ln>
                  <a:noFill/>
                </a:ln>
                <a:solidFill>
                  <a:srgbClr val="262626"/>
                </a:solidFill>
                <a:effectLst/>
                <a:latin typeface="Calibri" pitchFamily="34" charset="0"/>
                <a:ea typeface="MS Mincho" pitchFamily="49" charset="-128"/>
                <a:cs typeface="Times New Roman" pitchFamily="18" charset="0"/>
              </a:rPr>
              <a:t>          </a:t>
            </a:r>
            <a:endParaRPr kumimoji="0" lang="es-MX"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5 CuadroTexto"/>
          <p:cNvSpPr txBox="1"/>
          <p:nvPr/>
        </p:nvSpPr>
        <p:spPr>
          <a:xfrm>
            <a:off x="1115616" y="4509120"/>
            <a:ext cx="6984776" cy="923330"/>
          </a:xfrm>
          <a:prstGeom prst="rect">
            <a:avLst/>
          </a:prstGeom>
          <a:noFill/>
        </p:spPr>
        <p:txBody>
          <a:bodyPr wrap="square" rtlCol="0">
            <a:spAutoFit/>
          </a:bodyPr>
          <a:lstStyle/>
          <a:p>
            <a:pPr algn="ctr"/>
            <a:r>
              <a:rPr lang="x-none" b="1" smtClean="0"/>
              <a:t>Sergio Cortes Gutiérrez </a:t>
            </a:r>
            <a:r>
              <a:rPr lang="es-ES" b="1" dirty="0" smtClean="0"/>
              <a:t>, </a:t>
            </a:r>
            <a:r>
              <a:rPr lang="x-none" b="1" smtClean="0"/>
              <a:t>José Álvaro Frutos Martínez, Oscar </a:t>
            </a:r>
            <a:r>
              <a:rPr lang="x-none" b="1"/>
              <a:t>Carranza Castillo, Rubén Ortega Gonzalez</a:t>
            </a:r>
            <a:endParaRPr lang="es-MX" dirty="0"/>
          </a:p>
          <a:p>
            <a:pPr algn="ctr"/>
            <a:endParaRPr lang="es-MX" dirty="0"/>
          </a:p>
        </p:txBody>
      </p:sp>
      <p:sp>
        <p:nvSpPr>
          <p:cNvPr id="2" name="1 Marcador de número de diapositiva"/>
          <p:cNvSpPr>
            <a:spLocks noGrp="1"/>
          </p:cNvSpPr>
          <p:nvPr>
            <p:ph type="sldNum" sz="quarter" idx="11"/>
          </p:nvPr>
        </p:nvSpPr>
        <p:spPr/>
        <p:txBody>
          <a:bodyPr/>
          <a:lstStyle/>
          <a:p>
            <a:fld id="{AF487FD3-FD12-4C9F-837C-BBE4BFA63098}" type="slidenum">
              <a:rPr lang="es-MX" smtClean="0"/>
              <a:pPr/>
              <a:t>1</a:t>
            </a:fld>
            <a:endParaRPr lang="es-MX"/>
          </a:p>
        </p:txBody>
      </p:sp>
    </p:spTree>
    <p:extLst>
      <p:ext uri="{BB962C8B-B14F-4D97-AF65-F5344CB8AC3E}">
        <p14:creationId xmlns:p14="http://schemas.microsoft.com/office/powerpoint/2010/main" val="14571757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260648"/>
            <a:ext cx="8229600" cy="1600200"/>
          </a:xfrm>
        </p:spPr>
        <p:txBody>
          <a:bodyPr/>
          <a:lstStyle/>
          <a:p>
            <a:pPr lvl="0"/>
            <a:r>
              <a:rPr lang="es-MX" dirty="0" smtClean="0">
                <a:effectLst/>
              </a:rPr>
              <a:t>MRAS (Modelo de Referencia Adaptativo)</a:t>
            </a:r>
            <a:endParaRPr lang="es-MX" dirty="0">
              <a:effectLst/>
            </a:endParaRPr>
          </a:p>
        </p:txBody>
      </p:sp>
      <p:sp>
        <p:nvSpPr>
          <p:cNvPr id="3" name="2 Marcador de contenido"/>
          <p:cNvSpPr>
            <a:spLocks noGrp="1"/>
          </p:cNvSpPr>
          <p:nvPr>
            <p:ph idx="1"/>
          </p:nvPr>
        </p:nvSpPr>
        <p:spPr>
          <a:xfrm>
            <a:off x="467544" y="1916832"/>
            <a:ext cx="8229600" cy="4525963"/>
          </a:xfrm>
        </p:spPr>
        <p:txBody>
          <a:bodyPr/>
          <a:lstStyle/>
          <a:p>
            <a:r>
              <a:rPr lang="es-ES" dirty="0" smtClean="0">
                <a:solidFill>
                  <a:schemeClr val="tx1"/>
                </a:solidFill>
              </a:rPr>
              <a:t>El modelo de referencia, consiste en las ecuaciones de flujo en el estator y el modelo de adaptación, que considera que el rotor velocidad como el parámetro ajustable, se muestra en las ecuaciones siguientes:</a:t>
            </a:r>
          </a:p>
          <a:p>
            <a:endParaRPr lang="es-MX" dirty="0">
              <a:solidFill>
                <a:schemeClr val="tx1"/>
              </a:solidFill>
            </a:endParaRPr>
          </a:p>
        </p:txBody>
      </p:sp>
      <p:sp>
        <p:nvSpPr>
          <p:cNvPr id="4" name="3 Marcador de número de diapositiva"/>
          <p:cNvSpPr>
            <a:spLocks noGrp="1"/>
          </p:cNvSpPr>
          <p:nvPr>
            <p:ph type="sldNum" sz="quarter" idx="12"/>
          </p:nvPr>
        </p:nvSpPr>
        <p:spPr/>
        <p:txBody>
          <a:bodyPr/>
          <a:lstStyle/>
          <a:p>
            <a:fld id="{AF487FD3-FD12-4C9F-837C-BBE4BFA63098}" type="slidenum">
              <a:rPr lang="es-MX" smtClean="0"/>
              <a:pPr/>
              <a:t>10</a:t>
            </a:fld>
            <a:endParaRPr lang="es-MX"/>
          </a:p>
        </p:txBody>
      </p:sp>
      <p:sp>
        <p:nvSpPr>
          <p:cNvPr id="1126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pic>
        <p:nvPicPr>
          <p:cNvPr id="1126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475656" y="4077072"/>
            <a:ext cx="6500722" cy="936104"/>
          </a:xfrm>
          <a:prstGeom prst="rect">
            <a:avLst/>
          </a:prstGeom>
          <a:noFill/>
        </p:spPr>
      </p:pic>
      <p:sp>
        <p:nvSpPr>
          <p:cNvPr id="1126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pic>
        <p:nvPicPr>
          <p:cNvPr id="11267"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555776" y="5301208"/>
            <a:ext cx="4708748" cy="651980"/>
          </a:xfrm>
          <a:prstGeom prst="rect">
            <a:avLst/>
          </a:prstGeom>
          <a:noFill/>
        </p:spPr>
      </p:pic>
    </p:spTree>
    <p:extLst>
      <p:ext uri="{BB962C8B-B14F-4D97-AF65-F5344CB8AC3E}">
        <p14:creationId xmlns:p14="http://schemas.microsoft.com/office/powerpoint/2010/main" val="78353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4000" dirty="0" smtClean="0"/>
              <a:t>Observador de </a:t>
            </a:r>
            <a:r>
              <a:rPr lang="es-MX" sz="4000" dirty="0" err="1" smtClean="0"/>
              <a:t>Luenberger</a:t>
            </a:r>
            <a:endParaRPr lang="es-MX" sz="4000" dirty="0"/>
          </a:p>
        </p:txBody>
      </p:sp>
      <p:sp>
        <p:nvSpPr>
          <p:cNvPr id="3" name="2 Marcador de contenido"/>
          <p:cNvSpPr>
            <a:spLocks noGrp="1"/>
          </p:cNvSpPr>
          <p:nvPr>
            <p:ph idx="1"/>
          </p:nvPr>
        </p:nvSpPr>
        <p:spPr>
          <a:xfrm>
            <a:off x="457200" y="1711349"/>
            <a:ext cx="8229600" cy="4525963"/>
          </a:xfrm>
        </p:spPr>
        <p:txBody>
          <a:bodyPr/>
          <a:lstStyle/>
          <a:p>
            <a:r>
              <a:rPr lang="es-ES" dirty="0" smtClean="0">
                <a:solidFill>
                  <a:schemeClr val="tx1"/>
                </a:solidFill>
              </a:rPr>
              <a:t>El observador de </a:t>
            </a:r>
            <a:r>
              <a:rPr lang="es-ES" dirty="0" err="1" smtClean="0">
                <a:solidFill>
                  <a:schemeClr val="tx1"/>
                </a:solidFill>
              </a:rPr>
              <a:t>Luenberger</a:t>
            </a:r>
            <a:r>
              <a:rPr lang="es-ES" dirty="0" smtClean="0">
                <a:solidFill>
                  <a:schemeClr val="tx1"/>
                </a:solidFill>
              </a:rPr>
              <a:t> estima las variables de estado del motor de inducción según:</a:t>
            </a:r>
          </a:p>
          <a:p>
            <a:endParaRPr lang="es-MX" dirty="0">
              <a:solidFill>
                <a:schemeClr val="tx1"/>
              </a:solidFill>
            </a:endParaRPr>
          </a:p>
        </p:txBody>
      </p:sp>
      <p:sp>
        <p:nvSpPr>
          <p:cNvPr id="4" name="3 Marcador de número de diapositiva"/>
          <p:cNvSpPr>
            <a:spLocks noGrp="1"/>
          </p:cNvSpPr>
          <p:nvPr>
            <p:ph type="sldNum" sz="quarter" idx="12"/>
          </p:nvPr>
        </p:nvSpPr>
        <p:spPr/>
        <p:txBody>
          <a:bodyPr/>
          <a:lstStyle/>
          <a:p>
            <a:fld id="{AF487FD3-FD12-4C9F-837C-BBE4BFA63098}" type="slidenum">
              <a:rPr lang="es-MX" smtClean="0"/>
              <a:pPr/>
              <a:t>11</a:t>
            </a:fld>
            <a:endParaRPr lang="es-MX"/>
          </a:p>
        </p:txBody>
      </p:sp>
      <p:sp>
        <p:nvSpPr>
          <p:cNvPr id="102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pic>
        <p:nvPicPr>
          <p:cNvPr id="1024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051720" y="2636912"/>
            <a:ext cx="5234428" cy="1080120"/>
          </a:xfrm>
          <a:prstGeom prst="rect">
            <a:avLst/>
          </a:prstGeom>
          <a:noFill/>
        </p:spPr>
      </p:pic>
      <p:sp>
        <p:nvSpPr>
          <p:cNvPr id="1024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pic>
        <p:nvPicPr>
          <p:cNvPr id="10243"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971600" y="4005064"/>
            <a:ext cx="7384820" cy="936104"/>
          </a:xfrm>
          <a:prstGeom prst="rect">
            <a:avLst/>
          </a:prstGeom>
          <a:noFill/>
        </p:spPr>
      </p:pic>
    </p:spTree>
    <p:extLst>
      <p:ext uri="{BB962C8B-B14F-4D97-AF65-F5344CB8AC3E}">
        <p14:creationId xmlns:p14="http://schemas.microsoft.com/office/powerpoint/2010/main" val="41280568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4000" dirty="0" smtClean="0">
                <a:effectLst/>
              </a:rPr>
              <a:t>Filtro </a:t>
            </a:r>
            <a:r>
              <a:rPr lang="es-MX" sz="4000" dirty="0" err="1" smtClean="0">
                <a:effectLst/>
              </a:rPr>
              <a:t>Kalman</a:t>
            </a:r>
            <a:endParaRPr lang="es-MX" sz="4000" dirty="0"/>
          </a:p>
        </p:txBody>
      </p:sp>
      <p:sp>
        <p:nvSpPr>
          <p:cNvPr id="3" name="2 Marcador de contenido"/>
          <p:cNvSpPr>
            <a:spLocks noGrp="1"/>
          </p:cNvSpPr>
          <p:nvPr>
            <p:ph idx="1"/>
          </p:nvPr>
        </p:nvSpPr>
        <p:spPr/>
        <p:txBody>
          <a:bodyPr/>
          <a:lstStyle/>
          <a:p>
            <a:endParaRPr lang="es-MX" dirty="0" smtClean="0">
              <a:solidFill>
                <a:schemeClr val="tx1"/>
              </a:solidFill>
            </a:endParaRPr>
          </a:p>
          <a:p>
            <a:pPr algn="just"/>
            <a:r>
              <a:rPr lang="es-MX" dirty="0" smtClean="0">
                <a:solidFill>
                  <a:schemeClr val="tx1"/>
                </a:solidFill>
              </a:rPr>
              <a:t>Filtro de </a:t>
            </a:r>
            <a:r>
              <a:rPr lang="es-MX" dirty="0" err="1" smtClean="0">
                <a:solidFill>
                  <a:schemeClr val="tx1"/>
                </a:solidFill>
              </a:rPr>
              <a:t>Kalman</a:t>
            </a:r>
            <a:r>
              <a:rPr lang="es-MX" dirty="0" smtClean="0">
                <a:solidFill>
                  <a:schemeClr val="tx1"/>
                </a:solidFill>
              </a:rPr>
              <a:t> extendido (EKF): E</a:t>
            </a:r>
            <a:r>
              <a:rPr lang="es-ES" dirty="0" smtClean="0">
                <a:solidFill>
                  <a:schemeClr val="tx1"/>
                </a:solidFill>
              </a:rPr>
              <a:t>s un estimador estocástico óptimo del sistema de estados que puede ser usado para la estimación de parámetros en sistemas no lineales a partir de señales perturbadas con ruido aleatorio. </a:t>
            </a:r>
            <a:endParaRPr lang="es-MX" dirty="0" smtClean="0">
              <a:solidFill>
                <a:schemeClr val="tx1"/>
              </a:solidFill>
            </a:endParaRPr>
          </a:p>
          <a:p>
            <a:pPr algn="just"/>
            <a:r>
              <a:rPr lang="es-MX" dirty="0" smtClean="0">
                <a:solidFill>
                  <a:schemeClr val="tx1"/>
                </a:solidFill>
              </a:rPr>
              <a:t>Observador simplificado de </a:t>
            </a:r>
            <a:r>
              <a:rPr lang="es-MX" dirty="0" err="1" smtClean="0">
                <a:solidFill>
                  <a:schemeClr val="tx1"/>
                </a:solidFill>
              </a:rPr>
              <a:t>Kalman</a:t>
            </a:r>
            <a:r>
              <a:rPr lang="es-MX" dirty="0" smtClean="0">
                <a:solidFill>
                  <a:schemeClr val="tx1"/>
                </a:solidFill>
              </a:rPr>
              <a:t>: </a:t>
            </a:r>
            <a:r>
              <a:rPr lang="es-ES" dirty="0" smtClean="0">
                <a:solidFill>
                  <a:schemeClr val="tx1"/>
                </a:solidFill>
              </a:rPr>
              <a:t>surge del clásico estimador de </a:t>
            </a:r>
            <a:r>
              <a:rPr lang="es-ES" dirty="0" err="1" smtClean="0">
                <a:solidFill>
                  <a:schemeClr val="tx1"/>
                </a:solidFill>
              </a:rPr>
              <a:t>Luenberger</a:t>
            </a:r>
            <a:r>
              <a:rPr lang="es-ES" dirty="0" smtClean="0">
                <a:solidFill>
                  <a:schemeClr val="tx1"/>
                </a:solidFill>
              </a:rPr>
              <a:t> con la particularidad de que su sintonización está basada en el filtro de </a:t>
            </a:r>
            <a:r>
              <a:rPr lang="es-ES" dirty="0" err="1" smtClean="0">
                <a:solidFill>
                  <a:schemeClr val="tx1"/>
                </a:solidFill>
              </a:rPr>
              <a:t>Kalman</a:t>
            </a:r>
            <a:r>
              <a:rPr lang="es-ES" dirty="0" smtClean="0">
                <a:solidFill>
                  <a:schemeClr val="tx1"/>
                </a:solidFill>
              </a:rPr>
              <a:t>.</a:t>
            </a:r>
            <a:endParaRPr lang="es-MX" dirty="0" smtClean="0">
              <a:solidFill>
                <a:schemeClr val="tx1"/>
              </a:solidFill>
            </a:endParaRPr>
          </a:p>
          <a:p>
            <a:pPr>
              <a:buNone/>
            </a:pPr>
            <a:endParaRPr lang="es-MX" dirty="0">
              <a:solidFill>
                <a:schemeClr val="tx1"/>
              </a:solidFill>
            </a:endParaRPr>
          </a:p>
        </p:txBody>
      </p:sp>
      <p:sp>
        <p:nvSpPr>
          <p:cNvPr id="4" name="3 Marcador de número de diapositiva"/>
          <p:cNvSpPr>
            <a:spLocks noGrp="1"/>
          </p:cNvSpPr>
          <p:nvPr>
            <p:ph type="sldNum" sz="quarter" idx="12"/>
          </p:nvPr>
        </p:nvSpPr>
        <p:spPr/>
        <p:txBody>
          <a:bodyPr/>
          <a:lstStyle/>
          <a:p>
            <a:fld id="{AF487FD3-FD12-4C9F-837C-BBE4BFA63098}" type="slidenum">
              <a:rPr lang="es-MX" smtClean="0"/>
              <a:pPr/>
              <a:t>12</a:t>
            </a:fld>
            <a:endParaRPr lang="es-MX"/>
          </a:p>
        </p:txBody>
      </p:sp>
      <p:sp>
        <p:nvSpPr>
          <p:cNvPr id="92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Tree>
    <p:extLst>
      <p:ext uri="{BB962C8B-B14F-4D97-AF65-F5344CB8AC3E}">
        <p14:creationId xmlns:p14="http://schemas.microsoft.com/office/powerpoint/2010/main" val="4040300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15416"/>
            <a:ext cx="8229600" cy="1600200"/>
          </a:xfrm>
        </p:spPr>
        <p:txBody>
          <a:bodyPr/>
          <a:lstStyle/>
          <a:p>
            <a:r>
              <a:rPr lang="es-MX" sz="4000" dirty="0" smtClean="0">
                <a:effectLst/>
              </a:rPr>
              <a:t>Observador por Modos Deslizantes</a:t>
            </a:r>
            <a:endParaRPr lang="es-MX" sz="4000" dirty="0"/>
          </a:p>
        </p:txBody>
      </p:sp>
      <p:sp>
        <p:nvSpPr>
          <p:cNvPr id="3" name="2 Marcador de contenido"/>
          <p:cNvSpPr>
            <a:spLocks noGrp="1"/>
          </p:cNvSpPr>
          <p:nvPr>
            <p:ph idx="1"/>
          </p:nvPr>
        </p:nvSpPr>
        <p:spPr/>
        <p:txBody>
          <a:bodyPr/>
          <a:lstStyle/>
          <a:p>
            <a:endParaRPr lang="es-ES" dirty="0" smtClean="0">
              <a:solidFill>
                <a:schemeClr val="tx1"/>
              </a:solidFill>
            </a:endParaRPr>
          </a:p>
          <a:p>
            <a:endParaRPr lang="es-ES" dirty="0" smtClean="0">
              <a:solidFill>
                <a:schemeClr val="tx1"/>
              </a:solidFill>
            </a:endParaRPr>
          </a:p>
          <a:p>
            <a:r>
              <a:rPr lang="es-ES" dirty="0" smtClean="0">
                <a:solidFill>
                  <a:schemeClr val="tx1"/>
                </a:solidFill>
              </a:rPr>
              <a:t>Se deriva de las estrategias de control no lineal en sistemas de estructura variable , utilizando las ecuaciones de estado del sistema para estimar la fuerza electromotriz inducida. </a:t>
            </a:r>
            <a:endParaRPr lang="es-MX" dirty="0">
              <a:solidFill>
                <a:schemeClr val="tx1"/>
              </a:solidFill>
            </a:endParaRPr>
          </a:p>
        </p:txBody>
      </p:sp>
      <p:sp>
        <p:nvSpPr>
          <p:cNvPr id="4" name="3 Marcador de número de diapositiva"/>
          <p:cNvSpPr>
            <a:spLocks noGrp="1"/>
          </p:cNvSpPr>
          <p:nvPr>
            <p:ph type="sldNum" sz="quarter" idx="12"/>
          </p:nvPr>
        </p:nvSpPr>
        <p:spPr/>
        <p:txBody>
          <a:bodyPr/>
          <a:lstStyle/>
          <a:p>
            <a:fld id="{AF487FD3-FD12-4C9F-837C-BBE4BFA63098}" type="slidenum">
              <a:rPr lang="es-MX" smtClean="0"/>
              <a:pPr/>
              <a:t>13</a:t>
            </a:fld>
            <a:endParaRPr lang="es-MX"/>
          </a:p>
        </p:txBody>
      </p:sp>
    </p:spTree>
    <p:extLst>
      <p:ext uri="{BB962C8B-B14F-4D97-AF65-F5344CB8AC3E}">
        <p14:creationId xmlns:p14="http://schemas.microsoft.com/office/powerpoint/2010/main" val="436029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15416"/>
            <a:ext cx="8229600" cy="1600200"/>
          </a:xfrm>
        </p:spPr>
        <p:txBody>
          <a:bodyPr/>
          <a:lstStyle/>
          <a:p>
            <a:r>
              <a:rPr lang="es-MX" sz="4000" dirty="0" smtClean="0"/>
              <a:t>Propiedades no Lineales</a:t>
            </a:r>
            <a:endParaRPr lang="es-MX" sz="4000" dirty="0"/>
          </a:p>
        </p:txBody>
      </p:sp>
      <p:sp>
        <p:nvSpPr>
          <p:cNvPr id="3" name="2 Marcador de contenido"/>
          <p:cNvSpPr>
            <a:spLocks noGrp="1"/>
          </p:cNvSpPr>
          <p:nvPr>
            <p:ph idx="1"/>
          </p:nvPr>
        </p:nvSpPr>
        <p:spPr>
          <a:xfrm>
            <a:off x="457200" y="1412776"/>
            <a:ext cx="8229600" cy="4525963"/>
          </a:xfrm>
        </p:spPr>
        <p:txBody>
          <a:bodyPr/>
          <a:lstStyle/>
          <a:p>
            <a:pPr algn="just"/>
            <a:r>
              <a:rPr lang="es-ES" dirty="0" smtClean="0">
                <a:solidFill>
                  <a:schemeClr val="tx1"/>
                </a:solidFill>
              </a:rPr>
              <a:t>Estimación basada en los armónicos debidos del estator y el rotor</a:t>
            </a:r>
          </a:p>
          <a:p>
            <a:pPr algn="just"/>
            <a:endParaRPr lang="es-ES" dirty="0" smtClean="0">
              <a:solidFill>
                <a:schemeClr val="tx1"/>
              </a:solidFill>
            </a:endParaRPr>
          </a:p>
          <a:p>
            <a:pPr algn="just"/>
            <a:r>
              <a:rPr lang="es-ES" dirty="0" smtClean="0">
                <a:solidFill>
                  <a:schemeClr val="tx1"/>
                </a:solidFill>
              </a:rPr>
              <a:t>Estimación basada en la componente de tercer armónico del voltaje del estator debida a la saturación</a:t>
            </a:r>
          </a:p>
          <a:p>
            <a:pPr algn="just"/>
            <a:endParaRPr lang="es-ES" dirty="0" smtClean="0">
              <a:solidFill>
                <a:schemeClr val="tx1"/>
              </a:solidFill>
            </a:endParaRPr>
          </a:p>
          <a:p>
            <a:pPr algn="just"/>
            <a:r>
              <a:rPr lang="es-ES" dirty="0" smtClean="0">
                <a:solidFill>
                  <a:schemeClr val="tx1"/>
                </a:solidFill>
              </a:rPr>
              <a:t>Estimación de velocidad basada en variaciones de la inductancia de fugas</a:t>
            </a:r>
          </a:p>
          <a:p>
            <a:pPr algn="just"/>
            <a:endParaRPr lang="es-ES" dirty="0" smtClean="0">
              <a:solidFill>
                <a:schemeClr val="tx1"/>
              </a:solidFill>
            </a:endParaRPr>
          </a:p>
        </p:txBody>
      </p:sp>
      <p:sp>
        <p:nvSpPr>
          <p:cNvPr id="4" name="3 Marcador de número de diapositiva"/>
          <p:cNvSpPr>
            <a:spLocks noGrp="1"/>
          </p:cNvSpPr>
          <p:nvPr>
            <p:ph type="sldNum" sz="quarter" idx="12"/>
          </p:nvPr>
        </p:nvSpPr>
        <p:spPr/>
        <p:txBody>
          <a:bodyPr/>
          <a:lstStyle/>
          <a:p>
            <a:fld id="{AF487FD3-FD12-4C9F-837C-BBE4BFA63098}" type="slidenum">
              <a:rPr lang="es-MX" smtClean="0"/>
              <a:pPr/>
              <a:t>14</a:t>
            </a:fld>
            <a:endParaRPr lang="es-MX"/>
          </a:p>
        </p:txBody>
      </p:sp>
    </p:spTree>
    <p:extLst>
      <p:ext uri="{BB962C8B-B14F-4D97-AF65-F5344CB8AC3E}">
        <p14:creationId xmlns:p14="http://schemas.microsoft.com/office/powerpoint/2010/main" val="14210054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87424"/>
            <a:ext cx="8229600" cy="1600200"/>
          </a:xfrm>
        </p:spPr>
        <p:txBody>
          <a:bodyPr/>
          <a:lstStyle/>
          <a:p>
            <a:pPr lvl="0"/>
            <a:r>
              <a:rPr lang="es-MX" sz="4000" dirty="0" smtClean="0"/>
              <a:t>Inteligencia Artificial</a:t>
            </a:r>
            <a:endParaRPr lang="es-MX" sz="4000" dirty="0"/>
          </a:p>
        </p:txBody>
      </p:sp>
      <p:sp>
        <p:nvSpPr>
          <p:cNvPr id="3" name="2 Marcador de contenido"/>
          <p:cNvSpPr>
            <a:spLocks noGrp="1"/>
          </p:cNvSpPr>
          <p:nvPr>
            <p:ph idx="1"/>
          </p:nvPr>
        </p:nvSpPr>
        <p:spPr>
          <a:xfrm>
            <a:off x="457200" y="1423317"/>
            <a:ext cx="8229600" cy="4525963"/>
          </a:xfrm>
        </p:spPr>
        <p:txBody>
          <a:bodyPr/>
          <a:lstStyle/>
          <a:p>
            <a:pPr algn="just"/>
            <a:endParaRPr lang="es-ES" dirty="0" smtClean="0"/>
          </a:p>
          <a:p>
            <a:pPr algn="just"/>
            <a:r>
              <a:rPr lang="es-ES" dirty="0" smtClean="0"/>
              <a:t>Las dos principales soluciones basadas en inteligencia artificial utilizadas para la estimación de la velocidad están basadas en las redes neuronales (ANN) y las redes difusas-neuronales (FNN). </a:t>
            </a:r>
          </a:p>
          <a:p>
            <a:pPr algn="just"/>
            <a:endParaRPr lang="es-MX" dirty="0"/>
          </a:p>
        </p:txBody>
      </p:sp>
      <p:sp>
        <p:nvSpPr>
          <p:cNvPr id="4" name="3 Marcador de número de diapositiva"/>
          <p:cNvSpPr>
            <a:spLocks noGrp="1"/>
          </p:cNvSpPr>
          <p:nvPr>
            <p:ph type="sldNum" sz="quarter" idx="12"/>
          </p:nvPr>
        </p:nvSpPr>
        <p:spPr/>
        <p:txBody>
          <a:bodyPr/>
          <a:lstStyle/>
          <a:p>
            <a:fld id="{AF487FD3-FD12-4C9F-837C-BBE4BFA63098}" type="slidenum">
              <a:rPr lang="es-MX" smtClean="0"/>
              <a:pPr/>
              <a:t>15</a:t>
            </a:fld>
            <a:endParaRPr lang="es-MX"/>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3356992"/>
            <a:ext cx="3048000"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750757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31440"/>
            <a:ext cx="8229600" cy="1600200"/>
          </a:xfrm>
        </p:spPr>
        <p:txBody>
          <a:bodyPr/>
          <a:lstStyle/>
          <a:p>
            <a:r>
              <a:rPr lang="es-MX" sz="4000" dirty="0" err="1" smtClean="0"/>
              <a:t>Phase</a:t>
            </a:r>
            <a:r>
              <a:rPr lang="es-MX" sz="4000" dirty="0" smtClean="0"/>
              <a:t> </a:t>
            </a:r>
            <a:r>
              <a:rPr lang="es-MX" sz="4000" dirty="0" err="1" smtClean="0"/>
              <a:t>Locked</a:t>
            </a:r>
            <a:r>
              <a:rPr lang="es-MX" sz="4000" dirty="0" smtClean="0"/>
              <a:t> </a:t>
            </a:r>
            <a:r>
              <a:rPr lang="es-MX" sz="4000" dirty="0" err="1" smtClean="0"/>
              <a:t>Loop</a:t>
            </a:r>
            <a:r>
              <a:rPr lang="es-MX" sz="4000" dirty="0" smtClean="0"/>
              <a:t> (PLL)</a:t>
            </a:r>
            <a:endParaRPr lang="es-MX" sz="4000" dirty="0"/>
          </a:p>
        </p:txBody>
      </p:sp>
      <p:sp>
        <p:nvSpPr>
          <p:cNvPr id="3" name="2 Marcador de contenido"/>
          <p:cNvSpPr>
            <a:spLocks noGrp="1"/>
          </p:cNvSpPr>
          <p:nvPr>
            <p:ph idx="1"/>
          </p:nvPr>
        </p:nvSpPr>
        <p:spPr>
          <a:xfrm>
            <a:off x="755576" y="1700808"/>
            <a:ext cx="3816424" cy="4525963"/>
          </a:xfrm>
        </p:spPr>
        <p:txBody>
          <a:bodyPr>
            <a:normAutofit lnSpcReduction="10000"/>
          </a:bodyPr>
          <a:lstStyle/>
          <a:p>
            <a:pPr marL="0" indent="0" algn="just">
              <a:buNone/>
            </a:pPr>
            <a:r>
              <a:rPr lang="es-ES" dirty="0" smtClean="0">
                <a:solidFill>
                  <a:schemeClr val="tx1"/>
                </a:solidFill>
              </a:rPr>
              <a:t>La técnica PLL es utilizada ampliamente en aplicaciones de rectificadores trifásicos controlados, inversores y también en aplicaciones de energía eólica para generadores sincrónicos de imanes permanentes y generadores de inducción de doble devanado. </a:t>
            </a:r>
            <a:endParaRPr lang="es-MX" dirty="0" smtClean="0">
              <a:solidFill>
                <a:schemeClr val="tx1"/>
              </a:solidFill>
            </a:endParaRPr>
          </a:p>
        </p:txBody>
      </p:sp>
      <p:sp>
        <p:nvSpPr>
          <p:cNvPr id="4" name="3 Marcador de número de diapositiva"/>
          <p:cNvSpPr>
            <a:spLocks noGrp="1"/>
          </p:cNvSpPr>
          <p:nvPr>
            <p:ph type="sldNum" sz="quarter" idx="12"/>
          </p:nvPr>
        </p:nvSpPr>
        <p:spPr/>
        <p:txBody>
          <a:bodyPr/>
          <a:lstStyle/>
          <a:p>
            <a:fld id="{AF487FD3-FD12-4C9F-837C-BBE4BFA63098}" type="slidenum">
              <a:rPr lang="es-MX" smtClean="0"/>
              <a:pPr/>
              <a:t>16</a:t>
            </a:fld>
            <a:endParaRPr lang="es-MX"/>
          </a:p>
        </p:txBody>
      </p:sp>
      <p:sp>
        <p:nvSpPr>
          <p:cNvPr id="5123"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5125" name="Rectangle 5"/>
          <p:cNvSpPr>
            <a:spLocks noChangeArrowheads="1"/>
          </p:cNvSpPr>
          <p:nvPr/>
        </p:nvSpPr>
        <p:spPr bwMode="auto">
          <a:xfrm>
            <a:off x="0" y="14382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700" b="0" i="0" u="none" strike="noStrike" cap="none" normalizeH="0" baseline="0" smtClean="0">
                <a:ln>
                  <a:noFill/>
                </a:ln>
                <a:solidFill>
                  <a:schemeClr val="tx1"/>
                </a:solidFill>
                <a:effectLst/>
                <a:latin typeface="Arial" pitchFamily="34" charset="0"/>
                <a:cs typeface="Arial" pitchFamily="34" charset="0"/>
              </a:rPr>
              <a:t> </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
        <p:nvSpPr>
          <p:cNvPr id="5127"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pic>
        <p:nvPicPr>
          <p:cNvPr id="5126" name="Picture 6"/>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652120" y="2924944"/>
            <a:ext cx="2575923" cy="1619151"/>
          </a:xfrm>
          <a:prstGeom prst="rect">
            <a:avLst/>
          </a:prstGeom>
          <a:noFill/>
        </p:spPr>
      </p:pic>
      <p:sp>
        <p:nvSpPr>
          <p:cNvPr id="5128" name="Rectangle 8"/>
          <p:cNvSpPr>
            <a:spLocks noChangeArrowheads="1"/>
          </p:cNvSpPr>
          <p:nvPr/>
        </p:nvSpPr>
        <p:spPr bwMode="auto">
          <a:xfrm>
            <a:off x="0" y="62865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100" b="1" i="0" u="none" strike="noStrike" cap="none" normalizeH="0" baseline="0" smtClean="0">
                <a:ln>
                  <a:noFill/>
                </a:ln>
                <a:solidFill>
                  <a:schemeClr val="tx1"/>
                </a:solidFill>
                <a:effectLst/>
                <a:latin typeface="Arial" pitchFamily="34" charset="0"/>
                <a:ea typeface="Calibri" pitchFamily="34" charset="0"/>
                <a:cs typeface="Book Antiqua,Bold" charset="0"/>
              </a:rPr>
              <a:t>      </a:t>
            </a: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460596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59432"/>
            <a:ext cx="8229600" cy="1600200"/>
          </a:xfrm>
        </p:spPr>
        <p:txBody>
          <a:bodyPr/>
          <a:lstStyle/>
          <a:p>
            <a:pPr lvl="0"/>
            <a:r>
              <a:rPr lang="es-MX" sz="4000" b="1" dirty="0" smtClean="0">
                <a:effectLst/>
              </a:rPr>
              <a:t>Resultados</a:t>
            </a:r>
            <a:endParaRPr lang="es-MX" sz="4000" dirty="0">
              <a:effectLst/>
            </a:endParaRPr>
          </a:p>
        </p:txBody>
      </p:sp>
      <p:sp>
        <p:nvSpPr>
          <p:cNvPr id="3" name="2 Marcador de contenido"/>
          <p:cNvSpPr>
            <a:spLocks noGrp="1"/>
          </p:cNvSpPr>
          <p:nvPr>
            <p:ph idx="1"/>
          </p:nvPr>
        </p:nvSpPr>
        <p:spPr>
          <a:xfrm>
            <a:off x="457200" y="1166018"/>
            <a:ext cx="8229600" cy="4525963"/>
          </a:xfrm>
        </p:spPr>
        <p:txBody>
          <a:bodyPr>
            <a:normAutofit/>
          </a:bodyPr>
          <a:lstStyle/>
          <a:p>
            <a:pPr algn="just"/>
            <a:r>
              <a:rPr lang="es-ES" sz="2300" dirty="0" smtClean="0">
                <a:solidFill>
                  <a:schemeClr val="tx1"/>
                </a:solidFill>
              </a:rPr>
              <a:t>Estimador basado en las variaciones de la inductancia de fugas con la posición del rotor.</a:t>
            </a:r>
          </a:p>
          <a:p>
            <a:pPr algn="just"/>
            <a:endParaRPr lang="es-ES" sz="2300" dirty="0" smtClean="0">
              <a:solidFill>
                <a:schemeClr val="tx1"/>
              </a:solidFill>
            </a:endParaRPr>
          </a:p>
          <a:p>
            <a:pPr algn="just"/>
            <a:r>
              <a:rPr lang="es-ES" sz="2300" dirty="0" smtClean="0">
                <a:solidFill>
                  <a:schemeClr val="tx1"/>
                </a:solidFill>
              </a:rPr>
              <a:t>Los estimadores basados en las ecuaciones estáticas</a:t>
            </a:r>
          </a:p>
          <a:p>
            <a:pPr algn="just"/>
            <a:endParaRPr lang="es-ES" sz="2300" dirty="0" smtClean="0">
              <a:solidFill>
                <a:schemeClr val="tx1"/>
              </a:solidFill>
            </a:endParaRPr>
          </a:p>
          <a:p>
            <a:pPr algn="just"/>
            <a:r>
              <a:rPr lang="es-ES" sz="2300" dirty="0" smtClean="0">
                <a:solidFill>
                  <a:schemeClr val="tx1"/>
                </a:solidFill>
              </a:rPr>
              <a:t>Los estimadores basados en la saturación magnética y el </a:t>
            </a:r>
            <a:r>
              <a:rPr lang="es-ES" sz="2300" dirty="0" err="1" smtClean="0">
                <a:solidFill>
                  <a:schemeClr val="tx1"/>
                </a:solidFill>
              </a:rPr>
              <a:t>ranurado</a:t>
            </a:r>
            <a:r>
              <a:rPr lang="es-ES" sz="2300" dirty="0" smtClean="0">
                <a:solidFill>
                  <a:schemeClr val="tx1"/>
                </a:solidFill>
              </a:rPr>
              <a:t> del rotor </a:t>
            </a:r>
          </a:p>
          <a:p>
            <a:pPr algn="just"/>
            <a:endParaRPr lang="es-ES" sz="2300" dirty="0" smtClean="0">
              <a:solidFill>
                <a:schemeClr val="tx1"/>
              </a:solidFill>
            </a:endParaRPr>
          </a:p>
          <a:p>
            <a:pPr algn="just"/>
            <a:r>
              <a:rPr lang="es-ES" sz="2300" dirty="0" smtClean="0">
                <a:solidFill>
                  <a:schemeClr val="tx1"/>
                </a:solidFill>
              </a:rPr>
              <a:t>Los estimadores basados en las ecuaciones de estado</a:t>
            </a:r>
          </a:p>
        </p:txBody>
      </p:sp>
      <p:sp>
        <p:nvSpPr>
          <p:cNvPr id="4" name="3 Marcador de número de diapositiva"/>
          <p:cNvSpPr>
            <a:spLocks noGrp="1"/>
          </p:cNvSpPr>
          <p:nvPr>
            <p:ph type="sldNum" sz="quarter" idx="12"/>
          </p:nvPr>
        </p:nvSpPr>
        <p:spPr/>
        <p:txBody>
          <a:bodyPr/>
          <a:lstStyle/>
          <a:p>
            <a:fld id="{AF487FD3-FD12-4C9F-837C-BBE4BFA63098}" type="slidenum">
              <a:rPr lang="es-MX" smtClean="0"/>
              <a:pPr/>
              <a:t>17</a:t>
            </a:fld>
            <a:endParaRPr lang="es-MX"/>
          </a:p>
        </p:txBody>
      </p:sp>
    </p:spTree>
    <p:extLst>
      <p:ext uri="{BB962C8B-B14F-4D97-AF65-F5344CB8AC3E}">
        <p14:creationId xmlns:p14="http://schemas.microsoft.com/office/powerpoint/2010/main" val="36592218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59432"/>
            <a:ext cx="8229600" cy="1600200"/>
          </a:xfrm>
        </p:spPr>
        <p:txBody>
          <a:bodyPr/>
          <a:lstStyle/>
          <a:p>
            <a:r>
              <a:rPr lang="es-MX" sz="4000" dirty="0" smtClean="0"/>
              <a:t>Resultados</a:t>
            </a:r>
            <a:endParaRPr lang="es-MX" sz="4000" dirty="0"/>
          </a:p>
        </p:txBody>
      </p:sp>
      <p:sp>
        <p:nvSpPr>
          <p:cNvPr id="4" name="3 Marcador de número de diapositiva"/>
          <p:cNvSpPr>
            <a:spLocks noGrp="1"/>
          </p:cNvSpPr>
          <p:nvPr>
            <p:ph type="sldNum" sz="quarter" idx="12"/>
          </p:nvPr>
        </p:nvSpPr>
        <p:spPr/>
        <p:txBody>
          <a:bodyPr/>
          <a:lstStyle/>
          <a:p>
            <a:fld id="{AF487FD3-FD12-4C9F-837C-BBE4BFA63098}" type="slidenum">
              <a:rPr lang="es-MX" smtClean="0"/>
              <a:pPr/>
              <a:t>18</a:t>
            </a:fld>
            <a:endParaRPr lang="es-MX"/>
          </a:p>
        </p:txBody>
      </p:sp>
      <p:sp>
        <p:nvSpPr>
          <p:cNvPr id="7" name="6 Marcador de contenido"/>
          <p:cNvSpPr>
            <a:spLocks noGrp="1"/>
          </p:cNvSpPr>
          <p:nvPr>
            <p:ph idx="1"/>
          </p:nvPr>
        </p:nvSpPr>
        <p:spPr/>
        <p:txBody>
          <a:bodyPr>
            <a:normAutofit lnSpcReduction="10000"/>
          </a:bodyPr>
          <a:lstStyle/>
          <a:p>
            <a:r>
              <a:rPr lang="es-ES" dirty="0" smtClean="0"/>
              <a:t>El modelo de referencia de adaptación</a:t>
            </a:r>
          </a:p>
          <a:p>
            <a:endParaRPr lang="es-ES" dirty="0" smtClean="0"/>
          </a:p>
          <a:p>
            <a:r>
              <a:rPr lang="es-ES" dirty="0" smtClean="0"/>
              <a:t>Estimador </a:t>
            </a:r>
            <a:r>
              <a:rPr lang="es-ES" dirty="0" err="1" smtClean="0"/>
              <a:t>Luenberger</a:t>
            </a:r>
            <a:r>
              <a:rPr lang="es-ES" dirty="0" smtClean="0"/>
              <a:t> </a:t>
            </a:r>
          </a:p>
          <a:p>
            <a:endParaRPr lang="es-ES" dirty="0" smtClean="0"/>
          </a:p>
          <a:p>
            <a:r>
              <a:rPr lang="es-ES" dirty="0" smtClean="0"/>
              <a:t>Filtro de </a:t>
            </a:r>
            <a:r>
              <a:rPr lang="es-ES" dirty="0" err="1" smtClean="0"/>
              <a:t>Kalman</a:t>
            </a:r>
            <a:r>
              <a:rPr lang="es-ES" dirty="0" smtClean="0"/>
              <a:t> extendido </a:t>
            </a:r>
          </a:p>
          <a:p>
            <a:endParaRPr lang="es-ES" dirty="0" smtClean="0"/>
          </a:p>
          <a:p>
            <a:r>
              <a:rPr lang="es-ES" dirty="0" smtClean="0"/>
              <a:t>Observador simplificado de </a:t>
            </a:r>
            <a:r>
              <a:rPr lang="es-ES" dirty="0" err="1" smtClean="0"/>
              <a:t>Kalman</a:t>
            </a:r>
            <a:r>
              <a:rPr lang="es-ES" dirty="0" smtClean="0"/>
              <a:t> </a:t>
            </a:r>
          </a:p>
          <a:p>
            <a:endParaRPr lang="es-ES" dirty="0" smtClean="0"/>
          </a:p>
          <a:p>
            <a:r>
              <a:rPr lang="es-ES" dirty="0" smtClean="0"/>
              <a:t>Inteligencia artificial</a:t>
            </a:r>
          </a:p>
          <a:p>
            <a:endParaRPr lang="es-ES" dirty="0" smtClean="0"/>
          </a:p>
          <a:p>
            <a:r>
              <a:rPr lang="es-ES" dirty="0" err="1" smtClean="0"/>
              <a:t>Phase</a:t>
            </a:r>
            <a:r>
              <a:rPr lang="es-ES" dirty="0" smtClean="0"/>
              <a:t> </a:t>
            </a:r>
            <a:r>
              <a:rPr lang="es-ES" dirty="0" err="1" smtClean="0"/>
              <a:t>Lock</a:t>
            </a:r>
            <a:r>
              <a:rPr lang="es-ES" dirty="0" smtClean="0"/>
              <a:t> </a:t>
            </a:r>
            <a:r>
              <a:rPr lang="es-ES" dirty="0" err="1" smtClean="0"/>
              <a:t>Loop</a:t>
            </a:r>
            <a:endParaRPr lang="es-ES" dirty="0" smtClean="0"/>
          </a:p>
        </p:txBody>
      </p:sp>
    </p:spTree>
    <p:extLst>
      <p:ext uri="{BB962C8B-B14F-4D97-AF65-F5344CB8AC3E}">
        <p14:creationId xmlns:p14="http://schemas.microsoft.com/office/powerpoint/2010/main" val="21915429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1052736"/>
            <a:ext cx="8064896" cy="792088"/>
          </a:xfrm>
        </p:spPr>
        <p:txBody>
          <a:bodyPr/>
          <a:lstStyle/>
          <a:p>
            <a:pPr algn="r"/>
            <a:r>
              <a:rPr lang="es-MX" sz="3600" b="1" dirty="0" smtClean="0"/>
              <a:t/>
            </a:r>
            <a:br>
              <a:rPr lang="es-MX" sz="3600" b="1" dirty="0" smtClean="0"/>
            </a:br>
            <a:r>
              <a:rPr lang="es-MX" sz="3600" b="1" dirty="0" smtClean="0"/>
              <a:t/>
            </a:r>
            <a:br>
              <a:rPr lang="es-MX" sz="3600" b="1" dirty="0" smtClean="0"/>
            </a:br>
            <a:r>
              <a:rPr lang="es-MX" sz="3600" b="1" dirty="0" smtClean="0"/>
              <a:t/>
            </a:r>
            <a:br>
              <a:rPr lang="es-MX" sz="3600" b="1" dirty="0" smtClean="0"/>
            </a:br>
            <a:r>
              <a:rPr lang="es-MX" sz="3600" b="1" dirty="0" smtClean="0"/>
              <a:t>Comparativa de Estimadores de Velocidad</a:t>
            </a:r>
            <a:endParaRPr lang="es-MX" sz="3600" dirty="0"/>
          </a:p>
        </p:txBody>
      </p:sp>
      <p:sp>
        <p:nvSpPr>
          <p:cNvPr id="4" name="3 Marcador de número de diapositiva"/>
          <p:cNvSpPr>
            <a:spLocks noGrp="1"/>
          </p:cNvSpPr>
          <p:nvPr>
            <p:ph type="sldNum" sz="quarter" idx="12"/>
          </p:nvPr>
        </p:nvSpPr>
        <p:spPr/>
        <p:txBody>
          <a:bodyPr/>
          <a:lstStyle/>
          <a:p>
            <a:fld id="{AF487FD3-FD12-4C9F-837C-BBE4BFA63098}" type="slidenum">
              <a:rPr lang="es-MX" smtClean="0"/>
              <a:pPr/>
              <a:t>19</a:t>
            </a:fld>
            <a:endParaRPr lang="es-MX"/>
          </a:p>
        </p:txBody>
      </p:sp>
      <p:graphicFrame>
        <p:nvGraphicFramePr>
          <p:cNvPr id="7" name="6 Tabla"/>
          <p:cNvGraphicFramePr>
            <a:graphicFrameLocks noGrp="1"/>
          </p:cNvGraphicFramePr>
          <p:nvPr/>
        </p:nvGraphicFramePr>
        <p:xfrm>
          <a:off x="755576" y="2272284"/>
          <a:ext cx="7776864" cy="4109040"/>
        </p:xfrm>
        <a:graphic>
          <a:graphicData uri="http://schemas.openxmlformats.org/drawingml/2006/table">
            <a:tbl>
              <a:tblPr/>
              <a:tblGrid>
                <a:gridCol w="2941424"/>
                <a:gridCol w="1208666"/>
                <a:gridCol w="1428847"/>
                <a:gridCol w="1098576"/>
                <a:gridCol w="1099351"/>
              </a:tblGrid>
              <a:tr h="684840">
                <a:tc>
                  <a:txBody>
                    <a:bodyPr/>
                    <a:lstStyle/>
                    <a:p>
                      <a:pPr algn="ctr">
                        <a:lnSpc>
                          <a:spcPct val="115000"/>
                        </a:lnSpc>
                        <a:spcAft>
                          <a:spcPts val="0"/>
                        </a:spcAft>
                      </a:pPr>
                      <a:r>
                        <a:rPr lang="es-ES_tradnl" sz="1100" b="1">
                          <a:latin typeface="Times New Roman"/>
                          <a:ea typeface="Calibri"/>
                          <a:cs typeface="Times New Roman"/>
                        </a:rPr>
                        <a:t>Estimador</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b="1">
                          <a:latin typeface="Times New Roman"/>
                          <a:ea typeface="Calibri"/>
                          <a:cs typeface="Times New Roman"/>
                        </a:rPr>
                        <a:t>Complejidad</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b="1">
                          <a:latin typeface="Times New Roman"/>
                          <a:ea typeface="Calibri"/>
                          <a:cs typeface="Times New Roman"/>
                        </a:rPr>
                        <a:t>Costo Computacional</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b="1">
                          <a:latin typeface="Times New Roman"/>
                          <a:ea typeface="Calibri"/>
                          <a:cs typeface="Times New Roman"/>
                        </a:rPr>
                        <a:t>Estabilidad</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b="1">
                          <a:latin typeface="Times New Roman"/>
                          <a:ea typeface="Calibri"/>
                          <a:cs typeface="Times New Roman"/>
                        </a:rPr>
                        <a:t>Desempeño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420">
                <a:tc>
                  <a:txBody>
                    <a:bodyPr/>
                    <a:lstStyle/>
                    <a:p>
                      <a:pPr algn="ctr">
                        <a:lnSpc>
                          <a:spcPct val="115000"/>
                        </a:lnSpc>
                        <a:spcAft>
                          <a:spcPts val="0"/>
                        </a:spcAft>
                      </a:pPr>
                      <a:r>
                        <a:rPr lang="es-MX" sz="1100">
                          <a:latin typeface="Times New Roman"/>
                          <a:ea typeface="Calibri"/>
                          <a:cs typeface="Times New Roman"/>
                        </a:rPr>
                        <a:t>Modelo estático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Simple</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Bajo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Bajo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Bajo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420">
                <a:tc>
                  <a:txBody>
                    <a:bodyPr/>
                    <a:lstStyle/>
                    <a:p>
                      <a:pPr algn="ctr">
                        <a:lnSpc>
                          <a:spcPct val="115000"/>
                        </a:lnSpc>
                        <a:spcAft>
                          <a:spcPts val="0"/>
                        </a:spcAft>
                      </a:pPr>
                      <a:r>
                        <a:rPr lang="es-ES_tradnl" sz="1100">
                          <a:latin typeface="Times New Roman"/>
                          <a:ea typeface="Calibri"/>
                          <a:cs typeface="Times New Roman"/>
                        </a:rPr>
                        <a:t>Estimador de Bucle abierto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Medio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Bajo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Alto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Bajo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420">
                <a:tc>
                  <a:txBody>
                    <a:bodyPr/>
                    <a:lstStyle/>
                    <a:p>
                      <a:pPr algn="ctr">
                        <a:lnSpc>
                          <a:spcPct val="115000"/>
                        </a:lnSpc>
                        <a:spcAft>
                          <a:spcPts val="0"/>
                        </a:spcAft>
                      </a:pPr>
                      <a:r>
                        <a:rPr lang="es-ES" sz="1100">
                          <a:latin typeface="Times New Roman"/>
                          <a:ea typeface="Calibri"/>
                          <a:cs typeface="Times New Roman"/>
                        </a:rPr>
                        <a:t>Modelo de Referencia de Adaptación</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Medio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Medio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Bajo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Medio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420">
                <a:tc>
                  <a:txBody>
                    <a:bodyPr/>
                    <a:lstStyle/>
                    <a:p>
                      <a:pPr algn="ctr">
                        <a:lnSpc>
                          <a:spcPct val="115000"/>
                        </a:lnSpc>
                        <a:spcAft>
                          <a:spcPts val="0"/>
                        </a:spcAft>
                      </a:pPr>
                      <a:r>
                        <a:rPr lang="es-ES_tradnl" sz="1100">
                          <a:latin typeface="Times New Roman"/>
                          <a:ea typeface="Calibri"/>
                          <a:cs typeface="Times New Roman"/>
                        </a:rPr>
                        <a:t>Luenberger</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Alto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Bajo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Medio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Medio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420">
                <a:tc>
                  <a:txBody>
                    <a:bodyPr/>
                    <a:lstStyle/>
                    <a:p>
                      <a:pPr algn="ctr">
                        <a:lnSpc>
                          <a:spcPct val="115000"/>
                        </a:lnSpc>
                        <a:spcAft>
                          <a:spcPts val="0"/>
                        </a:spcAft>
                      </a:pPr>
                      <a:r>
                        <a:rPr lang="es-ES_tradnl" sz="1100">
                          <a:latin typeface="Times New Roman"/>
                          <a:ea typeface="Calibri"/>
                          <a:cs typeface="Times New Roman"/>
                        </a:rPr>
                        <a:t>Observador Simplificado de Kalman</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Medio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Bajo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Alto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Alto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420">
                <a:tc>
                  <a:txBody>
                    <a:bodyPr/>
                    <a:lstStyle/>
                    <a:p>
                      <a:pPr algn="ctr">
                        <a:lnSpc>
                          <a:spcPct val="115000"/>
                        </a:lnSpc>
                        <a:spcAft>
                          <a:spcPts val="0"/>
                        </a:spcAft>
                      </a:pPr>
                      <a:r>
                        <a:rPr lang="es-ES_tradnl" sz="1100">
                          <a:latin typeface="Times New Roman"/>
                          <a:ea typeface="Calibri"/>
                          <a:cs typeface="Times New Roman"/>
                        </a:rPr>
                        <a:t>Filtro de Kalman Extendido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Alto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Alto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Bajo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Medio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420">
                <a:tc>
                  <a:txBody>
                    <a:bodyPr/>
                    <a:lstStyle/>
                    <a:p>
                      <a:pPr algn="ctr">
                        <a:lnSpc>
                          <a:spcPct val="115000"/>
                        </a:lnSpc>
                        <a:spcAft>
                          <a:spcPts val="0"/>
                        </a:spcAft>
                      </a:pPr>
                      <a:r>
                        <a:rPr lang="es-ES_tradnl" sz="1100">
                          <a:latin typeface="Times New Roman"/>
                          <a:ea typeface="Calibri"/>
                          <a:cs typeface="Times New Roman"/>
                        </a:rPr>
                        <a:t>Observador en Modo Deslizante</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Medio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Bajo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Medio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Medio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420">
                <a:tc>
                  <a:txBody>
                    <a:bodyPr/>
                    <a:lstStyle/>
                    <a:p>
                      <a:pPr algn="ctr">
                        <a:lnSpc>
                          <a:spcPct val="115000"/>
                        </a:lnSpc>
                        <a:spcAft>
                          <a:spcPts val="0"/>
                        </a:spcAft>
                      </a:pPr>
                      <a:r>
                        <a:rPr lang="es-ES_tradnl" sz="1100">
                          <a:latin typeface="Times New Roman"/>
                          <a:ea typeface="Calibri"/>
                          <a:cs typeface="Times New Roman"/>
                        </a:rPr>
                        <a:t>Propiedades no Lineales</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Medio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Alto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Bajo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Bajo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420">
                <a:tc>
                  <a:txBody>
                    <a:bodyPr/>
                    <a:lstStyle/>
                    <a:p>
                      <a:pPr algn="ctr">
                        <a:lnSpc>
                          <a:spcPct val="115000"/>
                        </a:lnSpc>
                        <a:spcAft>
                          <a:spcPts val="0"/>
                        </a:spcAft>
                      </a:pPr>
                      <a:r>
                        <a:rPr lang="es-ES_tradnl" sz="1100">
                          <a:latin typeface="Times New Roman"/>
                          <a:ea typeface="Calibri"/>
                          <a:cs typeface="Times New Roman"/>
                        </a:rPr>
                        <a:t>Inteligencia Artificial</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Alto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Alto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Alto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Alto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420">
                <a:tc>
                  <a:txBody>
                    <a:bodyPr/>
                    <a:lstStyle/>
                    <a:p>
                      <a:pPr algn="ctr">
                        <a:lnSpc>
                          <a:spcPct val="115000"/>
                        </a:lnSpc>
                        <a:spcAft>
                          <a:spcPts val="0"/>
                        </a:spcAft>
                      </a:pPr>
                      <a:r>
                        <a:rPr lang="es-ES_tradnl" sz="1100">
                          <a:latin typeface="Times New Roman"/>
                          <a:ea typeface="Calibri"/>
                          <a:cs typeface="Times New Roman"/>
                        </a:rPr>
                        <a:t>Phase Lock Loop</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Medio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Medio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a:latin typeface="Times New Roman"/>
                          <a:ea typeface="Calibri"/>
                          <a:cs typeface="Times New Roman"/>
                        </a:rPr>
                        <a:t>Medio</a:t>
                      </a:r>
                      <a:endParaRPr lang="es-ES" sz="110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_tradnl" sz="1100" dirty="0">
                          <a:latin typeface="Times New Roman"/>
                          <a:ea typeface="Calibri"/>
                          <a:cs typeface="Times New Roman"/>
                        </a:rPr>
                        <a:t>Alto</a:t>
                      </a:r>
                      <a:endParaRPr lang="es-ES" sz="1100" dirty="0">
                        <a:latin typeface="Calibri"/>
                        <a:ea typeface="Calibri"/>
                        <a:cs typeface="Times New Roman"/>
                      </a:endParaRPr>
                    </a:p>
                  </a:txBody>
                  <a:tcPr marL="65607" marR="65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69096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Energía eólica</a:t>
            </a:r>
            <a:endParaRPr lang="es-MX" dirty="0"/>
          </a:p>
        </p:txBody>
      </p:sp>
      <p:sp>
        <p:nvSpPr>
          <p:cNvPr id="3" name="2 Marcador de contenido"/>
          <p:cNvSpPr>
            <a:spLocks noGrp="1"/>
          </p:cNvSpPr>
          <p:nvPr>
            <p:ph idx="1"/>
          </p:nvPr>
        </p:nvSpPr>
        <p:spPr/>
        <p:txBody>
          <a:bodyPr/>
          <a:lstStyle/>
          <a:p>
            <a:r>
              <a:rPr lang="es-MX" dirty="0">
                <a:solidFill>
                  <a:schemeClr val="tx1"/>
                </a:solidFill>
              </a:rPr>
              <a:t>La energía </a:t>
            </a:r>
            <a:r>
              <a:rPr lang="es-MX" dirty="0" smtClean="0">
                <a:solidFill>
                  <a:schemeClr val="tx1"/>
                </a:solidFill>
              </a:rPr>
              <a:t>eólica </a:t>
            </a:r>
            <a:r>
              <a:rPr lang="es-MX" dirty="0">
                <a:solidFill>
                  <a:schemeClr val="tx1"/>
                </a:solidFill>
              </a:rPr>
              <a:t>es la energía cuyo origen proviene del movimiento de masa de </a:t>
            </a:r>
            <a:r>
              <a:rPr lang="es-MX" dirty="0" smtClean="0">
                <a:solidFill>
                  <a:schemeClr val="tx1"/>
                </a:solidFill>
              </a:rPr>
              <a:t>aire, </a:t>
            </a:r>
            <a:r>
              <a:rPr lang="es-MX" dirty="0">
                <a:solidFill>
                  <a:schemeClr val="tx1"/>
                </a:solidFill>
              </a:rPr>
              <a:t>es decir del viento.</a:t>
            </a:r>
          </a:p>
          <a:p>
            <a:r>
              <a:rPr lang="es-MX" dirty="0" smtClean="0">
                <a:solidFill>
                  <a:schemeClr val="tx1"/>
                </a:solidFill>
              </a:rPr>
              <a:t>Se debe a </a:t>
            </a:r>
            <a:r>
              <a:rPr lang="es-MX" dirty="0">
                <a:solidFill>
                  <a:schemeClr val="tx1"/>
                </a:solidFill>
              </a:rPr>
              <a:t>la diferencia de presiones existentes en distintos lugares de esta, moviéndose de alta a baja </a:t>
            </a:r>
            <a:r>
              <a:rPr lang="es-MX" dirty="0" smtClean="0">
                <a:solidFill>
                  <a:schemeClr val="tx1"/>
                </a:solidFill>
              </a:rPr>
              <a:t>presión.</a:t>
            </a:r>
            <a:endParaRPr lang="es-MX" dirty="0">
              <a:solidFill>
                <a:schemeClr val="tx1"/>
              </a:solidFill>
            </a:endParaRPr>
          </a:p>
          <a:p>
            <a:endParaRPr lang="es-MX" dirty="0">
              <a:solidFill>
                <a:schemeClr val="tx1"/>
              </a:solidFill>
            </a:endParaRPr>
          </a:p>
        </p:txBody>
      </p:sp>
      <p:sp>
        <p:nvSpPr>
          <p:cNvPr id="4" name="3 Marcador de número de diapositiva"/>
          <p:cNvSpPr>
            <a:spLocks noGrp="1"/>
          </p:cNvSpPr>
          <p:nvPr>
            <p:ph type="sldNum" sz="quarter" idx="12"/>
          </p:nvPr>
        </p:nvSpPr>
        <p:spPr/>
        <p:txBody>
          <a:bodyPr/>
          <a:lstStyle/>
          <a:p>
            <a:fld id="{AF487FD3-FD12-4C9F-837C-BBE4BFA63098}" type="slidenum">
              <a:rPr lang="es-MX" smtClean="0"/>
              <a:pPr/>
              <a:t>2</a:t>
            </a:fld>
            <a:endParaRPr lang="es-MX"/>
          </a:p>
        </p:txBody>
      </p:sp>
      <p:pic>
        <p:nvPicPr>
          <p:cNvPr id="15362" name="Picture 2" descr="http://www.hormigasolar.com/wp-content/uploads/2011/09/Energ%C3%ADa-E%C3%B3lic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3573016"/>
            <a:ext cx="28575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8947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692696"/>
            <a:ext cx="8229600" cy="1600200"/>
          </a:xfrm>
        </p:spPr>
        <p:txBody>
          <a:bodyPr/>
          <a:lstStyle/>
          <a:p>
            <a:r>
              <a:rPr lang="es-ES" dirty="0" smtClean="0"/>
              <a:t>¡Gracias por su atención!</a:t>
            </a:r>
            <a:endParaRPr lang="es-ES" dirty="0"/>
          </a:p>
        </p:txBody>
      </p:sp>
      <p:sp>
        <p:nvSpPr>
          <p:cNvPr id="4" name="3 Marcador de número de diapositiva"/>
          <p:cNvSpPr>
            <a:spLocks noGrp="1"/>
          </p:cNvSpPr>
          <p:nvPr>
            <p:ph type="sldNum" sz="quarter" idx="12"/>
          </p:nvPr>
        </p:nvSpPr>
        <p:spPr/>
        <p:txBody>
          <a:bodyPr/>
          <a:lstStyle/>
          <a:p>
            <a:fld id="{AF487FD3-FD12-4C9F-837C-BBE4BFA63098}" type="slidenum">
              <a:rPr lang="es-MX" smtClean="0"/>
              <a:pPr/>
              <a:t>20</a:t>
            </a:fld>
            <a:endParaRPr lang="es-MX"/>
          </a:p>
        </p:txBody>
      </p:sp>
      <p:sp>
        <p:nvSpPr>
          <p:cNvPr id="3" name="2 CuadroTexto"/>
          <p:cNvSpPr txBox="1"/>
          <p:nvPr/>
        </p:nvSpPr>
        <p:spPr>
          <a:xfrm>
            <a:off x="827584" y="3068960"/>
            <a:ext cx="7344816" cy="1938992"/>
          </a:xfrm>
          <a:prstGeom prst="rect">
            <a:avLst/>
          </a:prstGeom>
          <a:noFill/>
        </p:spPr>
        <p:txBody>
          <a:bodyPr wrap="square" rtlCol="0">
            <a:spAutoFit/>
          </a:bodyPr>
          <a:lstStyle/>
          <a:p>
            <a:pPr algn="ctr"/>
            <a:r>
              <a:rPr lang="es-MX" sz="2400" dirty="0" smtClean="0"/>
              <a:t>Contacto:</a:t>
            </a:r>
          </a:p>
          <a:p>
            <a:pPr algn="ctr"/>
            <a:endParaRPr lang="es-MX" sz="2400" dirty="0"/>
          </a:p>
          <a:p>
            <a:pPr algn="ctr"/>
            <a:r>
              <a:rPr lang="es-MX" sz="2400" dirty="0" smtClean="0"/>
              <a:t>sorgi_wcg8@hotmail.com</a:t>
            </a:r>
            <a:r>
              <a:rPr lang="es-MX" sz="2400" dirty="0"/>
              <a:t>, ocarranzac@ipn.mx, </a:t>
            </a:r>
            <a:r>
              <a:rPr lang="es-MX" sz="2400" dirty="0" smtClean="0"/>
              <a:t>homero_900601@hotmail.com</a:t>
            </a:r>
          </a:p>
          <a:p>
            <a:pPr algn="ctr"/>
            <a:r>
              <a:rPr lang="es-MX" sz="2400" dirty="0" smtClean="0"/>
              <a:t>rortegag@ipn.mx</a:t>
            </a:r>
            <a:endParaRPr lang="es-MX"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260648"/>
            <a:ext cx="8229600" cy="1600200"/>
          </a:xfrm>
        </p:spPr>
        <p:txBody>
          <a:bodyPr/>
          <a:lstStyle/>
          <a:p>
            <a:r>
              <a:rPr lang="es-MX" dirty="0" err="1" smtClean="0"/>
              <a:t>Sensorless</a:t>
            </a:r>
            <a:endParaRPr lang="es-MX" dirty="0"/>
          </a:p>
        </p:txBody>
      </p:sp>
      <p:sp>
        <p:nvSpPr>
          <p:cNvPr id="3" name="2 Marcador de contenido"/>
          <p:cNvSpPr>
            <a:spLocks noGrp="1"/>
          </p:cNvSpPr>
          <p:nvPr>
            <p:ph idx="1"/>
          </p:nvPr>
        </p:nvSpPr>
        <p:spPr>
          <a:xfrm>
            <a:off x="971600" y="1927373"/>
            <a:ext cx="7715200" cy="2725763"/>
          </a:xfrm>
        </p:spPr>
        <p:txBody>
          <a:bodyPr>
            <a:normAutofit/>
          </a:bodyPr>
          <a:lstStyle/>
          <a:p>
            <a:pPr marL="0" indent="0" algn="just">
              <a:buNone/>
            </a:pPr>
            <a:r>
              <a:rPr lang="es-MX" sz="2800" dirty="0" smtClean="0">
                <a:solidFill>
                  <a:schemeClr val="tx1"/>
                </a:solidFill>
              </a:rPr>
              <a:t>Engloba a los controladores de motores o generadores que evitan la presencia de alguno de los sensores mecánicos necesarios para su implementación.</a:t>
            </a:r>
            <a:endParaRPr lang="es-MX" sz="2800" dirty="0">
              <a:solidFill>
                <a:schemeClr val="tx1"/>
              </a:solidFill>
            </a:endParaRPr>
          </a:p>
        </p:txBody>
      </p:sp>
      <p:sp>
        <p:nvSpPr>
          <p:cNvPr id="4" name="3 Marcador de número de diapositiva"/>
          <p:cNvSpPr>
            <a:spLocks noGrp="1"/>
          </p:cNvSpPr>
          <p:nvPr>
            <p:ph type="sldNum" sz="quarter" idx="12"/>
          </p:nvPr>
        </p:nvSpPr>
        <p:spPr/>
        <p:txBody>
          <a:bodyPr/>
          <a:lstStyle/>
          <a:p>
            <a:fld id="{AF487FD3-FD12-4C9F-837C-BBE4BFA63098}" type="slidenum">
              <a:rPr lang="es-MX" smtClean="0"/>
              <a:pPr/>
              <a:t>3</a:t>
            </a:fld>
            <a:endParaRPr lang="es-MX"/>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4046925"/>
            <a:ext cx="3178118" cy="23835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570337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46856" y="404664"/>
            <a:ext cx="8229600" cy="1600200"/>
          </a:xfrm>
        </p:spPr>
        <p:txBody>
          <a:bodyPr/>
          <a:lstStyle/>
          <a:p>
            <a:r>
              <a:rPr lang="es-MX" sz="3600" b="1" dirty="0" smtClean="0">
                <a:effectLst/>
              </a:rPr>
              <a:t>Ventajas del uso de </a:t>
            </a:r>
            <a:r>
              <a:rPr lang="es-MX" sz="3600" b="1" dirty="0" err="1" smtClean="0">
                <a:effectLst/>
              </a:rPr>
              <a:t>Sensorless</a:t>
            </a:r>
            <a:endParaRPr lang="es-MX" sz="3600" dirty="0"/>
          </a:p>
        </p:txBody>
      </p:sp>
      <p:sp>
        <p:nvSpPr>
          <p:cNvPr id="3" name="2 Marcador de contenido"/>
          <p:cNvSpPr>
            <a:spLocks noGrp="1"/>
          </p:cNvSpPr>
          <p:nvPr>
            <p:ph idx="1"/>
          </p:nvPr>
        </p:nvSpPr>
        <p:spPr>
          <a:xfrm>
            <a:off x="539552" y="2060848"/>
            <a:ext cx="8064896" cy="3948683"/>
          </a:xfrm>
        </p:spPr>
        <p:txBody>
          <a:bodyPr>
            <a:normAutofit fontScale="92500" lnSpcReduction="10000"/>
          </a:bodyPr>
          <a:lstStyle/>
          <a:p>
            <a:pPr marL="0" indent="0">
              <a:buNone/>
            </a:pPr>
            <a:endParaRPr lang="es-MX" dirty="0" smtClean="0">
              <a:solidFill>
                <a:schemeClr val="tx1"/>
              </a:solidFill>
            </a:endParaRPr>
          </a:p>
          <a:p>
            <a:pPr marL="0" indent="0" algn="ctr"/>
            <a:r>
              <a:rPr lang="es-MX" dirty="0" smtClean="0">
                <a:solidFill>
                  <a:schemeClr val="tx1"/>
                </a:solidFill>
              </a:rPr>
              <a:t>Costo</a:t>
            </a:r>
          </a:p>
          <a:p>
            <a:pPr marL="0" indent="0" algn="ctr"/>
            <a:endParaRPr lang="es-MX" dirty="0" smtClean="0">
              <a:solidFill>
                <a:schemeClr val="tx1"/>
              </a:solidFill>
            </a:endParaRPr>
          </a:p>
          <a:p>
            <a:pPr marL="0" indent="0" algn="ctr"/>
            <a:r>
              <a:rPr lang="es-MX" dirty="0" smtClean="0">
                <a:solidFill>
                  <a:schemeClr val="tx1"/>
                </a:solidFill>
              </a:rPr>
              <a:t>Menor ruido</a:t>
            </a:r>
          </a:p>
          <a:p>
            <a:pPr marL="0" indent="0" algn="ctr"/>
            <a:endParaRPr lang="es-MX" dirty="0" smtClean="0">
              <a:solidFill>
                <a:schemeClr val="tx1"/>
              </a:solidFill>
            </a:endParaRPr>
          </a:p>
          <a:p>
            <a:pPr marL="0" indent="0" algn="ctr"/>
            <a:r>
              <a:rPr lang="es-MX" dirty="0" smtClean="0">
                <a:solidFill>
                  <a:schemeClr val="tx1"/>
                </a:solidFill>
              </a:rPr>
              <a:t>Menor  Mantenimiento</a:t>
            </a:r>
          </a:p>
          <a:p>
            <a:pPr marL="0" indent="0" algn="ctr"/>
            <a:endParaRPr lang="es-MX" dirty="0" smtClean="0">
              <a:solidFill>
                <a:schemeClr val="tx1"/>
              </a:solidFill>
            </a:endParaRPr>
          </a:p>
          <a:p>
            <a:pPr marL="0" indent="0" algn="ctr"/>
            <a:r>
              <a:rPr lang="es-MX" dirty="0" smtClean="0">
                <a:solidFill>
                  <a:schemeClr val="tx1"/>
                </a:solidFill>
              </a:rPr>
              <a:t>Baja inercia del sistema</a:t>
            </a:r>
          </a:p>
          <a:p>
            <a:pPr marL="0" indent="0" algn="ctr">
              <a:buNone/>
            </a:pPr>
            <a:r>
              <a:rPr lang="es-MX" dirty="0">
                <a:solidFill>
                  <a:schemeClr val="tx1"/>
                </a:solidFill>
              </a:rPr>
              <a:t/>
            </a:r>
            <a:br>
              <a:rPr lang="es-MX" dirty="0">
                <a:solidFill>
                  <a:schemeClr val="tx1"/>
                </a:solidFill>
              </a:rPr>
            </a:br>
            <a:endParaRPr lang="es-MX" dirty="0">
              <a:solidFill>
                <a:schemeClr val="tx1"/>
              </a:solidFill>
            </a:endParaRPr>
          </a:p>
        </p:txBody>
      </p:sp>
      <p:sp>
        <p:nvSpPr>
          <p:cNvPr id="4" name="3 Marcador de número de diapositiva"/>
          <p:cNvSpPr>
            <a:spLocks noGrp="1"/>
          </p:cNvSpPr>
          <p:nvPr>
            <p:ph type="sldNum" sz="quarter" idx="12"/>
          </p:nvPr>
        </p:nvSpPr>
        <p:spPr/>
        <p:txBody>
          <a:bodyPr/>
          <a:lstStyle/>
          <a:p>
            <a:fld id="{AF487FD3-FD12-4C9F-837C-BBE4BFA63098}" type="slidenum">
              <a:rPr lang="es-MX" smtClean="0"/>
              <a:pPr/>
              <a:t>4</a:t>
            </a:fld>
            <a:endParaRPr lang="es-MX"/>
          </a:p>
        </p:txBody>
      </p:sp>
      <p:pic>
        <p:nvPicPr>
          <p:cNvPr id="1638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2636912"/>
            <a:ext cx="2476500" cy="301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3492942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88640"/>
            <a:ext cx="8229600" cy="1600200"/>
          </a:xfrm>
        </p:spPr>
        <p:txBody>
          <a:bodyPr/>
          <a:lstStyle/>
          <a:p>
            <a:r>
              <a:rPr lang="es-MX" sz="4000" b="1" dirty="0" smtClean="0">
                <a:effectLst/>
              </a:rPr>
              <a:t>Investigación de Estimadores de velocidad en GSIP</a:t>
            </a:r>
            <a:endParaRPr lang="es-MX" sz="4000" dirty="0"/>
          </a:p>
        </p:txBody>
      </p:sp>
      <p:sp>
        <p:nvSpPr>
          <p:cNvPr id="3" name="2 Marcador de contenido"/>
          <p:cNvSpPr>
            <a:spLocks noGrp="1"/>
          </p:cNvSpPr>
          <p:nvPr>
            <p:ph idx="1"/>
          </p:nvPr>
        </p:nvSpPr>
        <p:spPr>
          <a:xfrm>
            <a:off x="611560" y="1916832"/>
            <a:ext cx="8085584" cy="4525963"/>
          </a:xfrm>
        </p:spPr>
        <p:txBody>
          <a:bodyPr/>
          <a:lstStyle/>
          <a:p>
            <a:pPr marL="0" indent="0" algn="ctr">
              <a:buNone/>
            </a:pPr>
            <a:r>
              <a:rPr lang="es-MX" sz="3200" b="1" dirty="0" smtClean="0">
                <a:solidFill>
                  <a:schemeClr val="tx1"/>
                </a:solidFill>
              </a:rPr>
              <a:t>Posición del rotor vs velocidad del rotor</a:t>
            </a:r>
          </a:p>
          <a:p>
            <a:pPr marL="0" indent="0">
              <a:buNone/>
            </a:pPr>
            <a:endParaRPr lang="es-MX" dirty="0" smtClean="0">
              <a:solidFill>
                <a:schemeClr val="tx1"/>
              </a:solidFill>
            </a:endParaRPr>
          </a:p>
          <a:p>
            <a:pPr marL="0" indent="0" algn="just">
              <a:buNone/>
            </a:pPr>
            <a:r>
              <a:rPr lang="es-MX" dirty="0" smtClean="0">
                <a:solidFill>
                  <a:schemeClr val="tx1"/>
                </a:solidFill>
              </a:rPr>
              <a:t>Las técnicas </a:t>
            </a:r>
            <a:r>
              <a:rPr lang="es-MX" dirty="0" err="1" smtClean="0">
                <a:solidFill>
                  <a:schemeClr val="tx1"/>
                </a:solidFill>
              </a:rPr>
              <a:t>sensorless</a:t>
            </a:r>
            <a:r>
              <a:rPr lang="es-MX" dirty="0" smtClean="0">
                <a:solidFill>
                  <a:schemeClr val="tx1"/>
                </a:solidFill>
              </a:rPr>
              <a:t> parten de modelos matemáticos y variables eléctricas físicamente mensurables en la maquina estudiada, que permiten estimar la posición y velocidad del rotor, con errores acotados por el tipo de técnica utilizada.</a:t>
            </a:r>
            <a:endParaRPr lang="es-MX" dirty="0">
              <a:solidFill>
                <a:schemeClr val="tx1"/>
              </a:solidFill>
            </a:endParaRPr>
          </a:p>
        </p:txBody>
      </p:sp>
      <p:sp>
        <p:nvSpPr>
          <p:cNvPr id="4" name="3 Marcador de número de diapositiva"/>
          <p:cNvSpPr>
            <a:spLocks noGrp="1"/>
          </p:cNvSpPr>
          <p:nvPr>
            <p:ph type="sldNum" sz="quarter" idx="12"/>
          </p:nvPr>
        </p:nvSpPr>
        <p:spPr/>
        <p:txBody>
          <a:bodyPr/>
          <a:lstStyle/>
          <a:p>
            <a:fld id="{AF487FD3-FD12-4C9F-837C-BBE4BFA63098}" type="slidenum">
              <a:rPr lang="es-MX" smtClean="0"/>
              <a:pPr/>
              <a:t>5</a:t>
            </a:fld>
            <a:endParaRPr lang="es-MX"/>
          </a:p>
        </p:txBody>
      </p:sp>
    </p:spTree>
    <p:extLst>
      <p:ext uri="{BB962C8B-B14F-4D97-AF65-F5344CB8AC3E}">
        <p14:creationId xmlns:p14="http://schemas.microsoft.com/office/powerpoint/2010/main" val="31779858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sz="3200" b="1" dirty="0" smtClean="0">
                <a:effectLst/>
              </a:rPr>
              <a:t>Técnicas </a:t>
            </a:r>
            <a:r>
              <a:rPr lang="es-MX" sz="3200" b="1" dirty="0" err="1" smtClean="0">
                <a:effectLst/>
              </a:rPr>
              <a:t>Sensorless</a:t>
            </a:r>
            <a:endParaRPr lang="es-MX" sz="3200" b="1" dirty="0"/>
          </a:p>
        </p:txBody>
      </p:sp>
      <p:sp>
        <p:nvSpPr>
          <p:cNvPr id="3" name="2 Marcador de contenido"/>
          <p:cNvSpPr>
            <a:spLocks noGrp="1"/>
          </p:cNvSpPr>
          <p:nvPr>
            <p:ph idx="1"/>
          </p:nvPr>
        </p:nvSpPr>
        <p:spPr/>
        <p:txBody>
          <a:bodyPr>
            <a:normAutofit/>
          </a:bodyPr>
          <a:lstStyle/>
          <a:p>
            <a:pPr algn="ctr"/>
            <a:r>
              <a:rPr lang="es-MX" sz="3200" dirty="0" smtClean="0">
                <a:solidFill>
                  <a:schemeClr val="tx1"/>
                </a:solidFill>
              </a:rPr>
              <a:t>Bucle abierto</a:t>
            </a:r>
          </a:p>
          <a:p>
            <a:pPr algn="ctr"/>
            <a:r>
              <a:rPr lang="es-MX" sz="3200" dirty="0" smtClean="0">
                <a:solidFill>
                  <a:schemeClr val="tx1"/>
                </a:solidFill>
              </a:rPr>
              <a:t>Ecuaciones de estado</a:t>
            </a:r>
          </a:p>
          <a:p>
            <a:pPr algn="ctr"/>
            <a:r>
              <a:rPr lang="es-MX" sz="3200" dirty="0" smtClean="0">
                <a:solidFill>
                  <a:schemeClr val="tx1"/>
                </a:solidFill>
              </a:rPr>
              <a:t>Estocásticos</a:t>
            </a:r>
            <a:endParaRPr lang="es-MX" sz="3200" dirty="0" smtClean="0">
              <a:solidFill>
                <a:schemeClr val="tx1"/>
              </a:solidFill>
            </a:endParaRPr>
          </a:p>
          <a:p>
            <a:pPr algn="ctr"/>
            <a:r>
              <a:rPr lang="es-MX" sz="3200" dirty="0" smtClean="0">
                <a:solidFill>
                  <a:schemeClr val="tx1"/>
                </a:solidFill>
              </a:rPr>
              <a:t>No </a:t>
            </a:r>
            <a:r>
              <a:rPr lang="es-MX" sz="3200" dirty="0" smtClean="0">
                <a:solidFill>
                  <a:schemeClr val="tx1"/>
                </a:solidFill>
              </a:rPr>
              <a:t>lineales</a:t>
            </a:r>
          </a:p>
          <a:p>
            <a:pPr algn="ctr"/>
            <a:r>
              <a:rPr lang="es-MX" sz="3200" dirty="0" smtClean="0">
                <a:solidFill>
                  <a:schemeClr val="tx1"/>
                </a:solidFill>
              </a:rPr>
              <a:t>Redes neuronales</a:t>
            </a:r>
            <a:endParaRPr lang="es-MX" sz="3200" dirty="0" smtClean="0">
              <a:solidFill>
                <a:schemeClr val="tx1"/>
              </a:solidFill>
            </a:endParaRPr>
          </a:p>
          <a:p>
            <a:pPr algn="just"/>
            <a:endParaRPr lang="es-MX" dirty="0" smtClean="0">
              <a:solidFill>
                <a:schemeClr val="tx1"/>
              </a:solidFill>
            </a:endParaRPr>
          </a:p>
          <a:p>
            <a:pPr algn="just"/>
            <a:endParaRPr lang="es-MX" dirty="0">
              <a:solidFill>
                <a:schemeClr val="tx1"/>
              </a:solidFill>
            </a:endParaRPr>
          </a:p>
        </p:txBody>
      </p:sp>
      <p:sp>
        <p:nvSpPr>
          <p:cNvPr id="6" name="5 Marcador de número de diapositiva"/>
          <p:cNvSpPr>
            <a:spLocks noGrp="1"/>
          </p:cNvSpPr>
          <p:nvPr>
            <p:ph type="sldNum" sz="quarter" idx="12"/>
          </p:nvPr>
        </p:nvSpPr>
        <p:spPr/>
        <p:txBody>
          <a:bodyPr/>
          <a:lstStyle/>
          <a:p>
            <a:fld id="{AF487FD3-FD12-4C9F-837C-BBE4BFA63098}" type="slidenum">
              <a:rPr lang="es-MX" smtClean="0"/>
              <a:pPr/>
              <a:t>6</a:t>
            </a:fld>
            <a:endParaRPr lang="es-MX"/>
          </a:p>
        </p:txBody>
      </p:sp>
    </p:spTree>
    <p:extLst>
      <p:ext uri="{BB962C8B-B14F-4D97-AF65-F5344CB8AC3E}">
        <p14:creationId xmlns:p14="http://schemas.microsoft.com/office/powerpoint/2010/main" val="2571700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315416"/>
            <a:ext cx="8229600" cy="1872208"/>
          </a:xfrm>
        </p:spPr>
        <p:txBody>
          <a:bodyPr/>
          <a:lstStyle/>
          <a:p>
            <a:r>
              <a:rPr lang="es-MX" sz="3400" b="1" dirty="0" smtClean="0">
                <a:effectLst/>
              </a:rPr>
              <a:t>Clasificación de técnicas de estimadores de velocidad </a:t>
            </a:r>
            <a:r>
              <a:rPr lang="es-MX" sz="3400" b="1" dirty="0" err="1" smtClean="0">
                <a:effectLst/>
              </a:rPr>
              <a:t>sensorless</a:t>
            </a:r>
            <a:r>
              <a:rPr lang="es-MX" sz="3400" b="1" dirty="0" smtClean="0">
                <a:effectLst/>
              </a:rPr>
              <a:t> </a:t>
            </a:r>
            <a:r>
              <a:rPr lang="es-MX" sz="3400" b="1" dirty="0" smtClean="0">
                <a:effectLst/>
              </a:rPr>
              <a:t>en GSIP</a:t>
            </a:r>
            <a:endParaRPr lang="es-MX" sz="3400" b="1" dirty="0">
              <a:effectLst/>
            </a:endParaRPr>
          </a:p>
        </p:txBody>
      </p:sp>
      <p:sp>
        <p:nvSpPr>
          <p:cNvPr id="4" name="3 Marcador de número de diapositiva"/>
          <p:cNvSpPr>
            <a:spLocks noGrp="1"/>
          </p:cNvSpPr>
          <p:nvPr>
            <p:ph type="sldNum" sz="quarter" idx="12"/>
          </p:nvPr>
        </p:nvSpPr>
        <p:spPr/>
        <p:txBody>
          <a:bodyPr/>
          <a:lstStyle/>
          <a:p>
            <a:fld id="{AF487FD3-FD12-4C9F-837C-BBE4BFA63098}" type="slidenum">
              <a:rPr lang="es-MX" smtClean="0"/>
              <a:pPr/>
              <a:t>7</a:t>
            </a:fld>
            <a:endParaRPr lang="es-MX"/>
          </a:p>
        </p:txBody>
      </p:sp>
      <p:sp>
        <p:nvSpPr>
          <p:cNvPr id="1433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graphicFrame>
        <p:nvGraphicFramePr>
          <p:cNvPr id="14337" name="Object 1"/>
          <p:cNvGraphicFramePr>
            <a:graphicFrameLocks noChangeAspect="1"/>
          </p:cNvGraphicFramePr>
          <p:nvPr/>
        </p:nvGraphicFramePr>
        <p:xfrm>
          <a:off x="611560" y="1556792"/>
          <a:ext cx="7272807" cy="5301208"/>
        </p:xfrm>
        <a:graphic>
          <a:graphicData uri="http://schemas.openxmlformats.org/presentationml/2006/ole">
            <mc:AlternateContent xmlns:mc="http://schemas.openxmlformats.org/markup-compatibility/2006">
              <mc:Choice xmlns:v="urn:schemas-microsoft-com:vml" Requires="v">
                <p:oleObj spid="_x0000_s14342" r:id="rId3" imgW="5909074" imgH="6509155" progId="Visio.Drawing.11">
                  <p:embed/>
                </p:oleObj>
              </mc:Choice>
              <mc:Fallback>
                <p:oleObj r:id="rId3" imgW="5909074" imgH="6509155" progId="Visio.Drawing.11">
                  <p:embed/>
                  <p:pic>
                    <p:nvPicPr>
                      <p:cNvPr id="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560" y="1556792"/>
                        <a:ext cx="7272807" cy="530120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2699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1340768"/>
          </a:xfrm>
        </p:spPr>
        <p:txBody>
          <a:bodyPr/>
          <a:lstStyle/>
          <a:p>
            <a:r>
              <a:rPr lang="es-MX" sz="3600" b="1" dirty="0" smtClean="0"/>
              <a:t>Estimación de velocidad por medio de Modelo estático</a:t>
            </a:r>
            <a:endParaRPr lang="es-MX" sz="3600" b="1" dirty="0"/>
          </a:p>
        </p:txBody>
      </p:sp>
      <p:sp>
        <p:nvSpPr>
          <p:cNvPr id="3" name="2 Marcador de contenido"/>
          <p:cNvSpPr>
            <a:spLocks noGrp="1"/>
          </p:cNvSpPr>
          <p:nvPr>
            <p:ph idx="1"/>
          </p:nvPr>
        </p:nvSpPr>
        <p:spPr>
          <a:xfrm>
            <a:off x="457200" y="1351309"/>
            <a:ext cx="8229600" cy="4525963"/>
          </a:xfrm>
        </p:spPr>
        <p:txBody>
          <a:bodyPr/>
          <a:lstStyle/>
          <a:p>
            <a:endParaRPr lang="es-MX" dirty="0" smtClean="0">
              <a:solidFill>
                <a:schemeClr val="tx1"/>
              </a:solidFill>
            </a:endParaRPr>
          </a:p>
          <a:p>
            <a:r>
              <a:rPr lang="es-ES" dirty="0" smtClean="0">
                <a:solidFill>
                  <a:schemeClr val="tx1"/>
                </a:solidFill>
              </a:rPr>
              <a:t>Se emplea la estimación por este modelo en los motores de Inducción en donde esta técnica se estima el deslizamiento del motor mediante cálculo analógico, basándose en la sencilla relación existente entre el par electromagnético y el voltaje en el entrehierro. </a:t>
            </a:r>
          </a:p>
          <a:p>
            <a:endParaRPr lang="es-MX" dirty="0">
              <a:solidFill>
                <a:schemeClr val="tx1"/>
              </a:solidFill>
            </a:endParaRPr>
          </a:p>
        </p:txBody>
      </p:sp>
      <p:sp>
        <p:nvSpPr>
          <p:cNvPr id="4" name="3 Marcador de número de diapositiva"/>
          <p:cNvSpPr>
            <a:spLocks noGrp="1"/>
          </p:cNvSpPr>
          <p:nvPr>
            <p:ph type="sldNum" sz="quarter" idx="12"/>
          </p:nvPr>
        </p:nvSpPr>
        <p:spPr/>
        <p:txBody>
          <a:bodyPr/>
          <a:lstStyle/>
          <a:p>
            <a:fld id="{AF487FD3-FD12-4C9F-837C-BBE4BFA63098}" type="slidenum">
              <a:rPr lang="es-MX" smtClean="0"/>
              <a:pPr/>
              <a:t>8</a:t>
            </a:fld>
            <a:endParaRPr lang="es-MX"/>
          </a:p>
        </p:txBody>
      </p:sp>
      <p:sp>
        <p:nvSpPr>
          <p:cNvPr id="133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pic>
        <p:nvPicPr>
          <p:cNvPr id="1331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195736" y="4221088"/>
            <a:ext cx="5049022" cy="1014214"/>
          </a:xfrm>
          <a:prstGeom prst="rect">
            <a:avLst/>
          </a:prstGeom>
          <a:noFill/>
        </p:spPr>
      </p:pic>
    </p:spTree>
    <p:extLst>
      <p:ext uri="{BB962C8B-B14F-4D97-AF65-F5344CB8AC3E}">
        <p14:creationId xmlns:p14="http://schemas.microsoft.com/office/powerpoint/2010/main" val="1277969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04664"/>
            <a:ext cx="8229600" cy="1600200"/>
          </a:xfrm>
        </p:spPr>
        <p:txBody>
          <a:bodyPr/>
          <a:lstStyle/>
          <a:p>
            <a:pPr lvl="0"/>
            <a:r>
              <a:rPr lang="es-MX" b="1" dirty="0" smtClean="0">
                <a:effectLst/>
              </a:rPr>
              <a:t>Bucle abierto mediante ecuaciones de estado</a:t>
            </a:r>
            <a:r>
              <a:rPr lang="es-MX" dirty="0" smtClean="0">
                <a:effectLst/>
              </a:rPr>
              <a:t/>
            </a:r>
            <a:br>
              <a:rPr lang="es-MX" dirty="0" smtClean="0">
                <a:effectLst/>
              </a:rPr>
            </a:br>
            <a:endParaRPr lang="es-MX" dirty="0"/>
          </a:p>
        </p:txBody>
      </p:sp>
      <p:sp>
        <p:nvSpPr>
          <p:cNvPr id="4" name="3 Marcador de número de diapositiva"/>
          <p:cNvSpPr>
            <a:spLocks noGrp="1"/>
          </p:cNvSpPr>
          <p:nvPr>
            <p:ph type="sldNum" sz="quarter" idx="12"/>
          </p:nvPr>
        </p:nvSpPr>
        <p:spPr/>
        <p:txBody>
          <a:bodyPr/>
          <a:lstStyle/>
          <a:p>
            <a:fld id="{AF487FD3-FD12-4C9F-837C-BBE4BFA63098}" type="slidenum">
              <a:rPr lang="es-MX" smtClean="0"/>
              <a:pPr/>
              <a:t>9</a:t>
            </a:fld>
            <a:endParaRPr lang="es-MX"/>
          </a:p>
        </p:txBody>
      </p:sp>
      <p:pic>
        <p:nvPicPr>
          <p:cNvPr id="12293" name="Picture 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691680" y="1772816"/>
            <a:ext cx="5296072" cy="864096"/>
          </a:xfrm>
          <a:prstGeom prst="rect">
            <a:avLst/>
          </a:prstGeom>
          <a:noFill/>
        </p:spPr>
      </p:pic>
      <p:pic>
        <p:nvPicPr>
          <p:cNvPr id="12292"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547664" y="2780928"/>
            <a:ext cx="5558118" cy="936104"/>
          </a:xfrm>
          <a:prstGeom prst="rect">
            <a:avLst/>
          </a:prstGeom>
          <a:noFill/>
        </p:spPr>
      </p:pic>
      <p:pic>
        <p:nvPicPr>
          <p:cNvPr id="12291" name="Picture 3"/>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987824" y="3789040"/>
            <a:ext cx="2920825" cy="792088"/>
          </a:xfrm>
          <a:prstGeom prst="rect">
            <a:avLst/>
          </a:prstGeom>
          <a:noFill/>
        </p:spPr>
      </p:pic>
      <p:pic>
        <p:nvPicPr>
          <p:cNvPr id="12290" name="Picture 2"/>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771800" y="4725144"/>
            <a:ext cx="3186354" cy="864096"/>
          </a:xfrm>
          <a:prstGeom prst="rect">
            <a:avLst/>
          </a:prstGeom>
          <a:noFill/>
        </p:spPr>
      </p:pic>
      <p:pic>
        <p:nvPicPr>
          <p:cNvPr id="12289" name="Picture 1"/>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1979712" y="5733256"/>
            <a:ext cx="4909636" cy="720080"/>
          </a:xfrm>
          <a:prstGeom prst="rect">
            <a:avLst/>
          </a:prstGeom>
          <a:noFill/>
        </p:spPr>
      </p:pic>
      <p:sp>
        <p:nvSpPr>
          <p:cNvPr id="12294" name="Rectangle 6"/>
          <p:cNvSpPr>
            <a:spLocks noChangeArrowheads="1"/>
          </p:cNvSpPr>
          <p:nvPr/>
        </p:nvSpPr>
        <p:spPr bwMode="auto">
          <a:xfrm>
            <a:off x="1187624" y="1844824"/>
            <a:ext cx="9144000"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dist" defTabSz="914400" rtl="0" eaLnBrk="1" fontAlgn="base" latinLnBrk="0" hangingPunct="1">
              <a:lnSpc>
                <a:spcPct val="100000"/>
              </a:lnSpc>
              <a:spcBef>
                <a:spcPct val="0"/>
              </a:spcBef>
              <a:spcAft>
                <a:spcPct val="0"/>
              </a:spcAft>
              <a:buClrTx/>
              <a:buSzTx/>
              <a:buFontTx/>
              <a:buNone/>
              <a:tabLst/>
            </a:pPr>
            <a:r>
              <a:rPr kumimoji="0" lang="es-ES" altLang="ja-JP" sz="1200" b="0" i="0" u="none" strike="noStrike" cap="none" normalizeH="0" baseline="0" smtClean="0">
                <a:ln>
                  <a:noFill/>
                </a:ln>
                <a:solidFill>
                  <a:schemeClr val="tx1"/>
                </a:solidFill>
                <a:effectLst/>
                <a:latin typeface="Arial" pitchFamily="34" charset="0"/>
                <a:ea typeface="Calibri" pitchFamily="34" charset="0"/>
                <a:cs typeface="TimesNewRoman"/>
              </a:rPr>
              <a:t>	</a:t>
            </a:r>
            <a:endParaRPr kumimoji="0" lang="es-ES" altLang="ja-JP"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8123440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jecutivo">
  <a:themeElements>
    <a:clrScheme name="Ejecutivo">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jecutiv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jecutiv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jecutivo">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745</TotalTime>
  <Words>715</Words>
  <Application>Microsoft Office PowerPoint</Application>
  <PresentationFormat>Presentación en pantalla (4:3)</PresentationFormat>
  <Paragraphs>165</Paragraphs>
  <Slides>20</Slides>
  <Notes>1</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20</vt:i4>
      </vt:variant>
    </vt:vector>
  </HeadingPairs>
  <TitlesOfParts>
    <vt:vector size="22" baseType="lpstr">
      <vt:lpstr>Ejecutivo</vt:lpstr>
      <vt:lpstr>Dibujo de Microsoft Visio</vt:lpstr>
      <vt:lpstr>Presentación de PowerPoint</vt:lpstr>
      <vt:lpstr>Energía eólica</vt:lpstr>
      <vt:lpstr>Sensorless</vt:lpstr>
      <vt:lpstr>Ventajas del uso de Sensorless</vt:lpstr>
      <vt:lpstr>Investigación de Estimadores de velocidad en GSIP</vt:lpstr>
      <vt:lpstr>Técnicas Sensorless</vt:lpstr>
      <vt:lpstr>Clasificación de técnicas de estimadores de velocidad sensorless en GSIP</vt:lpstr>
      <vt:lpstr>Estimación de velocidad por medio de Modelo estático</vt:lpstr>
      <vt:lpstr>Bucle abierto mediante ecuaciones de estado </vt:lpstr>
      <vt:lpstr>MRAS (Modelo de Referencia Adaptativo)</vt:lpstr>
      <vt:lpstr>Observador de Luenberger</vt:lpstr>
      <vt:lpstr>Filtro Kalman</vt:lpstr>
      <vt:lpstr>Observador por Modos Deslizantes</vt:lpstr>
      <vt:lpstr>Propiedades no Lineales</vt:lpstr>
      <vt:lpstr>Inteligencia Artificial</vt:lpstr>
      <vt:lpstr>Phase Locked Loop (PLL)</vt:lpstr>
      <vt:lpstr>Resultados</vt:lpstr>
      <vt:lpstr>Resultados</vt:lpstr>
      <vt:lpstr>   Comparativa de Estimadores de Velocidad</vt:lpstr>
      <vt:lpstr>¡Gracias por su atención!</vt:lpstr>
    </vt:vector>
  </TitlesOfParts>
  <Company>Luffi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Luffi</dc:creator>
  <cp:lastModifiedBy>Guajarillos Family</cp:lastModifiedBy>
  <cp:revision>43</cp:revision>
  <dcterms:created xsi:type="dcterms:W3CDTF">2012-09-25T02:30:42Z</dcterms:created>
  <dcterms:modified xsi:type="dcterms:W3CDTF">2012-10-03T16:43:14Z</dcterms:modified>
</cp:coreProperties>
</file>