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6" r:id="rId3"/>
    <p:sldId id="333" r:id="rId4"/>
    <p:sldId id="258" r:id="rId5"/>
    <p:sldId id="260" r:id="rId6"/>
    <p:sldId id="262" r:id="rId7"/>
    <p:sldId id="263" r:id="rId8"/>
    <p:sldId id="302" r:id="rId9"/>
    <p:sldId id="303" r:id="rId10"/>
    <p:sldId id="304" r:id="rId11"/>
    <p:sldId id="305" r:id="rId12"/>
    <p:sldId id="306" r:id="rId13"/>
    <p:sldId id="307" r:id="rId14"/>
    <p:sldId id="308" r:id="rId15"/>
    <p:sldId id="309" r:id="rId16"/>
    <p:sldId id="310" r:id="rId17"/>
    <p:sldId id="311" r:id="rId18"/>
    <p:sldId id="330" r:id="rId19"/>
    <p:sldId id="314" r:id="rId20"/>
    <p:sldId id="331" r:id="rId21"/>
    <p:sldId id="316" r:id="rId22"/>
    <p:sldId id="317" r:id="rId23"/>
    <p:sldId id="318" r:id="rId24"/>
    <p:sldId id="319" r:id="rId25"/>
    <p:sldId id="332" r:id="rId26"/>
    <p:sldId id="321" r:id="rId27"/>
    <p:sldId id="327" r:id="rId28"/>
    <p:sldId id="328" r:id="rId29"/>
    <p:sldId id="322" r:id="rId30"/>
    <p:sldId id="323" r:id="rId31"/>
    <p:sldId id="324" r:id="rId32"/>
    <p:sldId id="329" r:id="rId3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34" y="-3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BF21EC59-BBB7-4455-A416-949685315D55}" type="datetimeFigureOut">
              <a:rPr lang="es-MX" smtClean="0"/>
              <a:pPr/>
              <a:t>17/05/2012</a:t>
            </a:fld>
            <a:endParaRPr lang="es-MX"/>
          </a:p>
        </p:txBody>
      </p:sp>
      <p:sp>
        <p:nvSpPr>
          <p:cNvPr id="17" name="16 Marcador de pie de página"/>
          <p:cNvSpPr>
            <a:spLocks noGrp="1"/>
          </p:cNvSpPr>
          <p:nvPr>
            <p:ph type="ftr" sz="quarter" idx="11"/>
          </p:nvPr>
        </p:nvSpPr>
        <p:spPr>
          <a:xfrm>
            <a:off x="5410200" y="4205288"/>
            <a:ext cx="1295400" cy="457200"/>
          </a:xfrm>
        </p:spPr>
        <p:txBody>
          <a:bodyPr/>
          <a:lstStyle/>
          <a:p>
            <a:endParaRPr lang="es-MX"/>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B57620-41F1-4C8C-BFD0-6E45CCC24B29}"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BF21EC59-BBB7-4455-A416-949685315D55}" type="datetimeFigureOut">
              <a:rPr lang="es-MX" smtClean="0"/>
              <a:pPr/>
              <a:t>17/05/2012</a:t>
            </a:fld>
            <a:endParaRPr lang="es-MX"/>
          </a:p>
        </p:txBody>
      </p:sp>
      <p:sp>
        <p:nvSpPr>
          <p:cNvPr id="27" name="26 Marcador de número de diapositiva"/>
          <p:cNvSpPr>
            <a:spLocks noGrp="1"/>
          </p:cNvSpPr>
          <p:nvPr>
            <p:ph type="sldNum" sz="quarter" idx="11"/>
          </p:nvPr>
        </p:nvSpPr>
        <p:spPr/>
        <p:txBody>
          <a:bodyPr rtlCol="0"/>
          <a:lstStyle/>
          <a:p>
            <a:fld id="{11B57620-41F1-4C8C-BFD0-6E45CCC24B29}" type="slidenum">
              <a:rPr lang="es-MX" smtClean="0"/>
              <a:pPr/>
              <a:t>‹Nº›</a:t>
            </a:fld>
            <a:endParaRPr lang="es-MX"/>
          </a:p>
        </p:txBody>
      </p:sp>
      <p:sp>
        <p:nvSpPr>
          <p:cNvPr id="28" name="2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BF21EC59-BBB7-4455-A416-949685315D55}" type="datetimeFigureOut">
              <a:rPr lang="es-MX" smtClean="0"/>
              <a:pPr/>
              <a:t>17/05/2012</a:t>
            </a:fld>
            <a:endParaRPr lang="es-MX"/>
          </a:p>
        </p:txBody>
      </p:sp>
      <p:sp>
        <p:nvSpPr>
          <p:cNvPr id="4" name="3 Marcador de pie de página"/>
          <p:cNvSpPr>
            <a:spLocks noGrp="1"/>
          </p:cNvSpPr>
          <p:nvPr>
            <p:ph type="ftr" sz="quarter" idx="11"/>
          </p:nvPr>
        </p:nvSpPr>
        <p:spPr>
          <a:xfrm>
            <a:off x="5257800" y="612648"/>
            <a:ext cx="1325880" cy="457200"/>
          </a:xfrm>
        </p:spPr>
        <p:txBody>
          <a:bodyPr/>
          <a:lstStyle/>
          <a:p>
            <a:endParaRPr lang="es-MX"/>
          </a:p>
        </p:txBody>
      </p:sp>
      <p:sp>
        <p:nvSpPr>
          <p:cNvPr id="5" name="4 Marcador de número de diapositiva"/>
          <p:cNvSpPr>
            <a:spLocks noGrp="1"/>
          </p:cNvSpPr>
          <p:nvPr>
            <p:ph type="sldNum" sz="quarter" idx="12"/>
          </p:nvPr>
        </p:nvSpPr>
        <p:spPr>
          <a:xfrm>
            <a:off x="8174736" y="2272"/>
            <a:ext cx="762000" cy="365760"/>
          </a:xfrm>
        </p:spPr>
        <p:txBody>
          <a:bodyPr/>
          <a:lstStyle/>
          <a:p>
            <a:fld id="{11B57620-41F1-4C8C-BFD0-6E45CCC24B29}"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F21EC59-BBB7-4455-A416-949685315D55}" type="datetimeFigureOut">
              <a:rPr lang="es-MX" smtClean="0"/>
              <a:pPr/>
              <a:t>17/05/2012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1B57620-41F1-4C8C-BFD0-6E45CCC24B29}"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F21EC59-BBB7-4455-A416-949685315D55}" type="datetimeFigureOut">
              <a:rPr lang="es-MX" smtClean="0"/>
              <a:pPr/>
              <a:t>17/05/2012</a:t>
            </a:fld>
            <a:endParaRPr lang="es-MX"/>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MX"/>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B57620-41F1-4C8C-BFD0-6E45CCC24B29}"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465808"/>
            <a:ext cx="8458200" cy="2531144"/>
          </a:xfrm>
        </p:spPr>
        <p:txBody>
          <a:bodyPr>
            <a:normAutofit/>
          </a:bodyPr>
          <a:lstStyle/>
          <a:p>
            <a:r>
              <a:rPr lang="es-MX" sz="4000" dirty="0" smtClean="0"/>
              <a:t>Desarrollo del pensamiento probabilístico empleando tecnología en estudiantes de ingeniería</a:t>
            </a:r>
            <a:endParaRPr lang="es-MX" sz="3200" dirty="0">
              <a:latin typeface="+mn-lt"/>
            </a:endParaRPr>
          </a:p>
        </p:txBody>
      </p:sp>
      <p:sp>
        <p:nvSpPr>
          <p:cNvPr id="3" name="2 Subtítulo"/>
          <p:cNvSpPr>
            <a:spLocks noGrp="1"/>
          </p:cNvSpPr>
          <p:nvPr>
            <p:ph type="subTitle" idx="1"/>
          </p:nvPr>
        </p:nvSpPr>
        <p:spPr>
          <a:xfrm>
            <a:off x="395536" y="4365104"/>
            <a:ext cx="7272808" cy="2769422"/>
          </a:xfrm>
        </p:spPr>
        <p:txBody>
          <a:bodyPr>
            <a:noAutofit/>
          </a:bodyPr>
          <a:lstStyle/>
          <a:p>
            <a:pPr algn="ctr"/>
            <a:r>
              <a:rPr lang="es-MX" sz="2800" dirty="0" smtClean="0"/>
              <a:t>Dra. Elena Fabiola Ruiz Ledesma</a:t>
            </a:r>
          </a:p>
          <a:p>
            <a:pPr algn="ctr"/>
            <a:r>
              <a:rPr lang="es-MX" sz="2800" dirty="0" smtClean="0"/>
              <a:t>M. </a:t>
            </a:r>
            <a:r>
              <a:rPr lang="es-MX" sz="2800" dirty="0"/>
              <a:t>e</a:t>
            </a:r>
            <a:r>
              <a:rPr lang="es-MX" sz="2800" dirty="0" smtClean="0"/>
              <a:t>n C. Erika Hernández Rubio</a:t>
            </a:r>
            <a:endParaRPr lang="es-MX" sz="2800" dirty="0" smtClean="0"/>
          </a:p>
          <a:p>
            <a:pPr algn="ctr"/>
            <a:r>
              <a:rPr lang="es-MX" sz="2800" dirty="0" smtClean="0"/>
              <a:t>Leonardo Daniel Vásquez López</a:t>
            </a:r>
          </a:p>
          <a:p>
            <a:pPr algn="ctr"/>
            <a:r>
              <a:rPr lang="es-MX" sz="2800" dirty="0" smtClean="0"/>
              <a:t>ESCOM IPN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 Marco Teórico</a:t>
            </a:r>
            <a:endParaRPr lang="es-MX" dirty="0"/>
          </a:p>
        </p:txBody>
      </p:sp>
      <p:sp>
        <p:nvSpPr>
          <p:cNvPr id="3" name="2 Marcador de contenido"/>
          <p:cNvSpPr>
            <a:spLocks noGrp="1"/>
          </p:cNvSpPr>
          <p:nvPr>
            <p:ph idx="1"/>
          </p:nvPr>
        </p:nvSpPr>
        <p:spPr/>
        <p:txBody>
          <a:bodyPr/>
          <a:lstStyle/>
          <a:p>
            <a:r>
              <a:rPr lang="es-MX" i="1" smtClean="0"/>
              <a:t>B) </a:t>
            </a:r>
            <a:r>
              <a:rPr lang="es-MX" i="1" dirty="0" smtClean="0"/>
              <a:t>Componentes</a:t>
            </a:r>
            <a:endParaRPr lang="es-MX" dirty="0" smtClean="0"/>
          </a:p>
          <a:p>
            <a:r>
              <a:rPr lang="en-US" dirty="0" smtClean="0"/>
              <a:t>Los </a:t>
            </a:r>
            <a:r>
              <a:rPr lang="en-US" dirty="0" err="1" smtClean="0"/>
              <a:t>fenómenos</a:t>
            </a:r>
            <a:r>
              <a:rPr lang="en-US" dirty="0" smtClean="0"/>
              <a:t> </a:t>
            </a:r>
            <a:r>
              <a:rPr lang="en-US" dirty="0" err="1" smtClean="0"/>
              <a:t>fortuitos</a:t>
            </a:r>
            <a:r>
              <a:rPr lang="en-US" dirty="0" smtClean="0"/>
              <a:t> son, </a:t>
            </a:r>
            <a:r>
              <a:rPr lang="en-US" dirty="0" err="1" smtClean="0"/>
              <a:t>por</a:t>
            </a:r>
            <a:r>
              <a:rPr lang="en-US" dirty="0" smtClean="0"/>
              <a:t> </a:t>
            </a:r>
            <a:r>
              <a:rPr lang="en-US" dirty="0" err="1" smtClean="0"/>
              <a:t>definición</a:t>
            </a:r>
            <a:r>
              <a:rPr lang="en-US" dirty="0" smtClean="0"/>
              <a:t> </a:t>
            </a:r>
            <a:r>
              <a:rPr lang="en-US" dirty="0" err="1" smtClean="0"/>
              <a:t>aquellos</a:t>
            </a:r>
            <a:r>
              <a:rPr lang="en-US" dirty="0" smtClean="0"/>
              <a:t> </a:t>
            </a:r>
            <a:r>
              <a:rPr lang="en-US" dirty="0" err="1" smtClean="0"/>
              <a:t>cuyas</a:t>
            </a:r>
            <a:r>
              <a:rPr lang="en-US" dirty="0" smtClean="0"/>
              <a:t> </a:t>
            </a:r>
            <a:r>
              <a:rPr lang="en-US" dirty="0" err="1" smtClean="0"/>
              <a:t>leyes</a:t>
            </a:r>
            <a:r>
              <a:rPr lang="en-US" dirty="0" smtClean="0"/>
              <a:t> </a:t>
            </a:r>
            <a:r>
              <a:rPr lang="en-US" dirty="0" err="1" smtClean="0"/>
              <a:t>ignoramos</a:t>
            </a:r>
            <a:r>
              <a:rPr lang="en-US" dirty="0" smtClean="0"/>
              <a:t>.[1] </a:t>
            </a:r>
          </a:p>
          <a:p>
            <a:pPr lvl="0"/>
            <a:r>
              <a:rPr lang="es-MX" dirty="0" smtClean="0"/>
              <a:t>Llamaremos experimento azaroso o aleatorio a todo aquel suceso en el que interviene el azar… La probabilidad es la rama de las  matemáticas que estudia los experimentos aleatorios. Se llama probabilidad al número que mide el azar.</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Metodología</a:t>
            </a:r>
            <a:endParaRPr lang="es-MX" dirty="0"/>
          </a:p>
        </p:txBody>
      </p:sp>
      <p:sp>
        <p:nvSpPr>
          <p:cNvPr id="3" name="2 Marcador de contenido"/>
          <p:cNvSpPr>
            <a:spLocks noGrp="1"/>
          </p:cNvSpPr>
          <p:nvPr>
            <p:ph idx="1"/>
          </p:nvPr>
        </p:nvSpPr>
        <p:spPr/>
        <p:txBody>
          <a:bodyPr/>
          <a:lstStyle/>
          <a:p>
            <a:r>
              <a:rPr lang="es-MX" sz="3200" i="1" dirty="0" smtClean="0"/>
              <a:t>A Participantes</a:t>
            </a:r>
            <a:endParaRPr lang="es-MX" sz="3200" dirty="0" smtClean="0"/>
          </a:p>
          <a:p>
            <a:r>
              <a:rPr lang="en-US" sz="3200" dirty="0" smtClean="0"/>
              <a:t>Los  </a:t>
            </a:r>
            <a:r>
              <a:rPr lang="en-US" sz="3200" dirty="0" err="1" smtClean="0"/>
              <a:t>sujetos</a:t>
            </a:r>
            <a:r>
              <a:rPr lang="en-US" sz="3200" dirty="0" smtClean="0"/>
              <a:t> de </a:t>
            </a:r>
            <a:r>
              <a:rPr lang="en-US" sz="3200" dirty="0" err="1" smtClean="0"/>
              <a:t>este</a:t>
            </a:r>
            <a:r>
              <a:rPr lang="en-US" sz="3200" dirty="0" smtClean="0"/>
              <a:t> </a:t>
            </a:r>
            <a:r>
              <a:rPr lang="en-US" sz="3200" dirty="0" err="1" smtClean="0"/>
              <a:t>estudio</a:t>
            </a:r>
            <a:r>
              <a:rPr lang="en-US" sz="3200" dirty="0" smtClean="0"/>
              <a:t> </a:t>
            </a:r>
            <a:r>
              <a:rPr lang="en-US" sz="3200" dirty="0" err="1" smtClean="0"/>
              <a:t>fueron</a:t>
            </a:r>
            <a:r>
              <a:rPr lang="en-US" sz="3200" dirty="0" smtClean="0"/>
              <a:t> 228 </a:t>
            </a:r>
            <a:r>
              <a:rPr lang="en-US" sz="3200" dirty="0" err="1" smtClean="0"/>
              <a:t>alumnos</a:t>
            </a:r>
            <a:r>
              <a:rPr lang="en-US" sz="3200" dirty="0" smtClean="0"/>
              <a:t> </a:t>
            </a:r>
            <a:r>
              <a:rPr lang="en-US" sz="3200" dirty="0" err="1" smtClean="0"/>
              <a:t>correspondientes</a:t>
            </a:r>
            <a:r>
              <a:rPr lang="en-US" sz="3200" dirty="0" smtClean="0"/>
              <a:t> a </a:t>
            </a:r>
            <a:r>
              <a:rPr lang="en-US" sz="3200" dirty="0" err="1" smtClean="0"/>
              <a:t>primero</a:t>
            </a:r>
            <a:r>
              <a:rPr lang="en-US" sz="3200" dirty="0" smtClean="0"/>
              <a:t>, </a:t>
            </a:r>
            <a:r>
              <a:rPr lang="en-US" sz="3200" dirty="0" err="1" smtClean="0"/>
              <a:t>segundo</a:t>
            </a:r>
            <a:r>
              <a:rPr lang="en-US" sz="3200" dirty="0" smtClean="0"/>
              <a:t>, y </a:t>
            </a:r>
            <a:r>
              <a:rPr lang="en-US" sz="3200" dirty="0" err="1" smtClean="0"/>
              <a:t>cuarto</a:t>
            </a:r>
            <a:r>
              <a:rPr lang="en-US" sz="3200" dirty="0" smtClean="0"/>
              <a:t>  </a:t>
            </a:r>
            <a:r>
              <a:rPr lang="en-US" sz="3200" dirty="0" err="1" smtClean="0"/>
              <a:t>semestres</a:t>
            </a:r>
            <a:r>
              <a:rPr lang="en-US" sz="3200" dirty="0" smtClean="0"/>
              <a:t>, </a:t>
            </a:r>
            <a:r>
              <a:rPr lang="en-US" sz="3200" dirty="0" err="1" smtClean="0"/>
              <a:t>elegidos</a:t>
            </a:r>
            <a:r>
              <a:rPr lang="en-US" sz="3200" dirty="0" smtClean="0"/>
              <a:t> al </a:t>
            </a:r>
            <a:r>
              <a:rPr lang="en-US" sz="3200" dirty="0" err="1" smtClean="0"/>
              <a:t>azar</a:t>
            </a:r>
            <a:r>
              <a:rPr lang="en-US" sz="3200" dirty="0" smtClean="0"/>
              <a:t> de los </a:t>
            </a:r>
            <a:r>
              <a:rPr lang="en-US" sz="3200" dirty="0" err="1" smtClean="0"/>
              <a:t>distintos</a:t>
            </a:r>
            <a:r>
              <a:rPr lang="en-US" sz="3200" dirty="0" smtClean="0"/>
              <a:t> </a:t>
            </a:r>
            <a:r>
              <a:rPr lang="en-US" sz="3200" dirty="0" err="1" smtClean="0"/>
              <a:t>grupos</a:t>
            </a:r>
            <a:r>
              <a:rPr lang="en-US" sz="3200" dirty="0" smtClean="0"/>
              <a:t> de </a:t>
            </a:r>
            <a:r>
              <a:rPr lang="en-US" sz="3200" dirty="0" err="1" smtClean="0"/>
              <a:t>una</a:t>
            </a:r>
            <a:r>
              <a:rPr lang="en-US" sz="3200" dirty="0" smtClean="0"/>
              <a:t> </a:t>
            </a:r>
            <a:r>
              <a:rPr lang="en-US" sz="3200" dirty="0" err="1" smtClean="0"/>
              <a:t>Unidad</a:t>
            </a:r>
            <a:r>
              <a:rPr lang="en-US" sz="3200" dirty="0" smtClean="0"/>
              <a:t> </a:t>
            </a:r>
            <a:r>
              <a:rPr lang="en-US" sz="3200" dirty="0" err="1" smtClean="0"/>
              <a:t>Académica</a:t>
            </a:r>
            <a:r>
              <a:rPr lang="en-US" sz="3200" dirty="0" smtClean="0"/>
              <a:t> de </a:t>
            </a:r>
            <a:r>
              <a:rPr lang="en-US" sz="3200" dirty="0" err="1" smtClean="0"/>
              <a:t>Nivel</a:t>
            </a:r>
            <a:r>
              <a:rPr lang="en-US" sz="3200" dirty="0" smtClean="0"/>
              <a:t> Superior del IPN. </a:t>
            </a:r>
            <a:endParaRPr lang="es-MX"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Cont.</a:t>
            </a:r>
            <a:r>
              <a:rPr lang="es-MX" i="1" dirty="0" smtClean="0"/>
              <a:t> B Instrumento</a:t>
            </a:r>
            <a:r>
              <a:rPr lang="es-MX" dirty="0" smtClean="0"/>
              <a:t/>
            </a:r>
            <a:br>
              <a:rPr lang="es-MX" dirty="0" smtClean="0"/>
            </a:br>
            <a:endParaRPr lang="es-MX" dirty="0"/>
          </a:p>
        </p:txBody>
      </p:sp>
      <p:sp>
        <p:nvSpPr>
          <p:cNvPr id="3" name="2 Marcador de contenido"/>
          <p:cNvSpPr>
            <a:spLocks noGrp="1"/>
          </p:cNvSpPr>
          <p:nvPr>
            <p:ph idx="1"/>
          </p:nvPr>
        </p:nvSpPr>
        <p:spPr>
          <a:xfrm>
            <a:off x="457200" y="1844824"/>
            <a:ext cx="8229600" cy="4729712"/>
          </a:xfrm>
        </p:spPr>
        <p:txBody>
          <a:bodyPr>
            <a:normAutofit/>
          </a:bodyPr>
          <a:lstStyle/>
          <a:p>
            <a:pPr algn="just"/>
            <a:r>
              <a:rPr lang="en-US" sz="3200" dirty="0" smtClean="0"/>
              <a:t>Para </a:t>
            </a:r>
            <a:r>
              <a:rPr lang="en-US" sz="3200" dirty="0" err="1" smtClean="0"/>
              <a:t>explorar</a:t>
            </a:r>
            <a:r>
              <a:rPr lang="en-US" sz="3200" dirty="0" smtClean="0"/>
              <a:t> </a:t>
            </a:r>
            <a:r>
              <a:rPr lang="en-US" sz="3200" dirty="0" err="1" smtClean="0"/>
              <a:t>algunas</a:t>
            </a:r>
            <a:r>
              <a:rPr lang="en-US" sz="3200" dirty="0" smtClean="0"/>
              <a:t> de </a:t>
            </a:r>
            <a:r>
              <a:rPr lang="en-US" sz="3200" dirty="0" err="1" smtClean="0"/>
              <a:t>las</a:t>
            </a:r>
            <a:r>
              <a:rPr lang="en-US" sz="3200" dirty="0" smtClean="0"/>
              <a:t> </a:t>
            </a:r>
            <a:r>
              <a:rPr lang="en-US" sz="3200" dirty="0" err="1" smtClean="0"/>
              <a:t>nociones</a:t>
            </a:r>
            <a:r>
              <a:rPr lang="en-US" sz="3200" dirty="0" smtClean="0"/>
              <a:t> </a:t>
            </a:r>
            <a:r>
              <a:rPr lang="en-US" sz="3200" dirty="0" err="1" smtClean="0"/>
              <a:t>que</a:t>
            </a:r>
            <a:r>
              <a:rPr lang="en-US" sz="3200" dirty="0" smtClean="0"/>
              <a:t> los </a:t>
            </a:r>
            <a:r>
              <a:rPr lang="en-US" sz="3200" dirty="0" err="1" smtClean="0"/>
              <a:t>estudiantes</a:t>
            </a:r>
            <a:r>
              <a:rPr lang="en-US" sz="3200" dirty="0" smtClean="0"/>
              <a:t> </a:t>
            </a:r>
            <a:r>
              <a:rPr lang="en-US" sz="3200" dirty="0" err="1" smtClean="0"/>
              <a:t>tienen</a:t>
            </a:r>
            <a:r>
              <a:rPr lang="en-US" sz="3200" dirty="0" smtClean="0"/>
              <a:t> </a:t>
            </a:r>
            <a:r>
              <a:rPr lang="en-US" sz="3200" dirty="0" err="1" smtClean="0"/>
              <a:t>sobre</a:t>
            </a:r>
            <a:r>
              <a:rPr lang="en-US" sz="3200" dirty="0" smtClean="0"/>
              <a:t> la </a:t>
            </a:r>
            <a:r>
              <a:rPr lang="en-US" sz="3200" dirty="0" err="1" smtClean="0"/>
              <a:t>probabilida</a:t>
            </a:r>
            <a:r>
              <a:rPr lang="en-US" sz="3200" dirty="0" smtClean="0"/>
              <a:t>, se </a:t>
            </a:r>
            <a:r>
              <a:rPr lang="en-US" sz="3200" dirty="0" err="1" smtClean="0"/>
              <a:t>diseñó</a:t>
            </a:r>
            <a:r>
              <a:rPr lang="en-US" sz="3200" dirty="0" smtClean="0"/>
              <a:t> un </a:t>
            </a:r>
            <a:r>
              <a:rPr lang="en-US" sz="3200" dirty="0" err="1" smtClean="0"/>
              <a:t>cuestionario</a:t>
            </a:r>
            <a:r>
              <a:rPr lang="en-US" sz="3200" dirty="0" smtClean="0"/>
              <a:t> </a:t>
            </a:r>
            <a:r>
              <a:rPr lang="en-US" sz="3200" dirty="0" err="1" smtClean="0"/>
              <a:t>que</a:t>
            </a:r>
            <a:r>
              <a:rPr lang="en-US" sz="3200" dirty="0" smtClean="0"/>
              <a:t> </a:t>
            </a:r>
            <a:r>
              <a:rPr lang="en-US" sz="3200" dirty="0" err="1" smtClean="0"/>
              <a:t>consta</a:t>
            </a:r>
            <a:r>
              <a:rPr lang="en-US" sz="3200" dirty="0" smtClean="0"/>
              <a:t> de 11 </a:t>
            </a:r>
            <a:r>
              <a:rPr lang="en-US" sz="3200" dirty="0" err="1" smtClean="0"/>
              <a:t>preguntas</a:t>
            </a:r>
            <a:r>
              <a:rPr lang="en-US" sz="3200" dirty="0" smtClean="0"/>
              <a:t>; el </a:t>
            </a:r>
            <a:r>
              <a:rPr lang="en-US" sz="3200" dirty="0" err="1" smtClean="0"/>
              <a:t>cuestionario</a:t>
            </a:r>
            <a:r>
              <a:rPr lang="en-US" sz="3200" dirty="0" smtClean="0"/>
              <a:t> </a:t>
            </a:r>
            <a:r>
              <a:rPr lang="en-US" sz="3200" dirty="0" err="1" smtClean="0"/>
              <a:t>está</a:t>
            </a:r>
            <a:r>
              <a:rPr lang="en-US" sz="3200" dirty="0" smtClean="0"/>
              <a:t> </a:t>
            </a:r>
            <a:r>
              <a:rPr lang="en-US" sz="3200" dirty="0" err="1" smtClean="0"/>
              <a:t>dividido</a:t>
            </a:r>
            <a:r>
              <a:rPr lang="en-US" sz="3200" dirty="0" smtClean="0"/>
              <a:t> en </a:t>
            </a:r>
            <a:r>
              <a:rPr lang="en-US" sz="3200" dirty="0" err="1" smtClean="0"/>
              <a:t>cuatro</a:t>
            </a:r>
            <a:r>
              <a:rPr lang="en-US" sz="3200" dirty="0" smtClean="0"/>
              <a:t> </a:t>
            </a:r>
            <a:r>
              <a:rPr lang="en-US" sz="3200" dirty="0" err="1" smtClean="0"/>
              <a:t>secciones</a:t>
            </a:r>
            <a:r>
              <a:rPr lang="en-US" sz="3200" dirty="0" smtClean="0"/>
              <a:t>: </a:t>
            </a:r>
            <a:r>
              <a:rPr lang="en-US" sz="3200" i="1" dirty="0" err="1" smtClean="0"/>
              <a:t>Suerte</a:t>
            </a:r>
            <a:r>
              <a:rPr lang="en-US" sz="3200" dirty="0" smtClean="0"/>
              <a:t> , </a:t>
            </a:r>
            <a:r>
              <a:rPr lang="en-US" sz="3200" i="1" dirty="0" err="1" smtClean="0"/>
              <a:t>imparcialidad</a:t>
            </a:r>
            <a:r>
              <a:rPr lang="en-US" sz="3200" i="1" dirty="0" smtClean="0"/>
              <a:t> </a:t>
            </a:r>
            <a:r>
              <a:rPr lang="en-US" sz="3200" dirty="0" smtClean="0"/>
              <a:t>, </a:t>
            </a:r>
            <a:r>
              <a:rPr lang="en-US" sz="3200" i="1" dirty="0" err="1" smtClean="0"/>
              <a:t>Lenguaje</a:t>
            </a:r>
            <a:r>
              <a:rPr lang="en-US" sz="3200" i="1" dirty="0" smtClean="0"/>
              <a:t> </a:t>
            </a:r>
            <a:r>
              <a:rPr lang="en-US" sz="3200" dirty="0" smtClean="0"/>
              <a:t>y </a:t>
            </a:r>
            <a:r>
              <a:rPr lang="en-US" sz="3200" i="1" dirty="0" err="1" smtClean="0"/>
              <a:t>Comparación</a:t>
            </a:r>
            <a:r>
              <a:rPr lang="en-US" sz="3200" i="1" dirty="0" smtClean="0"/>
              <a:t> de </a:t>
            </a:r>
            <a:r>
              <a:rPr lang="en-US" sz="3200" i="1" dirty="0" err="1" smtClean="0"/>
              <a:t>Probabilidades</a:t>
            </a:r>
            <a:r>
              <a:rPr lang="en-US" sz="3200" i="1" dirty="0" smtClean="0"/>
              <a:t>.</a:t>
            </a:r>
            <a:endParaRPr lang="es-MX" sz="3200" dirty="0"/>
          </a:p>
        </p:txBody>
      </p:sp>
      <p:pic>
        <p:nvPicPr>
          <p:cNvPr id="4" name="Picture 2" descr="E:\Archivos De Programa\Microsoft Office\MEDIA\CAGCAT10\j0233018.wmf"/>
          <p:cNvPicPr>
            <a:picLocks noChangeAspect="1" noChangeArrowheads="1"/>
          </p:cNvPicPr>
          <p:nvPr/>
        </p:nvPicPr>
        <p:blipFill>
          <a:blip r:embed="rId2" cstate="print"/>
          <a:srcRect/>
          <a:stretch>
            <a:fillRect/>
          </a:stretch>
        </p:blipFill>
        <p:spPr bwMode="auto">
          <a:xfrm>
            <a:off x="5508104" y="4809866"/>
            <a:ext cx="2016224" cy="204813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robabilidad2.jpg"/>
          <p:cNvPicPr>
            <a:picLocks noChangeAspect="1"/>
          </p:cNvPicPr>
          <p:nvPr/>
        </p:nvPicPr>
        <p:blipFill>
          <a:blip r:embed="rId2" cstate="print"/>
          <a:stretch>
            <a:fillRect/>
          </a:stretch>
        </p:blipFill>
        <p:spPr>
          <a:xfrm>
            <a:off x="5292080" y="4437112"/>
            <a:ext cx="2592288" cy="1944216"/>
          </a:xfrm>
          <a:prstGeom prst="rect">
            <a:avLst/>
          </a:prstGeom>
        </p:spPr>
      </p:pic>
      <p:sp>
        <p:nvSpPr>
          <p:cNvPr id="2" name="1 Título"/>
          <p:cNvSpPr>
            <a:spLocks noGrp="1"/>
          </p:cNvSpPr>
          <p:nvPr>
            <p:ph type="title"/>
          </p:nvPr>
        </p:nvSpPr>
        <p:spPr>
          <a:xfrm>
            <a:off x="395536" y="764704"/>
            <a:ext cx="8229600" cy="1066800"/>
          </a:xfrm>
        </p:spPr>
        <p:txBody>
          <a:bodyPr>
            <a:normAutofit fontScale="90000"/>
          </a:bodyPr>
          <a:lstStyle/>
          <a:p>
            <a:r>
              <a:rPr lang="es-MX" dirty="0" smtClean="0"/>
              <a:t>Presentación y Análisis de la </a:t>
            </a:r>
            <a:r>
              <a:rPr lang="es-MX" dirty="0" err="1" smtClean="0"/>
              <a:t>informacón</a:t>
            </a:r>
            <a:endParaRPr lang="es-MX" dirty="0"/>
          </a:p>
        </p:txBody>
      </p:sp>
      <p:sp>
        <p:nvSpPr>
          <p:cNvPr id="3" name="2 Marcador de contenido"/>
          <p:cNvSpPr>
            <a:spLocks noGrp="1"/>
          </p:cNvSpPr>
          <p:nvPr>
            <p:ph idx="1"/>
          </p:nvPr>
        </p:nvSpPr>
        <p:spPr>
          <a:xfrm>
            <a:off x="395536" y="1916832"/>
            <a:ext cx="8229600" cy="4536504"/>
          </a:xfrm>
        </p:spPr>
        <p:txBody>
          <a:bodyPr/>
          <a:lstStyle/>
          <a:p>
            <a:r>
              <a:rPr lang="es-MX" b="1" i="1" dirty="0" smtClean="0"/>
              <a:t>Pregunta </a:t>
            </a:r>
            <a:endParaRPr lang="es-MX" dirty="0" smtClean="0"/>
          </a:p>
          <a:p>
            <a:r>
              <a:rPr lang="es-MX" dirty="0" smtClean="0"/>
              <a:t>Pedro y Juan lanzan un dado: Pedro gana si sale 1, 2 o 3 y Juan gana si sale 4, 5 o 6 ¿Consideras que el juego es justo? </a:t>
            </a:r>
          </a:p>
          <a:p>
            <a:r>
              <a:rPr lang="es-MX" dirty="0" smtClean="0"/>
              <a:t>a) Si                 b) No</a:t>
            </a:r>
          </a:p>
          <a:p>
            <a:r>
              <a:rPr lang="es-MX" dirty="0" smtClean="0"/>
              <a:t>¿Por qué?____________________________________________________________</a:t>
            </a:r>
          </a:p>
          <a:p>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764704"/>
            <a:ext cx="8229600" cy="1066800"/>
          </a:xfrm>
        </p:spPr>
        <p:txBody>
          <a:bodyPr/>
          <a:lstStyle/>
          <a:p>
            <a:r>
              <a:rPr lang="es-MX" dirty="0" smtClean="0"/>
              <a:t>Cont.</a:t>
            </a:r>
            <a:endParaRPr lang="es-MX" dirty="0"/>
          </a:p>
        </p:txBody>
      </p:sp>
      <p:sp>
        <p:nvSpPr>
          <p:cNvPr id="3" name="2 Marcador de contenido"/>
          <p:cNvSpPr>
            <a:spLocks noGrp="1"/>
          </p:cNvSpPr>
          <p:nvPr>
            <p:ph idx="1"/>
          </p:nvPr>
        </p:nvSpPr>
        <p:spPr>
          <a:xfrm>
            <a:off x="539552" y="1772816"/>
            <a:ext cx="8229600" cy="4536504"/>
          </a:xfrm>
        </p:spPr>
        <p:txBody>
          <a:bodyPr>
            <a:noAutofit/>
          </a:bodyPr>
          <a:lstStyle/>
          <a:p>
            <a:pPr algn="just"/>
            <a:r>
              <a:rPr lang="es-MX" sz="3200" dirty="0" smtClean="0"/>
              <a:t>Para esta pregunta se consideró en un nivel </a:t>
            </a:r>
            <a:r>
              <a:rPr lang="es-MX" sz="3200" i="1" dirty="0" smtClean="0"/>
              <a:t>Pre-estructural</a:t>
            </a:r>
            <a:r>
              <a:rPr lang="es-MX" sz="3200" dirty="0" smtClean="0"/>
              <a:t> a estudiantes con respuestas fuera de contexto, haciendo referencia a experiencias personales o simplemente sin contestar;</a:t>
            </a:r>
          </a:p>
          <a:p>
            <a:pPr algn="just"/>
            <a:r>
              <a:rPr lang="es-MX" sz="3200" dirty="0" smtClean="0"/>
              <a:t>por ejemplo, inciso b) “Pedro escogió Números chicos y Juan grandes” o “Porque los números de Juan son mayores que los de Pedro”.</a:t>
            </a:r>
          </a:p>
          <a:p>
            <a:pPr algn="just"/>
            <a:endParaRPr lang="es-MX"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066800"/>
          </a:xfrm>
        </p:spPr>
        <p:txBody>
          <a:bodyPr/>
          <a:lstStyle/>
          <a:p>
            <a:r>
              <a:rPr lang="es-MX" dirty="0" smtClean="0"/>
              <a:t>Cont.</a:t>
            </a:r>
            <a:endParaRPr lang="es-MX" dirty="0"/>
          </a:p>
        </p:txBody>
      </p:sp>
      <p:sp>
        <p:nvSpPr>
          <p:cNvPr id="3" name="2 Marcador de contenido"/>
          <p:cNvSpPr>
            <a:spLocks noGrp="1"/>
          </p:cNvSpPr>
          <p:nvPr>
            <p:ph idx="1"/>
          </p:nvPr>
        </p:nvSpPr>
        <p:spPr>
          <a:xfrm>
            <a:off x="457200" y="1916832"/>
            <a:ext cx="8229600" cy="4657704"/>
          </a:xfrm>
        </p:spPr>
        <p:txBody>
          <a:bodyPr/>
          <a:lstStyle/>
          <a:p>
            <a:pPr algn="just"/>
            <a:r>
              <a:rPr lang="es-MX" sz="3200" dirty="0" smtClean="0"/>
              <a:t>Se consideran en el nivel </a:t>
            </a:r>
            <a:r>
              <a:rPr lang="es-MX" sz="3200" i="1" dirty="0" err="1" smtClean="0"/>
              <a:t>Uni</a:t>
            </a:r>
            <a:r>
              <a:rPr lang="es-MX" sz="3200" i="1" dirty="0" smtClean="0"/>
              <a:t>-Estructural,</a:t>
            </a:r>
            <a:r>
              <a:rPr lang="es-MX" sz="3200" dirty="0" smtClean="0"/>
              <a:t> aquellos que eligen la opción adecuada pero dan una justificación sin mencionar la componente </a:t>
            </a:r>
            <a:r>
              <a:rPr lang="es-MX" sz="3200" dirty="0" err="1" smtClean="0"/>
              <a:t>equiprobable</a:t>
            </a:r>
            <a:r>
              <a:rPr lang="es-MX" sz="3200" dirty="0" smtClean="0"/>
              <a:t> (igual probabilidad o posibilidad); por ejemplo inciso  b) ”No se sabe, puede que gane Pedro o Juan”.</a:t>
            </a:r>
          </a:p>
          <a:p>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 Análisis</a:t>
            </a:r>
            <a:endParaRPr lang="es-MX" dirty="0"/>
          </a:p>
        </p:txBody>
      </p:sp>
      <p:sp>
        <p:nvSpPr>
          <p:cNvPr id="3" name="2 Marcador de contenido"/>
          <p:cNvSpPr>
            <a:spLocks noGrp="1"/>
          </p:cNvSpPr>
          <p:nvPr>
            <p:ph idx="1"/>
          </p:nvPr>
        </p:nvSpPr>
        <p:spPr/>
        <p:txBody>
          <a:bodyPr>
            <a:normAutofit lnSpcReduction="10000"/>
          </a:bodyPr>
          <a:lstStyle/>
          <a:p>
            <a:pPr algn="just"/>
            <a:r>
              <a:rPr lang="es-MX" sz="3200" dirty="0" smtClean="0"/>
              <a:t>Dentro del </a:t>
            </a:r>
            <a:r>
              <a:rPr lang="es-MX" sz="3200" i="1" dirty="0" err="1" smtClean="0"/>
              <a:t>Multi</a:t>
            </a:r>
            <a:r>
              <a:rPr lang="es-MX" sz="3200" i="1" dirty="0" smtClean="0"/>
              <a:t>-Estructural</a:t>
            </a:r>
            <a:r>
              <a:rPr lang="es-MX" sz="3200" dirty="0" smtClean="0"/>
              <a:t>, se consideran aquellos estudiantes que eligen la opción adecuada e integran en su justificación la componente, pero sin relacionarla de manera conveniente, por ejemplo, inciso a) “porque tienen las mismas oportunidades de ganar” o “porque los dos tiene la misma posibilidad de ganar”.</a:t>
            </a:r>
          </a:p>
          <a:p>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 Análisis</a:t>
            </a:r>
            <a:endParaRPr lang="es-MX" dirty="0"/>
          </a:p>
        </p:txBody>
      </p:sp>
      <p:sp>
        <p:nvSpPr>
          <p:cNvPr id="3" name="2 Marcador de contenido"/>
          <p:cNvSpPr>
            <a:spLocks noGrp="1"/>
          </p:cNvSpPr>
          <p:nvPr>
            <p:ph idx="1"/>
          </p:nvPr>
        </p:nvSpPr>
        <p:spPr/>
        <p:txBody>
          <a:bodyPr/>
          <a:lstStyle/>
          <a:p>
            <a:pPr algn="just"/>
            <a:r>
              <a:rPr lang="es-MX" sz="3200" dirty="0" smtClean="0"/>
              <a:t>Ubicamos en </a:t>
            </a:r>
            <a:r>
              <a:rPr lang="es-MX" sz="3200" i="1" dirty="0" smtClean="0"/>
              <a:t>Relacional</a:t>
            </a:r>
            <a:r>
              <a:rPr lang="es-MX" sz="3200" dirty="0" smtClean="0"/>
              <a:t> a aquellos que justifican con la </a:t>
            </a:r>
            <a:r>
              <a:rPr lang="es-MX" sz="3200" dirty="0" err="1" smtClean="0"/>
              <a:t>equiprobabilidad</a:t>
            </a:r>
            <a:r>
              <a:rPr lang="es-MX" sz="3200" dirty="0" smtClean="0"/>
              <a:t> estableciendo una relación coherente; además de mencionar el valor de la probabilidad. No mencionamos ejemplos ya que se carecen de ellos dentro de este nivel. </a:t>
            </a:r>
          </a:p>
          <a:p>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cap="small" dirty="0" smtClean="0"/>
              <a:t>TABLA II</a:t>
            </a:r>
            <a:br>
              <a:rPr lang="es-MX" cap="small" dirty="0" smtClean="0"/>
            </a:br>
            <a:r>
              <a:rPr lang="es-MX" cap="small" dirty="0" smtClean="0"/>
              <a:t>Categorización de la pregunta No. 4. Datos proporcionados en %</a:t>
            </a:r>
            <a:br>
              <a:rPr lang="es-MX" cap="small" dirty="0" smtClean="0"/>
            </a:b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7492581"/>
              </p:ext>
            </p:extLst>
          </p:nvPr>
        </p:nvGraphicFramePr>
        <p:xfrm>
          <a:off x="755576" y="2492896"/>
          <a:ext cx="7200800" cy="3528392"/>
        </p:xfrm>
        <a:graphic>
          <a:graphicData uri="http://schemas.openxmlformats.org/drawingml/2006/table">
            <a:tbl>
              <a:tblPr firstRow="1" firstCol="1" bandRow="1">
                <a:tableStyleId>{5C22544A-7EE6-4342-B048-85BDC9FD1C3A}</a:tableStyleId>
              </a:tblPr>
              <a:tblGrid>
                <a:gridCol w="1099021"/>
                <a:gridCol w="1334428"/>
                <a:gridCol w="1334428"/>
                <a:gridCol w="1334428"/>
                <a:gridCol w="1144756"/>
                <a:gridCol w="953739"/>
              </a:tblGrid>
              <a:tr h="553784">
                <a:tc rowSpan="2">
                  <a:txBody>
                    <a:bodyPr/>
                    <a:lstStyle/>
                    <a:p>
                      <a:pPr algn="just">
                        <a:spcAft>
                          <a:spcPts val="0"/>
                        </a:spcAft>
                      </a:pPr>
                      <a:r>
                        <a:rPr lang="es-MX" sz="1800" dirty="0">
                          <a:effectLst/>
                        </a:rPr>
                        <a:t> </a:t>
                      </a:r>
                    </a:p>
                    <a:p>
                      <a:pPr algn="just">
                        <a:spcAft>
                          <a:spcPts val="0"/>
                        </a:spcAft>
                      </a:pPr>
                      <a:r>
                        <a:rPr lang="es-MX" sz="1800" dirty="0">
                          <a:effectLst/>
                        </a:rPr>
                        <a:t> </a:t>
                      </a:r>
                    </a:p>
                    <a:p>
                      <a:pPr algn="just">
                        <a:spcAft>
                          <a:spcPts val="0"/>
                        </a:spcAft>
                      </a:pPr>
                      <a:r>
                        <a:rPr lang="es-MX" sz="1800" dirty="0">
                          <a:effectLst/>
                        </a:rPr>
                        <a:t>Grado</a:t>
                      </a:r>
                      <a:endParaRPr lang="es-MX" sz="1800" dirty="0">
                        <a:effectLst/>
                        <a:latin typeface="Times New Roman"/>
                        <a:ea typeface="Times New Roman"/>
                        <a:cs typeface="Times New Roman"/>
                      </a:endParaRPr>
                    </a:p>
                  </a:txBody>
                  <a:tcPr marL="68580" marR="68580" marT="0" marB="0"/>
                </a:tc>
                <a:tc gridSpan="4">
                  <a:txBody>
                    <a:bodyPr/>
                    <a:lstStyle/>
                    <a:p>
                      <a:pPr algn="just">
                        <a:spcAft>
                          <a:spcPts val="0"/>
                        </a:spcAft>
                      </a:pPr>
                      <a:r>
                        <a:rPr lang="es-MX" sz="1800">
                          <a:effectLst/>
                        </a:rPr>
                        <a:t>Nivel Cognitivo</a:t>
                      </a:r>
                      <a:endParaRPr lang="es-MX" sz="1800">
                        <a:effectLst/>
                        <a:latin typeface="Times New Roman"/>
                        <a:ea typeface="Times New Roman"/>
                        <a:cs typeface="Times New Roman"/>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tc rowSpan="2">
                  <a:txBody>
                    <a:bodyPr/>
                    <a:lstStyle/>
                    <a:p>
                      <a:pPr algn="just">
                        <a:spcAft>
                          <a:spcPts val="0"/>
                        </a:spcAft>
                      </a:pPr>
                      <a:r>
                        <a:rPr lang="es-MX" sz="1800" dirty="0">
                          <a:effectLst/>
                        </a:rPr>
                        <a:t> </a:t>
                      </a:r>
                    </a:p>
                    <a:p>
                      <a:pPr algn="just">
                        <a:spcAft>
                          <a:spcPts val="0"/>
                        </a:spcAft>
                      </a:pPr>
                      <a:r>
                        <a:rPr lang="es-MX" sz="1800" dirty="0">
                          <a:effectLst/>
                        </a:rPr>
                        <a:t> </a:t>
                      </a:r>
                    </a:p>
                    <a:p>
                      <a:pPr algn="just">
                        <a:spcAft>
                          <a:spcPts val="0"/>
                        </a:spcAft>
                      </a:pPr>
                      <a:r>
                        <a:rPr lang="es-MX" sz="1800" dirty="0">
                          <a:effectLst/>
                        </a:rPr>
                        <a:t>Total</a:t>
                      </a:r>
                      <a:endParaRPr lang="es-MX" sz="1800" dirty="0">
                        <a:effectLst/>
                        <a:latin typeface="Times New Roman"/>
                        <a:ea typeface="Times New Roman"/>
                        <a:cs typeface="Times New Roman"/>
                      </a:endParaRPr>
                    </a:p>
                  </a:txBody>
                  <a:tcPr marL="68580" marR="68580" marT="0" marB="0"/>
                </a:tc>
              </a:tr>
              <a:tr h="828518">
                <a:tc vMerge="1">
                  <a:txBody>
                    <a:bodyPr/>
                    <a:lstStyle/>
                    <a:p>
                      <a:endParaRPr lang="es-MX"/>
                    </a:p>
                  </a:txBody>
                  <a:tcPr/>
                </a:tc>
                <a:tc>
                  <a:txBody>
                    <a:bodyPr/>
                    <a:lstStyle/>
                    <a:p>
                      <a:pPr algn="just">
                        <a:spcAft>
                          <a:spcPts val="0"/>
                        </a:spcAft>
                      </a:pPr>
                      <a:r>
                        <a:rPr lang="es-MX" sz="1800">
                          <a:effectLst/>
                        </a:rPr>
                        <a:t>Pre-estructural</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Uni-estructural</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Multi- estructural </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 </a:t>
                      </a:r>
                    </a:p>
                    <a:p>
                      <a:pPr algn="just">
                        <a:spcAft>
                          <a:spcPts val="0"/>
                        </a:spcAft>
                      </a:pPr>
                      <a:r>
                        <a:rPr lang="es-MX" sz="1800">
                          <a:effectLst/>
                        </a:rPr>
                        <a:t>Relacional</a:t>
                      </a:r>
                      <a:endParaRPr lang="es-MX" sz="1800">
                        <a:effectLst/>
                        <a:latin typeface="Times New Roman"/>
                        <a:ea typeface="Times New Roman"/>
                        <a:cs typeface="Times New Roman"/>
                      </a:endParaRPr>
                    </a:p>
                  </a:txBody>
                  <a:tcPr marL="68580" marR="68580" marT="0" marB="0"/>
                </a:tc>
                <a:tc vMerge="1">
                  <a:txBody>
                    <a:bodyPr/>
                    <a:lstStyle/>
                    <a:p>
                      <a:endParaRPr lang="es-MX"/>
                    </a:p>
                  </a:txBody>
                  <a:tcPr/>
                </a:tc>
              </a:tr>
              <a:tr h="594058">
                <a:tc>
                  <a:txBody>
                    <a:bodyPr/>
                    <a:lstStyle/>
                    <a:p>
                      <a:pPr algn="just">
                        <a:spcAft>
                          <a:spcPts val="0"/>
                        </a:spcAft>
                      </a:pPr>
                      <a:r>
                        <a:rPr lang="es-MX" sz="1800">
                          <a:effectLst/>
                        </a:rPr>
                        <a:t>Primero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30.61</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58.16</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s-MX" sz="1800">
                          <a:effectLst/>
                        </a:rPr>
                        <a:t>11.2</a:t>
                      </a:r>
                      <a:r>
                        <a:rPr lang="en-US" sz="1800">
                          <a:effectLst/>
                        </a:rPr>
                        <a:t>2</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0</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625703">
                <a:tc>
                  <a:txBody>
                    <a:bodyPr/>
                    <a:lstStyle/>
                    <a:p>
                      <a:pPr algn="just">
                        <a:spcAft>
                          <a:spcPts val="0"/>
                        </a:spcAft>
                      </a:pPr>
                      <a:r>
                        <a:rPr lang="en-US" sz="1800">
                          <a:effectLst/>
                        </a:rPr>
                        <a:t>Segundo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30.77</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50.98</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7.69</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0</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552346">
                <a:tc>
                  <a:txBody>
                    <a:bodyPr/>
                    <a:lstStyle/>
                    <a:p>
                      <a:pPr algn="just">
                        <a:spcAft>
                          <a:spcPts val="0"/>
                        </a:spcAft>
                      </a:pPr>
                      <a:r>
                        <a:rPr lang="en-US" sz="1800">
                          <a:effectLst/>
                        </a:rPr>
                        <a:t>Cuarto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31.37</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61.54</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17.65</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0</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373983">
                <a:tc>
                  <a:txBody>
                    <a:bodyPr/>
                    <a:lstStyle/>
                    <a:p>
                      <a:pPr algn="just">
                        <a:spcAft>
                          <a:spcPts val="0"/>
                        </a:spcAft>
                      </a:pPr>
                      <a:r>
                        <a:rPr lang="en-US" sz="1800">
                          <a:effectLst/>
                        </a:rPr>
                        <a:t>Total</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30.97</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55.31</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13.72</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0</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dirty="0">
                          <a:effectLst/>
                        </a:rPr>
                        <a:t>100</a:t>
                      </a:r>
                      <a:endParaRPr lang="es-MX" sz="1800" dirty="0">
                        <a:effectLst/>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 Análisis</a:t>
            </a:r>
            <a:endParaRPr lang="es-MX" dirty="0"/>
          </a:p>
        </p:txBody>
      </p:sp>
      <p:sp>
        <p:nvSpPr>
          <p:cNvPr id="3" name="2 Marcador de contenido"/>
          <p:cNvSpPr>
            <a:spLocks noGrp="1"/>
          </p:cNvSpPr>
          <p:nvPr>
            <p:ph idx="1"/>
          </p:nvPr>
        </p:nvSpPr>
        <p:spPr/>
        <p:txBody>
          <a:bodyPr>
            <a:normAutofit/>
          </a:bodyPr>
          <a:lstStyle/>
          <a:p>
            <a:pPr algn="just"/>
            <a:r>
              <a:rPr lang="es-MX" sz="3200" dirty="0" smtClean="0"/>
              <a:t>En esta pregunta, en la tabla 2 se puede observar que un 55.31% del alumnado se encuentra ubicado en el nivel </a:t>
            </a:r>
            <a:r>
              <a:rPr lang="es-MX" sz="3200" dirty="0" err="1" smtClean="0"/>
              <a:t>Uni</a:t>
            </a:r>
            <a:r>
              <a:rPr lang="es-MX" sz="3200" dirty="0" smtClean="0"/>
              <a:t>-estructural, el cual representa un porcentaje mayor con relación a los otros niveles</a:t>
            </a:r>
            <a:endParaRPr lang="es-MX"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p:txBody>
          <a:bodyPr>
            <a:normAutofit/>
          </a:bodyPr>
          <a:lstStyle/>
          <a:p>
            <a:pPr algn="just">
              <a:buFont typeface="Wingdings" pitchFamily="2" charset="2"/>
              <a:buChar char="§"/>
            </a:pPr>
            <a:r>
              <a:rPr lang="es-MX" sz="3200" dirty="0" smtClean="0"/>
              <a:t>La enseñanza de la probabilidad ha estado presente en el currículo escolar.</a:t>
            </a:r>
          </a:p>
          <a:p>
            <a:pPr algn="just">
              <a:buFont typeface="Wingdings" pitchFamily="2" charset="2"/>
              <a:buChar char="§"/>
            </a:pPr>
            <a:r>
              <a:rPr lang="en-US" sz="3200" dirty="0" smtClean="0"/>
              <a:t>La </a:t>
            </a:r>
            <a:r>
              <a:rPr lang="en-US" sz="3200" dirty="0" err="1" smtClean="0"/>
              <a:t>enseñanza</a:t>
            </a:r>
            <a:r>
              <a:rPr lang="en-US" sz="3200" dirty="0" smtClean="0"/>
              <a:t> de </a:t>
            </a:r>
            <a:r>
              <a:rPr lang="en-US" sz="3200" dirty="0" err="1" smtClean="0"/>
              <a:t>temas</a:t>
            </a:r>
            <a:r>
              <a:rPr lang="en-US" sz="3200" dirty="0" smtClean="0"/>
              <a:t> </a:t>
            </a:r>
            <a:r>
              <a:rPr lang="en-US" sz="3200" dirty="0" err="1" smtClean="0"/>
              <a:t>probabilísticos</a:t>
            </a:r>
            <a:r>
              <a:rPr lang="en-US" sz="3200" dirty="0" smtClean="0"/>
              <a:t> se </a:t>
            </a:r>
            <a:r>
              <a:rPr lang="en-US" sz="3200" dirty="0" err="1" smtClean="0"/>
              <a:t>realiza</a:t>
            </a:r>
            <a:r>
              <a:rPr lang="en-US" sz="3200" dirty="0" smtClean="0"/>
              <a:t> </a:t>
            </a:r>
            <a:r>
              <a:rPr lang="en-US" sz="3200" dirty="0" err="1" smtClean="0"/>
              <a:t>tradicionalmente</a:t>
            </a:r>
            <a:r>
              <a:rPr lang="en-US" sz="3200" dirty="0" smtClean="0"/>
              <a:t> de </a:t>
            </a:r>
            <a:r>
              <a:rPr lang="en-US" sz="3200" dirty="0" err="1" smtClean="0"/>
              <a:t>manera</a:t>
            </a:r>
            <a:r>
              <a:rPr lang="en-US" sz="3200" dirty="0" smtClean="0"/>
              <a:t> </a:t>
            </a:r>
            <a:r>
              <a:rPr lang="en-US" sz="3200" dirty="0" err="1" smtClean="0"/>
              <a:t>teórica</a:t>
            </a:r>
            <a:r>
              <a:rPr lang="en-US" sz="3200" dirty="0" smtClean="0"/>
              <a:t>, </a:t>
            </a:r>
            <a:r>
              <a:rPr lang="en-US" sz="3200" dirty="0" err="1" smtClean="0"/>
              <a:t>definiendo</a:t>
            </a:r>
            <a:r>
              <a:rPr lang="en-US" sz="3200" dirty="0" smtClean="0"/>
              <a:t> </a:t>
            </a:r>
            <a:r>
              <a:rPr lang="en-US" sz="3200" dirty="0" err="1" smtClean="0"/>
              <a:t>conceptos</a:t>
            </a:r>
            <a:r>
              <a:rPr lang="en-US" sz="3200" dirty="0" smtClean="0"/>
              <a:t> y </a:t>
            </a:r>
            <a:r>
              <a:rPr lang="en-US" sz="3200" dirty="0" err="1" smtClean="0"/>
              <a:t>manipulando</a:t>
            </a:r>
            <a:r>
              <a:rPr lang="en-US" sz="3200" dirty="0" smtClean="0"/>
              <a:t>  </a:t>
            </a:r>
            <a:r>
              <a:rPr lang="en-US" sz="3200" dirty="0" err="1" smtClean="0"/>
              <a:t>fórmulas</a:t>
            </a:r>
            <a:r>
              <a:rPr lang="en-US" sz="3200" dirty="0" smtClean="0"/>
              <a:t>.</a:t>
            </a:r>
          </a:p>
          <a:p>
            <a:endParaRPr lang="es-MX"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i="1" dirty="0" smtClean="0"/>
              <a:t>Pregunta 5</a:t>
            </a:r>
            <a:r>
              <a:rPr lang="es-MX" dirty="0" smtClean="0"/>
              <a:t> </a:t>
            </a:r>
            <a:endParaRPr lang="es-MX" dirty="0"/>
          </a:p>
        </p:txBody>
      </p:sp>
      <p:sp>
        <p:nvSpPr>
          <p:cNvPr id="3" name="2 Marcador de contenido"/>
          <p:cNvSpPr>
            <a:spLocks noGrp="1"/>
          </p:cNvSpPr>
          <p:nvPr>
            <p:ph idx="1"/>
          </p:nvPr>
        </p:nvSpPr>
        <p:spPr/>
        <p:txBody>
          <a:bodyPr/>
          <a:lstStyle/>
          <a:p>
            <a:r>
              <a:rPr lang="es-MX" dirty="0" smtClean="0"/>
              <a:t>Alicia, Rocío y Karla ganan un premio si cada una gira estas ruletas y la flecha apunta al color Rosa: Alicia gira la ruleta A, Rocío la ruleta B y Karla la ruleta C. ¿Consideras que estas ruletas hacen que el juego sea justo? </a:t>
            </a:r>
          </a:p>
          <a:p>
            <a:endParaRPr lang="es-MX"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4581128"/>
            <a:ext cx="6336704" cy="182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593808"/>
          </a:xfrm>
        </p:spPr>
        <p:txBody>
          <a:bodyPr>
            <a:normAutofit/>
          </a:bodyPr>
          <a:lstStyle/>
          <a:p>
            <a:pPr algn="just"/>
            <a:r>
              <a:rPr lang="es-MX" sz="3200" dirty="0" smtClean="0"/>
              <a:t>En el nivel Pre-Estructural, ubicamos en esta pregunta a estudiantes con respuestas inconsistentes, haciendo referencia a experiencias personales o simplemente sin respuesta; por ejemplo, inciso a) “si porque se ve divertido” o “Porque si no tuvieran las flechas no se sabría quien ganó”.</a:t>
            </a:r>
            <a:endParaRPr lang="es-MX"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5305776"/>
          </a:xfrm>
        </p:spPr>
        <p:txBody>
          <a:bodyPr>
            <a:noAutofit/>
          </a:bodyPr>
          <a:lstStyle/>
          <a:p>
            <a:pPr algn="just"/>
            <a:r>
              <a:rPr lang="es-MX" sz="3200" dirty="0" smtClean="0"/>
              <a:t>Se consideran en el nivel </a:t>
            </a:r>
            <a:r>
              <a:rPr lang="es-MX" sz="3200" dirty="0" err="1" smtClean="0"/>
              <a:t>Uni</a:t>
            </a:r>
            <a:r>
              <a:rPr lang="es-MX" sz="3200" dirty="0" smtClean="0"/>
              <a:t>-Estructural, aquellos que se eligen la opción adecuada pero dan una justificación sin mencionar la probabilidad de cada ruleta; por ejemplo, inciso b) “porque si le giran rápido no podrían saber si caería en gris u otro color” o “porque las ruletas no tienen el mismo espacio marcado por el color gris”</a:t>
            </a:r>
            <a:endParaRPr lang="es-MX"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593808"/>
          </a:xfrm>
        </p:spPr>
        <p:txBody>
          <a:bodyPr/>
          <a:lstStyle/>
          <a:p>
            <a:pPr algn="just"/>
            <a:r>
              <a:rPr lang="es-MX" sz="3200" dirty="0" smtClean="0"/>
              <a:t>Dentro del </a:t>
            </a:r>
            <a:r>
              <a:rPr lang="es-MX" sz="3200" dirty="0" err="1" smtClean="0"/>
              <a:t>Multi</a:t>
            </a:r>
            <a:r>
              <a:rPr lang="es-MX" sz="3200" dirty="0" smtClean="0"/>
              <a:t>-Estructural, a estudiantes que eligen la opción adecuada e integran en su justificación la componente antes mencionada, pero sin relacionarla adecuadamente, por ejemplo, inciso b) “Rocío tiene más oportunidad, pues su ruleta tiene más gris que los demás” o “rocío  tiene más probabilidades de ganar que Karla y Alicia”.</a:t>
            </a:r>
          </a:p>
          <a:p>
            <a:endParaRPr lang="es-MX"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t>Ubicamos en Relacional, a aquellos que mencionan la probabilidad de cada ruleta y establecen una relación o medición conveniente, por ejemplo, inciso b, “porque una tiene más que la otra, una ¼ la otra ½ y la otra ¾” ó “Alicia tiene de proporción de color gris ¼, Rocío tiene ¾ y Karla tiene ½ gris. Injusto”.</a:t>
            </a:r>
          </a:p>
          <a:p>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cap="small" dirty="0" smtClean="0"/>
              <a:t>TABLA III</a:t>
            </a:r>
            <a:br>
              <a:rPr lang="es-MX" cap="small" dirty="0" smtClean="0"/>
            </a:br>
            <a:r>
              <a:rPr lang="es-MX" cap="small" dirty="0" smtClean="0"/>
              <a:t>Categorización de la pregunta No. 5. Datos proporcionados en %</a:t>
            </a:r>
            <a:br>
              <a:rPr lang="es-MX" cap="small" dirty="0" smtClean="0"/>
            </a:br>
            <a:r>
              <a:rPr lang="es-MX" dirty="0" smtClean="0"/>
              <a:t> </a:t>
            </a:r>
            <a:br>
              <a:rPr lang="es-MX" dirty="0" smtClean="0"/>
            </a:b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026479084"/>
              </p:ext>
            </p:extLst>
          </p:nvPr>
        </p:nvGraphicFramePr>
        <p:xfrm>
          <a:off x="683568" y="2060848"/>
          <a:ext cx="7776865" cy="4032447"/>
        </p:xfrm>
        <a:graphic>
          <a:graphicData uri="http://schemas.openxmlformats.org/drawingml/2006/table">
            <a:tbl>
              <a:tblPr firstRow="1" firstCol="1" bandRow="1">
                <a:tableStyleId>{5C22544A-7EE6-4342-B048-85BDC9FD1C3A}</a:tableStyleId>
              </a:tblPr>
              <a:tblGrid>
                <a:gridCol w="1219052"/>
                <a:gridCol w="1057905"/>
                <a:gridCol w="1268291"/>
                <a:gridCol w="1481663"/>
                <a:gridCol w="1481663"/>
                <a:gridCol w="1268291"/>
              </a:tblGrid>
              <a:tr h="422739">
                <a:tc rowSpan="2">
                  <a:txBody>
                    <a:bodyPr/>
                    <a:lstStyle/>
                    <a:p>
                      <a:pPr indent="152400" algn="just">
                        <a:spcAft>
                          <a:spcPts val="0"/>
                        </a:spcAft>
                      </a:pPr>
                      <a:r>
                        <a:rPr lang="en-US" sz="1800">
                          <a:effectLst/>
                        </a:rPr>
                        <a:t> </a:t>
                      </a:r>
                      <a:endParaRPr lang="es-MX" sz="1800">
                        <a:effectLst/>
                      </a:endParaRPr>
                    </a:p>
                    <a:p>
                      <a:pPr indent="152400" algn="just">
                        <a:spcAft>
                          <a:spcPts val="0"/>
                        </a:spcAft>
                      </a:pPr>
                      <a:r>
                        <a:rPr lang="en-US" sz="1800">
                          <a:effectLst/>
                        </a:rPr>
                        <a:t> </a:t>
                      </a:r>
                      <a:endParaRPr lang="es-MX" sz="1800">
                        <a:effectLst/>
                      </a:endParaRPr>
                    </a:p>
                    <a:p>
                      <a:pPr algn="just">
                        <a:spcAft>
                          <a:spcPts val="0"/>
                        </a:spcAft>
                      </a:pPr>
                      <a:r>
                        <a:rPr lang="en-US" sz="1800">
                          <a:effectLst/>
                        </a:rPr>
                        <a:t>Nivel</a:t>
                      </a:r>
                      <a:endParaRPr lang="es-MX" sz="1800">
                        <a:effectLst/>
                        <a:latin typeface="Times New Roman"/>
                        <a:ea typeface="Times New Roman"/>
                        <a:cs typeface="Times New Roman"/>
                      </a:endParaRPr>
                    </a:p>
                  </a:txBody>
                  <a:tcPr marL="68580" marR="68580" marT="0" marB="0"/>
                </a:tc>
                <a:tc gridSpan="4">
                  <a:txBody>
                    <a:bodyPr/>
                    <a:lstStyle/>
                    <a:p>
                      <a:pPr indent="152400" algn="just">
                        <a:spcAft>
                          <a:spcPts val="0"/>
                        </a:spcAft>
                      </a:pPr>
                      <a:r>
                        <a:rPr lang="en-US" sz="1800">
                          <a:effectLst/>
                        </a:rPr>
                        <a:t>Nivel Cognitivo</a:t>
                      </a:r>
                      <a:endParaRPr lang="es-MX" sz="1800">
                        <a:effectLst/>
                        <a:latin typeface="Times New Roman"/>
                        <a:ea typeface="Times New Roman"/>
                        <a:cs typeface="Times New Roman"/>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tc rowSpan="2">
                  <a:txBody>
                    <a:bodyPr/>
                    <a:lstStyle/>
                    <a:p>
                      <a:pPr indent="152400" algn="just">
                        <a:spcAft>
                          <a:spcPts val="0"/>
                        </a:spcAft>
                      </a:pPr>
                      <a:r>
                        <a:rPr lang="en-US" sz="1800">
                          <a:effectLst/>
                        </a:rPr>
                        <a:t> </a:t>
                      </a:r>
                      <a:endParaRPr lang="es-MX" sz="1800">
                        <a:effectLst/>
                      </a:endParaRPr>
                    </a:p>
                    <a:p>
                      <a:pPr indent="152400" algn="just">
                        <a:spcAft>
                          <a:spcPts val="0"/>
                        </a:spcAft>
                      </a:pPr>
                      <a:r>
                        <a:rPr lang="en-US" sz="1800">
                          <a:effectLst/>
                        </a:rPr>
                        <a:t> </a:t>
                      </a:r>
                      <a:endParaRPr lang="es-MX" sz="1800">
                        <a:effectLst/>
                      </a:endParaRPr>
                    </a:p>
                    <a:p>
                      <a:pPr algn="just">
                        <a:spcAft>
                          <a:spcPts val="0"/>
                        </a:spcAft>
                      </a:pPr>
                      <a:r>
                        <a:rPr lang="en-US" sz="1800">
                          <a:effectLst/>
                        </a:rPr>
                        <a:t>Total</a:t>
                      </a:r>
                      <a:endParaRPr lang="es-MX" sz="1800">
                        <a:effectLst/>
                        <a:latin typeface="Times New Roman"/>
                        <a:ea typeface="Times New Roman"/>
                        <a:cs typeface="Times New Roman"/>
                      </a:endParaRPr>
                    </a:p>
                  </a:txBody>
                  <a:tcPr marL="68580" marR="68580" marT="0" marB="0"/>
                </a:tc>
              </a:tr>
              <a:tr h="1261646">
                <a:tc vMerge="1">
                  <a:txBody>
                    <a:bodyPr/>
                    <a:lstStyle/>
                    <a:p>
                      <a:endParaRPr lang="es-MX"/>
                    </a:p>
                  </a:txBody>
                  <a:tcPr/>
                </a:tc>
                <a:tc>
                  <a:txBody>
                    <a:bodyPr/>
                    <a:lstStyle/>
                    <a:p>
                      <a:pPr algn="just">
                        <a:spcAft>
                          <a:spcPts val="0"/>
                        </a:spcAft>
                      </a:pPr>
                      <a:r>
                        <a:rPr lang="en-US" sz="1800">
                          <a:effectLst/>
                        </a:rPr>
                        <a:t>Pre-estructural</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Uni-estructural</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Multi- estructural </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 </a:t>
                      </a:r>
                      <a:endParaRPr lang="es-MX" sz="1800">
                        <a:effectLst/>
                      </a:endParaRPr>
                    </a:p>
                    <a:p>
                      <a:pPr algn="just">
                        <a:spcAft>
                          <a:spcPts val="0"/>
                        </a:spcAft>
                      </a:pPr>
                      <a:r>
                        <a:rPr lang="en-US" sz="1800">
                          <a:effectLst/>
                        </a:rPr>
                        <a:t>Relacional</a:t>
                      </a:r>
                      <a:endParaRPr lang="es-MX" sz="1800">
                        <a:effectLst/>
                        <a:latin typeface="Times New Roman"/>
                        <a:ea typeface="Times New Roman"/>
                        <a:cs typeface="Times New Roman"/>
                      </a:endParaRPr>
                    </a:p>
                  </a:txBody>
                  <a:tcPr marL="68580" marR="68580" marT="0" marB="0"/>
                </a:tc>
                <a:tc vMerge="1">
                  <a:txBody>
                    <a:bodyPr/>
                    <a:lstStyle/>
                    <a:p>
                      <a:endParaRPr lang="es-MX"/>
                    </a:p>
                  </a:txBody>
                  <a:tcPr/>
                </a:tc>
              </a:tr>
              <a:tr h="595777">
                <a:tc>
                  <a:txBody>
                    <a:bodyPr/>
                    <a:lstStyle/>
                    <a:p>
                      <a:pPr indent="152400" algn="just">
                        <a:spcAft>
                          <a:spcPts val="0"/>
                        </a:spcAft>
                      </a:pPr>
                      <a:r>
                        <a:rPr lang="en-US" sz="1800">
                          <a:effectLst/>
                        </a:rPr>
                        <a:t>1o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27.5</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59.18</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11.22</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2.04</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560731">
                <a:tc>
                  <a:txBody>
                    <a:bodyPr/>
                    <a:lstStyle/>
                    <a:p>
                      <a:pPr indent="152400" algn="just">
                        <a:spcAft>
                          <a:spcPts val="0"/>
                        </a:spcAft>
                      </a:pPr>
                      <a:r>
                        <a:rPr lang="en-US" sz="1800">
                          <a:effectLst/>
                        </a:rPr>
                        <a:t>2o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11.5</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47.06</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15.38</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3.85</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595777">
                <a:tc>
                  <a:txBody>
                    <a:bodyPr/>
                    <a:lstStyle/>
                    <a:p>
                      <a:pPr indent="152400" algn="just">
                        <a:spcAft>
                          <a:spcPts val="0"/>
                        </a:spcAft>
                      </a:pPr>
                      <a:r>
                        <a:rPr lang="en-US" sz="1800">
                          <a:effectLst/>
                        </a:rPr>
                        <a:t>4o</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43.1</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69.23</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7.84</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1.96</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100</a:t>
                      </a:r>
                      <a:endParaRPr lang="es-MX" sz="1800">
                        <a:effectLst/>
                        <a:latin typeface="Times New Roman"/>
                        <a:ea typeface="Times New Roman"/>
                        <a:cs typeface="Times New Roman"/>
                      </a:endParaRPr>
                    </a:p>
                  </a:txBody>
                  <a:tcPr marL="68580" marR="68580" marT="0" marB="0"/>
                </a:tc>
              </a:tr>
              <a:tr h="595777">
                <a:tc>
                  <a:txBody>
                    <a:bodyPr/>
                    <a:lstStyle/>
                    <a:p>
                      <a:pPr algn="just">
                        <a:spcAft>
                          <a:spcPts val="0"/>
                        </a:spcAft>
                      </a:pPr>
                      <a:r>
                        <a:rPr lang="en-US" sz="1800">
                          <a:effectLst/>
                        </a:rPr>
                        <a:t>Total</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32.1</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54.87</a:t>
                      </a:r>
                      <a:endParaRPr lang="es-MX" sz="1800">
                        <a:effectLst/>
                        <a:latin typeface="Times New Roman"/>
                        <a:ea typeface="Times New Roman"/>
                        <a:cs typeface="Times New Roman"/>
                      </a:endParaRPr>
                    </a:p>
                  </a:txBody>
                  <a:tcPr marL="68580" marR="68580" marT="0" marB="0"/>
                </a:tc>
                <a:tc>
                  <a:txBody>
                    <a:bodyPr/>
                    <a:lstStyle/>
                    <a:p>
                      <a:pPr algn="just">
                        <a:spcAft>
                          <a:spcPts val="0"/>
                        </a:spcAft>
                      </a:pPr>
                      <a:r>
                        <a:rPr lang="en-US" sz="1800">
                          <a:effectLst/>
                        </a:rPr>
                        <a:t>10.18</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a:effectLst/>
                        </a:rPr>
                        <a:t>2.21</a:t>
                      </a:r>
                      <a:endParaRPr lang="es-MX" sz="1800">
                        <a:effectLst/>
                        <a:latin typeface="Times New Roman"/>
                        <a:ea typeface="Times New Roman"/>
                        <a:cs typeface="Times New Roman"/>
                      </a:endParaRPr>
                    </a:p>
                  </a:txBody>
                  <a:tcPr marL="68580" marR="68580" marT="0" marB="0"/>
                </a:tc>
                <a:tc>
                  <a:txBody>
                    <a:bodyPr/>
                    <a:lstStyle/>
                    <a:p>
                      <a:pPr indent="152400" algn="just">
                        <a:spcAft>
                          <a:spcPts val="0"/>
                        </a:spcAft>
                      </a:pPr>
                      <a:r>
                        <a:rPr lang="en-US" sz="1800" dirty="0">
                          <a:effectLst/>
                        </a:rPr>
                        <a:t>100</a:t>
                      </a:r>
                      <a:endParaRPr lang="es-MX" sz="1800" dirty="0">
                        <a:effectLst/>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1066800"/>
          </a:xfrm>
        </p:spPr>
        <p:txBody>
          <a:bodyPr/>
          <a:lstStyle/>
          <a:p>
            <a:r>
              <a:rPr lang="es-MX" dirty="0" smtClean="0"/>
              <a:t>Conclusiones</a:t>
            </a:r>
            <a:endParaRPr lang="es-MX" dirty="0"/>
          </a:p>
        </p:txBody>
      </p:sp>
      <p:sp>
        <p:nvSpPr>
          <p:cNvPr id="3" name="2 Marcador de contenido"/>
          <p:cNvSpPr>
            <a:spLocks noGrp="1"/>
          </p:cNvSpPr>
          <p:nvPr>
            <p:ph idx="1"/>
          </p:nvPr>
        </p:nvSpPr>
        <p:spPr>
          <a:xfrm>
            <a:off x="457200" y="1628800"/>
            <a:ext cx="8229600" cy="4945736"/>
          </a:xfrm>
        </p:spPr>
        <p:txBody>
          <a:bodyPr>
            <a:normAutofit fontScale="92500" lnSpcReduction="10000"/>
          </a:bodyPr>
          <a:lstStyle/>
          <a:p>
            <a:r>
              <a:rPr lang="es-MX" dirty="0" smtClean="0"/>
              <a:t>Abocándonos al tema de Suerte, en general, la mayoría del estudiantado responde las preguntas considerando sus experiencias o intuiciones personales. Son pocos aquellos que consideran estas como situaciones de juegos de azar </a:t>
            </a:r>
            <a:r>
              <a:rPr lang="es-MX" dirty="0" err="1" smtClean="0"/>
              <a:t>equiprobables</a:t>
            </a:r>
            <a:r>
              <a:rPr lang="es-MX" dirty="0" smtClean="0"/>
              <a:t>. </a:t>
            </a:r>
          </a:p>
          <a:p>
            <a:r>
              <a:rPr lang="es-MX" dirty="0" smtClean="0"/>
              <a:t>Con relación al tema de Imparcialidad, se tiene un mayor porcentaje en el nivel </a:t>
            </a:r>
            <a:r>
              <a:rPr lang="es-MX" dirty="0" err="1" smtClean="0"/>
              <a:t>Uni</a:t>
            </a:r>
            <a:r>
              <a:rPr lang="es-MX" dirty="0" smtClean="0"/>
              <a:t>-Estructural; esto debido a que el estudiante contestaba adecuadamente en el inciso, pero en su justificación hacía referencia a la </a:t>
            </a:r>
            <a:r>
              <a:rPr lang="es-MX" dirty="0" err="1" smtClean="0"/>
              <a:t>cardinalidad</a:t>
            </a:r>
            <a:r>
              <a:rPr lang="es-MX" dirty="0" smtClean="0"/>
              <a:t> del evento (pregunta 4) y al área o proporción coloreada del circulo (pregunta 5), sin destacar la probabilidad de que sucediera el evento en cuestión. </a:t>
            </a:r>
          </a:p>
          <a:p>
            <a:endParaRPr lang="es-MX"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881840"/>
          </a:xfrm>
        </p:spPr>
        <p:txBody>
          <a:bodyPr>
            <a:noAutofit/>
          </a:bodyPr>
          <a:lstStyle/>
          <a:p>
            <a:pPr algn="just"/>
            <a:r>
              <a:rPr lang="es-MX" dirty="0" smtClean="0"/>
              <a:t>Con respecto al tema de Comparación de Probabilidades, la mayor parte de los estudiantes responde las preguntas relacionándolas con intuiciones personales, se concentra un mayor porcentaje en el nivel Pre-Estructural; siendo esto preocupante, ya que nos orienta a pensar que el estudiantado carece de bases necesarias con relación a este tema. </a:t>
            </a:r>
          </a:p>
          <a:p>
            <a:pPr algn="just"/>
            <a:r>
              <a:rPr lang="es-MX" dirty="0" smtClean="0"/>
              <a:t>Cabe destacar que en los tres tópicos que aborda esta exploración, el nivel cognitivo de los estudiantes no aumenta, considerablemente, conforme avanza el grado escolar.</a:t>
            </a:r>
            <a:endParaRPr lang="es-MX"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t>Respecto a las nociones básicas de probabilidad, considerando las componentes que guiaron este trabajo, se puede concluir que fueron pocos los estudiantes que pudieron identificar los fenómenos aleatorios o azarosos, y la relación de la probabilidad de ocurrencia de éstos. </a:t>
            </a:r>
          </a:p>
          <a:p>
            <a:r>
              <a:rPr lang="es-MX" b="1" dirty="0" smtClean="0"/>
              <a:t> </a:t>
            </a:r>
            <a:endParaRPr lang="es-MX" dirty="0" smtClean="0"/>
          </a:p>
          <a:p>
            <a:endParaRPr lang="es-MX"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Recomendaciones</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Se considera importante implementar actividades de enseñanza-aprendizaje, que le permitan al alumno iniciarse en el estudio de la probabilidad y enfatizar en aquellas que le den la oportunidad, en forma empírica y teórica, de obtener los posibles resultados de una experiencia aleatoria y así poder comparar sus expectativas con los resultados observados. Así mismo, sería conveniente promover discusiones en clase sobre la idea de azar, diferenciar entre las experiencias aleatorias deterministas,  y reconocer los fenómenos cuya ocurrencia no se tiene certidumbre. </a:t>
            </a:r>
          </a:p>
          <a:p>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t>Son diversos los conceptos con los cuales los estudiantes presentan problemas: desde simples cálculos de fracciones hasta problemas que involucran probabilidad condicional y eventos dependientes entre sí.</a:t>
            </a:r>
          </a:p>
          <a:p>
            <a:r>
              <a:rPr lang="es-MX" dirty="0" smtClean="0"/>
              <a:t> </a:t>
            </a:r>
          </a:p>
          <a:p>
            <a:pPr>
              <a:buNone/>
            </a:pPr>
            <a:endParaRPr lang="es-MX"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Referencias</a:t>
            </a:r>
            <a:endParaRPr lang="es-MX" dirty="0"/>
          </a:p>
        </p:txBody>
      </p:sp>
      <p:sp>
        <p:nvSpPr>
          <p:cNvPr id="3" name="2 Marcador de contenido"/>
          <p:cNvSpPr>
            <a:spLocks noGrp="1"/>
          </p:cNvSpPr>
          <p:nvPr>
            <p:ph idx="1"/>
          </p:nvPr>
        </p:nvSpPr>
        <p:spPr/>
        <p:txBody>
          <a:bodyPr>
            <a:normAutofit fontScale="85000" lnSpcReduction="20000"/>
          </a:bodyPr>
          <a:lstStyle/>
          <a:p>
            <a:r>
              <a:rPr lang="es-MX" dirty="0" smtClean="0"/>
              <a:t>[1]. Batanero, C. </a:t>
            </a:r>
            <a:r>
              <a:rPr lang="es-MX" i="1" dirty="0" smtClean="0"/>
              <a:t>Didáctica de la Estadística</a:t>
            </a:r>
            <a:r>
              <a:rPr lang="es-MX" dirty="0" smtClean="0"/>
              <a:t>. Granada, España: GEEUG. 2001,  pp. 7-28</a:t>
            </a:r>
          </a:p>
          <a:p>
            <a:r>
              <a:rPr lang="es-MX" dirty="0" smtClean="0"/>
              <a:t>[2] </a:t>
            </a:r>
            <a:r>
              <a:rPr lang="es-MX" dirty="0" err="1" smtClean="0"/>
              <a:t>Almaguer</a:t>
            </a:r>
            <a:r>
              <a:rPr lang="es-MX" dirty="0" smtClean="0"/>
              <a:t>, G.; </a:t>
            </a:r>
            <a:r>
              <a:rPr lang="es-MX" dirty="0" err="1" smtClean="0"/>
              <a:t>Bazaldúa</a:t>
            </a:r>
            <a:r>
              <a:rPr lang="es-MX" dirty="0" smtClean="0"/>
              <a:t>, J.; Cantú, F. y Rodríguez L. (1993). Matemática 1. México, D.F.; </a:t>
            </a:r>
            <a:r>
              <a:rPr lang="es-MX" dirty="0" err="1" smtClean="0"/>
              <a:t>Limusa</a:t>
            </a:r>
            <a:r>
              <a:rPr lang="es-MX" dirty="0" smtClean="0"/>
              <a:t>.</a:t>
            </a:r>
          </a:p>
          <a:p>
            <a:r>
              <a:rPr lang="en-US" dirty="0" smtClean="0"/>
              <a:t>[3]  Garfield, J. and </a:t>
            </a:r>
            <a:r>
              <a:rPr lang="en-US" dirty="0" err="1" smtClean="0"/>
              <a:t>Ahlgren</a:t>
            </a:r>
            <a:r>
              <a:rPr lang="en-US" dirty="0" smtClean="0"/>
              <a:t>, A. (1988). Difficulties in learning basic concepts in probability and statistic: Implications for research. Journal for research in Mathematics Education, Vol. 19, No. 1.pp.44-63 [</a:t>
            </a:r>
            <a:r>
              <a:rPr lang="en-US" dirty="0" err="1" smtClean="0"/>
              <a:t>Traducción</a:t>
            </a:r>
            <a:r>
              <a:rPr lang="en-US" dirty="0" smtClean="0"/>
              <a:t> del Dr. </a:t>
            </a:r>
            <a:r>
              <a:rPr lang="en-US" dirty="0" err="1" smtClean="0"/>
              <a:t>Román</a:t>
            </a:r>
            <a:r>
              <a:rPr lang="en-US" dirty="0" smtClean="0"/>
              <a:t> </a:t>
            </a:r>
            <a:r>
              <a:rPr lang="en-US" dirty="0" err="1" smtClean="0"/>
              <a:t>Hernández</a:t>
            </a:r>
            <a:r>
              <a:rPr lang="en-US" dirty="0" smtClean="0"/>
              <a:t>].</a:t>
            </a:r>
            <a:endParaRPr lang="es-MX" dirty="0" smtClean="0"/>
          </a:p>
          <a:p>
            <a:r>
              <a:rPr lang="en-US" dirty="0" smtClean="0"/>
              <a:t>[4]. Watson, J. (2005) The probabilistic Reasoning of Middle School Students. In Graham A. Jones (Ed). Exploring Probability in school: Challenges for teaching and learning. (pp 145-169). Norwell, Massachusetts: </a:t>
            </a:r>
            <a:r>
              <a:rPr lang="en-US" dirty="0" err="1" smtClean="0"/>
              <a:t>Kluwer</a:t>
            </a:r>
            <a:r>
              <a:rPr lang="en-US" dirty="0" smtClean="0"/>
              <a:t> Academic Publisher. Printed in the Netherlands. </a:t>
            </a:r>
            <a:endParaRPr lang="es-MX" dirty="0" smtClean="0"/>
          </a:p>
          <a:p>
            <a:endParaRPr lang="es-MX"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449792"/>
          </a:xfrm>
        </p:spPr>
        <p:txBody>
          <a:bodyPr>
            <a:normAutofit fontScale="85000" lnSpcReduction="20000"/>
          </a:bodyPr>
          <a:lstStyle/>
          <a:p>
            <a:r>
              <a:rPr lang="en-US" dirty="0" smtClean="0"/>
              <a:t>[5]. Green, D. (1982). </a:t>
            </a:r>
            <a:r>
              <a:rPr lang="en-US" i="1" dirty="0" smtClean="0"/>
              <a:t>Probability concepts in 11-16 years old pupil, report of research sponsored by the social science research council</a:t>
            </a:r>
            <a:r>
              <a:rPr lang="en-US" dirty="0" smtClean="0"/>
              <a:t>. </a:t>
            </a:r>
            <a:r>
              <a:rPr lang="en-US" dirty="0" err="1" smtClean="0"/>
              <a:t>Longhborough</a:t>
            </a:r>
            <a:r>
              <a:rPr lang="en-US" dirty="0" smtClean="0"/>
              <a:t>, England: University of Technology. [Se </a:t>
            </a:r>
            <a:r>
              <a:rPr lang="en-US" dirty="0" err="1" smtClean="0"/>
              <a:t>cuenta</a:t>
            </a:r>
            <a:r>
              <a:rPr lang="en-US" dirty="0" smtClean="0"/>
              <a:t> con el </a:t>
            </a:r>
            <a:r>
              <a:rPr lang="en-US" dirty="0" err="1" smtClean="0"/>
              <a:t>reporte</a:t>
            </a:r>
            <a:r>
              <a:rPr lang="en-US" dirty="0" smtClean="0"/>
              <a:t> y el </a:t>
            </a:r>
            <a:r>
              <a:rPr lang="en-US" dirty="0" err="1" smtClean="0"/>
              <a:t>cuestionario</a:t>
            </a:r>
            <a:r>
              <a:rPr lang="en-US" dirty="0" smtClean="0"/>
              <a:t>]</a:t>
            </a:r>
            <a:endParaRPr lang="es-MX" dirty="0" smtClean="0"/>
          </a:p>
          <a:p>
            <a:r>
              <a:rPr lang="es-MX" dirty="0" smtClean="0"/>
              <a:t>[6] Ruiz, E. F. 2011 Estudio sobre el pensamiento probabilístico en estudiantes de nivel medio superior. VIII Encuentro Participación mujer en la ciencia.</a:t>
            </a:r>
          </a:p>
          <a:p>
            <a:r>
              <a:rPr lang="en-US" dirty="0" smtClean="0"/>
              <a:t>[7] Biggs, J. B.; Collis, K.F. (1991). Multimodal learning and the quality if intelligence behavior. H. A. Rowe (</a:t>
            </a:r>
            <a:r>
              <a:rPr lang="en-US" dirty="0" err="1" smtClean="0"/>
              <a:t>ed</a:t>
            </a:r>
            <a:r>
              <a:rPr lang="en-US" dirty="0" smtClean="0"/>
              <a:t>). </a:t>
            </a:r>
            <a:r>
              <a:rPr lang="en-US" i="1" dirty="0" smtClean="0"/>
              <a:t>Intelligence, </a:t>
            </a:r>
            <a:r>
              <a:rPr lang="en-US" i="1" dirty="0" err="1" smtClean="0"/>
              <a:t>reconceptualization</a:t>
            </a:r>
            <a:r>
              <a:rPr lang="en-US" i="1" dirty="0" smtClean="0"/>
              <a:t> and measurement. </a:t>
            </a:r>
            <a:r>
              <a:rPr lang="en-US" dirty="0" smtClean="0"/>
              <a:t>Hillsdale, New Jersey: </a:t>
            </a:r>
            <a:r>
              <a:rPr lang="en-US" dirty="0" err="1" smtClean="0"/>
              <a:t>Lawrance</a:t>
            </a:r>
            <a:r>
              <a:rPr lang="en-US" dirty="0" smtClean="0"/>
              <a:t> Erlbaum Associates, Publisher ..</a:t>
            </a:r>
            <a:endParaRPr lang="es-MX" dirty="0" smtClean="0"/>
          </a:p>
          <a:p>
            <a:r>
              <a:rPr lang="en-US" dirty="0" smtClean="0"/>
              <a:t>[8]. Jones, G.: </a:t>
            </a:r>
            <a:r>
              <a:rPr lang="en-US" dirty="0" err="1" smtClean="0"/>
              <a:t>Langrall</a:t>
            </a:r>
            <a:r>
              <a:rPr lang="en-US" dirty="0" smtClean="0"/>
              <a:t>, C.; Thornton, C. &amp; </a:t>
            </a:r>
            <a:r>
              <a:rPr lang="en-US" dirty="0" err="1" smtClean="0"/>
              <a:t>Mogill</a:t>
            </a:r>
            <a:r>
              <a:rPr lang="en-US" dirty="0" smtClean="0"/>
              <a:t>, A. (1997). A framework for assessing young children´s thinking in probability. </a:t>
            </a:r>
            <a:r>
              <a:rPr lang="es-MX" dirty="0" err="1" smtClean="0"/>
              <a:t>Educational</a:t>
            </a:r>
            <a:r>
              <a:rPr lang="es-MX" dirty="0" smtClean="0"/>
              <a:t> </a:t>
            </a:r>
            <a:r>
              <a:rPr lang="es-MX" dirty="0" err="1" smtClean="0"/>
              <a:t>Studies</a:t>
            </a:r>
            <a:r>
              <a:rPr lang="es-MX" dirty="0" smtClean="0"/>
              <a:t> in </a:t>
            </a:r>
            <a:r>
              <a:rPr lang="es-MX" dirty="0" err="1" smtClean="0"/>
              <a:t>Mathematics</a:t>
            </a:r>
            <a:r>
              <a:rPr lang="es-MX" dirty="0" smtClean="0"/>
              <a:t>, 32, 101-125. </a:t>
            </a:r>
          </a:p>
          <a:p>
            <a:endParaRPr lang="es-MX"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algn="ctr"/>
            <a:r>
              <a:rPr lang="es-MX" sz="6000" dirty="0" smtClean="0"/>
              <a:t>GRACIAS POR SU ATENCIÓN</a:t>
            </a:r>
            <a:endParaRPr lang="es-MX"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Archivos De Programa\Microsoft Office\MEDIA\CAGCAT10\j0195384.wmf"/>
          <p:cNvPicPr>
            <a:picLocks noChangeAspect="1" noChangeArrowheads="1"/>
          </p:cNvPicPr>
          <p:nvPr/>
        </p:nvPicPr>
        <p:blipFill>
          <a:blip r:embed="rId2" cstate="print"/>
          <a:srcRect/>
          <a:stretch>
            <a:fillRect/>
          </a:stretch>
        </p:blipFill>
        <p:spPr bwMode="auto">
          <a:xfrm>
            <a:off x="6516216" y="4725144"/>
            <a:ext cx="1795882" cy="1833372"/>
          </a:xfrm>
          <a:prstGeom prst="rect">
            <a:avLst/>
          </a:prstGeom>
          <a:noFill/>
        </p:spPr>
      </p:pic>
      <p:sp>
        <p:nvSpPr>
          <p:cNvPr id="3" name="2 Marcador de contenido"/>
          <p:cNvSpPr>
            <a:spLocks noGrp="1"/>
          </p:cNvSpPr>
          <p:nvPr>
            <p:ph idx="1"/>
          </p:nvPr>
        </p:nvSpPr>
        <p:spPr>
          <a:xfrm>
            <a:off x="457200" y="908720"/>
            <a:ext cx="8229600" cy="5665816"/>
          </a:xfrm>
        </p:spPr>
        <p:txBody>
          <a:bodyPr>
            <a:normAutofit/>
          </a:bodyPr>
          <a:lstStyle/>
          <a:p>
            <a:pPr algn="just">
              <a:buNone/>
            </a:pPr>
            <a:endParaRPr lang="es-MX" sz="2400" dirty="0" smtClean="0"/>
          </a:p>
          <a:p>
            <a:pPr algn="just">
              <a:buNone/>
            </a:pPr>
            <a:endParaRPr lang="es-MX" sz="2000" dirty="0" smtClean="0"/>
          </a:p>
        </p:txBody>
      </p:sp>
      <p:sp>
        <p:nvSpPr>
          <p:cNvPr id="4" name="3 Rectángulo"/>
          <p:cNvSpPr/>
          <p:nvPr/>
        </p:nvSpPr>
        <p:spPr>
          <a:xfrm>
            <a:off x="1115616" y="1052736"/>
            <a:ext cx="7128792" cy="3970318"/>
          </a:xfrm>
          <a:prstGeom prst="rect">
            <a:avLst/>
          </a:prstGeom>
        </p:spPr>
        <p:txBody>
          <a:bodyPr wrap="square">
            <a:spAutoFit/>
          </a:bodyPr>
          <a:lstStyle/>
          <a:p>
            <a:pPr algn="just">
              <a:buFont typeface="Wingdings" pitchFamily="2" charset="2"/>
              <a:buChar char="§"/>
            </a:pPr>
            <a:r>
              <a:rPr lang="es-MX" sz="2800" dirty="0" smtClean="0"/>
              <a:t>Watson, Green y Ruiz,  [4] - [6], mencionan que la enseñanza de la comprensión conceptual en probabilidad todavía parece ser una tarea difícil, cargada de ambigüedad e ilusión.</a:t>
            </a:r>
          </a:p>
          <a:p>
            <a:pPr algn="just">
              <a:buFont typeface="Wingdings" pitchFamily="2" charset="2"/>
              <a:buChar char="§"/>
            </a:pPr>
            <a:r>
              <a:rPr lang="en-US" sz="2800" dirty="0" smtClean="0"/>
              <a:t>Es </a:t>
            </a:r>
            <a:r>
              <a:rPr lang="en-US" sz="2800" dirty="0" err="1" smtClean="0"/>
              <a:t>necesario</a:t>
            </a:r>
            <a:r>
              <a:rPr lang="en-US" sz="2800" dirty="0" smtClean="0"/>
              <a:t> </a:t>
            </a:r>
            <a:r>
              <a:rPr lang="en-US" sz="2800" dirty="0" err="1" smtClean="0"/>
              <a:t>que</a:t>
            </a:r>
            <a:r>
              <a:rPr lang="en-US" sz="2800" dirty="0" smtClean="0"/>
              <a:t> el maestro </a:t>
            </a:r>
            <a:r>
              <a:rPr lang="en-US" sz="2800" dirty="0" err="1" smtClean="0"/>
              <a:t>involucre</a:t>
            </a:r>
            <a:r>
              <a:rPr lang="en-US" sz="2800" dirty="0" smtClean="0"/>
              <a:t> </a:t>
            </a:r>
            <a:r>
              <a:rPr lang="en-US" sz="2800" dirty="0" err="1" smtClean="0"/>
              <a:t>actividades</a:t>
            </a:r>
            <a:r>
              <a:rPr lang="en-US" sz="2800" dirty="0" smtClean="0"/>
              <a:t> </a:t>
            </a:r>
            <a:r>
              <a:rPr lang="en-US" sz="2800" dirty="0" err="1" smtClean="0"/>
              <a:t>que</a:t>
            </a:r>
            <a:r>
              <a:rPr lang="en-US" sz="2800" dirty="0" smtClean="0"/>
              <a:t> le </a:t>
            </a:r>
            <a:r>
              <a:rPr lang="en-US" sz="2800" dirty="0" err="1" smtClean="0"/>
              <a:t>permitan</a:t>
            </a:r>
            <a:r>
              <a:rPr lang="en-US" sz="2800" dirty="0" smtClean="0"/>
              <a:t> </a:t>
            </a:r>
            <a:r>
              <a:rPr lang="en-US" sz="2800" dirty="0" err="1" smtClean="0"/>
              <a:t>conocer</a:t>
            </a:r>
            <a:r>
              <a:rPr lang="en-US" sz="2800" dirty="0" smtClean="0"/>
              <a:t> el </a:t>
            </a:r>
            <a:r>
              <a:rPr lang="en-US" sz="2800" dirty="0" err="1" smtClean="0"/>
              <a:t>nivel</a:t>
            </a:r>
            <a:r>
              <a:rPr lang="en-US" sz="2800" dirty="0" smtClean="0"/>
              <a:t> </a:t>
            </a:r>
            <a:r>
              <a:rPr lang="en-US" sz="2800" dirty="0" err="1" smtClean="0"/>
              <a:t>cognitivo</a:t>
            </a:r>
            <a:r>
              <a:rPr lang="en-US" sz="2800" dirty="0" smtClean="0"/>
              <a:t> y los </a:t>
            </a:r>
            <a:r>
              <a:rPr lang="en-US" sz="2800" dirty="0" err="1" smtClean="0"/>
              <a:t>procesos</a:t>
            </a:r>
            <a:r>
              <a:rPr lang="en-US" sz="2800" dirty="0" smtClean="0"/>
              <a:t> de </a:t>
            </a:r>
            <a:r>
              <a:rPr lang="en-US" sz="2800" dirty="0" err="1" smtClean="0"/>
              <a:t>pensamiento</a:t>
            </a:r>
            <a:r>
              <a:rPr lang="en-US" sz="2800" dirty="0" smtClean="0"/>
              <a:t> de </a:t>
            </a:r>
            <a:r>
              <a:rPr lang="en-US" sz="2800" dirty="0" err="1" smtClean="0"/>
              <a:t>sus</a:t>
            </a:r>
            <a:r>
              <a:rPr lang="en-US" sz="2800" dirty="0" smtClean="0"/>
              <a:t> </a:t>
            </a:r>
            <a:r>
              <a:rPr lang="en-US" sz="2800" dirty="0" err="1" smtClean="0"/>
              <a:t>alumnos</a:t>
            </a:r>
            <a:r>
              <a:rPr lang="en-US" sz="28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742950" lvl="0" indent="-742950"/>
            <a:r>
              <a:rPr lang="es-MX" sz="3600" dirty="0" smtClean="0"/>
              <a:t>Pregunta de investigación</a:t>
            </a:r>
            <a:endParaRPr lang="es-MX" sz="3600" dirty="0"/>
          </a:p>
        </p:txBody>
      </p:sp>
      <p:sp>
        <p:nvSpPr>
          <p:cNvPr id="3" name="2 Marcador de contenido"/>
          <p:cNvSpPr>
            <a:spLocks noGrp="1"/>
          </p:cNvSpPr>
          <p:nvPr>
            <p:ph idx="1"/>
          </p:nvPr>
        </p:nvSpPr>
        <p:spPr/>
        <p:txBody>
          <a:bodyPr>
            <a:normAutofit/>
          </a:bodyPr>
          <a:lstStyle/>
          <a:p>
            <a:pPr algn="just">
              <a:buNone/>
            </a:pPr>
            <a:r>
              <a:rPr lang="en-US" sz="3600" dirty="0" smtClean="0"/>
              <a:t>¿</a:t>
            </a:r>
            <a:r>
              <a:rPr lang="en-US" sz="3600" dirty="0" err="1" smtClean="0"/>
              <a:t>Cuáles</a:t>
            </a:r>
            <a:r>
              <a:rPr lang="en-US" sz="3600" dirty="0" smtClean="0"/>
              <a:t> son </a:t>
            </a:r>
            <a:r>
              <a:rPr lang="en-US" sz="3600" dirty="0" err="1" smtClean="0"/>
              <a:t>las</a:t>
            </a:r>
            <a:r>
              <a:rPr lang="en-US" sz="3600" dirty="0" smtClean="0"/>
              <a:t> </a:t>
            </a:r>
            <a:r>
              <a:rPr lang="en-US" sz="3600" dirty="0" err="1" smtClean="0"/>
              <a:t>nociones</a:t>
            </a:r>
            <a:r>
              <a:rPr lang="en-US" sz="3600" dirty="0" smtClean="0"/>
              <a:t> </a:t>
            </a:r>
            <a:r>
              <a:rPr lang="en-US" sz="3600" dirty="0" err="1" smtClean="0"/>
              <a:t>básicas</a:t>
            </a:r>
            <a:r>
              <a:rPr lang="en-US" sz="3600" dirty="0" smtClean="0"/>
              <a:t> </a:t>
            </a:r>
            <a:r>
              <a:rPr lang="en-US" sz="3600" dirty="0" err="1" smtClean="0"/>
              <a:t>que</a:t>
            </a:r>
            <a:r>
              <a:rPr lang="en-US" sz="3600" dirty="0" smtClean="0"/>
              <a:t> </a:t>
            </a:r>
            <a:r>
              <a:rPr lang="en-US" sz="3600" dirty="0" err="1" smtClean="0"/>
              <a:t>tienen</a:t>
            </a:r>
            <a:r>
              <a:rPr lang="en-US" sz="3600" dirty="0" smtClean="0"/>
              <a:t> los </a:t>
            </a:r>
            <a:r>
              <a:rPr lang="en-US" sz="3600" dirty="0" err="1" smtClean="0"/>
              <a:t>estudiantes</a:t>
            </a:r>
            <a:r>
              <a:rPr lang="en-US" sz="3600" dirty="0" smtClean="0"/>
              <a:t> de </a:t>
            </a:r>
            <a:r>
              <a:rPr lang="en-US" sz="3600" dirty="0" err="1" smtClean="0"/>
              <a:t>nivel</a:t>
            </a:r>
            <a:r>
              <a:rPr lang="en-US" sz="3600" dirty="0" smtClean="0"/>
              <a:t> superior </a:t>
            </a:r>
            <a:r>
              <a:rPr lang="en-US" sz="3600" dirty="0" err="1" smtClean="0"/>
              <a:t>acerca</a:t>
            </a:r>
            <a:r>
              <a:rPr lang="en-US" sz="3600" dirty="0" smtClean="0"/>
              <a:t> de la </a:t>
            </a:r>
            <a:r>
              <a:rPr lang="en-US" sz="3600" dirty="0" err="1" smtClean="0"/>
              <a:t>probabilidad</a:t>
            </a:r>
            <a:r>
              <a:rPr lang="en-US" sz="2000" dirty="0" smtClean="0"/>
              <a:t>? </a:t>
            </a:r>
            <a:endParaRPr lang="es-MX" sz="2000" dirty="0"/>
          </a:p>
        </p:txBody>
      </p:sp>
      <p:pic>
        <p:nvPicPr>
          <p:cNvPr id="2050" name="Picture 2" descr="E:\Archivos De Programa\Microsoft Office\MEDIA\CAGCAT10\j0195812.wmf"/>
          <p:cNvPicPr>
            <a:picLocks noChangeAspect="1" noChangeArrowheads="1"/>
          </p:cNvPicPr>
          <p:nvPr/>
        </p:nvPicPr>
        <p:blipFill>
          <a:blip r:embed="rId2" cstate="print"/>
          <a:srcRect/>
          <a:stretch>
            <a:fillRect/>
          </a:stretch>
        </p:blipFill>
        <p:spPr bwMode="auto">
          <a:xfrm>
            <a:off x="6372200" y="4221088"/>
            <a:ext cx="1773022" cy="182422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marL="742950" lvl="0" indent="-742950"/>
            <a:r>
              <a:rPr lang="es-MX" sz="3600" dirty="0" smtClean="0"/>
              <a:t>Marco Teórico</a:t>
            </a:r>
            <a:endParaRPr lang="es-MX" sz="3600" dirty="0"/>
          </a:p>
        </p:txBody>
      </p:sp>
      <p:sp>
        <p:nvSpPr>
          <p:cNvPr id="3" name="2 Marcador de contenido"/>
          <p:cNvSpPr>
            <a:spLocks noGrp="1"/>
          </p:cNvSpPr>
          <p:nvPr>
            <p:ph idx="1"/>
          </p:nvPr>
        </p:nvSpPr>
        <p:spPr/>
        <p:txBody>
          <a:bodyPr>
            <a:normAutofit/>
          </a:bodyPr>
          <a:lstStyle/>
          <a:p>
            <a:pPr algn="just"/>
            <a:r>
              <a:rPr lang="es-MX" sz="3200" b="1" i="1" dirty="0" smtClean="0"/>
              <a:t>Desarrollo cognitivo de los estudiantes</a:t>
            </a:r>
          </a:p>
          <a:p>
            <a:r>
              <a:rPr lang="es-MX" sz="3200" i="1" dirty="0" smtClean="0"/>
              <a:t>Taxonomía SOLO</a:t>
            </a:r>
            <a:endParaRPr lang="es-MX" sz="3200" dirty="0" smtClean="0"/>
          </a:p>
          <a:p>
            <a:r>
              <a:rPr lang="en-US" sz="3200" dirty="0" smtClean="0"/>
              <a:t>El </a:t>
            </a:r>
            <a:r>
              <a:rPr lang="en-US" sz="3200" dirty="0" err="1" smtClean="0"/>
              <a:t>marco</a:t>
            </a:r>
            <a:r>
              <a:rPr lang="en-US" sz="3200" dirty="0" smtClean="0"/>
              <a:t> conceptual del </a:t>
            </a:r>
            <a:r>
              <a:rPr lang="en-US" sz="3200" dirty="0" err="1" smtClean="0"/>
              <a:t>trabajo</a:t>
            </a:r>
            <a:r>
              <a:rPr lang="en-US" sz="3200" dirty="0" smtClean="0"/>
              <a:t> </a:t>
            </a:r>
            <a:r>
              <a:rPr lang="en-US" sz="3200" dirty="0" err="1" smtClean="0"/>
              <a:t>está</a:t>
            </a:r>
            <a:r>
              <a:rPr lang="en-US" sz="3200" dirty="0" smtClean="0"/>
              <a:t> </a:t>
            </a:r>
            <a:r>
              <a:rPr lang="en-US" sz="3200" dirty="0" err="1" smtClean="0"/>
              <a:t>constituido</a:t>
            </a:r>
            <a:r>
              <a:rPr lang="en-US" sz="3200" dirty="0" smtClean="0"/>
              <a:t> </a:t>
            </a:r>
            <a:r>
              <a:rPr lang="en-US" sz="3200" dirty="0" err="1" smtClean="0"/>
              <a:t>por</a:t>
            </a:r>
            <a:r>
              <a:rPr lang="en-US" sz="3200" dirty="0" smtClean="0"/>
              <a:t> la </a:t>
            </a:r>
            <a:r>
              <a:rPr lang="en-US" sz="3200" dirty="0" err="1" smtClean="0"/>
              <a:t>taxonomía</a:t>
            </a:r>
            <a:r>
              <a:rPr lang="en-US" sz="3200" dirty="0" smtClean="0"/>
              <a:t> SOLO (Structure of the Observed Learning </a:t>
            </a:r>
            <a:r>
              <a:rPr lang="en-US" sz="3200" dirty="0" err="1" smtClean="0"/>
              <a:t>Outocome</a:t>
            </a:r>
            <a:r>
              <a:rPr lang="en-US" sz="3200" dirty="0" smtClean="0"/>
              <a:t>).</a:t>
            </a:r>
          </a:p>
          <a:p>
            <a:pPr algn="just"/>
            <a:endParaRPr lang="es-MX" sz="3200" b="1"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593808"/>
          </a:xfrm>
        </p:spPr>
        <p:txBody>
          <a:bodyPr>
            <a:normAutofit/>
          </a:bodyPr>
          <a:lstStyle/>
          <a:p>
            <a:endParaRPr lang="en-US" sz="3200" dirty="0" smtClean="0"/>
          </a:p>
          <a:p>
            <a:pPr algn="just"/>
            <a:r>
              <a:rPr lang="es-MX" sz="3600" dirty="0" smtClean="0"/>
              <a:t>Permite interpretar los niveles de pensamiento del estudiante y evaluar su calidad de aprendizaje.</a:t>
            </a:r>
          </a:p>
          <a:p>
            <a:pPr algn="just"/>
            <a:endParaRPr lang="es-MX" sz="3600" dirty="0" smtClean="0"/>
          </a:p>
          <a:p>
            <a:pPr algn="just">
              <a:buNone/>
            </a:pPr>
            <a:endParaRPr lang="es-MX"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008112"/>
          </a:xfrm>
        </p:spPr>
        <p:txBody>
          <a:bodyPr>
            <a:normAutofit fontScale="90000"/>
          </a:bodyPr>
          <a:lstStyle/>
          <a:p>
            <a:r>
              <a:rPr lang="en-US" sz="3100" cap="small" dirty="0" smtClean="0"/>
              <a:t>TABLA I</a:t>
            </a:r>
            <a:r>
              <a:rPr lang="es-MX" sz="3100" cap="small" dirty="0" smtClean="0"/>
              <a:t/>
            </a:r>
            <a:br>
              <a:rPr lang="es-MX" sz="3100" cap="small" dirty="0" smtClean="0"/>
            </a:br>
            <a:r>
              <a:rPr lang="en-US" sz="3100" cap="small" dirty="0" err="1" smtClean="0"/>
              <a:t>Descripción</a:t>
            </a:r>
            <a:r>
              <a:rPr lang="en-US" sz="3100" cap="small" dirty="0" smtClean="0"/>
              <a:t> de los </a:t>
            </a:r>
            <a:r>
              <a:rPr lang="en-US" sz="3100" cap="small" dirty="0" err="1" smtClean="0"/>
              <a:t>niveles</a:t>
            </a:r>
            <a:r>
              <a:rPr lang="en-US" sz="3100" cap="small" dirty="0" smtClean="0"/>
              <a:t> de la </a:t>
            </a:r>
            <a:r>
              <a:rPr lang="en-US" sz="3100" cap="small" dirty="0" err="1" smtClean="0"/>
              <a:t>taxonomÍa</a:t>
            </a:r>
            <a:r>
              <a:rPr lang="en-US" sz="3100" cap="small" dirty="0" smtClean="0"/>
              <a:t> solo</a:t>
            </a:r>
            <a:r>
              <a:rPr lang="es-MX" cap="small" dirty="0" smtClean="0"/>
              <a:t/>
            </a:r>
            <a:br>
              <a:rPr lang="es-MX" cap="small" dirty="0" smtClean="0"/>
            </a:br>
            <a:endParaRPr lang="es-MX" dirty="0"/>
          </a:p>
        </p:txBody>
      </p:sp>
      <p:graphicFrame>
        <p:nvGraphicFramePr>
          <p:cNvPr id="4" name="3 Marcador de contenido"/>
          <p:cNvGraphicFramePr>
            <a:graphicFrameLocks noGrp="1"/>
          </p:cNvGraphicFramePr>
          <p:nvPr>
            <p:ph idx="1"/>
          </p:nvPr>
        </p:nvGraphicFramePr>
        <p:xfrm>
          <a:off x="457200" y="1484785"/>
          <a:ext cx="8229600" cy="4920181"/>
        </p:xfrm>
        <a:graphic>
          <a:graphicData uri="http://schemas.openxmlformats.org/drawingml/2006/table">
            <a:tbl>
              <a:tblPr firstRow="1" bandRow="1">
                <a:tableStyleId>{5C22544A-7EE6-4342-B048-85BDC9FD1C3A}</a:tableStyleId>
              </a:tblPr>
              <a:tblGrid>
                <a:gridCol w="2386608"/>
                <a:gridCol w="5842992"/>
              </a:tblGrid>
              <a:tr h="613903">
                <a:tc>
                  <a:txBody>
                    <a:bodyPr/>
                    <a:lstStyle/>
                    <a:p>
                      <a:r>
                        <a:rPr lang="es-MX" dirty="0" smtClean="0"/>
                        <a:t>NIVEL</a:t>
                      </a:r>
                      <a:endParaRPr lang="es-MX" dirty="0"/>
                    </a:p>
                  </a:txBody>
                  <a:tcPr/>
                </a:tc>
                <a:tc>
                  <a:txBody>
                    <a:bodyPr/>
                    <a:lstStyle/>
                    <a:p>
                      <a:r>
                        <a:rPr lang="es-MX" dirty="0" smtClean="0"/>
                        <a:t>EXPLICACIÓN GENERAL</a:t>
                      </a:r>
                      <a:endParaRPr lang="es-MX" dirty="0"/>
                    </a:p>
                  </a:txBody>
                  <a:tcPr/>
                </a:tc>
              </a:tr>
              <a:tr h="2338424">
                <a:tc>
                  <a:txBody>
                    <a:bodyPr/>
                    <a:lstStyle/>
                    <a:p>
                      <a:r>
                        <a:rPr lang="es-MX" dirty="0" smtClean="0"/>
                        <a:t>PRE-ESTRUCTURAL</a:t>
                      </a:r>
                      <a:endParaRPr lang="es-MX" dirty="0"/>
                    </a:p>
                  </a:txBody>
                  <a:tcPr/>
                </a:tc>
                <a:tc>
                  <a:txBody>
                    <a:bodyPr/>
                    <a:lstStyle/>
                    <a:p>
                      <a:pPr lvl="0"/>
                      <a:r>
                        <a:rPr kumimoji="0" lang="es-MX" sz="1800" kern="1200" dirty="0" smtClean="0">
                          <a:solidFill>
                            <a:schemeClr val="dk1"/>
                          </a:solidFill>
                          <a:latin typeface="+mn-lt"/>
                          <a:ea typeface="+mn-ea"/>
                          <a:cs typeface="+mn-cs"/>
                        </a:rPr>
                        <a:t>- </a:t>
                      </a:r>
                      <a:r>
                        <a:rPr kumimoji="0" lang="es-MX" sz="2400" kern="1200" dirty="0" smtClean="0">
                          <a:solidFill>
                            <a:schemeClr val="dk1"/>
                          </a:solidFill>
                          <a:latin typeface="+mn-lt"/>
                          <a:ea typeface="+mn-ea"/>
                          <a:cs typeface="+mn-cs"/>
                        </a:rPr>
                        <a:t>Realiza la tarea, pero el estudiante está distraído o equivocado en aspectos irrelevantes, pertenece a un estado o modo previo.</a:t>
                      </a:r>
                    </a:p>
                    <a:p>
                      <a:r>
                        <a:rPr kumimoji="0" lang="en-US" sz="2400" kern="1200" dirty="0" smtClean="0">
                          <a:solidFill>
                            <a:schemeClr val="dk1"/>
                          </a:solidFill>
                          <a:latin typeface="+mn-lt"/>
                          <a:ea typeface="+mn-ea"/>
                          <a:cs typeface="+mn-cs"/>
                        </a:rPr>
                        <a:t>- Ideas </a:t>
                      </a:r>
                      <a:r>
                        <a:rPr kumimoji="0" lang="en-US" sz="2400" kern="1200" dirty="0" err="1" smtClean="0">
                          <a:solidFill>
                            <a:schemeClr val="dk1"/>
                          </a:solidFill>
                          <a:latin typeface="+mn-lt"/>
                          <a:ea typeface="+mn-ea"/>
                          <a:cs typeface="+mn-cs"/>
                        </a:rPr>
                        <a:t>que</a:t>
                      </a:r>
                      <a:r>
                        <a:rPr kumimoji="0" lang="en-US" sz="2400" kern="1200" dirty="0" smtClean="0">
                          <a:solidFill>
                            <a:schemeClr val="dk1"/>
                          </a:solidFill>
                          <a:latin typeface="+mn-lt"/>
                          <a:ea typeface="+mn-ea"/>
                          <a:cs typeface="+mn-cs"/>
                        </a:rPr>
                        <a:t> se </a:t>
                      </a:r>
                      <a:r>
                        <a:rPr kumimoji="0" lang="en-US" sz="2400" kern="1200" dirty="0" err="1" smtClean="0">
                          <a:solidFill>
                            <a:schemeClr val="dk1"/>
                          </a:solidFill>
                          <a:latin typeface="+mn-lt"/>
                          <a:ea typeface="+mn-ea"/>
                          <a:cs typeface="+mn-cs"/>
                        </a:rPr>
                        <a:t>alejan</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totalmente</a:t>
                      </a:r>
                      <a:r>
                        <a:rPr kumimoji="0" lang="en-US" sz="2400" kern="1200" dirty="0" smtClean="0">
                          <a:solidFill>
                            <a:schemeClr val="dk1"/>
                          </a:solidFill>
                          <a:latin typeface="+mn-lt"/>
                          <a:ea typeface="+mn-ea"/>
                          <a:cs typeface="+mn-cs"/>
                        </a:rPr>
                        <a:t> de los </a:t>
                      </a:r>
                      <a:r>
                        <a:rPr kumimoji="0" lang="en-US" sz="2400" kern="1200" dirty="0" err="1" smtClean="0">
                          <a:solidFill>
                            <a:schemeClr val="dk1"/>
                          </a:solidFill>
                          <a:latin typeface="+mn-lt"/>
                          <a:ea typeface="+mn-ea"/>
                          <a:cs typeface="+mn-cs"/>
                        </a:rPr>
                        <a:t>resultados</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esperados</a:t>
                      </a:r>
                      <a:r>
                        <a:rPr kumimoji="0" lang="en-US" sz="2400" kern="1200" dirty="0" smtClean="0">
                          <a:solidFill>
                            <a:schemeClr val="dk1"/>
                          </a:solidFill>
                          <a:latin typeface="+mn-lt"/>
                          <a:ea typeface="+mn-ea"/>
                          <a:cs typeface="+mn-cs"/>
                        </a:rPr>
                        <a:t>.</a:t>
                      </a:r>
                      <a:endParaRPr lang="es-MX" sz="2400" dirty="0"/>
                    </a:p>
                  </a:txBody>
                  <a:tcPr/>
                </a:tc>
              </a:tr>
              <a:tr h="1967854">
                <a:tc>
                  <a:txBody>
                    <a:bodyPr/>
                    <a:lstStyle/>
                    <a:p>
                      <a:r>
                        <a:rPr lang="es-MX" dirty="0" smtClean="0"/>
                        <a:t>UNI-ESTRUCTURAL</a:t>
                      </a:r>
                      <a:endParaRPr lang="es-MX" dirty="0"/>
                    </a:p>
                  </a:txBody>
                  <a:tcPr/>
                </a:tc>
                <a:tc>
                  <a:txBody>
                    <a:bodyPr/>
                    <a:lstStyle/>
                    <a:p>
                      <a:pPr lvl="0"/>
                      <a:r>
                        <a:rPr kumimoji="0" lang="es-MX" sz="2400" kern="1200" dirty="0" smtClean="0">
                          <a:solidFill>
                            <a:schemeClr val="dk1"/>
                          </a:solidFill>
                          <a:latin typeface="+mn-lt"/>
                          <a:ea typeface="+mn-ea"/>
                          <a:cs typeface="+mn-cs"/>
                        </a:rPr>
                        <a:t>- El estudiante se enfoca en el domino de un aspecto y trabaja con él.</a:t>
                      </a:r>
                    </a:p>
                    <a:p>
                      <a:r>
                        <a:rPr kumimoji="0" lang="en-US" sz="2400" kern="1200" dirty="0" smtClean="0">
                          <a:solidFill>
                            <a:schemeClr val="dk1"/>
                          </a:solidFill>
                          <a:latin typeface="+mn-lt"/>
                          <a:ea typeface="+mn-ea"/>
                          <a:cs typeface="+mn-cs"/>
                        </a:rPr>
                        <a:t>- Se </a:t>
                      </a:r>
                      <a:r>
                        <a:rPr kumimoji="0" lang="en-US" sz="2400" kern="1200" dirty="0" err="1" smtClean="0">
                          <a:solidFill>
                            <a:schemeClr val="dk1"/>
                          </a:solidFill>
                          <a:latin typeface="+mn-lt"/>
                          <a:ea typeface="+mn-ea"/>
                          <a:cs typeface="+mn-cs"/>
                        </a:rPr>
                        <a:t>manifiesta</a:t>
                      </a:r>
                      <a:r>
                        <a:rPr kumimoji="0" lang="en-US" sz="2400" kern="1200" dirty="0" smtClean="0">
                          <a:solidFill>
                            <a:schemeClr val="dk1"/>
                          </a:solidFill>
                          <a:latin typeface="+mn-lt"/>
                          <a:ea typeface="+mn-ea"/>
                          <a:cs typeface="+mn-cs"/>
                        </a:rPr>
                        <a:t> al </a:t>
                      </a:r>
                      <a:r>
                        <a:rPr kumimoji="0" lang="en-US" sz="2400" kern="1200" dirty="0" err="1" smtClean="0">
                          <a:solidFill>
                            <a:schemeClr val="dk1"/>
                          </a:solidFill>
                          <a:latin typeface="+mn-lt"/>
                          <a:ea typeface="+mn-ea"/>
                          <a:cs typeface="+mn-cs"/>
                        </a:rPr>
                        <a:t>menos</a:t>
                      </a:r>
                      <a:r>
                        <a:rPr kumimoji="0" lang="en-US" sz="2400" kern="1200" dirty="0" smtClean="0">
                          <a:solidFill>
                            <a:schemeClr val="dk1"/>
                          </a:solidFill>
                          <a:latin typeface="+mn-lt"/>
                          <a:ea typeface="+mn-ea"/>
                          <a:cs typeface="+mn-cs"/>
                        </a:rPr>
                        <a:t> un </a:t>
                      </a:r>
                      <a:r>
                        <a:rPr kumimoji="0" lang="en-US" sz="2400" kern="1200" dirty="0" err="1" smtClean="0">
                          <a:solidFill>
                            <a:schemeClr val="dk1"/>
                          </a:solidFill>
                          <a:latin typeface="+mn-lt"/>
                          <a:ea typeface="+mn-ea"/>
                          <a:cs typeface="+mn-cs"/>
                        </a:rPr>
                        <a:t>elemento</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que</a:t>
                      </a:r>
                      <a:r>
                        <a:rPr kumimoji="0" lang="en-US" sz="2400" kern="1200" dirty="0" smtClean="0">
                          <a:solidFill>
                            <a:schemeClr val="dk1"/>
                          </a:solidFill>
                          <a:latin typeface="+mn-lt"/>
                          <a:ea typeface="+mn-ea"/>
                          <a:cs typeface="+mn-cs"/>
                        </a:rPr>
                        <a:t> se </a:t>
                      </a:r>
                      <a:r>
                        <a:rPr kumimoji="0" lang="en-US" sz="2400" kern="1200" dirty="0" err="1" smtClean="0">
                          <a:solidFill>
                            <a:schemeClr val="dk1"/>
                          </a:solidFill>
                          <a:latin typeface="+mn-lt"/>
                          <a:ea typeface="+mn-ea"/>
                          <a:cs typeface="+mn-cs"/>
                        </a:rPr>
                        <a:t>considera</a:t>
                      </a:r>
                      <a:r>
                        <a:rPr kumimoji="0" lang="en-US" sz="2400" kern="1200" dirty="0" smtClean="0">
                          <a:solidFill>
                            <a:schemeClr val="dk1"/>
                          </a:solidFill>
                          <a:latin typeface="+mn-lt"/>
                          <a:ea typeface="+mn-ea"/>
                          <a:cs typeface="+mn-cs"/>
                        </a:rPr>
                        <a:t> en el </a:t>
                      </a:r>
                      <a:r>
                        <a:rPr kumimoji="0" lang="en-US" sz="2400" kern="1200" dirty="0" err="1" smtClean="0">
                          <a:solidFill>
                            <a:schemeClr val="dk1"/>
                          </a:solidFill>
                          <a:latin typeface="+mn-lt"/>
                          <a:ea typeface="+mn-ea"/>
                          <a:cs typeface="+mn-cs"/>
                        </a:rPr>
                        <a:t>resultado</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esperado</a:t>
                      </a:r>
                      <a:r>
                        <a:rPr kumimoji="0" lang="en-US" sz="2400" kern="1200" dirty="0" smtClean="0">
                          <a:solidFill>
                            <a:schemeClr val="dk1"/>
                          </a:solidFill>
                          <a:latin typeface="+mn-lt"/>
                          <a:ea typeface="+mn-ea"/>
                          <a:cs typeface="+mn-cs"/>
                        </a:rPr>
                        <a:t>.</a:t>
                      </a:r>
                      <a:endParaRPr lang="es-MX" sz="2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052511"/>
          <a:ext cx="8229600" cy="5184800"/>
        </p:xfrm>
        <a:graphic>
          <a:graphicData uri="http://schemas.openxmlformats.org/drawingml/2006/table">
            <a:tbl>
              <a:tblPr firstRow="1" bandRow="1">
                <a:tableStyleId>{5C22544A-7EE6-4342-B048-85BDC9FD1C3A}</a:tableStyleId>
              </a:tblPr>
              <a:tblGrid>
                <a:gridCol w="2530624"/>
                <a:gridCol w="5698976"/>
              </a:tblGrid>
              <a:tr h="777188">
                <a:tc>
                  <a:txBody>
                    <a:bodyPr/>
                    <a:lstStyle/>
                    <a:p>
                      <a:r>
                        <a:rPr lang="es-MX" dirty="0" smtClean="0"/>
                        <a:t>NIVEL</a:t>
                      </a:r>
                      <a:endParaRPr lang="es-MX" dirty="0"/>
                    </a:p>
                  </a:txBody>
                  <a:tcPr/>
                </a:tc>
                <a:tc>
                  <a:txBody>
                    <a:bodyPr/>
                    <a:lstStyle/>
                    <a:p>
                      <a:r>
                        <a:rPr lang="es-MX" dirty="0" smtClean="0"/>
                        <a:t>EXPLICACIÓN</a:t>
                      </a:r>
                      <a:r>
                        <a:rPr lang="es-MX" baseline="0" dirty="0" smtClean="0"/>
                        <a:t> GENERAL</a:t>
                      </a:r>
                      <a:endParaRPr lang="es-MX" dirty="0"/>
                    </a:p>
                  </a:txBody>
                  <a:tcPr/>
                </a:tc>
              </a:tr>
              <a:tr h="2491259">
                <a:tc>
                  <a:txBody>
                    <a:bodyPr/>
                    <a:lstStyle/>
                    <a:p>
                      <a:r>
                        <a:rPr lang="es-MX" dirty="0" smtClean="0"/>
                        <a:t>MULTI-ESTRUCTURAL</a:t>
                      </a:r>
                      <a:endParaRPr lang="es-MX" dirty="0"/>
                    </a:p>
                  </a:txBody>
                  <a:tcPr/>
                </a:tc>
                <a:tc>
                  <a:txBody>
                    <a:bodyPr/>
                    <a:lstStyle/>
                    <a:p>
                      <a:pPr lvl="0"/>
                      <a:r>
                        <a:rPr kumimoji="0" lang="es-MX" sz="2800" kern="1200" dirty="0" smtClean="0">
                          <a:solidFill>
                            <a:schemeClr val="dk1"/>
                          </a:solidFill>
                          <a:latin typeface="+mn-lt"/>
                          <a:ea typeface="+mn-ea"/>
                          <a:cs typeface="+mn-cs"/>
                        </a:rPr>
                        <a:t>El estudiante muestra muchas características correctas y relevantes, pero no son integradas.</a:t>
                      </a:r>
                    </a:p>
                    <a:p>
                      <a:r>
                        <a:rPr kumimoji="0" lang="en-US" sz="2800" kern="1200" dirty="0" err="1" smtClean="0">
                          <a:solidFill>
                            <a:schemeClr val="dk1"/>
                          </a:solidFill>
                          <a:latin typeface="+mn-lt"/>
                          <a:ea typeface="+mn-ea"/>
                          <a:cs typeface="+mn-cs"/>
                        </a:rPr>
                        <a:t>Presenta</a:t>
                      </a:r>
                      <a:r>
                        <a:rPr kumimoji="0" lang="en-US" sz="2800" kern="1200" dirty="0" smtClean="0">
                          <a:solidFill>
                            <a:schemeClr val="dk1"/>
                          </a:solidFill>
                          <a:latin typeface="+mn-lt"/>
                          <a:ea typeface="+mn-ea"/>
                          <a:cs typeface="+mn-cs"/>
                        </a:rPr>
                        <a:t> ideas </a:t>
                      </a:r>
                      <a:r>
                        <a:rPr kumimoji="0" lang="en-US" sz="2800" kern="1200" dirty="0" err="1" smtClean="0">
                          <a:solidFill>
                            <a:schemeClr val="dk1"/>
                          </a:solidFill>
                          <a:latin typeface="+mn-lt"/>
                          <a:ea typeface="+mn-ea"/>
                          <a:cs typeface="+mn-cs"/>
                        </a:rPr>
                        <a:t>más</a:t>
                      </a:r>
                      <a:r>
                        <a:rPr kumimoji="0" lang="en-US" sz="2800" kern="1200" dirty="0" smtClean="0">
                          <a:solidFill>
                            <a:schemeClr val="dk1"/>
                          </a:solidFill>
                          <a:latin typeface="+mn-lt"/>
                          <a:ea typeface="+mn-ea"/>
                          <a:cs typeface="+mn-cs"/>
                        </a:rPr>
                        <a:t> </a:t>
                      </a:r>
                      <a:r>
                        <a:rPr kumimoji="0" lang="en-US" sz="2800" kern="1200" dirty="0" err="1" smtClean="0">
                          <a:solidFill>
                            <a:schemeClr val="dk1"/>
                          </a:solidFill>
                          <a:latin typeface="+mn-lt"/>
                          <a:ea typeface="+mn-ea"/>
                          <a:cs typeface="+mn-cs"/>
                        </a:rPr>
                        <a:t>pertinentes</a:t>
                      </a:r>
                      <a:r>
                        <a:rPr kumimoji="0" lang="en-US" sz="2800" kern="1200" dirty="0" smtClean="0">
                          <a:solidFill>
                            <a:schemeClr val="dk1"/>
                          </a:solidFill>
                          <a:latin typeface="+mn-lt"/>
                          <a:ea typeface="+mn-ea"/>
                          <a:cs typeface="+mn-cs"/>
                        </a:rPr>
                        <a:t> o </a:t>
                      </a:r>
                      <a:r>
                        <a:rPr kumimoji="0" lang="en-US" sz="2800" kern="1200" dirty="0" err="1" smtClean="0">
                          <a:solidFill>
                            <a:schemeClr val="dk1"/>
                          </a:solidFill>
                          <a:latin typeface="+mn-lt"/>
                          <a:ea typeface="+mn-ea"/>
                          <a:cs typeface="+mn-cs"/>
                        </a:rPr>
                        <a:t>correctas</a:t>
                      </a:r>
                      <a:r>
                        <a:rPr kumimoji="0" lang="en-US" sz="2800" kern="1200" dirty="0" smtClean="0">
                          <a:solidFill>
                            <a:schemeClr val="dk1"/>
                          </a:solidFill>
                          <a:latin typeface="+mn-lt"/>
                          <a:ea typeface="+mn-ea"/>
                          <a:cs typeface="+mn-cs"/>
                        </a:rPr>
                        <a:t> </a:t>
                      </a:r>
                      <a:r>
                        <a:rPr kumimoji="0" lang="en-US" sz="2800" kern="1200" dirty="0" err="1" smtClean="0">
                          <a:solidFill>
                            <a:schemeClr val="dk1"/>
                          </a:solidFill>
                          <a:latin typeface="+mn-lt"/>
                          <a:ea typeface="+mn-ea"/>
                          <a:cs typeface="+mn-cs"/>
                        </a:rPr>
                        <a:t>pero</a:t>
                      </a:r>
                      <a:r>
                        <a:rPr kumimoji="0" lang="en-US" sz="2800" kern="1200" dirty="0" smtClean="0">
                          <a:solidFill>
                            <a:schemeClr val="dk1"/>
                          </a:solidFill>
                          <a:latin typeface="+mn-lt"/>
                          <a:ea typeface="+mn-ea"/>
                          <a:cs typeface="+mn-cs"/>
                        </a:rPr>
                        <a:t> no </a:t>
                      </a:r>
                      <a:r>
                        <a:rPr kumimoji="0" lang="en-US" sz="2800" kern="1200" dirty="0" err="1" smtClean="0">
                          <a:solidFill>
                            <a:schemeClr val="dk1"/>
                          </a:solidFill>
                          <a:latin typeface="+mn-lt"/>
                          <a:ea typeface="+mn-ea"/>
                          <a:cs typeface="+mn-cs"/>
                        </a:rPr>
                        <a:t>las</a:t>
                      </a:r>
                      <a:r>
                        <a:rPr kumimoji="0" lang="en-US" sz="2800" kern="1200" dirty="0" smtClean="0">
                          <a:solidFill>
                            <a:schemeClr val="dk1"/>
                          </a:solidFill>
                          <a:latin typeface="+mn-lt"/>
                          <a:ea typeface="+mn-ea"/>
                          <a:cs typeface="+mn-cs"/>
                        </a:rPr>
                        <a:t> </a:t>
                      </a:r>
                      <a:r>
                        <a:rPr kumimoji="0" lang="en-US" sz="2800" kern="1200" dirty="0" err="1" smtClean="0">
                          <a:solidFill>
                            <a:schemeClr val="dk1"/>
                          </a:solidFill>
                          <a:latin typeface="+mn-lt"/>
                          <a:ea typeface="+mn-ea"/>
                          <a:cs typeface="+mn-cs"/>
                        </a:rPr>
                        <a:t>integra</a:t>
                      </a:r>
                      <a:endParaRPr lang="es-MX" sz="2800" dirty="0"/>
                    </a:p>
                  </a:txBody>
                  <a:tcPr/>
                </a:tc>
              </a:tr>
              <a:tr h="1916353">
                <a:tc>
                  <a:txBody>
                    <a:bodyPr/>
                    <a:lstStyle/>
                    <a:p>
                      <a:r>
                        <a:rPr lang="es-MX" dirty="0" smtClean="0"/>
                        <a:t>RELACIONAL</a:t>
                      </a:r>
                      <a:endParaRPr lang="es-MX" dirty="0"/>
                    </a:p>
                  </a:txBody>
                  <a:tcPr/>
                </a:tc>
                <a:tc>
                  <a:txBody>
                    <a:bodyPr/>
                    <a:lstStyle/>
                    <a:p>
                      <a:r>
                        <a:rPr kumimoji="0" lang="en-US" sz="2400" kern="1200" dirty="0" err="1" smtClean="0">
                          <a:solidFill>
                            <a:schemeClr val="dk1"/>
                          </a:solidFill>
                          <a:latin typeface="+mn-lt"/>
                          <a:ea typeface="+mn-ea"/>
                          <a:cs typeface="+mn-cs"/>
                        </a:rPr>
                        <a:t>Ahora</a:t>
                      </a:r>
                      <a:r>
                        <a:rPr kumimoji="0" lang="en-US" sz="2400" kern="1200" dirty="0" smtClean="0">
                          <a:solidFill>
                            <a:schemeClr val="dk1"/>
                          </a:solidFill>
                          <a:latin typeface="+mn-lt"/>
                          <a:ea typeface="+mn-ea"/>
                          <a:cs typeface="+mn-cs"/>
                        </a:rPr>
                        <a:t> el </a:t>
                      </a:r>
                      <a:r>
                        <a:rPr kumimoji="0" lang="en-US" sz="2400" kern="1200" dirty="0" err="1" smtClean="0">
                          <a:solidFill>
                            <a:schemeClr val="dk1"/>
                          </a:solidFill>
                          <a:latin typeface="+mn-lt"/>
                          <a:ea typeface="+mn-ea"/>
                          <a:cs typeface="+mn-cs"/>
                        </a:rPr>
                        <a:t>estudiante</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integra</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una</a:t>
                      </a:r>
                      <a:r>
                        <a:rPr kumimoji="0" lang="en-US" sz="2400" kern="1200" dirty="0" smtClean="0">
                          <a:solidFill>
                            <a:schemeClr val="dk1"/>
                          </a:solidFill>
                          <a:latin typeface="+mn-lt"/>
                          <a:ea typeface="+mn-ea"/>
                          <a:cs typeface="+mn-cs"/>
                        </a:rPr>
                        <a:t> parte con </a:t>
                      </a:r>
                      <a:r>
                        <a:rPr kumimoji="0" lang="en-US" sz="2400" kern="1200" dirty="0" err="1" smtClean="0">
                          <a:solidFill>
                            <a:schemeClr val="dk1"/>
                          </a:solidFill>
                          <a:latin typeface="+mn-lt"/>
                          <a:ea typeface="+mn-ea"/>
                          <a:cs typeface="+mn-cs"/>
                        </a:rPr>
                        <a:t>otras</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pero</a:t>
                      </a:r>
                      <a:r>
                        <a:rPr kumimoji="0" lang="en-US" sz="2400" kern="1200" dirty="0" smtClean="0">
                          <a:solidFill>
                            <a:schemeClr val="dk1"/>
                          </a:solidFill>
                          <a:latin typeface="+mn-lt"/>
                          <a:ea typeface="+mn-ea"/>
                          <a:cs typeface="+mn-cs"/>
                        </a:rPr>
                        <a:t> de </a:t>
                      </a:r>
                      <a:r>
                        <a:rPr kumimoji="0" lang="en-US" sz="2400" kern="1200" dirty="0" err="1" smtClean="0">
                          <a:solidFill>
                            <a:schemeClr val="dk1"/>
                          </a:solidFill>
                          <a:latin typeface="+mn-lt"/>
                          <a:ea typeface="+mn-ea"/>
                          <a:cs typeface="+mn-cs"/>
                        </a:rPr>
                        <a:t>manera</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completa</a:t>
                      </a:r>
                      <a:r>
                        <a:rPr kumimoji="0" lang="en-US" sz="2400" kern="1200" dirty="0" smtClean="0">
                          <a:solidFill>
                            <a:schemeClr val="dk1"/>
                          </a:solidFill>
                          <a:latin typeface="+mn-lt"/>
                          <a:ea typeface="+mn-ea"/>
                          <a:cs typeface="+mn-cs"/>
                        </a:rPr>
                        <a:t> en </a:t>
                      </a:r>
                      <a:r>
                        <a:rPr kumimoji="0" lang="en-US" sz="2400" kern="1200" dirty="0" err="1" smtClean="0">
                          <a:solidFill>
                            <a:schemeClr val="dk1"/>
                          </a:solidFill>
                          <a:latin typeface="+mn-lt"/>
                          <a:ea typeface="+mn-ea"/>
                          <a:cs typeface="+mn-cs"/>
                        </a:rPr>
                        <a:t>una</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estructura</a:t>
                      </a:r>
                      <a:r>
                        <a:rPr kumimoji="0" lang="en-US" sz="2400" kern="1200" dirty="0" smtClean="0">
                          <a:solidFill>
                            <a:schemeClr val="dk1"/>
                          </a:solidFill>
                          <a:latin typeface="+mn-lt"/>
                          <a:ea typeface="+mn-ea"/>
                          <a:cs typeface="+mn-cs"/>
                        </a:rPr>
                        <a:t> </a:t>
                      </a:r>
                      <a:r>
                        <a:rPr kumimoji="0" lang="en-US" sz="2400" kern="1200" dirty="0" err="1" smtClean="0">
                          <a:solidFill>
                            <a:schemeClr val="dk1"/>
                          </a:solidFill>
                          <a:latin typeface="+mn-lt"/>
                          <a:ea typeface="+mn-ea"/>
                          <a:cs typeface="+mn-cs"/>
                        </a:rPr>
                        <a:t>coherente</a:t>
                      </a:r>
                      <a:r>
                        <a:rPr kumimoji="0" lang="en-US" sz="2400" kern="1200" dirty="0" smtClean="0">
                          <a:solidFill>
                            <a:schemeClr val="dk1"/>
                          </a:solidFill>
                          <a:latin typeface="+mn-lt"/>
                          <a:ea typeface="+mn-ea"/>
                          <a:cs typeface="+mn-cs"/>
                        </a:rPr>
                        <a:t> y con </a:t>
                      </a:r>
                      <a:r>
                        <a:rPr kumimoji="0" lang="en-US" sz="2400" kern="1200" dirty="0" err="1" smtClean="0">
                          <a:solidFill>
                            <a:schemeClr val="dk1"/>
                          </a:solidFill>
                          <a:latin typeface="+mn-lt"/>
                          <a:ea typeface="+mn-ea"/>
                          <a:cs typeface="+mn-cs"/>
                        </a:rPr>
                        <a:t>significado</a:t>
                      </a:r>
                      <a:r>
                        <a:rPr kumimoji="0" lang="en-US" sz="1800" kern="1200" dirty="0" smtClean="0">
                          <a:solidFill>
                            <a:schemeClr val="dk1"/>
                          </a:solidFill>
                          <a:latin typeface="+mn-lt"/>
                          <a:ea typeface="+mn-ea"/>
                          <a:cs typeface="+mn-cs"/>
                        </a:rPr>
                        <a:t>.</a:t>
                      </a:r>
                      <a:endParaRPr lang="es-MX"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439</TotalTime>
  <Words>1795</Words>
  <Application>Microsoft Office PowerPoint</Application>
  <PresentationFormat>Presentación en pantalla (4:3)</PresentationFormat>
  <Paragraphs>160</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Urbano</vt:lpstr>
      <vt:lpstr>Desarrollo del pensamiento probabilístico empleando tecnología en estudiantes de ingeniería</vt:lpstr>
      <vt:lpstr>Introducción</vt:lpstr>
      <vt:lpstr>Presentación de PowerPoint</vt:lpstr>
      <vt:lpstr>Presentación de PowerPoint</vt:lpstr>
      <vt:lpstr>Pregunta de investigación</vt:lpstr>
      <vt:lpstr>Marco Teórico</vt:lpstr>
      <vt:lpstr>Presentación de PowerPoint</vt:lpstr>
      <vt:lpstr>TABLA I Descripción de los niveles de la taxonomÍa solo </vt:lpstr>
      <vt:lpstr>Presentación de PowerPoint</vt:lpstr>
      <vt:lpstr>Cont. Marco Teórico</vt:lpstr>
      <vt:lpstr>Metodología</vt:lpstr>
      <vt:lpstr>Cont. B Instrumento </vt:lpstr>
      <vt:lpstr>Presentación y Análisis de la informacón</vt:lpstr>
      <vt:lpstr>Cont.</vt:lpstr>
      <vt:lpstr>Cont.</vt:lpstr>
      <vt:lpstr>Cont. Análisis</vt:lpstr>
      <vt:lpstr>Cont. Análisis</vt:lpstr>
      <vt:lpstr>TABLA II Categorización de la pregunta No. 4. Datos proporcionados en % </vt:lpstr>
      <vt:lpstr>Cont. Análisis</vt:lpstr>
      <vt:lpstr>Pregunta 5 </vt:lpstr>
      <vt:lpstr>Presentación de PowerPoint</vt:lpstr>
      <vt:lpstr>Presentación de PowerPoint</vt:lpstr>
      <vt:lpstr>Presentación de PowerPoint</vt:lpstr>
      <vt:lpstr>Presentación de PowerPoint</vt:lpstr>
      <vt:lpstr>TABLA III Categorización de la pregunta No. 5. Datos proporcionados en %   </vt:lpstr>
      <vt:lpstr>Conclusiones</vt:lpstr>
      <vt:lpstr>Presentación de PowerPoint</vt:lpstr>
      <vt:lpstr>Presentación de PowerPoint</vt:lpstr>
      <vt:lpstr>Recomendaciones</vt:lpstr>
      <vt:lpstr>Referencias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EMPLEO DE PROGRAMAS DE CÓMPUTO COMO APOYO EN LA ENSEÑANZA DE LA UNIDAD DE APRENDIZAJE DE PROBABILIDA Y ESTADÍSTICA </dc:title>
  <dc:creator>Lune</dc:creator>
  <cp:lastModifiedBy>LeOn</cp:lastModifiedBy>
  <cp:revision>48</cp:revision>
  <dcterms:created xsi:type="dcterms:W3CDTF">2011-07-08T22:42:50Z</dcterms:created>
  <dcterms:modified xsi:type="dcterms:W3CDTF">2012-05-17T15:47:18Z</dcterms:modified>
</cp:coreProperties>
</file>