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21"/>
  </p:notesMasterIdLst>
  <p:sldIdLst>
    <p:sldId id="256" r:id="rId2"/>
    <p:sldId id="274"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3" d="100"/>
          <a:sy n="73" d="100"/>
        </p:scale>
        <p:origin x="-1074"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1910FC3-B8C3-425D-BC0B-E84B5070BF51}" type="datetimeFigureOut">
              <a:rPr lang="es-MX" smtClean="0"/>
              <a:pPr/>
              <a:t>16/05/2012</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B66F807-37E1-47E2-824E-2EB33478D78F}" type="slidenum">
              <a:rPr lang="es-MX" smtClean="0"/>
              <a:pPr/>
              <a:t>‹Nº›</a:t>
            </a:fld>
            <a:endParaRPr lang="es-MX"/>
          </a:p>
        </p:txBody>
      </p:sp>
    </p:spTree>
    <p:extLst>
      <p:ext uri="{BB962C8B-B14F-4D97-AF65-F5344CB8AC3E}">
        <p14:creationId xmlns:p14="http://schemas.microsoft.com/office/powerpoint/2010/main" val="2147158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3" name="22 Rectángulo"/>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23 Rectángulo"/>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24 Rectángulo"/>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25 Rectángulo"/>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26 Rectángulo"/>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29 Rectángulo redondeado"/>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30 Rectángulo redondeado"/>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6 Rectángulo"/>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Rectángulo"/>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Rectángulo"/>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18 Rectángulo"/>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Título"/>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a:xfrm>
            <a:off x="6705600" y="4206240"/>
            <a:ext cx="960120" cy="457200"/>
          </a:xfrm>
        </p:spPr>
        <p:txBody>
          <a:bodyPr/>
          <a:lstStyle/>
          <a:p>
            <a:fld id="{5901900E-B67C-45E3-8F09-995905D086EC}" type="datetime1">
              <a:rPr lang="es-MX" smtClean="0"/>
              <a:pPr/>
              <a:t>16/05/2012</a:t>
            </a:fld>
            <a:endParaRPr lang="es-MX"/>
          </a:p>
        </p:txBody>
      </p:sp>
      <p:sp>
        <p:nvSpPr>
          <p:cNvPr id="17" name="16 Marcador de pie de página"/>
          <p:cNvSpPr>
            <a:spLocks noGrp="1"/>
          </p:cNvSpPr>
          <p:nvPr>
            <p:ph type="ftr" sz="quarter" idx="11"/>
          </p:nvPr>
        </p:nvSpPr>
        <p:spPr>
          <a:xfrm>
            <a:off x="5410200" y="4205288"/>
            <a:ext cx="1295400" cy="457200"/>
          </a:xfrm>
        </p:spPr>
        <p:txBody>
          <a:bodyPr/>
          <a:lstStyle/>
          <a:p>
            <a:endParaRPr lang="es-MX"/>
          </a:p>
        </p:txBody>
      </p:sp>
      <p:sp>
        <p:nvSpPr>
          <p:cNvPr id="29" name="28 Marcador de número de diapositiva"/>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542DBF03-18B9-48A6-B5F8-8BB330005D7A}" type="slidenum">
              <a:rPr lang="es-MX" smtClean="0"/>
              <a:pPr/>
              <a:t>‹Nº›</a:t>
            </a:fld>
            <a:endParaRPr lang="es-MX"/>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D0D5CE92-683F-445D-A39B-C854B2B8F648}" type="datetime1">
              <a:rPr lang="es-MX" smtClean="0"/>
              <a:pPr/>
              <a:t>16/05/2012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542DBF03-18B9-48A6-B5F8-8BB330005D7A}" type="slidenum">
              <a:rPr lang="es-MX" smtClean="0"/>
              <a:pPr/>
              <a:t>‹Nº›</a:t>
            </a:fld>
            <a:endParaRPr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781800" y="1143000"/>
            <a:ext cx="1905000" cy="5486400"/>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1143000"/>
            <a:ext cx="6248400" cy="5486400"/>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3871366B-9534-4A80-A772-1AC60CC459C2}" type="datetime1">
              <a:rPr lang="es-MX" smtClean="0"/>
              <a:pPr/>
              <a:t>16/05/2012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542DBF03-18B9-48A6-B5F8-8BB330005D7A}" type="slidenum">
              <a:rPr lang="es-MX" smtClean="0"/>
              <a:pPr/>
              <a:t>‹Nº›</a:t>
            </a:fld>
            <a:endParaRPr lang="es-MX"/>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60984838-F1B9-4A77-AE52-08618A7C45D6}" type="datetime1">
              <a:rPr lang="es-MX" smtClean="0"/>
              <a:pPr/>
              <a:t>16/05/2012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542DBF03-18B9-48A6-B5F8-8BB330005D7A}" type="slidenum">
              <a:rPr lang="es-MX" smtClean="0"/>
              <a:pPr/>
              <a:t>‹Nº›</a:t>
            </a:fld>
            <a:endParaRPr lang="es-MX"/>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p>
            <a:fld id="{6AA75F47-5D98-4D20-869C-58A5E86A1ACC}" type="datetime1">
              <a:rPr lang="es-MX" smtClean="0"/>
              <a:pPr/>
              <a:t>16/05/2012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542DBF03-18B9-48A6-B5F8-8BB330005D7A}" type="slidenum">
              <a:rPr lang="es-MX" smtClean="0"/>
              <a:pPr/>
              <a:t>‹Nº›</a:t>
            </a:fld>
            <a:endParaRPr lang="es-MX"/>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AD1C38FC-E4ED-4454-99F0-75F10AC0018C}" type="datetime1">
              <a:rPr lang="es-MX" smtClean="0"/>
              <a:pPr/>
              <a:t>16/05/2012</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542DBF03-18B9-48A6-B5F8-8BB330005D7A}" type="slidenum">
              <a:rPr lang="es-MX" smtClean="0"/>
              <a:pPr/>
              <a:t>‹Nº›</a:t>
            </a:fld>
            <a:endParaRPr lang="es-MX"/>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381000" y="1143000"/>
            <a:ext cx="8382000" cy="1069848"/>
          </a:xfrm>
        </p:spPr>
        <p:txBody>
          <a:bodyPr anchor="ctr"/>
          <a:lstStyle>
            <a:lvl1pPr>
              <a:defRPr sz="4000" b="0" i="0" cap="none"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6" name="25 Marcador de fecha"/>
          <p:cNvSpPr>
            <a:spLocks noGrp="1"/>
          </p:cNvSpPr>
          <p:nvPr>
            <p:ph type="dt" sz="half" idx="10"/>
          </p:nvPr>
        </p:nvSpPr>
        <p:spPr/>
        <p:txBody>
          <a:bodyPr rtlCol="0"/>
          <a:lstStyle/>
          <a:p>
            <a:fld id="{D91B4102-E7F0-4EB7-B202-03AE8AF3F428}" type="datetime1">
              <a:rPr lang="es-MX" smtClean="0"/>
              <a:pPr/>
              <a:t>16/05/2012</a:t>
            </a:fld>
            <a:endParaRPr lang="es-MX"/>
          </a:p>
        </p:txBody>
      </p:sp>
      <p:sp>
        <p:nvSpPr>
          <p:cNvPr id="27" name="26 Marcador de número de diapositiva"/>
          <p:cNvSpPr>
            <a:spLocks noGrp="1"/>
          </p:cNvSpPr>
          <p:nvPr>
            <p:ph type="sldNum" sz="quarter" idx="11"/>
          </p:nvPr>
        </p:nvSpPr>
        <p:spPr/>
        <p:txBody>
          <a:bodyPr rtlCol="0"/>
          <a:lstStyle/>
          <a:p>
            <a:fld id="{542DBF03-18B9-48A6-B5F8-8BB330005D7A}" type="slidenum">
              <a:rPr lang="es-MX" smtClean="0"/>
              <a:pPr/>
              <a:t>‹Nº›</a:t>
            </a:fld>
            <a:endParaRPr lang="es-MX"/>
          </a:p>
        </p:txBody>
      </p:sp>
      <p:sp>
        <p:nvSpPr>
          <p:cNvPr id="28" name="27 Marcador de pie de página"/>
          <p:cNvSpPr>
            <a:spLocks noGrp="1"/>
          </p:cNvSpPr>
          <p:nvPr>
            <p:ph type="ftr" sz="quarter" idx="12"/>
          </p:nvPr>
        </p:nvSpPr>
        <p:spPr/>
        <p:txBody>
          <a:bodyPr rtlCol="0"/>
          <a:lstStyle/>
          <a:p>
            <a:endParaRPr lang="es-MX"/>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a:xfrm>
            <a:off x="6583680" y="612648"/>
            <a:ext cx="957264" cy="457200"/>
          </a:xfrm>
        </p:spPr>
        <p:txBody>
          <a:bodyPr/>
          <a:lstStyle/>
          <a:p>
            <a:fld id="{CFDE6AB0-A0A6-4BC1-AC87-570B46DED524}" type="datetime1">
              <a:rPr lang="es-MX" smtClean="0"/>
              <a:pPr/>
              <a:t>16/05/2012</a:t>
            </a:fld>
            <a:endParaRPr lang="es-MX"/>
          </a:p>
        </p:txBody>
      </p:sp>
      <p:sp>
        <p:nvSpPr>
          <p:cNvPr id="4" name="3 Marcador de pie de página"/>
          <p:cNvSpPr>
            <a:spLocks noGrp="1"/>
          </p:cNvSpPr>
          <p:nvPr>
            <p:ph type="ftr" sz="quarter" idx="11"/>
          </p:nvPr>
        </p:nvSpPr>
        <p:spPr>
          <a:xfrm>
            <a:off x="5257800" y="612648"/>
            <a:ext cx="1325880" cy="457200"/>
          </a:xfrm>
        </p:spPr>
        <p:txBody>
          <a:bodyPr/>
          <a:lstStyle/>
          <a:p>
            <a:endParaRPr lang="es-MX"/>
          </a:p>
        </p:txBody>
      </p:sp>
      <p:sp>
        <p:nvSpPr>
          <p:cNvPr id="5" name="4 Marcador de número de diapositiva"/>
          <p:cNvSpPr>
            <a:spLocks noGrp="1"/>
          </p:cNvSpPr>
          <p:nvPr>
            <p:ph type="sldNum" sz="quarter" idx="12"/>
          </p:nvPr>
        </p:nvSpPr>
        <p:spPr>
          <a:xfrm>
            <a:off x="8174736" y="2272"/>
            <a:ext cx="762000" cy="365760"/>
          </a:xfrm>
        </p:spPr>
        <p:txBody>
          <a:bodyPr/>
          <a:lstStyle/>
          <a:p>
            <a:fld id="{542DBF03-18B9-48A6-B5F8-8BB330005D7A}" type="slidenum">
              <a:rPr lang="es-MX" smtClean="0"/>
              <a:pPr/>
              <a:t>‹Nº›</a:t>
            </a:fld>
            <a:endParaRPr lang="es-MX"/>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3818C52A-7EFC-41A8-8C2C-302ABB754369}" type="datetime1">
              <a:rPr lang="es-MX" smtClean="0"/>
              <a:pPr/>
              <a:t>16/05/2012</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542DBF03-18B9-48A6-B5F8-8BB330005D7A}" type="slidenum">
              <a:rPr lang="es-MX" smtClean="0"/>
              <a:pPr/>
              <a:t>‹Nº›</a:t>
            </a:fld>
            <a:endParaRPr lang="es-MX"/>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353496" y="1101970"/>
            <a:ext cx="3383280" cy="877824"/>
          </a:xfrm>
        </p:spPr>
        <p:txBody>
          <a:bodyPr anchor="b"/>
          <a:lstStyle>
            <a:lvl1pPr algn="l">
              <a:buNone/>
              <a:defRPr sz="1800" b="1"/>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21751596-9B51-414D-888D-182A941774E6}" type="datetime1">
              <a:rPr lang="es-MX" smtClean="0"/>
              <a:pPr/>
              <a:t>16/05/2012</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542DBF03-18B9-48A6-B5F8-8BB330005D7A}" type="slidenum">
              <a:rPr lang="es-MX" smtClean="0"/>
              <a:pPr/>
              <a:t>‹Nº›</a:t>
            </a:fld>
            <a:endParaRPr lang="es-MX"/>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s-ES" smtClean="0"/>
              <a:t>Haga clic en el icono para agregar una imagen</a:t>
            </a:r>
            <a:endParaRPr kumimoji="0" lang="en-US" dirty="0"/>
          </a:p>
        </p:txBody>
      </p:sp>
      <p:sp>
        <p:nvSpPr>
          <p:cNvPr id="4" name="3 Marcador de texto"/>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fld id="{7FB39827-B599-4471-AF05-0C3CA86E91FE}" type="datetime1">
              <a:rPr lang="es-MX" smtClean="0"/>
              <a:pPr/>
              <a:t>16/05/2012</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542DBF03-18B9-48A6-B5F8-8BB330005D7A}" type="slidenum">
              <a:rPr lang="es-MX" smtClean="0"/>
              <a:pPr/>
              <a:t>‹Nº›</a:t>
            </a:fld>
            <a:endParaRPr lang="es-MX"/>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27 Rectángulo"/>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28 Rectángulo"/>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29 Rectángulo"/>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30 Rectángulo"/>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31 Rectángulo"/>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32 Rectángulo redondeado"/>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33 Rectángulo redondeado"/>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34 Rectángulo"/>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35 Rectángulo"/>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36 Rectángulo"/>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37 Rectángulo"/>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38 Rectángulo"/>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39 Rectángulo"/>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Marcador de título"/>
          <p:cNvSpPr>
            <a:spLocks noGrp="1"/>
          </p:cNvSpPr>
          <p:nvPr>
            <p:ph type="title"/>
          </p:nvPr>
        </p:nvSpPr>
        <p:spPr>
          <a:xfrm>
            <a:off x="457200" y="1143000"/>
            <a:ext cx="8229600" cy="1066800"/>
          </a:xfrm>
          <a:prstGeom prst="rect">
            <a:avLst/>
          </a:prstGeom>
        </p:spPr>
        <p:txBody>
          <a:bodyPr vert="horz" anchor="ctr">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83F76146-6BC8-409D-AC00-29B055473862}" type="datetime1">
              <a:rPr lang="es-MX" smtClean="0"/>
              <a:pPr/>
              <a:t>16/05/2012</a:t>
            </a:fld>
            <a:endParaRPr lang="es-MX"/>
          </a:p>
        </p:txBody>
      </p:sp>
      <p:sp>
        <p:nvSpPr>
          <p:cNvPr id="3" name="2 Marcador de pie de página"/>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s-MX"/>
          </a:p>
        </p:txBody>
      </p:sp>
      <p:sp>
        <p:nvSpPr>
          <p:cNvPr id="23" name="22 Marcador de número de diapositiva"/>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542DBF03-18B9-48A6-B5F8-8BB330005D7A}" type="slidenum">
              <a:rPr lang="es-MX" smtClean="0"/>
              <a:pPr/>
              <a:t>‹Nº›</a:t>
            </a:fld>
            <a:endParaRPr lang="es-MX"/>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hdr="0" ftr="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localhost/quiz" TargetMode="Externa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hyperlink" Target="../gr&#225;fica.doc"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localhost/mapi-cat"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slide" Target="slide8.xml"/><Relationship Id="rId1" Type="http://schemas.openxmlformats.org/officeDocument/2006/relationships/slideLayout" Target="../slideLayouts/slideLayout2.xml"/><Relationship Id="rId5" Type="http://schemas.openxmlformats.org/officeDocument/2006/relationships/slide" Target="slide12.xml"/><Relationship Id="rId4" Type="http://schemas.openxmlformats.org/officeDocument/2006/relationships/slide" Target="slide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467544" y="476672"/>
            <a:ext cx="7851648" cy="2520280"/>
          </a:xfrm>
        </p:spPr>
        <p:txBody>
          <a:bodyPr>
            <a:normAutofit/>
          </a:bodyPr>
          <a:lstStyle/>
          <a:p>
            <a:r>
              <a:rPr lang="es-ES_tradnl" sz="4400" dirty="0" smtClean="0">
                <a:effectLst/>
              </a:rPr>
              <a:t>Apoyo en simulaciones electrónicas en la resolución de problemas de Cálculo</a:t>
            </a:r>
            <a:endParaRPr lang="es-MX" sz="4400" dirty="0"/>
          </a:p>
        </p:txBody>
      </p:sp>
      <p:sp>
        <p:nvSpPr>
          <p:cNvPr id="4" name="3 Marcador de fecha"/>
          <p:cNvSpPr>
            <a:spLocks noGrp="1"/>
          </p:cNvSpPr>
          <p:nvPr>
            <p:ph type="dt" sz="half" idx="10"/>
          </p:nvPr>
        </p:nvSpPr>
        <p:spPr/>
        <p:txBody>
          <a:bodyPr/>
          <a:lstStyle/>
          <a:p>
            <a:fld id="{F71F9DA9-66BB-4FAA-8F41-0F0872D1A39E}" type="datetime1">
              <a:rPr lang="es-MX" smtClean="0"/>
              <a:pPr/>
              <a:t>16/05/2012</a:t>
            </a:fld>
            <a:endParaRPr lang="es-MX"/>
          </a:p>
        </p:txBody>
      </p:sp>
      <p:sp>
        <p:nvSpPr>
          <p:cNvPr id="6" name="5 Marcador de número de diapositiva"/>
          <p:cNvSpPr>
            <a:spLocks noGrp="1"/>
          </p:cNvSpPr>
          <p:nvPr>
            <p:ph type="sldNum" sz="quarter" idx="12"/>
          </p:nvPr>
        </p:nvSpPr>
        <p:spPr/>
        <p:txBody>
          <a:bodyPr/>
          <a:lstStyle/>
          <a:p>
            <a:fld id="{542DBF03-18B9-48A6-B5F8-8BB330005D7A}" type="slidenum">
              <a:rPr lang="es-MX" smtClean="0"/>
              <a:pPr/>
              <a:t>1</a:t>
            </a:fld>
            <a:endParaRPr lang="es-MX"/>
          </a:p>
        </p:txBody>
      </p:sp>
      <p:sp>
        <p:nvSpPr>
          <p:cNvPr id="5" name="4 CuadroTexto"/>
          <p:cNvSpPr txBox="1"/>
          <p:nvPr/>
        </p:nvSpPr>
        <p:spPr>
          <a:xfrm>
            <a:off x="1619672" y="4303455"/>
            <a:ext cx="6840760" cy="2062103"/>
          </a:xfrm>
          <a:prstGeom prst="rect">
            <a:avLst/>
          </a:prstGeom>
          <a:noFill/>
        </p:spPr>
        <p:txBody>
          <a:bodyPr wrap="square" rtlCol="0">
            <a:spAutoFit/>
          </a:bodyPr>
          <a:lstStyle/>
          <a:p>
            <a:r>
              <a:rPr lang="es-MX" sz="3200" dirty="0" smtClean="0"/>
              <a:t>Dra. Elena Fabiola Ruíz Ledesma</a:t>
            </a:r>
          </a:p>
          <a:p>
            <a:r>
              <a:rPr lang="es-MX" sz="3200" dirty="0" smtClean="0"/>
              <a:t>Leonardo Daniel Vásquez López (Estudiante PIFI)</a:t>
            </a:r>
          </a:p>
          <a:p>
            <a:r>
              <a:rPr lang="es-MX" sz="3200" dirty="0" smtClean="0"/>
              <a:t>Escuela Superior de Cómputo. IPN</a:t>
            </a:r>
            <a:endParaRPr lang="es-MX" sz="3200" dirty="0"/>
          </a:p>
        </p:txBody>
      </p:sp>
    </p:spTree>
    <p:extLst>
      <p:ext uri="{BB962C8B-B14F-4D97-AF65-F5344CB8AC3E}">
        <p14:creationId xmlns:p14="http://schemas.microsoft.com/office/powerpoint/2010/main" val="80864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332656"/>
            <a:ext cx="8229600" cy="1143000"/>
          </a:xfrm>
        </p:spPr>
        <p:txBody>
          <a:bodyPr/>
          <a:lstStyle/>
          <a:p>
            <a:r>
              <a:rPr lang="es-MX" dirty="0" smtClean="0"/>
              <a:t>Reactivos de Cálculo</a:t>
            </a:r>
            <a:endParaRPr lang="es-MX" dirty="0"/>
          </a:p>
        </p:txBody>
      </p:sp>
      <p:sp>
        <p:nvSpPr>
          <p:cNvPr id="3" name="2 Marcador de contenido"/>
          <p:cNvSpPr>
            <a:spLocks noGrp="1"/>
          </p:cNvSpPr>
          <p:nvPr>
            <p:ph idx="1"/>
          </p:nvPr>
        </p:nvSpPr>
        <p:spPr>
          <a:xfrm>
            <a:off x="457200" y="1632168"/>
            <a:ext cx="8229600" cy="4389120"/>
          </a:xfrm>
        </p:spPr>
        <p:txBody>
          <a:bodyPr/>
          <a:lstStyle/>
          <a:p>
            <a:pPr algn="just"/>
            <a:r>
              <a:rPr lang="es-MX" dirty="0"/>
              <a:t>Se diseñaron 88 reactivos correspondientes a los temas señalados en el apartado anterior, se emplearon 5 libros de texto con </a:t>
            </a:r>
            <a:r>
              <a:rPr lang="es-MX" dirty="0" smtClean="0"/>
              <a:t>referencia</a:t>
            </a:r>
          </a:p>
          <a:p>
            <a:pPr algn="just"/>
            <a:r>
              <a:rPr lang="es-MX" u="sng" dirty="0" smtClean="0">
                <a:hlinkClick r:id="rId2"/>
              </a:rPr>
              <a:t>Cuestionario</a:t>
            </a:r>
            <a:endParaRPr lang="es-MX" dirty="0"/>
          </a:p>
          <a:p>
            <a:endParaRPr lang="es-MX" dirty="0"/>
          </a:p>
        </p:txBody>
      </p:sp>
      <p:sp>
        <p:nvSpPr>
          <p:cNvPr id="8" name="7 Marcador de fecha"/>
          <p:cNvSpPr>
            <a:spLocks noGrp="1"/>
          </p:cNvSpPr>
          <p:nvPr>
            <p:ph type="dt" sz="half" idx="10"/>
          </p:nvPr>
        </p:nvSpPr>
        <p:spPr/>
        <p:txBody>
          <a:bodyPr/>
          <a:lstStyle/>
          <a:p>
            <a:fld id="{A1E6221B-4F65-451F-9D4C-EA2258344726}" type="datetime1">
              <a:rPr lang="es-MX" smtClean="0"/>
              <a:pPr/>
              <a:t>16/05/2012</a:t>
            </a:fld>
            <a:endParaRPr lang="es-MX"/>
          </a:p>
        </p:txBody>
      </p:sp>
      <p:sp>
        <p:nvSpPr>
          <p:cNvPr id="9" name="8 Marcador de número de diapositiva"/>
          <p:cNvSpPr>
            <a:spLocks noGrp="1"/>
          </p:cNvSpPr>
          <p:nvPr>
            <p:ph type="sldNum" sz="quarter" idx="12"/>
          </p:nvPr>
        </p:nvSpPr>
        <p:spPr/>
        <p:txBody>
          <a:bodyPr/>
          <a:lstStyle/>
          <a:p>
            <a:fld id="{542DBF03-18B9-48A6-B5F8-8BB330005D7A}" type="slidenum">
              <a:rPr lang="es-MX" smtClean="0"/>
              <a:pPr/>
              <a:t>10</a:t>
            </a:fld>
            <a:endParaRPr lang="es-MX"/>
          </a:p>
        </p:txBody>
      </p:sp>
      <p:pic>
        <p:nvPicPr>
          <p:cNvPr id="4098"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1786" t="9600" r="13309" b="20235"/>
          <a:stretch/>
        </p:blipFill>
        <p:spPr bwMode="auto">
          <a:xfrm>
            <a:off x="3923928" y="3212976"/>
            <a:ext cx="4680520" cy="2740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Imagen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3501008"/>
            <a:ext cx="2987501" cy="223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5 Rectángulo"/>
          <p:cNvSpPr/>
          <p:nvPr/>
        </p:nvSpPr>
        <p:spPr>
          <a:xfrm>
            <a:off x="251520" y="5877272"/>
            <a:ext cx="3528392" cy="830997"/>
          </a:xfrm>
          <a:prstGeom prst="rect">
            <a:avLst/>
          </a:prstGeom>
        </p:spPr>
        <p:txBody>
          <a:bodyPr wrap="square">
            <a:spAutoFit/>
          </a:bodyPr>
          <a:lstStyle/>
          <a:p>
            <a:r>
              <a:rPr lang="es-MX" sz="1600" b="1" i="1" dirty="0" smtClean="0"/>
              <a:t>Fig. 1. Fotografía de la aplicación de los reactivos. Fuente: Creación propia</a:t>
            </a:r>
            <a:endParaRPr lang="es-MX" sz="1600" dirty="0"/>
          </a:p>
        </p:txBody>
      </p:sp>
      <p:sp>
        <p:nvSpPr>
          <p:cNvPr id="7" name="6 Rectángulo"/>
          <p:cNvSpPr/>
          <p:nvPr/>
        </p:nvSpPr>
        <p:spPr>
          <a:xfrm>
            <a:off x="4211960" y="6093296"/>
            <a:ext cx="4537781" cy="646331"/>
          </a:xfrm>
          <a:prstGeom prst="rect">
            <a:avLst/>
          </a:prstGeom>
        </p:spPr>
        <p:txBody>
          <a:bodyPr wrap="none">
            <a:spAutoFit/>
          </a:bodyPr>
          <a:lstStyle/>
          <a:p>
            <a:r>
              <a:rPr lang="es-MX" b="1" i="1" dirty="0" smtClean="0"/>
              <a:t>Fig. 2. Ejemplo pantalla de los reactivos. </a:t>
            </a:r>
          </a:p>
          <a:p>
            <a:r>
              <a:rPr lang="es-MX" b="1" i="1" dirty="0" smtClean="0"/>
              <a:t>Fuente: Creación propia</a:t>
            </a:r>
            <a:endParaRPr lang="es-MX" dirty="0"/>
          </a:p>
        </p:txBody>
      </p:sp>
    </p:spTree>
    <p:extLst>
      <p:ext uri="{BB962C8B-B14F-4D97-AF65-F5344CB8AC3E}">
        <p14:creationId xmlns:p14="http://schemas.microsoft.com/office/powerpoint/2010/main" val="15847072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60648"/>
            <a:ext cx="8229600" cy="1143000"/>
          </a:xfrm>
        </p:spPr>
        <p:txBody>
          <a:bodyPr/>
          <a:lstStyle/>
          <a:p>
            <a:r>
              <a:rPr lang="es-MX" dirty="0" smtClean="0"/>
              <a:t>Reactivos de Cálculo</a:t>
            </a:r>
            <a:endParaRPr lang="es-MX" dirty="0"/>
          </a:p>
        </p:txBody>
      </p:sp>
      <p:sp>
        <p:nvSpPr>
          <p:cNvPr id="5" name="4 Marcador de fecha"/>
          <p:cNvSpPr>
            <a:spLocks noGrp="1"/>
          </p:cNvSpPr>
          <p:nvPr>
            <p:ph type="dt" sz="half" idx="10"/>
          </p:nvPr>
        </p:nvSpPr>
        <p:spPr/>
        <p:txBody>
          <a:bodyPr/>
          <a:lstStyle/>
          <a:p>
            <a:fld id="{EC29A686-318A-44A1-86EF-1C9E59C315D4}" type="datetime1">
              <a:rPr lang="es-MX" smtClean="0"/>
              <a:pPr/>
              <a:t>16/05/2012</a:t>
            </a:fld>
            <a:endParaRPr lang="es-MX"/>
          </a:p>
        </p:txBody>
      </p:sp>
      <p:sp>
        <p:nvSpPr>
          <p:cNvPr id="6" name="5 Marcador de número de diapositiva"/>
          <p:cNvSpPr>
            <a:spLocks noGrp="1"/>
          </p:cNvSpPr>
          <p:nvPr>
            <p:ph type="sldNum" sz="quarter" idx="12"/>
          </p:nvPr>
        </p:nvSpPr>
        <p:spPr/>
        <p:txBody>
          <a:bodyPr/>
          <a:lstStyle/>
          <a:p>
            <a:fld id="{542DBF03-18B9-48A6-B5F8-8BB330005D7A}" type="slidenum">
              <a:rPr lang="es-MX" smtClean="0"/>
              <a:pPr/>
              <a:t>11</a:t>
            </a:fld>
            <a:endParaRPr lang="es-MX"/>
          </a:p>
        </p:txBody>
      </p:sp>
      <p:pic>
        <p:nvPicPr>
          <p:cNvPr id="5123" name="Gráfico 90"/>
          <p:cNvPicPr>
            <a:picLocks noChangeArrowheads="1"/>
          </p:cNvPicPr>
          <p:nvPr/>
        </p:nvPicPr>
        <p:blipFill rotWithShape="1">
          <a:blip r:embed="rId2" cstate="print">
            <a:grayscl/>
            <a:extLst>
              <a:ext uri="{28A0092B-C50C-407E-A947-70E740481C1C}">
                <a14:useLocalDpi xmlns:a14="http://schemas.microsoft.com/office/drawing/2010/main" val="0"/>
              </a:ext>
            </a:extLst>
          </a:blip>
          <a:srcRect l="1" r="-3397" b="51922"/>
          <a:stretch/>
        </p:blipFill>
        <p:spPr bwMode="auto">
          <a:xfrm>
            <a:off x="971600" y="1340768"/>
            <a:ext cx="6768752" cy="460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3 Rectángulo"/>
          <p:cNvSpPr/>
          <p:nvPr/>
        </p:nvSpPr>
        <p:spPr>
          <a:xfrm>
            <a:off x="2195736" y="6165304"/>
            <a:ext cx="5473037" cy="369332"/>
          </a:xfrm>
          <a:prstGeom prst="rect">
            <a:avLst/>
          </a:prstGeom>
        </p:spPr>
        <p:txBody>
          <a:bodyPr wrap="none">
            <a:spAutoFit/>
          </a:bodyPr>
          <a:lstStyle/>
          <a:p>
            <a:r>
              <a:rPr lang="es-MX" b="1" i="1" dirty="0" smtClean="0">
                <a:hlinkClick r:id="rId3" action="ppaction://hlinkfile"/>
              </a:rPr>
              <a:t>Gráfica de los reactivos.</a:t>
            </a:r>
            <a:r>
              <a:rPr lang="es-MX" b="1" i="1" dirty="0" smtClean="0"/>
              <a:t> Fuente: Creación propia.</a:t>
            </a:r>
            <a:endParaRPr lang="es-MX" dirty="0"/>
          </a:p>
        </p:txBody>
      </p:sp>
    </p:spTree>
    <p:extLst>
      <p:ext uri="{BB962C8B-B14F-4D97-AF65-F5344CB8AC3E}">
        <p14:creationId xmlns:p14="http://schemas.microsoft.com/office/powerpoint/2010/main" val="39400911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634008"/>
            <a:ext cx="8229600" cy="1066800"/>
          </a:xfrm>
        </p:spPr>
        <p:txBody>
          <a:bodyPr>
            <a:normAutofit fontScale="90000"/>
          </a:bodyPr>
          <a:lstStyle/>
          <a:p>
            <a:r>
              <a:rPr lang="es-MX" dirty="0" smtClean="0"/>
              <a:t>Desarrollo </a:t>
            </a:r>
            <a:r>
              <a:rPr lang="es-MX" dirty="0"/>
              <a:t>del Sistema computacional </a:t>
            </a:r>
            <a:r>
              <a:rPr lang="es-MX" dirty="0" smtClean="0"/>
              <a:t>de Cálculo</a:t>
            </a:r>
            <a:endParaRPr lang="es-MX" dirty="0"/>
          </a:p>
        </p:txBody>
      </p:sp>
      <p:sp>
        <p:nvSpPr>
          <p:cNvPr id="3" name="2 Marcador de contenido"/>
          <p:cNvSpPr>
            <a:spLocks noGrp="1"/>
          </p:cNvSpPr>
          <p:nvPr>
            <p:ph idx="1"/>
          </p:nvPr>
        </p:nvSpPr>
        <p:spPr>
          <a:xfrm>
            <a:off x="457200" y="1628800"/>
            <a:ext cx="8229600" cy="4389120"/>
          </a:xfrm>
        </p:spPr>
        <p:txBody>
          <a:bodyPr/>
          <a:lstStyle/>
          <a:p>
            <a:pPr algn="just"/>
            <a:r>
              <a:rPr lang="es-MX" dirty="0"/>
              <a:t>Actualmente existen pocas herramientas que cuentan con simulaciones por computadora tanto de la parte teórica como su aplicación en donde el alumno puede complementar </a:t>
            </a:r>
            <a:r>
              <a:rPr lang="es-MX" dirty="0" smtClean="0"/>
              <a:t>lo aprendido en clase, así como autoevaluaciones para gestionar su conocimiento.</a:t>
            </a:r>
            <a:endParaRPr lang="es-MX" dirty="0"/>
          </a:p>
        </p:txBody>
      </p:sp>
      <p:sp>
        <p:nvSpPr>
          <p:cNvPr id="6" name="5 Marcador de fecha"/>
          <p:cNvSpPr>
            <a:spLocks noGrp="1"/>
          </p:cNvSpPr>
          <p:nvPr>
            <p:ph type="dt" sz="half" idx="10"/>
          </p:nvPr>
        </p:nvSpPr>
        <p:spPr/>
        <p:txBody>
          <a:bodyPr/>
          <a:lstStyle/>
          <a:p>
            <a:fld id="{6D1F30AD-88F6-4C0D-B3F4-280241823C99}" type="datetime1">
              <a:rPr lang="es-MX" smtClean="0"/>
              <a:pPr/>
              <a:t>16/05/2012</a:t>
            </a:fld>
            <a:endParaRPr lang="es-MX"/>
          </a:p>
        </p:txBody>
      </p:sp>
      <p:sp>
        <p:nvSpPr>
          <p:cNvPr id="7" name="6 Marcador de número de diapositiva"/>
          <p:cNvSpPr>
            <a:spLocks noGrp="1"/>
          </p:cNvSpPr>
          <p:nvPr>
            <p:ph type="sldNum" sz="quarter" idx="12"/>
          </p:nvPr>
        </p:nvSpPr>
        <p:spPr/>
        <p:txBody>
          <a:bodyPr/>
          <a:lstStyle/>
          <a:p>
            <a:fld id="{542DBF03-18B9-48A6-B5F8-8BB330005D7A}" type="slidenum">
              <a:rPr lang="es-MX" smtClean="0"/>
              <a:pPr/>
              <a:t>12</a:t>
            </a:fld>
            <a:endParaRPr lang="es-MX"/>
          </a:p>
        </p:txBody>
      </p:sp>
      <p:pic>
        <p:nvPicPr>
          <p:cNvPr id="6146" name="Imagen 8" descr="C:\Documents and Settings\Nando\Mis documentos\Descargas\enviar\enviar\Animaciones2.png"/>
          <p:cNvPicPr>
            <a:picLocks noChangeAspect="1" noChangeArrowheads="1"/>
          </p:cNvPicPr>
          <p:nvPr/>
        </p:nvPicPr>
        <p:blipFill>
          <a:blip r:embed="rId2" cstate="print">
            <a:extLst>
              <a:ext uri="{28A0092B-C50C-407E-A947-70E740481C1C}">
                <a14:useLocalDpi xmlns:a14="http://schemas.microsoft.com/office/drawing/2010/main" val="0"/>
              </a:ext>
            </a:extLst>
          </a:blip>
          <a:srcRect l="7288"/>
          <a:stretch>
            <a:fillRect/>
          </a:stretch>
        </p:blipFill>
        <p:spPr bwMode="auto">
          <a:xfrm>
            <a:off x="3563888" y="4221088"/>
            <a:ext cx="5040560" cy="2589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1" name="Rectangle 1"/>
          <p:cNvSpPr>
            <a:spLocks noChangeArrowheads="1"/>
          </p:cNvSpPr>
          <p:nvPr/>
        </p:nvSpPr>
        <p:spPr bwMode="auto">
          <a:xfrm>
            <a:off x="0" y="5657671"/>
            <a:ext cx="1907704"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Fig. 3. Pantalla del software. </a:t>
            </a:r>
            <a:endParaRPr kumimoji="0" lang="es-MX"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Fuente: Creación propia</a:t>
            </a:r>
            <a:endParaRPr kumimoji="0" lang="es-MX" b="0" i="0" u="none" strike="noStrike" cap="none" normalizeH="0" baseline="0" dirty="0" smtClean="0">
              <a:ln>
                <a:noFill/>
              </a:ln>
              <a:solidFill>
                <a:schemeClr val="tx1"/>
              </a:solidFill>
              <a:effectLst/>
              <a:latin typeface="Arial" pitchFamily="34" charset="0"/>
            </a:endParaRPr>
          </a:p>
        </p:txBody>
      </p:sp>
    </p:spTree>
    <p:extLst>
      <p:ext uri="{BB962C8B-B14F-4D97-AF65-F5344CB8AC3E}">
        <p14:creationId xmlns:p14="http://schemas.microsoft.com/office/powerpoint/2010/main" val="20053404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60648"/>
            <a:ext cx="8229600" cy="1143000"/>
          </a:xfrm>
        </p:spPr>
        <p:txBody>
          <a:bodyPr>
            <a:normAutofit/>
          </a:bodyPr>
          <a:lstStyle/>
          <a:p>
            <a:r>
              <a:rPr lang="es-MX" dirty="0"/>
              <a:t>Sistema computacional de Cálculo</a:t>
            </a:r>
          </a:p>
        </p:txBody>
      </p:sp>
      <p:sp>
        <p:nvSpPr>
          <p:cNvPr id="3" name="2 Marcador de contenido"/>
          <p:cNvSpPr>
            <a:spLocks noGrp="1"/>
          </p:cNvSpPr>
          <p:nvPr>
            <p:ph idx="1"/>
          </p:nvPr>
        </p:nvSpPr>
        <p:spPr>
          <a:xfrm>
            <a:off x="457200" y="1412776"/>
            <a:ext cx="8229600" cy="4389120"/>
          </a:xfrm>
        </p:spPr>
        <p:txBody>
          <a:bodyPr>
            <a:normAutofit lnSpcReduction="10000"/>
          </a:bodyPr>
          <a:lstStyle/>
          <a:p>
            <a:r>
              <a:rPr lang="es-MX" dirty="0" smtClean="0"/>
              <a:t>Características.</a:t>
            </a:r>
          </a:p>
          <a:p>
            <a:pPr lvl="1"/>
            <a:r>
              <a:rPr lang="es-MX" dirty="0" smtClean="0"/>
              <a:t>Existen </a:t>
            </a:r>
            <a:r>
              <a:rPr lang="es-MX" dirty="0"/>
              <a:t>dos tipos de usuario: Profesor y </a:t>
            </a:r>
            <a:r>
              <a:rPr lang="es-MX" dirty="0" smtClean="0"/>
              <a:t>alumno. </a:t>
            </a:r>
          </a:p>
          <a:p>
            <a:pPr lvl="1"/>
            <a:r>
              <a:rPr lang="es-MX" dirty="0"/>
              <a:t>El profesor ve el historial de cada alumno.</a:t>
            </a:r>
          </a:p>
          <a:p>
            <a:pPr lvl="1"/>
            <a:r>
              <a:rPr lang="es-MX" dirty="0"/>
              <a:t>El sistema genera exámenes </a:t>
            </a:r>
            <a:r>
              <a:rPr lang="es-MX" dirty="0" smtClean="0"/>
              <a:t>aleatorios</a:t>
            </a:r>
          </a:p>
          <a:p>
            <a:pPr lvl="1"/>
            <a:r>
              <a:rPr lang="es-MX" dirty="0"/>
              <a:t>El alumno evalúa su conocimiento mediante las </a:t>
            </a:r>
            <a:r>
              <a:rPr lang="es-MX" dirty="0" smtClean="0"/>
              <a:t>autoevaluaciones</a:t>
            </a:r>
          </a:p>
          <a:p>
            <a:pPr lvl="1"/>
            <a:r>
              <a:rPr lang="es-MX" dirty="0"/>
              <a:t>El sistema almacena el tiempo que se tarda el alumno en resolver las </a:t>
            </a:r>
            <a:r>
              <a:rPr lang="es-MX" dirty="0" smtClean="0"/>
              <a:t>autoevaluaciones</a:t>
            </a:r>
          </a:p>
          <a:p>
            <a:pPr lvl="1"/>
            <a:r>
              <a:rPr lang="es-MX" dirty="0"/>
              <a:t>Los contenidos de las unidades temáticas están separados en temas y </a:t>
            </a:r>
            <a:r>
              <a:rPr lang="es-MX" dirty="0" smtClean="0"/>
              <a:t>subtemas</a:t>
            </a:r>
          </a:p>
          <a:p>
            <a:pPr lvl="1"/>
            <a:r>
              <a:rPr lang="es-MX" dirty="0" smtClean="0">
                <a:hlinkClick r:id="rId2"/>
              </a:rPr>
              <a:t>Sistema web</a:t>
            </a:r>
            <a:endParaRPr lang="es-MX" dirty="0"/>
          </a:p>
        </p:txBody>
      </p:sp>
      <p:sp>
        <p:nvSpPr>
          <p:cNvPr id="4" name="3 Marcador de fecha"/>
          <p:cNvSpPr>
            <a:spLocks noGrp="1"/>
          </p:cNvSpPr>
          <p:nvPr>
            <p:ph type="dt" sz="half" idx="10"/>
          </p:nvPr>
        </p:nvSpPr>
        <p:spPr/>
        <p:txBody>
          <a:bodyPr/>
          <a:lstStyle/>
          <a:p>
            <a:fld id="{00FAEEA0-21AE-4ACF-B372-DC45127DDCFA}" type="datetime1">
              <a:rPr lang="es-MX" smtClean="0"/>
              <a:pPr/>
              <a:t>16/05/2012</a:t>
            </a:fld>
            <a:endParaRPr lang="es-MX"/>
          </a:p>
        </p:txBody>
      </p:sp>
      <p:sp>
        <p:nvSpPr>
          <p:cNvPr id="5" name="4 Marcador de número de diapositiva"/>
          <p:cNvSpPr>
            <a:spLocks noGrp="1"/>
          </p:cNvSpPr>
          <p:nvPr>
            <p:ph type="sldNum" sz="quarter" idx="12"/>
          </p:nvPr>
        </p:nvSpPr>
        <p:spPr/>
        <p:txBody>
          <a:bodyPr/>
          <a:lstStyle/>
          <a:p>
            <a:fld id="{542DBF03-18B9-48A6-B5F8-8BB330005D7A}" type="slidenum">
              <a:rPr lang="es-MX" smtClean="0"/>
              <a:pPr/>
              <a:t>13</a:t>
            </a:fld>
            <a:endParaRPr lang="es-MX"/>
          </a:p>
        </p:txBody>
      </p:sp>
    </p:spTree>
    <p:extLst>
      <p:ext uri="{BB962C8B-B14F-4D97-AF65-F5344CB8AC3E}">
        <p14:creationId xmlns:p14="http://schemas.microsoft.com/office/powerpoint/2010/main" val="14660585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Imagen 4" descr="C:\Documents and Settings\Nando\Mis documentos\Descargas\enviar\enviar\MenuDesplegable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332656"/>
            <a:ext cx="6014001" cy="2880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Imagen 6" descr="C:\Documents and Settings\Nando\Mis documentos\Descargas\enviar\enviar\Casos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1800" y="3626444"/>
            <a:ext cx="5616624" cy="2742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1"/>
          <p:cNvSpPr>
            <a:spLocks noChangeArrowheads="1"/>
          </p:cNvSpPr>
          <p:nvPr/>
        </p:nvSpPr>
        <p:spPr bwMode="auto">
          <a:xfrm>
            <a:off x="611560" y="5301208"/>
            <a:ext cx="1907704"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es-MX" dirty="0" smtClean="0">
                <a:latin typeface="Calibri" pitchFamily="34" charset="0"/>
                <a:ea typeface="Calibri" pitchFamily="34" charset="0"/>
                <a:cs typeface="Times New Roman" pitchFamily="18" charset="0"/>
              </a:rPr>
              <a:t>Fig. 5. </a:t>
            </a:r>
            <a:r>
              <a:rPr kumimoji="0" lang="es-MX"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Pantalla del software. </a:t>
            </a:r>
            <a:endParaRPr kumimoji="0" lang="es-MX"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Fuente: Creación propia</a:t>
            </a:r>
            <a:endParaRPr kumimoji="0" lang="es-MX" b="0" i="0" u="none" strike="noStrike" cap="none" normalizeH="0" baseline="0" dirty="0" smtClean="0">
              <a:ln>
                <a:noFill/>
              </a:ln>
              <a:solidFill>
                <a:schemeClr val="tx1"/>
              </a:solidFill>
              <a:effectLst/>
              <a:latin typeface="Arial" pitchFamily="34" charset="0"/>
            </a:endParaRPr>
          </a:p>
        </p:txBody>
      </p:sp>
      <p:sp>
        <p:nvSpPr>
          <p:cNvPr id="5" name="Rectangle 1"/>
          <p:cNvSpPr>
            <a:spLocks noChangeArrowheads="1"/>
          </p:cNvSpPr>
          <p:nvPr/>
        </p:nvSpPr>
        <p:spPr bwMode="auto">
          <a:xfrm>
            <a:off x="6372200" y="1778332"/>
            <a:ext cx="2448272" cy="1477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es-MX" dirty="0" smtClean="0">
                <a:latin typeface="Calibri" pitchFamily="34" charset="0"/>
                <a:ea typeface="Calibri" pitchFamily="34" charset="0"/>
                <a:cs typeface="Times New Roman" pitchFamily="18" charset="0"/>
              </a:rPr>
              <a:t> </a:t>
            </a:r>
            <a:r>
              <a:rPr lang="es-MX" dirty="0" smtClean="0">
                <a:latin typeface="Calibri" pitchFamily="34" charset="0"/>
                <a:ea typeface="Calibri" pitchFamily="34" charset="0"/>
                <a:cs typeface="Times New Roman" pitchFamily="18" charset="0"/>
              </a:rPr>
              <a:t>Fig.4</a:t>
            </a:r>
          </a:p>
          <a:p>
            <a:pPr fontAlgn="base">
              <a:spcBef>
                <a:spcPct val="0"/>
              </a:spcBef>
              <a:spcAft>
                <a:spcPct val="0"/>
              </a:spcAft>
            </a:pPr>
            <a:r>
              <a:rPr lang="es-MX" b="1" i="1" dirty="0" smtClean="0"/>
              <a:t>Organización </a:t>
            </a:r>
            <a:r>
              <a:rPr lang="es-MX" b="1" i="1" dirty="0" smtClean="0"/>
              <a:t>del contenido del software</a:t>
            </a:r>
            <a:endParaRPr lang="es-MX" dirty="0" smtClean="0"/>
          </a:p>
          <a:p>
            <a:pPr marL="0" marR="0" lvl="0" indent="0" algn="l" defTabSz="914400" rtl="0" eaLnBrk="0" fontAlgn="base" latinLnBrk="0" hangingPunct="0">
              <a:lnSpc>
                <a:spcPct val="100000"/>
              </a:lnSpc>
              <a:spcBef>
                <a:spcPct val="0"/>
              </a:spcBef>
              <a:spcAft>
                <a:spcPct val="0"/>
              </a:spcAft>
              <a:buClrTx/>
              <a:buSzTx/>
              <a:buFontTx/>
              <a:buNone/>
              <a:tabLst/>
            </a:pPr>
            <a:r>
              <a:rPr kumimoji="0" lang="es-MX"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Fuente: Creación propia</a:t>
            </a:r>
            <a:endParaRPr kumimoji="0" lang="es-MX" b="0" i="0" u="none" strike="noStrike" cap="none" normalizeH="0" baseline="0" dirty="0" smtClean="0">
              <a:ln>
                <a:noFill/>
              </a:ln>
              <a:solidFill>
                <a:schemeClr val="tx1"/>
              </a:solidFill>
              <a:effectLst/>
              <a:latin typeface="Arial" pitchFamily="34" charset="0"/>
            </a:endParaRPr>
          </a:p>
        </p:txBody>
      </p:sp>
      <p:sp>
        <p:nvSpPr>
          <p:cNvPr id="6" name="5 Marcador de fecha"/>
          <p:cNvSpPr>
            <a:spLocks noGrp="1"/>
          </p:cNvSpPr>
          <p:nvPr>
            <p:ph type="dt" sz="half" idx="10"/>
          </p:nvPr>
        </p:nvSpPr>
        <p:spPr/>
        <p:txBody>
          <a:bodyPr/>
          <a:lstStyle/>
          <a:p>
            <a:fld id="{8D57BB0B-318C-4398-8726-9C12C480D688}" type="datetime1">
              <a:rPr lang="es-MX" smtClean="0"/>
              <a:pPr/>
              <a:t>16/05/2012</a:t>
            </a:fld>
            <a:endParaRPr lang="es-MX" dirty="0"/>
          </a:p>
        </p:txBody>
      </p:sp>
      <p:sp>
        <p:nvSpPr>
          <p:cNvPr id="7" name="6 Marcador de número de diapositiva"/>
          <p:cNvSpPr>
            <a:spLocks noGrp="1"/>
          </p:cNvSpPr>
          <p:nvPr>
            <p:ph type="sldNum" sz="quarter" idx="12"/>
          </p:nvPr>
        </p:nvSpPr>
        <p:spPr/>
        <p:txBody>
          <a:bodyPr/>
          <a:lstStyle/>
          <a:p>
            <a:fld id="{542DBF03-18B9-48A6-B5F8-8BB330005D7A}" type="slidenum">
              <a:rPr lang="es-MX" smtClean="0"/>
              <a:pPr/>
              <a:t>14</a:t>
            </a:fld>
            <a:endParaRPr lang="es-MX"/>
          </a:p>
        </p:txBody>
      </p:sp>
    </p:spTree>
    <p:extLst>
      <p:ext uri="{BB962C8B-B14F-4D97-AF65-F5344CB8AC3E}">
        <p14:creationId xmlns:p14="http://schemas.microsoft.com/office/powerpoint/2010/main" val="40829451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Imagen 7" descr="C:\Documents and Settings\Nando\Mis documentos\Descargas\enviar\enviar\CasoEjemplo2.png"/>
          <p:cNvPicPr>
            <a:picLocks noChangeAspect="1" noChangeArrowheads="1"/>
          </p:cNvPicPr>
          <p:nvPr/>
        </p:nvPicPr>
        <p:blipFill>
          <a:blip r:embed="rId2" cstate="print">
            <a:extLst>
              <a:ext uri="{28A0092B-C50C-407E-A947-70E740481C1C}">
                <a14:useLocalDpi xmlns:a14="http://schemas.microsoft.com/office/drawing/2010/main" val="0"/>
              </a:ext>
            </a:extLst>
          </a:blip>
          <a:srcRect l="6650" r="8560"/>
          <a:stretch>
            <a:fillRect/>
          </a:stretch>
        </p:blipFill>
        <p:spPr bwMode="auto">
          <a:xfrm>
            <a:off x="323528" y="548680"/>
            <a:ext cx="5472608" cy="3076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Imagen 8" descr="C:\Documents and Settings\Nando\Mis documentos\Descargas\enviar\enviar\Animaciones2.png"/>
          <p:cNvPicPr>
            <a:picLocks noChangeAspect="1" noChangeArrowheads="1"/>
          </p:cNvPicPr>
          <p:nvPr/>
        </p:nvPicPr>
        <p:blipFill>
          <a:blip r:embed="rId3" cstate="print">
            <a:extLst>
              <a:ext uri="{28A0092B-C50C-407E-A947-70E740481C1C}">
                <a14:useLocalDpi xmlns:a14="http://schemas.microsoft.com/office/drawing/2010/main" val="0"/>
              </a:ext>
            </a:extLst>
          </a:blip>
          <a:srcRect l="7288"/>
          <a:stretch>
            <a:fillRect/>
          </a:stretch>
        </p:blipFill>
        <p:spPr bwMode="auto">
          <a:xfrm>
            <a:off x="2843807" y="3861048"/>
            <a:ext cx="5049626" cy="259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1"/>
          <p:cNvSpPr>
            <a:spLocks noChangeArrowheads="1"/>
          </p:cNvSpPr>
          <p:nvPr/>
        </p:nvSpPr>
        <p:spPr bwMode="auto">
          <a:xfrm>
            <a:off x="611560" y="5657671"/>
            <a:ext cx="1907704"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Fig. 7.Pantalla del software. </a:t>
            </a:r>
            <a:endParaRPr kumimoji="0" lang="es-MX"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Fuente: Creación propia</a:t>
            </a:r>
            <a:endParaRPr kumimoji="0" lang="es-MX" b="0" i="0" u="none" strike="noStrike" cap="none" normalizeH="0" baseline="0" dirty="0" smtClean="0">
              <a:ln>
                <a:noFill/>
              </a:ln>
              <a:solidFill>
                <a:schemeClr val="tx1"/>
              </a:solidFill>
              <a:effectLst/>
              <a:latin typeface="Arial" pitchFamily="34" charset="0"/>
            </a:endParaRPr>
          </a:p>
        </p:txBody>
      </p:sp>
      <p:sp>
        <p:nvSpPr>
          <p:cNvPr id="5" name="Rectangle 1"/>
          <p:cNvSpPr>
            <a:spLocks noChangeArrowheads="1"/>
          </p:cNvSpPr>
          <p:nvPr/>
        </p:nvSpPr>
        <p:spPr bwMode="auto">
          <a:xfrm>
            <a:off x="6300192" y="2420888"/>
            <a:ext cx="1907704"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Fig. 6.</a:t>
            </a:r>
            <a:r>
              <a:rPr kumimoji="0" lang="es-MX" b="0" i="0" u="none" strike="noStrike" cap="none" normalizeH="0" dirty="0" smtClean="0">
                <a:ln>
                  <a:noFill/>
                </a:ln>
                <a:solidFill>
                  <a:schemeClr val="tx1"/>
                </a:solidFill>
                <a:effectLst/>
                <a:latin typeface="Calibri" pitchFamily="34" charset="0"/>
                <a:ea typeface="Calibri" pitchFamily="34" charset="0"/>
                <a:cs typeface="Times New Roman" pitchFamily="18" charset="0"/>
              </a:rPr>
              <a:t> </a:t>
            </a:r>
            <a:r>
              <a:rPr kumimoji="0" lang="es-MX"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Pantalla del software. </a:t>
            </a:r>
            <a:endParaRPr kumimoji="0" lang="es-MX"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Fuente: Creación propia</a:t>
            </a:r>
            <a:endParaRPr kumimoji="0" lang="es-MX" b="0" i="0" u="none" strike="noStrike" cap="none" normalizeH="0" baseline="0" dirty="0" smtClean="0">
              <a:ln>
                <a:noFill/>
              </a:ln>
              <a:solidFill>
                <a:schemeClr val="tx1"/>
              </a:solidFill>
              <a:effectLst/>
              <a:latin typeface="Arial" pitchFamily="34" charset="0"/>
            </a:endParaRPr>
          </a:p>
        </p:txBody>
      </p:sp>
      <p:sp>
        <p:nvSpPr>
          <p:cNvPr id="6" name="5 Marcador de fecha"/>
          <p:cNvSpPr>
            <a:spLocks noGrp="1"/>
          </p:cNvSpPr>
          <p:nvPr>
            <p:ph type="dt" sz="half" idx="10"/>
          </p:nvPr>
        </p:nvSpPr>
        <p:spPr/>
        <p:txBody>
          <a:bodyPr/>
          <a:lstStyle/>
          <a:p>
            <a:fld id="{0B57570A-CA45-4DD2-B226-1D8F2852BEC8}" type="datetime1">
              <a:rPr lang="es-MX" smtClean="0"/>
              <a:pPr/>
              <a:t>16/05/2012</a:t>
            </a:fld>
            <a:endParaRPr lang="es-MX"/>
          </a:p>
        </p:txBody>
      </p:sp>
      <p:sp>
        <p:nvSpPr>
          <p:cNvPr id="7" name="6 Marcador de número de diapositiva"/>
          <p:cNvSpPr>
            <a:spLocks noGrp="1"/>
          </p:cNvSpPr>
          <p:nvPr>
            <p:ph type="sldNum" sz="quarter" idx="12"/>
          </p:nvPr>
        </p:nvSpPr>
        <p:spPr/>
        <p:txBody>
          <a:bodyPr/>
          <a:lstStyle/>
          <a:p>
            <a:fld id="{542DBF03-18B9-48A6-B5F8-8BB330005D7A}" type="slidenum">
              <a:rPr lang="es-MX" smtClean="0"/>
              <a:pPr/>
              <a:t>15</a:t>
            </a:fld>
            <a:endParaRPr lang="es-MX"/>
          </a:p>
        </p:txBody>
      </p:sp>
    </p:spTree>
    <p:extLst>
      <p:ext uri="{BB962C8B-B14F-4D97-AF65-F5344CB8AC3E}">
        <p14:creationId xmlns:p14="http://schemas.microsoft.com/office/powerpoint/2010/main" val="35449535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332656"/>
            <a:ext cx="8229600" cy="1143000"/>
          </a:xfrm>
        </p:spPr>
        <p:txBody>
          <a:bodyPr/>
          <a:lstStyle/>
          <a:p>
            <a:r>
              <a:rPr lang="es-MX" dirty="0" smtClean="0"/>
              <a:t>Conclusiones</a:t>
            </a:r>
            <a:endParaRPr lang="es-MX" dirty="0"/>
          </a:p>
        </p:txBody>
      </p:sp>
      <p:sp>
        <p:nvSpPr>
          <p:cNvPr id="3" name="2 Marcador de contenido"/>
          <p:cNvSpPr>
            <a:spLocks noGrp="1"/>
          </p:cNvSpPr>
          <p:nvPr>
            <p:ph idx="1"/>
          </p:nvPr>
        </p:nvSpPr>
        <p:spPr>
          <a:xfrm>
            <a:off x="457200" y="1700808"/>
            <a:ext cx="8229600" cy="4389120"/>
          </a:xfrm>
        </p:spPr>
        <p:txBody>
          <a:bodyPr/>
          <a:lstStyle/>
          <a:p>
            <a:pPr algn="just"/>
            <a:r>
              <a:rPr lang="es-ES" dirty="0"/>
              <a:t>La elaboración del sistema computacional </a:t>
            </a:r>
            <a:r>
              <a:rPr lang="es-ES" dirty="0" smtClean="0"/>
              <a:t>conllevó a responder </a:t>
            </a:r>
            <a:r>
              <a:rPr lang="es-ES" dirty="0"/>
              <a:t>al planteamiento del problema, se tiene que de acuerdo al historial de cada estudiante que empleó el sistema, éste favoreció un aprendizaje más significativo que va en función al tiempo en que empleaban el sistema para estudiar, la resolución de las autoevaluaciones como una forma de revisar su propio aprendizaje y las evaluaciones de cada </a:t>
            </a:r>
            <a:r>
              <a:rPr lang="es-ES" dirty="0" smtClean="0"/>
              <a:t>unidad.</a:t>
            </a:r>
            <a:endParaRPr lang="es-MX" dirty="0"/>
          </a:p>
        </p:txBody>
      </p:sp>
      <p:sp>
        <p:nvSpPr>
          <p:cNvPr id="4" name="3 Marcador de fecha"/>
          <p:cNvSpPr>
            <a:spLocks noGrp="1"/>
          </p:cNvSpPr>
          <p:nvPr>
            <p:ph type="dt" sz="half" idx="10"/>
          </p:nvPr>
        </p:nvSpPr>
        <p:spPr/>
        <p:txBody>
          <a:bodyPr/>
          <a:lstStyle/>
          <a:p>
            <a:fld id="{7BBD62F0-CCAC-4C3C-83F8-8BFFF28F5DEB}" type="datetime1">
              <a:rPr lang="es-MX" smtClean="0"/>
              <a:pPr/>
              <a:t>16/05/2012</a:t>
            </a:fld>
            <a:endParaRPr lang="es-MX"/>
          </a:p>
        </p:txBody>
      </p:sp>
      <p:sp>
        <p:nvSpPr>
          <p:cNvPr id="5" name="4 Marcador de número de diapositiva"/>
          <p:cNvSpPr>
            <a:spLocks noGrp="1"/>
          </p:cNvSpPr>
          <p:nvPr>
            <p:ph type="sldNum" sz="quarter" idx="12"/>
          </p:nvPr>
        </p:nvSpPr>
        <p:spPr/>
        <p:txBody>
          <a:bodyPr/>
          <a:lstStyle/>
          <a:p>
            <a:fld id="{542DBF03-18B9-48A6-B5F8-8BB330005D7A}" type="slidenum">
              <a:rPr lang="es-MX" smtClean="0"/>
              <a:pPr/>
              <a:t>16</a:t>
            </a:fld>
            <a:endParaRPr lang="es-MX"/>
          </a:p>
        </p:txBody>
      </p:sp>
    </p:spTree>
    <p:extLst>
      <p:ext uri="{BB962C8B-B14F-4D97-AF65-F5344CB8AC3E}">
        <p14:creationId xmlns:p14="http://schemas.microsoft.com/office/powerpoint/2010/main" val="30336879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Referencias Bibliográficas</a:t>
            </a:r>
            <a:endParaRPr lang="es-MX" dirty="0"/>
          </a:p>
        </p:txBody>
      </p:sp>
      <p:sp>
        <p:nvSpPr>
          <p:cNvPr id="3" name="2 Marcador de contenido"/>
          <p:cNvSpPr>
            <a:spLocks noGrp="1"/>
          </p:cNvSpPr>
          <p:nvPr>
            <p:ph idx="1"/>
          </p:nvPr>
        </p:nvSpPr>
        <p:spPr/>
        <p:txBody>
          <a:bodyPr>
            <a:normAutofit fontScale="77500" lnSpcReduction="20000"/>
          </a:bodyPr>
          <a:lstStyle/>
          <a:p>
            <a:r>
              <a:rPr lang="es-MX" dirty="0" smtClean="0"/>
              <a:t>[1]G.  Menchaca, G.  “Educación en Ingeniería: Visión Nacional.” </a:t>
            </a:r>
            <a:r>
              <a:rPr lang="es-MX" i="1" dirty="0" smtClean="0"/>
              <a:t>Presentación en el primer día virtual de Ingeniería de CUDI </a:t>
            </a:r>
            <a:r>
              <a:rPr lang="es-MX" dirty="0" smtClean="0"/>
              <a:t>2009. México.</a:t>
            </a:r>
          </a:p>
          <a:p>
            <a:r>
              <a:rPr lang="es-MX" dirty="0" smtClean="0"/>
              <a:t>[2] D. </a:t>
            </a:r>
            <a:r>
              <a:rPr lang="es-MX" dirty="0" err="1" smtClean="0"/>
              <a:t>Reséndiz</a:t>
            </a:r>
            <a:r>
              <a:rPr lang="es-MX" dirty="0" smtClean="0"/>
              <a:t>,  “La formación de Ingenieros: Funciones de la Escuela y de la Práctica.” </a:t>
            </a:r>
            <a:r>
              <a:rPr lang="es-MX" i="1" dirty="0" smtClean="0"/>
              <a:t>Conferencia Magistral del Congreso de la Asociación Nacional de Facultades y Escuelas de Ingeniería (ANFEI).</a:t>
            </a:r>
            <a:r>
              <a:rPr lang="es-MX" dirty="0" smtClean="0"/>
              <a:t> Mérida 2009.</a:t>
            </a:r>
          </a:p>
          <a:p>
            <a:r>
              <a:rPr lang="en-US" dirty="0" smtClean="0"/>
              <a:t>[3] R. </a:t>
            </a:r>
            <a:r>
              <a:rPr lang="en-US" dirty="0" err="1" smtClean="0"/>
              <a:t>A.Streveler</a:t>
            </a:r>
            <a:r>
              <a:rPr lang="en-US" dirty="0" smtClean="0"/>
              <a:t>,  T. A. </a:t>
            </a:r>
            <a:r>
              <a:rPr lang="en-US" dirty="0" err="1" smtClean="0"/>
              <a:t>Litzinger</a:t>
            </a:r>
            <a:r>
              <a:rPr lang="en-US" dirty="0" smtClean="0"/>
              <a:t>, R. L. Miller, &amp; P. S. </a:t>
            </a:r>
            <a:r>
              <a:rPr lang="en-US" dirty="0" err="1" smtClean="0"/>
              <a:t>Streif</a:t>
            </a:r>
            <a:r>
              <a:rPr lang="en-US" dirty="0" smtClean="0"/>
              <a:t>,  “Learning conceptual Knowledge in the engineering sciences: Overview and future research directions</a:t>
            </a:r>
            <a:r>
              <a:rPr lang="en-US" i="1" dirty="0" smtClean="0"/>
              <a:t>. “Journal of Engineering Education</a:t>
            </a:r>
            <a:r>
              <a:rPr lang="en-US" dirty="0" smtClean="0"/>
              <a:t>,  2008 97(3), 279-294</a:t>
            </a:r>
            <a:endParaRPr lang="es-MX" dirty="0" smtClean="0"/>
          </a:p>
          <a:p>
            <a:r>
              <a:rPr lang="en-US" dirty="0" smtClean="0"/>
              <a:t>[4] E. F. </a:t>
            </a:r>
            <a:r>
              <a:rPr lang="en-US" dirty="0" err="1" smtClean="0"/>
              <a:t>Redish</a:t>
            </a:r>
            <a:r>
              <a:rPr lang="en-US" dirty="0" smtClean="0"/>
              <a:t>, &amp; K. A. Smith,  “Looking beyond content: Skill development for engineers.” </a:t>
            </a:r>
            <a:r>
              <a:rPr lang="en-US" i="1" dirty="0" smtClean="0"/>
              <a:t>Journal of Engineering Education,  2008. </a:t>
            </a:r>
            <a:r>
              <a:rPr lang="en-US" dirty="0" smtClean="0"/>
              <a:t>97(3)</a:t>
            </a:r>
            <a:endParaRPr lang="es-MX" dirty="0" smtClean="0"/>
          </a:p>
          <a:p>
            <a:r>
              <a:rPr lang="es-MX" dirty="0" smtClean="0"/>
              <a:t> </a:t>
            </a:r>
          </a:p>
          <a:p>
            <a:pPr>
              <a:buNone/>
            </a:pPr>
            <a:endParaRPr lang="es-MX" dirty="0" smtClean="0"/>
          </a:p>
          <a:p>
            <a:endParaRPr lang="es-MX" dirty="0"/>
          </a:p>
        </p:txBody>
      </p:sp>
      <p:sp>
        <p:nvSpPr>
          <p:cNvPr id="4" name="3 Marcador de fecha"/>
          <p:cNvSpPr>
            <a:spLocks noGrp="1"/>
          </p:cNvSpPr>
          <p:nvPr>
            <p:ph type="dt" sz="half" idx="10"/>
          </p:nvPr>
        </p:nvSpPr>
        <p:spPr/>
        <p:txBody>
          <a:bodyPr/>
          <a:lstStyle/>
          <a:p>
            <a:fld id="{DC5876CD-89E2-4B39-991A-10AD9D617D62}" type="datetime1">
              <a:rPr lang="es-MX" smtClean="0"/>
              <a:pPr/>
              <a:t>16/05/2012</a:t>
            </a:fld>
            <a:endParaRPr lang="es-MX"/>
          </a:p>
        </p:txBody>
      </p:sp>
      <p:sp>
        <p:nvSpPr>
          <p:cNvPr id="5" name="4 Marcador de número de diapositiva"/>
          <p:cNvSpPr>
            <a:spLocks noGrp="1"/>
          </p:cNvSpPr>
          <p:nvPr>
            <p:ph type="sldNum" sz="quarter" idx="12"/>
          </p:nvPr>
        </p:nvSpPr>
        <p:spPr/>
        <p:txBody>
          <a:bodyPr/>
          <a:lstStyle/>
          <a:p>
            <a:fld id="{542DBF03-18B9-48A6-B5F8-8BB330005D7A}" type="slidenum">
              <a:rPr lang="es-MX" smtClean="0"/>
              <a:pPr/>
              <a:t>17</a:t>
            </a:fld>
            <a:endParaRPr lang="es-MX"/>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836712"/>
            <a:ext cx="8229600" cy="5487888"/>
          </a:xfrm>
        </p:spPr>
        <p:txBody>
          <a:bodyPr>
            <a:normAutofit fontScale="85000" lnSpcReduction="20000"/>
          </a:bodyPr>
          <a:lstStyle/>
          <a:p>
            <a:r>
              <a:rPr lang="en-US" dirty="0" smtClean="0"/>
              <a:t>[5] </a:t>
            </a:r>
            <a:r>
              <a:rPr lang="en-US" dirty="0" err="1" smtClean="0"/>
              <a:t>Instituto</a:t>
            </a:r>
            <a:r>
              <a:rPr lang="en-US" dirty="0" smtClean="0"/>
              <a:t> </a:t>
            </a:r>
            <a:r>
              <a:rPr lang="en-US" dirty="0" err="1" smtClean="0"/>
              <a:t>Politécnico</a:t>
            </a:r>
            <a:r>
              <a:rPr lang="en-US" dirty="0" smtClean="0"/>
              <a:t> </a:t>
            </a:r>
            <a:r>
              <a:rPr lang="en-US" dirty="0" err="1" smtClean="0"/>
              <a:t>Nacional</a:t>
            </a:r>
            <a:r>
              <a:rPr lang="en-US" dirty="0" smtClean="0"/>
              <a:t>. </a:t>
            </a:r>
            <a:r>
              <a:rPr lang="es-MX" dirty="0" smtClean="0"/>
              <a:t>Plan y Programa de Estudios de la Unidad de Aprendizaje de Cálculo de la Escuela Superior de cómputo 2009.</a:t>
            </a:r>
          </a:p>
          <a:p>
            <a:r>
              <a:rPr lang="es-MX" dirty="0" smtClean="0"/>
              <a:t>[6] E. F </a:t>
            </a:r>
            <a:r>
              <a:rPr lang="es-MX" b="1" dirty="0" smtClean="0"/>
              <a:t> </a:t>
            </a:r>
            <a:r>
              <a:rPr lang="es-MX" dirty="0" smtClean="0"/>
              <a:t>Ruiz</a:t>
            </a:r>
            <a:r>
              <a:rPr lang="es-MX" b="1" dirty="0" smtClean="0"/>
              <a:t> </a:t>
            </a:r>
            <a:r>
              <a:rPr lang="es-MX" dirty="0" smtClean="0"/>
              <a:t>Diseño de Estrategias de Enseñanza para el concepto de variación en Áreas de Ingeniería.  </a:t>
            </a:r>
            <a:r>
              <a:rPr lang="es-MX" i="1" dirty="0" smtClean="0"/>
              <a:t>Las matemáticas y la Educación. </a:t>
            </a:r>
            <a:r>
              <a:rPr lang="es-MX" dirty="0" smtClean="0"/>
              <a:t>INNOVACIÓN</a:t>
            </a:r>
            <a:r>
              <a:rPr lang="es-MX" i="1" dirty="0" smtClean="0"/>
              <a:t> </a:t>
            </a:r>
            <a:r>
              <a:rPr lang="es-MX" dirty="0" smtClean="0"/>
              <a:t>Vol. 9 </a:t>
            </a:r>
            <a:r>
              <a:rPr lang="es-MX" dirty="0" err="1" smtClean="0"/>
              <a:t>Núm</a:t>
            </a:r>
            <a:r>
              <a:rPr lang="es-MX" dirty="0" smtClean="0"/>
              <a:t> 46 2009. IPN. pp. 27-37</a:t>
            </a:r>
          </a:p>
          <a:p>
            <a:r>
              <a:rPr lang="en-US" dirty="0" smtClean="0"/>
              <a:t>[7] F. </a:t>
            </a:r>
            <a:r>
              <a:rPr lang="en-US" dirty="0" err="1" smtClean="0"/>
              <a:t>Hitt</a:t>
            </a:r>
            <a:r>
              <a:rPr lang="en-US" dirty="0" smtClean="0"/>
              <a:t>  Representations and Mathematics Visualization. International Group for the Psychology of Mathematics Education North American. </a:t>
            </a:r>
            <a:r>
              <a:rPr lang="es-MX" dirty="0" err="1" smtClean="0"/>
              <a:t>Chapter</a:t>
            </a:r>
            <a:r>
              <a:rPr lang="es-MX" dirty="0" smtClean="0"/>
              <a:t> and </a:t>
            </a:r>
            <a:r>
              <a:rPr lang="es-MX" dirty="0" err="1" smtClean="0"/>
              <a:t>Cinvestav</a:t>
            </a:r>
            <a:r>
              <a:rPr lang="es-MX" dirty="0" smtClean="0"/>
              <a:t>-IPN. México 2002.</a:t>
            </a:r>
          </a:p>
          <a:p>
            <a:r>
              <a:rPr lang="es-MX" dirty="0" smtClean="0"/>
              <a:t>[8] R. </a:t>
            </a:r>
            <a:r>
              <a:rPr lang="es-MX" dirty="0" err="1" smtClean="0"/>
              <a:t>Duval</a:t>
            </a:r>
            <a:r>
              <a:rPr lang="es-MX" dirty="0" smtClean="0"/>
              <a:t> “Registros de representación semiótica y funcionamiento cognitivo del pensamiento.” En Investigaciones en Matemática Educativa II (Editor F. </a:t>
            </a:r>
            <a:r>
              <a:rPr lang="es-MX" dirty="0" err="1" smtClean="0"/>
              <a:t>Hitt</a:t>
            </a:r>
            <a:r>
              <a:rPr lang="es-MX" dirty="0" smtClean="0"/>
              <a:t>). </a:t>
            </a:r>
            <a:r>
              <a:rPr lang="es-MX" i="1" dirty="0" smtClean="0"/>
              <a:t>Grupo Editorial Iberoamérica</a:t>
            </a:r>
            <a:r>
              <a:rPr lang="es-MX" dirty="0" smtClean="0"/>
              <a:t>. 1998. Traducción de: Registres de </a:t>
            </a:r>
            <a:r>
              <a:rPr lang="es-MX" dirty="0" err="1" smtClean="0"/>
              <a:t>Répresentation</a:t>
            </a:r>
            <a:r>
              <a:rPr lang="es-MX" dirty="0" smtClean="0"/>
              <a:t> </a:t>
            </a:r>
            <a:r>
              <a:rPr lang="es-MX" dirty="0" err="1" smtClean="0"/>
              <a:t>sémiotique</a:t>
            </a:r>
            <a:r>
              <a:rPr lang="es-MX" dirty="0" smtClean="0"/>
              <a:t> et </a:t>
            </a:r>
            <a:r>
              <a:rPr lang="es-MX" dirty="0" err="1" smtClean="0"/>
              <a:t>functionnement</a:t>
            </a:r>
            <a:r>
              <a:rPr lang="es-MX" dirty="0" smtClean="0"/>
              <a:t> </a:t>
            </a:r>
            <a:r>
              <a:rPr lang="es-MX" dirty="0" err="1" smtClean="0"/>
              <a:t>cognitif</a:t>
            </a:r>
            <a:r>
              <a:rPr lang="es-MX" dirty="0" smtClean="0"/>
              <a:t> de la </a:t>
            </a:r>
            <a:r>
              <a:rPr lang="es-MX" dirty="0" err="1" smtClean="0"/>
              <a:t>pensée</a:t>
            </a:r>
            <a:r>
              <a:rPr lang="es-MX" dirty="0" smtClean="0"/>
              <a:t>. </a:t>
            </a:r>
            <a:r>
              <a:rPr lang="es-MX" dirty="0" err="1" smtClean="0"/>
              <a:t>Annales</a:t>
            </a:r>
            <a:r>
              <a:rPr lang="es-MX" dirty="0" smtClean="0"/>
              <a:t> de </a:t>
            </a:r>
            <a:r>
              <a:rPr lang="es-MX" dirty="0" err="1" smtClean="0"/>
              <a:t>Didactique</a:t>
            </a:r>
            <a:r>
              <a:rPr lang="es-MX" dirty="0" smtClean="0"/>
              <a:t> et de </a:t>
            </a:r>
            <a:r>
              <a:rPr lang="es-MX" dirty="0" err="1" smtClean="0"/>
              <a:t>Sciences</a:t>
            </a:r>
            <a:r>
              <a:rPr lang="es-MX" dirty="0" smtClean="0"/>
              <a:t> </a:t>
            </a:r>
            <a:r>
              <a:rPr lang="es-MX" dirty="0" err="1" smtClean="0"/>
              <a:t>Cognitives</a:t>
            </a:r>
            <a:r>
              <a:rPr lang="es-MX" dirty="0" smtClean="0"/>
              <a:t>, Vol. 5 (1993).</a:t>
            </a:r>
          </a:p>
          <a:p>
            <a:endParaRPr lang="es-MX" dirty="0"/>
          </a:p>
        </p:txBody>
      </p:sp>
      <p:sp>
        <p:nvSpPr>
          <p:cNvPr id="4" name="3 Marcador de fecha"/>
          <p:cNvSpPr>
            <a:spLocks noGrp="1"/>
          </p:cNvSpPr>
          <p:nvPr>
            <p:ph type="dt" sz="half" idx="10"/>
          </p:nvPr>
        </p:nvSpPr>
        <p:spPr/>
        <p:txBody>
          <a:bodyPr/>
          <a:lstStyle/>
          <a:p>
            <a:fld id="{B4AC3E58-30C5-4D25-89CB-5B1DD90CFC0E}" type="datetime1">
              <a:rPr lang="es-MX" smtClean="0"/>
              <a:pPr/>
              <a:t>16/05/2012</a:t>
            </a:fld>
            <a:endParaRPr lang="es-MX"/>
          </a:p>
        </p:txBody>
      </p:sp>
      <p:sp>
        <p:nvSpPr>
          <p:cNvPr id="5" name="4 Marcador de número de diapositiva"/>
          <p:cNvSpPr>
            <a:spLocks noGrp="1"/>
          </p:cNvSpPr>
          <p:nvPr>
            <p:ph type="sldNum" sz="quarter" idx="12"/>
          </p:nvPr>
        </p:nvSpPr>
        <p:spPr/>
        <p:txBody>
          <a:bodyPr/>
          <a:lstStyle/>
          <a:p>
            <a:fld id="{542DBF03-18B9-48A6-B5F8-8BB330005D7A}" type="slidenum">
              <a:rPr lang="es-MX" smtClean="0"/>
              <a:pPr/>
              <a:t>18</a:t>
            </a:fld>
            <a:endParaRPr lang="es-MX"/>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p:txBody>
          <a:bodyPr/>
          <a:lstStyle/>
          <a:p>
            <a:pPr algn="ctr"/>
            <a:endParaRPr lang="es-MX" sz="5400" dirty="0" smtClean="0"/>
          </a:p>
          <a:p>
            <a:pPr algn="ctr">
              <a:buNone/>
            </a:pPr>
            <a:r>
              <a:rPr lang="es-MX" sz="5400" dirty="0" smtClean="0"/>
              <a:t>Gracias por su Atención</a:t>
            </a:r>
            <a:endParaRPr lang="es-MX" sz="5400" dirty="0"/>
          </a:p>
        </p:txBody>
      </p:sp>
      <p:sp>
        <p:nvSpPr>
          <p:cNvPr id="4" name="3 Marcador de fecha"/>
          <p:cNvSpPr>
            <a:spLocks noGrp="1"/>
          </p:cNvSpPr>
          <p:nvPr>
            <p:ph type="dt" sz="half" idx="10"/>
          </p:nvPr>
        </p:nvSpPr>
        <p:spPr/>
        <p:txBody>
          <a:bodyPr/>
          <a:lstStyle/>
          <a:p>
            <a:fld id="{305AAD9A-C111-4E00-8EFC-EBAE9D1757C2}" type="datetime1">
              <a:rPr lang="es-MX" smtClean="0"/>
              <a:pPr/>
              <a:t>16/05/2012</a:t>
            </a:fld>
            <a:endParaRPr lang="es-MX"/>
          </a:p>
        </p:txBody>
      </p:sp>
      <p:sp>
        <p:nvSpPr>
          <p:cNvPr id="5" name="4 Marcador de número de diapositiva"/>
          <p:cNvSpPr>
            <a:spLocks noGrp="1"/>
          </p:cNvSpPr>
          <p:nvPr>
            <p:ph type="sldNum" sz="quarter" idx="12"/>
          </p:nvPr>
        </p:nvSpPr>
        <p:spPr/>
        <p:txBody>
          <a:bodyPr/>
          <a:lstStyle/>
          <a:p>
            <a:fld id="{542DBF03-18B9-48A6-B5F8-8BB330005D7A}" type="slidenum">
              <a:rPr lang="es-MX" smtClean="0"/>
              <a:pPr/>
              <a:t>19</a:t>
            </a:fld>
            <a:endParaRPr lang="es-MX"/>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INDICE</a:t>
            </a:r>
            <a:endParaRPr lang="es-MX" dirty="0"/>
          </a:p>
        </p:txBody>
      </p:sp>
      <p:sp>
        <p:nvSpPr>
          <p:cNvPr id="3" name="2 Marcador de contenido"/>
          <p:cNvSpPr>
            <a:spLocks noGrp="1"/>
          </p:cNvSpPr>
          <p:nvPr>
            <p:ph idx="1"/>
          </p:nvPr>
        </p:nvSpPr>
        <p:spPr/>
        <p:txBody>
          <a:bodyPr/>
          <a:lstStyle/>
          <a:p>
            <a:r>
              <a:rPr lang="es-MX" dirty="0" smtClean="0"/>
              <a:t>Introducción</a:t>
            </a:r>
          </a:p>
          <a:p>
            <a:r>
              <a:rPr lang="es-MX" dirty="0" smtClean="0"/>
              <a:t>Marco Teórico</a:t>
            </a:r>
          </a:p>
          <a:p>
            <a:r>
              <a:rPr lang="es-MX" dirty="0" smtClean="0"/>
              <a:t>Problema de Investigación</a:t>
            </a:r>
          </a:p>
          <a:p>
            <a:r>
              <a:rPr lang="es-MX" dirty="0" smtClean="0"/>
              <a:t>Metodología</a:t>
            </a:r>
          </a:p>
          <a:p>
            <a:pPr lvl="1"/>
            <a:r>
              <a:rPr lang="es-MX" dirty="0" smtClean="0"/>
              <a:t>Elección de materia</a:t>
            </a:r>
          </a:p>
          <a:p>
            <a:pPr lvl="1"/>
            <a:r>
              <a:rPr lang="es-MX" dirty="0" smtClean="0"/>
              <a:t>Cuestionario</a:t>
            </a:r>
          </a:p>
          <a:p>
            <a:r>
              <a:rPr lang="es-MX" dirty="0" smtClean="0"/>
              <a:t>Desarrollo del Sistema Computacional</a:t>
            </a:r>
          </a:p>
          <a:p>
            <a:r>
              <a:rPr lang="es-MX" dirty="0" smtClean="0"/>
              <a:t>Conclusiones</a:t>
            </a:r>
          </a:p>
          <a:p>
            <a:endParaRPr lang="es-MX" dirty="0"/>
          </a:p>
        </p:txBody>
      </p:sp>
      <p:sp>
        <p:nvSpPr>
          <p:cNvPr id="4" name="3 Marcador de fecha"/>
          <p:cNvSpPr>
            <a:spLocks noGrp="1"/>
          </p:cNvSpPr>
          <p:nvPr>
            <p:ph type="dt" sz="half" idx="10"/>
          </p:nvPr>
        </p:nvSpPr>
        <p:spPr/>
        <p:txBody>
          <a:bodyPr/>
          <a:lstStyle/>
          <a:p>
            <a:fld id="{60984838-F1B9-4A77-AE52-08618A7C45D6}" type="datetime1">
              <a:rPr lang="es-MX" smtClean="0"/>
              <a:pPr/>
              <a:t>16/05/2012</a:t>
            </a:fld>
            <a:endParaRPr lang="es-MX"/>
          </a:p>
        </p:txBody>
      </p:sp>
      <p:sp>
        <p:nvSpPr>
          <p:cNvPr id="5" name="4 Marcador de número de diapositiva"/>
          <p:cNvSpPr>
            <a:spLocks noGrp="1"/>
          </p:cNvSpPr>
          <p:nvPr>
            <p:ph type="sldNum" sz="quarter" idx="12"/>
          </p:nvPr>
        </p:nvSpPr>
        <p:spPr/>
        <p:txBody>
          <a:bodyPr/>
          <a:lstStyle/>
          <a:p>
            <a:fld id="{542DBF03-18B9-48A6-B5F8-8BB330005D7A}" type="slidenum">
              <a:rPr lang="es-MX" smtClean="0"/>
              <a:pPr/>
              <a:t>2</a:t>
            </a:fld>
            <a:endParaRPr lang="es-MX"/>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Introducción</a:t>
            </a:r>
            <a:endParaRPr lang="es-MX" dirty="0"/>
          </a:p>
        </p:txBody>
      </p:sp>
      <p:sp>
        <p:nvSpPr>
          <p:cNvPr id="3" name="2 Marcador de contenido"/>
          <p:cNvSpPr>
            <a:spLocks noGrp="1"/>
          </p:cNvSpPr>
          <p:nvPr>
            <p:ph idx="1"/>
          </p:nvPr>
        </p:nvSpPr>
        <p:spPr>
          <a:xfrm>
            <a:off x="457200" y="2640280"/>
            <a:ext cx="8229600" cy="4389120"/>
          </a:xfrm>
        </p:spPr>
        <p:txBody>
          <a:bodyPr>
            <a:normAutofit/>
          </a:bodyPr>
          <a:lstStyle/>
          <a:p>
            <a:pPr algn="just"/>
            <a:r>
              <a:rPr lang="es-MX" sz="2800" dirty="0" smtClean="0"/>
              <a:t>La combinación de la tecnología con la educación ha tenido una gran importancia en los últimos años, </a:t>
            </a:r>
            <a:r>
              <a:rPr lang="es-MX" sz="2800" dirty="0"/>
              <a:t>en este </a:t>
            </a:r>
            <a:r>
              <a:rPr lang="es-MX" sz="2800" dirty="0" smtClean="0"/>
              <a:t>caso se muestra </a:t>
            </a:r>
            <a:r>
              <a:rPr lang="es-MX" sz="2800" dirty="0"/>
              <a:t>un sistema computacional, el cual permite realizar autoevaluaciones y evaluaciones a los estudiantes que llevan el curso de Cálculo.</a:t>
            </a:r>
          </a:p>
        </p:txBody>
      </p:sp>
      <p:sp>
        <p:nvSpPr>
          <p:cNvPr id="4" name="3 Marcador de fecha"/>
          <p:cNvSpPr>
            <a:spLocks noGrp="1"/>
          </p:cNvSpPr>
          <p:nvPr>
            <p:ph type="dt" sz="half" idx="10"/>
          </p:nvPr>
        </p:nvSpPr>
        <p:spPr/>
        <p:txBody>
          <a:bodyPr/>
          <a:lstStyle/>
          <a:p>
            <a:fld id="{0D9001AF-7595-4E02-ACC3-F27DF0A2D038}" type="datetime1">
              <a:rPr lang="es-MX" smtClean="0"/>
              <a:pPr/>
              <a:t>16/05/2012</a:t>
            </a:fld>
            <a:endParaRPr lang="es-MX"/>
          </a:p>
        </p:txBody>
      </p:sp>
      <p:sp>
        <p:nvSpPr>
          <p:cNvPr id="5" name="4 Marcador de número de diapositiva"/>
          <p:cNvSpPr>
            <a:spLocks noGrp="1"/>
          </p:cNvSpPr>
          <p:nvPr>
            <p:ph type="sldNum" sz="quarter" idx="12"/>
          </p:nvPr>
        </p:nvSpPr>
        <p:spPr/>
        <p:txBody>
          <a:bodyPr/>
          <a:lstStyle/>
          <a:p>
            <a:fld id="{542DBF03-18B9-48A6-B5F8-8BB330005D7A}" type="slidenum">
              <a:rPr lang="es-MX" smtClean="0"/>
              <a:pPr/>
              <a:t>3</a:t>
            </a:fld>
            <a:endParaRPr lang="es-MX"/>
          </a:p>
        </p:txBody>
      </p:sp>
    </p:spTree>
    <p:extLst>
      <p:ext uri="{BB962C8B-B14F-4D97-AF65-F5344CB8AC3E}">
        <p14:creationId xmlns:p14="http://schemas.microsoft.com/office/powerpoint/2010/main" val="8339512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404664"/>
            <a:ext cx="8229600" cy="1143000"/>
          </a:xfrm>
        </p:spPr>
        <p:txBody>
          <a:bodyPr/>
          <a:lstStyle/>
          <a:p>
            <a:r>
              <a:rPr lang="es-MX" dirty="0" smtClean="0"/>
              <a:t>Marco teórico</a:t>
            </a:r>
            <a:endParaRPr lang="es-MX" dirty="0"/>
          </a:p>
        </p:txBody>
      </p:sp>
      <p:sp>
        <p:nvSpPr>
          <p:cNvPr id="3" name="2 Marcador de contenido"/>
          <p:cNvSpPr>
            <a:spLocks noGrp="1"/>
          </p:cNvSpPr>
          <p:nvPr>
            <p:ph idx="1"/>
          </p:nvPr>
        </p:nvSpPr>
        <p:spPr>
          <a:xfrm>
            <a:off x="3779912" y="1484784"/>
            <a:ext cx="4834880" cy="4605144"/>
          </a:xfrm>
        </p:spPr>
        <p:txBody>
          <a:bodyPr>
            <a:noAutofit/>
          </a:bodyPr>
          <a:lstStyle/>
          <a:p>
            <a:pPr algn="just"/>
            <a:r>
              <a:rPr lang="es-MX" dirty="0"/>
              <a:t>En México la demanda de educación en ingeniería a nivel superior, ocupa el </a:t>
            </a:r>
            <a:r>
              <a:rPr lang="es-MX" dirty="0" smtClean="0"/>
              <a:t>33</a:t>
            </a:r>
            <a:r>
              <a:rPr lang="es-MX" dirty="0"/>
              <a:t>% de la matrícula </a:t>
            </a:r>
            <a:r>
              <a:rPr lang="es-MX" dirty="0" smtClean="0"/>
              <a:t>total [1]. </a:t>
            </a:r>
          </a:p>
          <a:p>
            <a:pPr algn="just"/>
            <a:endParaRPr lang="es-MX" dirty="0" smtClean="0"/>
          </a:p>
          <a:p>
            <a:pPr algn="just"/>
            <a:r>
              <a:rPr lang="es-MX" dirty="0" smtClean="0"/>
              <a:t>Deficiencias en la formación del ingeniero como: </a:t>
            </a:r>
            <a:r>
              <a:rPr lang="es-MX" dirty="0"/>
              <a:t>de conocimientos y de habilidades prácticas, así como la incapacidad de un trabajo en equipo</a:t>
            </a:r>
          </a:p>
        </p:txBody>
      </p:sp>
      <p:sp>
        <p:nvSpPr>
          <p:cNvPr id="5" name="4 Marcador de fecha"/>
          <p:cNvSpPr>
            <a:spLocks noGrp="1"/>
          </p:cNvSpPr>
          <p:nvPr>
            <p:ph type="dt" sz="half" idx="10"/>
          </p:nvPr>
        </p:nvSpPr>
        <p:spPr/>
        <p:txBody>
          <a:bodyPr/>
          <a:lstStyle/>
          <a:p>
            <a:fld id="{8341B6F8-511C-4DC7-A58D-89BC344C7B6F}" type="datetime1">
              <a:rPr lang="es-MX" smtClean="0"/>
              <a:pPr/>
              <a:t>16/05/2012</a:t>
            </a:fld>
            <a:endParaRPr lang="es-MX"/>
          </a:p>
        </p:txBody>
      </p:sp>
      <p:sp>
        <p:nvSpPr>
          <p:cNvPr id="6" name="5 Marcador de número de diapositiva"/>
          <p:cNvSpPr>
            <a:spLocks noGrp="1"/>
          </p:cNvSpPr>
          <p:nvPr>
            <p:ph type="sldNum" sz="quarter" idx="12"/>
          </p:nvPr>
        </p:nvSpPr>
        <p:spPr/>
        <p:txBody>
          <a:bodyPr/>
          <a:lstStyle/>
          <a:p>
            <a:fld id="{542DBF03-18B9-48A6-B5F8-8BB330005D7A}" type="slidenum">
              <a:rPr lang="es-MX" smtClean="0"/>
              <a:pPr/>
              <a:t>4</a:t>
            </a:fld>
            <a:endParaRPr lang="es-MX"/>
          </a:p>
        </p:txBody>
      </p:sp>
      <p:pic>
        <p:nvPicPr>
          <p:cNvPr id="1026" name="Picture 2" descr="http://3.bp.blogspot.com/_os4AY4hkAA0/TA78iIwaEqI/AAAAAAAAHYU/ENIHctUKMmY/s1600/ingenieri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1700808"/>
            <a:ext cx="3333750" cy="2724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66255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60648"/>
            <a:ext cx="8229600" cy="1143000"/>
          </a:xfrm>
        </p:spPr>
        <p:txBody>
          <a:bodyPr/>
          <a:lstStyle/>
          <a:p>
            <a:r>
              <a:rPr lang="es-MX" dirty="0" smtClean="0"/>
              <a:t>Marco teórico</a:t>
            </a:r>
            <a:endParaRPr lang="es-MX" dirty="0"/>
          </a:p>
        </p:txBody>
      </p:sp>
      <p:sp>
        <p:nvSpPr>
          <p:cNvPr id="3" name="2 Marcador de contenido"/>
          <p:cNvSpPr>
            <a:spLocks noGrp="1"/>
          </p:cNvSpPr>
          <p:nvPr>
            <p:ph idx="1"/>
          </p:nvPr>
        </p:nvSpPr>
        <p:spPr>
          <a:xfrm>
            <a:off x="457200" y="1412776"/>
            <a:ext cx="8229600" cy="4389120"/>
          </a:xfrm>
        </p:spPr>
        <p:txBody>
          <a:bodyPr/>
          <a:lstStyle/>
          <a:p>
            <a:pPr algn="just"/>
            <a:r>
              <a:rPr lang="es-MX" dirty="0"/>
              <a:t>Algunos temas de interés que están siendo abordados por expertos en la educación de ingenieros, están relacionados con el Conocimiento Conceptual [2], el Desarrollo de Habilidades [3]  y la capacitación del Interés [4].</a:t>
            </a:r>
          </a:p>
        </p:txBody>
      </p:sp>
      <p:sp>
        <p:nvSpPr>
          <p:cNvPr id="5" name="4 Marcador de fecha"/>
          <p:cNvSpPr>
            <a:spLocks noGrp="1"/>
          </p:cNvSpPr>
          <p:nvPr>
            <p:ph type="dt" sz="half" idx="10"/>
          </p:nvPr>
        </p:nvSpPr>
        <p:spPr/>
        <p:txBody>
          <a:bodyPr/>
          <a:lstStyle/>
          <a:p>
            <a:fld id="{50590C7F-8904-487C-BF3F-0F601793059C}" type="datetime1">
              <a:rPr lang="es-MX" smtClean="0"/>
              <a:pPr/>
              <a:t>16/05/2012</a:t>
            </a:fld>
            <a:endParaRPr lang="es-MX"/>
          </a:p>
        </p:txBody>
      </p:sp>
      <p:sp>
        <p:nvSpPr>
          <p:cNvPr id="6" name="5 Marcador de número de diapositiva"/>
          <p:cNvSpPr>
            <a:spLocks noGrp="1"/>
          </p:cNvSpPr>
          <p:nvPr>
            <p:ph type="sldNum" sz="quarter" idx="12"/>
          </p:nvPr>
        </p:nvSpPr>
        <p:spPr/>
        <p:txBody>
          <a:bodyPr/>
          <a:lstStyle/>
          <a:p>
            <a:fld id="{542DBF03-18B9-48A6-B5F8-8BB330005D7A}" type="slidenum">
              <a:rPr lang="es-MX" smtClean="0"/>
              <a:pPr/>
              <a:t>5</a:t>
            </a:fld>
            <a:endParaRPr lang="es-MX"/>
          </a:p>
        </p:txBody>
      </p:sp>
      <p:pic>
        <p:nvPicPr>
          <p:cNvPr id="2050" name="Picture 2" descr="http://2.bp.blogspot.com/_wUxlpW9VCO0/TLRvEwUkJMI/AAAAAAAACZ8/r-Ur0j_fZ50/s1600/uabjo5may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54399" y="3645024"/>
            <a:ext cx="3777468" cy="2520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9038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Problema </a:t>
            </a:r>
            <a:endParaRPr lang="es-MX" dirty="0"/>
          </a:p>
        </p:txBody>
      </p:sp>
      <p:sp>
        <p:nvSpPr>
          <p:cNvPr id="3" name="2 Marcador de contenido"/>
          <p:cNvSpPr>
            <a:spLocks noGrp="1"/>
          </p:cNvSpPr>
          <p:nvPr>
            <p:ph idx="1"/>
          </p:nvPr>
        </p:nvSpPr>
        <p:spPr>
          <a:xfrm>
            <a:off x="457200" y="2208232"/>
            <a:ext cx="8229600" cy="4389120"/>
          </a:xfrm>
        </p:spPr>
        <p:txBody>
          <a:bodyPr/>
          <a:lstStyle/>
          <a:p>
            <a:pPr algn="just"/>
            <a:r>
              <a:rPr lang="es-MX" dirty="0"/>
              <a:t>El caso que se presenta en este artículo es la Unidad de aprendizaje de Cálculo </a:t>
            </a:r>
            <a:r>
              <a:rPr lang="es-MX" dirty="0" smtClean="0"/>
              <a:t>en escuelas </a:t>
            </a:r>
            <a:r>
              <a:rPr lang="es-MX" dirty="0"/>
              <a:t>de Ingeniería del Instituto Politécnico en México (IPN</a:t>
            </a:r>
            <a:r>
              <a:rPr lang="es-MX" dirty="0" smtClean="0"/>
              <a:t>) [5]. </a:t>
            </a:r>
          </a:p>
          <a:p>
            <a:pPr algn="just"/>
            <a:endParaRPr lang="es-MX" dirty="0"/>
          </a:p>
          <a:p>
            <a:pPr algn="just"/>
            <a:r>
              <a:rPr lang="es-MX" dirty="0"/>
              <a:t>¿La evaluación adaptativa mediante el uso de un software de Cálculo  fortalece un aprendizaje significativo de esta unidad de aprendizaje?</a:t>
            </a:r>
          </a:p>
          <a:p>
            <a:endParaRPr lang="es-MX" dirty="0"/>
          </a:p>
        </p:txBody>
      </p:sp>
      <p:sp>
        <p:nvSpPr>
          <p:cNvPr id="4" name="3 Marcador de fecha"/>
          <p:cNvSpPr>
            <a:spLocks noGrp="1"/>
          </p:cNvSpPr>
          <p:nvPr>
            <p:ph type="dt" sz="half" idx="10"/>
          </p:nvPr>
        </p:nvSpPr>
        <p:spPr/>
        <p:txBody>
          <a:bodyPr/>
          <a:lstStyle/>
          <a:p>
            <a:fld id="{4F421846-25B3-49CE-AF2B-AF2232076E28}" type="datetime1">
              <a:rPr lang="es-MX" smtClean="0"/>
              <a:pPr/>
              <a:t>16/05/2012</a:t>
            </a:fld>
            <a:endParaRPr lang="es-MX"/>
          </a:p>
        </p:txBody>
      </p:sp>
      <p:sp>
        <p:nvSpPr>
          <p:cNvPr id="5" name="4 Marcador de número de diapositiva"/>
          <p:cNvSpPr>
            <a:spLocks noGrp="1"/>
          </p:cNvSpPr>
          <p:nvPr>
            <p:ph type="sldNum" sz="quarter" idx="12"/>
          </p:nvPr>
        </p:nvSpPr>
        <p:spPr/>
        <p:txBody>
          <a:bodyPr/>
          <a:lstStyle/>
          <a:p>
            <a:fld id="{542DBF03-18B9-48A6-B5F8-8BB330005D7A}" type="slidenum">
              <a:rPr lang="es-MX" smtClean="0"/>
              <a:pPr/>
              <a:t>6</a:t>
            </a:fld>
            <a:endParaRPr lang="es-MX"/>
          </a:p>
        </p:txBody>
      </p:sp>
    </p:spTree>
    <p:extLst>
      <p:ext uri="{BB962C8B-B14F-4D97-AF65-F5344CB8AC3E}">
        <p14:creationId xmlns:p14="http://schemas.microsoft.com/office/powerpoint/2010/main" val="8414859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332656"/>
            <a:ext cx="8229600" cy="1143000"/>
          </a:xfrm>
        </p:spPr>
        <p:txBody>
          <a:bodyPr/>
          <a:lstStyle/>
          <a:p>
            <a:r>
              <a:rPr lang="es-MX" dirty="0" smtClean="0"/>
              <a:t>Metodología</a:t>
            </a:r>
            <a:endParaRPr lang="es-MX" dirty="0"/>
          </a:p>
        </p:txBody>
      </p:sp>
      <p:sp>
        <p:nvSpPr>
          <p:cNvPr id="3" name="2 Marcador de contenido"/>
          <p:cNvSpPr>
            <a:spLocks noGrp="1"/>
          </p:cNvSpPr>
          <p:nvPr>
            <p:ph idx="1"/>
          </p:nvPr>
        </p:nvSpPr>
        <p:spPr>
          <a:xfrm>
            <a:off x="457200" y="1628800"/>
            <a:ext cx="8229600" cy="4695800"/>
          </a:xfrm>
        </p:spPr>
        <p:txBody>
          <a:bodyPr>
            <a:normAutofit lnSpcReduction="10000"/>
          </a:bodyPr>
          <a:lstStyle/>
          <a:p>
            <a:pPr marL="514350" indent="-514350" algn="just">
              <a:buFont typeface="+mj-lt"/>
              <a:buAutoNum type="arabicPeriod"/>
            </a:pPr>
            <a:r>
              <a:rPr lang="es-ES" dirty="0">
                <a:hlinkClick r:id="rId2" action="ppaction://hlinksldjump"/>
              </a:rPr>
              <a:t>Elegir una materia/curso </a:t>
            </a:r>
            <a:r>
              <a:rPr lang="es-ES" dirty="0"/>
              <a:t>con base </a:t>
            </a:r>
            <a:r>
              <a:rPr lang="es-ES" dirty="0" smtClean="0"/>
              <a:t>a las deficiencias de los estudiantes.</a:t>
            </a:r>
            <a:endParaRPr lang="es-MX" dirty="0"/>
          </a:p>
          <a:p>
            <a:pPr marL="514350" indent="-514350" algn="just">
              <a:buFont typeface="+mj-lt"/>
              <a:buAutoNum type="arabicPeriod"/>
            </a:pPr>
            <a:r>
              <a:rPr lang="es-ES" dirty="0" smtClean="0">
                <a:hlinkClick r:id="rId3" action="ppaction://hlinksldjump"/>
              </a:rPr>
              <a:t>Identificar </a:t>
            </a:r>
            <a:r>
              <a:rPr lang="es-ES" dirty="0">
                <a:hlinkClick r:id="rId3" action="ppaction://hlinksldjump"/>
              </a:rPr>
              <a:t>temas importantes </a:t>
            </a:r>
            <a:r>
              <a:rPr lang="es-ES" dirty="0" smtClean="0"/>
              <a:t>así como </a:t>
            </a:r>
            <a:r>
              <a:rPr lang="es-ES" dirty="0"/>
              <a:t>aplicaciones en la industria.</a:t>
            </a:r>
            <a:endParaRPr lang="es-MX" dirty="0"/>
          </a:p>
          <a:p>
            <a:pPr marL="514350" indent="-514350" algn="just">
              <a:buFont typeface="+mj-lt"/>
              <a:buAutoNum type="arabicPeriod"/>
            </a:pPr>
            <a:r>
              <a:rPr lang="es-ES" dirty="0" smtClean="0">
                <a:hlinkClick r:id="rId4" action="ppaction://hlinksldjump"/>
              </a:rPr>
              <a:t>Construir </a:t>
            </a:r>
            <a:r>
              <a:rPr lang="es-ES" dirty="0">
                <a:hlinkClick r:id="rId4" action="ppaction://hlinksldjump"/>
              </a:rPr>
              <a:t>reactivos </a:t>
            </a:r>
            <a:r>
              <a:rPr lang="es-ES" dirty="0" smtClean="0"/>
              <a:t>con </a:t>
            </a:r>
            <a:r>
              <a:rPr lang="es-ES" dirty="0"/>
              <a:t>niveles de dificultad y realizar una prueba de campo</a:t>
            </a:r>
            <a:r>
              <a:rPr lang="es-ES" dirty="0" smtClean="0"/>
              <a:t>.</a:t>
            </a:r>
            <a:endParaRPr lang="es-ES" dirty="0"/>
          </a:p>
          <a:p>
            <a:pPr marL="514350" indent="-514350" algn="just">
              <a:buFont typeface="+mj-lt"/>
              <a:buAutoNum type="arabicPeriod"/>
            </a:pPr>
            <a:r>
              <a:rPr lang="es-ES" dirty="0" smtClean="0"/>
              <a:t>El </a:t>
            </a:r>
            <a:r>
              <a:rPr lang="es-ES" dirty="0"/>
              <a:t>estudiante </a:t>
            </a:r>
            <a:r>
              <a:rPr lang="es-ES" dirty="0" smtClean="0"/>
              <a:t>responde </a:t>
            </a:r>
            <a:r>
              <a:rPr lang="es-ES" dirty="0"/>
              <a:t>los reactivos y en el momento que no logre resolver algún reactivo con grado de dificultad, alto, medio o bajo, </a:t>
            </a:r>
            <a:r>
              <a:rPr lang="es-ES" dirty="0" smtClean="0"/>
              <a:t>podrá </a:t>
            </a:r>
            <a:r>
              <a:rPr lang="es-ES" dirty="0"/>
              <a:t>revisar contenidos de Cálculo que tenga el </a:t>
            </a:r>
            <a:r>
              <a:rPr lang="es-ES" dirty="0" smtClean="0">
                <a:hlinkClick r:id="rId5" action="ppaction://hlinksldjump"/>
              </a:rPr>
              <a:t>sistema.</a:t>
            </a:r>
            <a:endParaRPr lang="es-MX" dirty="0"/>
          </a:p>
        </p:txBody>
      </p:sp>
      <p:sp>
        <p:nvSpPr>
          <p:cNvPr id="4" name="3 Marcador de fecha"/>
          <p:cNvSpPr>
            <a:spLocks noGrp="1"/>
          </p:cNvSpPr>
          <p:nvPr>
            <p:ph type="dt" sz="half" idx="10"/>
          </p:nvPr>
        </p:nvSpPr>
        <p:spPr/>
        <p:txBody>
          <a:bodyPr/>
          <a:lstStyle/>
          <a:p>
            <a:fld id="{16C5AB3A-C50D-4E8D-B2F2-922D1DDD63DB}" type="datetime1">
              <a:rPr lang="es-MX" smtClean="0"/>
              <a:pPr/>
              <a:t>16/05/2012</a:t>
            </a:fld>
            <a:endParaRPr lang="es-MX"/>
          </a:p>
        </p:txBody>
      </p:sp>
      <p:sp>
        <p:nvSpPr>
          <p:cNvPr id="5" name="4 Marcador de número de diapositiva"/>
          <p:cNvSpPr>
            <a:spLocks noGrp="1"/>
          </p:cNvSpPr>
          <p:nvPr>
            <p:ph type="sldNum" sz="quarter" idx="12"/>
          </p:nvPr>
        </p:nvSpPr>
        <p:spPr/>
        <p:txBody>
          <a:bodyPr/>
          <a:lstStyle/>
          <a:p>
            <a:fld id="{542DBF03-18B9-48A6-B5F8-8BB330005D7A}" type="slidenum">
              <a:rPr lang="es-MX" smtClean="0"/>
              <a:pPr/>
              <a:t>7</a:t>
            </a:fld>
            <a:endParaRPr lang="es-MX"/>
          </a:p>
        </p:txBody>
      </p:sp>
    </p:spTree>
    <p:extLst>
      <p:ext uri="{BB962C8B-B14F-4D97-AF65-F5344CB8AC3E}">
        <p14:creationId xmlns:p14="http://schemas.microsoft.com/office/powerpoint/2010/main" val="25280630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332656"/>
            <a:ext cx="8229600" cy="1143000"/>
          </a:xfrm>
        </p:spPr>
        <p:txBody>
          <a:bodyPr/>
          <a:lstStyle/>
          <a:p>
            <a:r>
              <a:rPr lang="es-MX" dirty="0"/>
              <a:t>Elegir materia</a:t>
            </a:r>
          </a:p>
        </p:txBody>
      </p:sp>
      <p:sp>
        <p:nvSpPr>
          <p:cNvPr id="3" name="2 Marcador de contenido"/>
          <p:cNvSpPr>
            <a:spLocks noGrp="1"/>
          </p:cNvSpPr>
          <p:nvPr>
            <p:ph idx="1"/>
          </p:nvPr>
        </p:nvSpPr>
        <p:spPr>
          <a:xfrm>
            <a:off x="457200" y="1556792"/>
            <a:ext cx="8229600" cy="4680520"/>
          </a:xfrm>
        </p:spPr>
        <p:txBody>
          <a:bodyPr/>
          <a:lstStyle/>
          <a:p>
            <a:pPr algn="just"/>
            <a:r>
              <a:rPr lang="es-MX" dirty="0"/>
              <a:t>Se tiene como antecedente el alto índice de reprobación en esta materia en La Escuela Superior de Cómputo (48% en el semestre 2010-1011/2, es decir, Enero a Junio del 2011</a:t>
            </a:r>
            <a:r>
              <a:rPr lang="es-MX" dirty="0" smtClean="0"/>
              <a:t>)</a:t>
            </a:r>
          </a:p>
          <a:p>
            <a:pPr algn="just"/>
            <a:endParaRPr lang="es-MX" dirty="0"/>
          </a:p>
          <a:p>
            <a:pPr lvl="0" algn="just"/>
            <a:r>
              <a:rPr lang="es-MX" dirty="0"/>
              <a:t>Uso excesivo y dificultad para recordar muchos algoritmos para la resolución de problemas. </a:t>
            </a:r>
          </a:p>
          <a:p>
            <a:pPr lvl="0" algn="just"/>
            <a:r>
              <a:rPr lang="es-MX" dirty="0"/>
              <a:t>Poco desarrollo del razonamiento lógico – matemático.</a:t>
            </a:r>
          </a:p>
          <a:p>
            <a:pPr algn="just"/>
            <a:r>
              <a:rPr lang="es-MX" dirty="0"/>
              <a:t>Escasa capacidad de visualización </a:t>
            </a:r>
          </a:p>
        </p:txBody>
      </p:sp>
      <p:sp>
        <p:nvSpPr>
          <p:cNvPr id="4" name="3 Marcador de fecha"/>
          <p:cNvSpPr>
            <a:spLocks noGrp="1"/>
          </p:cNvSpPr>
          <p:nvPr>
            <p:ph type="dt" sz="half" idx="10"/>
          </p:nvPr>
        </p:nvSpPr>
        <p:spPr/>
        <p:txBody>
          <a:bodyPr/>
          <a:lstStyle/>
          <a:p>
            <a:fld id="{0C1445BA-D54A-451C-8FF9-8147F232594B}" type="datetime1">
              <a:rPr lang="es-MX" smtClean="0"/>
              <a:pPr/>
              <a:t>16/05/2012</a:t>
            </a:fld>
            <a:endParaRPr lang="es-MX"/>
          </a:p>
        </p:txBody>
      </p:sp>
      <p:sp>
        <p:nvSpPr>
          <p:cNvPr id="5" name="4 Marcador de número de diapositiva"/>
          <p:cNvSpPr>
            <a:spLocks noGrp="1"/>
          </p:cNvSpPr>
          <p:nvPr>
            <p:ph type="sldNum" sz="quarter" idx="12"/>
          </p:nvPr>
        </p:nvSpPr>
        <p:spPr/>
        <p:txBody>
          <a:bodyPr/>
          <a:lstStyle/>
          <a:p>
            <a:fld id="{542DBF03-18B9-48A6-B5F8-8BB330005D7A}" type="slidenum">
              <a:rPr lang="es-MX" smtClean="0"/>
              <a:pPr/>
              <a:t>8</a:t>
            </a:fld>
            <a:endParaRPr lang="es-MX"/>
          </a:p>
        </p:txBody>
      </p:sp>
    </p:spTree>
    <p:extLst>
      <p:ext uri="{BB962C8B-B14F-4D97-AF65-F5344CB8AC3E}">
        <p14:creationId xmlns:p14="http://schemas.microsoft.com/office/powerpoint/2010/main" val="7228489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690432"/>
            <a:ext cx="8229600" cy="1370416"/>
          </a:xfrm>
        </p:spPr>
        <p:txBody>
          <a:bodyPr>
            <a:normAutofit/>
          </a:bodyPr>
          <a:lstStyle/>
          <a:p>
            <a:r>
              <a:rPr lang="es-MX" dirty="0"/>
              <a:t>Identificar temas importantes en el curso </a:t>
            </a:r>
          </a:p>
        </p:txBody>
      </p:sp>
      <p:sp>
        <p:nvSpPr>
          <p:cNvPr id="3" name="2 Marcador de contenido"/>
          <p:cNvSpPr>
            <a:spLocks noGrp="1"/>
          </p:cNvSpPr>
          <p:nvPr>
            <p:ph idx="1"/>
          </p:nvPr>
        </p:nvSpPr>
        <p:spPr>
          <a:xfrm>
            <a:off x="457200" y="2280240"/>
            <a:ext cx="8229600" cy="4389120"/>
          </a:xfrm>
        </p:spPr>
        <p:txBody>
          <a:bodyPr>
            <a:normAutofit lnSpcReduction="10000"/>
          </a:bodyPr>
          <a:lstStyle/>
          <a:p>
            <a:r>
              <a:rPr lang="es-MX" dirty="0"/>
              <a:t>Los temas que se consideran tienen un alto grado de dificultad acorde a la experiencia de los profesores que han dado la materia de Cálculo </a:t>
            </a:r>
            <a:r>
              <a:rPr lang="es-MX" dirty="0" smtClean="0"/>
              <a:t>y con base en investigaciones revisadas [5]- [8], son:</a:t>
            </a:r>
          </a:p>
          <a:p>
            <a:pPr lvl="1"/>
            <a:r>
              <a:rPr lang="es-ES" dirty="0" smtClean="0"/>
              <a:t>Números </a:t>
            </a:r>
            <a:r>
              <a:rPr lang="es-ES" dirty="0"/>
              <a:t>Reales</a:t>
            </a:r>
            <a:endParaRPr lang="es-MX" dirty="0"/>
          </a:p>
          <a:p>
            <a:pPr lvl="1"/>
            <a:r>
              <a:rPr lang="es-ES" dirty="0"/>
              <a:t>Desigualdades</a:t>
            </a:r>
            <a:endParaRPr lang="es-MX" dirty="0"/>
          </a:p>
          <a:p>
            <a:pPr lvl="1"/>
            <a:r>
              <a:rPr lang="es-ES" dirty="0" smtClean="0"/>
              <a:t>Funciones y sus gráficas</a:t>
            </a:r>
            <a:endParaRPr lang="es-MX" dirty="0" smtClean="0"/>
          </a:p>
          <a:p>
            <a:pPr lvl="1"/>
            <a:r>
              <a:rPr lang="es-ES" dirty="0" smtClean="0"/>
              <a:t>Propiedades </a:t>
            </a:r>
            <a:r>
              <a:rPr lang="es-ES" dirty="0"/>
              <a:t>de las funciones</a:t>
            </a:r>
            <a:endParaRPr lang="es-MX" dirty="0"/>
          </a:p>
          <a:p>
            <a:pPr lvl="1"/>
            <a:r>
              <a:rPr lang="es-ES" dirty="0"/>
              <a:t>Límites</a:t>
            </a:r>
            <a:endParaRPr lang="es-MX" dirty="0"/>
          </a:p>
          <a:p>
            <a:endParaRPr lang="es-MX" dirty="0"/>
          </a:p>
        </p:txBody>
      </p:sp>
      <p:sp>
        <p:nvSpPr>
          <p:cNvPr id="6" name="5 Marcador de fecha"/>
          <p:cNvSpPr>
            <a:spLocks noGrp="1"/>
          </p:cNvSpPr>
          <p:nvPr>
            <p:ph type="dt" sz="half" idx="10"/>
          </p:nvPr>
        </p:nvSpPr>
        <p:spPr/>
        <p:txBody>
          <a:bodyPr/>
          <a:lstStyle/>
          <a:p>
            <a:fld id="{07461524-E62B-4BE1-B897-6236069728D5}" type="datetime1">
              <a:rPr lang="es-MX" smtClean="0"/>
              <a:pPr/>
              <a:t>16/05/2012</a:t>
            </a:fld>
            <a:endParaRPr lang="es-MX"/>
          </a:p>
        </p:txBody>
      </p:sp>
      <p:sp>
        <p:nvSpPr>
          <p:cNvPr id="7" name="6 Marcador de número de diapositiva"/>
          <p:cNvSpPr>
            <a:spLocks noGrp="1"/>
          </p:cNvSpPr>
          <p:nvPr>
            <p:ph type="sldNum" sz="quarter" idx="12"/>
          </p:nvPr>
        </p:nvSpPr>
        <p:spPr/>
        <p:txBody>
          <a:bodyPr/>
          <a:lstStyle/>
          <a:p>
            <a:fld id="{542DBF03-18B9-48A6-B5F8-8BB330005D7A}" type="slidenum">
              <a:rPr lang="es-MX" smtClean="0"/>
              <a:pPr/>
              <a:t>9</a:t>
            </a:fld>
            <a:endParaRPr lang="es-MX"/>
          </a:p>
        </p:txBody>
      </p:sp>
      <p:pic>
        <p:nvPicPr>
          <p:cNvPr id="3074" name="Picture 2" descr="http://dieumsnh.qfb.umich.mx/DIFERENCIAL/primerver.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20072" y="4005064"/>
            <a:ext cx="3695700" cy="245516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mnando.zobyhost.com/images/p001_1_0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83968" y="5661248"/>
            <a:ext cx="1008112" cy="8872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937805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o">
  <a:themeElements>
    <a:clrScheme name="Urbano">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o">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no">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2886</TotalTime>
  <Words>1094</Words>
  <Application>Microsoft Office PowerPoint</Application>
  <PresentationFormat>Presentación en pantalla (4:3)</PresentationFormat>
  <Paragraphs>125</Paragraphs>
  <Slides>19</Slides>
  <Notes>0</Notes>
  <HiddenSlides>0</HiddenSlides>
  <MMClips>0</MMClips>
  <ScaleCrop>false</ScaleCrop>
  <HeadingPairs>
    <vt:vector size="4" baseType="variant">
      <vt:variant>
        <vt:lpstr>Tema</vt:lpstr>
      </vt:variant>
      <vt:variant>
        <vt:i4>1</vt:i4>
      </vt:variant>
      <vt:variant>
        <vt:lpstr>Títulos de diapositiva</vt:lpstr>
      </vt:variant>
      <vt:variant>
        <vt:i4>19</vt:i4>
      </vt:variant>
    </vt:vector>
  </HeadingPairs>
  <TitlesOfParts>
    <vt:vector size="20" baseType="lpstr">
      <vt:lpstr>Urbano</vt:lpstr>
      <vt:lpstr>Apoyo en simulaciones electrónicas en la resolución de problemas de Cálculo</vt:lpstr>
      <vt:lpstr>INDICE</vt:lpstr>
      <vt:lpstr>Introducción</vt:lpstr>
      <vt:lpstr>Marco teórico</vt:lpstr>
      <vt:lpstr>Marco teórico</vt:lpstr>
      <vt:lpstr>Problema </vt:lpstr>
      <vt:lpstr>Metodología</vt:lpstr>
      <vt:lpstr>Elegir materia</vt:lpstr>
      <vt:lpstr>Identificar temas importantes en el curso </vt:lpstr>
      <vt:lpstr>Reactivos de Cálculo</vt:lpstr>
      <vt:lpstr>Reactivos de Cálculo</vt:lpstr>
      <vt:lpstr>Desarrollo del Sistema computacional de Cálculo</vt:lpstr>
      <vt:lpstr>Sistema computacional de Cálculo</vt:lpstr>
      <vt:lpstr>Presentación de PowerPoint</vt:lpstr>
      <vt:lpstr>Presentación de PowerPoint</vt:lpstr>
      <vt:lpstr>Conclusiones</vt:lpstr>
      <vt:lpstr>Referencias Bibliográficas</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EVALUACIÓN ADAPTATIVA DE CÁLCULO DIFERENCIAL CON APOYO DE UN SISTEMA COMPUTACIONAL A NIVEL INGENIERÍA</dc:title>
  <dc:creator>LeOn</dc:creator>
  <cp:lastModifiedBy>LeOn</cp:lastModifiedBy>
  <cp:revision>31</cp:revision>
  <dcterms:created xsi:type="dcterms:W3CDTF">2012-03-19T21:07:40Z</dcterms:created>
  <dcterms:modified xsi:type="dcterms:W3CDTF">2012-05-17T00:19:37Z</dcterms:modified>
</cp:coreProperties>
</file>