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30" r:id="rId2"/>
    <p:sldMasterId id="2147483742" r:id="rId3"/>
    <p:sldMasterId id="2147483747" r:id="rId4"/>
  </p:sldMasterIdLst>
  <p:notesMasterIdLst>
    <p:notesMasterId r:id="rId36"/>
  </p:notesMasterIdLst>
  <p:handoutMasterIdLst>
    <p:handoutMasterId r:id="rId37"/>
  </p:handoutMasterIdLst>
  <p:sldIdLst>
    <p:sldId id="449" r:id="rId5"/>
    <p:sldId id="476" r:id="rId6"/>
    <p:sldId id="477" r:id="rId7"/>
    <p:sldId id="492" r:id="rId8"/>
    <p:sldId id="478" r:id="rId9"/>
    <p:sldId id="470" r:id="rId10"/>
    <p:sldId id="491" r:id="rId11"/>
    <p:sldId id="479" r:id="rId12"/>
    <p:sldId id="471" r:id="rId13"/>
    <p:sldId id="411" r:id="rId14"/>
    <p:sldId id="426" r:id="rId15"/>
    <p:sldId id="427" r:id="rId16"/>
    <p:sldId id="430" r:id="rId17"/>
    <p:sldId id="431" r:id="rId18"/>
    <p:sldId id="465" r:id="rId19"/>
    <p:sldId id="435" r:id="rId20"/>
    <p:sldId id="468" r:id="rId21"/>
    <p:sldId id="466" r:id="rId22"/>
    <p:sldId id="467" r:id="rId23"/>
    <p:sldId id="487" r:id="rId24"/>
    <p:sldId id="485" r:id="rId25"/>
    <p:sldId id="482" r:id="rId26"/>
    <p:sldId id="483" r:id="rId27"/>
    <p:sldId id="489" r:id="rId28"/>
    <p:sldId id="488" r:id="rId29"/>
    <p:sldId id="455" r:id="rId30"/>
    <p:sldId id="454" r:id="rId31"/>
    <p:sldId id="456" r:id="rId32"/>
    <p:sldId id="459" r:id="rId33"/>
    <p:sldId id="461" r:id="rId34"/>
    <p:sldId id="484" r:id="rId35"/>
  </p:sldIdLst>
  <p:sldSz cx="9144000" cy="6858000" type="screen4x3"/>
  <p:notesSz cx="68580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8FFF"/>
    <a:srgbClr val="CCECFF"/>
    <a:srgbClr val="0000FF"/>
    <a:srgbClr val="FFFF00"/>
    <a:srgbClr val="A50021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5" autoAdjust="0"/>
    <p:restoredTop sz="98980" autoAdjust="0"/>
  </p:normalViewPr>
  <p:slideViewPr>
    <p:cSldViewPr>
      <p:cViewPr>
        <p:scale>
          <a:sx n="80" d="100"/>
          <a:sy n="80" d="100"/>
        </p:scale>
        <p:origin x="-87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1\tic\Modelo_Demanda\2011\Proyectos%20especiales\IPN%20Estudio%20RH%20Maestr&#237;a%20Computo\Datos\Fuente\Fuente_IPN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542234364204E-2"/>
          <c:y val="0.135153783593952"/>
          <c:w val="0.85523278127823299"/>
          <c:h val="0.55822409522753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TD00!$J$5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0101010101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TD00!$I$6:$I$8</c:f>
              <c:strCache>
                <c:ptCount val="3"/>
                <c:pt idx="0">
                  <c:v>Empleados totales</c:v>
                </c:pt>
                <c:pt idx="1">
                  <c:v>Empleados de sistemas</c:v>
                </c:pt>
                <c:pt idx="2">
                  <c:v>Empleados con posgrado en cómputo</c:v>
                </c:pt>
              </c:strCache>
            </c:strRef>
          </c:cat>
          <c:val>
            <c:numRef>
              <c:f>TD00!$J$6:$J$8</c:f>
              <c:numCache>
                <c:formatCode>_-* #,##0_-;\-* #,##0_-;_-* "-"??_-;_-@_-</c:formatCode>
                <c:ptCount val="3"/>
                <c:pt idx="0">
                  <c:v>4590.1468531468536</c:v>
                </c:pt>
                <c:pt idx="1">
                  <c:v>196.04347826086951</c:v>
                </c:pt>
                <c:pt idx="2">
                  <c:v>12.18032786885246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2068352"/>
        <c:axId val="162069888"/>
      </c:barChart>
      <c:catAx>
        <c:axId val="162068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s-ES"/>
          </a:p>
        </c:txPr>
        <c:crossAx val="162069888"/>
        <c:crosses val="autoZero"/>
        <c:auto val="1"/>
        <c:lblAlgn val="ctr"/>
        <c:lblOffset val="100"/>
        <c:noMultiLvlLbl val="0"/>
      </c:catAx>
      <c:valAx>
        <c:axId val="16206988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one"/>
        <c:crossAx val="1620683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1B7EC-713F-C247-87D6-C53C8371B4F8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A6558BB-6F3B-2348-B550-B02934737136}">
      <dgm:prSet phldrT="[Texto]"/>
      <dgm:spPr/>
      <dgm:t>
        <a:bodyPr/>
        <a:lstStyle/>
        <a:p>
          <a:r>
            <a:rPr lang="es-ES" dirty="0" smtClean="0"/>
            <a:t>Propedéutico</a:t>
          </a:r>
          <a:endParaRPr lang="es-ES" dirty="0"/>
        </a:p>
      </dgm:t>
    </dgm:pt>
    <dgm:pt modelId="{2EFF236A-0CF0-B543-A7A6-ED29B29B9B8B}" type="parTrans" cxnId="{10FA6DA2-796D-B74B-8C15-86E2DBDDD952}">
      <dgm:prSet/>
      <dgm:spPr/>
      <dgm:t>
        <a:bodyPr/>
        <a:lstStyle/>
        <a:p>
          <a:endParaRPr lang="es-ES"/>
        </a:p>
      </dgm:t>
    </dgm:pt>
    <dgm:pt modelId="{E6E97296-9046-084F-8174-6F75CA1EC17B}" type="sibTrans" cxnId="{10FA6DA2-796D-B74B-8C15-86E2DBDDD952}">
      <dgm:prSet/>
      <dgm:spPr/>
      <dgm:t>
        <a:bodyPr/>
        <a:lstStyle/>
        <a:p>
          <a:endParaRPr lang="es-ES"/>
        </a:p>
      </dgm:t>
    </dgm:pt>
    <dgm:pt modelId="{CDA612C4-43CB-5C45-841F-5F7ACE44A2F8}">
      <dgm:prSet phldrT="[Texto]" custT="1"/>
      <dgm:spPr/>
      <dgm:t>
        <a:bodyPr/>
        <a:lstStyle/>
        <a:p>
          <a:r>
            <a:rPr lang="es-ES" sz="2000" dirty="0" smtClean="0"/>
            <a:t>Regularizar</a:t>
          </a:r>
          <a:endParaRPr lang="es-ES" sz="2000" dirty="0"/>
        </a:p>
      </dgm:t>
    </dgm:pt>
    <dgm:pt modelId="{F09526A5-5834-2941-B8F3-0220CAAED411}" type="parTrans" cxnId="{90203441-1619-1047-BDFA-288FBA72065D}">
      <dgm:prSet/>
      <dgm:spPr/>
      <dgm:t>
        <a:bodyPr/>
        <a:lstStyle/>
        <a:p>
          <a:endParaRPr lang="es-ES"/>
        </a:p>
      </dgm:t>
    </dgm:pt>
    <dgm:pt modelId="{BC2237A4-A468-694A-8AE2-9F6C5A0B29B4}" type="sibTrans" cxnId="{90203441-1619-1047-BDFA-288FBA72065D}">
      <dgm:prSet/>
      <dgm:spPr/>
      <dgm:t>
        <a:bodyPr/>
        <a:lstStyle/>
        <a:p>
          <a:endParaRPr lang="es-ES"/>
        </a:p>
      </dgm:t>
    </dgm:pt>
    <dgm:pt modelId="{EAEC955C-FC1B-7C44-B4AA-91F106F39A93}">
      <dgm:prSet phldrT="[Texto]"/>
      <dgm:spPr/>
      <dgm:t>
        <a:bodyPr/>
        <a:lstStyle/>
        <a:p>
          <a:r>
            <a:rPr lang="es-ES" dirty="0" smtClean="0"/>
            <a:t>Posgrado</a:t>
          </a:r>
          <a:endParaRPr lang="es-ES" dirty="0"/>
        </a:p>
      </dgm:t>
    </dgm:pt>
    <dgm:pt modelId="{29C7F02F-5EF8-E94B-9CA7-D40D06F9B982}" type="parTrans" cxnId="{CA5F4896-9035-B149-86E4-FD3C7E5BA988}">
      <dgm:prSet/>
      <dgm:spPr/>
      <dgm:t>
        <a:bodyPr/>
        <a:lstStyle/>
        <a:p>
          <a:endParaRPr lang="es-ES"/>
        </a:p>
      </dgm:t>
    </dgm:pt>
    <dgm:pt modelId="{345EB6F2-C601-5542-91DC-9F1C209F75B7}" type="sibTrans" cxnId="{CA5F4896-9035-B149-86E4-FD3C7E5BA988}">
      <dgm:prSet/>
      <dgm:spPr/>
      <dgm:t>
        <a:bodyPr/>
        <a:lstStyle/>
        <a:p>
          <a:endParaRPr lang="es-ES"/>
        </a:p>
      </dgm:t>
    </dgm:pt>
    <dgm:pt modelId="{5BEBEBDB-86DE-FE4B-9D7D-9DB70B36DB73}">
      <dgm:prSet phldrT="[Texto]" custT="1"/>
      <dgm:spPr/>
      <dgm:t>
        <a:bodyPr/>
        <a:lstStyle/>
        <a:p>
          <a:r>
            <a:rPr lang="es-ES" sz="2000" dirty="0" smtClean="0"/>
            <a:t>Mirando Hacia Adentro</a:t>
          </a:r>
          <a:endParaRPr lang="es-ES" sz="2000" dirty="0"/>
        </a:p>
      </dgm:t>
    </dgm:pt>
    <dgm:pt modelId="{D8B7A6C0-3A3C-A246-9502-A84FB2D0BA07}" type="parTrans" cxnId="{111104A9-DCEA-9841-A6EB-C393F1F50425}">
      <dgm:prSet/>
      <dgm:spPr/>
      <dgm:t>
        <a:bodyPr/>
        <a:lstStyle/>
        <a:p>
          <a:endParaRPr lang="es-ES"/>
        </a:p>
      </dgm:t>
    </dgm:pt>
    <dgm:pt modelId="{77637855-D9C4-8143-9E23-87F5446D6CD3}" type="sibTrans" cxnId="{111104A9-DCEA-9841-A6EB-C393F1F50425}">
      <dgm:prSet/>
      <dgm:spPr/>
      <dgm:t>
        <a:bodyPr/>
        <a:lstStyle/>
        <a:p>
          <a:endParaRPr lang="es-ES"/>
        </a:p>
      </dgm:t>
    </dgm:pt>
    <dgm:pt modelId="{BFD09178-94BB-DB42-A6AA-6DDB40978758}">
      <dgm:prSet phldrT="[Texto]"/>
      <dgm:spPr/>
      <dgm:t>
        <a:bodyPr/>
        <a:lstStyle/>
        <a:p>
          <a:r>
            <a:rPr lang="es-ES" dirty="0" smtClean="0"/>
            <a:t>Tesis/Proyecto</a:t>
          </a:r>
          <a:endParaRPr lang="es-ES" dirty="0"/>
        </a:p>
      </dgm:t>
    </dgm:pt>
    <dgm:pt modelId="{57B98117-D64F-3745-87A0-DF39139B0EDC}" type="parTrans" cxnId="{B1A6DF8A-FB75-7F4A-9113-AC052928CD92}">
      <dgm:prSet/>
      <dgm:spPr/>
      <dgm:t>
        <a:bodyPr/>
        <a:lstStyle/>
        <a:p>
          <a:endParaRPr lang="es-ES"/>
        </a:p>
      </dgm:t>
    </dgm:pt>
    <dgm:pt modelId="{3FDF93E2-49EA-7B48-8C8C-745DA036699D}" type="sibTrans" cxnId="{B1A6DF8A-FB75-7F4A-9113-AC052928CD92}">
      <dgm:prSet/>
      <dgm:spPr/>
      <dgm:t>
        <a:bodyPr/>
        <a:lstStyle/>
        <a:p>
          <a:endParaRPr lang="es-ES"/>
        </a:p>
      </dgm:t>
    </dgm:pt>
    <dgm:pt modelId="{00D5589B-C5AF-F346-9D65-B49D40148BE8}">
      <dgm:prSet phldrT="[Texto]" custT="1"/>
      <dgm:spPr/>
      <dgm:t>
        <a:bodyPr/>
        <a:lstStyle/>
        <a:p>
          <a:r>
            <a:rPr lang="es-ES" sz="2000" dirty="0" smtClean="0"/>
            <a:t>Para el Asesor</a:t>
          </a:r>
          <a:endParaRPr lang="es-ES" sz="2000" dirty="0"/>
        </a:p>
      </dgm:t>
    </dgm:pt>
    <dgm:pt modelId="{580D491C-3B78-8543-AC29-C8E3AD18A231}" type="parTrans" cxnId="{398EF1B6-E378-1846-A83A-28C31F1E6876}">
      <dgm:prSet/>
      <dgm:spPr/>
      <dgm:t>
        <a:bodyPr/>
        <a:lstStyle/>
        <a:p>
          <a:endParaRPr lang="es-ES"/>
        </a:p>
      </dgm:t>
    </dgm:pt>
    <dgm:pt modelId="{E8C98E12-1D93-6446-83C9-1ABC0CDB8B3A}" type="sibTrans" cxnId="{398EF1B6-E378-1846-A83A-28C31F1E6876}">
      <dgm:prSet/>
      <dgm:spPr/>
      <dgm:t>
        <a:bodyPr/>
        <a:lstStyle/>
        <a:p>
          <a:endParaRPr lang="es-ES"/>
        </a:p>
      </dgm:t>
    </dgm:pt>
    <dgm:pt modelId="{212F4D10-CBE9-004B-927F-AFC552862931}" type="pres">
      <dgm:prSet presAssocID="{E941B7EC-713F-C247-87D6-C53C8371B4F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1B9D632-B7D6-E543-B4C6-647E32487D00}" type="pres">
      <dgm:prSet presAssocID="{4A6558BB-6F3B-2348-B550-B02934737136}" presName="composite" presStyleCnt="0"/>
      <dgm:spPr/>
    </dgm:pt>
    <dgm:pt modelId="{74496092-8F99-E041-9E69-D2C1D7C77C37}" type="pres">
      <dgm:prSet presAssocID="{4A6558BB-6F3B-2348-B550-B02934737136}" presName="bentUpArrow1" presStyleLbl="alignImgPlace1" presStyleIdx="0" presStyleCnt="2"/>
      <dgm:spPr/>
    </dgm:pt>
    <dgm:pt modelId="{56BEB61C-0193-6B42-9ED6-A384969E6076}" type="pres">
      <dgm:prSet presAssocID="{4A6558BB-6F3B-2348-B550-B0293473713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6F7034-605C-7844-8F11-021A9CD0B02B}" type="pres">
      <dgm:prSet presAssocID="{4A6558BB-6F3B-2348-B550-B02934737136}" presName="ChildText" presStyleLbl="revTx" presStyleIdx="0" presStyleCnt="3" custScaleX="123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987F48-9636-CB4E-967F-D4C3869B54B0}" type="pres">
      <dgm:prSet presAssocID="{E6E97296-9046-084F-8174-6F75CA1EC17B}" presName="sibTrans" presStyleCnt="0"/>
      <dgm:spPr/>
    </dgm:pt>
    <dgm:pt modelId="{DDB64DBE-FEA7-9242-BCB9-2E001A5FD0CD}" type="pres">
      <dgm:prSet presAssocID="{EAEC955C-FC1B-7C44-B4AA-91F106F39A93}" presName="composite" presStyleCnt="0"/>
      <dgm:spPr/>
    </dgm:pt>
    <dgm:pt modelId="{3563194D-4ADB-A846-9000-68DD84663015}" type="pres">
      <dgm:prSet presAssocID="{EAEC955C-FC1B-7C44-B4AA-91F106F39A93}" presName="bentUpArrow1" presStyleLbl="alignImgPlace1" presStyleIdx="1" presStyleCnt="2"/>
      <dgm:spPr/>
    </dgm:pt>
    <dgm:pt modelId="{EAA85F4F-B12B-7442-9A29-482A278F2A37}" type="pres">
      <dgm:prSet presAssocID="{EAEC955C-FC1B-7C44-B4AA-91F106F39A9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0E4739-B4CC-4C42-8DA1-841DA20C360D}" type="pres">
      <dgm:prSet presAssocID="{EAEC955C-FC1B-7C44-B4AA-91F106F39A9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916E52-0C15-6E4D-AEF1-314D3A353C8E}" type="pres">
      <dgm:prSet presAssocID="{345EB6F2-C601-5542-91DC-9F1C209F75B7}" presName="sibTrans" presStyleCnt="0"/>
      <dgm:spPr/>
    </dgm:pt>
    <dgm:pt modelId="{72FFC357-57B5-CB49-8FEC-1CB09EA1C63F}" type="pres">
      <dgm:prSet presAssocID="{BFD09178-94BB-DB42-A6AA-6DDB40978758}" presName="composite" presStyleCnt="0"/>
      <dgm:spPr/>
    </dgm:pt>
    <dgm:pt modelId="{8CD330B7-298B-4743-A94C-F40278CB0058}" type="pres">
      <dgm:prSet presAssocID="{BFD09178-94BB-DB42-A6AA-6DDB4097875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9150D5-E1C6-AF41-A460-7C6EB777FACC}" type="pres">
      <dgm:prSet presAssocID="{BFD09178-94BB-DB42-A6AA-6DDB4097875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CF68F6-80CF-3748-B994-0E73378F6583}" type="presOf" srcId="{EAEC955C-FC1B-7C44-B4AA-91F106F39A93}" destId="{EAA85F4F-B12B-7442-9A29-482A278F2A37}" srcOrd="0" destOrd="0" presId="urn:microsoft.com/office/officeart/2005/8/layout/StepDownProcess"/>
    <dgm:cxn modelId="{C5EA3C9F-C35D-034C-A364-20CDA564A519}" type="presOf" srcId="{4A6558BB-6F3B-2348-B550-B02934737136}" destId="{56BEB61C-0193-6B42-9ED6-A384969E6076}" srcOrd="0" destOrd="0" presId="urn:microsoft.com/office/officeart/2005/8/layout/StepDownProcess"/>
    <dgm:cxn modelId="{55288768-BF19-9148-80C0-592908EE811E}" type="presOf" srcId="{E941B7EC-713F-C247-87D6-C53C8371B4F8}" destId="{212F4D10-CBE9-004B-927F-AFC552862931}" srcOrd="0" destOrd="0" presId="urn:microsoft.com/office/officeart/2005/8/layout/StepDownProcess"/>
    <dgm:cxn modelId="{111104A9-DCEA-9841-A6EB-C393F1F50425}" srcId="{EAEC955C-FC1B-7C44-B4AA-91F106F39A93}" destId="{5BEBEBDB-86DE-FE4B-9D7D-9DB70B36DB73}" srcOrd="0" destOrd="0" parTransId="{D8B7A6C0-3A3C-A246-9502-A84FB2D0BA07}" sibTransId="{77637855-D9C4-8143-9E23-87F5446D6CD3}"/>
    <dgm:cxn modelId="{2C33AE20-BD72-DD44-84DC-F6A3E47D060B}" type="presOf" srcId="{BFD09178-94BB-DB42-A6AA-6DDB40978758}" destId="{8CD330B7-298B-4743-A94C-F40278CB0058}" srcOrd="0" destOrd="0" presId="urn:microsoft.com/office/officeart/2005/8/layout/StepDownProcess"/>
    <dgm:cxn modelId="{90203441-1619-1047-BDFA-288FBA72065D}" srcId="{4A6558BB-6F3B-2348-B550-B02934737136}" destId="{CDA612C4-43CB-5C45-841F-5F7ACE44A2F8}" srcOrd="0" destOrd="0" parTransId="{F09526A5-5834-2941-B8F3-0220CAAED411}" sibTransId="{BC2237A4-A468-694A-8AE2-9F6C5A0B29B4}"/>
    <dgm:cxn modelId="{B1A6DF8A-FB75-7F4A-9113-AC052928CD92}" srcId="{E941B7EC-713F-C247-87D6-C53C8371B4F8}" destId="{BFD09178-94BB-DB42-A6AA-6DDB40978758}" srcOrd="2" destOrd="0" parTransId="{57B98117-D64F-3745-87A0-DF39139B0EDC}" sibTransId="{3FDF93E2-49EA-7B48-8C8C-745DA036699D}"/>
    <dgm:cxn modelId="{CA5F4896-9035-B149-86E4-FD3C7E5BA988}" srcId="{E941B7EC-713F-C247-87D6-C53C8371B4F8}" destId="{EAEC955C-FC1B-7C44-B4AA-91F106F39A93}" srcOrd="1" destOrd="0" parTransId="{29C7F02F-5EF8-E94B-9CA7-D40D06F9B982}" sibTransId="{345EB6F2-C601-5542-91DC-9F1C209F75B7}"/>
    <dgm:cxn modelId="{8C83321F-75CA-F446-8E59-5ECC58BD9993}" type="presOf" srcId="{CDA612C4-43CB-5C45-841F-5F7ACE44A2F8}" destId="{3C6F7034-605C-7844-8F11-021A9CD0B02B}" srcOrd="0" destOrd="0" presId="urn:microsoft.com/office/officeart/2005/8/layout/StepDownProcess"/>
    <dgm:cxn modelId="{398EF1B6-E378-1846-A83A-28C31F1E6876}" srcId="{BFD09178-94BB-DB42-A6AA-6DDB40978758}" destId="{00D5589B-C5AF-F346-9D65-B49D40148BE8}" srcOrd="0" destOrd="0" parTransId="{580D491C-3B78-8543-AC29-C8E3AD18A231}" sibTransId="{E8C98E12-1D93-6446-83C9-1ABC0CDB8B3A}"/>
    <dgm:cxn modelId="{453B8ECB-C63A-DA49-9FA1-4EFE4CB9CB2F}" type="presOf" srcId="{00D5589B-C5AF-F346-9D65-B49D40148BE8}" destId="{F49150D5-E1C6-AF41-A460-7C6EB777FACC}" srcOrd="0" destOrd="0" presId="urn:microsoft.com/office/officeart/2005/8/layout/StepDownProcess"/>
    <dgm:cxn modelId="{78822622-2701-CC4D-9DB8-F7CDAE4F4469}" type="presOf" srcId="{5BEBEBDB-86DE-FE4B-9D7D-9DB70B36DB73}" destId="{B60E4739-B4CC-4C42-8DA1-841DA20C360D}" srcOrd="0" destOrd="0" presId="urn:microsoft.com/office/officeart/2005/8/layout/StepDownProcess"/>
    <dgm:cxn modelId="{10FA6DA2-796D-B74B-8C15-86E2DBDDD952}" srcId="{E941B7EC-713F-C247-87D6-C53C8371B4F8}" destId="{4A6558BB-6F3B-2348-B550-B02934737136}" srcOrd="0" destOrd="0" parTransId="{2EFF236A-0CF0-B543-A7A6-ED29B29B9B8B}" sibTransId="{E6E97296-9046-084F-8174-6F75CA1EC17B}"/>
    <dgm:cxn modelId="{CD6CDC27-833D-D74D-97ED-94F35A785EF2}" type="presParOf" srcId="{212F4D10-CBE9-004B-927F-AFC552862931}" destId="{91B9D632-B7D6-E543-B4C6-647E32487D00}" srcOrd="0" destOrd="0" presId="urn:microsoft.com/office/officeart/2005/8/layout/StepDownProcess"/>
    <dgm:cxn modelId="{85EB1C08-349A-EB4E-9365-6A6CAAEF9721}" type="presParOf" srcId="{91B9D632-B7D6-E543-B4C6-647E32487D00}" destId="{74496092-8F99-E041-9E69-D2C1D7C77C37}" srcOrd="0" destOrd="0" presId="urn:microsoft.com/office/officeart/2005/8/layout/StepDownProcess"/>
    <dgm:cxn modelId="{B0F22662-53F6-EC40-AED4-12FF0295FCD7}" type="presParOf" srcId="{91B9D632-B7D6-E543-B4C6-647E32487D00}" destId="{56BEB61C-0193-6B42-9ED6-A384969E6076}" srcOrd="1" destOrd="0" presId="urn:microsoft.com/office/officeart/2005/8/layout/StepDownProcess"/>
    <dgm:cxn modelId="{52D22A27-B2BF-2D47-BDC8-0830021E6A6D}" type="presParOf" srcId="{91B9D632-B7D6-E543-B4C6-647E32487D00}" destId="{3C6F7034-605C-7844-8F11-021A9CD0B02B}" srcOrd="2" destOrd="0" presId="urn:microsoft.com/office/officeart/2005/8/layout/StepDownProcess"/>
    <dgm:cxn modelId="{67B5AC85-CAE1-A84A-B78E-8A280743FEA4}" type="presParOf" srcId="{212F4D10-CBE9-004B-927F-AFC552862931}" destId="{D1987F48-9636-CB4E-967F-D4C3869B54B0}" srcOrd="1" destOrd="0" presId="urn:microsoft.com/office/officeart/2005/8/layout/StepDownProcess"/>
    <dgm:cxn modelId="{58780C59-0F6D-EA45-8541-DE4D9235F158}" type="presParOf" srcId="{212F4D10-CBE9-004B-927F-AFC552862931}" destId="{DDB64DBE-FEA7-9242-BCB9-2E001A5FD0CD}" srcOrd="2" destOrd="0" presId="urn:microsoft.com/office/officeart/2005/8/layout/StepDownProcess"/>
    <dgm:cxn modelId="{DE706701-14B2-ED46-9175-4A536746523E}" type="presParOf" srcId="{DDB64DBE-FEA7-9242-BCB9-2E001A5FD0CD}" destId="{3563194D-4ADB-A846-9000-68DD84663015}" srcOrd="0" destOrd="0" presId="urn:microsoft.com/office/officeart/2005/8/layout/StepDownProcess"/>
    <dgm:cxn modelId="{26FBF977-8D95-7D4C-A7C3-DCB46DAEC4A9}" type="presParOf" srcId="{DDB64DBE-FEA7-9242-BCB9-2E001A5FD0CD}" destId="{EAA85F4F-B12B-7442-9A29-482A278F2A37}" srcOrd="1" destOrd="0" presId="urn:microsoft.com/office/officeart/2005/8/layout/StepDownProcess"/>
    <dgm:cxn modelId="{926F687E-3D78-5B47-AB12-E58E72DB8B57}" type="presParOf" srcId="{DDB64DBE-FEA7-9242-BCB9-2E001A5FD0CD}" destId="{B60E4739-B4CC-4C42-8DA1-841DA20C360D}" srcOrd="2" destOrd="0" presId="urn:microsoft.com/office/officeart/2005/8/layout/StepDownProcess"/>
    <dgm:cxn modelId="{58C1BF61-C475-6E4B-A227-ECFF13212753}" type="presParOf" srcId="{212F4D10-CBE9-004B-927F-AFC552862931}" destId="{4F916E52-0C15-6E4D-AEF1-314D3A353C8E}" srcOrd="3" destOrd="0" presId="urn:microsoft.com/office/officeart/2005/8/layout/StepDownProcess"/>
    <dgm:cxn modelId="{A8BF166D-673D-E648-9690-4399634FBB25}" type="presParOf" srcId="{212F4D10-CBE9-004B-927F-AFC552862931}" destId="{72FFC357-57B5-CB49-8FEC-1CB09EA1C63F}" srcOrd="4" destOrd="0" presId="urn:microsoft.com/office/officeart/2005/8/layout/StepDownProcess"/>
    <dgm:cxn modelId="{596EE44C-6A89-004B-A004-7D12A60FB7FC}" type="presParOf" srcId="{72FFC357-57B5-CB49-8FEC-1CB09EA1C63F}" destId="{8CD330B7-298B-4743-A94C-F40278CB0058}" srcOrd="0" destOrd="0" presId="urn:microsoft.com/office/officeart/2005/8/layout/StepDownProcess"/>
    <dgm:cxn modelId="{BDA589B6-72A5-CB46-8695-0ACF30933B9D}" type="presParOf" srcId="{72FFC357-57B5-CB49-8FEC-1CB09EA1C63F}" destId="{F49150D5-E1C6-AF41-A460-7C6EB777FAC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41B7EC-713F-C247-87D6-C53C8371B4F8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A6558BB-6F3B-2348-B550-B02934737136}">
      <dgm:prSet phldrT="[Texto]"/>
      <dgm:spPr/>
      <dgm:t>
        <a:bodyPr/>
        <a:lstStyle/>
        <a:p>
          <a:r>
            <a:rPr lang="es-ES" dirty="0" smtClean="0"/>
            <a:t>Certificación</a:t>
          </a:r>
          <a:endParaRPr lang="es-ES" dirty="0"/>
        </a:p>
      </dgm:t>
    </dgm:pt>
    <dgm:pt modelId="{2EFF236A-0CF0-B543-A7A6-ED29B29B9B8B}" type="parTrans" cxnId="{10FA6DA2-796D-B74B-8C15-86E2DBDDD952}">
      <dgm:prSet/>
      <dgm:spPr/>
      <dgm:t>
        <a:bodyPr/>
        <a:lstStyle/>
        <a:p>
          <a:endParaRPr lang="es-ES"/>
        </a:p>
      </dgm:t>
    </dgm:pt>
    <dgm:pt modelId="{E6E97296-9046-084F-8174-6F75CA1EC17B}" type="sibTrans" cxnId="{10FA6DA2-796D-B74B-8C15-86E2DBDDD952}">
      <dgm:prSet/>
      <dgm:spPr/>
      <dgm:t>
        <a:bodyPr/>
        <a:lstStyle/>
        <a:p>
          <a:endParaRPr lang="es-ES"/>
        </a:p>
      </dgm:t>
    </dgm:pt>
    <dgm:pt modelId="{CDA612C4-43CB-5C45-841F-5F7ACE44A2F8}">
      <dgm:prSet phldrT="[Texto]" custT="1"/>
      <dgm:spPr/>
      <dgm:t>
        <a:bodyPr/>
        <a:lstStyle/>
        <a:p>
          <a:r>
            <a:rPr lang="es-ES_tradnl" sz="2000" dirty="0" smtClean="0"/>
            <a:t>Lo que requieren HOY  </a:t>
          </a:r>
          <a:endParaRPr lang="es-ES" sz="2000" dirty="0"/>
        </a:p>
      </dgm:t>
    </dgm:pt>
    <dgm:pt modelId="{F09526A5-5834-2941-B8F3-0220CAAED411}" type="parTrans" cxnId="{90203441-1619-1047-BDFA-288FBA72065D}">
      <dgm:prSet/>
      <dgm:spPr/>
      <dgm:t>
        <a:bodyPr/>
        <a:lstStyle/>
        <a:p>
          <a:endParaRPr lang="es-ES"/>
        </a:p>
      </dgm:t>
    </dgm:pt>
    <dgm:pt modelId="{BC2237A4-A468-694A-8AE2-9F6C5A0B29B4}" type="sibTrans" cxnId="{90203441-1619-1047-BDFA-288FBA72065D}">
      <dgm:prSet/>
      <dgm:spPr/>
      <dgm:t>
        <a:bodyPr/>
        <a:lstStyle/>
        <a:p>
          <a:endParaRPr lang="es-ES"/>
        </a:p>
      </dgm:t>
    </dgm:pt>
    <dgm:pt modelId="{EAEC955C-FC1B-7C44-B4AA-91F106F39A93}">
      <dgm:prSet phldrT="[Texto]"/>
      <dgm:spPr/>
      <dgm:t>
        <a:bodyPr/>
        <a:lstStyle/>
        <a:p>
          <a:r>
            <a:rPr lang="es-ES" dirty="0" smtClean="0"/>
            <a:t>Posgrado</a:t>
          </a:r>
          <a:endParaRPr lang="es-ES" dirty="0"/>
        </a:p>
      </dgm:t>
    </dgm:pt>
    <dgm:pt modelId="{29C7F02F-5EF8-E94B-9CA7-D40D06F9B982}" type="parTrans" cxnId="{CA5F4896-9035-B149-86E4-FD3C7E5BA988}">
      <dgm:prSet/>
      <dgm:spPr/>
      <dgm:t>
        <a:bodyPr/>
        <a:lstStyle/>
        <a:p>
          <a:endParaRPr lang="es-ES"/>
        </a:p>
      </dgm:t>
    </dgm:pt>
    <dgm:pt modelId="{345EB6F2-C601-5542-91DC-9F1C209F75B7}" type="sibTrans" cxnId="{CA5F4896-9035-B149-86E4-FD3C7E5BA988}">
      <dgm:prSet/>
      <dgm:spPr/>
      <dgm:t>
        <a:bodyPr/>
        <a:lstStyle/>
        <a:p>
          <a:endParaRPr lang="es-ES"/>
        </a:p>
      </dgm:t>
    </dgm:pt>
    <dgm:pt modelId="{5BEBEBDB-86DE-FE4B-9D7D-9DB70B36DB73}">
      <dgm:prSet phldrT="[Texto]" custT="1"/>
      <dgm:spPr/>
      <dgm:t>
        <a:bodyPr/>
        <a:lstStyle/>
        <a:p>
          <a:r>
            <a:rPr lang="es-ES" sz="2000" dirty="0" smtClean="0"/>
            <a:t>Mirando Hacia Afuera</a:t>
          </a:r>
          <a:endParaRPr lang="es-ES" sz="2000" dirty="0"/>
        </a:p>
      </dgm:t>
    </dgm:pt>
    <dgm:pt modelId="{D8B7A6C0-3A3C-A246-9502-A84FB2D0BA07}" type="parTrans" cxnId="{111104A9-DCEA-9841-A6EB-C393F1F50425}">
      <dgm:prSet/>
      <dgm:spPr/>
      <dgm:t>
        <a:bodyPr/>
        <a:lstStyle/>
        <a:p>
          <a:endParaRPr lang="es-ES"/>
        </a:p>
      </dgm:t>
    </dgm:pt>
    <dgm:pt modelId="{77637855-D9C4-8143-9E23-87F5446D6CD3}" type="sibTrans" cxnId="{111104A9-DCEA-9841-A6EB-C393F1F50425}">
      <dgm:prSet/>
      <dgm:spPr/>
      <dgm:t>
        <a:bodyPr/>
        <a:lstStyle/>
        <a:p>
          <a:endParaRPr lang="es-ES"/>
        </a:p>
      </dgm:t>
    </dgm:pt>
    <dgm:pt modelId="{BFD09178-94BB-DB42-A6AA-6DDB40978758}">
      <dgm:prSet phldrT="[Texto]"/>
      <dgm:spPr/>
      <dgm:t>
        <a:bodyPr/>
        <a:lstStyle/>
        <a:p>
          <a:r>
            <a:rPr lang="es-ES" dirty="0" smtClean="0"/>
            <a:t>Tesis/Proyecto</a:t>
          </a:r>
          <a:endParaRPr lang="es-ES" dirty="0"/>
        </a:p>
      </dgm:t>
    </dgm:pt>
    <dgm:pt modelId="{57B98117-D64F-3745-87A0-DF39139B0EDC}" type="parTrans" cxnId="{B1A6DF8A-FB75-7F4A-9113-AC052928CD92}">
      <dgm:prSet/>
      <dgm:spPr/>
      <dgm:t>
        <a:bodyPr/>
        <a:lstStyle/>
        <a:p>
          <a:endParaRPr lang="es-ES"/>
        </a:p>
      </dgm:t>
    </dgm:pt>
    <dgm:pt modelId="{3FDF93E2-49EA-7B48-8C8C-745DA036699D}" type="sibTrans" cxnId="{B1A6DF8A-FB75-7F4A-9113-AC052928CD92}">
      <dgm:prSet/>
      <dgm:spPr/>
      <dgm:t>
        <a:bodyPr/>
        <a:lstStyle/>
        <a:p>
          <a:endParaRPr lang="es-ES"/>
        </a:p>
      </dgm:t>
    </dgm:pt>
    <dgm:pt modelId="{00D5589B-C5AF-F346-9D65-B49D40148BE8}">
      <dgm:prSet phldrT="[Texto]" custT="1"/>
      <dgm:spPr/>
      <dgm:t>
        <a:bodyPr/>
        <a:lstStyle/>
        <a:p>
          <a:r>
            <a:rPr lang="es-ES" sz="2000" dirty="0" smtClean="0"/>
            <a:t>Definidas CON la Industria</a:t>
          </a:r>
          <a:endParaRPr lang="es-ES" sz="2000" dirty="0"/>
        </a:p>
      </dgm:t>
    </dgm:pt>
    <dgm:pt modelId="{580D491C-3B78-8543-AC29-C8E3AD18A231}" type="parTrans" cxnId="{398EF1B6-E378-1846-A83A-28C31F1E6876}">
      <dgm:prSet/>
      <dgm:spPr/>
      <dgm:t>
        <a:bodyPr/>
        <a:lstStyle/>
        <a:p>
          <a:endParaRPr lang="es-ES"/>
        </a:p>
      </dgm:t>
    </dgm:pt>
    <dgm:pt modelId="{E8C98E12-1D93-6446-83C9-1ABC0CDB8B3A}" type="sibTrans" cxnId="{398EF1B6-E378-1846-A83A-28C31F1E6876}">
      <dgm:prSet/>
      <dgm:spPr/>
      <dgm:t>
        <a:bodyPr/>
        <a:lstStyle/>
        <a:p>
          <a:endParaRPr lang="es-ES"/>
        </a:p>
      </dgm:t>
    </dgm:pt>
    <dgm:pt modelId="{212F4D10-CBE9-004B-927F-AFC552862931}" type="pres">
      <dgm:prSet presAssocID="{E941B7EC-713F-C247-87D6-C53C8371B4F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1B9D632-B7D6-E543-B4C6-647E32487D00}" type="pres">
      <dgm:prSet presAssocID="{4A6558BB-6F3B-2348-B550-B02934737136}" presName="composite" presStyleCnt="0"/>
      <dgm:spPr/>
    </dgm:pt>
    <dgm:pt modelId="{74496092-8F99-E041-9E69-D2C1D7C77C37}" type="pres">
      <dgm:prSet presAssocID="{4A6558BB-6F3B-2348-B550-B02934737136}" presName="bentUpArrow1" presStyleLbl="alignImgPlace1" presStyleIdx="0" presStyleCnt="2"/>
      <dgm:spPr/>
    </dgm:pt>
    <dgm:pt modelId="{56BEB61C-0193-6B42-9ED6-A384969E6076}" type="pres">
      <dgm:prSet presAssocID="{4A6558BB-6F3B-2348-B550-B0293473713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6F7034-605C-7844-8F11-021A9CD0B02B}" type="pres">
      <dgm:prSet presAssocID="{4A6558BB-6F3B-2348-B550-B02934737136}" presName="ChildText" presStyleLbl="revTx" presStyleIdx="0" presStyleCnt="3" custScaleX="155195" custLinFactNeighborX="29471" custLinFactNeighborY="-20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987F48-9636-CB4E-967F-D4C3869B54B0}" type="pres">
      <dgm:prSet presAssocID="{E6E97296-9046-084F-8174-6F75CA1EC17B}" presName="sibTrans" presStyleCnt="0"/>
      <dgm:spPr/>
    </dgm:pt>
    <dgm:pt modelId="{DDB64DBE-FEA7-9242-BCB9-2E001A5FD0CD}" type="pres">
      <dgm:prSet presAssocID="{EAEC955C-FC1B-7C44-B4AA-91F106F39A93}" presName="composite" presStyleCnt="0"/>
      <dgm:spPr/>
    </dgm:pt>
    <dgm:pt modelId="{3563194D-4ADB-A846-9000-68DD84663015}" type="pres">
      <dgm:prSet presAssocID="{EAEC955C-FC1B-7C44-B4AA-91F106F39A93}" presName="bentUpArrow1" presStyleLbl="alignImgPlace1" presStyleIdx="1" presStyleCnt="2"/>
      <dgm:spPr/>
    </dgm:pt>
    <dgm:pt modelId="{EAA85F4F-B12B-7442-9A29-482A278F2A37}" type="pres">
      <dgm:prSet presAssocID="{EAEC955C-FC1B-7C44-B4AA-91F106F39A9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0E4739-B4CC-4C42-8DA1-841DA20C360D}" type="pres">
      <dgm:prSet presAssocID="{EAEC955C-FC1B-7C44-B4AA-91F106F39A9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916E52-0C15-6E4D-AEF1-314D3A353C8E}" type="pres">
      <dgm:prSet presAssocID="{345EB6F2-C601-5542-91DC-9F1C209F75B7}" presName="sibTrans" presStyleCnt="0"/>
      <dgm:spPr/>
    </dgm:pt>
    <dgm:pt modelId="{72FFC357-57B5-CB49-8FEC-1CB09EA1C63F}" type="pres">
      <dgm:prSet presAssocID="{BFD09178-94BB-DB42-A6AA-6DDB40978758}" presName="composite" presStyleCnt="0"/>
      <dgm:spPr/>
    </dgm:pt>
    <dgm:pt modelId="{8CD330B7-298B-4743-A94C-F40278CB0058}" type="pres">
      <dgm:prSet presAssocID="{BFD09178-94BB-DB42-A6AA-6DDB4097875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9150D5-E1C6-AF41-A460-7C6EB777FACC}" type="pres">
      <dgm:prSet presAssocID="{BFD09178-94BB-DB42-A6AA-6DDB4097875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2C6D86-AB18-2944-8069-17698B4973C3}" type="presOf" srcId="{E941B7EC-713F-C247-87D6-C53C8371B4F8}" destId="{212F4D10-CBE9-004B-927F-AFC552862931}" srcOrd="0" destOrd="0" presId="urn:microsoft.com/office/officeart/2005/8/layout/StepDownProcess"/>
    <dgm:cxn modelId="{111104A9-DCEA-9841-A6EB-C393F1F50425}" srcId="{EAEC955C-FC1B-7C44-B4AA-91F106F39A93}" destId="{5BEBEBDB-86DE-FE4B-9D7D-9DB70B36DB73}" srcOrd="0" destOrd="0" parTransId="{D8B7A6C0-3A3C-A246-9502-A84FB2D0BA07}" sibTransId="{77637855-D9C4-8143-9E23-87F5446D6CD3}"/>
    <dgm:cxn modelId="{DA5EC5B5-05DA-6F47-A6F5-D16F0F37CF1C}" type="presOf" srcId="{EAEC955C-FC1B-7C44-B4AA-91F106F39A93}" destId="{EAA85F4F-B12B-7442-9A29-482A278F2A37}" srcOrd="0" destOrd="0" presId="urn:microsoft.com/office/officeart/2005/8/layout/StepDownProcess"/>
    <dgm:cxn modelId="{90203441-1619-1047-BDFA-288FBA72065D}" srcId="{4A6558BB-6F3B-2348-B550-B02934737136}" destId="{CDA612C4-43CB-5C45-841F-5F7ACE44A2F8}" srcOrd="0" destOrd="0" parTransId="{F09526A5-5834-2941-B8F3-0220CAAED411}" sibTransId="{BC2237A4-A468-694A-8AE2-9F6C5A0B29B4}"/>
    <dgm:cxn modelId="{B1A6DF8A-FB75-7F4A-9113-AC052928CD92}" srcId="{E941B7EC-713F-C247-87D6-C53C8371B4F8}" destId="{BFD09178-94BB-DB42-A6AA-6DDB40978758}" srcOrd="2" destOrd="0" parTransId="{57B98117-D64F-3745-87A0-DF39139B0EDC}" sibTransId="{3FDF93E2-49EA-7B48-8C8C-745DA036699D}"/>
    <dgm:cxn modelId="{CA5F4896-9035-B149-86E4-FD3C7E5BA988}" srcId="{E941B7EC-713F-C247-87D6-C53C8371B4F8}" destId="{EAEC955C-FC1B-7C44-B4AA-91F106F39A93}" srcOrd="1" destOrd="0" parTransId="{29C7F02F-5EF8-E94B-9CA7-D40D06F9B982}" sibTransId="{345EB6F2-C601-5542-91DC-9F1C209F75B7}"/>
    <dgm:cxn modelId="{C806F718-4E30-7042-9FED-4E6FCF90765C}" type="presOf" srcId="{BFD09178-94BB-DB42-A6AA-6DDB40978758}" destId="{8CD330B7-298B-4743-A94C-F40278CB0058}" srcOrd="0" destOrd="0" presId="urn:microsoft.com/office/officeart/2005/8/layout/StepDownProcess"/>
    <dgm:cxn modelId="{FB19AAA0-7184-694F-B19E-548EF409A914}" type="presOf" srcId="{00D5589B-C5AF-F346-9D65-B49D40148BE8}" destId="{F49150D5-E1C6-AF41-A460-7C6EB777FACC}" srcOrd="0" destOrd="0" presId="urn:microsoft.com/office/officeart/2005/8/layout/StepDownProcess"/>
    <dgm:cxn modelId="{FA26C1E8-4F41-0843-B86F-44FA7309099D}" type="presOf" srcId="{5BEBEBDB-86DE-FE4B-9D7D-9DB70B36DB73}" destId="{B60E4739-B4CC-4C42-8DA1-841DA20C360D}" srcOrd="0" destOrd="0" presId="urn:microsoft.com/office/officeart/2005/8/layout/StepDownProcess"/>
    <dgm:cxn modelId="{1434A583-1DF4-884E-AC6E-830F983A059B}" type="presOf" srcId="{CDA612C4-43CB-5C45-841F-5F7ACE44A2F8}" destId="{3C6F7034-605C-7844-8F11-021A9CD0B02B}" srcOrd="0" destOrd="0" presId="urn:microsoft.com/office/officeart/2005/8/layout/StepDownProcess"/>
    <dgm:cxn modelId="{398EF1B6-E378-1846-A83A-28C31F1E6876}" srcId="{BFD09178-94BB-DB42-A6AA-6DDB40978758}" destId="{00D5589B-C5AF-F346-9D65-B49D40148BE8}" srcOrd="0" destOrd="0" parTransId="{580D491C-3B78-8543-AC29-C8E3AD18A231}" sibTransId="{E8C98E12-1D93-6446-83C9-1ABC0CDB8B3A}"/>
    <dgm:cxn modelId="{DBA11515-6667-9943-BD15-A88AC2E3148D}" type="presOf" srcId="{4A6558BB-6F3B-2348-B550-B02934737136}" destId="{56BEB61C-0193-6B42-9ED6-A384969E6076}" srcOrd="0" destOrd="0" presId="urn:microsoft.com/office/officeart/2005/8/layout/StepDownProcess"/>
    <dgm:cxn modelId="{10FA6DA2-796D-B74B-8C15-86E2DBDDD952}" srcId="{E941B7EC-713F-C247-87D6-C53C8371B4F8}" destId="{4A6558BB-6F3B-2348-B550-B02934737136}" srcOrd="0" destOrd="0" parTransId="{2EFF236A-0CF0-B543-A7A6-ED29B29B9B8B}" sibTransId="{E6E97296-9046-084F-8174-6F75CA1EC17B}"/>
    <dgm:cxn modelId="{35D1B523-771D-454B-9473-5FBAB00F5F6D}" type="presParOf" srcId="{212F4D10-CBE9-004B-927F-AFC552862931}" destId="{91B9D632-B7D6-E543-B4C6-647E32487D00}" srcOrd="0" destOrd="0" presId="urn:microsoft.com/office/officeart/2005/8/layout/StepDownProcess"/>
    <dgm:cxn modelId="{7F622CC0-688E-7D44-B8F9-B6DE531C218E}" type="presParOf" srcId="{91B9D632-B7D6-E543-B4C6-647E32487D00}" destId="{74496092-8F99-E041-9E69-D2C1D7C77C37}" srcOrd="0" destOrd="0" presId="urn:microsoft.com/office/officeart/2005/8/layout/StepDownProcess"/>
    <dgm:cxn modelId="{BF817E51-832C-9544-A0BF-AF50F2533BAD}" type="presParOf" srcId="{91B9D632-B7D6-E543-B4C6-647E32487D00}" destId="{56BEB61C-0193-6B42-9ED6-A384969E6076}" srcOrd="1" destOrd="0" presId="urn:microsoft.com/office/officeart/2005/8/layout/StepDownProcess"/>
    <dgm:cxn modelId="{866BCCCE-4201-1242-A86B-AACB506CC442}" type="presParOf" srcId="{91B9D632-B7D6-E543-B4C6-647E32487D00}" destId="{3C6F7034-605C-7844-8F11-021A9CD0B02B}" srcOrd="2" destOrd="0" presId="urn:microsoft.com/office/officeart/2005/8/layout/StepDownProcess"/>
    <dgm:cxn modelId="{47E7DD67-5494-BE4E-B220-5968FCED47F6}" type="presParOf" srcId="{212F4D10-CBE9-004B-927F-AFC552862931}" destId="{D1987F48-9636-CB4E-967F-D4C3869B54B0}" srcOrd="1" destOrd="0" presId="urn:microsoft.com/office/officeart/2005/8/layout/StepDownProcess"/>
    <dgm:cxn modelId="{7FC43441-BEDC-BF4B-AC8C-E7205C906DC5}" type="presParOf" srcId="{212F4D10-CBE9-004B-927F-AFC552862931}" destId="{DDB64DBE-FEA7-9242-BCB9-2E001A5FD0CD}" srcOrd="2" destOrd="0" presId="urn:microsoft.com/office/officeart/2005/8/layout/StepDownProcess"/>
    <dgm:cxn modelId="{E7CFAFDC-C05E-FF44-91B9-96A0E4DBE199}" type="presParOf" srcId="{DDB64DBE-FEA7-9242-BCB9-2E001A5FD0CD}" destId="{3563194D-4ADB-A846-9000-68DD84663015}" srcOrd="0" destOrd="0" presId="urn:microsoft.com/office/officeart/2005/8/layout/StepDownProcess"/>
    <dgm:cxn modelId="{A96E5553-30F4-A947-8523-2551BF034682}" type="presParOf" srcId="{DDB64DBE-FEA7-9242-BCB9-2E001A5FD0CD}" destId="{EAA85F4F-B12B-7442-9A29-482A278F2A37}" srcOrd="1" destOrd="0" presId="urn:microsoft.com/office/officeart/2005/8/layout/StepDownProcess"/>
    <dgm:cxn modelId="{5D63E0BA-4614-3547-AC35-3770C69401D2}" type="presParOf" srcId="{DDB64DBE-FEA7-9242-BCB9-2E001A5FD0CD}" destId="{B60E4739-B4CC-4C42-8DA1-841DA20C360D}" srcOrd="2" destOrd="0" presId="urn:microsoft.com/office/officeart/2005/8/layout/StepDownProcess"/>
    <dgm:cxn modelId="{3ABEECD2-BD89-D94F-9C50-E104CC6D902B}" type="presParOf" srcId="{212F4D10-CBE9-004B-927F-AFC552862931}" destId="{4F916E52-0C15-6E4D-AEF1-314D3A353C8E}" srcOrd="3" destOrd="0" presId="urn:microsoft.com/office/officeart/2005/8/layout/StepDownProcess"/>
    <dgm:cxn modelId="{7905AFD6-D627-D34D-B590-DD4161AE3B74}" type="presParOf" srcId="{212F4D10-CBE9-004B-927F-AFC552862931}" destId="{72FFC357-57B5-CB49-8FEC-1CB09EA1C63F}" srcOrd="4" destOrd="0" presId="urn:microsoft.com/office/officeart/2005/8/layout/StepDownProcess"/>
    <dgm:cxn modelId="{9029097D-03E5-EE42-A0F1-A647604291A1}" type="presParOf" srcId="{72FFC357-57B5-CB49-8FEC-1CB09EA1C63F}" destId="{8CD330B7-298B-4743-A94C-F40278CB0058}" srcOrd="0" destOrd="0" presId="urn:microsoft.com/office/officeart/2005/8/layout/StepDownProcess"/>
    <dgm:cxn modelId="{C3C9B7BE-748C-B648-9584-780C7911CCB5}" type="presParOf" srcId="{72FFC357-57B5-CB49-8FEC-1CB09EA1C63F}" destId="{F49150D5-E1C6-AF41-A460-7C6EB777FAC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D2029-37C3-B043-8B18-E4F1270AAEB5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2DEDBB-CA6B-F240-A329-1E40576B5F3A}">
      <dgm:prSet phldrT="[Texto]"/>
      <dgm:spPr/>
      <dgm:t>
        <a:bodyPr/>
        <a:lstStyle/>
        <a:p>
          <a:r>
            <a:rPr lang="es-ES" b="1" dirty="0" smtClean="0"/>
            <a:t>IMPACTO INMEDIATO (6 MESES) </a:t>
          </a:r>
          <a:endParaRPr lang="es-ES" b="1" dirty="0"/>
        </a:p>
      </dgm:t>
    </dgm:pt>
    <dgm:pt modelId="{0FD5696E-3B26-7B4E-A81B-86E405A2E6F5}" type="parTrans" cxnId="{F22F9C91-AE15-004F-A1E2-9D9C1E8773E8}">
      <dgm:prSet/>
      <dgm:spPr/>
      <dgm:t>
        <a:bodyPr/>
        <a:lstStyle/>
        <a:p>
          <a:endParaRPr lang="es-ES"/>
        </a:p>
      </dgm:t>
    </dgm:pt>
    <dgm:pt modelId="{B99F9AF3-2572-8D4F-B543-8F2D5FA4680D}" type="sibTrans" cxnId="{F22F9C91-AE15-004F-A1E2-9D9C1E8773E8}">
      <dgm:prSet/>
      <dgm:spPr/>
      <dgm:t>
        <a:bodyPr/>
        <a:lstStyle/>
        <a:p>
          <a:endParaRPr lang="es-ES"/>
        </a:p>
      </dgm:t>
    </dgm:pt>
    <dgm:pt modelId="{59342DEB-04A9-CF4C-B09C-256CC3A2E531}">
      <dgm:prSet phldrT="[Texto]"/>
      <dgm:spPr/>
      <dgm:t>
        <a:bodyPr/>
        <a:lstStyle/>
        <a:p>
          <a:r>
            <a:rPr lang="es-ES" b="1" dirty="0" smtClean="0"/>
            <a:t>CERTIFICACIÓN </a:t>
          </a:r>
        </a:p>
        <a:p>
          <a:r>
            <a:rPr lang="es-ES" b="1" dirty="0" smtClean="0"/>
            <a:t>ANIEI</a:t>
          </a:r>
          <a:endParaRPr lang="es-ES" b="1" dirty="0"/>
        </a:p>
      </dgm:t>
    </dgm:pt>
    <dgm:pt modelId="{BA499961-CFB0-3642-8A3F-359872036B7B}" type="parTrans" cxnId="{CBA798A5-4307-CE45-8897-9C07DA761C63}">
      <dgm:prSet/>
      <dgm:spPr/>
      <dgm:t>
        <a:bodyPr/>
        <a:lstStyle/>
        <a:p>
          <a:endParaRPr lang="es-ES"/>
        </a:p>
      </dgm:t>
    </dgm:pt>
    <dgm:pt modelId="{247FB348-E1A1-9047-BF99-93D3B02248BB}" type="sibTrans" cxnId="{CBA798A5-4307-CE45-8897-9C07DA761C63}">
      <dgm:prSet/>
      <dgm:spPr/>
      <dgm:t>
        <a:bodyPr/>
        <a:lstStyle/>
        <a:p>
          <a:endParaRPr lang="es-ES"/>
        </a:p>
      </dgm:t>
    </dgm:pt>
    <dgm:pt modelId="{14D42F44-810D-484F-8582-B7BC7DE2BE0C}">
      <dgm:prSet phldrT="[Texto]" custT="1"/>
      <dgm:spPr/>
      <dgm:t>
        <a:bodyPr/>
        <a:lstStyle/>
        <a:p>
          <a:r>
            <a:rPr lang="es-ES" sz="1200" b="1" dirty="0" smtClean="0"/>
            <a:t>FORMACIÓN CON VISIÓN DE MERCADO</a:t>
          </a:r>
        </a:p>
      </dgm:t>
    </dgm:pt>
    <dgm:pt modelId="{3C14553C-DB41-4641-896C-0EA17F16774A}" type="parTrans" cxnId="{05D112A0-DEEF-9A47-B574-B91150F74B0F}">
      <dgm:prSet/>
      <dgm:spPr/>
      <dgm:t>
        <a:bodyPr/>
        <a:lstStyle/>
        <a:p>
          <a:endParaRPr lang="es-ES"/>
        </a:p>
      </dgm:t>
    </dgm:pt>
    <dgm:pt modelId="{36FF74B6-DA4D-024C-8674-BC73CAE05E38}" type="sibTrans" cxnId="{05D112A0-DEEF-9A47-B574-B91150F74B0F}">
      <dgm:prSet/>
      <dgm:spPr/>
      <dgm:t>
        <a:bodyPr/>
        <a:lstStyle/>
        <a:p>
          <a:endParaRPr lang="es-ES"/>
        </a:p>
      </dgm:t>
    </dgm:pt>
    <dgm:pt modelId="{A69B73AA-0E4F-F64D-9331-BC0FA2A189F8}">
      <dgm:prSet phldrT="[Texto]" custT="1"/>
      <dgm:spPr/>
      <dgm:t>
        <a:bodyPr/>
        <a:lstStyle/>
        <a:p>
          <a:r>
            <a:rPr lang="es-ES" sz="1400" dirty="0" smtClean="0"/>
            <a:t>IA</a:t>
          </a:r>
          <a:endParaRPr lang="es-ES" sz="1400" dirty="0"/>
        </a:p>
      </dgm:t>
    </dgm:pt>
    <dgm:pt modelId="{0932CD88-0297-4F44-93BC-FE60236653F9}" type="parTrans" cxnId="{E01A6A2D-3249-7D4F-A1EC-92849C8F4F74}">
      <dgm:prSet/>
      <dgm:spPr/>
      <dgm:t>
        <a:bodyPr/>
        <a:lstStyle/>
        <a:p>
          <a:endParaRPr lang="es-ES"/>
        </a:p>
      </dgm:t>
    </dgm:pt>
    <dgm:pt modelId="{1CE1D496-16D1-8F4F-B8AE-89F7E2E77B68}" type="sibTrans" cxnId="{E01A6A2D-3249-7D4F-A1EC-92849C8F4F74}">
      <dgm:prSet/>
      <dgm:spPr/>
      <dgm:t>
        <a:bodyPr/>
        <a:lstStyle/>
        <a:p>
          <a:endParaRPr lang="es-ES"/>
        </a:p>
      </dgm:t>
    </dgm:pt>
    <dgm:pt modelId="{535E2F13-3218-5D4E-8AAD-02A8C51CF786}">
      <dgm:prSet phldrT="[Texto]" custT="1"/>
      <dgm:spPr/>
      <dgm:t>
        <a:bodyPr/>
        <a:lstStyle/>
        <a:p>
          <a:r>
            <a:rPr lang="es-ES" sz="1200" b="1" dirty="0" smtClean="0"/>
            <a:t>PROYECTOS ENFOCADOS A NECESIDADES</a:t>
          </a:r>
          <a:endParaRPr lang="es-ES" sz="1200" b="1" dirty="0"/>
        </a:p>
      </dgm:t>
    </dgm:pt>
    <dgm:pt modelId="{D1DF5135-2AD3-B540-97E7-BF1AB80CE9A0}" type="parTrans" cxnId="{A5484BBD-C175-0B43-AEEE-CA7AC77CC70F}">
      <dgm:prSet/>
      <dgm:spPr/>
      <dgm:t>
        <a:bodyPr/>
        <a:lstStyle/>
        <a:p>
          <a:endParaRPr lang="es-ES"/>
        </a:p>
      </dgm:t>
    </dgm:pt>
    <dgm:pt modelId="{C1AA763C-51E9-B44F-AA8F-740227093905}" type="sibTrans" cxnId="{A5484BBD-C175-0B43-AEEE-CA7AC77CC70F}">
      <dgm:prSet/>
      <dgm:spPr/>
      <dgm:t>
        <a:bodyPr/>
        <a:lstStyle/>
        <a:p>
          <a:endParaRPr lang="es-ES"/>
        </a:p>
      </dgm:t>
    </dgm:pt>
    <dgm:pt modelId="{E54147ED-B542-6A4F-B11A-3934BC38F0DE}">
      <dgm:prSet phldrT="[Texto]" custT="1"/>
      <dgm:spPr/>
      <dgm:t>
        <a:bodyPr/>
        <a:lstStyle/>
        <a:p>
          <a:r>
            <a:rPr lang="es-ES" sz="1400" dirty="0" smtClean="0"/>
            <a:t>Necesidades a mediano y largo plazo</a:t>
          </a:r>
          <a:endParaRPr lang="es-ES" sz="1400" dirty="0"/>
        </a:p>
      </dgm:t>
    </dgm:pt>
    <dgm:pt modelId="{25A298D8-821B-414C-816F-AD04313E2CAE}" type="parTrans" cxnId="{73649DA1-09BC-2049-A49D-F283844A0F55}">
      <dgm:prSet/>
      <dgm:spPr/>
      <dgm:t>
        <a:bodyPr/>
        <a:lstStyle/>
        <a:p>
          <a:endParaRPr lang="es-ES"/>
        </a:p>
      </dgm:t>
    </dgm:pt>
    <dgm:pt modelId="{79D2CA50-6ED9-734B-9EF0-9F77B2782779}" type="sibTrans" cxnId="{73649DA1-09BC-2049-A49D-F283844A0F55}">
      <dgm:prSet/>
      <dgm:spPr/>
      <dgm:t>
        <a:bodyPr/>
        <a:lstStyle/>
        <a:p>
          <a:endParaRPr lang="es-ES"/>
        </a:p>
      </dgm:t>
    </dgm:pt>
    <dgm:pt modelId="{731A5852-F039-C549-A434-96B1279129D6}">
      <dgm:prSet custT="1"/>
      <dgm:spPr/>
      <dgm:t>
        <a:bodyPr/>
        <a:lstStyle/>
        <a:p>
          <a:r>
            <a:rPr lang="es-ES" sz="1400" dirty="0" smtClean="0"/>
            <a:t>JAVA</a:t>
          </a:r>
          <a:endParaRPr lang="es-ES" sz="1400" dirty="0"/>
        </a:p>
      </dgm:t>
    </dgm:pt>
    <dgm:pt modelId="{B33DFFD0-E548-9E4A-9168-8DA7FF56A783}" type="parTrans" cxnId="{628ECA33-D49E-0C48-9B1A-BF39885DC890}">
      <dgm:prSet/>
      <dgm:spPr/>
      <dgm:t>
        <a:bodyPr/>
        <a:lstStyle/>
        <a:p>
          <a:endParaRPr lang="es-ES"/>
        </a:p>
      </dgm:t>
    </dgm:pt>
    <dgm:pt modelId="{11B11C7A-D045-AC47-A6A1-D7F1EAD1C6C2}" type="sibTrans" cxnId="{628ECA33-D49E-0C48-9B1A-BF39885DC890}">
      <dgm:prSet/>
      <dgm:spPr/>
      <dgm:t>
        <a:bodyPr/>
        <a:lstStyle/>
        <a:p>
          <a:endParaRPr lang="es-ES"/>
        </a:p>
      </dgm:t>
    </dgm:pt>
    <dgm:pt modelId="{71BFBCF9-DFEF-7440-9C3A-4AC3CA0DED5C}">
      <dgm:prSet custT="1"/>
      <dgm:spPr/>
      <dgm:t>
        <a:bodyPr/>
        <a:lstStyle/>
        <a:p>
          <a:r>
            <a:rPr lang="es-ES" sz="1400" dirty="0" smtClean="0"/>
            <a:t>ITIL</a:t>
          </a:r>
          <a:endParaRPr lang="es-ES" sz="1400" dirty="0"/>
        </a:p>
      </dgm:t>
    </dgm:pt>
    <dgm:pt modelId="{A7398BFE-6BE4-0846-95BB-184B5659D313}" type="parTrans" cxnId="{CF96437A-4E7A-DA46-AE7A-DC908902BD6E}">
      <dgm:prSet/>
      <dgm:spPr/>
      <dgm:t>
        <a:bodyPr/>
        <a:lstStyle/>
        <a:p>
          <a:endParaRPr lang="es-ES"/>
        </a:p>
      </dgm:t>
    </dgm:pt>
    <dgm:pt modelId="{9F15A91A-D4EF-A846-81FD-D77A14156A11}" type="sibTrans" cxnId="{CF96437A-4E7A-DA46-AE7A-DC908902BD6E}">
      <dgm:prSet/>
      <dgm:spPr/>
      <dgm:t>
        <a:bodyPr/>
        <a:lstStyle/>
        <a:p>
          <a:endParaRPr lang="es-ES"/>
        </a:p>
      </dgm:t>
    </dgm:pt>
    <dgm:pt modelId="{AEAD11B3-0964-9C49-97AE-F24DD760DD0B}">
      <dgm:prSet custT="1"/>
      <dgm:spPr/>
      <dgm:t>
        <a:bodyPr/>
        <a:lstStyle/>
        <a:p>
          <a:r>
            <a:rPr lang="es-ES" sz="1400" dirty="0" smtClean="0"/>
            <a:t>Arquitecto de Software</a:t>
          </a:r>
          <a:endParaRPr lang="es-ES" sz="1400" dirty="0"/>
        </a:p>
      </dgm:t>
    </dgm:pt>
    <dgm:pt modelId="{0EE23EE5-1014-E24A-9714-A767F8E32907}" type="parTrans" cxnId="{6ED36EF0-19D3-674F-9475-557E10B81E57}">
      <dgm:prSet/>
      <dgm:spPr/>
      <dgm:t>
        <a:bodyPr/>
        <a:lstStyle/>
        <a:p>
          <a:endParaRPr lang="es-ES"/>
        </a:p>
      </dgm:t>
    </dgm:pt>
    <dgm:pt modelId="{7EC8C0DB-B616-5F43-A2DB-5CC9C0D391DE}" type="sibTrans" cxnId="{6ED36EF0-19D3-674F-9475-557E10B81E57}">
      <dgm:prSet/>
      <dgm:spPr/>
      <dgm:t>
        <a:bodyPr/>
        <a:lstStyle/>
        <a:p>
          <a:endParaRPr lang="es-ES"/>
        </a:p>
      </dgm:t>
    </dgm:pt>
    <dgm:pt modelId="{AB4B175A-6C5F-4541-A479-6936DEF77017}">
      <dgm:prSet phldrT="[Texto]" custT="1"/>
      <dgm:spPr/>
      <dgm:t>
        <a:bodyPr/>
        <a:lstStyle/>
        <a:p>
          <a:r>
            <a:rPr lang="es-ES" sz="1400" dirty="0" smtClean="0"/>
            <a:t>Minería de Datos</a:t>
          </a:r>
          <a:endParaRPr lang="es-ES" sz="1400" dirty="0"/>
        </a:p>
      </dgm:t>
    </dgm:pt>
    <dgm:pt modelId="{E771FE0C-8180-E144-93BF-B8B5E02C0746}" type="parTrans" cxnId="{4E0239D8-076E-0942-B24E-F7BABBC92DE6}">
      <dgm:prSet/>
      <dgm:spPr/>
      <dgm:t>
        <a:bodyPr/>
        <a:lstStyle/>
        <a:p>
          <a:endParaRPr lang="es-ES"/>
        </a:p>
      </dgm:t>
    </dgm:pt>
    <dgm:pt modelId="{661AB6B3-FBC4-484A-9DCF-DEEC7A1FDB7E}" type="sibTrans" cxnId="{4E0239D8-076E-0942-B24E-F7BABBC92DE6}">
      <dgm:prSet/>
      <dgm:spPr/>
      <dgm:t>
        <a:bodyPr/>
        <a:lstStyle/>
        <a:p>
          <a:endParaRPr lang="es-ES"/>
        </a:p>
      </dgm:t>
    </dgm:pt>
    <dgm:pt modelId="{56B869F7-0945-484B-AEAE-CF049F984442}">
      <dgm:prSet phldrT="[Texto]" custT="1"/>
      <dgm:spPr/>
      <dgm:t>
        <a:bodyPr/>
        <a:lstStyle/>
        <a:p>
          <a:r>
            <a:rPr lang="es-ES" sz="1400" dirty="0" smtClean="0"/>
            <a:t>Sistemas Embebidos APP</a:t>
          </a:r>
          <a:endParaRPr lang="es-ES" sz="1400" dirty="0"/>
        </a:p>
      </dgm:t>
    </dgm:pt>
    <dgm:pt modelId="{3C0F7C58-FA9C-2942-A785-95E7D7773D7A}" type="parTrans" cxnId="{AC4E22FC-274D-5C4D-9ACC-F39DC5561799}">
      <dgm:prSet/>
      <dgm:spPr/>
      <dgm:t>
        <a:bodyPr/>
        <a:lstStyle/>
        <a:p>
          <a:endParaRPr lang="es-ES"/>
        </a:p>
      </dgm:t>
    </dgm:pt>
    <dgm:pt modelId="{70427D40-6F9B-184A-BEAA-FB9D34C86548}" type="sibTrans" cxnId="{AC4E22FC-274D-5C4D-9ACC-F39DC5561799}">
      <dgm:prSet/>
      <dgm:spPr/>
      <dgm:t>
        <a:bodyPr/>
        <a:lstStyle/>
        <a:p>
          <a:endParaRPr lang="es-ES"/>
        </a:p>
      </dgm:t>
    </dgm:pt>
    <dgm:pt modelId="{2E2C6AC6-9AFD-1748-B91B-15CEACD592DA}">
      <dgm:prSet phldrT="[Texto]" custT="1"/>
      <dgm:spPr/>
      <dgm:t>
        <a:bodyPr/>
        <a:lstStyle/>
        <a:p>
          <a:r>
            <a:rPr lang="es-ES" sz="1400" dirty="0" smtClean="0"/>
            <a:t>GRPE</a:t>
          </a:r>
          <a:endParaRPr lang="es-ES" sz="1400" dirty="0"/>
        </a:p>
      </dgm:t>
    </dgm:pt>
    <dgm:pt modelId="{35B06FCE-21D8-7A42-9D92-56A204E44153}" type="parTrans" cxnId="{5B24BE9E-DADF-F543-88A6-9E3DC0DB200A}">
      <dgm:prSet/>
      <dgm:spPr/>
      <dgm:t>
        <a:bodyPr/>
        <a:lstStyle/>
        <a:p>
          <a:endParaRPr lang="es-ES"/>
        </a:p>
      </dgm:t>
    </dgm:pt>
    <dgm:pt modelId="{DDD6E7E3-1FCA-C745-BA0B-4365AA672A36}" type="sibTrans" cxnId="{5B24BE9E-DADF-F543-88A6-9E3DC0DB200A}">
      <dgm:prSet/>
      <dgm:spPr/>
      <dgm:t>
        <a:bodyPr/>
        <a:lstStyle/>
        <a:p>
          <a:endParaRPr lang="es-ES"/>
        </a:p>
      </dgm:t>
    </dgm:pt>
    <dgm:pt modelId="{9EC399BE-1BA0-EB4F-BA18-BEDB81E8C7D2}">
      <dgm:prSet phldrT="[Texto]" custT="1"/>
      <dgm:spPr/>
      <dgm:t>
        <a:bodyPr/>
        <a:lstStyle/>
        <a:p>
          <a:r>
            <a:rPr lang="es-ES" sz="1400" dirty="0" smtClean="0"/>
            <a:t>Cómputo en la Nube</a:t>
          </a:r>
        </a:p>
      </dgm:t>
    </dgm:pt>
    <dgm:pt modelId="{59D34B31-116F-EF44-90ED-D5B653903E71}" type="parTrans" cxnId="{0E642364-C694-8048-9A19-06733D349300}">
      <dgm:prSet/>
      <dgm:spPr/>
      <dgm:t>
        <a:bodyPr/>
        <a:lstStyle/>
        <a:p>
          <a:endParaRPr lang="es-ES"/>
        </a:p>
      </dgm:t>
    </dgm:pt>
    <dgm:pt modelId="{1294CB45-C85A-5644-B678-9795A3409487}" type="sibTrans" cxnId="{0E642364-C694-8048-9A19-06733D349300}">
      <dgm:prSet/>
      <dgm:spPr/>
      <dgm:t>
        <a:bodyPr/>
        <a:lstStyle/>
        <a:p>
          <a:endParaRPr lang="es-ES"/>
        </a:p>
      </dgm:t>
    </dgm:pt>
    <dgm:pt modelId="{7DD7807A-84DB-FF40-B285-0D4334728A5C}">
      <dgm:prSet phldrT="[Texto]" custT="1"/>
      <dgm:spPr/>
      <dgm:t>
        <a:bodyPr/>
        <a:lstStyle/>
        <a:p>
          <a:r>
            <a:rPr lang="es-ES" sz="1400" dirty="0" smtClean="0"/>
            <a:t>Formación  de Recursos Humanos</a:t>
          </a:r>
          <a:endParaRPr lang="es-ES" sz="1400" dirty="0"/>
        </a:p>
      </dgm:t>
    </dgm:pt>
    <dgm:pt modelId="{9E88F652-7BDA-2A44-AA91-48055C1244D2}" type="parTrans" cxnId="{8EFAB2C0-06AC-1947-8E1C-D45820301B80}">
      <dgm:prSet/>
      <dgm:spPr/>
      <dgm:t>
        <a:bodyPr/>
        <a:lstStyle/>
        <a:p>
          <a:endParaRPr lang="es-ES"/>
        </a:p>
      </dgm:t>
    </dgm:pt>
    <dgm:pt modelId="{85CC658F-B255-A345-90BA-664A930E8BAA}" type="sibTrans" cxnId="{8EFAB2C0-06AC-1947-8E1C-D45820301B80}">
      <dgm:prSet/>
      <dgm:spPr/>
      <dgm:t>
        <a:bodyPr/>
        <a:lstStyle/>
        <a:p>
          <a:endParaRPr lang="es-ES"/>
        </a:p>
      </dgm:t>
    </dgm:pt>
    <dgm:pt modelId="{2357BCA8-9229-824B-A301-0947640BBA07}">
      <dgm:prSet phldrT="[Texto]" custT="1"/>
      <dgm:spPr/>
      <dgm:t>
        <a:bodyPr/>
        <a:lstStyle/>
        <a:p>
          <a:r>
            <a:rPr lang="es-ES" sz="1400" dirty="0" smtClean="0"/>
            <a:t>Incorporación a la empresa</a:t>
          </a:r>
          <a:endParaRPr lang="es-ES" sz="1400" dirty="0"/>
        </a:p>
      </dgm:t>
    </dgm:pt>
    <dgm:pt modelId="{6C7B61F4-43E0-5D4E-B9F4-8BE82BCC2D92}" type="parTrans" cxnId="{B73636A9-DE72-9748-A986-D907A646506D}">
      <dgm:prSet/>
      <dgm:spPr/>
      <dgm:t>
        <a:bodyPr/>
        <a:lstStyle/>
        <a:p>
          <a:endParaRPr lang="es-ES"/>
        </a:p>
      </dgm:t>
    </dgm:pt>
    <dgm:pt modelId="{81E6C04E-E9D6-7C48-A62D-8D303F128AAC}" type="sibTrans" cxnId="{B73636A9-DE72-9748-A986-D907A646506D}">
      <dgm:prSet/>
      <dgm:spPr/>
      <dgm:t>
        <a:bodyPr/>
        <a:lstStyle/>
        <a:p>
          <a:endParaRPr lang="es-ES"/>
        </a:p>
      </dgm:t>
    </dgm:pt>
    <dgm:pt modelId="{28F7AE90-9B24-9C4D-92C7-F5067F35DB26}">
      <dgm:prSet custT="1"/>
      <dgm:spPr/>
      <dgm:t>
        <a:bodyPr/>
        <a:lstStyle/>
        <a:p>
          <a:r>
            <a:rPr lang="es-ES" sz="1400" dirty="0" smtClean="0"/>
            <a:t>Administrador de proyectos TI</a:t>
          </a:r>
          <a:endParaRPr lang="es-ES" sz="1400" dirty="0"/>
        </a:p>
      </dgm:t>
    </dgm:pt>
    <dgm:pt modelId="{BF94F127-D001-914E-BD94-163D31B97BBE}" type="parTrans" cxnId="{095B69FB-D339-CD49-AFAD-D274141AB305}">
      <dgm:prSet/>
      <dgm:spPr/>
      <dgm:t>
        <a:bodyPr/>
        <a:lstStyle/>
        <a:p>
          <a:endParaRPr lang="es-ES"/>
        </a:p>
      </dgm:t>
    </dgm:pt>
    <dgm:pt modelId="{03FFC86A-45F1-3F4F-98A9-425FFB6CE81F}" type="sibTrans" cxnId="{095B69FB-D339-CD49-AFAD-D274141AB305}">
      <dgm:prSet/>
      <dgm:spPr/>
      <dgm:t>
        <a:bodyPr/>
        <a:lstStyle/>
        <a:p>
          <a:endParaRPr lang="es-ES"/>
        </a:p>
      </dgm:t>
    </dgm:pt>
    <dgm:pt modelId="{D0E39C3A-AB48-2945-9F82-E326DFF603D4}">
      <dgm:prSet custT="1"/>
      <dgm:spPr/>
      <dgm:t>
        <a:bodyPr/>
        <a:lstStyle/>
        <a:p>
          <a:r>
            <a:rPr lang="es-ES" sz="1400" dirty="0" err="1" smtClean="0"/>
            <a:t>COBiT</a:t>
          </a:r>
          <a:endParaRPr lang="es-ES" sz="1400" dirty="0" smtClean="0"/>
        </a:p>
        <a:p>
          <a:r>
            <a:rPr lang="es-ES" sz="1400" dirty="0" smtClean="0"/>
            <a:t>Planes de Negocio</a:t>
          </a:r>
        </a:p>
        <a:p>
          <a:r>
            <a:rPr lang="es-ES" sz="1400" dirty="0" err="1" smtClean="0"/>
            <a:t>Emprendeurismo</a:t>
          </a:r>
          <a:endParaRPr lang="es-ES" sz="1400" dirty="0" smtClean="0"/>
        </a:p>
        <a:p>
          <a:endParaRPr lang="es-ES" sz="1400" dirty="0"/>
        </a:p>
      </dgm:t>
    </dgm:pt>
    <dgm:pt modelId="{1D0A78F7-BF46-B542-BA2C-BD0AB0CABEAB}" type="parTrans" cxnId="{04FCB611-F6D1-474B-9206-F2B69F7F5B20}">
      <dgm:prSet/>
      <dgm:spPr/>
      <dgm:t>
        <a:bodyPr/>
        <a:lstStyle/>
        <a:p>
          <a:endParaRPr lang="es-ES"/>
        </a:p>
      </dgm:t>
    </dgm:pt>
    <dgm:pt modelId="{ED06386D-95B6-BE43-AD12-86718C9124EC}" type="sibTrans" cxnId="{04FCB611-F6D1-474B-9206-F2B69F7F5B20}">
      <dgm:prSet/>
      <dgm:spPr/>
      <dgm:t>
        <a:bodyPr/>
        <a:lstStyle/>
        <a:p>
          <a:endParaRPr lang="es-ES"/>
        </a:p>
      </dgm:t>
    </dgm:pt>
    <dgm:pt modelId="{57BEF788-1A6B-EA47-9668-B8D28FDC6366}">
      <dgm:prSet phldrT="[Texto]" custT="1"/>
      <dgm:spPr/>
      <dgm:t>
        <a:bodyPr/>
        <a:lstStyle/>
        <a:p>
          <a:r>
            <a:rPr lang="es-ES" sz="1600" dirty="0" smtClean="0"/>
            <a:t>Posgrado con la Industria</a:t>
          </a:r>
          <a:endParaRPr lang="es-ES" sz="1600" dirty="0"/>
        </a:p>
      </dgm:t>
    </dgm:pt>
    <dgm:pt modelId="{806A96F0-D2AB-224D-A14D-955ED532E305}" type="parTrans" cxnId="{F474427D-150B-9843-AA76-6680C3831CD1}">
      <dgm:prSet/>
      <dgm:spPr/>
      <dgm:t>
        <a:bodyPr/>
        <a:lstStyle/>
        <a:p>
          <a:endParaRPr lang="es-ES"/>
        </a:p>
      </dgm:t>
    </dgm:pt>
    <dgm:pt modelId="{7D05BAD5-DC07-E94D-AE4A-9D7C1C87CF94}" type="sibTrans" cxnId="{F474427D-150B-9843-AA76-6680C3831CD1}">
      <dgm:prSet/>
      <dgm:spPr/>
      <dgm:t>
        <a:bodyPr/>
        <a:lstStyle/>
        <a:p>
          <a:endParaRPr lang="es-ES"/>
        </a:p>
      </dgm:t>
    </dgm:pt>
    <dgm:pt modelId="{94E2688D-7BE9-C449-9C2C-3F22654E83F2}">
      <dgm:prSet phldrT="[Texto]" custT="1"/>
      <dgm:spPr/>
      <dgm:t>
        <a:bodyPr/>
        <a:lstStyle/>
        <a:p>
          <a:r>
            <a:rPr lang="es-ES" sz="1600" dirty="0" err="1" smtClean="0"/>
            <a:t>CONACyT</a:t>
          </a:r>
          <a:endParaRPr lang="es-ES" sz="1600" dirty="0"/>
        </a:p>
      </dgm:t>
    </dgm:pt>
    <dgm:pt modelId="{7F79DD93-4BEB-364E-8C95-E6F60388B5D4}" type="parTrans" cxnId="{5A4A1988-813A-544B-A9A9-5066DCA6CA46}">
      <dgm:prSet/>
      <dgm:spPr/>
      <dgm:t>
        <a:bodyPr/>
        <a:lstStyle/>
        <a:p>
          <a:endParaRPr lang="es-ES"/>
        </a:p>
      </dgm:t>
    </dgm:pt>
    <dgm:pt modelId="{AA04F6F0-6A85-954B-95BB-1C40615C8477}" type="sibTrans" cxnId="{5A4A1988-813A-544B-A9A9-5066DCA6CA46}">
      <dgm:prSet/>
      <dgm:spPr/>
      <dgm:t>
        <a:bodyPr/>
        <a:lstStyle/>
        <a:p>
          <a:endParaRPr lang="es-ES"/>
        </a:p>
      </dgm:t>
    </dgm:pt>
    <dgm:pt modelId="{32B352A2-FF39-D84A-9B39-9A5226B77CC9}">
      <dgm:prSet phldrT="[Texto]" custT="1"/>
      <dgm:spPr/>
      <dgm:t>
        <a:bodyPr/>
        <a:lstStyle/>
        <a:p>
          <a:r>
            <a:rPr lang="es-ES" sz="1600" dirty="0" err="1" smtClean="0"/>
            <a:t>ICyT</a:t>
          </a:r>
          <a:r>
            <a:rPr lang="es-ES" sz="1600" dirty="0" smtClean="0"/>
            <a:t>-DF</a:t>
          </a:r>
        </a:p>
      </dgm:t>
    </dgm:pt>
    <dgm:pt modelId="{A6CFE54D-2D75-5F4E-8749-B746A39A732E}" type="parTrans" cxnId="{C12ECD68-1875-7247-ADB0-BEC224214837}">
      <dgm:prSet/>
      <dgm:spPr/>
      <dgm:t>
        <a:bodyPr/>
        <a:lstStyle/>
        <a:p>
          <a:endParaRPr lang="es-ES"/>
        </a:p>
      </dgm:t>
    </dgm:pt>
    <dgm:pt modelId="{E5E79111-184C-B64E-8FE8-0C4C28E28B10}" type="sibTrans" cxnId="{C12ECD68-1875-7247-ADB0-BEC224214837}">
      <dgm:prSet/>
      <dgm:spPr/>
      <dgm:t>
        <a:bodyPr/>
        <a:lstStyle/>
        <a:p>
          <a:endParaRPr lang="es-ES"/>
        </a:p>
      </dgm:t>
    </dgm:pt>
    <dgm:pt modelId="{8ED5F589-8D4E-D049-A5A0-9E61B5EA463B}" type="pres">
      <dgm:prSet presAssocID="{612D2029-37C3-B043-8B18-E4F1270AAEB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4F7830D-0F87-C24F-ABA4-EBE0ABFEB17B}" type="pres">
      <dgm:prSet presAssocID="{B92DEDBB-CA6B-F240-A329-1E40576B5F3A}" presName="parentText1" presStyleLbl="node1" presStyleIdx="0" presStyleCnt="4" custScaleX="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6D6263-2460-7C43-85BA-EF983170B18B}" type="pres">
      <dgm:prSet presAssocID="{B92DEDBB-CA6B-F240-A329-1E40576B5F3A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E48074-9156-2147-925C-3610472E4426}" type="pres">
      <dgm:prSet presAssocID="{59342DEB-04A9-CF4C-B09C-256CC3A2E531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1CD5BC-66DE-7041-8555-82F338561119}" type="pres">
      <dgm:prSet presAssocID="{59342DEB-04A9-CF4C-B09C-256CC3A2E531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896CE9-7A73-F74F-8004-EB0CFBC9C545}" type="pres">
      <dgm:prSet presAssocID="{14D42F44-810D-484F-8582-B7BC7DE2BE0C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5E537E-FB92-3B40-A24F-2BE99A7107E7}" type="pres">
      <dgm:prSet presAssocID="{14D42F44-810D-484F-8582-B7BC7DE2BE0C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ADC756-CE87-1C41-82E2-6F0D86BE4905}" type="pres">
      <dgm:prSet presAssocID="{535E2F13-3218-5D4E-8AAD-02A8C51CF786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8C0CBB-ECF4-9F4F-8586-710A23EE1B95}" type="pres">
      <dgm:prSet presAssocID="{535E2F13-3218-5D4E-8AAD-02A8C51CF786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597850-02A4-754E-9754-CB6CD0A51CD9}" type="presOf" srcId="{71BFBCF9-DFEF-7440-9C3A-4AC3CA0DED5C}" destId="{0B1CD5BC-66DE-7041-8555-82F338561119}" srcOrd="0" destOrd="1" presId="urn:microsoft.com/office/officeart/2009/3/layout/IncreasingArrowsProcess"/>
    <dgm:cxn modelId="{0D484C5D-EDC4-8647-A431-9C1A76D3739F}" type="presOf" srcId="{612D2029-37C3-B043-8B18-E4F1270AAEB5}" destId="{8ED5F589-8D4E-D049-A5A0-9E61B5EA463B}" srcOrd="0" destOrd="0" presId="urn:microsoft.com/office/officeart/2009/3/layout/IncreasingArrowsProcess"/>
    <dgm:cxn modelId="{E3798D4C-837A-F044-831F-4ED6B8FFA4F6}" type="presOf" srcId="{731A5852-F039-C549-A434-96B1279129D6}" destId="{0B1CD5BC-66DE-7041-8555-82F338561119}" srcOrd="0" destOrd="0" presId="urn:microsoft.com/office/officeart/2009/3/layout/IncreasingArrowsProcess"/>
    <dgm:cxn modelId="{16DB4A46-24F4-F14E-B63A-2F11645DD87C}" type="presOf" srcId="{32B352A2-FF39-D84A-9B39-9A5226B77CC9}" destId="{3D6D6263-2460-7C43-85BA-EF983170B18B}" srcOrd="0" destOrd="2" presId="urn:microsoft.com/office/officeart/2009/3/layout/IncreasingArrowsProcess"/>
    <dgm:cxn modelId="{7FA66931-882F-2F4D-BEAF-4933A850B4CE}" type="presOf" srcId="{59342DEB-04A9-CF4C-B09C-256CC3A2E531}" destId="{16E48074-9156-2147-925C-3610472E4426}" srcOrd="0" destOrd="0" presId="urn:microsoft.com/office/officeart/2009/3/layout/IncreasingArrowsProcess"/>
    <dgm:cxn modelId="{C7FA3F7D-1AE6-4D4F-B3A8-4D8E1E5492F2}" type="presOf" srcId="{AB4B175A-6C5F-4541-A479-6936DEF77017}" destId="{1A5E537E-FB92-3B40-A24F-2BE99A7107E7}" srcOrd="0" destOrd="1" presId="urn:microsoft.com/office/officeart/2009/3/layout/IncreasingArrowsProcess"/>
    <dgm:cxn modelId="{8EFAB2C0-06AC-1947-8E1C-D45820301B80}" srcId="{535E2F13-3218-5D4E-8AAD-02A8C51CF786}" destId="{7DD7807A-84DB-FF40-B285-0D4334728A5C}" srcOrd="1" destOrd="0" parTransId="{9E88F652-7BDA-2A44-AA91-48055C1244D2}" sibTransId="{85CC658F-B255-A345-90BA-664A930E8BAA}"/>
    <dgm:cxn modelId="{05D112A0-DEEF-9A47-B574-B91150F74B0F}" srcId="{612D2029-37C3-B043-8B18-E4F1270AAEB5}" destId="{14D42F44-810D-484F-8582-B7BC7DE2BE0C}" srcOrd="2" destOrd="0" parTransId="{3C14553C-DB41-4641-896C-0EA17F16774A}" sibTransId="{36FF74B6-DA4D-024C-8674-BC73CAE05E38}"/>
    <dgm:cxn modelId="{628ECA33-D49E-0C48-9B1A-BF39885DC890}" srcId="{59342DEB-04A9-CF4C-B09C-256CC3A2E531}" destId="{731A5852-F039-C549-A434-96B1279129D6}" srcOrd="0" destOrd="0" parTransId="{B33DFFD0-E548-9E4A-9168-8DA7FF56A783}" sibTransId="{11B11C7A-D045-AC47-A6A1-D7F1EAD1C6C2}"/>
    <dgm:cxn modelId="{5B24BE9E-DADF-F543-88A6-9E3DC0DB200A}" srcId="{14D42F44-810D-484F-8582-B7BC7DE2BE0C}" destId="{2E2C6AC6-9AFD-1748-B91B-15CEACD592DA}" srcOrd="3" destOrd="0" parTransId="{35B06FCE-21D8-7A42-9D92-56A204E44153}" sibTransId="{DDD6E7E3-1FCA-C745-BA0B-4365AA672A36}"/>
    <dgm:cxn modelId="{F22F9C91-AE15-004F-A1E2-9D9C1E8773E8}" srcId="{612D2029-37C3-B043-8B18-E4F1270AAEB5}" destId="{B92DEDBB-CA6B-F240-A329-1E40576B5F3A}" srcOrd="0" destOrd="0" parTransId="{0FD5696E-3B26-7B4E-A81B-86E405A2E6F5}" sibTransId="{B99F9AF3-2572-8D4F-B543-8F2D5FA4680D}"/>
    <dgm:cxn modelId="{C12ECD68-1875-7247-ADB0-BEC224214837}" srcId="{B92DEDBB-CA6B-F240-A329-1E40576B5F3A}" destId="{32B352A2-FF39-D84A-9B39-9A5226B77CC9}" srcOrd="2" destOrd="0" parTransId="{A6CFE54D-2D75-5F4E-8749-B746A39A732E}" sibTransId="{E5E79111-184C-B64E-8FE8-0C4C28E28B10}"/>
    <dgm:cxn modelId="{C4A2E0B9-4748-7741-B882-632051497F94}" type="presOf" srcId="{2357BCA8-9229-824B-A301-0947640BBA07}" destId="{608C0CBB-ECF4-9F4F-8586-710A23EE1B95}" srcOrd="0" destOrd="2" presId="urn:microsoft.com/office/officeart/2009/3/layout/IncreasingArrowsProcess"/>
    <dgm:cxn modelId="{0E642364-C694-8048-9A19-06733D349300}" srcId="{14D42F44-810D-484F-8582-B7BC7DE2BE0C}" destId="{9EC399BE-1BA0-EB4F-BA18-BEDB81E8C7D2}" srcOrd="4" destOrd="0" parTransId="{59D34B31-116F-EF44-90ED-D5B653903E71}" sibTransId="{1294CB45-C85A-5644-B678-9795A3409487}"/>
    <dgm:cxn modelId="{CBA798A5-4307-CE45-8897-9C07DA761C63}" srcId="{612D2029-37C3-B043-8B18-E4F1270AAEB5}" destId="{59342DEB-04A9-CF4C-B09C-256CC3A2E531}" srcOrd="1" destOrd="0" parTransId="{BA499961-CFB0-3642-8A3F-359872036B7B}" sibTransId="{247FB348-E1A1-9047-BF99-93D3B02248BB}"/>
    <dgm:cxn modelId="{124F3C89-DAE3-5C4C-89D4-85D701E94280}" type="presOf" srcId="{14D42F44-810D-484F-8582-B7BC7DE2BE0C}" destId="{07896CE9-7A73-F74F-8004-EB0CFBC9C545}" srcOrd="0" destOrd="0" presId="urn:microsoft.com/office/officeart/2009/3/layout/IncreasingArrowsProcess"/>
    <dgm:cxn modelId="{095B69FB-D339-CD49-AFAD-D274141AB305}" srcId="{59342DEB-04A9-CF4C-B09C-256CC3A2E531}" destId="{28F7AE90-9B24-9C4D-92C7-F5067F35DB26}" srcOrd="3" destOrd="0" parTransId="{BF94F127-D001-914E-BD94-163D31B97BBE}" sibTransId="{03FFC86A-45F1-3F4F-98A9-425FFB6CE81F}"/>
    <dgm:cxn modelId="{4E0239D8-076E-0942-B24E-F7BABBC92DE6}" srcId="{14D42F44-810D-484F-8582-B7BC7DE2BE0C}" destId="{AB4B175A-6C5F-4541-A479-6936DEF77017}" srcOrd="1" destOrd="0" parTransId="{E771FE0C-8180-E144-93BF-B8B5E02C0746}" sibTransId="{661AB6B3-FBC4-484A-9DCF-DEEC7A1FDB7E}"/>
    <dgm:cxn modelId="{04FCB611-F6D1-474B-9206-F2B69F7F5B20}" srcId="{59342DEB-04A9-CF4C-B09C-256CC3A2E531}" destId="{D0E39C3A-AB48-2945-9F82-E326DFF603D4}" srcOrd="4" destOrd="0" parTransId="{1D0A78F7-BF46-B542-BA2C-BD0AB0CABEAB}" sibTransId="{ED06386D-95B6-BE43-AD12-86718C9124EC}"/>
    <dgm:cxn modelId="{8FB9AD00-3A0E-774B-B65C-85AC1D520BDC}" type="presOf" srcId="{7DD7807A-84DB-FF40-B285-0D4334728A5C}" destId="{608C0CBB-ECF4-9F4F-8586-710A23EE1B95}" srcOrd="0" destOrd="1" presId="urn:microsoft.com/office/officeart/2009/3/layout/IncreasingArrowsProcess"/>
    <dgm:cxn modelId="{16D7E532-2DCB-B345-8537-15DC58AFE7D8}" type="presOf" srcId="{94E2688D-7BE9-C449-9C2C-3F22654E83F2}" destId="{3D6D6263-2460-7C43-85BA-EF983170B18B}" srcOrd="0" destOrd="1" presId="urn:microsoft.com/office/officeart/2009/3/layout/IncreasingArrowsProcess"/>
    <dgm:cxn modelId="{63BCAEA2-4AC2-054E-B41F-5F7ABED139B0}" type="presOf" srcId="{56B869F7-0945-484B-AEAE-CF049F984442}" destId="{1A5E537E-FB92-3B40-A24F-2BE99A7107E7}" srcOrd="0" destOrd="2" presId="urn:microsoft.com/office/officeart/2009/3/layout/IncreasingArrowsProcess"/>
    <dgm:cxn modelId="{73649DA1-09BC-2049-A49D-F283844A0F55}" srcId="{535E2F13-3218-5D4E-8AAD-02A8C51CF786}" destId="{E54147ED-B542-6A4F-B11A-3934BC38F0DE}" srcOrd="0" destOrd="0" parTransId="{25A298D8-821B-414C-816F-AD04313E2CAE}" sibTransId="{79D2CA50-6ED9-734B-9EF0-9F77B2782779}"/>
    <dgm:cxn modelId="{0FB507AE-C14A-454C-844F-8C39B04A1322}" type="presOf" srcId="{57BEF788-1A6B-EA47-9668-B8D28FDC6366}" destId="{3D6D6263-2460-7C43-85BA-EF983170B18B}" srcOrd="0" destOrd="0" presId="urn:microsoft.com/office/officeart/2009/3/layout/IncreasingArrowsProcess"/>
    <dgm:cxn modelId="{6B8E8EE6-F13A-C647-ADF3-0EF192934E5D}" type="presOf" srcId="{28F7AE90-9B24-9C4D-92C7-F5067F35DB26}" destId="{0B1CD5BC-66DE-7041-8555-82F338561119}" srcOrd="0" destOrd="3" presId="urn:microsoft.com/office/officeart/2009/3/layout/IncreasingArrowsProcess"/>
    <dgm:cxn modelId="{BF243A47-54FE-C342-B216-0C22347988D0}" type="presOf" srcId="{D0E39C3A-AB48-2945-9F82-E326DFF603D4}" destId="{0B1CD5BC-66DE-7041-8555-82F338561119}" srcOrd="0" destOrd="4" presId="urn:microsoft.com/office/officeart/2009/3/layout/IncreasingArrowsProcess"/>
    <dgm:cxn modelId="{5A4A1988-813A-544B-A9A9-5066DCA6CA46}" srcId="{B92DEDBB-CA6B-F240-A329-1E40576B5F3A}" destId="{94E2688D-7BE9-C449-9C2C-3F22654E83F2}" srcOrd="1" destOrd="0" parTransId="{7F79DD93-4BEB-364E-8C95-E6F60388B5D4}" sibTransId="{AA04F6F0-6A85-954B-95BB-1C40615C8477}"/>
    <dgm:cxn modelId="{CF96437A-4E7A-DA46-AE7A-DC908902BD6E}" srcId="{59342DEB-04A9-CF4C-B09C-256CC3A2E531}" destId="{71BFBCF9-DFEF-7440-9C3A-4AC3CA0DED5C}" srcOrd="1" destOrd="0" parTransId="{A7398BFE-6BE4-0846-95BB-184B5659D313}" sibTransId="{9F15A91A-D4EF-A846-81FD-D77A14156A11}"/>
    <dgm:cxn modelId="{6ED36EF0-19D3-674F-9475-557E10B81E57}" srcId="{59342DEB-04A9-CF4C-B09C-256CC3A2E531}" destId="{AEAD11B3-0964-9C49-97AE-F24DD760DD0B}" srcOrd="2" destOrd="0" parTransId="{0EE23EE5-1014-E24A-9714-A767F8E32907}" sibTransId="{7EC8C0DB-B616-5F43-A2DB-5CC9C0D391DE}"/>
    <dgm:cxn modelId="{B5F8B69E-70D7-4F4B-A6AC-9116762DCC9F}" type="presOf" srcId="{E54147ED-B542-6A4F-B11A-3934BC38F0DE}" destId="{608C0CBB-ECF4-9F4F-8586-710A23EE1B95}" srcOrd="0" destOrd="0" presId="urn:microsoft.com/office/officeart/2009/3/layout/IncreasingArrowsProcess"/>
    <dgm:cxn modelId="{37F43684-DD8B-424E-BA8F-B12169AA0E10}" type="presOf" srcId="{A69B73AA-0E4F-F64D-9331-BC0FA2A189F8}" destId="{1A5E537E-FB92-3B40-A24F-2BE99A7107E7}" srcOrd="0" destOrd="0" presId="urn:microsoft.com/office/officeart/2009/3/layout/IncreasingArrowsProcess"/>
    <dgm:cxn modelId="{0F0153E6-4463-DA43-978E-2CBFD8542D69}" type="presOf" srcId="{B92DEDBB-CA6B-F240-A329-1E40576B5F3A}" destId="{44F7830D-0F87-C24F-ABA4-EBE0ABFEB17B}" srcOrd="0" destOrd="0" presId="urn:microsoft.com/office/officeart/2009/3/layout/IncreasingArrowsProcess"/>
    <dgm:cxn modelId="{B73636A9-DE72-9748-A986-D907A646506D}" srcId="{535E2F13-3218-5D4E-8AAD-02A8C51CF786}" destId="{2357BCA8-9229-824B-A301-0947640BBA07}" srcOrd="2" destOrd="0" parTransId="{6C7B61F4-43E0-5D4E-B9F4-8BE82BCC2D92}" sibTransId="{81E6C04E-E9D6-7C48-A62D-8D303F128AAC}"/>
    <dgm:cxn modelId="{2A0EE3F7-3D76-6742-A5C4-B0D65E4B0849}" type="presOf" srcId="{535E2F13-3218-5D4E-8AAD-02A8C51CF786}" destId="{B3ADC756-CE87-1C41-82E2-6F0D86BE4905}" srcOrd="0" destOrd="0" presId="urn:microsoft.com/office/officeart/2009/3/layout/IncreasingArrowsProcess"/>
    <dgm:cxn modelId="{D4E16C80-313B-764D-9D89-BDEE1E3936B3}" type="presOf" srcId="{2E2C6AC6-9AFD-1748-B91B-15CEACD592DA}" destId="{1A5E537E-FB92-3B40-A24F-2BE99A7107E7}" srcOrd="0" destOrd="3" presId="urn:microsoft.com/office/officeart/2009/3/layout/IncreasingArrowsProcess"/>
    <dgm:cxn modelId="{E01A6A2D-3249-7D4F-A1EC-92849C8F4F74}" srcId="{14D42F44-810D-484F-8582-B7BC7DE2BE0C}" destId="{A69B73AA-0E4F-F64D-9331-BC0FA2A189F8}" srcOrd="0" destOrd="0" parTransId="{0932CD88-0297-4F44-93BC-FE60236653F9}" sibTransId="{1CE1D496-16D1-8F4F-B8AE-89F7E2E77B68}"/>
    <dgm:cxn modelId="{A5484BBD-C175-0B43-AEEE-CA7AC77CC70F}" srcId="{612D2029-37C3-B043-8B18-E4F1270AAEB5}" destId="{535E2F13-3218-5D4E-8AAD-02A8C51CF786}" srcOrd="3" destOrd="0" parTransId="{D1DF5135-2AD3-B540-97E7-BF1AB80CE9A0}" sibTransId="{C1AA763C-51E9-B44F-AA8F-740227093905}"/>
    <dgm:cxn modelId="{E4934F2C-49F2-9348-9945-84897B3C6C6E}" type="presOf" srcId="{9EC399BE-1BA0-EB4F-BA18-BEDB81E8C7D2}" destId="{1A5E537E-FB92-3B40-A24F-2BE99A7107E7}" srcOrd="0" destOrd="4" presId="urn:microsoft.com/office/officeart/2009/3/layout/IncreasingArrowsProcess"/>
    <dgm:cxn modelId="{AC4E22FC-274D-5C4D-9ACC-F39DC5561799}" srcId="{14D42F44-810D-484F-8582-B7BC7DE2BE0C}" destId="{56B869F7-0945-484B-AEAE-CF049F984442}" srcOrd="2" destOrd="0" parTransId="{3C0F7C58-FA9C-2942-A785-95E7D7773D7A}" sibTransId="{70427D40-6F9B-184A-BEAA-FB9D34C86548}"/>
    <dgm:cxn modelId="{F474427D-150B-9843-AA76-6680C3831CD1}" srcId="{B92DEDBB-CA6B-F240-A329-1E40576B5F3A}" destId="{57BEF788-1A6B-EA47-9668-B8D28FDC6366}" srcOrd="0" destOrd="0" parTransId="{806A96F0-D2AB-224D-A14D-955ED532E305}" sibTransId="{7D05BAD5-DC07-E94D-AE4A-9D7C1C87CF94}"/>
    <dgm:cxn modelId="{E5F64A77-9244-8D46-AB5B-9482921E5C53}" type="presOf" srcId="{AEAD11B3-0964-9C49-97AE-F24DD760DD0B}" destId="{0B1CD5BC-66DE-7041-8555-82F338561119}" srcOrd="0" destOrd="2" presId="urn:microsoft.com/office/officeart/2009/3/layout/IncreasingArrowsProcess"/>
    <dgm:cxn modelId="{51E0D0E3-3700-5A45-A30C-660FD7DB4FAF}" type="presParOf" srcId="{8ED5F589-8D4E-D049-A5A0-9E61B5EA463B}" destId="{44F7830D-0F87-C24F-ABA4-EBE0ABFEB17B}" srcOrd="0" destOrd="0" presId="urn:microsoft.com/office/officeart/2009/3/layout/IncreasingArrowsProcess"/>
    <dgm:cxn modelId="{1AC601B5-C93B-054C-830C-7374D71C26E8}" type="presParOf" srcId="{8ED5F589-8D4E-D049-A5A0-9E61B5EA463B}" destId="{3D6D6263-2460-7C43-85BA-EF983170B18B}" srcOrd="1" destOrd="0" presId="urn:microsoft.com/office/officeart/2009/3/layout/IncreasingArrowsProcess"/>
    <dgm:cxn modelId="{50FB9DF8-B27B-3144-867A-0594BACED3A4}" type="presParOf" srcId="{8ED5F589-8D4E-D049-A5A0-9E61B5EA463B}" destId="{16E48074-9156-2147-925C-3610472E4426}" srcOrd="2" destOrd="0" presId="urn:microsoft.com/office/officeart/2009/3/layout/IncreasingArrowsProcess"/>
    <dgm:cxn modelId="{201DEED5-E6E8-AA49-9634-6E7D12CCC2EB}" type="presParOf" srcId="{8ED5F589-8D4E-D049-A5A0-9E61B5EA463B}" destId="{0B1CD5BC-66DE-7041-8555-82F338561119}" srcOrd="3" destOrd="0" presId="urn:microsoft.com/office/officeart/2009/3/layout/IncreasingArrowsProcess"/>
    <dgm:cxn modelId="{1012766C-A2FC-324F-A28B-618679419CDA}" type="presParOf" srcId="{8ED5F589-8D4E-D049-A5A0-9E61B5EA463B}" destId="{07896CE9-7A73-F74F-8004-EB0CFBC9C545}" srcOrd="4" destOrd="0" presId="urn:microsoft.com/office/officeart/2009/3/layout/IncreasingArrowsProcess"/>
    <dgm:cxn modelId="{9E2B815E-EEA7-F345-A8F3-F83ED4F20F1D}" type="presParOf" srcId="{8ED5F589-8D4E-D049-A5A0-9E61B5EA463B}" destId="{1A5E537E-FB92-3B40-A24F-2BE99A7107E7}" srcOrd="5" destOrd="0" presId="urn:microsoft.com/office/officeart/2009/3/layout/IncreasingArrowsProcess"/>
    <dgm:cxn modelId="{FBB53B57-0A10-444E-BBFD-C552A3813E79}" type="presParOf" srcId="{8ED5F589-8D4E-D049-A5A0-9E61B5EA463B}" destId="{B3ADC756-CE87-1C41-82E2-6F0D86BE4905}" srcOrd="6" destOrd="0" presId="urn:microsoft.com/office/officeart/2009/3/layout/IncreasingArrowsProcess"/>
    <dgm:cxn modelId="{CB589D06-6159-2F49-BE9D-8524808514F7}" type="presParOf" srcId="{8ED5F589-8D4E-D049-A5A0-9E61B5EA463B}" destId="{608C0CBB-ECF4-9F4F-8586-710A23EE1B95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0.05518</cdr:x>
      <cdr:y>0.83524</cdr:y>
    </cdr:from>
    <cdr:to>
      <cdr:x>0.57334</cdr:x>
      <cdr:y>0.87901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10944" y="5052665"/>
          <a:ext cx="4798208" cy="26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fld id="{B53EBD48-CCD4-43CE-AF52-4D525B8E50B4}" type="TxLink">
            <a:rPr lang="es-MX" sz="900">
              <a:latin typeface="Verdana" pitchFamily="34" charset="0"/>
              <a:ea typeface="Verdana" pitchFamily="34" charset="0"/>
              <a:cs typeface="Verdana" pitchFamily="34" charset="0"/>
            </a:rPr>
            <a:pPr/>
            <a:t>Fuente: Select, "IPN recursos humanos", agosto 2012</a:t>
          </a:fld>
          <a:endParaRPr lang="es-MX" sz="900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0.65831</cdr:x>
      <cdr:y>0.83524</cdr:y>
    </cdr:from>
    <cdr:to>
      <cdr:x>0.91894</cdr:x>
      <cdr:y>0.87901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096000" y="5052665"/>
          <a:ext cx="2413420" cy="26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r"/>
          <a:fld id="{3EB5D9FE-1A6C-4DB4-BB5D-644344FC288A}" type="TxLink">
            <a:rPr lang="es-MX" sz="1400" b="1">
              <a:latin typeface="Verdana" pitchFamily="34" charset="0"/>
              <a:ea typeface="Verdana" pitchFamily="34" charset="0"/>
              <a:cs typeface="Verdana" pitchFamily="34" charset="0"/>
            </a:rPr>
            <a:pPr algn="r"/>
            <a:t>n= 100 empresas</a:t>
          </a:fld>
          <a:endParaRPr lang="es-MX" sz="1400" b="1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0.05518</cdr:x>
      <cdr:y>0.83524</cdr:y>
    </cdr:from>
    <cdr:to>
      <cdr:x>0.53935</cdr:x>
      <cdr:y>0.87901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510969" y="5052635"/>
          <a:ext cx="4483443" cy="264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endParaRPr lang="es-MX" sz="1200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0.4283</cdr:x>
      <cdr:y>0.07773</cdr:y>
    </cdr:from>
    <cdr:to>
      <cdr:x>0.71893</cdr:x>
      <cdr:y>0.13702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3710608" y="488674"/>
          <a:ext cx="2517913" cy="372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>
              <a:latin typeface="Verdana" pitchFamily="34" charset="0"/>
              <a:ea typeface="Verdana" pitchFamily="34" charset="0"/>
              <a:cs typeface="Verdana" pitchFamily="34" charset="0"/>
            </a:rPr>
            <a:t>Total</a:t>
          </a:r>
          <a:r>
            <a:rPr lang="es-MX" sz="1600" b="1" baseline="0">
              <a:latin typeface="Verdana" pitchFamily="34" charset="0"/>
              <a:ea typeface="Verdana" pitchFamily="34" charset="0"/>
              <a:cs typeface="Verdana" pitchFamily="34" charset="0"/>
            </a:rPr>
            <a:t> de la muestra</a:t>
          </a:r>
          <a:endParaRPr lang="es-MX" sz="1600" b="1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charset="0"/>
              </a:defRPr>
            </a:lvl1pPr>
          </a:lstStyle>
          <a:p>
            <a:fld id="{97567F35-7F5F-8B45-A5BB-C3A4057FD477}" type="datetimeFigureOut">
              <a:rPr lang="es-ES"/>
              <a:pPr/>
              <a:t>17/10/2012</a:t>
            </a:fld>
            <a:endParaRPr lang="es-E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charset="0"/>
              </a:defRPr>
            </a:lvl1pPr>
          </a:lstStyle>
          <a:p>
            <a:fld id="{3C897E80-7401-5148-AA0D-6A008AAE5F2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20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03719CE-8CD1-964F-8A58-7BA22A138B81}" type="datetimeFigureOut">
              <a:rPr lang="es-MX"/>
              <a:pPr/>
              <a:t>17/10/2012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8CF2A82-1154-1C49-85B0-039695C12596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98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CF1B5-FEA4-4F5F-BC17-5247F6888009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745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F2A82-1154-1C49-85B0-039695C12596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551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solidFill>
                <a:srgbClr val="0066FF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1pPr>
            <a:lvl2pPr marL="754466" indent="-290179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2pPr>
            <a:lvl3pPr marL="1160717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3pPr>
            <a:lvl4pPr marL="1625003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4pPr>
            <a:lvl5pPr marL="2089290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5pPr>
            <a:lvl6pPr marL="255357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6pPr>
            <a:lvl7pPr marL="3017863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7pPr>
            <a:lvl8pPr marL="3482150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8pPr>
            <a:lvl9pPr marL="394643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fld id="{8EFE5034-4970-4CF4-9673-3D990DAC806D}" type="slidenum">
              <a:rPr lang="en-US" sz="1200" b="0">
                <a:solidFill>
                  <a:schemeClr val="tx1"/>
                </a:solidFill>
                <a:latin typeface="Times" pitchFamily="18" charset="0"/>
              </a:rPr>
              <a:pPr/>
              <a:t>16</a:t>
            </a:fld>
            <a:endParaRPr lang="en-US" sz="1200" b="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solidFill>
                <a:srgbClr val="0066FF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1pPr>
            <a:lvl2pPr marL="754466" indent="-290179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2pPr>
            <a:lvl3pPr marL="1160717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3pPr>
            <a:lvl4pPr marL="1625003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4pPr>
            <a:lvl5pPr marL="2089290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5pPr>
            <a:lvl6pPr marL="255357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6pPr>
            <a:lvl7pPr marL="3017863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7pPr>
            <a:lvl8pPr marL="3482150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8pPr>
            <a:lvl9pPr marL="394643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fld id="{8EFE5034-4970-4CF4-9673-3D990DAC806D}" type="slidenum">
              <a:rPr lang="en-US" sz="1200" b="0">
                <a:solidFill>
                  <a:schemeClr val="tx1"/>
                </a:solidFill>
                <a:latin typeface="Times" pitchFamily="18" charset="0"/>
              </a:rPr>
              <a:pPr/>
              <a:t>17</a:t>
            </a:fld>
            <a:endParaRPr lang="en-US" sz="1200" b="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solidFill>
                <a:srgbClr val="0066FF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1pPr>
            <a:lvl2pPr marL="754466" indent="-290179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2pPr>
            <a:lvl3pPr marL="1160717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3pPr>
            <a:lvl4pPr marL="1625003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4pPr>
            <a:lvl5pPr marL="2089290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5pPr>
            <a:lvl6pPr marL="255357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6pPr>
            <a:lvl7pPr marL="3017863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7pPr>
            <a:lvl8pPr marL="3482150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8pPr>
            <a:lvl9pPr marL="394643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fld id="{8EFE5034-4970-4CF4-9673-3D990DAC806D}" type="slidenum">
              <a:rPr lang="en-US" sz="1200" b="0">
                <a:solidFill>
                  <a:schemeClr val="tx1"/>
                </a:solidFill>
                <a:latin typeface="Times" pitchFamily="18" charset="0"/>
              </a:rPr>
              <a:pPr/>
              <a:t>18</a:t>
            </a:fld>
            <a:endParaRPr lang="en-US" sz="1200" b="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solidFill>
                <a:srgbClr val="0066FF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1pPr>
            <a:lvl2pPr marL="754466" indent="-290179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2pPr>
            <a:lvl3pPr marL="1160717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3pPr>
            <a:lvl4pPr marL="1625003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4pPr>
            <a:lvl5pPr marL="2089290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5pPr>
            <a:lvl6pPr marL="255357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6pPr>
            <a:lvl7pPr marL="3017863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7pPr>
            <a:lvl8pPr marL="3482150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8pPr>
            <a:lvl9pPr marL="394643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fld id="{8EFE5034-4970-4CF4-9673-3D990DAC806D}" type="slidenum">
              <a:rPr lang="en-US" sz="1200" b="0">
                <a:solidFill>
                  <a:schemeClr val="tx1"/>
                </a:solidFill>
                <a:latin typeface="Times" pitchFamily="18" charset="0"/>
              </a:rPr>
              <a:pPr/>
              <a:t>19</a:t>
            </a:fld>
            <a:endParaRPr lang="en-US" sz="1200" b="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solidFill>
                <a:srgbClr val="0066FF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1pPr>
            <a:lvl2pPr marL="754466" indent="-290179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2pPr>
            <a:lvl3pPr marL="1160717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3pPr>
            <a:lvl4pPr marL="1625003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4pPr>
            <a:lvl5pPr marL="2089290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5pPr>
            <a:lvl6pPr marL="255357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6pPr>
            <a:lvl7pPr marL="3017863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7pPr>
            <a:lvl8pPr marL="3482150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8pPr>
            <a:lvl9pPr marL="394643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buClr>
                <a:srgbClr val="EEECE1"/>
              </a:buClr>
            </a:pPr>
            <a:fld id="{8EFE5034-4970-4CF4-9673-3D990DAC806D}" type="slidenum">
              <a:rPr lang="en-US" sz="1200" b="0">
                <a:solidFill>
                  <a:prstClr val="black"/>
                </a:solidFill>
                <a:latin typeface="Times" pitchFamily="18" charset="0"/>
              </a:rPr>
              <a:pPr>
                <a:buClr>
                  <a:srgbClr val="EEECE1"/>
                </a:buClr>
              </a:pPr>
              <a:t>30</a:t>
            </a:fld>
            <a:endParaRPr lang="en-US" sz="1200" b="0">
              <a:solidFill>
                <a:prstClr val="black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0 Rectángulo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21 Rectángulo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>
            <a:norm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56BB8C0B-BA00-C146-9E79-BCCEFB06DA52}" type="datetime1">
              <a:rPr lang="en-US"/>
              <a:pPr/>
              <a:t>10/17/2012</a:t>
            </a:fld>
            <a:endParaRPr lang="es-MX"/>
          </a:p>
        </p:txBody>
      </p:sp>
      <p:sp>
        <p:nvSpPr>
          <p:cNvPr id="11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12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4145ADF8-3727-6A4D-B479-674676330269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17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658B6-DA36-584E-8F94-E75167ADB1DB}" type="datetime1">
              <a:rPr lang="en-US"/>
              <a:pPr/>
              <a:t>10/17/2012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EDCF9-408F-F848-BE82-DF08559CF197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67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Conector recto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79A93-9288-9046-89D8-AEE47D50494F}" type="datetime1">
              <a:rPr lang="en-US"/>
              <a:pPr/>
              <a:t>10/17/2012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E08FC-CEFF-904A-A8EF-85663A15816B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0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14AC"/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rgbClr val="C00000"/>
                </a:solidFill>
              </a:defRPr>
            </a:lvl2pPr>
            <a:lvl3pPr>
              <a:buFont typeface="Wingdings" pitchFamily="2" charset="2"/>
              <a:buChar char="ü"/>
              <a:defRPr/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5DD92-B2E4-426B-A746-B5CBFFB879EE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17" name="Picture 2" descr="D:\ArchivosSubAcad\Universal\LogoIPN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260350"/>
            <a:ext cx="542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F:\VictorPonceHitachi\AdmonSUBAC\LogoCIC_NEW\Logo cic horizontal - copia.jpg"/>
          <p:cNvPicPr>
            <a:picLocks noChangeAspect="1" noChangeArrowheads="1"/>
          </p:cNvPicPr>
          <p:nvPr userDrawn="1"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892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CB0F-F813-46A9-B822-4791ABBB6AB0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0F4BF-3FE1-46F7-98CE-4948B6161F65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D2355-88B7-4E15-9F09-28EBE909BBA9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9C20-BD8B-44AC-8867-78A9BB7651E3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A600-DA55-4943-B1DE-4C7625E430FA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E4770-5887-4D72-8B9F-B72ED638F4C1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32630-CF42-45E9-A0DC-E570777B00F1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VictorPonceHitachi\AdmonSUBAC\LogoCIC_NEW\Logo cic horizontal - copia.jpg"/>
          <p:cNvPicPr>
            <a:picLocks noChangeAspect="1" noChangeArrowheads="1"/>
          </p:cNvPicPr>
          <p:nvPr userDrawn="1"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328"/>
            <a:ext cx="1892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 Rectángulo"/>
          <p:cNvSpPr>
            <a:spLocks noChangeArrowheads="1"/>
          </p:cNvSpPr>
          <p:nvPr userDrawn="1"/>
        </p:nvSpPr>
        <p:spPr bwMode="auto">
          <a:xfrm>
            <a:off x="5003800" y="6308725"/>
            <a:ext cx="166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>
                <a:latin typeface="Calibri" charset="0"/>
              </a:rPr>
              <a:t>www.cic.ipn.mx</a:t>
            </a:r>
            <a:endParaRPr lang="es-MX">
              <a:latin typeface="Gill Sans MT" charset="0"/>
            </a:endParaRPr>
          </a:p>
        </p:txBody>
      </p:sp>
      <p:pic>
        <p:nvPicPr>
          <p:cNvPr id="6" name="Picture 2" descr="D:\ArchivosSubAcad\Universal\LogoIPN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188640"/>
            <a:ext cx="542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99176" cy="990600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1547813" y="6381750"/>
            <a:ext cx="2289175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84213" y="6381750"/>
            <a:ext cx="744537" cy="365125"/>
          </a:xfrm>
        </p:spPr>
        <p:txBody>
          <a:bodyPr/>
          <a:lstStyle>
            <a:lvl1pPr>
              <a:defRPr/>
            </a:lvl1pPr>
          </a:lstStyle>
          <a:p>
            <a:fld id="{1E5376DC-DFEC-DD4D-AD06-B7D0B7E9B6E8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4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F88B4-8829-4742-A23E-6342A9F6A7C5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5D5B-5B2D-4C67-A336-BC2E657DE2EB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select_logo_3tintas_sombra_ver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4" b="86775"/>
          <a:stretch>
            <a:fillRect/>
          </a:stretch>
        </p:blipFill>
        <p:spPr bwMode="auto">
          <a:xfrm>
            <a:off x="0" y="4643438"/>
            <a:ext cx="9144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3048000" cy="6858000"/>
          </a:xfrm>
          <a:prstGeom prst="rect">
            <a:avLst/>
          </a:prstGeom>
          <a:solidFill>
            <a:srgbClr val="CBC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prstClr val="black"/>
                </a:solidFill>
                <a:latin typeface="Times" pitchFamily="18" charset="0"/>
                <a:ea typeface="+mn-ea"/>
                <a:cs typeface="+mn-cs"/>
              </a:rPr>
              <a:t>  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648200"/>
            <a:ext cx="3048000" cy="2209800"/>
          </a:xfrm>
          <a:prstGeom prst="rect">
            <a:avLst/>
          </a:prstGeom>
          <a:solidFill>
            <a:srgbClr val="03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s-MX" sz="2400">
              <a:solidFill>
                <a:prstClr val="black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4749800" y="6659563"/>
            <a:ext cx="4321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Todos los derechos reservados D.R. © Se</a:t>
            </a:r>
            <a:r>
              <a:rPr lang="es-MX" sz="100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lect</a:t>
            </a:r>
            <a:r>
              <a:rPr lang="en-US" sz="100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 Estrategia</a:t>
            </a:r>
            <a:r>
              <a:rPr lang="es-MX" sz="100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,</a:t>
            </a:r>
            <a:r>
              <a:rPr lang="en-US" sz="100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es-MX" sz="100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S.</a:t>
            </a:r>
            <a:r>
              <a:rPr lang="en-US" sz="100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C. 2012</a:t>
            </a:r>
          </a:p>
        </p:txBody>
      </p:sp>
      <p:pic>
        <p:nvPicPr>
          <p:cNvPr id="8" name="Picture 20" descr="select_logo_3tintas_sombra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23838"/>
            <a:ext cx="238601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2514600"/>
            <a:ext cx="6096000" cy="914400"/>
          </a:xfrm>
        </p:spPr>
        <p:txBody>
          <a:bodyPr anchor="b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4705350"/>
            <a:ext cx="4724400" cy="295275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3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91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0 Rectángulo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21 Rectángulo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>
            <a:norm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2BBC241-8960-42B6-8417-AED13A216768}" type="datetime1">
              <a:rPr lang="en-US">
                <a:solidFill>
                  <a:srgbClr val="676A55"/>
                </a:solidFill>
              </a:rPr>
              <a:pPr>
                <a:defRPr/>
              </a:pPr>
              <a:t>10/17/2012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11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12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0141-43C5-4098-8323-EBC4249B0414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VictorPonceHitachi\AdmonSUBAC\LogoCIC_NEW\Logo cic horizontal - copia.jpg"/>
          <p:cNvPicPr>
            <a:picLocks noChangeAspect="1" noChangeArrowheads="1"/>
          </p:cNvPicPr>
          <p:nvPr userDrawn="1"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6489700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ArchivosSubAcad\Universal\LogoIPN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260350"/>
            <a:ext cx="542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99176" cy="990600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1547813" y="6381750"/>
            <a:ext cx="2289175" cy="365125"/>
          </a:xfrm>
        </p:spPr>
        <p:txBody>
          <a:bodyPr/>
          <a:lstStyle>
            <a:lvl1pPr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MX">
              <a:solidFill>
                <a:srgbClr val="676A55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84213" y="6381750"/>
            <a:ext cx="7445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DFFE8-3607-403F-8B51-37A71813BE0E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7 Rectángulo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00BB-9FA8-4D69-ACF8-DA57C8E7A319}" type="datetime1">
              <a:rPr lang="en-US">
                <a:solidFill>
                  <a:srgbClr val="EAEBDE"/>
                </a:solidFill>
              </a:rPr>
              <a:pPr>
                <a:defRPr/>
              </a:pPr>
              <a:t>10/17/2012</a:t>
            </a:fld>
            <a:endParaRPr lang="es-MX">
              <a:solidFill>
                <a:srgbClr val="EAEBDE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BDE"/>
                </a:solidFill>
              </a:rPr>
              <a:t>Center for Research in Computation (CIC)</a:t>
            </a:r>
            <a:endParaRPr lang="es-MX">
              <a:solidFill>
                <a:srgbClr val="EAEBDE"/>
              </a:solidFill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543F6-0A9B-4F31-8A64-A177AD72A0DB}" type="slidenum">
              <a:rPr lang="es-MX">
                <a:solidFill>
                  <a:srgbClr val="EAEBDE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73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C7F3-1E86-41E0-9DBB-DC7AEA18C0AC}" type="datetime1">
              <a:rPr lang="en-US">
                <a:solidFill>
                  <a:srgbClr val="676A55"/>
                </a:solidFill>
              </a:rPr>
              <a:pPr>
                <a:defRPr/>
              </a:pPr>
              <a:t>10/17/2012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DB0E-357E-4409-8F39-3563DEFA5376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Rectángulo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28C7AA75-4328-E14C-8DB7-544E9A5F9CEB}" type="datetime1">
              <a:rPr lang="en-US"/>
              <a:pPr/>
              <a:t>10/17/2012</a:t>
            </a:fld>
            <a:endParaRPr lang="es-MX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6DA4E54C-3603-E145-B53C-8A84B79DCCE1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015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1DA9-0E90-4CE0-9B78-D6BDAAC6D47D}" type="datetime1">
              <a:rPr lang="en-US">
                <a:solidFill>
                  <a:srgbClr val="676A55"/>
                </a:solidFill>
              </a:rPr>
              <a:pPr>
                <a:defRPr/>
              </a:pPr>
              <a:t>10/17/2012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B764-2FA0-461A-8ECA-C474DC2AD767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2256D-478E-402D-B985-ACF8E8CEF69B}" type="datetime1">
              <a:rPr lang="en-US">
                <a:solidFill>
                  <a:srgbClr val="676A55"/>
                </a:solidFill>
              </a:rPr>
              <a:pPr>
                <a:defRPr/>
              </a:pPr>
              <a:t>10/17/2012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470C-441D-4E18-932D-84C5949DF023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5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9 Conector recto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A530-7521-42F4-A98C-C38BFB6DDA3A}" type="datetime1">
              <a:rPr lang="en-US">
                <a:solidFill>
                  <a:srgbClr val="676A55"/>
                </a:solidFill>
              </a:rPr>
              <a:pPr>
                <a:defRPr/>
              </a:pPr>
              <a:t>10/17/2012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0D32-DBC3-4988-86C3-0B367FBE4BA1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white"/>
              </a:solidFill>
              <a:ea typeface="+mn-ea"/>
            </a:endParaRPr>
          </a:p>
        </p:txBody>
      </p:sp>
      <p:sp>
        <p:nvSpPr>
          <p:cNvPr id="6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2FC0-C05B-4A96-AB77-4CE38E74044C}" type="datetime1">
              <a:rPr lang="en-US">
                <a:solidFill>
                  <a:srgbClr val="EAEBDE"/>
                </a:solidFill>
              </a:rPr>
              <a:pPr>
                <a:defRPr/>
              </a:pPr>
              <a:t>10/17/2012</a:t>
            </a:fld>
            <a:endParaRPr lang="es-MX">
              <a:solidFill>
                <a:srgbClr val="EAEBDE"/>
              </a:solidFill>
            </a:endParaRPr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BDE"/>
                </a:solidFill>
              </a:rPr>
              <a:t>Center for Research in Computation (CIC)</a:t>
            </a:r>
            <a:endParaRPr lang="es-MX">
              <a:solidFill>
                <a:srgbClr val="EAEBDE"/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5C30-A10D-4F06-BA75-65F08AE72E34}" type="slidenum">
              <a:rPr lang="es-MX">
                <a:solidFill>
                  <a:srgbClr val="EAEBDE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9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8A31-63FA-4CA0-835F-3B51ADDF79E8}" type="datetime1">
              <a:rPr lang="en-US">
                <a:solidFill>
                  <a:srgbClr val="676A55"/>
                </a:solidFill>
              </a:rPr>
              <a:pPr>
                <a:defRPr/>
              </a:pPr>
              <a:t>10/17/2012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147EF-B8D4-4AD1-9AAD-FD13675FE6BE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8 Conector recto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54CA-AC33-438C-A1A6-9DC17C9C4AE8}" type="datetime1">
              <a:rPr lang="en-US">
                <a:solidFill>
                  <a:srgbClr val="676A55"/>
                </a:solidFill>
              </a:rPr>
              <a:pPr>
                <a:defRPr/>
              </a:pPr>
              <a:t>10/17/2012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D7D0-4EF5-4F18-9912-8055D036D980}" type="slidenum">
              <a:rPr lang="es-MX">
                <a:solidFill>
                  <a:srgbClr val="676A55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92505-15F5-1B49-99AF-FEF4CEF198D9}" type="datetime1">
              <a:rPr lang="en-US"/>
              <a:pPr/>
              <a:t>10/17/2012</a:t>
            </a:fld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9B30-3EB5-D64F-A671-0C9C19C7689A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38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64878-0811-D74C-8546-E8171B4B5993}" type="datetime1">
              <a:rPr lang="en-US"/>
              <a:pPr/>
              <a:t>10/17/2012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4A95-75F0-0545-B639-85F008C75EE3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82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67E26E-C567-F642-8604-FF5B6543D178}" type="datetime1">
              <a:rPr lang="en-US"/>
              <a:pPr/>
              <a:t>10/17/2012</a:t>
            </a:fld>
            <a:endParaRPr lang="es-MX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83B29-C7E7-B049-B9DB-6AB94E996F20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37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92505-15F5-1B49-99AF-FEF4CEF198D9}" type="datetime1">
              <a:rPr lang="en-US"/>
              <a:pPr/>
              <a:t>10/17/2012</a:t>
            </a:fld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9B30-3EB5-D64F-A671-0C9C19C7689A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9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8FDCD-92F7-0244-A897-836D118042E1}" type="datetime1">
              <a:rPr lang="en-US"/>
              <a:pPr/>
              <a:t>10/17/2012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F8928-5029-874F-8F03-A334F43954C8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2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9 Conector recto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A9578-F33D-8144-B3A2-57C17E55A00F}" type="datetime1">
              <a:rPr lang="en-US"/>
              <a:pPr/>
              <a:t>10/17/2012</a:t>
            </a:fld>
            <a:endParaRPr lang="es-MX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CC25F-7631-9342-BE7A-95FA90970880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7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Rectángulo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EE1A4B-5515-1C41-936C-3F9BEB47B9EB}" type="datetime1">
              <a:rPr lang="en-US"/>
              <a:pPr/>
              <a:t>10/17/2012</a:t>
            </a:fld>
            <a:endParaRPr lang="es-MX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BEA3F-F66A-C74D-A882-814DC14FD786}" type="slidenum">
              <a:rPr lang="es-MX"/>
              <a:pPr/>
              <a:t>‹Nº›</a:t>
            </a:fld>
            <a:endParaRPr lang="es-MX"/>
          </a:p>
        </p:txBody>
      </p:sp>
      <p:pic>
        <p:nvPicPr>
          <p:cNvPr id="11" name="Picture 2" descr="D:\ArchivosSubAcad\Universal\LogoIPN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260350"/>
            <a:ext cx="542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73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charset="0"/>
              </a:defRPr>
            </a:lvl1pPr>
          </a:lstStyle>
          <a:p>
            <a:fld id="{A8F98FB0-2ED8-9441-91FE-7A67D0D0C15E}" type="datetime1">
              <a:rPr lang="en-US"/>
              <a:pPr/>
              <a:t>10/17/2012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Center for Research in Computation (CIC)</a:t>
            </a:r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charset="0"/>
              </a:defRPr>
            </a:lvl1pPr>
          </a:lstStyle>
          <a:p>
            <a:fld id="{F86EDB18-20B4-8749-B090-E7B306343994}" type="slidenum">
              <a:rPr lang="es-MX"/>
              <a:pPr/>
              <a:t>‹Nº›</a:t>
            </a:fld>
            <a:endParaRPr lang="es-MX"/>
          </a:p>
        </p:txBody>
      </p:sp>
      <p:sp>
        <p:nvSpPr>
          <p:cNvPr id="1031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2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9" r:id="rId4"/>
    <p:sldLayoutId id="2147483720" r:id="rId5"/>
    <p:sldLayoutId id="2147483725" r:id="rId6"/>
    <p:sldLayoutId id="2147483726" r:id="rId7"/>
    <p:sldLayoutId id="2147483727" r:id="rId8"/>
    <p:sldLayoutId id="2147483728" r:id="rId9"/>
    <p:sldLayoutId id="2147483721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charset="0"/>
        <a:buChar char="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charset="0"/>
        <a:buChar char=""/>
        <a:defRPr sz="23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charset="0"/>
        <a:buChar char="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BB39B"/>
        </a:buClr>
        <a:buSzPct val="70000"/>
        <a:buFont typeface="Wingdings" charset="0"/>
        <a:buChar char="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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A9CCAF4-3E68-4492-9DC6-27A753DB1793}" type="slidenum">
              <a:rPr lang="es-ES">
                <a:solidFill>
                  <a:prstClr val="black"/>
                </a:solidFill>
                <a:ea typeface="+mn-ea"/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56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2325" y="95250"/>
            <a:ext cx="6927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1325563"/>
            <a:ext cx="7654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pic>
        <p:nvPicPr>
          <p:cNvPr id="1028" name="Picture 48" descr="select_logo_3tintas_sombra_ver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4" b="86775"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9" descr="select_logo_3tintas_sombra_verd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15446" r="8881" b="19679"/>
          <a:stretch>
            <a:fillRect/>
          </a:stretch>
        </p:blipFill>
        <p:spPr bwMode="auto">
          <a:xfrm>
            <a:off x="223838" y="85725"/>
            <a:ext cx="18827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50"/>
          <p:cNvSpPr>
            <a:spLocks noChangeArrowheads="1"/>
          </p:cNvSpPr>
          <p:nvPr/>
        </p:nvSpPr>
        <p:spPr bwMode="auto">
          <a:xfrm>
            <a:off x="42863" y="6696075"/>
            <a:ext cx="34464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>
                <a:solidFill>
                  <a:srgbClr val="04696D"/>
                </a:solidFill>
                <a:latin typeface="Verdana" pitchFamily="34" charset="0"/>
                <a:ea typeface="+mn-ea"/>
                <a:cs typeface="+mn-cs"/>
              </a:rPr>
              <a:t>Todos los derechos reservados D.R. © Select Estrategia, S.C. 2012</a:t>
            </a:r>
          </a:p>
        </p:txBody>
      </p:sp>
    </p:spTree>
    <p:extLst>
      <p:ext uri="{BB962C8B-B14F-4D97-AF65-F5344CB8AC3E}">
        <p14:creationId xmlns:p14="http://schemas.microsoft.com/office/powerpoint/2010/main" val="349471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DA82ED-59EC-4C42-9397-D6A9CB93142E}" type="datetime1">
              <a:rPr lang="en-US">
                <a:solidFill>
                  <a:srgbClr val="676A55"/>
                </a:solidFill>
                <a:ea typeface="+mn-ea"/>
              </a:rPr>
              <a:pPr>
                <a:defRPr/>
              </a:pPr>
              <a:t>10/17/2012</a:t>
            </a:fld>
            <a:endParaRPr lang="es-MX">
              <a:solidFill>
                <a:srgbClr val="676A55"/>
              </a:solidFill>
              <a:ea typeface="+mn-ea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676A55"/>
                </a:solidFill>
                <a:ea typeface="+mn-ea"/>
              </a:rPr>
              <a:t>Center for Research in Computation (CIC)</a:t>
            </a:r>
            <a:endParaRPr lang="es-MX">
              <a:solidFill>
                <a:srgbClr val="676A55"/>
              </a:solidFill>
              <a:ea typeface="+mn-ea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2530BC-2BC0-4F33-8703-CAD9201E8FCE}" type="slidenum">
              <a:rPr lang="es-MX">
                <a:solidFill>
                  <a:srgbClr val="676A55"/>
                </a:solidFill>
                <a:ea typeface="+mn-ea"/>
              </a:rPr>
              <a:pPr>
                <a:defRPr/>
              </a:pPr>
              <a:t>‹Nº›</a:t>
            </a:fld>
            <a:endParaRPr lang="es-MX">
              <a:solidFill>
                <a:srgbClr val="676A55"/>
              </a:solidFill>
              <a:ea typeface="+mn-ea"/>
            </a:endParaRPr>
          </a:p>
        </p:txBody>
      </p:sp>
      <p:sp>
        <p:nvSpPr>
          <p:cNvPr id="1031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1032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4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BB39B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file:///\\Server1\tic\Modelo_Demanda\2011\Proyectos%20especiales\IPN%20Estudio%20RH%20Maestr&#237;a%20Computo\Datos\Fuente\Fuente_IPN.xlsm!G08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file:///\\Server1\tic\Modelo_Demanda\2011\Proyectos%20especiales\IPN%20Estudio%20RH%20Maestr&#237;a%20Computo\Datos\Fuente\Fuente_IPN.xlsm!G05Ap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file:///\\Server1\tic\Modelo_Demanda\2011\Proyectos%20especiales\IPN%20Estudio%20RH%20Maestr&#237;a%20Computo\Datos\Fuente\Fuente_IPN.xlsm!G05AS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c.ipn.mx" TargetMode="External"/><Relationship Id="rId2" Type="http://schemas.openxmlformats.org/officeDocument/2006/relationships/hyperlink" Target="http://www.ipn.m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www.conacyt.gob.m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861048"/>
            <a:ext cx="6858000" cy="10081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1800" b="1" dirty="0" smtClean="0">
                <a:solidFill>
                  <a:srgbClr val="3366FF"/>
                </a:solidFill>
              </a:rPr>
              <a:t>EL CAPITAL HUMANO EN LA INNOVACIÓN</a:t>
            </a:r>
            <a:r>
              <a:rPr lang="es-MX" sz="1800" b="1" smtClean="0">
                <a:solidFill>
                  <a:srgbClr val="3366FF"/>
                </a:solidFill>
              </a:rPr>
              <a:t/>
            </a:r>
            <a:br>
              <a:rPr lang="es-MX" sz="1800" b="1" smtClean="0">
                <a:solidFill>
                  <a:srgbClr val="3366FF"/>
                </a:solidFill>
              </a:rPr>
            </a:br>
            <a:r>
              <a:rPr lang="es-MX" sz="1800" b="1" smtClean="0"/>
              <a:t>Encuentro </a:t>
            </a:r>
            <a:r>
              <a:rPr lang="es-MX" sz="1800" b="1" dirty="0" smtClean="0"/>
              <a:t>Internacional de Vinculación e Innovación para el Desarrollo de TIC’s en México </a:t>
            </a:r>
            <a:endParaRPr lang="es-MX" sz="2000" dirty="0">
              <a:latin typeface="+mn-lt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450" y="5300663"/>
            <a:ext cx="6881813" cy="431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1600" dirty="0" smtClean="0"/>
              <a:t>Centro de Investigación en Computación</a:t>
            </a:r>
          </a:p>
          <a:p>
            <a:pPr eaLnBrk="1" hangingPunct="1">
              <a:defRPr/>
            </a:pPr>
            <a:endParaRPr lang="es-MX" sz="1600" dirty="0"/>
          </a:p>
        </p:txBody>
      </p:sp>
      <p:grpSp>
        <p:nvGrpSpPr>
          <p:cNvPr id="9220" name="7 Grupo"/>
          <p:cNvGrpSpPr>
            <a:grpSpLocks/>
          </p:cNvGrpSpPr>
          <p:nvPr/>
        </p:nvGrpSpPr>
        <p:grpSpPr bwMode="auto">
          <a:xfrm>
            <a:off x="2987675" y="1484313"/>
            <a:ext cx="5227638" cy="2052637"/>
            <a:chOff x="4067944" y="1844824"/>
            <a:chExt cx="4147394" cy="1691333"/>
          </a:xfrm>
        </p:grpSpPr>
        <p:pic>
          <p:nvPicPr>
            <p:cNvPr id="9223" name="Picture 2" descr="F:\HPCOMPAQ\Users\VictorPonce\Documents\AdmonSUBAC\ProgramasAcadémicos\CIC_DCC_PNPC_2010_NoPrograma_001624\4 INFRAESTRUCTURA\FOTOS DE ESTOS CRITERIOS\Instalaciones\Instalaciones_18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844824"/>
              <a:ext cx="1103889" cy="1690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6 Imagen" descr="PORTADA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014" y="1844991"/>
              <a:ext cx="3056324" cy="169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1" name="4 Imagen" descr="EncabezadoIP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36718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3 CuadroTexto"/>
          <p:cNvSpPr txBox="1">
            <a:spLocks noChangeArrowheads="1"/>
          </p:cNvSpPr>
          <p:nvPr/>
        </p:nvSpPr>
        <p:spPr bwMode="auto">
          <a:xfrm>
            <a:off x="893763" y="6526430"/>
            <a:ext cx="2166069" cy="28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200" b="1" dirty="0" smtClean="0">
                <a:solidFill>
                  <a:prstClr val="black"/>
                </a:solidFill>
                <a:ea typeface="+mn-ea"/>
              </a:rPr>
              <a:t>México, D.F.</a:t>
            </a:r>
            <a:r>
              <a:rPr lang="es-ES" sz="1200" b="1" dirty="0">
                <a:solidFill>
                  <a:prstClr val="black"/>
                </a:solidFill>
                <a:ea typeface="+mn-ea"/>
              </a:rPr>
              <a:t> </a:t>
            </a:r>
            <a:r>
              <a:rPr lang="es-ES" sz="1200" b="1" dirty="0" smtClean="0">
                <a:solidFill>
                  <a:prstClr val="black"/>
                </a:solidFill>
                <a:ea typeface="+mn-ea"/>
              </a:rPr>
              <a:t>Octubre, </a:t>
            </a:r>
            <a:r>
              <a:rPr lang="es-ES" sz="1200" b="1" dirty="0">
                <a:solidFill>
                  <a:prstClr val="black"/>
                </a:solidFill>
                <a:ea typeface="+mn-ea"/>
              </a:rPr>
              <a:t>2012</a:t>
            </a:r>
            <a:endParaRPr lang="es-MX" sz="1200" b="1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28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INNOVACIÓN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4581128"/>
            <a:ext cx="8229600" cy="1071776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 3" pitchFamily="18" charset="2"/>
            </a:pPr>
            <a:r>
              <a:rPr lang="es-ES" dirty="0">
                <a:ea typeface="+mn-ea"/>
              </a:rPr>
              <a:t>Engrane que une las ideas con el producto final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" dirty="0">
                <a:ea typeface="+mn-ea"/>
              </a:rPr>
              <a:t>¿Cuál es la mejor forma de unir o vincular?</a:t>
            </a:r>
          </a:p>
        </p:txBody>
      </p:sp>
      <p:pic>
        <p:nvPicPr>
          <p:cNvPr id="1026" name="Picture 2" descr="http://www.portaleso.com/portaleso/trabajos/tecnologia/mecanica/elementos_de_maquinas/tren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41626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436095" y="2732574"/>
            <a:ext cx="122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ACADEMIA</a:t>
            </a:r>
            <a:endParaRPr lang="es-MX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812554" y="2732574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INDUSTRIA</a:t>
            </a:r>
            <a:endParaRPr lang="es-MX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3968" y="247096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?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8049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2800" dirty="0" smtClean="0">
                <a:latin typeface="Arial"/>
                <a:cs typeface="Arial"/>
              </a:rPr>
              <a:t>INICIATIVAS CONVERGENTES</a:t>
            </a:r>
          </a:p>
        </p:txBody>
      </p:sp>
      <p:grpSp>
        <p:nvGrpSpPr>
          <p:cNvPr id="10243" name="55 Grupo"/>
          <p:cNvGrpSpPr>
            <a:grpSpLocks/>
          </p:cNvGrpSpPr>
          <p:nvPr/>
        </p:nvGrpSpPr>
        <p:grpSpPr bwMode="auto">
          <a:xfrm>
            <a:off x="1187450" y="3500438"/>
            <a:ext cx="6985000" cy="3384550"/>
            <a:chOff x="1187624" y="3500834"/>
            <a:chExt cx="6984776" cy="3384550"/>
          </a:xfrm>
        </p:grpSpPr>
        <p:sp>
          <p:nvSpPr>
            <p:cNvPr id="10251" name="Freeform 4"/>
            <p:cNvSpPr>
              <a:spLocks/>
            </p:cNvSpPr>
            <p:nvPr/>
          </p:nvSpPr>
          <p:spPr bwMode="auto">
            <a:xfrm>
              <a:off x="5954662" y="4304109"/>
              <a:ext cx="720725" cy="627062"/>
            </a:xfrm>
            <a:custGeom>
              <a:avLst/>
              <a:gdLst>
                <a:gd name="T0" fmla="*/ 328 w 329"/>
                <a:gd name="T1" fmla="*/ 433 h 479"/>
                <a:gd name="T2" fmla="*/ 303 w 329"/>
                <a:gd name="T3" fmla="*/ 433 h 479"/>
                <a:gd name="T4" fmla="*/ 260 w 329"/>
                <a:gd name="T5" fmla="*/ 377 h 479"/>
                <a:gd name="T6" fmla="*/ 200 w 329"/>
                <a:gd name="T7" fmla="*/ 278 h 479"/>
                <a:gd name="T8" fmla="*/ 184 w 329"/>
                <a:gd name="T9" fmla="*/ 233 h 479"/>
                <a:gd name="T10" fmla="*/ 188 w 329"/>
                <a:gd name="T11" fmla="*/ 202 h 479"/>
                <a:gd name="T12" fmla="*/ 202 w 329"/>
                <a:gd name="T13" fmla="*/ 196 h 479"/>
                <a:gd name="T14" fmla="*/ 225 w 329"/>
                <a:gd name="T15" fmla="*/ 212 h 479"/>
                <a:gd name="T16" fmla="*/ 256 w 329"/>
                <a:gd name="T17" fmla="*/ 231 h 479"/>
                <a:gd name="T18" fmla="*/ 270 w 329"/>
                <a:gd name="T19" fmla="*/ 231 h 479"/>
                <a:gd name="T20" fmla="*/ 272 w 329"/>
                <a:gd name="T21" fmla="*/ 220 h 479"/>
                <a:gd name="T22" fmla="*/ 258 w 329"/>
                <a:gd name="T23" fmla="*/ 202 h 479"/>
                <a:gd name="T24" fmla="*/ 223 w 329"/>
                <a:gd name="T25" fmla="*/ 177 h 479"/>
                <a:gd name="T26" fmla="*/ 208 w 329"/>
                <a:gd name="T27" fmla="*/ 142 h 479"/>
                <a:gd name="T28" fmla="*/ 202 w 329"/>
                <a:gd name="T29" fmla="*/ 113 h 479"/>
                <a:gd name="T30" fmla="*/ 186 w 329"/>
                <a:gd name="T31" fmla="*/ 93 h 479"/>
                <a:gd name="T32" fmla="*/ 179 w 329"/>
                <a:gd name="T33" fmla="*/ 78 h 479"/>
                <a:gd name="T34" fmla="*/ 188 w 329"/>
                <a:gd name="T35" fmla="*/ 60 h 479"/>
                <a:gd name="T36" fmla="*/ 196 w 329"/>
                <a:gd name="T37" fmla="*/ 39 h 479"/>
                <a:gd name="T38" fmla="*/ 190 w 329"/>
                <a:gd name="T39" fmla="*/ 14 h 479"/>
                <a:gd name="T40" fmla="*/ 173 w 329"/>
                <a:gd name="T41" fmla="*/ 2 h 479"/>
                <a:gd name="T42" fmla="*/ 149 w 329"/>
                <a:gd name="T43" fmla="*/ 4 h 479"/>
                <a:gd name="T44" fmla="*/ 138 w 329"/>
                <a:gd name="T45" fmla="*/ 21 h 479"/>
                <a:gd name="T46" fmla="*/ 138 w 329"/>
                <a:gd name="T47" fmla="*/ 37 h 479"/>
                <a:gd name="T48" fmla="*/ 144 w 329"/>
                <a:gd name="T49" fmla="*/ 58 h 479"/>
                <a:gd name="T50" fmla="*/ 144 w 329"/>
                <a:gd name="T51" fmla="*/ 76 h 479"/>
                <a:gd name="T52" fmla="*/ 128 w 329"/>
                <a:gd name="T53" fmla="*/ 93 h 479"/>
                <a:gd name="T54" fmla="*/ 107 w 329"/>
                <a:gd name="T55" fmla="*/ 105 h 479"/>
                <a:gd name="T56" fmla="*/ 91 w 329"/>
                <a:gd name="T57" fmla="*/ 124 h 479"/>
                <a:gd name="T58" fmla="*/ 76 w 329"/>
                <a:gd name="T59" fmla="*/ 163 h 479"/>
                <a:gd name="T60" fmla="*/ 68 w 329"/>
                <a:gd name="T61" fmla="*/ 200 h 479"/>
                <a:gd name="T62" fmla="*/ 66 w 329"/>
                <a:gd name="T63" fmla="*/ 239 h 479"/>
                <a:gd name="T64" fmla="*/ 68 w 329"/>
                <a:gd name="T65" fmla="*/ 260 h 479"/>
                <a:gd name="T66" fmla="*/ 80 w 329"/>
                <a:gd name="T67" fmla="*/ 266 h 479"/>
                <a:gd name="T68" fmla="*/ 87 w 329"/>
                <a:gd name="T69" fmla="*/ 260 h 479"/>
                <a:gd name="T70" fmla="*/ 87 w 329"/>
                <a:gd name="T71" fmla="*/ 218 h 479"/>
                <a:gd name="T72" fmla="*/ 91 w 329"/>
                <a:gd name="T73" fmla="*/ 192 h 479"/>
                <a:gd name="T74" fmla="*/ 105 w 329"/>
                <a:gd name="T75" fmla="*/ 179 h 479"/>
                <a:gd name="T76" fmla="*/ 116 w 329"/>
                <a:gd name="T77" fmla="*/ 187 h 479"/>
                <a:gd name="T78" fmla="*/ 111 w 329"/>
                <a:gd name="T79" fmla="*/ 231 h 479"/>
                <a:gd name="T80" fmla="*/ 101 w 329"/>
                <a:gd name="T81" fmla="*/ 274 h 479"/>
                <a:gd name="T82" fmla="*/ 87 w 329"/>
                <a:gd name="T83" fmla="*/ 323 h 479"/>
                <a:gd name="T84" fmla="*/ 54 w 329"/>
                <a:gd name="T85" fmla="*/ 371 h 479"/>
                <a:gd name="T86" fmla="*/ 12 w 329"/>
                <a:gd name="T87" fmla="*/ 420 h 479"/>
                <a:gd name="T88" fmla="*/ 0 w 329"/>
                <a:gd name="T89" fmla="*/ 447 h 479"/>
                <a:gd name="T90" fmla="*/ 31 w 329"/>
                <a:gd name="T91" fmla="*/ 478 h 479"/>
                <a:gd name="T92" fmla="*/ 54 w 329"/>
                <a:gd name="T93" fmla="*/ 474 h 479"/>
                <a:gd name="T94" fmla="*/ 37 w 329"/>
                <a:gd name="T95" fmla="*/ 453 h 479"/>
                <a:gd name="T96" fmla="*/ 50 w 329"/>
                <a:gd name="T97" fmla="*/ 426 h 479"/>
                <a:gd name="T98" fmla="*/ 101 w 329"/>
                <a:gd name="T99" fmla="*/ 367 h 479"/>
                <a:gd name="T100" fmla="*/ 138 w 329"/>
                <a:gd name="T101" fmla="*/ 323 h 479"/>
                <a:gd name="T102" fmla="*/ 157 w 329"/>
                <a:gd name="T103" fmla="*/ 313 h 479"/>
                <a:gd name="T104" fmla="*/ 179 w 329"/>
                <a:gd name="T105" fmla="*/ 328 h 479"/>
                <a:gd name="T106" fmla="*/ 233 w 329"/>
                <a:gd name="T107" fmla="*/ 400 h 479"/>
                <a:gd name="T108" fmla="*/ 276 w 329"/>
                <a:gd name="T109" fmla="*/ 462 h 479"/>
                <a:gd name="T110" fmla="*/ 293 w 329"/>
                <a:gd name="T111" fmla="*/ 466 h 479"/>
                <a:gd name="T112" fmla="*/ 316 w 329"/>
                <a:gd name="T113" fmla="*/ 449 h 4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9"/>
                <a:gd name="T172" fmla="*/ 0 h 479"/>
                <a:gd name="T173" fmla="*/ 329 w 329"/>
                <a:gd name="T174" fmla="*/ 479 h 4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9" h="479">
                  <a:moveTo>
                    <a:pt x="326" y="441"/>
                  </a:moveTo>
                  <a:lnTo>
                    <a:pt x="328" y="433"/>
                  </a:lnTo>
                  <a:lnTo>
                    <a:pt x="316" y="435"/>
                  </a:lnTo>
                  <a:lnTo>
                    <a:pt x="303" y="433"/>
                  </a:lnTo>
                  <a:lnTo>
                    <a:pt x="287" y="420"/>
                  </a:lnTo>
                  <a:lnTo>
                    <a:pt x="260" y="377"/>
                  </a:lnTo>
                  <a:lnTo>
                    <a:pt x="221" y="313"/>
                  </a:lnTo>
                  <a:lnTo>
                    <a:pt x="200" y="278"/>
                  </a:lnTo>
                  <a:lnTo>
                    <a:pt x="186" y="249"/>
                  </a:lnTo>
                  <a:lnTo>
                    <a:pt x="184" y="233"/>
                  </a:lnTo>
                  <a:lnTo>
                    <a:pt x="184" y="214"/>
                  </a:lnTo>
                  <a:lnTo>
                    <a:pt x="188" y="202"/>
                  </a:lnTo>
                  <a:lnTo>
                    <a:pt x="196" y="196"/>
                  </a:lnTo>
                  <a:lnTo>
                    <a:pt x="202" y="196"/>
                  </a:lnTo>
                  <a:lnTo>
                    <a:pt x="210" y="200"/>
                  </a:lnTo>
                  <a:lnTo>
                    <a:pt x="225" y="212"/>
                  </a:lnTo>
                  <a:lnTo>
                    <a:pt x="243" y="225"/>
                  </a:lnTo>
                  <a:lnTo>
                    <a:pt x="256" y="231"/>
                  </a:lnTo>
                  <a:lnTo>
                    <a:pt x="264" y="233"/>
                  </a:lnTo>
                  <a:lnTo>
                    <a:pt x="270" y="231"/>
                  </a:lnTo>
                  <a:lnTo>
                    <a:pt x="274" y="225"/>
                  </a:lnTo>
                  <a:lnTo>
                    <a:pt x="272" y="220"/>
                  </a:lnTo>
                  <a:lnTo>
                    <a:pt x="270" y="214"/>
                  </a:lnTo>
                  <a:lnTo>
                    <a:pt x="258" y="202"/>
                  </a:lnTo>
                  <a:lnTo>
                    <a:pt x="235" y="187"/>
                  </a:lnTo>
                  <a:lnTo>
                    <a:pt x="223" y="177"/>
                  </a:lnTo>
                  <a:lnTo>
                    <a:pt x="215" y="163"/>
                  </a:lnTo>
                  <a:lnTo>
                    <a:pt x="208" y="142"/>
                  </a:lnTo>
                  <a:lnTo>
                    <a:pt x="206" y="122"/>
                  </a:lnTo>
                  <a:lnTo>
                    <a:pt x="202" y="113"/>
                  </a:lnTo>
                  <a:lnTo>
                    <a:pt x="196" y="103"/>
                  </a:lnTo>
                  <a:lnTo>
                    <a:pt x="186" y="93"/>
                  </a:lnTo>
                  <a:lnTo>
                    <a:pt x="179" y="87"/>
                  </a:lnTo>
                  <a:lnTo>
                    <a:pt x="179" y="78"/>
                  </a:lnTo>
                  <a:lnTo>
                    <a:pt x="184" y="66"/>
                  </a:lnTo>
                  <a:lnTo>
                    <a:pt x="188" y="60"/>
                  </a:lnTo>
                  <a:lnTo>
                    <a:pt x="192" y="52"/>
                  </a:lnTo>
                  <a:lnTo>
                    <a:pt x="196" y="39"/>
                  </a:lnTo>
                  <a:lnTo>
                    <a:pt x="192" y="25"/>
                  </a:lnTo>
                  <a:lnTo>
                    <a:pt x="190" y="14"/>
                  </a:lnTo>
                  <a:lnTo>
                    <a:pt x="184" y="6"/>
                  </a:lnTo>
                  <a:lnTo>
                    <a:pt x="173" y="2"/>
                  </a:lnTo>
                  <a:lnTo>
                    <a:pt x="159" y="0"/>
                  </a:lnTo>
                  <a:lnTo>
                    <a:pt x="149" y="4"/>
                  </a:lnTo>
                  <a:lnTo>
                    <a:pt x="142" y="10"/>
                  </a:lnTo>
                  <a:lnTo>
                    <a:pt x="138" y="21"/>
                  </a:lnTo>
                  <a:lnTo>
                    <a:pt x="136" y="29"/>
                  </a:lnTo>
                  <a:lnTo>
                    <a:pt x="138" y="37"/>
                  </a:lnTo>
                  <a:lnTo>
                    <a:pt x="142" y="49"/>
                  </a:lnTo>
                  <a:lnTo>
                    <a:pt x="144" y="58"/>
                  </a:lnTo>
                  <a:lnTo>
                    <a:pt x="146" y="66"/>
                  </a:lnTo>
                  <a:lnTo>
                    <a:pt x="144" y="76"/>
                  </a:lnTo>
                  <a:lnTo>
                    <a:pt x="138" y="84"/>
                  </a:lnTo>
                  <a:lnTo>
                    <a:pt x="128" y="93"/>
                  </a:lnTo>
                  <a:lnTo>
                    <a:pt x="116" y="99"/>
                  </a:lnTo>
                  <a:lnTo>
                    <a:pt x="107" y="105"/>
                  </a:lnTo>
                  <a:lnTo>
                    <a:pt x="99" y="113"/>
                  </a:lnTo>
                  <a:lnTo>
                    <a:pt x="91" y="124"/>
                  </a:lnTo>
                  <a:lnTo>
                    <a:pt x="83" y="142"/>
                  </a:lnTo>
                  <a:lnTo>
                    <a:pt x="76" y="163"/>
                  </a:lnTo>
                  <a:lnTo>
                    <a:pt x="70" y="179"/>
                  </a:lnTo>
                  <a:lnTo>
                    <a:pt x="68" y="200"/>
                  </a:lnTo>
                  <a:lnTo>
                    <a:pt x="66" y="225"/>
                  </a:lnTo>
                  <a:lnTo>
                    <a:pt x="66" y="239"/>
                  </a:lnTo>
                  <a:lnTo>
                    <a:pt x="66" y="251"/>
                  </a:lnTo>
                  <a:lnTo>
                    <a:pt x="68" y="260"/>
                  </a:lnTo>
                  <a:lnTo>
                    <a:pt x="72" y="264"/>
                  </a:lnTo>
                  <a:lnTo>
                    <a:pt x="80" y="266"/>
                  </a:lnTo>
                  <a:lnTo>
                    <a:pt x="85" y="264"/>
                  </a:lnTo>
                  <a:lnTo>
                    <a:pt x="87" y="260"/>
                  </a:lnTo>
                  <a:lnTo>
                    <a:pt x="87" y="243"/>
                  </a:lnTo>
                  <a:lnTo>
                    <a:pt x="87" y="218"/>
                  </a:lnTo>
                  <a:lnTo>
                    <a:pt x="89" y="202"/>
                  </a:lnTo>
                  <a:lnTo>
                    <a:pt x="91" y="192"/>
                  </a:lnTo>
                  <a:lnTo>
                    <a:pt x="97" y="181"/>
                  </a:lnTo>
                  <a:lnTo>
                    <a:pt x="105" y="179"/>
                  </a:lnTo>
                  <a:lnTo>
                    <a:pt x="113" y="181"/>
                  </a:lnTo>
                  <a:lnTo>
                    <a:pt x="116" y="187"/>
                  </a:lnTo>
                  <a:lnTo>
                    <a:pt x="113" y="206"/>
                  </a:lnTo>
                  <a:lnTo>
                    <a:pt x="111" y="231"/>
                  </a:lnTo>
                  <a:lnTo>
                    <a:pt x="107" y="253"/>
                  </a:lnTo>
                  <a:lnTo>
                    <a:pt x="101" y="274"/>
                  </a:lnTo>
                  <a:lnTo>
                    <a:pt x="95" y="301"/>
                  </a:lnTo>
                  <a:lnTo>
                    <a:pt x="87" y="323"/>
                  </a:lnTo>
                  <a:lnTo>
                    <a:pt x="68" y="352"/>
                  </a:lnTo>
                  <a:lnTo>
                    <a:pt x="54" y="371"/>
                  </a:lnTo>
                  <a:lnTo>
                    <a:pt x="29" y="400"/>
                  </a:lnTo>
                  <a:lnTo>
                    <a:pt x="12" y="420"/>
                  </a:lnTo>
                  <a:lnTo>
                    <a:pt x="0" y="439"/>
                  </a:lnTo>
                  <a:lnTo>
                    <a:pt x="0" y="447"/>
                  </a:lnTo>
                  <a:lnTo>
                    <a:pt x="12" y="462"/>
                  </a:lnTo>
                  <a:lnTo>
                    <a:pt x="31" y="478"/>
                  </a:lnTo>
                  <a:lnTo>
                    <a:pt x="50" y="478"/>
                  </a:lnTo>
                  <a:lnTo>
                    <a:pt x="54" y="474"/>
                  </a:lnTo>
                  <a:lnTo>
                    <a:pt x="45" y="464"/>
                  </a:lnTo>
                  <a:lnTo>
                    <a:pt x="37" y="453"/>
                  </a:lnTo>
                  <a:lnTo>
                    <a:pt x="37" y="445"/>
                  </a:lnTo>
                  <a:lnTo>
                    <a:pt x="50" y="426"/>
                  </a:lnTo>
                  <a:lnTo>
                    <a:pt x="70" y="406"/>
                  </a:lnTo>
                  <a:lnTo>
                    <a:pt x="101" y="367"/>
                  </a:lnTo>
                  <a:lnTo>
                    <a:pt x="128" y="334"/>
                  </a:lnTo>
                  <a:lnTo>
                    <a:pt x="138" y="323"/>
                  </a:lnTo>
                  <a:lnTo>
                    <a:pt x="144" y="315"/>
                  </a:lnTo>
                  <a:lnTo>
                    <a:pt x="157" y="313"/>
                  </a:lnTo>
                  <a:lnTo>
                    <a:pt x="167" y="319"/>
                  </a:lnTo>
                  <a:lnTo>
                    <a:pt x="179" y="328"/>
                  </a:lnTo>
                  <a:lnTo>
                    <a:pt x="204" y="361"/>
                  </a:lnTo>
                  <a:lnTo>
                    <a:pt x="233" y="400"/>
                  </a:lnTo>
                  <a:lnTo>
                    <a:pt x="260" y="439"/>
                  </a:lnTo>
                  <a:lnTo>
                    <a:pt x="276" y="462"/>
                  </a:lnTo>
                  <a:lnTo>
                    <a:pt x="283" y="466"/>
                  </a:lnTo>
                  <a:lnTo>
                    <a:pt x="293" y="466"/>
                  </a:lnTo>
                  <a:lnTo>
                    <a:pt x="303" y="457"/>
                  </a:lnTo>
                  <a:lnTo>
                    <a:pt x="316" y="449"/>
                  </a:lnTo>
                  <a:lnTo>
                    <a:pt x="326" y="441"/>
                  </a:lnTo>
                </a:path>
              </a:pathLst>
            </a:custGeom>
            <a:solidFill>
              <a:srgbClr val="3366FF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52" name="Line 5"/>
            <p:cNvSpPr>
              <a:spLocks noChangeShapeType="1"/>
            </p:cNvSpPr>
            <p:nvPr/>
          </p:nvSpPr>
          <p:spPr bwMode="auto">
            <a:xfrm>
              <a:off x="1638250" y="5010546"/>
              <a:ext cx="4316412" cy="0"/>
            </a:xfrm>
            <a:prstGeom prst="line">
              <a:avLst/>
            </a:prstGeom>
            <a:noFill/>
            <a:ln w="127000">
              <a:solidFill>
                <a:srgbClr val="6699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53" name="Freeform 6"/>
            <p:cNvSpPr>
              <a:spLocks/>
            </p:cNvSpPr>
            <p:nvPr/>
          </p:nvSpPr>
          <p:spPr bwMode="auto">
            <a:xfrm flipH="1">
              <a:off x="2836812" y="4304109"/>
              <a:ext cx="719138" cy="627062"/>
            </a:xfrm>
            <a:custGeom>
              <a:avLst/>
              <a:gdLst>
                <a:gd name="T0" fmla="*/ 328 w 329"/>
                <a:gd name="T1" fmla="*/ 433 h 479"/>
                <a:gd name="T2" fmla="*/ 303 w 329"/>
                <a:gd name="T3" fmla="*/ 433 h 479"/>
                <a:gd name="T4" fmla="*/ 260 w 329"/>
                <a:gd name="T5" fmla="*/ 377 h 479"/>
                <a:gd name="T6" fmla="*/ 200 w 329"/>
                <a:gd name="T7" fmla="*/ 278 h 479"/>
                <a:gd name="T8" fmla="*/ 184 w 329"/>
                <a:gd name="T9" fmla="*/ 233 h 479"/>
                <a:gd name="T10" fmla="*/ 188 w 329"/>
                <a:gd name="T11" fmla="*/ 202 h 479"/>
                <a:gd name="T12" fmla="*/ 202 w 329"/>
                <a:gd name="T13" fmla="*/ 196 h 479"/>
                <a:gd name="T14" fmla="*/ 225 w 329"/>
                <a:gd name="T15" fmla="*/ 212 h 479"/>
                <a:gd name="T16" fmla="*/ 256 w 329"/>
                <a:gd name="T17" fmla="*/ 231 h 479"/>
                <a:gd name="T18" fmla="*/ 270 w 329"/>
                <a:gd name="T19" fmla="*/ 231 h 479"/>
                <a:gd name="T20" fmla="*/ 272 w 329"/>
                <a:gd name="T21" fmla="*/ 220 h 479"/>
                <a:gd name="T22" fmla="*/ 258 w 329"/>
                <a:gd name="T23" fmla="*/ 202 h 479"/>
                <a:gd name="T24" fmla="*/ 223 w 329"/>
                <a:gd name="T25" fmla="*/ 177 h 479"/>
                <a:gd name="T26" fmla="*/ 208 w 329"/>
                <a:gd name="T27" fmla="*/ 142 h 479"/>
                <a:gd name="T28" fmla="*/ 202 w 329"/>
                <a:gd name="T29" fmla="*/ 113 h 479"/>
                <a:gd name="T30" fmla="*/ 186 w 329"/>
                <a:gd name="T31" fmla="*/ 93 h 479"/>
                <a:gd name="T32" fmla="*/ 179 w 329"/>
                <a:gd name="T33" fmla="*/ 78 h 479"/>
                <a:gd name="T34" fmla="*/ 188 w 329"/>
                <a:gd name="T35" fmla="*/ 60 h 479"/>
                <a:gd name="T36" fmla="*/ 196 w 329"/>
                <a:gd name="T37" fmla="*/ 39 h 479"/>
                <a:gd name="T38" fmla="*/ 190 w 329"/>
                <a:gd name="T39" fmla="*/ 14 h 479"/>
                <a:gd name="T40" fmla="*/ 173 w 329"/>
                <a:gd name="T41" fmla="*/ 2 h 479"/>
                <a:gd name="T42" fmla="*/ 149 w 329"/>
                <a:gd name="T43" fmla="*/ 4 h 479"/>
                <a:gd name="T44" fmla="*/ 138 w 329"/>
                <a:gd name="T45" fmla="*/ 21 h 479"/>
                <a:gd name="T46" fmla="*/ 138 w 329"/>
                <a:gd name="T47" fmla="*/ 37 h 479"/>
                <a:gd name="T48" fmla="*/ 144 w 329"/>
                <a:gd name="T49" fmla="*/ 58 h 479"/>
                <a:gd name="T50" fmla="*/ 144 w 329"/>
                <a:gd name="T51" fmla="*/ 76 h 479"/>
                <a:gd name="T52" fmla="*/ 128 w 329"/>
                <a:gd name="T53" fmla="*/ 93 h 479"/>
                <a:gd name="T54" fmla="*/ 107 w 329"/>
                <a:gd name="T55" fmla="*/ 105 h 479"/>
                <a:gd name="T56" fmla="*/ 91 w 329"/>
                <a:gd name="T57" fmla="*/ 124 h 479"/>
                <a:gd name="T58" fmla="*/ 76 w 329"/>
                <a:gd name="T59" fmla="*/ 163 h 479"/>
                <a:gd name="T60" fmla="*/ 68 w 329"/>
                <a:gd name="T61" fmla="*/ 200 h 479"/>
                <a:gd name="T62" fmla="*/ 66 w 329"/>
                <a:gd name="T63" fmla="*/ 239 h 479"/>
                <a:gd name="T64" fmla="*/ 68 w 329"/>
                <a:gd name="T65" fmla="*/ 260 h 479"/>
                <a:gd name="T66" fmla="*/ 80 w 329"/>
                <a:gd name="T67" fmla="*/ 266 h 479"/>
                <a:gd name="T68" fmla="*/ 87 w 329"/>
                <a:gd name="T69" fmla="*/ 260 h 479"/>
                <a:gd name="T70" fmla="*/ 87 w 329"/>
                <a:gd name="T71" fmla="*/ 218 h 479"/>
                <a:gd name="T72" fmla="*/ 91 w 329"/>
                <a:gd name="T73" fmla="*/ 192 h 479"/>
                <a:gd name="T74" fmla="*/ 105 w 329"/>
                <a:gd name="T75" fmla="*/ 179 h 479"/>
                <a:gd name="T76" fmla="*/ 116 w 329"/>
                <a:gd name="T77" fmla="*/ 187 h 479"/>
                <a:gd name="T78" fmla="*/ 111 w 329"/>
                <a:gd name="T79" fmla="*/ 231 h 479"/>
                <a:gd name="T80" fmla="*/ 101 w 329"/>
                <a:gd name="T81" fmla="*/ 274 h 479"/>
                <a:gd name="T82" fmla="*/ 87 w 329"/>
                <a:gd name="T83" fmla="*/ 323 h 479"/>
                <a:gd name="T84" fmla="*/ 54 w 329"/>
                <a:gd name="T85" fmla="*/ 371 h 479"/>
                <a:gd name="T86" fmla="*/ 12 w 329"/>
                <a:gd name="T87" fmla="*/ 420 h 479"/>
                <a:gd name="T88" fmla="*/ 0 w 329"/>
                <a:gd name="T89" fmla="*/ 447 h 479"/>
                <a:gd name="T90" fmla="*/ 31 w 329"/>
                <a:gd name="T91" fmla="*/ 478 h 479"/>
                <a:gd name="T92" fmla="*/ 54 w 329"/>
                <a:gd name="T93" fmla="*/ 474 h 479"/>
                <a:gd name="T94" fmla="*/ 37 w 329"/>
                <a:gd name="T95" fmla="*/ 453 h 479"/>
                <a:gd name="T96" fmla="*/ 50 w 329"/>
                <a:gd name="T97" fmla="*/ 426 h 479"/>
                <a:gd name="T98" fmla="*/ 101 w 329"/>
                <a:gd name="T99" fmla="*/ 367 h 479"/>
                <a:gd name="T100" fmla="*/ 138 w 329"/>
                <a:gd name="T101" fmla="*/ 323 h 479"/>
                <a:gd name="T102" fmla="*/ 157 w 329"/>
                <a:gd name="T103" fmla="*/ 313 h 479"/>
                <a:gd name="T104" fmla="*/ 179 w 329"/>
                <a:gd name="T105" fmla="*/ 328 h 479"/>
                <a:gd name="T106" fmla="*/ 233 w 329"/>
                <a:gd name="T107" fmla="*/ 400 h 479"/>
                <a:gd name="T108" fmla="*/ 276 w 329"/>
                <a:gd name="T109" fmla="*/ 462 h 479"/>
                <a:gd name="T110" fmla="*/ 293 w 329"/>
                <a:gd name="T111" fmla="*/ 466 h 479"/>
                <a:gd name="T112" fmla="*/ 316 w 329"/>
                <a:gd name="T113" fmla="*/ 449 h 4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9"/>
                <a:gd name="T172" fmla="*/ 0 h 479"/>
                <a:gd name="T173" fmla="*/ 329 w 329"/>
                <a:gd name="T174" fmla="*/ 479 h 4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9" h="479">
                  <a:moveTo>
                    <a:pt x="326" y="441"/>
                  </a:moveTo>
                  <a:lnTo>
                    <a:pt x="328" y="433"/>
                  </a:lnTo>
                  <a:lnTo>
                    <a:pt x="316" y="435"/>
                  </a:lnTo>
                  <a:lnTo>
                    <a:pt x="303" y="433"/>
                  </a:lnTo>
                  <a:lnTo>
                    <a:pt x="287" y="420"/>
                  </a:lnTo>
                  <a:lnTo>
                    <a:pt x="260" y="377"/>
                  </a:lnTo>
                  <a:lnTo>
                    <a:pt x="221" y="313"/>
                  </a:lnTo>
                  <a:lnTo>
                    <a:pt x="200" y="278"/>
                  </a:lnTo>
                  <a:lnTo>
                    <a:pt x="186" y="249"/>
                  </a:lnTo>
                  <a:lnTo>
                    <a:pt x="184" y="233"/>
                  </a:lnTo>
                  <a:lnTo>
                    <a:pt x="184" y="214"/>
                  </a:lnTo>
                  <a:lnTo>
                    <a:pt x="188" y="202"/>
                  </a:lnTo>
                  <a:lnTo>
                    <a:pt x="196" y="196"/>
                  </a:lnTo>
                  <a:lnTo>
                    <a:pt x="202" y="196"/>
                  </a:lnTo>
                  <a:lnTo>
                    <a:pt x="210" y="200"/>
                  </a:lnTo>
                  <a:lnTo>
                    <a:pt x="225" y="212"/>
                  </a:lnTo>
                  <a:lnTo>
                    <a:pt x="243" y="225"/>
                  </a:lnTo>
                  <a:lnTo>
                    <a:pt x="256" y="231"/>
                  </a:lnTo>
                  <a:lnTo>
                    <a:pt x="264" y="233"/>
                  </a:lnTo>
                  <a:lnTo>
                    <a:pt x="270" y="231"/>
                  </a:lnTo>
                  <a:lnTo>
                    <a:pt x="274" y="225"/>
                  </a:lnTo>
                  <a:lnTo>
                    <a:pt x="272" y="220"/>
                  </a:lnTo>
                  <a:lnTo>
                    <a:pt x="270" y="214"/>
                  </a:lnTo>
                  <a:lnTo>
                    <a:pt x="258" y="202"/>
                  </a:lnTo>
                  <a:lnTo>
                    <a:pt x="235" y="187"/>
                  </a:lnTo>
                  <a:lnTo>
                    <a:pt x="223" y="177"/>
                  </a:lnTo>
                  <a:lnTo>
                    <a:pt x="215" y="163"/>
                  </a:lnTo>
                  <a:lnTo>
                    <a:pt x="208" y="142"/>
                  </a:lnTo>
                  <a:lnTo>
                    <a:pt x="206" y="122"/>
                  </a:lnTo>
                  <a:lnTo>
                    <a:pt x="202" y="113"/>
                  </a:lnTo>
                  <a:lnTo>
                    <a:pt x="196" y="103"/>
                  </a:lnTo>
                  <a:lnTo>
                    <a:pt x="186" y="93"/>
                  </a:lnTo>
                  <a:lnTo>
                    <a:pt x="179" y="87"/>
                  </a:lnTo>
                  <a:lnTo>
                    <a:pt x="179" y="78"/>
                  </a:lnTo>
                  <a:lnTo>
                    <a:pt x="184" y="66"/>
                  </a:lnTo>
                  <a:lnTo>
                    <a:pt x="188" y="60"/>
                  </a:lnTo>
                  <a:lnTo>
                    <a:pt x="192" y="52"/>
                  </a:lnTo>
                  <a:lnTo>
                    <a:pt x="196" y="39"/>
                  </a:lnTo>
                  <a:lnTo>
                    <a:pt x="192" y="25"/>
                  </a:lnTo>
                  <a:lnTo>
                    <a:pt x="190" y="14"/>
                  </a:lnTo>
                  <a:lnTo>
                    <a:pt x="184" y="6"/>
                  </a:lnTo>
                  <a:lnTo>
                    <a:pt x="173" y="2"/>
                  </a:lnTo>
                  <a:lnTo>
                    <a:pt x="159" y="0"/>
                  </a:lnTo>
                  <a:lnTo>
                    <a:pt x="149" y="4"/>
                  </a:lnTo>
                  <a:lnTo>
                    <a:pt x="142" y="10"/>
                  </a:lnTo>
                  <a:lnTo>
                    <a:pt x="138" y="21"/>
                  </a:lnTo>
                  <a:lnTo>
                    <a:pt x="136" y="29"/>
                  </a:lnTo>
                  <a:lnTo>
                    <a:pt x="138" y="37"/>
                  </a:lnTo>
                  <a:lnTo>
                    <a:pt x="142" y="49"/>
                  </a:lnTo>
                  <a:lnTo>
                    <a:pt x="144" y="58"/>
                  </a:lnTo>
                  <a:lnTo>
                    <a:pt x="146" y="66"/>
                  </a:lnTo>
                  <a:lnTo>
                    <a:pt x="144" y="76"/>
                  </a:lnTo>
                  <a:lnTo>
                    <a:pt x="138" y="84"/>
                  </a:lnTo>
                  <a:lnTo>
                    <a:pt x="128" y="93"/>
                  </a:lnTo>
                  <a:lnTo>
                    <a:pt x="116" y="99"/>
                  </a:lnTo>
                  <a:lnTo>
                    <a:pt x="107" y="105"/>
                  </a:lnTo>
                  <a:lnTo>
                    <a:pt x="99" y="113"/>
                  </a:lnTo>
                  <a:lnTo>
                    <a:pt x="91" y="124"/>
                  </a:lnTo>
                  <a:lnTo>
                    <a:pt x="83" y="142"/>
                  </a:lnTo>
                  <a:lnTo>
                    <a:pt x="76" y="163"/>
                  </a:lnTo>
                  <a:lnTo>
                    <a:pt x="70" y="179"/>
                  </a:lnTo>
                  <a:lnTo>
                    <a:pt x="68" y="200"/>
                  </a:lnTo>
                  <a:lnTo>
                    <a:pt x="66" y="225"/>
                  </a:lnTo>
                  <a:lnTo>
                    <a:pt x="66" y="239"/>
                  </a:lnTo>
                  <a:lnTo>
                    <a:pt x="66" y="251"/>
                  </a:lnTo>
                  <a:lnTo>
                    <a:pt x="68" y="260"/>
                  </a:lnTo>
                  <a:lnTo>
                    <a:pt x="72" y="264"/>
                  </a:lnTo>
                  <a:lnTo>
                    <a:pt x="80" y="266"/>
                  </a:lnTo>
                  <a:lnTo>
                    <a:pt x="85" y="264"/>
                  </a:lnTo>
                  <a:lnTo>
                    <a:pt x="87" y="260"/>
                  </a:lnTo>
                  <a:lnTo>
                    <a:pt x="87" y="243"/>
                  </a:lnTo>
                  <a:lnTo>
                    <a:pt x="87" y="218"/>
                  </a:lnTo>
                  <a:lnTo>
                    <a:pt x="89" y="202"/>
                  </a:lnTo>
                  <a:lnTo>
                    <a:pt x="91" y="192"/>
                  </a:lnTo>
                  <a:lnTo>
                    <a:pt x="97" y="181"/>
                  </a:lnTo>
                  <a:lnTo>
                    <a:pt x="105" y="179"/>
                  </a:lnTo>
                  <a:lnTo>
                    <a:pt x="113" y="181"/>
                  </a:lnTo>
                  <a:lnTo>
                    <a:pt x="116" y="187"/>
                  </a:lnTo>
                  <a:lnTo>
                    <a:pt x="113" y="206"/>
                  </a:lnTo>
                  <a:lnTo>
                    <a:pt x="111" y="231"/>
                  </a:lnTo>
                  <a:lnTo>
                    <a:pt x="107" y="253"/>
                  </a:lnTo>
                  <a:lnTo>
                    <a:pt x="101" y="274"/>
                  </a:lnTo>
                  <a:lnTo>
                    <a:pt x="95" y="301"/>
                  </a:lnTo>
                  <a:lnTo>
                    <a:pt x="87" y="323"/>
                  </a:lnTo>
                  <a:lnTo>
                    <a:pt x="68" y="352"/>
                  </a:lnTo>
                  <a:lnTo>
                    <a:pt x="54" y="371"/>
                  </a:lnTo>
                  <a:lnTo>
                    <a:pt x="29" y="400"/>
                  </a:lnTo>
                  <a:lnTo>
                    <a:pt x="12" y="420"/>
                  </a:lnTo>
                  <a:lnTo>
                    <a:pt x="0" y="439"/>
                  </a:lnTo>
                  <a:lnTo>
                    <a:pt x="0" y="447"/>
                  </a:lnTo>
                  <a:lnTo>
                    <a:pt x="12" y="462"/>
                  </a:lnTo>
                  <a:lnTo>
                    <a:pt x="31" y="478"/>
                  </a:lnTo>
                  <a:lnTo>
                    <a:pt x="50" y="478"/>
                  </a:lnTo>
                  <a:lnTo>
                    <a:pt x="54" y="474"/>
                  </a:lnTo>
                  <a:lnTo>
                    <a:pt x="45" y="464"/>
                  </a:lnTo>
                  <a:lnTo>
                    <a:pt x="37" y="453"/>
                  </a:lnTo>
                  <a:lnTo>
                    <a:pt x="37" y="445"/>
                  </a:lnTo>
                  <a:lnTo>
                    <a:pt x="50" y="426"/>
                  </a:lnTo>
                  <a:lnTo>
                    <a:pt x="70" y="406"/>
                  </a:lnTo>
                  <a:lnTo>
                    <a:pt x="101" y="367"/>
                  </a:lnTo>
                  <a:lnTo>
                    <a:pt x="128" y="334"/>
                  </a:lnTo>
                  <a:lnTo>
                    <a:pt x="138" y="323"/>
                  </a:lnTo>
                  <a:lnTo>
                    <a:pt x="144" y="315"/>
                  </a:lnTo>
                  <a:lnTo>
                    <a:pt x="157" y="313"/>
                  </a:lnTo>
                  <a:lnTo>
                    <a:pt x="167" y="319"/>
                  </a:lnTo>
                  <a:lnTo>
                    <a:pt x="179" y="328"/>
                  </a:lnTo>
                  <a:lnTo>
                    <a:pt x="204" y="361"/>
                  </a:lnTo>
                  <a:lnTo>
                    <a:pt x="233" y="400"/>
                  </a:lnTo>
                  <a:lnTo>
                    <a:pt x="260" y="439"/>
                  </a:lnTo>
                  <a:lnTo>
                    <a:pt x="276" y="462"/>
                  </a:lnTo>
                  <a:lnTo>
                    <a:pt x="283" y="466"/>
                  </a:lnTo>
                  <a:lnTo>
                    <a:pt x="293" y="466"/>
                  </a:lnTo>
                  <a:lnTo>
                    <a:pt x="303" y="457"/>
                  </a:lnTo>
                  <a:lnTo>
                    <a:pt x="316" y="449"/>
                  </a:lnTo>
                  <a:lnTo>
                    <a:pt x="326" y="441"/>
                  </a:lnTo>
                </a:path>
              </a:pathLst>
            </a:custGeom>
            <a:solidFill>
              <a:srgbClr val="99CC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grpSp>
          <p:nvGrpSpPr>
            <p:cNvPr id="10254" name="Group 7"/>
            <p:cNvGrpSpPr>
              <a:grpSpLocks/>
            </p:cNvGrpSpPr>
            <p:nvPr/>
          </p:nvGrpSpPr>
          <p:grpSpPr bwMode="auto">
            <a:xfrm>
              <a:off x="4276675" y="4250134"/>
              <a:ext cx="461962" cy="676275"/>
              <a:chOff x="4043" y="3096"/>
              <a:chExt cx="417" cy="409"/>
            </a:xfrm>
          </p:grpSpPr>
          <p:grpSp>
            <p:nvGrpSpPr>
              <p:cNvPr id="10295" name="Group 8"/>
              <p:cNvGrpSpPr>
                <a:grpSpLocks/>
              </p:cNvGrpSpPr>
              <p:nvPr/>
            </p:nvGrpSpPr>
            <p:grpSpPr bwMode="auto">
              <a:xfrm>
                <a:off x="4045" y="3289"/>
                <a:ext cx="415" cy="216"/>
                <a:chOff x="4045" y="3289"/>
                <a:chExt cx="415" cy="216"/>
              </a:xfrm>
            </p:grpSpPr>
            <p:sp>
              <p:nvSpPr>
                <p:cNvPr id="10299" name="Freeform 9"/>
                <p:cNvSpPr>
                  <a:spLocks/>
                </p:cNvSpPr>
                <p:nvPr/>
              </p:nvSpPr>
              <p:spPr bwMode="auto">
                <a:xfrm>
                  <a:off x="4247" y="3290"/>
                  <a:ext cx="96" cy="215"/>
                </a:xfrm>
                <a:custGeom>
                  <a:avLst/>
                  <a:gdLst>
                    <a:gd name="T0" fmla="*/ 69 w 96"/>
                    <a:gd name="T1" fmla="*/ 0 h 215"/>
                    <a:gd name="T2" fmla="*/ 95 w 96"/>
                    <a:gd name="T3" fmla="*/ 0 h 215"/>
                    <a:gd name="T4" fmla="*/ 26 w 96"/>
                    <a:gd name="T5" fmla="*/ 214 h 215"/>
                    <a:gd name="T6" fmla="*/ 0 w 96"/>
                    <a:gd name="T7" fmla="*/ 214 h 215"/>
                    <a:gd name="T8" fmla="*/ 69 w 96"/>
                    <a:gd name="T9" fmla="*/ 0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215"/>
                    <a:gd name="T17" fmla="*/ 96 w 96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215">
                      <a:moveTo>
                        <a:pt x="69" y="0"/>
                      </a:moveTo>
                      <a:lnTo>
                        <a:pt x="95" y="0"/>
                      </a:lnTo>
                      <a:lnTo>
                        <a:pt x="26" y="214"/>
                      </a:lnTo>
                      <a:lnTo>
                        <a:pt x="0" y="21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99CC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300" name="Rectangle 10"/>
                <p:cNvSpPr>
                  <a:spLocks noChangeArrowheads="1"/>
                </p:cNvSpPr>
                <p:nvPr/>
              </p:nvSpPr>
              <p:spPr bwMode="auto">
                <a:xfrm>
                  <a:off x="4242" y="3289"/>
                  <a:ext cx="218" cy="12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301" name="Rectangle 11"/>
                <p:cNvSpPr>
                  <a:spLocks noChangeArrowheads="1"/>
                </p:cNvSpPr>
                <p:nvPr/>
              </p:nvSpPr>
              <p:spPr bwMode="auto">
                <a:xfrm>
                  <a:off x="4241" y="3380"/>
                  <a:ext cx="218" cy="13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302" name="Rectangle 12"/>
                <p:cNvSpPr>
                  <a:spLocks noChangeArrowheads="1"/>
                </p:cNvSpPr>
                <p:nvPr/>
              </p:nvSpPr>
              <p:spPr bwMode="auto">
                <a:xfrm>
                  <a:off x="4045" y="3380"/>
                  <a:ext cx="116" cy="13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10296" name="Group 13"/>
              <p:cNvGrpSpPr>
                <a:grpSpLocks/>
              </p:cNvGrpSpPr>
              <p:nvPr/>
            </p:nvGrpSpPr>
            <p:grpSpPr bwMode="auto">
              <a:xfrm>
                <a:off x="4043" y="3096"/>
                <a:ext cx="217" cy="409"/>
                <a:chOff x="4043" y="3096"/>
                <a:chExt cx="217" cy="409"/>
              </a:xfrm>
            </p:grpSpPr>
            <p:sp>
              <p:nvSpPr>
                <p:cNvPr id="10297" name="Oval 14"/>
                <p:cNvSpPr>
                  <a:spLocks noChangeArrowheads="1"/>
                </p:cNvSpPr>
                <p:nvPr/>
              </p:nvSpPr>
              <p:spPr bwMode="auto">
                <a:xfrm>
                  <a:off x="4127" y="3096"/>
                  <a:ext cx="55" cy="55"/>
                </a:xfrm>
                <a:prstGeom prst="ellipse">
                  <a:avLst/>
                </a:prstGeom>
                <a:solidFill>
                  <a:srgbClr val="99CC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8" name="Freeform 15"/>
                <p:cNvSpPr>
                  <a:spLocks/>
                </p:cNvSpPr>
                <p:nvPr/>
              </p:nvSpPr>
              <p:spPr bwMode="auto">
                <a:xfrm>
                  <a:off x="4043" y="3173"/>
                  <a:ext cx="217" cy="332"/>
                </a:xfrm>
                <a:custGeom>
                  <a:avLst/>
                  <a:gdLst>
                    <a:gd name="T0" fmla="*/ 2 w 217"/>
                    <a:gd name="T1" fmla="*/ 153 h 332"/>
                    <a:gd name="T2" fmla="*/ 1 w 217"/>
                    <a:gd name="T3" fmla="*/ 157 h 332"/>
                    <a:gd name="T4" fmla="*/ 0 w 217"/>
                    <a:gd name="T5" fmla="*/ 163 h 332"/>
                    <a:gd name="T6" fmla="*/ 0 w 217"/>
                    <a:gd name="T7" fmla="*/ 168 h 332"/>
                    <a:gd name="T8" fmla="*/ 2 w 217"/>
                    <a:gd name="T9" fmla="*/ 174 h 332"/>
                    <a:gd name="T10" fmla="*/ 5 w 217"/>
                    <a:gd name="T11" fmla="*/ 179 h 332"/>
                    <a:gd name="T12" fmla="*/ 9 w 217"/>
                    <a:gd name="T13" fmla="*/ 183 h 332"/>
                    <a:gd name="T14" fmla="*/ 14 w 217"/>
                    <a:gd name="T15" fmla="*/ 186 h 332"/>
                    <a:gd name="T16" fmla="*/ 17 w 217"/>
                    <a:gd name="T17" fmla="*/ 186 h 332"/>
                    <a:gd name="T18" fmla="*/ 23 w 217"/>
                    <a:gd name="T19" fmla="*/ 186 h 332"/>
                    <a:gd name="T20" fmla="*/ 141 w 217"/>
                    <a:gd name="T21" fmla="*/ 331 h 332"/>
                    <a:gd name="T22" fmla="*/ 178 w 217"/>
                    <a:gd name="T23" fmla="*/ 159 h 332"/>
                    <a:gd name="T24" fmla="*/ 177 w 217"/>
                    <a:gd name="T25" fmla="*/ 155 h 332"/>
                    <a:gd name="T26" fmla="*/ 176 w 217"/>
                    <a:gd name="T27" fmla="*/ 152 h 332"/>
                    <a:gd name="T28" fmla="*/ 173 w 217"/>
                    <a:gd name="T29" fmla="*/ 149 h 332"/>
                    <a:gd name="T30" fmla="*/ 170 w 217"/>
                    <a:gd name="T31" fmla="*/ 147 h 332"/>
                    <a:gd name="T32" fmla="*/ 166 w 217"/>
                    <a:gd name="T33" fmla="*/ 145 h 332"/>
                    <a:gd name="T34" fmla="*/ 161 w 217"/>
                    <a:gd name="T35" fmla="*/ 145 h 332"/>
                    <a:gd name="T36" fmla="*/ 157 w 217"/>
                    <a:gd name="T37" fmla="*/ 145 h 332"/>
                    <a:gd name="T38" fmla="*/ 153 w 217"/>
                    <a:gd name="T39" fmla="*/ 145 h 332"/>
                    <a:gd name="T40" fmla="*/ 104 w 217"/>
                    <a:gd name="T41" fmla="*/ 84 h 332"/>
                    <a:gd name="T42" fmla="*/ 201 w 217"/>
                    <a:gd name="T43" fmla="*/ 104 h 332"/>
                    <a:gd name="T44" fmla="*/ 204 w 217"/>
                    <a:gd name="T45" fmla="*/ 103 h 332"/>
                    <a:gd name="T46" fmla="*/ 207 w 217"/>
                    <a:gd name="T47" fmla="*/ 103 h 332"/>
                    <a:gd name="T48" fmla="*/ 211 w 217"/>
                    <a:gd name="T49" fmla="*/ 100 h 332"/>
                    <a:gd name="T50" fmla="*/ 214 w 217"/>
                    <a:gd name="T51" fmla="*/ 97 h 332"/>
                    <a:gd name="T52" fmla="*/ 215 w 217"/>
                    <a:gd name="T53" fmla="*/ 93 h 332"/>
                    <a:gd name="T54" fmla="*/ 216 w 217"/>
                    <a:gd name="T55" fmla="*/ 88 h 332"/>
                    <a:gd name="T56" fmla="*/ 215 w 217"/>
                    <a:gd name="T57" fmla="*/ 83 h 332"/>
                    <a:gd name="T58" fmla="*/ 213 w 217"/>
                    <a:gd name="T59" fmla="*/ 79 h 332"/>
                    <a:gd name="T60" fmla="*/ 210 w 217"/>
                    <a:gd name="T61" fmla="*/ 76 h 332"/>
                    <a:gd name="T62" fmla="*/ 206 w 217"/>
                    <a:gd name="T63" fmla="*/ 73 h 332"/>
                    <a:gd name="T64" fmla="*/ 203 w 217"/>
                    <a:gd name="T65" fmla="*/ 72 h 332"/>
                    <a:gd name="T66" fmla="*/ 137 w 217"/>
                    <a:gd name="T67" fmla="*/ 72 h 332"/>
                    <a:gd name="T68" fmla="*/ 125 w 217"/>
                    <a:gd name="T69" fmla="*/ 47 h 332"/>
                    <a:gd name="T70" fmla="*/ 126 w 217"/>
                    <a:gd name="T71" fmla="*/ 41 h 332"/>
                    <a:gd name="T72" fmla="*/ 127 w 217"/>
                    <a:gd name="T73" fmla="*/ 34 h 332"/>
                    <a:gd name="T74" fmla="*/ 127 w 217"/>
                    <a:gd name="T75" fmla="*/ 27 h 332"/>
                    <a:gd name="T76" fmla="*/ 125 w 217"/>
                    <a:gd name="T77" fmla="*/ 21 h 332"/>
                    <a:gd name="T78" fmla="*/ 123 w 217"/>
                    <a:gd name="T79" fmla="*/ 17 h 332"/>
                    <a:gd name="T80" fmla="*/ 120 w 217"/>
                    <a:gd name="T81" fmla="*/ 12 h 332"/>
                    <a:gd name="T82" fmla="*/ 115 w 217"/>
                    <a:gd name="T83" fmla="*/ 8 h 332"/>
                    <a:gd name="T84" fmla="*/ 110 w 217"/>
                    <a:gd name="T85" fmla="*/ 4 h 332"/>
                    <a:gd name="T86" fmla="*/ 104 w 217"/>
                    <a:gd name="T87" fmla="*/ 1 h 332"/>
                    <a:gd name="T88" fmla="*/ 97 w 217"/>
                    <a:gd name="T89" fmla="*/ 0 h 332"/>
                    <a:gd name="T90" fmla="*/ 91 w 217"/>
                    <a:gd name="T91" fmla="*/ 0 h 332"/>
                    <a:gd name="T92" fmla="*/ 84 w 217"/>
                    <a:gd name="T93" fmla="*/ 1 h 332"/>
                    <a:gd name="T94" fmla="*/ 77 w 217"/>
                    <a:gd name="T95" fmla="*/ 3 h 332"/>
                    <a:gd name="T96" fmla="*/ 70 w 217"/>
                    <a:gd name="T97" fmla="*/ 7 h 332"/>
                    <a:gd name="T98" fmla="*/ 66 w 217"/>
                    <a:gd name="T99" fmla="*/ 13 h 332"/>
                    <a:gd name="T100" fmla="*/ 62 w 217"/>
                    <a:gd name="T101" fmla="*/ 19 h 332"/>
                    <a:gd name="T102" fmla="*/ 59 w 217"/>
                    <a:gd name="T103" fmla="*/ 25 h 3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332"/>
                    <a:gd name="T158" fmla="*/ 217 w 217"/>
                    <a:gd name="T159" fmla="*/ 332 h 3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332">
                      <a:moveTo>
                        <a:pt x="59" y="25"/>
                      </a:moveTo>
                      <a:lnTo>
                        <a:pt x="2" y="153"/>
                      </a:lnTo>
                      <a:lnTo>
                        <a:pt x="1" y="155"/>
                      </a:lnTo>
                      <a:lnTo>
                        <a:pt x="1" y="157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0" y="168"/>
                      </a:lnTo>
                      <a:lnTo>
                        <a:pt x="1" y="171"/>
                      </a:lnTo>
                      <a:lnTo>
                        <a:pt x="2" y="174"/>
                      </a:lnTo>
                      <a:lnTo>
                        <a:pt x="3" y="176"/>
                      </a:lnTo>
                      <a:lnTo>
                        <a:pt x="5" y="179"/>
                      </a:lnTo>
                      <a:lnTo>
                        <a:pt x="7" y="181"/>
                      </a:lnTo>
                      <a:lnTo>
                        <a:pt x="9" y="183"/>
                      </a:lnTo>
                      <a:lnTo>
                        <a:pt x="12" y="184"/>
                      </a:lnTo>
                      <a:lnTo>
                        <a:pt x="14" y="186"/>
                      </a:lnTo>
                      <a:lnTo>
                        <a:pt x="15" y="186"/>
                      </a:lnTo>
                      <a:lnTo>
                        <a:pt x="17" y="186"/>
                      </a:lnTo>
                      <a:lnTo>
                        <a:pt x="20" y="186"/>
                      </a:lnTo>
                      <a:lnTo>
                        <a:pt x="23" y="186"/>
                      </a:lnTo>
                      <a:lnTo>
                        <a:pt x="141" y="186"/>
                      </a:lnTo>
                      <a:lnTo>
                        <a:pt x="141" y="331"/>
                      </a:lnTo>
                      <a:lnTo>
                        <a:pt x="178" y="331"/>
                      </a:lnTo>
                      <a:lnTo>
                        <a:pt x="178" y="159"/>
                      </a:lnTo>
                      <a:lnTo>
                        <a:pt x="178" y="157"/>
                      </a:lnTo>
                      <a:lnTo>
                        <a:pt x="177" y="155"/>
                      </a:lnTo>
                      <a:lnTo>
                        <a:pt x="176" y="153"/>
                      </a:lnTo>
                      <a:lnTo>
                        <a:pt x="176" y="152"/>
                      </a:lnTo>
                      <a:lnTo>
                        <a:pt x="175" y="151"/>
                      </a:lnTo>
                      <a:lnTo>
                        <a:pt x="173" y="149"/>
                      </a:lnTo>
                      <a:lnTo>
                        <a:pt x="172" y="148"/>
                      </a:lnTo>
                      <a:lnTo>
                        <a:pt x="170" y="147"/>
                      </a:lnTo>
                      <a:lnTo>
                        <a:pt x="168" y="146"/>
                      </a:lnTo>
                      <a:lnTo>
                        <a:pt x="166" y="145"/>
                      </a:lnTo>
                      <a:lnTo>
                        <a:pt x="164" y="145"/>
                      </a:lnTo>
                      <a:lnTo>
                        <a:pt x="161" y="145"/>
                      </a:lnTo>
                      <a:lnTo>
                        <a:pt x="159" y="145"/>
                      </a:lnTo>
                      <a:lnTo>
                        <a:pt x="157" y="145"/>
                      </a:lnTo>
                      <a:lnTo>
                        <a:pt x="155" y="145"/>
                      </a:lnTo>
                      <a:lnTo>
                        <a:pt x="153" y="145"/>
                      </a:lnTo>
                      <a:lnTo>
                        <a:pt x="85" y="141"/>
                      </a:lnTo>
                      <a:lnTo>
                        <a:pt x="104" y="84"/>
                      </a:lnTo>
                      <a:lnTo>
                        <a:pt x="118" y="104"/>
                      </a:lnTo>
                      <a:lnTo>
                        <a:pt x="201" y="104"/>
                      </a:lnTo>
                      <a:lnTo>
                        <a:pt x="203" y="103"/>
                      </a:lnTo>
                      <a:lnTo>
                        <a:pt x="204" y="103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9" y="101"/>
                      </a:lnTo>
                      <a:lnTo>
                        <a:pt x="211" y="100"/>
                      </a:lnTo>
                      <a:lnTo>
                        <a:pt x="212" y="98"/>
                      </a:lnTo>
                      <a:lnTo>
                        <a:pt x="214" y="97"/>
                      </a:lnTo>
                      <a:lnTo>
                        <a:pt x="215" y="95"/>
                      </a:lnTo>
                      <a:lnTo>
                        <a:pt x="215" y="93"/>
                      </a:lnTo>
                      <a:lnTo>
                        <a:pt x="216" y="91"/>
                      </a:lnTo>
                      <a:lnTo>
                        <a:pt x="216" y="88"/>
                      </a:lnTo>
                      <a:lnTo>
                        <a:pt x="216" y="85"/>
                      </a:lnTo>
                      <a:lnTo>
                        <a:pt x="215" y="83"/>
                      </a:lnTo>
                      <a:lnTo>
                        <a:pt x="214" y="81"/>
                      </a:lnTo>
                      <a:lnTo>
                        <a:pt x="213" y="79"/>
                      </a:lnTo>
                      <a:lnTo>
                        <a:pt x="211" y="77"/>
                      </a:lnTo>
                      <a:lnTo>
                        <a:pt x="210" y="76"/>
                      </a:lnTo>
                      <a:lnTo>
                        <a:pt x="208" y="74"/>
                      </a:lnTo>
                      <a:lnTo>
                        <a:pt x="206" y="73"/>
                      </a:lnTo>
                      <a:lnTo>
                        <a:pt x="205" y="72"/>
                      </a:lnTo>
                      <a:lnTo>
                        <a:pt x="203" y="72"/>
                      </a:lnTo>
                      <a:lnTo>
                        <a:pt x="201" y="72"/>
                      </a:lnTo>
                      <a:lnTo>
                        <a:pt x="137" y="72"/>
                      </a:lnTo>
                      <a:lnTo>
                        <a:pt x="123" y="49"/>
                      </a:lnTo>
                      <a:lnTo>
                        <a:pt x="125" y="47"/>
                      </a:lnTo>
                      <a:lnTo>
                        <a:pt x="126" y="44"/>
                      </a:lnTo>
                      <a:lnTo>
                        <a:pt x="126" y="41"/>
                      </a:lnTo>
                      <a:lnTo>
                        <a:pt x="127" y="38"/>
                      </a:lnTo>
                      <a:lnTo>
                        <a:pt x="127" y="34"/>
                      </a:lnTo>
                      <a:lnTo>
                        <a:pt x="127" y="31"/>
                      </a:lnTo>
                      <a:lnTo>
                        <a:pt x="127" y="27"/>
                      </a:lnTo>
                      <a:lnTo>
                        <a:pt x="126" y="24"/>
                      </a:lnTo>
                      <a:lnTo>
                        <a:pt x="125" y="21"/>
                      </a:lnTo>
                      <a:lnTo>
                        <a:pt x="124" y="20"/>
                      </a:lnTo>
                      <a:lnTo>
                        <a:pt x="123" y="17"/>
                      </a:lnTo>
                      <a:lnTo>
                        <a:pt x="122" y="15"/>
                      </a:lnTo>
                      <a:lnTo>
                        <a:pt x="120" y="12"/>
                      </a:lnTo>
                      <a:lnTo>
                        <a:pt x="118" y="10"/>
                      </a:lnTo>
                      <a:lnTo>
                        <a:pt x="115" y="8"/>
                      </a:lnTo>
                      <a:lnTo>
                        <a:pt x="113" y="6"/>
                      </a:lnTo>
                      <a:lnTo>
                        <a:pt x="110" y="4"/>
                      </a:lnTo>
                      <a:lnTo>
                        <a:pt x="107" y="3"/>
                      </a:lnTo>
                      <a:lnTo>
                        <a:pt x="104" y="1"/>
                      </a:lnTo>
                      <a:lnTo>
                        <a:pt x="100" y="1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4" y="1"/>
                      </a:lnTo>
                      <a:lnTo>
                        <a:pt x="81" y="2"/>
                      </a:lnTo>
                      <a:lnTo>
                        <a:pt x="77" y="3"/>
                      </a:lnTo>
                      <a:lnTo>
                        <a:pt x="74" y="5"/>
                      </a:lnTo>
                      <a:lnTo>
                        <a:pt x="70" y="7"/>
                      </a:lnTo>
                      <a:lnTo>
                        <a:pt x="68" y="10"/>
                      </a:lnTo>
                      <a:lnTo>
                        <a:pt x="66" y="13"/>
                      </a:lnTo>
                      <a:lnTo>
                        <a:pt x="64" y="15"/>
                      </a:lnTo>
                      <a:lnTo>
                        <a:pt x="62" y="19"/>
                      </a:lnTo>
                      <a:lnTo>
                        <a:pt x="60" y="21"/>
                      </a:lnTo>
                      <a:lnTo>
                        <a:pt x="59" y="25"/>
                      </a:lnTo>
                    </a:path>
                  </a:pathLst>
                </a:custGeom>
                <a:solidFill>
                  <a:srgbClr val="99CC00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</p:grpSp>
        <p:grpSp>
          <p:nvGrpSpPr>
            <p:cNvPr id="10255" name="Group 16"/>
            <p:cNvGrpSpPr>
              <a:grpSpLocks/>
            </p:cNvGrpSpPr>
            <p:nvPr/>
          </p:nvGrpSpPr>
          <p:grpSpPr bwMode="auto">
            <a:xfrm flipH="1">
              <a:off x="4695775" y="4250134"/>
              <a:ext cx="461962" cy="676275"/>
              <a:chOff x="4043" y="3096"/>
              <a:chExt cx="417" cy="409"/>
            </a:xfrm>
          </p:grpSpPr>
          <p:grpSp>
            <p:nvGrpSpPr>
              <p:cNvPr id="10287" name="Group 17"/>
              <p:cNvGrpSpPr>
                <a:grpSpLocks/>
              </p:cNvGrpSpPr>
              <p:nvPr/>
            </p:nvGrpSpPr>
            <p:grpSpPr bwMode="auto">
              <a:xfrm>
                <a:off x="4045" y="3289"/>
                <a:ext cx="415" cy="216"/>
                <a:chOff x="4045" y="3289"/>
                <a:chExt cx="415" cy="216"/>
              </a:xfrm>
            </p:grpSpPr>
            <p:sp>
              <p:nvSpPr>
                <p:cNvPr id="10291" name="Freeform 18"/>
                <p:cNvSpPr>
                  <a:spLocks/>
                </p:cNvSpPr>
                <p:nvPr/>
              </p:nvSpPr>
              <p:spPr bwMode="auto">
                <a:xfrm>
                  <a:off x="4247" y="3290"/>
                  <a:ext cx="96" cy="215"/>
                </a:xfrm>
                <a:custGeom>
                  <a:avLst/>
                  <a:gdLst>
                    <a:gd name="T0" fmla="*/ 69 w 96"/>
                    <a:gd name="T1" fmla="*/ 0 h 215"/>
                    <a:gd name="T2" fmla="*/ 95 w 96"/>
                    <a:gd name="T3" fmla="*/ 0 h 215"/>
                    <a:gd name="T4" fmla="*/ 26 w 96"/>
                    <a:gd name="T5" fmla="*/ 214 h 215"/>
                    <a:gd name="T6" fmla="*/ 0 w 96"/>
                    <a:gd name="T7" fmla="*/ 214 h 215"/>
                    <a:gd name="T8" fmla="*/ 69 w 96"/>
                    <a:gd name="T9" fmla="*/ 0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215"/>
                    <a:gd name="T17" fmla="*/ 96 w 96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215">
                      <a:moveTo>
                        <a:pt x="69" y="0"/>
                      </a:moveTo>
                      <a:lnTo>
                        <a:pt x="95" y="0"/>
                      </a:lnTo>
                      <a:lnTo>
                        <a:pt x="26" y="214"/>
                      </a:lnTo>
                      <a:lnTo>
                        <a:pt x="0" y="21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2" name="Rectangle 19"/>
                <p:cNvSpPr>
                  <a:spLocks noChangeArrowheads="1"/>
                </p:cNvSpPr>
                <p:nvPr/>
              </p:nvSpPr>
              <p:spPr bwMode="auto">
                <a:xfrm>
                  <a:off x="4242" y="3289"/>
                  <a:ext cx="218" cy="12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3" name="Rectangle 20"/>
                <p:cNvSpPr>
                  <a:spLocks noChangeArrowheads="1"/>
                </p:cNvSpPr>
                <p:nvPr/>
              </p:nvSpPr>
              <p:spPr bwMode="auto">
                <a:xfrm>
                  <a:off x="4241" y="3380"/>
                  <a:ext cx="218" cy="13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4" name="Rectangle 21"/>
                <p:cNvSpPr>
                  <a:spLocks noChangeArrowheads="1"/>
                </p:cNvSpPr>
                <p:nvPr/>
              </p:nvSpPr>
              <p:spPr bwMode="auto">
                <a:xfrm>
                  <a:off x="4045" y="3380"/>
                  <a:ext cx="116" cy="13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10288" name="Group 22"/>
              <p:cNvGrpSpPr>
                <a:grpSpLocks/>
              </p:cNvGrpSpPr>
              <p:nvPr/>
            </p:nvGrpSpPr>
            <p:grpSpPr bwMode="auto">
              <a:xfrm>
                <a:off x="4043" y="3096"/>
                <a:ext cx="217" cy="409"/>
                <a:chOff x="4043" y="3096"/>
                <a:chExt cx="217" cy="409"/>
              </a:xfrm>
            </p:grpSpPr>
            <p:sp>
              <p:nvSpPr>
                <p:cNvPr id="10289" name="Oval 23"/>
                <p:cNvSpPr>
                  <a:spLocks noChangeArrowheads="1"/>
                </p:cNvSpPr>
                <p:nvPr/>
              </p:nvSpPr>
              <p:spPr bwMode="auto">
                <a:xfrm>
                  <a:off x="4127" y="3096"/>
                  <a:ext cx="55" cy="55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0" name="Freeform 24"/>
                <p:cNvSpPr>
                  <a:spLocks/>
                </p:cNvSpPr>
                <p:nvPr/>
              </p:nvSpPr>
              <p:spPr bwMode="auto">
                <a:xfrm>
                  <a:off x="4043" y="3173"/>
                  <a:ext cx="217" cy="332"/>
                </a:xfrm>
                <a:custGeom>
                  <a:avLst/>
                  <a:gdLst>
                    <a:gd name="T0" fmla="*/ 2 w 217"/>
                    <a:gd name="T1" fmla="*/ 153 h 332"/>
                    <a:gd name="T2" fmla="*/ 1 w 217"/>
                    <a:gd name="T3" fmla="*/ 157 h 332"/>
                    <a:gd name="T4" fmla="*/ 0 w 217"/>
                    <a:gd name="T5" fmla="*/ 163 h 332"/>
                    <a:gd name="T6" fmla="*/ 0 w 217"/>
                    <a:gd name="T7" fmla="*/ 168 h 332"/>
                    <a:gd name="T8" fmla="*/ 2 w 217"/>
                    <a:gd name="T9" fmla="*/ 174 h 332"/>
                    <a:gd name="T10" fmla="*/ 5 w 217"/>
                    <a:gd name="T11" fmla="*/ 179 h 332"/>
                    <a:gd name="T12" fmla="*/ 9 w 217"/>
                    <a:gd name="T13" fmla="*/ 183 h 332"/>
                    <a:gd name="T14" fmla="*/ 14 w 217"/>
                    <a:gd name="T15" fmla="*/ 186 h 332"/>
                    <a:gd name="T16" fmla="*/ 17 w 217"/>
                    <a:gd name="T17" fmla="*/ 186 h 332"/>
                    <a:gd name="T18" fmla="*/ 23 w 217"/>
                    <a:gd name="T19" fmla="*/ 186 h 332"/>
                    <a:gd name="T20" fmla="*/ 141 w 217"/>
                    <a:gd name="T21" fmla="*/ 331 h 332"/>
                    <a:gd name="T22" fmla="*/ 178 w 217"/>
                    <a:gd name="T23" fmla="*/ 159 h 332"/>
                    <a:gd name="T24" fmla="*/ 177 w 217"/>
                    <a:gd name="T25" fmla="*/ 155 h 332"/>
                    <a:gd name="T26" fmla="*/ 176 w 217"/>
                    <a:gd name="T27" fmla="*/ 152 h 332"/>
                    <a:gd name="T28" fmla="*/ 173 w 217"/>
                    <a:gd name="T29" fmla="*/ 149 h 332"/>
                    <a:gd name="T30" fmla="*/ 170 w 217"/>
                    <a:gd name="T31" fmla="*/ 147 h 332"/>
                    <a:gd name="T32" fmla="*/ 166 w 217"/>
                    <a:gd name="T33" fmla="*/ 145 h 332"/>
                    <a:gd name="T34" fmla="*/ 161 w 217"/>
                    <a:gd name="T35" fmla="*/ 145 h 332"/>
                    <a:gd name="T36" fmla="*/ 157 w 217"/>
                    <a:gd name="T37" fmla="*/ 145 h 332"/>
                    <a:gd name="T38" fmla="*/ 153 w 217"/>
                    <a:gd name="T39" fmla="*/ 145 h 332"/>
                    <a:gd name="T40" fmla="*/ 104 w 217"/>
                    <a:gd name="T41" fmla="*/ 84 h 332"/>
                    <a:gd name="T42" fmla="*/ 201 w 217"/>
                    <a:gd name="T43" fmla="*/ 104 h 332"/>
                    <a:gd name="T44" fmla="*/ 204 w 217"/>
                    <a:gd name="T45" fmla="*/ 103 h 332"/>
                    <a:gd name="T46" fmla="*/ 207 w 217"/>
                    <a:gd name="T47" fmla="*/ 103 h 332"/>
                    <a:gd name="T48" fmla="*/ 211 w 217"/>
                    <a:gd name="T49" fmla="*/ 100 h 332"/>
                    <a:gd name="T50" fmla="*/ 214 w 217"/>
                    <a:gd name="T51" fmla="*/ 97 h 332"/>
                    <a:gd name="T52" fmla="*/ 215 w 217"/>
                    <a:gd name="T53" fmla="*/ 93 h 332"/>
                    <a:gd name="T54" fmla="*/ 216 w 217"/>
                    <a:gd name="T55" fmla="*/ 88 h 332"/>
                    <a:gd name="T56" fmla="*/ 215 w 217"/>
                    <a:gd name="T57" fmla="*/ 83 h 332"/>
                    <a:gd name="T58" fmla="*/ 213 w 217"/>
                    <a:gd name="T59" fmla="*/ 79 h 332"/>
                    <a:gd name="T60" fmla="*/ 210 w 217"/>
                    <a:gd name="T61" fmla="*/ 76 h 332"/>
                    <a:gd name="T62" fmla="*/ 206 w 217"/>
                    <a:gd name="T63" fmla="*/ 73 h 332"/>
                    <a:gd name="T64" fmla="*/ 203 w 217"/>
                    <a:gd name="T65" fmla="*/ 72 h 332"/>
                    <a:gd name="T66" fmla="*/ 137 w 217"/>
                    <a:gd name="T67" fmla="*/ 72 h 332"/>
                    <a:gd name="T68" fmla="*/ 125 w 217"/>
                    <a:gd name="T69" fmla="*/ 47 h 332"/>
                    <a:gd name="T70" fmla="*/ 126 w 217"/>
                    <a:gd name="T71" fmla="*/ 41 h 332"/>
                    <a:gd name="T72" fmla="*/ 127 w 217"/>
                    <a:gd name="T73" fmla="*/ 34 h 332"/>
                    <a:gd name="T74" fmla="*/ 127 w 217"/>
                    <a:gd name="T75" fmla="*/ 27 h 332"/>
                    <a:gd name="T76" fmla="*/ 125 w 217"/>
                    <a:gd name="T77" fmla="*/ 21 h 332"/>
                    <a:gd name="T78" fmla="*/ 123 w 217"/>
                    <a:gd name="T79" fmla="*/ 17 h 332"/>
                    <a:gd name="T80" fmla="*/ 120 w 217"/>
                    <a:gd name="T81" fmla="*/ 12 h 332"/>
                    <a:gd name="T82" fmla="*/ 115 w 217"/>
                    <a:gd name="T83" fmla="*/ 8 h 332"/>
                    <a:gd name="T84" fmla="*/ 110 w 217"/>
                    <a:gd name="T85" fmla="*/ 4 h 332"/>
                    <a:gd name="T86" fmla="*/ 104 w 217"/>
                    <a:gd name="T87" fmla="*/ 1 h 332"/>
                    <a:gd name="T88" fmla="*/ 97 w 217"/>
                    <a:gd name="T89" fmla="*/ 0 h 332"/>
                    <a:gd name="T90" fmla="*/ 91 w 217"/>
                    <a:gd name="T91" fmla="*/ 0 h 332"/>
                    <a:gd name="T92" fmla="*/ 84 w 217"/>
                    <a:gd name="T93" fmla="*/ 1 h 332"/>
                    <a:gd name="T94" fmla="*/ 77 w 217"/>
                    <a:gd name="T95" fmla="*/ 3 h 332"/>
                    <a:gd name="T96" fmla="*/ 70 w 217"/>
                    <a:gd name="T97" fmla="*/ 7 h 332"/>
                    <a:gd name="T98" fmla="*/ 66 w 217"/>
                    <a:gd name="T99" fmla="*/ 13 h 332"/>
                    <a:gd name="T100" fmla="*/ 62 w 217"/>
                    <a:gd name="T101" fmla="*/ 19 h 332"/>
                    <a:gd name="T102" fmla="*/ 59 w 217"/>
                    <a:gd name="T103" fmla="*/ 25 h 3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332"/>
                    <a:gd name="T158" fmla="*/ 217 w 217"/>
                    <a:gd name="T159" fmla="*/ 332 h 3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332">
                      <a:moveTo>
                        <a:pt x="59" y="25"/>
                      </a:moveTo>
                      <a:lnTo>
                        <a:pt x="2" y="153"/>
                      </a:lnTo>
                      <a:lnTo>
                        <a:pt x="1" y="155"/>
                      </a:lnTo>
                      <a:lnTo>
                        <a:pt x="1" y="157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0" y="168"/>
                      </a:lnTo>
                      <a:lnTo>
                        <a:pt x="1" y="171"/>
                      </a:lnTo>
                      <a:lnTo>
                        <a:pt x="2" y="174"/>
                      </a:lnTo>
                      <a:lnTo>
                        <a:pt x="3" y="176"/>
                      </a:lnTo>
                      <a:lnTo>
                        <a:pt x="5" y="179"/>
                      </a:lnTo>
                      <a:lnTo>
                        <a:pt x="7" y="181"/>
                      </a:lnTo>
                      <a:lnTo>
                        <a:pt x="9" y="183"/>
                      </a:lnTo>
                      <a:lnTo>
                        <a:pt x="12" y="184"/>
                      </a:lnTo>
                      <a:lnTo>
                        <a:pt x="14" y="186"/>
                      </a:lnTo>
                      <a:lnTo>
                        <a:pt x="15" y="186"/>
                      </a:lnTo>
                      <a:lnTo>
                        <a:pt x="17" y="186"/>
                      </a:lnTo>
                      <a:lnTo>
                        <a:pt x="20" y="186"/>
                      </a:lnTo>
                      <a:lnTo>
                        <a:pt x="23" y="186"/>
                      </a:lnTo>
                      <a:lnTo>
                        <a:pt x="141" y="186"/>
                      </a:lnTo>
                      <a:lnTo>
                        <a:pt x="141" y="331"/>
                      </a:lnTo>
                      <a:lnTo>
                        <a:pt x="178" y="331"/>
                      </a:lnTo>
                      <a:lnTo>
                        <a:pt x="178" y="159"/>
                      </a:lnTo>
                      <a:lnTo>
                        <a:pt x="178" y="157"/>
                      </a:lnTo>
                      <a:lnTo>
                        <a:pt x="177" y="155"/>
                      </a:lnTo>
                      <a:lnTo>
                        <a:pt x="176" y="153"/>
                      </a:lnTo>
                      <a:lnTo>
                        <a:pt x="176" y="152"/>
                      </a:lnTo>
                      <a:lnTo>
                        <a:pt x="175" y="151"/>
                      </a:lnTo>
                      <a:lnTo>
                        <a:pt x="173" y="149"/>
                      </a:lnTo>
                      <a:lnTo>
                        <a:pt x="172" y="148"/>
                      </a:lnTo>
                      <a:lnTo>
                        <a:pt x="170" y="147"/>
                      </a:lnTo>
                      <a:lnTo>
                        <a:pt x="168" y="146"/>
                      </a:lnTo>
                      <a:lnTo>
                        <a:pt x="166" y="145"/>
                      </a:lnTo>
                      <a:lnTo>
                        <a:pt x="164" y="145"/>
                      </a:lnTo>
                      <a:lnTo>
                        <a:pt x="161" y="145"/>
                      </a:lnTo>
                      <a:lnTo>
                        <a:pt x="159" y="145"/>
                      </a:lnTo>
                      <a:lnTo>
                        <a:pt x="157" y="145"/>
                      </a:lnTo>
                      <a:lnTo>
                        <a:pt x="155" y="145"/>
                      </a:lnTo>
                      <a:lnTo>
                        <a:pt x="153" y="145"/>
                      </a:lnTo>
                      <a:lnTo>
                        <a:pt x="85" y="141"/>
                      </a:lnTo>
                      <a:lnTo>
                        <a:pt x="104" y="84"/>
                      </a:lnTo>
                      <a:lnTo>
                        <a:pt x="118" y="104"/>
                      </a:lnTo>
                      <a:lnTo>
                        <a:pt x="201" y="104"/>
                      </a:lnTo>
                      <a:lnTo>
                        <a:pt x="203" y="103"/>
                      </a:lnTo>
                      <a:lnTo>
                        <a:pt x="204" y="103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9" y="101"/>
                      </a:lnTo>
                      <a:lnTo>
                        <a:pt x="211" y="100"/>
                      </a:lnTo>
                      <a:lnTo>
                        <a:pt x="212" y="98"/>
                      </a:lnTo>
                      <a:lnTo>
                        <a:pt x="214" y="97"/>
                      </a:lnTo>
                      <a:lnTo>
                        <a:pt x="215" y="95"/>
                      </a:lnTo>
                      <a:lnTo>
                        <a:pt x="215" y="93"/>
                      </a:lnTo>
                      <a:lnTo>
                        <a:pt x="216" y="91"/>
                      </a:lnTo>
                      <a:lnTo>
                        <a:pt x="216" y="88"/>
                      </a:lnTo>
                      <a:lnTo>
                        <a:pt x="216" y="85"/>
                      </a:lnTo>
                      <a:lnTo>
                        <a:pt x="215" y="83"/>
                      </a:lnTo>
                      <a:lnTo>
                        <a:pt x="214" y="81"/>
                      </a:lnTo>
                      <a:lnTo>
                        <a:pt x="213" y="79"/>
                      </a:lnTo>
                      <a:lnTo>
                        <a:pt x="211" y="77"/>
                      </a:lnTo>
                      <a:lnTo>
                        <a:pt x="210" y="76"/>
                      </a:lnTo>
                      <a:lnTo>
                        <a:pt x="208" y="74"/>
                      </a:lnTo>
                      <a:lnTo>
                        <a:pt x="206" y="73"/>
                      </a:lnTo>
                      <a:lnTo>
                        <a:pt x="205" y="72"/>
                      </a:lnTo>
                      <a:lnTo>
                        <a:pt x="203" y="72"/>
                      </a:lnTo>
                      <a:lnTo>
                        <a:pt x="201" y="72"/>
                      </a:lnTo>
                      <a:lnTo>
                        <a:pt x="137" y="72"/>
                      </a:lnTo>
                      <a:lnTo>
                        <a:pt x="123" y="49"/>
                      </a:lnTo>
                      <a:lnTo>
                        <a:pt x="125" y="47"/>
                      </a:lnTo>
                      <a:lnTo>
                        <a:pt x="126" y="44"/>
                      </a:lnTo>
                      <a:lnTo>
                        <a:pt x="126" y="41"/>
                      </a:lnTo>
                      <a:lnTo>
                        <a:pt x="127" y="38"/>
                      </a:lnTo>
                      <a:lnTo>
                        <a:pt x="127" y="34"/>
                      </a:lnTo>
                      <a:lnTo>
                        <a:pt x="127" y="31"/>
                      </a:lnTo>
                      <a:lnTo>
                        <a:pt x="127" y="27"/>
                      </a:lnTo>
                      <a:lnTo>
                        <a:pt x="126" y="24"/>
                      </a:lnTo>
                      <a:lnTo>
                        <a:pt x="125" y="21"/>
                      </a:lnTo>
                      <a:lnTo>
                        <a:pt x="124" y="20"/>
                      </a:lnTo>
                      <a:lnTo>
                        <a:pt x="123" y="17"/>
                      </a:lnTo>
                      <a:lnTo>
                        <a:pt x="122" y="15"/>
                      </a:lnTo>
                      <a:lnTo>
                        <a:pt x="120" y="12"/>
                      </a:lnTo>
                      <a:lnTo>
                        <a:pt x="118" y="10"/>
                      </a:lnTo>
                      <a:lnTo>
                        <a:pt x="115" y="8"/>
                      </a:lnTo>
                      <a:lnTo>
                        <a:pt x="113" y="6"/>
                      </a:lnTo>
                      <a:lnTo>
                        <a:pt x="110" y="4"/>
                      </a:lnTo>
                      <a:lnTo>
                        <a:pt x="107" y="3"/>
                      </a:lnTo>
                      <a:lnTo>
                        <a:pt x="104" y="1"/>
                      </a:lnTo>
                      <a:lnTo>
                        <a:pt x="100" y="1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4" y="1"/>
                      </a:lnTo>
                      <a:lnTo>
                        <a:pt x="81" y="2"/>
                      </a:lnTo>
                      <a:lnTo>
                        <a:pt x="77" y="3"/>
                      </a:lnTo>
                      <a:lnTo>
                        <a:pt x="74" y="5"/>
                      </a:lnTo>
                      <a:lnTo>
                        <a:pt x="70" y="7"/>
                      </a:lnTo>
                      <a:lnTo>
                        <a:pt x="68" y="10"/>
                      </a:lnTo>
                      <a:lnTo>
                        <a:pt x="66" y="13"/>
                      </a:lnTo>
                      <a:lnTo>
                        <a:pt x="64" y="15"/>
                      </a:lnTo>
                      <a:lnTo>
                        <a:pt x="62" y="19"/>
                      </a:lnTo>
                      <a:lnTo>
                        <a:pt x="60" y="21"/>
                      </a:lnTo>
                      <a:lnTo>
                        <a:pt x="59" y="25"/>
                      </a:lnTo>
                    </a:path>
                  </a:pathLst>
                </a:custGeom>
                <a:solidFill>
                  <a:srgbClr val="0000FF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</p:grpSp>
        <p:grpSp>
          <p:nvGrpSpPr>
            <p:cNvPr id="10256" name="Group 25"/>
            <p:cNvGrpSpPr>
              <a:grpSpLocks/>
            </p:cNvGrpSpPr>
            <p:nvPr/>
          </p:nvGrpSpPr>
          <p:grpSpPr bwMode="auto">
            <a:xfrm>
              <a:off x="1457275" y="4250134"/>
              <a:ext cx="463550" cy="676275"/>
              <a:chOff x="4043" y="3096"/>
              <a:chExt cx="417" cy="409"/>
            </a:xfrm>
          </p:grpSpPr>
          <p:grpSp>
            <p:nvGrpSpPr>
              <p:cNvPr id="10279" name="Group 26"/>
              <p:cNvGrpSpPr>
                <a:grpSpLocks/>
              </p:cNvGrpSpPr>
              <p:nvPr/>
            </p:nvGrpSpPr>
            <p:grpSpPr bwMode="auto">
              <a:xfrm>
                <a:off x="4045" y="3289"/>
                <a:ext cx="415" cy="216"/>
                <a:chOff x="4045" y="3289"/>
                <a:chExt cx="415" cy="216"/>
              </a:xfrm>
            </p:grpSpPr>
            <p:sp>
              <p:nvSpPr>
                <p:cNvPr id="10283" name="Freeform 27"/>
                <p:cNvSpPr>
                  <a:spLocks/>
                </p:cNvSpPr>
                <p:nvPr/>
              </p:nvSpPr>
              <p:spPr bwMode="auto">
                <a:xfrm>
                  <a:off x="4247" y="3290"/>
                  <a:ext cx="96" cy="215"/>
                </a:xfrm>
                <a:custGeom>
                  <a:avLst/>
                  <a:gdLst>
                    <a:gd name="T0" fmla="*/ 69 w 96"/>
                    <a:gd name="T1" fmla="*/ 0 h 215"/>
                    <a:gd name="T2" fmla="*/ 95 w 96"/>
                    <a:gd name="T3" fmla="*/ 0 h 215"/>
                    <a:gd name="T4" fmla="*/ 26 w 96"/>
                    <a:gd name="T5" fmla="*/ 214 h 215"/>
                    <a:gd name="T6" fmla="*/ 0 w 96"/>
                    <a:gd name="T7" fmla="*/ 214 h 215"/>
                    <a:gd name="T8" fmla="*/ 69 w 96"/>
                    <a:gd name="T9" fmla="*/ 0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215"/>
                    <a:gd name="T17" fmla="*/ 96 w 96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215">
                      <a:moveTo>
                        <a:pt x="69" y="0"/>
                      </a:moveTo>
                      <a:lnTo>
                        <a:pt x="95" y="0"/>
                      </a:lnTo>
                      <a:lnTo>
                        <a:pt x="26" y="214"/>
                      </a:lnTo>
                      <a:lnTo>
                        <a:pt x="0" y="21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FFCC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84" name="Rectangle 28"/>
                <p:cNvSpPr>
                  <a:spLocks noChangeArrowheads="1"/>
                </p:cNvSpPr>
                <p:nvPr/>
              </p:nvSpPr>
              <p:spPr bwMode="auto">
                <a:xfrm>
                  <a:off x="4242" y="3289"/>
                  <a:ext cx="218" cy="12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85" name="Rectangle 29"/>
                <p:cNvSpPr>
                  <a:spLocks noChangeArrowheads="1"/>
                </p:cNvSpPr>
                <p:nvPr/>
              </p:nvSpPr>
              <p:spPr bwMode="auto">
                <a:xfrm>
                  <a:off x="4241" y="3380"/>
                  <a:ext cx="218" cy="13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86" name="Rectangle 30"/>
                <p:cNvSpPr>
                  <a:spLocks noChangeArrowheads="1"/>
                </p:cNvSpPr>
                <p:nvPr/>
              </p:nvSpPr>
              <p:spPr bwMode="auto">
                <a:xfrm>
                  <a:off x="4045" y="3380"/>
                  <a:ext cx="116" cy="13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10280" name="Group 31"/>
              <p:cNvGrpSpPr>
                <a:grpSpLocks/>
              </p:cNvGrpSpPr>
              <p:nvPr/>
            </p:nvGrpSpPr>
            <p:grpSpPr bwMode="auto">
              <a:xfrm>
                <a:off x="4043" y="3096"/>
                <a:ext cx="217" cy="409"/>
                <a:chOff x="4043" y="3096"/>
                <a:chExt cx="217" cy="409"/>
              </a:xfrm>
            </p:grpSpPr>
            <p:sp>
              <p:nvSpPr>
                <p:cNvPr id="10281" name="Oval 32"/>
                <p:cNvSpPr>
                  <a:spLocks noChangeArrowheads="1"/>
                </p:cNvSpPr>
                <p:nvPr/>
              </p:nvSpPr>
              <p:spPr bwMode="auto">
                <a:xfrm>
                  <a:off x="4127" y="3096"/>
                  <a:ext cx="55" cy="55"/>
                </a:xfrm>
                <a:prstGeom prst="ellipse">
                  <a:avLst/>
                </a:prstGeom>
                <a:solidFill>
                  <a:srgbClr val="FFCC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82" name="Freeform 33"/>
                <p:cNvSpPr>
                  <a:spLocks/>
                </p:cNvSpPr>
                <p:nvPr/>
              </p:nvSpPr>
              <p:spPr bwMode="auto">
                <a:xfrm>
                  <a:off x="4043" y="3173"/>
                  <a:ext cx="217" cy="332"/>
                </a:xfrm>
                <a:custGeom>
                  <a:avLst/>
                  <a:gdLst>
                    <a:gd name="T0" fmla="*/ 2 w 217"/>
                    <a:gd name="T1" fmla="*/ 153 h 332"/>
                    <a:gd name="T2" fmla="*/ 1 w 217"/>
                    <a:gd name="T3" fmla="*/ 157 h 332"/>
                    <a:gd name="T4" fmla="*/ 0 w 217"/>
                    <a:gd name="T5" fmla="*/ 163 h 332"/>
                    <a:gd name="T6" fmla="*/ 0 w 217"/>
                    <a:gd name="T7" fmla="*/ 168 h 332"/>
                    <a:gd name="T8" fmla="*/ 2 w 217"/>
                    <a:gd name="T9" fmla="*/ 174 h 332"/>
                    <a:gd name="T10" fmla="*/ 5 w 217"/>
                    <a:gd name="T11" fmla="*/ 179 h 332"/>
                    <a:gd name="T12" fmla="*/ 9 w 217"/>
                    <a:gd name="T13" fmla="*/ 183 h 332"/>
                    <a:gd name="T14" fmla="*/ 14 w 217"/>
                    <a:gd name="T15" fmla="*/ 186 h 332"/>
                    <a:gd name="T16" fmla="*/ 17 w 217"/>
                    <a:gd name="T17" fmla="*/ 186 h 332"/>
                    <a:gd name="T18" fmla="*/ 23 w 217"/>
                    <a:gd name="T19" fmla="*/ 186 h 332"/>
                    <a:gd name="T20" fmla="*/ 141 w 217"/>
                    <a:gd name="T21" fmla="*/ 331 h 332"/>
                    <a:gd name="T22" fmla="*/ 178 w 217"/>
                    <a:gd name="T23" fmla="*/ 159 h 332"/>
                    <a:gd name="T24" fmla="*/ 177 w 217"/>
                    <a:gd name="T25" fmla="*/ 155 h 332"/>
                    <a:gd name="T26" fmla="*/ 176 w 217"/>
                    <a:gd name="T27" fmla="*/ 152 h 332"/>
                    <a:gd name="T28" fmla="*/ 173 w 217"/>
                    <a:gd name="T29" fmla="*/ 149 h 332"/>
                    <a:gd name="T30" fmla="*/ 170 w 217"/>
                    <a:gd name="T31" fmla="*/ 147 h 332"/>
                    <a:gd name="T32" fmla="*/ 166 w 217"/>
                    <a:gd name="T33" fmla="*/ 145 h 332"/>
                    <a:gd name="T34" fmla="*/ 161 w 217"/>
                    <a:gd name="T35" fmla="*/ 145 h 332"/>
                    <a:gd name="T36" fmla="*/ 157 w 217"/>
                    <a:gd name="T37" fmla="*/ 145 h 332"/>
                    <a:gd name="T38" fmla="*/ 153 w 217"/>
                    <a:gd name="T39" fmla="*/ 145 h 332"/>
                    <a:gd name="T40" fmla="*/ 104 w 217"/>
                    <a:gd name="T41" fmla="*/ 84 h 332"/>
                    <a:gd name="T42" fmla="*/ 201 w 217"/>
                    <a:gd name="T43" fmla="*/ 104 h 332"/>
                    <a:gd name="T44" fmla="*/ 204 w 217"/>
                    <a:gd name="T45" fmla="*/ 103 h 332"/>
                    <a:gd name="T46" fmla="*/ 207 w 217"/>
                    <a:gd name="T47" fmla="*/ 103 h 332"/>
                    <a:gd name="T48" fmla="*/ 211 w 217"/>
                    <a:gd name="T49" fmla="*/ 100 h 332"/>
                    <a:gd name="T50" fmla="*/ 214 w 217"/>
                    <a:gd name="T51" fmla="*/ 97 h 332"/>
                    <a:gd name="T52" fmla="*/ 215 w 217"/>
                    <a:gd name="T53" fmla="*/ 93 h 332"/>
                    <a:gd name="T54" fmla="*/ 216 w 217"/>
                    <a:gd name="T55" fmla="*/ 88 h 332"/>
                    <a:gd name="T56" fmla="*/ 215 w 217"/>
                    <a:gd name="T57" fmla="*/ 83 h 332"/>
                    <a:gd name="T58" fmla="*/ 213 w 217"/>
                    <a:gd name="T59" fmla="*/ 79 h 332"/>
                    <a:gd name="T60" fmla="*/ 210 w 217"/>
                    <a:gd name="T61" fmla="*/ 76 h 332"/>
                    <a:gd name="T62" fmla="*/ 206 w 217"/>
                    <a:gd name="T63" fmla="*/ 73 h 332"/>
                    <a:gd name="T64" fmla="*/ 203 w 217"/>
                    <a:gd name="T65" fmla="*/ 72 h 332"/>
                    <a:gd name="T66" fmla="*/ 137 w 217"/>
                    <a:gd name="T67" fmla="*/ 72 h 332"/>
                    <a:gd name="T68" fmla="*/ 125 w 217"/>
                    <a:gd name="T69" fmla="*/ 47 h 332"/>
                    <a:gd name="T70" fmla="*/ 126 w 217"/>
                    <a:gd name="T71" fmla="*/ 41 h 332"/>
                    <a:gd name="T72" fmla="*/ 127 w 217"/>
                    <a:gd name="T73" fmla="*/ 34 h 332"/>
                    <a:gd name="T74" fmla="*/ 127 w 217"/>
                    <a:gd name="T75" fmla="*/ 27 h 332"/>
                    <a:gd name="T76" fmla="*/ 125 w 217"/>
                    <a:gd name="T77" fmla="*/ 21 h 332"/>
                    <a:gd name="T78" fmla="*/ 123 w 217"/>
                    <a:gd name="T79" fmla="*/ 17 h 332"/>
                    <a:gd name="T80" fmla="*/ 120 w 217"/>
                    <a:gd name="T81" fmla="*/ 12 h 332"/>
                    <a:gd name="T82" fmla="*/ 115 w 217"/>
                    <a:gd name="T83" fmla="*/ 8 h 332"/>
                    <a:gd name="T84" fmla="*/ 110 w 217"/>
                    <a:gd name="T85" fmla="*/ 4 h 332"/>
                    <a:gd name="T86" fmla="*/ 104 w 217"/>
                    <a:gd name="T87" fmla="*/ 1 h 332"/>
                    <a:gd name="T88" fmla="*/ 97 w 217"/>
                    <a:gd name="T89" fmla="*/ 0 h 332"/>
                    <a:gd name="T90" fmla="*/ 91 w 217"/>
                    <a:gd name="T91" fmla="*/ 0 h 332"/>
                    <a:gd name="T92" fmla="*/ 84 w 217"/>
                    <a:gd name="T93" fmla="*/ 1 h 332"/>
                    <a:gd name="T94" fmla="*/ 77 w 217"/>
                    <a:gd name="T95" fmla="*/ 3 h 332"/>
                    <a:gd name="T96" fmla="*/ 70 w 217"/>
                    <a:gd name="T97" fmla="*/ 7 h 332"/>
                    <a:gd name="T98" fmla="*/ 66 w 217"/>
                    <a:gd name="T99" fmla="*/ 13 h 332"/>
                    <a:gd name="T100" fmla="*/ 62 w 217"/>
                    <a:gd name="T101" fmla="*/ 19 h 332"/>
                    <a:gd name="T102" fmla="*/ 59 w 217"/>
                    <a:gd name="T103" fmla="*/ 25 h 3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332"/>
                    <a:gd name="T158" fmla="*/ 217 w 217"/>
                    <a:gd name="T159" fmla="*/ 332 h 3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332">
                      <a:moveTo>
                        <a:pt x="59" y="25"/>
                      </a:moveTo>
                      <a:lnTo>
                        <a:pt x="2" y="153"/>
                      </a:lnTo>
                      <a:lnTo>
                        <a:pt x="1" y="155"/>
                      </a:lnTo>
                      <a:lnTo>
                        <a:pt x="1" y="157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0" y="168"/>
                      </a:lnTo>
                      <a:lnTo>
                        <a:pt x="1" y="171"/>
                      </a:lnTo>
                      <a:lnTo>
                        <a:pt x="2" y="174"/>
                      </a:lnTo>
                      <a:lnTo>
                        <a:pt x="3" y="176"/>
                      </a:lnTo>
                      <a:lnTo>
                        <a:pt x="5" y="179"/>
                      </a:lnTo>
                      <a:lnTo>
                        <a:pt x="7" y="181"/>
                      </a:lnTo>
                      <a:lnTo>
                        <a:pt x="9" y="183"/>
                      </a:lnTo>
                      <a:lnTo>
                        <a:pt x="12" y="184"/>
                      </a:lnTo>
                      <a:lnTo>
                        <a:pt x="14" y="186"/>
                      </a:lnTo>
                      <a:lnTo>
                        <a:pt x="15" y="186"/>
                      </a:lnTo>
                      <a:lnTo>
                        <a:pt x="17" y="186"/>
                      </a:lnTo>
                      <a:lnTo>
                        <a:pt x="20" y="186"/>
                      </a:lnTo>
                      <a:lnTo>
                        <a:pt x="23" y="186"/>
                      </a:lnTo>
                      <a:lnTo>
                        <a:pt x="141" y="186"/>
                      </a:lnTo>
                      <a:lnTo>
                        <a:pt x="141" y="331"/>
                      </a:lnTo>
                      <a:lnTo>
                        <a:pt x="178" y="331"/>
                      </a:lnTo>
                      <a:lnTo>
                        <a:pt x="178" y="159"/>
                      </a:lnTo>
                      <a:lnTo>
                        <a:pt x="178" y="157"/>
                      </a:lnTo>
                      <a:lnTo>
                        <a:pt x="177" y="155"/>
                      </a:lnTo>
                      <a:lnTo>
                        <a:pt x="176" y="153"/>
                      </a:lnTo>
                      <a:lnTo>
                        <a:pt x="176" y="152"/>
                      </a:lnTo>
                      <a:lnTo>
                        <a:pt x="175" y="151"/>
                      </a:lnTo>
                      <a:lnTo>
                        <a:pt x="173" y="149"/>
                      </a:lnTo>
                      <a:lnTo>
                        <a:pt x="172" y="148"/>
                      </a:lnTo>
                      <a:lnTo>
                        <a:pt x="170" y="147"/>
                      </a:lnTo>
                      <a:lnTo>
                        <a:pt x="168" y="146"/>
                      </a:lnTo>
                      <a:lnTo>
                        <a:pt x="166" y="145"/>
                      </a:lnTo>
                      <a:lnTo>
                        <a:pt x="164" y="145"/>
                      </a:lnTo>
                      <a:lnTo>
                        <a:pt x="161" y="145"/>
                      </a:lnTo>
                      <a:lnTo>
                        <a:pt x="159" y="145"/>
                      </a:lnTo>
                      <a:lnTo>
                        <a:pt x="157" y="145"/>
                      </a:lnTo>
                      <a:lnTo>
                        <a:pt x="155" y="145"/>
                      </a:lnTo>
                      <a:lnTo>
                        <a:pt x="153" y="145"/>
                      </a:lnTo>
                      <a:lnTo>
                        <a:pt x="85" y="141"/>
                      </a:lnTo>
                      <a:lnTo>
                        <a:pt x="104" y="84"/>
                      </a:lnTo>
                      <a:lnTo>
                        <a:pt x="118" y="104"/>
                      </a:lnTo>
                      <a:lnTo>
                        <a:pt x="201" y="104"/>
                      </a:lnTo>
                      <a:lnTo>
                        <a:pt x="203" y="103"/>
                      </a:lnTo>
                      <a:lnTo>
                        <a:pt x="204" y="103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9" y="101"/>
                      </a:lnTo>
                      <a:lnTo>
                        <a:pt x="211" y="100"/>
                      </a:lnTo>
                      <a:lnTo>
                        <a:pt x="212" y="98"/>
                      </a:lnTo>
                      <a:lnTo>
                        <a:pt x="214" y="97"/>
                      </a:lnTo>
                      <a:lnTo>
                        <a:pt x="215" y="95"/>
                      </a:lnTo>
                      <a:lnTo>
                        <a:pt x="215" y="93"/>
                      </a:lnTo>
                      <a:lnTo>
                        <a:pt x="216" y="91"/>
                      </a:lnTo>
                      <a:lnTo>
                        <a:pt x="216" y="88"/>
                      </a:lnTo>
                      <a:lnTo>
                        <a:pt x="216" y="85"/>
                      </a:lnTo>
                      <a:lnTo>
                        <a:pt x="215" y="83"/>
                      </a:lnTo>
                      <a:lnTo>
                        <a:pt x="214" y="81"/>
                      </a:lnTo>
                      <a:lnTo>
                        <a:pt x="213" y="79"/>
                      </a:lnTo>
                      <a:lnTo>
                        <a:pt x="211" y="77"/>
                      </a:lnTo>
                      <a:lnTo>
                        <a:pt x="210" y="76"/>
                      </a:lnTo>
                      <a:lnTo>
                        <a:pt x="208" y="74"/>
                      </a:lnTo>
                      <a:lnTo>
                        <a:pt x="206" y="73"/>
                      </a:lnTo>
                      <a:lnTo>
                        <a:pt x="205" y="72"/>
                      </a:lnTo>
                      <a:lnTo>
                        <a:pt x="203" y="72"/>
                      </a:lnTo>
                      <a:lnTo>
                        <a:pt x="201" y="72"/>
                      </a:lnTo>
                      <a:lnTo>
                        <a:pt x="137" y="72"/>
                      </a:lnTo>
                      <a:lnTo>
                        <a:pt x="123" y="49"/>
                      </a:lnTo>
                      <a:lnTo>
                        <a:pt x="125" y="47"/>
                      </a:lnTo>
                      <a:lnTo>
                        <a:pt x="126" y="44"/>
                      </a:lnTo>
                      <a:lnTo>
                        <a:pt x="126" y="41"/>
                      </a:lnTo>
                      <a:lnTo>
                        <a:pt x="127" y="38"/>
                      </a:lnTo>
                      <a:lnTo>
                        <a:pt x="127" y="34"/>
                      </a:lnTo>
                      <a:lnTo>
                        <a:pt x="127" y="31"/>
                      </a:lnTo>
                      <a:lnTo>
                        <a:pt x="127" y="27"/>
                      </a:lnTo>
                      <a:lnTo>
                        <a:pt x="126" y="24"/>
                      </a:lnTo>
                      <a:lnTo>
                        <a:pt x="125" y="21"/>
                      </a:lnTo>
                      <a:lnTo>
                        <a:pt x="124" y="20"/>
                      </a:lnTo>
                      <a:lnTo>
                        <a:pt x="123" y="17"/>
                      </a:lnTo>
                      <a:lnTo>
                        <a:pt x="122" y="15"/>
                      </a:lnTo>
                      <a:lnTo>
                        <a:pt x="120" y="12"/>
                      </a:lnTo>
                      <a:lnTo>
                        <a:pt x="118" y="10"/>
                      </a:lnTo>
                      <a:lnTo>
                        <a:pt x="115" y="8"/>
                      </a:lnTo>
                      <a:lnTo>
                        <a:pt x="113" y="6"/>
                      </a:lnTo>
                      <a:lnTo>
                        <a:pt x="110" y="4"/>
                      </a:lnTo>
                      <a:lnTo>
                        <a:pt x="107" y="3"/>
                      </a:lnTo>
                      <a:lnTo>
                        <a:pt x="104" y="1"/>
                      </a:lnTo>
                      <a:lnTo>
                        <a:pt x="100" y="1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4" y="1"/>
                      </a:lnTo>
                      <a:lnTo>
                        <a:pt x="81" y="2"/>
                      </a:lnTo>
                      <a:lnTo>
                        <a:pt x="77" y="3"/>
                      </a:lnTo>
                      <a:lnTo>
                        <a:pt x="74" y="5"/>
                      </a:lnTo>
                      <a:lnTo>
                        <a:pt x="70" y="7"/>
                      </a:lnTo>
                      <a:lnTo>
                        <a:pt x="68" y="10"/>
                      </a:lnTo>
                      <a:lnTo>
                        <a:pt x="66" y="13"/>
                      </a:lnTo>
                      <a:lnTo>
                        <a:pt x="64" y="15"/>
                      </a:lnTo>
                      <a:lnTo>
                        <a:pt x="62" y="19"/>
                      </a:lnTo>
                      <a:lnTo>
                        <a:pt x="60" y="21"/>
                      </a:lnTo>
                      <a:lnTo>
                        <a:pt x="59" y="25"/>
                      </a:lnTo>
                    </a:path>
                  </a:pathLst>
                </a:custGeom>
                <a:solidFill>
                  <a:srgbClr val="FFCC00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</p:grpSp>
        <p:grpSp>
          <p:nvGrpSpPr>
            <p:cNvPr id="10257" name="Group 34"/>
            <p:cNvGrpSpPr>
              <a:grpSpLocks/>
            </p:cNvGrpSpPr>
            <p:nvPr/>
          </p:nvGrpSpPr>
          <p:grpSpPr bwMode="auto">
            <a:xfrm flipH="1">
              <a:off x="1877962" y="4250134"/>
              <a:ext cx="461963" cy="676275"/>
              <a:chOff x="4043" y="3096"/>
              <a:chExt cx="417" cy="409"/>
            </a:xfrm>
          </p:grpSpPr>
          <p:grpSp>
            <p:nvGrpSpPr>
              <p:cNvPr id="10271" name="Group 35"/>
              <p:cNvGrpSpPr>
                <a:grpSpLocks/>
              </p:cNvGrpSpPr>
              <p:nvPr/>
            </p:nvGrpSpPr>
            <p:grpSpPr bwMode="auto">
              <a:xfrm>
                <a:off x="4045" y="3289"/>
                <a:ext cx="415" cy="216"/>
                <a:chOff x="4045" y="3289"/>
                <a:chExt cx="415" cy="216"/>
              </a:xfrm>
            </p:grpSpPr>
            <p:sp>
              <p:nvSpPr>
                <p:cNvPr id="10275" name="Freeform 36"/>
                <p:cNvSpPr>
                  <a:spLocks/>
                </p:cNvSpPr>
                <p:nvPr/>
              </p:nvSpPr>
              <p:spPr bwMode="auto">
                <a:xfrm>
                  <a:off x="4247" y="3290"/>
                  <a:ext cx="96" cy="215"/>
                </a:xfrm>
                <a:custGeom>
                  <a:avLst/>
                  <a:gdLst>
                    <a:gd name="T0" fmla="*/ 69 w 96"/>
                    <a:gd name="T1" fmla="*/ 0 h 215"/>
                    <a:gd name="T2" fmla="*/ 95 w 96"/>
                    <a:gd name="T3" fmla="*/ 0 h 215"/>
                    <a:gd name="T4" fmla="*/ 26 w 96"/>
                    <a:gd name="T5" fmla="*/ 214 h 215"/>
                    <a:gd name="T6" fmla="*/ 0 w 96"/>
                    <a:gd name="T7" fmla="*/ 214 h 215"/>
                    <a:gd name="T8" fmla="*/ 69 w 96"/>
                    <a:gd name="T9" fmla="*/ 0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215"/>
                    <a:gd name="T17" fmla="*/ 96 w 96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215">
                      <a:moveTo>
                        <a:pt x="69" y="0"/>
                      </a:moveTo>
                      <a:lnTo>
                        <a:pt x="95" y="0"/>
                      </a:lnTo>
                      <a:lnTo>
                        <a:pt x="26" y="214"/>
                      </a:lnTo>
                      <a:lnTo>
                        <a:pt x="0" y="21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76" name="Rectangle 37"/>
                <p:cNvSpPr>
                  <a:spLocks noChangeArrowheads="1"/>
                </p:cNvSpPr>
                <p:nvPr/>
              </p:nvSpPr>
              <p:spPr bwMode="auto">
                <a:xfrm>
                  <a:off x="4242" y="3289"/>
                  <a:ext cx="218" cy="12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77" name="Rectangle 38"/>
                <p:cNvSpPr>
                  <a:spLocks noChangeArrowheads="1"/>
                </p:cNvSpPr>
                <p:nvPr/>
              </p:nvSpPr>
              <p:spPr bwMode="auto">
                <a:xfrm>
                  <a:off x="4241" y="3380"/>
                  <a:ext cx="218" cy="13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78" name="Rectangle 39"/>
                <p:cNvSpPr>
                  <a:spLocks noChangeArrowheads="1"/>
                </p:cNvSpPr>
                <p:nvPr/>
              </p:nvSpPr>
              <p:spPr bwMode="auto">
                <a:xfrm>
                  <a:off x="4045" y="3380"/>
                  <a:ext cx="116" cy="13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10272" name="Group 40"/>
              <p:cNvGrpSpPr>
                <a:grpSpLocks/>
              </p:cNvGrpSpPr>
              <p:nvPr/>
            </p:nvGrpSpPr>
            <p:grpSpPr bwMode="auto">
              <a:xfrm>
                <a:off x="4043" y="3096"/>
                <a:ext cx="217" cy="409"/>
                <a:chOff x="4043" y="3096"/>
                <a:chExt cx="217" cy="409"/>
              </a:xfrm>
            </p:grpSpPr>
            <p:sp>
              <p:nvSpPr>
                <p:cNvPr id="10273" name="Oval 41"/>
                <p:cNvSpPr>
                  <a:spLocks noChangeArrowheads="1"/>
                </p:cNvSpPr>
                <p:nvPr/>
              </p:nvSpPr>
              <p:spPr bwMode="auto">
                <a:xfrm>
                  <a:off x="4127" y="3096"/>
                  <a:ext cx="55" cy="55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74" name="Freeform 42"/>
                <p:cNvSpPr>
                  <a:spLocks/>
                </p:cNvSpPr>
                <p:nvPr/>
              </p:nvSpPr>
              <p:spPr bwMode="auto">
                <a:xfrm>
                  <a:off x="4043" y="3173"/>
                  <a:ext cx="217" cy="332"/>
                </a:xfrm>
                <a:custGeom>
                  <a:avLst/>
                  <a:gdLst>
                    <a:gd name="T0" fmla="*/ 2 w 217"/>
                    <a:gd name="T1" fmla="*/ 153 h 332"/>
                    <a:gd name="T2" fmla="*/ 1 w 217"/>
                    <a:gd name="T3" fmla="*/ 157 h 332"/>
                    <a:gd name="T4" fmla="*/ 0 w 217"/>
                    <a:gd name="T5" fmla="*/ 163 h 332"/>
                    <a:gd name="T6" fmla="*/ 0 w 217"/>
                    <a:gd name="T7" fmla="*/ 168 h 332"/>
                    <a:gd name="T8" fmla="*/ 2 w 217"/>
                    <a:gd name="T9" fmla="*/ 174 h 332"/>
                    <a:gd name="T10" fmla="*/ 5 w 217"/>
                    <a:gd name="T11" fmla="*/ 179 h 332"/>
                    <a:gd name="T12" fmla="*/ 9 w 217"/>
                    <a:gd name="T13" fmla="*/ 183 h 332"/>
                    <a:gd name="T14" fmla="*/ 14 w 217"/>
                    <a:gd name="T15" fmla="*/ 186 h 332"/>
                    <a:gd name="T16" fmla="*/ 17 w 217"/>
                    <a:gd name="T17" fmla="*/ 186 h 332"/>
                    <a:gd name="T18" fmla="*/ 23 w 217"/>
                    <a:gd name="T19" fmla="*/ 186 h 332"/>
                    <a:gd name="T20" fmla="*/ 141 w 217"/>
                    <a:gd name="T21" fmla="*/ 331 h 332"/>
                    <a:gd name="T22" fmla="*/ 178 w 217"/>
                    <a:gd name="T23" fmla="*/ 159 h 332"/>
                    <a:gd name="T24" fmla="*/ 177 w 217"/>
                    <a:gd name="T25" fmla="*/ 155 h 332"/>
                    <a:gd name="T26" fmla="*/ 176 w 217"/>
                    <a:gd name="T27" fmla="*/ 152 h 332"/>
                    <a:gd name="T28" fmla="*/ 173 w 217"/>
                    <a:gd name="T29" fmla="*/ 149 h 332"/>
                    <a:gd name="T30" fmla="*/ 170 w 217"/>
                    <a:gd name="T31" fmla="*/ 147 h 332"/>
                    <a:gd name="T32" fmla="*/ 166 w 217"/>
                    <a:gd name="T33" fmla="*/ 145 h 332"/>
                    <a:gd name="T34" fmla="*/ 161 w 217"/>
                    <a:gd name="T35" fmla="*/ 145 h 332"/>
                    <a:gd name="T36" fmla="*/ 157 w 217"/>
                    <a:gd name="T37" fmla="*/ 145 h 332"/>
                    <a:gd name="T38" fmla="*/ 153 w 217"/>
                    <a:gd name="T39" fmla="*/ 145 h 332"/>
                    <a:gd name="T40" fmla="*/ 104 w 217"/>
                    <a:gd name="T41" fmla="*/ 84 h 332"/>
                    <a:gd name="T42" fmla="*/ 201 w 217"/>
                    <a:gd name="T43" fmla="*/ 104 h 332"/>
                    <a:gd name="T44" fmla="*/ 204 w 217"/>
                    <a:gd name="T45" fmla="*/ 103 h 332"/>
                    <a:gd name="T46" fmla="*/ 207 w 217"/>
                    <a:gd name="T47" fmla="*/ 103 h 332"/>
                    <a:gd name="T48" fmla="*/ 211 w 217"/>
                    <a:gd name="T49" fmla="*/ 100 h 332"/>
                    <a:gd name="T50" fmla="*/ 214 w 217"/>
                    <a:gd name="T51" fmla="*/ 97 h 332"/>
                    <a:gd name="T52" fmla="*/ 215 w 217"/>
                    <a:gd name="T53" fmla="*/ 93 h 332"/>
                    <a:gd name="T54" fmla="*/ 216 w 217"/>
                    <a:gd name="T55" fmla="*/ 88 h 332"/>
                    <a:gd name="T56" fmla="*/ 215 w 217"/>
                    <a:gd name="T57" fmla="*/ 83 h 332"/>
                    <a:gd name="T58" fmla="*/ 213 w 217"/>
                    <a:gd name="T59" fmla="*/ 79 h 332"/>
                    <a:gd name="T60" fmla="*/ 210 w 217"/>
                    <a:gd name="T61" fmla="*/ 76 h 332"/>
                    <a:gd name="T62" fmla="*/ 206 w 217"/>
                    <a:gd name="T63" fmla="*/ 73 h 332"/>
                    <a:gd name="T64" fmla="*/ 203 w 217"/>
                    <a:gd name="T65" fmla="*/ 72 h 332"/>
                    <a:gd name="T66" fmla="*/ 137 w 217"/>
                    <a:gd name="T67" fmla="*/ 72 h 332"/>
                    <a:gd name="T68" fmla="*/ 125 w 217"/>
                    <a:gd name="T69" fmla="*/ 47 h 332"/>
                    <a:gd name="T70" fmla="*/ 126 w 217"/>
                    <a:gd name="T71" fmla="*/ 41 h 332"/>
                    <a:gd name="T72" fmla="*/ 127 w 217"/>
                    <a:gd name="T73" fmla="*/ 34 h 332"/>
                    <a:gd name="T74" fmla="*/ 127 w 217"/>
                    <a:gd name="T75" fmla="*/ 27 h 332"/>
                    <a:gd name="T76" fmla="*/ 125 w 217"/>
                    <a:gd name="T77" fmla="*/ 21 h 332"/>
                    <a:gd name="T78" fmla="*/ 123 w 217"/>
                    <a:gd name="T79" fmla="*/ 17 h 332"/>
                    <a:gd name="T80" fmla="*/ 120 w 217"/>
                    <a:gd name="T81" fmla="*/ 12 h 332"/>
                    <a:gd name="T82" fmla="*/ 115 w 217"/>
                    <a:gd name="T83" fmla="*/ 8 h 332"/>
                    <a:gd name="T84" fmla="*/ 110 w 217"/>
                    <a:gd name="T85" fmla="*/ 4 h 332"/>
                    <a:gd name="T86" fmla="*/ 104 w 217"/>
                    <a:gd name="T87" fmla="*/ 1 h 332"/>
                    <a:gd name="T88" fmla="*/ 97 w 217"/>
                    <a:gd name="T89" fmla="*/ 0 h 332"/>
                    <a:gd name="T90" fmla="*/ 91 w 217"/>
                    <a:gd name="T91" fmla="*/ 0 h 332"/>
                    <a:gd name="T92" fmla="*/ 84 w 217"/>
                    <a:gd name="T93" fmla="*/ 1 h 332"/>
                    <a:gd name="T94" fmla="*/ 77 w 217"/>
                    <a:gd name="T95" fmla="*/ 3 h 332"/>
                    <a:gd name="T96" fmla="*/ 70 w 217"/>
                    <a:gd name="T97" fmla="*/ 7 h 332"/>
                    <a:gd name="T98" fmla="*/ 66 w 217"/>
                    <a:gd name="T99" fmla="*/ 13 h 332"/>
                    <a:gd name="T100" fmla="*/ 62 w 217"/>
                    <a:gd name="T101" fmla="*/ 19 h 332"/>
                    <a:gd name="T102" fmla="*/ 59 w 217"/>
                    <a:gd name="T103" fmla="*/ 25 h 3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332"/>
                    <a:gd name="T158" fmla="*/ 217 w 217"/>
                    <a:gd name="T159" fmla="*/ 332 h 3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332">
                      <a:moveTo>
                        <a:pt x="59" y="25"/>
                      </a:moveTo>
                      <a:lnTo>
                        <a:pt x="2" y="153"/>
                      </a:lnTo>
                      <a:lnTo>
                        <a:pt x="1" y="155"/>
                      </a:lnTo>
                      <a:lnTo>
                        <a:pt x="1" y="157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0" y="168"/>
                      </a:lnTo>
                      <a:lnTo>
                        <a:pt x="1" y="171"/>
                      </a:lnTo>
                      <a:lnTo>
                        <a:pt x="2" y="174"/>
                      </a:lnTo>
                      <a:lnTo>
                        <a:pt x="3" y="176"/>
                      </a:lnTo>
                      <a:lnTo>
                        <a:pt x="5" y="179"/>
                      </a:lnTo>
                      <a:lnTo>
                        <a:pt x="7" y="181"/>
                      </a:lnTo>
                      <a:lnTo>
                        <a:pt x="9" y="183"/>
                      </a:lnTo>
                      <a:lnTo>
                        <a:pt x="12" y="184"/>
                      </a:lnTo>
                      <a:lnTo>
                        <a:pt x="14" y="186"/>
                      </a:lnTo>
                      <a:lnTo>
                        <a:pt x="15" y="186"/>
                      </a:lnTo>
                      <a:lnTo>
                        <a:pt x="17" y="186"/>
                      </a:lnTo>
                      <a:lnTo>
                        <a:pt x="20" y="186"/>
                      </a:lnTo>
                      <a:lnTo>
                        <a:pt x="23" y="186"/>
                      </a:lnTo>
                      <a:lnTo>
                        <a:pt x="141" y="186"/>
                      </a:lnTo>
                      <a:lnTo>
                        <a:pt x="141" y="331"/>
                      </a:lnTo>
                      <a:lnTo>
                        <a:pt x="178" y="331"/>
                      </a:lnTo>
                      <a:lnTo>
                        <a:pt x="178" y="159"/>
                      </a:lnTo>
                      <a:lnTo>
                        <a:pt x="178" y="157"/>
                      </a:lnTo>
                      <a:lnTo>
                        <a:pt x="177" y="155"/>
                      </a:lnTo>
                      <a:lnTo>
                        <a:pt x="176" y="153"/>
                      </a:lnTo>
                      <a:lnTo>
                        <a:pt x="176" y="152"/>
                      </a:lnTo>
                      <a:lnTo>
                        <a:pt x="175" y="151"/>
                      </a:lnTo>
                      <a:lnTo>
                        <a:pt x="173" y="149"/>
                      </a:lnTo>
                      <a:lnTo>
                        <a:pt x="172" y="148"/>
                      </a:lnTo>
                      <a:lnTo>
                        <a:pt x="170" y="147"/>
                      </a:lnTo>
                      <a:lnTo>
                        <a:pt x="168" y="146"/>
                      </a:lnTo>
                      <a:lnTo>
                        <a:pt x="166" y="145"/>
                      </a:lnTo>
                      <a:lnTo>
                        <a:pt x="164" y="145"/>
                      </a:lnTo>
                      <a:lnTo>
                        <a:pt x="161" y="145"/>
                      </a:lnTo>
                      <a:lnTo>
                        <a:pt x="159" y="145"/>
                      </a:lnTo>
                      <a:lnTo>
                        <a:pt x="157" y="145"/>
                      </a:lnTo>
                      <a:lnTo>
                        <a:pt x="155" y="145"/>
                      </a:lnTo>
                      <a:lnTo>
                        <a:pt x="153" y="145"/>
                      </a:lnTo>
                      <a:lnTo>
                        <a:pt x="85" y="141"/>
                      </a:lnTo>
                      <a:lnTo>
                        <a:pt x="104" y="84"/>
                      </a:lnTo>
                      <a:lnTo>
                        <a:pt x="118" y="104"/>
                      </a:lnTo>
                      <a:lnTo>
                        <a:pt x="201" y="104"/>
                      </a:lnTo>
                      <a:lnTo>
                        <a:pt x="203" y="103"/>
                      </a:lnTo>
                      <a:lnTo>
                        <a:pt x="204" y="103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9" y="101"/>
                      </a:lnTo>
                      <a:lnTo>
                        <a:pt x="211" y="100"/>
                      </a:lnTo>
                      <a:lnTo>
                        <a:pt x="212" y="98"/>
                      </a:lnTo>
                      <a:lnTo>
                        <a:pt x="214" y="97"/>
                      </a:lnTo>
                      <a:lnTo>
                        <a:pt x="215" y="95"/>
                      </a:lnTo>
                      <a:lnTo>
                        <a:pt x="215" y="93"/>
                      </a:lnTo>
                      <a:lnTo>
                        <a:pt x="216" y="91"/>
                      </a:lnTo>
                      <a:lnTo>
                        <a:pt x="216" y="88"/>
                      </a:lnTo>
                      <a:lnTo>
                        <a:pt x="216" y="85"/>
                      </a:lnTo>
                      <a:lnTo>
                        <a:pt x="215" y="83"/>
                      </a:lnTo>
                      <a:lnTo>
                        <a:pt x="214" y="81"/>
                      </a:lnTo>
                      <a:lnTo>
                        <a:pt x="213" y="79"/>
                      </a:lnTo>
                      <a:lnTo>
                        <a:pt x="211" y="77"/>
                      </a:lnTo>
                      <a:lnTo>
                        <a:pt x="210" y="76"/>
                      </a:lnTo>
                      <a:lnTo>
                        <a:pt x="208" y="74"/>
                      </a:lnTo>
                      <a:lnTo>
                        <a:pt x="206" y="73"/>
                      </a:lnTo>
                      <a:lnTo>
                        <a:pt x="205" y="72"/>
                      </a:lnTo>
                      <a:lnTo>
                        <a:pt x="203" y="72"/>
                      </a:lnTo>
                      <a:lnTo>
                        <a:pt x="201" y="72"/>
                      </a:lnTo>
                      <a:lnTo>
                        <a:pt x="137" y="72"/>
                      </a:lnTo>
                      <a:lnTo>
                        <a:pt x="123" y="49"/>
                      </a:lnTo>
                      <a:lnTo>
                        <a:pt x="125" y="47"/>
                      </a:lnTo>
                      <a:lnTo>
                        <a:pt x="126" y="44"/>
                      </a:lnTo>
                      <a:lnTo>
                        <a:pt x="126" y="41"/>
                      </a:lnTo>
                      <a:lnTo>
                        <a:pt x="127" y="38"/>
                      </a:lnTo>
                      <a:lnTo>
                        <a:pt x="127" y="34"/>
                      </a:lnTo>
                      <a:lnTo>
                        <a:pt x="127" y="31"/>
                      </a:lnTo>
                      <a:lnTo>
                        <a:pt x="127" y="27"/>
                      </a:lnTo>
                      <a:lnTo>
                        <a:pt x="126" y="24"/>
                      </a:lnTo>
                      <a:lnTo>
                        <a:pt x="125" y="21"/>
                      </a:lnTo>
                      <a:lnTo>
                        <a:pt x="124" y="20"/>
                      </a:lnTo>
                      <a:lnTo>
                        <a:pt x="123" y="17"/>
                      </a:lnTo>
                      <a:lnTo>
                        <a:pt x="122" y="15"/>
                      </a:lnTo>
                      <a:lnTo>
                        <a:pt x="120" y="12"/>
                      </a:lnTo>
                      <a:lnTo>
                        <a:pt x="118" y="10"/>
                      </a:lnTo>
                      <a:lnTo>
                        <a:pt x="115" y="8"/>
                      </a:lnTo>
                      <a:lnTo>
                        <a:pt x="113" y="6"/>
                      </a:lnTo>
                      <a:lnTo>
                        <a:pt x="110" y="4"/>
                      </a:lnTo>
                      <a:lnTo>
                        <a:pt x="107" y="3"/>
                      </a:lnTo>
                      <a:lnTo>
                        <a:pt x="104" y="1"/>
                      </a:lnTo>
                      <a:lnTo>
                        <a:pt x="100" y="1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4" y="1"/>
                      </a:lnTo>
                      <a:lnTo>
                        <a:pt x="81" y="2"/>
                      </a:lnTo>
                      <a:lnTo>
                        <a:pt x="77" y="3"/>
                      </a:lnTo>
                      <a:lnTo>
                        <a:pt x="74" y="5"/>
                      </a:lnTo>
                      <a:lnTo>
                        <a:pt x="70" y="7"/>
                      </a:lnTo>
                      <a:lnTo>
                        <a:pt x="68" y="10"/>
                      </a:lnTo>
                      <a:lnTo>
                        <a:pt x="66" y="13"/>
                      </a:lnTo>
                      <a:lnTo>
                        <a:pt x="64" y="15"/>
                      </a:lnTo>
                      <a:lnTo>
                        <a:pt x="62" y="19"/>
                      </a:lnTo>
                      <a:lnTo>
                        <a:pt x="60" y="21"/>
                      </a:lnTo>
                      <a:lnTo>
                        <a:pt x="59" y="25"/>
                      </a:lnTo>
                    </a:path>
                  </a:pathLst>
                </a:custGeom>
                <a:solidFill>
                  <a:srgbClr val="0000FF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</p:grpSp>
        <p:sp>
          <p:nvSpPr>
            <p:cNvPr id="10258" name="Text Box 43"/>
            <p:cNvSpPr txBox="1">
              <a:spLocks noChangeArrowheads="1"/>
            </p:cNvSpPr>
            <p:nvPr/>
          </p:nvSpPr>
          <p:spPr bwMode="auto">
            <a:xfrm>
              <a:off x="4359225" y="3948509"/>
              <a:ext cx="6985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Enlace</a:t>
              </a:r>
            </a:p>
          </p:txBody>
        </p:sp>
        <p:sp>
          <p:nvSpPr>
            <p:cNvPr id="10259" name="Text Box 44"/>
            <p:cNvSpPr txBox="1">
              <a:spLocks noChangeArrowheads="1"/>
            </p:cNvSpPr>
            <p:nvPr/>
          </p:nvSpPr>
          <p:spPr bwMode="auto">
            <a:xfrm>
              <a:off x="5714950" y="3996134"/>
              <a:ext cx="11922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Investigación</a:t>
              </a:r>
            </a:p>
          </p:txBody>
        </p:sp>
        <p:sp>
          <p:nvSpPr>
            <p:cNvPr id="10260" name="Text Box 45"/>
            <p:cNvSpPr txBox="1">
              <a:spLocks noChangeArrowheads="1"/>
            </p:cNvSpPr>
            <p:nvPr/>
          </p:nvSpPr>
          <p:spPr bwMode="auto">
            <a:xfrm>
              <a:off x="2657425" y="3942159"/>
              <a:ext cx="1092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Vinculación</a:t>
              </a:r>
            </a:p>
          </p:txBody>
        </p:sp>
        <p:sp>
          <p:nvSpPr>
            <p:cNvPr id="10261" name="Text Box 46"/>
            <p:cNvSpPr txBox="1">
              <a:spLocks noChangeArrowheads="1"/>
            </p:cNvSpPr>
            <p:nvPr/>
          </p:nvSpPr>
          <p:spPr bwMode="auto">
            <a:xfrm>
              <a:off x="1360437" y="3500834"/>
              <a:ext cx="95731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Iniciativa </a:t>
              </a:r>
            </a:p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Privada/</a:t>
              </a:r>
            </a:p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Gobierno</a:t>
              </a:r>
            </a:p>
          </p:txBody>
        </p:sp>
        <p:sp>
          <p:nvSpPr>
            <p:cNvPr id="10262" name="Line 47"/>
            <p:cNvSpPr>
              <a:spLocks noChangeShapeType="1"/>
            </p:cNvSpPr>
            <p:nvPr/>
          </p:nvSpPr>
          <p:spPr bwMode="auto">
            <a:xfrm>
              <a:off x="6014987" y="5010546"/>
              <a:ext cx="660400" cy="0"/>
            </a:xfrm>
            <a:prstGeom prst="line">
              <a:avLst/>
            </a:prstGeom>
            <a:noFill/>
            <a:ln w="127000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63" name="Line 48"/>
            <p:cNvSpPr>
              <a:spLocks noChangeShapeType="1"/>
            </p:cNvSpPr>
            <p:nvPr/>
          </p:nvSpPr>
          <p:spPr bwMode="auto">
            <a:xfrm>
              <a:off x="6675387" y="5010546"/>
              <a:ext cx="658813" cy="0"/>
            </a:xfrm>
            <a:prstGeom prst="line">
              <a:avLst/>
            </a:prstGeom>
            <a:noFill/>
            <a:ln w="127000">
              <a:solidFill>
                <a:srgbClr val="6699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64" name="WordArt 49"/>
            <p:cNvSpPr>
              <a:spLocks noChangeArrowheads="1" noChangeShapeType="1" noTextEdit="1"/>
            </p:cNvSpPr>
            <p:nvPr/>
          </p:nvSpPr>
          <p:spPr bwMode="auto">
            <a:xfrm rot="5400000">
              <a:off x="7318324" y="4777184"/>
              <a:ext cx="923925" cy="41275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s-MX" sz="3600" kern="10">
                  <a:ln w="12700">
                    <a:solidFill>
                      <a:srgbClr val="C4B596"/>
                    </a:solidFill>
                    <a:round/>
                    <a:headEnd/>
                    <a:tailEnd/>
                  </a:ln>
                  <a:solidFill>
                    <a:srgbClr val="009900"/>
                  </a:solidFill>
                  <a:effectLst>
                    <a:outerShdw dist="53882" dir="2700000" algn="ctr" rotWithShape="0">
                      <a:srgbClr val="CBCBCB"/>
                    </a:outerShdw>
                  </a:effectLst>
                  <a:latin typeface="Times New Roman"/>
                  <a:ea typeface="+mn-ea"/>
                  <a:cs typeface="Times New Roman"/>
                </a:rPr>
                <a:t>I&amp;D</a:t>
              </a:r>
            </a:p>
          </p:txBody>
        </p:sp>
        <p:grpSp>
          <p:nvGrpSpPr>
            <p:cNvPr id="10265" name="Group 50"/>
            <p:cNvGrpSpPr>
              <a:grpSpLocks/>
            </p:cNvGrpSpPr>
            <p:nvPr/>
          </p:nvGrpSpPr>
          <p:grpSpPr bwMode="auto">
            <a:xfrm>
              <a:off x="1757312" y="4250134"/>
              <a:ext cx="241300" cy="676275"/>
              <a:chOff x="4043" y="3096"/>
              <a:chExt cx="217" cy="409"/>
            </a:xfrm>
          </p:grpSpPr>
          <p:sp>
            <p:nvSpPr>
              <p:cNvPr id="10269" name="Oval 51"/>
              <p:cNvSpPr>
                <a:spLocks noChangeArrowheads="1"/>
              </p:cNvSpPr>
              <p:nvPr/>
            </p:nvSpPr>
            <p:spPr bwMode="auto">
              <a:xfrm>
                <a:off x="4127" y="3096"/>
                <a:ext cx="55" cy="55"/>
              </a:xfrm>
              <a:prstGeom prst="ellipse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270" name="Freeform 52"/>
              <p:cNvSpPr>
                <a:spLocks/>
              </p:cNvSpPr>
              <p:nvPr/>
            </p:nvSpPr>
            <p:spPr bwMode="auto">
              <a:xfrm>
                <a:off x="4043" y="3173"/>
                <a:ext cx="217" cy="332"/>
              </a:xfrm>
              <a:custGeom>
                <a:avLst/>
                <a:gdLst>
                  <a:gd name="T0" fmla="*/ 2 w 217"/>
                  <a:gd name="T1" fmla="*/ 153 h 332"/>
                  <a:gd name="T2" fmla="*/ 1 w 217"/>
                  <a:gd name="T3" fmla="*/ 157 h 332"/>
                  <a:gd name="T4" fmla="*/ 0 w 217"/>
                  <a:gd name="T5" fmla="*/ 163 h 332"/>
                  <a:gd name="T6" fmla="*/ 0 w 217"/>
                  <a:gd name="T7" fmla="*/ 168 h 332"/>
                  <a:gd name="T8" fmla="*/ 2 w 217"/>
                  <a:gd name="T9" fmla="*/ 174 h 332"/>
                  <a:gd name="T10" fmla="*/ 5 w 217"/>
                  <a:gd name="T11" fmla="*/ 179 h 332"/>
                  <a:gd name="T12" fmla="*/ 9 w 217"/>
                  <a:gd name="T13" fmla="*/ 183 h 332"/>
                  <a:gd name="T14" fmla="*/ 14 w 217"/>
                  <a:gd name="T15" fmla="*/ 186 h 332"/>
                  <a:gd name="T16" fmla="*/ 17 w 217"/>
                  <a:gd name="T17" fmla="*/ 186 h 332"/>
                  <a:gd name="T18" fmla="*/ 23 w 217"/>
                  <a:gd name="T19" fmla="*/ 186 h 332"/>
                  <a:gd name="T20" fmla="*/ 141 w 217"/>
                  <a:gd name="T21" fmla="*/ 331 h 332"/>
                  <a:gd name="T22" fmla="*/ 178 w 217"/>
                  <a:gd name="T23" fmla="*/ 159 h 332"/>
                  <a:gd name="T24" fmla="*/ 177 w 217"/>
                  <a:gd name="T25" fmla="*/ 155 h 332"/>
                  <a:gd name="T26" fmla="*/ 176 w 217"/>
                  <a:gd name="T27" fmla="*/ 152 h 332"/>
                  <a:gd name="T28" fmla="*/ 173 w 217"/>
                  <a:gd name="T29" fmla="*/ 149 h 332"/>
                  <a:gd name="T30" fmla="*/ 170 w 217"/>
                  <a:gd name="T31" fmla="*/ 147 h 332"/>
                  <a:gd name="T32" fmla="*/ 166 w 217"/>
                  <a:gd name="T33" fmla="*/ 145 h 332"/>
                  <a:gd name="T34" fmla="*/ 161 w 217"/>
                  <a:gd name="T35" fmla="*/ 145 h 332"/>
                  <a:gd name="T36" fmla="*/ 157 w 217"/>
                  <a:gd name="T37" fmla="*/ 145 h 332"/>
                  <a:gd name="T38" fmla="*/ 153 w 217"/>
                  <a:gd name="T39" fmla="*/ 145 h 332"/>
                  <a:gd name="T40" fmla="*/ 104 w 217"/>
                  <a:gd name="T41" fmla="*/ 84 h 332"/>
                  <a:gd name="T42" fmla="*/ 201 w 217"/>
                  <a:gd name="T43" fmla="*/ 104 h 332"/>
                  <a:gd name="T44" fmla="*/ 204 w 217"/>
                  <a:gd name="T45" fmla="*/ 103 h 332"/>
                  <a:gd name="T46" fmla="*/ 207 w 217"/>
                  <a:gd name="T47" fmla="*/ 103 h 332"/>
                  <a:gd name="T48" fmla="*/ 211 w 217"/>
                  <a:gd name="T49" fmla="*/ 100 h 332"/>
                  <a:gd name="T50" fmla="*/ 214 w 217"/>
                  <a:gd name="T51" fmla="*/ 97 h 332"/>
                  <a:gd name="T52" fmla="*/ 215 w 217"/>
                  <a:gd name="T53" fmla="*/ 93 h 332"/>
                  <a:gd name="T54" fmla="*/ 216 w 217"/>
                  <a:gd name="T55" fmla="*/ 88 h 332"/>
                  <a:gd name="T56" fmla="*/ 215 w 217"/>
                  <a:gd name="T57" fmla="*/ 83 h 332"/>
                  <a:gd name="T58" fmla="*/ 213 w 217"/>
                  <a:gd name="T59" fmla="*/ 79 h 332"/>
                  <a:gd name="T60" fmla="*/ 210 w 217"/>
                  <a:gd name="T61" fmla="*/ 76 h 332"/>
                  <a:gd name="T62" fmla="*/ 206 w 217"/>
                  <a:gd name="T63" fmla="*/ 73 h 332"/>
                  <a:gd name="T64" fmla="*/ 203 w 217"/>
                  <a:gd name="T65" fmla="*/ 72 h 332"/>
                  <a:gd name="T66" fmla="*/ 137 w 217"/>
                  <a:gd name="T67" fmla="*/ 72 h 332"/>
                  <a:gd name="T68" fmla="*/ 125 w 217"/>
                  <a:gd name="T69" fmla="*/ 47 h 332"/>
                  <a:gd name="T70" fmla="*/ 126 w 217"/>
                  <a:gd name="T71" fmla="*/ 41 h 332"/>
                  <a:gd name="T72" fmla="*/ 127 w 217"/>
                  <a:gd name="T73" fmla="*/ 34 h 332"/>
                  <a:gd name="T74" fmla="*/ 127 w 217"/>
                  <a:gd name="T75" fmla="*/ 27 h 332"/>
                  <a:gd name="T76" fmla="*/ 125 w 217"/>
                  <a:gd name="T77" fmla="*/ 21 h 332"/>
                  <a:gd name="T78" fmla="*/ 123 w 217"/>
                  <a:gd name="T79" fmla="*/ 17 h 332"/>
                  <a:gd name="T80" fmla="*/ 120 w 217"/>
                  <a:gd name="T81" fmla="*/ 12 h 332"/>
                  <a:gd name="T82" fmla="*/ 115 w 217"/>
                  <a:gd name="T83" fmla="*/ 8 h 332"/>
                  <a:gd name="T84" fmla="*/ 110 w 217"/>
                  <a:gd name="T85" fmla="*/ 4 h 332"/>
                  <a:gd name="T86" fmla="*/ 104 w 217"/>
                  <a:gd name="T87" fmla="*/ 1 h 332"/>
                  <a:gd name="T88" fmla="*/ 97 w 217"/>
                  <a:gd name="T89" fmla="*/ 0 h 332"/>
                  <a:gd name="T90" fmla="*/ 91 w 217"/>
                  <a:gd name="T91" fmla="*/ 0 h 332"/>
                  <a:gd name="T92" fmla="*/ 84 w 217"/>
                  <a:gd name="T93" fmla="*/ 1 h 332"/>
                  <a:gd name="T94" fmla="*/ 77 w 217"/>
                  <a:gd name="T95" fmla="*/ 3 h 332"/>
                  <a:gd name="T96" fmla="*/ 70 w 217"/>
                  <a:gd name="T97" fmla="*/ 7 h 332"/>
                  <a:gd name="T98" fmla="*/ 66 w 217"/>
                  <a:gd name="T99" fmla="*/ 13 h 332"/>
                  <a:gd name="T100" fmla="*/ 62 w 217"/>
                  <a:gd name="T101" fmla="*/ 19 h 332"/>
                  <a:gd name="T102" fmla="*/ 59 w 217"/>
                  <a:gd name="T103" fmla="*/ 25 h 3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332"/>
                  <a:gd name="T158" fmla="*/ 217 w 217"/>
                  <a:gd name="T159" fmla="*/ 332 h 3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332">
                    <a:moveTo>
                      <a:pt x="59" y="25"/>
                    </a:moveTo>
                    <a:lnTo>
                      <a:pt x="2" y="153"/>
                    </a:lnTo>
                    <a:lnTo>
                      <a:pt x="1" y="155"/>
                    </a:lnTo>
                    <a:lnTo>
                      <a:pt x="1" y="157"/>
                    </a:lnTo>
                    <a:lnTo>
                      <a:pt x="0" y="159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8"/>
                    </a:lnTo>
                    <a:lnTo>
                      <a:pt x="1" y="171"/>
                    </a:lnTo>
                    <a:lnTo>
                      <a:pt x="2" y="174"/>
                    </a:lnTo>
                    <a:lnTo>
                      <a:pt x="3" y="176"/>
                    </a:lnTo>
                    <a:lnTo>
                      <a:pt x="5" y="179"/>
                    </a:lnTo>
                    <a:lnTo>
                      <a:pt x="7" y="181"/>
                    </a:lnTo>
                    <a:lnTo>
                      <a:pt x="9" y="183"/>
                    </a:lnTo>
                    <a:lnTo>
                      <a:pt x="12" y="184"/>
                    </a:lnTo>
                    <a:lnTo>
                      <a:pt x="14" y="186"/>
                    </a:lnTo>
                    <a:lnTo>
                      <a:pt x="15" y="186"/>
                    </a:lnTo>
                    <a:lnTo>
                      <a:pt x="17" y="186"/>
                    </a:lnTo>
                    <a:lnTo>
                      <a:pt x="20" y="186"/>
                    </a:lnTo>
                    <a:lnTo>
                      <a:pt x="23" y="186"/>
                    </a:lnTo>
                    <a:lnTo>
                      <a:pt x="141" y="186"/>
                    </a:lnTo>
                    <a:lnTo>
                      <a:pt x="141" y="331"/>
                    </a:lnTo>
                    <a:lnTo>
                      <a:pt x="178" y="331"/>
                    </a:lnTo>
                    <a:lnTo>
                      <a:pt x="178" y="159"/>
                    </a:lnTo>
                    <a:lnTo>
                      <a:pt x="178" y="157"/>
                    </a:lnTo>
                    <a:lnTo>
                      <a:pt x="177" y="155"/>
                    </a:lnTo>
                    <a:lnTo>
                      <a:pt x="176" y="153"/>
                    </a:lnTo>
                    <a:lnTo>
                      <a:pt x="176" y="152"/>
                    </a:lnTo>
                    <a:lnTo>
                      <a:pt x="175" y="151"/>
                    </a:lnTo>
                    <a:lnTo>
                      <a:pt x="173" y="149"/>
                    </a:lnTo>
                    <a:lnTo>
                      <a:pt x="172" y="148"/>
                    </a:lnTo>
                    <a:lnTo>
                      <a:pt x="170" y="147"/>
                    </a:lnTo>
                    <a:lnTo>
                      <a:pt x="168" y="146"/>
                    </a:lnTo>
                    <a:lnTo>
                      <a:pt x="166" y="145"/>
                    </a:lnTo>
                    <a:lnTo>
                      <a:pt x="164" y="145"/>
                    </a:lnTo>
                    <a:lnTo>
                      <a:pt x="161" y="145"/>
                    </a:lnTo>
                    <a:lnTo>
                      <a:pt x="159" y="145"/>
                    </a:lnTo>
                    <a:lnTo>
                      <a:pt x="157" y="145"/>
                    </a:lnTo>
                    <a:lnTo>
                      <a:pt x="155" y="145"/>
                    </a:lnTo>
                    <a:lnTo>
                      <a:pt x="153" y="145"/>
                    </a:lnTo>
                    <a:lnTo>
                      <a:pt x="85" y="141"/>
                    </a:lnTo>
                    <a:lnTo>
                      <a:pt x="104" y="84"/>
                    </a:lnTo>
                    <a:lnTo>
                      <a:pt x="118" y="104"/>
                    </a:lnTo>
                    <a:lnTo>
                      <a:pt x="201" y="104"/>
                    </a:lnTo>
                    <a:lnTo>
                      <a:pt x="203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07" y="103"/>
                    </a:lnTo>
                    <a:lnTo>
                      <a:pt x="209" y="101"/>
                    </a:lnTo>
                    <a:lnTo>
                      <a:pt x="211" y="100"/>
                    </a:lnTo>
                    <a:lnTo>
                      <a:pt x="212" y="98"/>
                    </a:lnTo>
                    <a:lnTo>
                      <a:pt x="214" y="97"/>
                    </a:lnTo>
                    <a:lnTo>
                      <a:pt x="215" y="95"/>
                    </a:lnTo>
                    <a:lnTo>
                      <a:pt x="215" y="93"/>
                    </a:lnTo>
                    <a:lnTo>
                      <a:pt x="216" y="91"/>
                    </a:lnTo>
                    <a:lnTo>
                      <a:pt x="216" y="88"/>
                    </a:lnTo>
                    <a:lnTo>
                      <a:pt x="216" y="85"/>
                    </a:lnTo>
                    <a:lnTo>
                      <a:pt x="215" y="83"/>
                    </a:lnTo>
                    <a:lnTo>
                      <a:pt x="214" y="81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10" y="76"/>
                    </a:lnTo>
                    <a:lnTo>
                      <a:pt x="208" y="74"/>
                    </a:lnTo>
                    <a:lnTo>
                      <a:pt x="206" y="73"/>
                    </a:lnTo>
                    <a:lnTo>
                      <a:pt x="205" y="72"/>
                    </a:lnTo>
                    <a:lnTo>
                      <a:pt x="203" y="72"/>
                    </a:lnTo>
                    <a:lnTo>
                      <a:pt x="201" y="72"/>
                    </a:lnTo>
                    <a:lnTo>
                      <a:pt x="137" y="72"/>
                    </a:lnTo>
                    <a:lnTo>
                      <a:pt x="123" y="49"/>
                    </a:lnTo>
                    <a:lnTo>
                      <a:pt x="125" y="47"/>
                    </a:lnTo>
                    <a:lnTo>
                      <a:pt x="126" y="44"/>
                    </a:lnTo>
                    <a:lnTo>
                      <a:pt x="126" y="41"/>
                    </a:lnTo>
                    <a:lnTo>
                      <a:pt x="127" y="38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7" y="27"/>
                    </a:lnTo>
                    <a:lnTo>
                      <a:pt x="126" y="24"/>
                    </a:lnTo>
                    <a:lnTo>
                      <a:pt x="125" y="21"/>
                    </a:lnTo>
                    <a:lnTo>
                      <a:pt x="124" y="20"/>
                    </a:lnTo>
                    <a:lnTo>
                      <a:pt x="123" y="17"/>
                    </a:lnTo>
                    <a:lnTo>
                      <a:pt x="122" y="15"/>
                    </a:lnTo>
                    <a:lnTo>
                      <a:pt x="120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3" y="6"/>
                    </a:lnTo>
                    <a:lnTo>
                      <a:pt x="110" y="4"/>
                    </a:lnTo>
                    <a:lnTo>
                      <a:pt x="107" y="3"/>
                    </a:lnTo>
                    <a:lnTo>
                      <a:pt x="104" y="1"/>
                    </a:lnTo>
                    <a:lnTo>
                      <a:pt x="100" y="1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7" y="3"/>
                    </a:lnTo>
                    <a:lnTo>
                      <a:pt x="74" y="5"/>
                    </a:lnTo>
                    <a:lnTo>
                      <a:pt x="70" y="7"/>
                    </a:lnTo>
                    <a:lnTo>
                      <a:pt x="68" y="10"/>
                    </a:lnTo>
                    <a:lnTo>
                      <a:pt x="66" y="13"/>
                    </a:lnTo>
                    <a:lnTo>
                      <a:pt x="64" y="15"/>
                    </a:lnTo>
                    <a:lnTo>
                      <a:pt x="62" y="19"/>
                    </a:lnTo>
                    <a:lnTo>
                      <a:pt x="60" y="21"/>
                    </a:lnTo>
                    <a:lnTo>
                      <a:pt x="59" y="25"/>
                    </a:lnTo>
                  </a:path>
                </a:pathLst>
              </a:custGeom>
              <a:solidFill>
                <a:srgbClr val="99CC00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sp>
          <p:nvSpPr>
            <p:cNvPr id="53" name="Rectangle 53"/>
            <p:cNvSpPr txBox="1">
              <a:spLocks noChangeArrowheads="1"/>
            </p:cNvSpPr>
            <p:nvPr/>
          </p:nvSpPr>
          <p:spPr bwMode="auto">
            <a:xfrm>
              <a:off x="5610257" y="5223271"/>
              <a:ext cx="2562143" cy="166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r>
                <a:rPr lang="es-MX" b="1" kern="0" dirty="0">
                  <a:solidFill>
                    <a:srgbClr val="0000FF"/>
                  </a:solidFill>
                  <a:latin typeface="Arial"/>
                  <a:ea typeface="+mn-ea"/>
                </a:rPr>
                <a:t>Investigación Enfocada</a:t>
              </a:r>
            </a:p>
          </p:txBody>
        </p:sp>
        <p:sp>
          <p:nvSpPr>
            <p:cNvPr id="10267" name="Rectangle 54"/>
            <p:cNvSpPr>
              <a:spLocks noChangeArrowheads="1"/>
            </p:cNvSpPr>
            <p:nvPr/>
          </p:nvSpPr>
          <p:spPr bwMode="auto">
            <a:xfrm>
              <a:off x="2771923" y="5157588"/>
              <a:ext cx="2816372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Generar ideas para/de las necesidades del negocio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Nuevos servicios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Nichos de oportunidad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Recomendaciones </a:t>
              </a:r>
              <a:r>
                <a:rPr lang="es-MX" sz="1200" b="1" dirty="0" smtClean="0">
                  <a:solidFill>
                    <a:prstClr val="black"/>
                  </a:solidFill>
                  <a:ea typeface="+mn-ea"/>
                </a:rPr>
                <a:t>Tecnológicas</a:t>
              </a:r>
              <a:endParaRPr lang="es-MX" sz="1200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68" name="Rectangle 55"/>
            <p:cNvSpPr>
              <a:spLocks noChangeArrowheads="1"/>
            </p:cNvSpPr>
            <p:nvPr/>
          </p:nvSpPr>
          <p:spPr bwMode="auto">
            <a:xfrm>
              <a:off x="1187624" y="5228034"/>
              <a:ext cx="2374900" cy="6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s-MX" sz="1200" b="1">
                  <a:solidFill>
                    <a:prstClr val="black"/>
                  </a:solidFill>
                  <a:ea typeface="+mn-ea"/>
                </a:rPr>
                <a:t>Innovación</a:t>
              </a:r>
            </a:p>
          </p:txBody>
        </p:sp>
      </p:grpSp>
      <p:grpSp>
        <p:nvGrpSpPr>
          <p:cNvPr id="10244" name="63 Grupo"/>
          <p:cNvGrpSpPr>
            <a:grpSpLocks/>
          </p:cNvGrpSpPr>
          <p:nvPr/>
        </p:nvGrpSpPr>
        <p:grpSpPr bwMode="auto">
          <a:xfrm>
            <a:off x="2876550" y="1268761"/>
            <a:ext cx="3239772" cy="2592040"/>
            <a:chOff x="2411760" y="1412776"/>
            <a:chExt cx="3097050" cy="2448272"/>
          </a:xfrm>
        </p:grpSpPr>
        <p:sp>
          <p:nvSpPr>
            <p:cNvPr id="57" name="56 Elipse"/>
            <p:cNvSpPr/>
            <p:nvPr/>
          </p:nvSpPr>
          <p:spPr>
            <a:xfrm>
              <a:off x="2411760" y="1412776"/>
              <a:ext cx="1871565" cy="1655998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58" name="57 Elipse"/>
            <p:cNvSpPr/>
            <p:nvPr/>
          </p:nvSpPr>
          <p:spPr>
            <a:xfrm>
              <a:off x="3635659" y="1412776"/>
              <a:ext cx="1873151" cy="16559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59" name="58 Elipse"/>
            <p:cNvSpPr/>
            <p:nvPr/>
          </p:nvSpPr>
          <p:spPr>
            <a:xfrm>
              <a:off x="3132447" y="2205051"/>
              <a:ext cx="1871565" cy="1655997"/>
            </a:xfrm>
            <a:prstGeom prst="ellipse">
              <a:avLst/>
            </a:prstGeom>
            <a:solidFill>
              <a:srgbClr val="F4F8C0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400" b="1">
                <a:solidFill>
                  <a:prstClr val="white"/>
                </a:solidFill>
              </a:endParaRPr>
            </a:p>
          </p:txBody>
        </p:sp>
        <p:sp>
          <p:nvSpPr>
            <p:cNvPr id="10248" name="59 CuadroTexto"/>
            <p:cNvSpPr txBox="1">
              <a:spLocks noChangeArrowheads="1"/>
            </p:cNvSpPr>
            <p:nvPr/>
          </p:nvSpPr>
          <p:spPr bwMode="auto">
            <a:xfrm>
              <a:off x="2555405" y="1916832"/>
              <a:ext cx="763435" cy="26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200" b="1" dirty="0" err="1">
                  <a:solidFill>
                    <a:prstClr val="black"/>
                  </a:solidFill>
                  <a:ea typeface="+mn-ea"/>
                </a:rPr>
                <a:t>Clusters</a:t>
              </a:r>
              <a:endParaRPr lang="es-MX" sz="1200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49" name="60 CuadroTexto"/>
            <p:cNvSpPr txBox="1">
              <a:spLocks noChangeArrowheads="1"/>
            </p:cNvSpPr>
            <p:nvPr/>
          </p:nvSpPr>
          <p:spPr bwMode="auto">
            <a:xfrm>
              <a:off x="4250447" y="1618462"/>
              <a:ext cx="1158789" cy="610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Ciudades </a:t>
              </a:r>
            </a:p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del</a:t>
              </a:r>
            </a:p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Conocimiento</a:t>
              </a:r>
            </a:p>
          </p:txBody>
        </p:sp>
        <p:sp>
          <p:nvSpPr>
            <p:cNvPr id="10250" name="61 CuadroTexto"/>
            <p:cNvSpPr txBox="1">
              <a:spLocks noChangeArrowheads="1"/>
            </p:cNvSpPr>
            <p:nvPr/>
          </p:nvSpPr>
          <p:spPr bwMode="auto">
            <a:xfrm>
              <a:off x="3477220" y="2996952"/>
              <a:ext cx="1115699" cy="436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Parques</a:t>
              </a:r>
            </a:p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Tecnológicos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7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Visión Integral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MX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Cultura Empresarial</a:t>
            </a:r>
          </a:p>
          <a:p>
            <a:pPr marL="547688" lvl="1" indent="-273050"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MX" sz="24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Influencia regional basada en la innovación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MX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Restricción en Inversión/Capital</a:t>
            </a:r>
          </a:p>
          <a:p>
            <a:pPr marL="547688" lvl="1" indent="-273050"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MX" sz="24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Restructuración de estrategias de apoyo/financiamiento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MX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Conocimiento</a:t>
            </a:r>
          </a:p>
          <a:p>
            <a:pPr marL="547688" lvl="1" indent="-273050"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MX" sz="24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Dirigido/enfocado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MX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Tecnología</a:t>
            </a:r>
          </a:p>
          <a:p>
            <a:pPr marL="547688" lvl="1" indent="-273050"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MX" sz="24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Especialización en el producto</a:t>
            </a:r>
          </a:p>
        </p:txBody>
      </p:sp>
    </p:spTree>
    <p:extLst>
      <p:ext uri="{BB962C8B-B14F-4D97-AF65-F5344CB8AC3E}">
        <p14:creationId xmlns:p14="http://schemas.microsoft.com/office/powerpoint/2010/main" val="23575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Sobrevivencia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38877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MX" sz="2800" kern="1200" dirty="0">
                <a:solidFill>
                  <a:schemeClr val="tx1"/>
                </a:solidFill>
                <a:latin typeface="Arial"/>
                <a:cs typeface="Arial"/>
              </a:rPr>
              <a:t>Éxito cuando el Negocio</a:t>
            </a:r>
            <a:r>
              <a:rPr lang="es-ES" sz="2800" kern="1200" dirty="0">
                <a:solidFill>
                  <a:schemeClr val="tx1"/>
                </a:solidFill>
                <a:latin typeface="Arial"/>
                <a:cs typeface="Arial"/>
              </a:rPr>
              <a:t>…..</a:t>
            </a:r>
            <a:endParaRPr lang="es-MX" sz="28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47688" lvl="1" indent="-273050"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MX" sz="2400" kern="12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Actualiza la diversidad y sofisticación del negocio de sus servicios o productos.</a:t>
            </a:r>
          </a:p>
          <a:p>
            <a:pPr lvl="2"/>
            <a:r>
              <a:rPr lang="es-MX" dirty="0">
                <a:latin typeface="Arial"/>
                <a:cs typeface="Arial"/>
              </a:rPr>
              <a:t>Innovación</a:t>
            </a:r>
          </a:p>
          <a:p>
            <a:pPr marL="547688" lvl="1" indent="-273050"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MX" sz="2400" kern="12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Alcanza una mayor productividad</a:t>
            </a:r>
          </a:p>
          <a:p>
            <a:pPr lvl="2"/>
            <a:r>
              <a:rPr lang="es-MX" dirty="0">
                <a:latin typeface="Arial"/>
                <a:cs typeface="Arial"/>
              </a:rPr>
              <a:t>Volumen</a:t>
            </a:r>
          </a:p>
          <a:p>
            <a:pPr lvl="2"/>
            <a:r>
              <a:rPr lang="es-MX" dirty="0">
                <a:latin typeface="Arial"/>
                <a:cs typeface="Arial"/>
              </a:rPr>
              <a:t>Calidad</a:t>
            </a:r>
          </a:p>
          <a:p>
            <a:pPr lvl="2"/>
            <a:r>
              <a:rPr lang="es-MX" dirty="0">
                <a:latin typeface="Arial"/>
                <a:cs typeface="Arial"/>
              </a:rPr>
              <a:t>Tecnología</a:t>
            </a:r>
          </a:p>
        </p:txBody>
      </p:sp>
      <p:sp>
        <p:nvSpPr>
          <p:cNvPr id="8" name="7 Cheurón"/>
          <p:cNvSpPr/>
          <p:nvPr/>
        </p:nvSpPr>
        <p:spPr>
          <a:xfrm>
            <a:off x="1403350" y="5876925"/>
            <a:ext cx="1728788" cy="431800"/>
          </a:xfrm>
          <a:prstGeom prst="chevron">
            <a:avLst/>
          </a:prstGeom>
          <a:solidFill>
            <a:srgbClr val="F4F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srgbClr val="1F497D"/>
                </a:solidFill>
              </a:rPr>
              <a:t>CREAR</a:t>
            </a:r>
            <a:endParaRPr lang="es-MX" sz="1200" b="1" dirty="0">
              <a:solidFill>
                <a:prstClr val="black"/>
              </a:solidFill>
            </a:endParaRPr>
          </a:p>
        </p:txBody>
      </p:sp>
      <p:sp>
        <p:nvSpPr>
          <p:cNvPr id="9" name="8 Cheurón"/>
          <p:cNvSpPr/>
          <p:nvPr/>
        </p:nvSpPr>
        <p:spPr>
          <a:xfrm>
            <a:off x="3059113" y="5876925"/>
            <a:ext cx="1728787" cy="431800"/>
          </a:xfrm>
          <a:prstGeom prst="chevron">
            <a:avLst/>
          </a:prstGeom>
          <a:solidFill>
            <a:srgbClr val="F4F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srgbClr val="1F497D"/>
                </a:solidFill>
              </a:rPr>
              <a:t>PRODUCCIÓN</a:t>
            </a:r>
            <a:endParaRPr lang="es-MX" sz="1200" b="1" dirty="0">
              <a:solidFill>
                <a:prstClr val="black"/>
              </a:solidFill>
            </a:endParaRPr>
          </a:p>
        </p:txBody>
      </p:sp>
      <p:sp>
        <p:nvSpPr>
          <p:cNvPr id="10" name="9 Cheurón"/>
          <p:cNvSpPr/>
          <p:nvPr/>
        </p:nvSpPr>
        <p:spPr>
          <a:xfrm>
            <a:off x="4716463" y="5876925"/>
            <a:ext cx="1727200" cy="431800"/>
          </a:xfrm>
          <a:prstGeom prst="chevron">
            <a:avLst/>
          </a:prstGeom>
          <a:solidFill>
            <a:srgbClr val="F4F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srgbClr val="1F497D"/>
                </a:solidFill>
              </a:rPr>
              <a:t>DISTIBUCIÓN</a:t>
            </a:r>
            <a:endParaRPr lang="es-MX" sz="1200" b="1" dirty="0">
              <a:solidFill>
                <a:prstClr val="black"/>
              </a:solidFill>
            </a:endParaRPr>
          </a:p>
        </p:txBody>
      </p:sp>
      <p:sp>
        <p:nvSpPr>
          <p:cNvPr id="11" name="10 Cheurón"/>
          <p:cNvSpPr/>
          <p:nvPr/>
        </p:nvSpPr>
        <p:spPr>
          <a:xfrm>
            <a:off x="6372225" y="5876925"/>
            <a:ext cx="1728788" cy="431800"/>
          </a:xfrm>
          <a:prstGeom prst="chevron">
            <a:avLst/>
          </a:prstGeom>
          <a:solidFill>
            <a:srgbClr val="F4F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srgbClr val="1F497D"/>
                </a:solidFill>
              </a:rPr>
              <a:t>VENTA</a:t>
            </a:r>
            <a:endParaRPr lang="es-MX" sz="1200" b="1" dirty="0">
              <a:solidFill>
                <a:prstClr val="black"/>
              </a:solidFill>
            </a:endParaRPr>
          </a:p>
        </p:txBody>
      </p:sp>
      <p:sp>
        <p:nvSpPr>
          <p:cNvPr id="14344" name="11 CuadroTexto"/>
          <p:cNvSpPr txBox="1">
            <a:spLocks noChangeArrowheads="1"/>
          </p:cNvSpPr>
          <p:nvPr/>
        </p:nvSpPr>
        <p:spPr bwMode="auto">
          <a:xfrm>
            <a:off x="2484438" y="5516563"/>
            <a:ext cx="487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  <a:ea typeface="+mn-ea"/>
              </a:rPr>
              <a:t>supply-production-distribution value chain</a:t>
            </a:r>
            <a:endParaRPr lang="es-MX" b="1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61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Supply-Production-Distribution </a:t>
            </a:r>
            <a:br>
              <a:rPr lang="en-US" sz="3600" dirty="0" smtClean="0"/>
            </a:br>
            <a:r>
              <a:rPr lang="en-US" sz="3600" dirty="0" smtClean="0"/>
              <a:t>Value Chain</a:t>
            </a:r>
            <a:endParaRPr lang="es-MX" sz="3600" dirty="0" smtClean="0"/>
          </a:p>
        </p:txBody>
      </p:sp>
      <p:pic>
        <p:nvPicPr>
          <p:cNvPr id="1026" name="Picture 2" descr="http://www.rscbaccredomatic.com/images/grafica-programa-regional-innov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208" y="1340768"/>
            <a:ext cx="1752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heurón"/>
          <p:cNvSpPr/>
          <p:nvPr/>
        </p:nvSpPr>
        <p:spPr>
          <a:xfrm>
            <a:off x="1116013" y="1832893"/>
            <a:ext cx="1876425" cy="588962"/>
          </a:xfrm>
          <a:prstGeom prst="chevron">
            <a:avLst/>
          </a:prstGeom>
          <a:solidFill>
            <a:srgbClr val="F4F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srgbClr val="1F497D"/>
                </a:solidFill>
              </a:rPr>
              <a:t>CREAR</a:t>
            </a:r>
            <a:endParaRPr lang="es-MX" sz="1200" b="1" dirty="0">
              <a:solidFill>
                <a:prstClr val="black"/>
              </a:solidFill>
            </a:endParaRPr>
          </a:p>
        </p:txBody>
      </p:sp>
      <p:sp>
        <p:nvSpPr>
          <p:cNvPr id="6" name="5 Cheurón"/>
          <p:cNvSpPr/>
          <p:nvPr/>
        </p:nvSpPr>
        <p:spPr>
          <a:xfrm>
            <a:off x="2914650" y="1832893"/>
            <a:ext cx="1876425" cy="588962"/>
          </a:xfrm>
          <a:prstGeom prst="chevron">
            <a:avLst/>
          </a:prstGeom>
          <a:solidFill>
            <a:srgbClr val="F4F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srgbClr val="1F497D"/>
                </a:solidFill>
              </a:rPr>
              <a:t>PRODUCCIÓN</a:t>
            </a:r>
            <a:endParaRPr lang="es-MX" sz="1200" b="1" dirty="0">
              <a:solidFill>
                <a:prstClr val="black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4713288" y="1832893"/>
            <a:ext cx="1876425" cy="588962"/>
          </a:xfrm>
          <a:prstGeom prst="chevron">
            <a:avLst/>
          </a:prstGeom>
          <a:solidFill>
            <a:srgbClr val="F4F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srgbClr val="1F497D"/>
                </a:solidFill>
              </a:rPr>
              <a:t>DISTIBUCIÓN</a:t>
            </a:r>
            <a:endParaRPr lang="es-MX" sz="1200" b="1" dirty="0">
              <a:solidFill>
                <a:prstClr val="black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6511925" y="1832893"/>
            <a:ext cx="1876425" cy="588962"/>
          </a:xfrm>
          <a:prstGeom prst="chevron">
            <a:avLst/>
          </a:prstGeom>
          <a:solidFill>
            <a:srgbClr val="F4F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srgbClr val="1F497D"/>
                </a:solidFill>
              </a:rPr>
              <a:t>VENTA</a:t>
            </a:r>
            <a:endParaRPr lang="es-MX" sz="1200" b="1" dirty="0">
              <a:solidFill>
                <a:prstClr val="black"/>
              </a:solidFill>
            </a:endParaRPr>
          </a:p>
        </p:txBody>
      </p:sp>
      <p:sp>
        <p:nvSpPr>
          <p:cNvPr id="15368" name="8 CuadroTexto"/>
          <p:cNvSpPr txBox="1">
            <a:spLocks noChangeArrowheads="1"/>
          </p:cNvSpPr>
          <p:nvPr/>
        </p:nvSpPr>
        <p:spPr bwMode="auto">
          <a:xfrm>
            <a:off x="2289175" y="134076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MX" b="1">
              <a:solidFill>
                <a:prstClr val="black"/>
              </a:solidFill>
              <a:ea typeface="+mn-ea"/>
            </a:endParaRPr>
          </a:p>
        </p:txBody>
      </p:sp>
      <p:pic>
        <p:nvPicPr>
          <p:cNvPr id="1028" name="Picture 4" descr="http://fortysouth.com/wp-content/uploads/2008/12/technology_cluster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372427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834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Iniciativas Convergentes</a:t>
            </a:r>
          </a:p>
        </p:txBody>
      </p:sp>
      <p:grpSp>
        <p:nvGrpSpPr>
          <p:cNvPr id="10243" name="55 Grupo"/>
          <p:cNvGrpSpPr>
            <a:grpSpLocks/>
          </p:cNvGrpSpPr>
          <p:nvPr/>
        </p:nvGrpSpPr>
        <p:grpSpPr bwMode="auto">
          <a:xfrm>
            <a:off x="1187450" y="3500438"/>
            <a:ext cx="6985000" cy="3384550"/>
            <a:chOff x="1187624" y="3500834"/>
            <a:chExt cx="6984776" cy="3384550"/>
          </a:xfrm>
        </p:grpSpPr>
        <p:sp>
          <p:nvSpPr>
            <p:cNvPr id="10251" name="Freeform 4"/>
            <p:cNvSpPr>
              <a:spLocks/>
            </p:cNvSpPr>
            <p:nvPr/>
          </p:nvSpPr>
          <p:spPr bwMode="auto">
            <a:xfrm>
              <a:off x="5954662" y="4304109"/>
              <a:ext cx="720725" cy="627062"/>
            </a:xfrm>
            <a:custGeom>
              <a:avLst/>
              <a:gdLst>
                <a:gd name="T0" fmla="*/ 328 w 329"/>
                <a:gd name="T1" fmla="*/ 433 h 479"/>
                <a:gd name="T2" fmla="*/ 303 w 329"/>
                <a:gd name="T3" fmla="*/ 433 h 479"/>
                <a:gd name="T4" fmla="*/ 260 w 329"/>
                <a:gd name="T5" fmla="*/ 377 h 479"/>
                <a:gd name="T6" fmla="*/ 200 w 329"/>
                <a:gd name="T7" fmla="*/ 278 h 479"/>
                <a:gd name="T8" fmla="*/ 184 w 329"/>
                <a:gd name="T9" fmla="*/ 233 h 479"/>
                <a:gd name="T10" fmla="*/ 188 w 329"/>
                <a:gd name="T11" fmla="*/ 202 h 479"/>
                <a:gd name="T12" fmla="*/ 202 w 329"/>
                <a:gd name="T13" fmla="*/ 196 h 479"/>
                <a:gd name="T14" fmla="*/ 225 w 329"/>
                <a:gd name="T15" fmla="*/ 212 h 479"/>
                <a:gd name="T16" fmla="*/ 256 w 329"/>
                <a:gd name="T17" fmla="*/ 231 h 479"/>
                <a:gd name="T18" fmla="*/ 270 w 329"/>
                <a:gd name="T19" fmla="*/ 231 h 479"/>
                <a:gd name="T20" fmla="*/ 272 w 329"/>
                <a:gd name="T21" fmla="*/ 220 h 479"/>
                <a:gd name="T22" fmla="*/ 258 w 329"/>
                <a:gd name="T23" fmla="*/ 202 h 479"/>
                <a:gd name="T24" fmla="*/ 223 w 329"/>
                <a:gd name="T25" fmla="*/ 177 h 479"/>
                <a:gd name="T26" fmla="*/ 208 w 329"/>
                <a:gd name="T27" fmla="*/ 142 h 479"/>
                <a:gd name="T28" fmla="*/ 202 w 329"/>
                <a:gd name="T29" fmla="*/ 113 h 479"/>
                <a:gd name="T30" fmla="*/ 186 w 329"/>
                <a:gd name="T31" fmla="*/ 93 h 479"/>
                <a:gd name="T32" fmla="*/ 179 w 329"/>
                <a:gd name="T33" fmla="*/ 78 h 479"/>
                <a:gd name="T34" fmla="*/ 188 w 329"/>
                <a:gd name="T35" fmla="*/ 60 h 479"/>
                <a:gd name="T36" fmla="*/ 196 w 329"/>
                <a:gd name="T37" fmla="*/ 39 h 479"/>
                <a:gd name="T38" fmla="*/ 190 w 329"/>
                <a:gd name="T39" fmla="*/ 14 h 479"/>
                <a:gd name="T40" fmla="*/ 173 w 329"/>
                <a:gd name="T41" fmla="*/ 2 h 479"/>
                <a:gd name="T42" fmla="*/ 149 w 329"/>
                <a:gd name="T43" fmla="*/ 4 h 479"/>
                <a:gd name="T44" fmla="*/ 138 w 329"/>
                <a:gd name="T45" fmla="*/ 21 h 479"/>
                <a:gd name="T46" fmla="*/ 138 w 329"/>
                <a:gd name="T47" fmla="*/ 37 h 479"/>
                <a:gd name="T48" fmla="*/ 144 w 329"/>
                <a:gd name="T49" fmla="*/ 58 h 479"/>
                <a:gd name="T50" fmla="*/ 144 w 329"/>
                <a:gd name="T51" fmla="*/ 76 h 479"/>
                <a:gd name="T52" fmla="*/ 128 w 329"/>
                <a:gd name="T53" fmla="*/ 93 h 479"/>
                <a:gd name="T54" fmla="*/ 107 w 329"/>
                <a:gd name="T55" fmla="*/ 105 h 479"/>
                <a:gd name="T56" fmla="*/ 91 w 329"/>
                <a:gd name="T57" fmla="*/ 124 h 479"/>
                <a:gd name="T58" fmla="*/ 76 w 329"/>
                <a:gd name="T59" fmla="*/ 163 h 479"/>
                <a:gd name="T60" fmla="*/ 68 w 329"/>
                <a:gd name="T61" fmla="*/ 200 h 479"/>
                <a:gd name="T62" fmla="*/ 66 w 329"/>
                <a:gd name="T63" fmla="*/ 239 h 479"/>
                <a:gd name="T64" fmla="*/ 68 w 329"/>
                <a:gd name="T65" fmla="*/ 260 h 479"/>
                <a:gd name="T66" fmla="*/ 80 w 329"/>
                <a:gd name="T67" fmla="*/ 266 h 479"/>
                <a:gd name="T68" fmla="*/ 87 w 329"/>
                <a:gd name="T69" fmla="*/ 260 h 479"/>
                <a:gd name="T70" fmla="*/ 87 w 329"/>
                <a:gd name="T71" fmla="*/ 218 h 479"/>
                <a:gd name="T72" fmla="*/ 91 w 329"/>
                <a:gd name="T73" fmla="*/ 192 h 479"/>
                <a:gd name="T74" fmla="*/ 105 w 329"/>
                <a:gd name="T75" fmla="*/ 179 h 479"/>
                <a:gd name="T76" fmla="*/ 116 w 329"/>
                <a:gd name="T77" fmla="*/ 187 h 479"/>
                <a:gd name="T78" fmla="*/ 111 w 329"/>
                <a:gd name="T79" fmla="*/ 231 h 479"/>
                <a:gd name="T80" fmla="*/ 101 w 329"/>
                <a:gd name="T81" fmla="*/ 274 h 479"/>
                <a:gd name="T82" fmla="*/ 87 w 329"/>
                <a:gd name="T83" fmla="*/ 323 h 479"/>
                <a:gd name="T84" fmla="*/ 54 w 329"/>
                <a:gd name="T85" fmla="*/ 371 h 479"/>
                <a:gd name="T86" fmla="*/ 12 w 329"/>
                <a:gd name="T87" fmla="*/ 420 h 479"/>
                <a:gd name="T88" fmla="*/ 0 w 329"/>
                <a:gd name="T89" fmla="*/ 447 h 479"/>
                <a:gd name="T90" fmla="*/ 31 w 329"/>
                <a:gd name="T91" fmla="*/ 478 h 479"/>
                <a:gd name="T92" fmla="*/ 54 w 329"/>
                <a:gd name="T93" fmla="*/ 474 h 479"/>
                <a:gd name="T94" fmla="*/ 37 w 329"/>
                <a:gd name="T95" fmla="*/ 453 h 479"/>
                <a:gd name="T96" fmla="*/ 50 w 329"/>
                <a:gd name="T97" fmla="*/ 426 h 479"/>
                <a:gd name="T98" fmla="*/ 101 w 329"/>
                <a:gd name="T99" fmla="*/ 367 h 479"/>
                <a:gd name="T100" fmla="*/ 138 w 329"/>
                <a:gd name="T101" fmla="*/ 323 h 479"/>
                <a:gd name="T102" fmla="*/ 157 w 329"/>
                <a:gd name="T103" fmla="*/ 313 h 479"/>
                <a:gd name="T104" fmla="*/ 179 w 329"/>
                <a:gd name="T105" fmla="*/ 328 h 479"/>
                <a:gd name="T106" fmla="*/ 233 w 329"/>
                <a:gd name="T107" fmla="*/ 400 h 479"/>
                <a:gd name="T108" fmla="*/ 276 w 329"/>
                <a:gd name="T109" fmla="*/ 462 h 479"/>
                <a:gd name="T110" fmla="*/ 293 w 329"/>
                <a:gd name="T111" fmla="*/ 466 h 479"/>
                <a:gd name="T112" fmla="*/ 316 w 329"/>
                <a:gd name="T113" fmla="*/ 449 h 4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9"/>
                <a:gd name="T172" fmla="*/ 0 h 479"/>
                <a:gd name="T173" fmla="*/ 329 w 329"/>
                <a:gd name="T174" fmla="*/ 479 h 4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9" h="479">
                  <a:moveTo>
                    <a:pt x="326" y="441"/>
                  </a:moveTo>
                  <a:lnTo>
                    <a:pt x="328" y="433"/>
                  </a:lnTo>
                  <a:lnTo>
                    <a:pt x="316" y="435"/>
                  </a:lnTo>
                  <a:lnTo>
                    <a:pt x="303" y="433"/>
                  </a:lnTo>
                  <a:lnTo>
                    <a:pt x="287" y="420"/>
                  </a:lnTo>
                  <a:lnTo>
                    <a:pt x="260" y="377"/>
                  </a:lnTo>
                  <a:lnTo>
                    <a:pt x="221" y="313"/>
                  </a:lnTo>
                  <a:lnTo>
                    <a:pt x="200" y="278"/>
                  </a:lnTo>
                  <a:lnTo>
                    <a:pt x="186" y="249"/>
                  </a:lnTo>
                  <a:lnTo>
                    <a:pt x="184" y="233"/>
                  </a:lnTo>
                  <a:lnTo>
                    <a:pt x="184" y="214"/>
                  </a:lnTo>
                  <a:lnTo>
                    <a:pt x="188" y="202"/>
                  </a:lnTo>
                  <a:lnTo>
                    <a:pt x="196" y="196"/>
                  </a:lnTo>
                  <a:lnTo>
                    <a:pt x="202" y="196"/>
                  </a:lnTo>
                  <a:lnTo>
                    <a:pt x="210" y="200"/>
                  </a:lnTo>
                  <a:lnTo>
                    <a:pt x="225" y="212"/>
                  </a:lnTo>
                  <a:lnTo>
                    <a:pt x="243" y="225"/>
                  </a:lnTo>
                  <a:lnTo>
                    <a:pt x="256" y="231"/>
                  </a:lnTo>
                  <a:lnTo>
                    <a:pt x="264" y="233"/>
                  </a:lnTo>
                  <a:lnTo>
                    <a:pt x="270" y="231"/>
                  </a:lnTo>
                  <a:lnTo>
                    <a:pt x="274" y="225"/>
                  </a:lnTo>
                  <a:lnTo>
                    <a:pt x="272" y="220"/>
                  </a:lnTo>
                  <a:lnTo>
                    <a:pt x="270" y="214"/>
                  </a:lnTo>
                  <a:lnTo>
                    <a:pt x="258" y="202"/>
                  </a:lnTo>
                  <a:lnTo>
                    <a:pt x="235" y="187"/>
                  </a:lnTo>
                  <a:lnTo>
                    <a:pt x="223" y="177"/>
                  </a:lnTo>
                  <a:lnTo>
                    <a:pt x="215" y="163"/>
                  </a:lnTo>
                  <a:lnTo>
                    <a:pt x="208" y="142"/>
                  </a:lnTo>
                  <a:lnTo>
                    <a:pt x="206" y="122"/>
                  </a:lnTo>
                  <a:lnTo>
                    <a:pt x="202" y="113"/>
                  </a:lnTo>
                  <a:lnTo>
                    <a:pt x="196" y="103"/>
                  </a:lnTo>
                  <a:lnTo>
                    <a:pt x="186" y="93"/>
                  </a:lnTo>
                  <a:lnTo>
                    <a:pt x="179" y="87"/>
                  </a:lnTo>
                  <a:lnTo>
                    <a:pt x="179" y="78"/>
                  </a:lnTo>
                  <a:lnTo>
                    <a:pt x="184" y="66"/>
                  </a:lnTo>
                  <a:lnTo>
                    <a:pt x="188" y="60"/>
                  </a:lnTo>
                  <a:lnTo>
                    <a:pt x="192" y="52"/>
                  </a:lnTo>
                  <a:lnTo>
                    <a:pt x="196" y="39"/>
                  </a:lnTo>
                  <a:lnTo>
                    <a:pt x="192" y="25"/>
                  </a:lnTo>
                  <a:lnTo>
                    <a:pt x="190" y="14"/>
                  </a:lnTo>
                  <a:lnTo>
                    <a:pt x="184" y="6"/>
                  </a:lnTo>
                  <a:lnTo>
                    <a:pt x="173" y="2"/>
                  </a:lnTo>
                  <a:lnTo>
                    <a:pt x="159" y="0"/>
                  </a:lnTo>
                  <a:lnTo>
                    <a:pt x="149" y="4"/>
                  </a:lnTo>
                  <a:lnTo>
                    <a:pt x="142" y="10"/>
                  </a:lnTo>
                  <a:lnTo>
                    <a:pt x="138" y="21"/>
                  </a:lnTo>
                  <a:lnTo>
                    <a:pt x="136" y="29"/>
                  </a:lnTo>
                  <a:lnTo>
                    <a:pt x="138" y="37"/>
                  </a:lnTo>
                  <a:lnTo>
                    <a:pt x="142" y="49"/>
                  </a:lnTo>
                  <a:lnTo>
                    <a:pt x="144" y="58"/>
                  </a:lnTo>
                  <a:lnTo>
                    <a:pt x="146" y="66"/>
                  </a:lnTo>
                  <a:lnTo>
                    <a:pt x="144" y="76"/>
                  </a:lnTo>
                  <a:lnTo>
                    <a:pt x="138" y="84"/>
                  </a:lnTo>
                  <a:lnTo>
                    <a:pt x="128" y="93"/>
                  </a:lnTo>
                  <a:lnTo>
                    <a:pt x="116" y="99"/>
                  </a:lnTo>
                  <a:lnTo>
                    <a:pt x="107" y="105"/>
                  </a:lnTo>
                  <a:lnTo>
                    <a:pt x="99" y="113"/>
                  </a:lnTo>
                  <a:lnTo>
                    <a:pt x="91" y="124"/>
                  </a:lnTo>
                  <a:lnTo>
                    <a:pt x="83" y="142"/>
                  </a:lnTo>
                  <a:lnTo>
                    <a:pt x="76" y="163"/>
                  </a:lnTo>
                  <a:lnTo>
                    <a:pt x="70" y="179"/>
                  </a:lnTo>
                  <a:lnTo>
                    <a:pt x="68" y="200"/>
                  </a:lnTo>
                  <a:lnTo>
                    <a:pt x="66" y="225"/>
                  </a:lnTo>
                  <a:lnTo>
                    <a:pt x="66" y="239"/>
                  </a:lnTo>
                  <a:lnTo>
                    <a:pt x="66" y="251"/>
                  </a:lnTo>
                  <a:lnTo>
                    <a:pt x="68" y="260"/>
                  </a:lnTo>
                  <a:lnTo>
                    <a:pt x="72" y="264"/>
                  </a:lnTo>
                  <a:lnTo>
                    <a:pt x="80" y="266"/>
                  </a:lnTo>
                  <a:lnTo>
                    <a:pt x="85" y="264"/>
                  </a:lnTo>
                  <a:lnTo>
                    <a:pt x="87" y="260"/>
                  </a:lnTo>
                  <a:lnTo>
                    <a:pt x="87" y="243"/>
                  </a:lnTo>
                  <a:lnTo>
                    <a:pt x="87" y="218"/>
                  </a:lnTo>
                  <a:lnTo>
                    <a:pt x="89" y="202"/>
                  </a:lnTo>
                  <a:lnTo>
                    <a:pt x="91" y="192"/>
                  </a:lnTo>
                  <a:lnTo>
                    <a:pt x="97" y="181"/>
                  </a:lnTo>
                  <a:lnTo>
                    <a:pt x="105" y="179"/>
                  </a:lnTo>
                  <a:lnTo>
                    <a:pt x="113" y="181"/>
                  </a:lnTo>
                  <a:lnTo>
                    <a:pt x="116" y="187"/>
                  </a:lnTo>
                  <a:lnTo>
                    <a:pt x="113" y="206"/>
                  </a:lnTo>
                  <a:lnTo>
                    <a:pt x="111" y="231"/>
                  </a:lnTo>
                  <a:lnTo>
                    <a:pt x="107" y="253"/>
                  </a:lnTo>
                  <a:lnTo>
                    <a:pt x="101" y="274"/>
                  </a:lnTo>
                  <a:lnTo>
                    <a:pt x="95" y="301"/>
                  </a:lnTo>
                  <a:lnTo>
                    <a:pt x="87" y="323"/>
                  </a:lnTo>
                  <a:lnTo>
                    <a:pt x="68" y="352"/>
                  </a:lnTo>
                  <a:lnTo>
                    <a:pt x="54" y="371"/>
                  </a:lnTo>
                  <a:lnTo>
                    <a:pt x="29" y="400"/>
                  </a:lnTo>
                  <a:lnTo>
                    <a:pt x="12" y="420"/>
                  </a:lnTo>
                  <a:lnTo>
                    <a:pt x="0" y="439"/>
                  </a:lnTo>
                  <a:lnTo>
                    <a:pt x="0" y="447"/>
                  </a:lnTo>
                  <a:lnTo>
                    <a:pt x="12" y="462"/>
                  </a:lnTo>
                  <a:lnTo>
                    <a:pt x="31" y="478"/>
                  </a:lnTo>
                  <a:lnTo>
                    <a:pt x="50" y="478"/>
                  </a:lnTo>
                  <a:lnTo>
                    <a:pt x="54" y="474"/>
                  </a:lnTo>
                  <a:lnTo>
                    <a:pt x="45" y="464"/>
                  </a:lnTo>
                  <a:lnTo>
                    <a:pt x="37" y="453"/>
                  </a:lnTo>
                  <a:lnTo>
                    <a:pt x="37" y="445"/>
                  </a:lnTo>
                  <a:lnTo>
                    <a:pt x="50" y="426"/>
                  </a:lnTo>
                  <a:lnTo>
                    <a:pt x="70" y="406"/>
                  </a:lnTo>
                  <a:lnTo>
                    <a:pt x="101" y="367"/>
                  </a:lnTo>
                  <a:lnTo>
                    <a:pt x="128" y="334"/>
                  </a:lnTo>
                  <a:lnTo>
                    <a:pt x="138" y="323"/>
                  </a:lnTo>
                  <a:lnTo>
                    <a:pt x="144" y="315"/>
                  </a:lnTo>
                  <a:lnTo>
                    <a:pt x="157" y="313"/>
                  </a:lnTo>
                  <a:lnTo>
                    <a:pt x="167" y="319"/>
                  </a:lnTo>
                  <a:lnTo>
                    <a:pt x="179" y="328"/>
                  </a:lnTo>
                  <a:lnTo>
                    <a:pt x="204" y="361"/>
                  </a:lnTo>
                  <a:lnTo>
                    <a:pt x="233" y="400"/>
                  </a:lnTo>
                  <a:lnTo>
                    <a:pt x="260" y="439"/>
                  </a:lnTo>
                  <a:lnTo>
                    <a:pt x="276" y="462"/>
                  </a:lnTo>
                  <a:lnTo>
                    <a:pt x="283" y="466"/>
                  </a:lnTo>
                  <a:lnTo>
                    <a:pt x="293" y="466"/>
                  </a:lnTo>
                  <a:lnTo>
                    <a:pt x="303" y="457"/>
                  </a:lnTo>
                  <a:lnTo>
                    <a:pt x="316" y="449"/>
                  </a:lnTo>
                  <a:lnTo>
                    <a:pt x="326" y="441"/>
                  </a:lnTo>
                </a:path>
              </a:pathLst>
            </a:custGeom>
            <a:solidFill>
              <a:srgbClr val="3366FF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52" name="Line 5"/>
            <p:cNvSpPr>
              <a:spLocks noChangeShapeType="1"/>
            </p:cNvSpPr>
            <p:nvPr/>
          </p:nvSpPr>
          <p:spPr bwMode="auto">
            <a:xfrm>
              <a:off x="1638250" y="5010546"/>
              <a:ext cx="4316412" cy="0"/>
            </a:xfrm>
            <a:prstGeom prst="line">
              <a:avLst/>
            </a:prstGeom>
            <a:noFill/>
            <a:ln w="127000">
              <a:solidFill>
                <a:srgbClr val="6699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53" name="Freeform 6"/>
            <p:cNvSpPr>
              <a:spLocks/>
            </p:cNvSpPr>
            <p:nvPr/>
          </p:nvSpPr>
          <p:spPr bwMode="auto">
            <a:xfrm flipH="1">
              <a:off x="2836812" y="4304109"/>
              <a:ext cx="719138" cy="627062"/>
            </a:xfrm>
            <a:custGeom>
              <a:avLst/>
              <a:gdLst>
                <a:gd name="T0" fmla="*/ 328 w 329"/>
                <a:gd name="T1" fmla="*/ 433 h 479"/>
                <a:gd name="T2" fmla="*/ 303 w 329"/>
                <a:gd name="T3" fmla="*/ 433 h 479"/>
                <a:gd name="T4" fmla="*/ 260 w 329"/>
                <a:gd name="T5" fmla="*/ 377 h 479"/>
                <a:gd name="T6" fmla="*/ 200 w 329"/>
                <a:gd name="T7" fmla="*/ 278 h 479"/>
                <a:gd name="T8" fmla="*/ 184 w 329"/>
                <a:gd name="T9" fmla="*/ 233 h 479"/>
                <a:gd name="T10" fmla="*/ 188 w 329"/>
                <a:gd name="T11" fmla="*/ 202 h 479"/>
                <a:gd name="T12" fmla="*/ 202 w 329"/>
                <a:gd name="T13" fmla="*/ 196 h 479"/>
                <a:gd name="T14" fmla="*/ 225 w 329"/>
                <a:gd name="T15" fmla="*/ 212 h 479"/>
                <a:gd name="T16" fmla="*/ 256 w 329"/>
                <a:gd name="T17" fmla="*/ 231 h 479"/>
                <a:gd name="T18" fmla="*/ 270 w 329"/>
                <a:gd name="T19" fmla="*/ 231 h 479"/>
                <a:gd name="T20" fmla="*/ 272 w 329"/>
                <a:gd name="T21" fmla="*/ 220 h 479"/>
                <a:gd name="T22" fmla="*/ 258 w 329"/>
                <a:gd name="T23" fmla="*/ 202 h 479"/>
                <a:gd name="T24" fmla="*/ 223 w 329"/>
                <a:gd name="T25" fmla="*/ 177 h 479"/>
                <a:gd name="T26" fmla="*/ 208 w 329"/>
                <a:gd name="T27" fmla="*/ 142 h 479"/>
                <a:gd name="T28" fmla="*/ 202 w 329"/>
                <a:gd name="T29" fmla="*/ 113 h 479"/>
                <a:gd name="T30" fmla="*/ 186 w 329"/>
                <a:gd name="T31" fmla="*/ 93 h 479"/>
                <a:gd name="T32" fmla="*/ 179 w 329"/>
                <a:gd name="T33" fmla="*/ 78 h 479"/>
                <a:gd name="T34" fmla="*/ 188 w 329"/>
                <a:gd name="T35" fmla="*/ 60 h 479"/>
                <a:gd name="T36" fmla="*/ 196 w 329"/>
                <a:gd name="T37" fmla="*/ 39 h 479"/>
                <a:gd name="T38" fmla="*/ 190 w 329"/>
                <a:gd name="T39" fmla="*/ 14 h 479"/>
                <a:gd name="T40" fmla="*/ 173 w 329"/>
                <a:gd name="T41" fmla="*/ 2 h 479"/>
                <a:gd name="T42" fmla="*/ 149 w 329"/>
                <a:gd name="T43" fmla="*/ 4 h 479"/>
                <a:gd name="T44" fmla="*/ 138 w 329"/>
                <a:gd name="T45" fmla="*/ 21 h 479"/>
                <a:gd name="T46" fmla="*/ 138 w 329"/>
                <a:gd name="T47" fmla="*/ 37 h 479"/>
                <a:gd name="T48" fmla="*/ 144 w 329"/>
                <a:gd name="T49" fmla="*/ 58 h 479"/>
                <a:gd name="T50" fmla="*/ 144 w 329"/>
                <a:gd name="T51" fmla="*/ 76 h 479"/>
                <a:gd name="T52" fmla="*/ 128 w 329"/>
                <a:gd name="T53" fmla="*/ 93 h 479"/>
                <a:gd name="T54" fmla="*/ 107 w 329"/>
                <a:gd name="T55" fmla="*/ 105 h 479"/>
                <a:gd name="T56" fmla="*/ 91 w 329"/>
                <a:gd name="T57" fmla="*/ 124 h 479"/>
                <a:gd name="T58" fmla="*/ 76 w 329"/>
                <a:gd name="T59" fmla="*/ 163 h 479"/>
                <a:gd name="T60" fmla="*/ 68 w 329"/>
                <a:gd name="T61" fmla="*/ 200 h 479"/>
                <a:gd name="T62" fmla="*/ 66 w 329"/>
                <a:gd name="T63" fmla="*/ 239 h 479"/>
                <a:gd name="T64" fmla="*/ 68 w 329"/>
                <a:gd name="T65" fmla="*/ 260 h 479"/>
                <a:gd name="T66" fmla="*/ 80 w 329"/>
                <a:gd name="T67" fmla="*/ 266 h 479"/>
                <a:gd name="T68" fmla="*/ 87 w 329"/>
                <a:gd name="T69" fmla="*/ 260 h 479"/>
                <a:gd name="T70" fmla="*/ 87 w 329"/>
                <a:gd name="T71" fmla="*/ 218 h 479"/>
                <a:gd name="T72" fmla="*/ 91 w 329"/>
                <a:gd name="T73" fmla="*/ 192 h 479"/>
                <a:gd name="T74" fmla="*/ 105 w 329"/>
                <a:gd name="T75" fmla="*/ 179 h 479"/>
                <a:gd name="T76" fmla="*/ 116 w 329"/>
                <a:gd name="T77" fmla="*/ 187 h 479"/>
                <a:gd name="T78" fmla="*/ 111 w 329"/>
                <a:gd name="T79" fmla="*/ 231 h 479"/>
                <a:gd name="T80" fmla="*/ 101 w 329"/>
                <a:gd name="T81" fmla="*/ 274 h 479"/>
                <a:gd name="T82" fmla="*/ 87 w 329"/>
                <a:gd name="T83" fmla="*/ 323 h 479"/>
                <a:gd name="T84" fmla="*/ 54 w 329"/>
                <a:gd name="T85" fmla="*/ 371 h 479"/>
                <a:gd name="T86" fmla="*/ 12 w 329"/>
                <a:gd name="T87" fmla="*/ 420 h 479"/>
                <a:gd name="T88" fmla="*/ 0 w 329"/>
                <a:gd name="T89" fmla="*/ 447 h 479"/>
                <a:gd name="T90" fmla="*/ 31 w 329"/>
                <a:gd name="T91" fmla="*/ 478 h 479"/>
                <a:gd name="T92" fmla="*/ 54 w 329"/>
                <a:gd name="T93" fmla="*/ 474 h 479"/>
                <a:gd name="T94" fmla="*/ 37 w 329"/>
                <a:gd name="T95" fmla="*/ 453 h 479"/>
                <a:gd name="T96" fmla="*/ 50 w 329"/>
                <a:gd name="T97" fmla="*/ 426 h 479"/>
                <a:gd name="T98" fmla="*/ 101 w 329"/>
                <a:gd name="T99" fmla="*/ 367 h 479"/>
                <a:gd name="T100" fmla="*/ 138 w 329"/>
                <a:gd name="T101" fmla="*/ 323 h 479"/>
                <a:gd name="T102" fmla="*/ 157 w 329"/>
                <a:gd name="T103" fmla="*/ 313 h 479"/>
                <a:gd name="T104" fmla="*/ 179 w 329"/>
                <a:gd name="T105" fmla="*/ 328 h 479"/>
                <a:gd name="T106" fmla="*/ 233 w 329"/>
                <a:gd name="T107" fmla="*/ 400 h 479"/>
                <a:gd name="T108" fmla="*/ 276 w 329"/>
                <a:gd name="T109" fmla="*/ 462 h 479"/>
                <a:gd name="T110" fmla="*/ 293 w 329"/>
                <a:gd name="T111" fmla="*/ 466 h 479"/>
                <a:gd name="T112" fmla="*/ 316 w 329"/>
                <a:gd name="T113" fmla="*/ 449 h 4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9"/>
                <a:gd name="T172" fmla="*/ 0 h 479"/>
                <a:gd name="T173" fmla="*/ 329 w 329"/>
                <a:gd name="T174" fmla="*/ 479 h 4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9" h="479">
                  <a:moveTo>
                    <a:pt x="326" y="441"/>
                  </a:moveTo>
                  <a:lnTo>
                    <a:pt x="328" y="433"/>
                  </a:lnTo>
                  <a:lnTo>
                    <a:pt x="316" y="435"/>
                  </a:lnTo>
                  <a:lnTo>
                    <a:pt x="303" y="433"/>
                  </a:lnTo>
                  <a:lnTo>
                    <a:pt x="287" y="420"/>
                  </a:lnTo>
                  <a:lnTo>
                    <a:pt x="260" y="377"/>
                  </a:lnTo>
                  <a:lnTo>
                    <a:pt x="221" y="313"/>
                  </a:lnTo>
                  <a:lnTo>
                    <a:pt x="200" y="278"/>
                  </a:lnTo>
                  <a:lnTo>
                    <a:pt x="186" y="249"/>
                  </a:lnTo>
                  <a:lnTo>
                    <a:pt x="184" y="233"/>
                  </a:lnTo>
                  <a:lnTo>
                    <a:pt x="184" y="214"/>
                  </a:lnTo>
                  <a:lnTo>
                    <a:pt x="188" y="202"/>
                  </a:lnTo>
                  <a:lnTo>
                    <a:pt x="196" y="196"/>
                  </a:lnTo>
                  <a:lnTo>
                    <a:pt x="202" y="196"/>
                  </a:lnTo>
                  <a:lnTo>
                    <a:pt x="210" y="200"/>
                  </a:lnTo>
                  <a:lnTo>
                    <a:pt x="225" y="212"/>
                  </a:lnTo>
                  <a:lnTo>
                    <a:pt x="243" y="225"/>
                  </a:lnTo>
                  <a:lnTo>
                    <a:pt x="256" y="231"/>
                  </a:lnTo>
                  <a:lnTo>
                    <a:pt x="264" y="233"/>
                  </a:lnTo>
                  <a:lnTo>
                    <a:pt x="270" y="231"/>
                  </a:lnTo>
                  <a:lnTo>
                    <a:pt x="274" y="225"/>
                  </a:lnTo>
                  <a:lnTo>
                    <a:pt x="272" y="220"/>
                  </a:lnTo>
                  <a:lnTo>
                    <a:pt x="270" y="214"/>
                  </a:lnTo>
                  <a:lnTo>
                    <a:pt x="258" y="202"/>
                  </a:lnTo>
                  <a:lnTo>
                    <a:pt x="235" y="187"/>
                  </a:lnTo>
                  <a:lnTo>
                    <a:pt x="223" y="177"/>
                  </a:lnTo>
                  <a:lnTo>
                    <a:pt x="215" y="163"/>
                  </a:lnTo>
                  <a:lnTo>
                    <a:pt x="208" y="142"/>
                  </a:lnTo>
                  <a:lnTo>
                    <a:pt x="206" y="122"/>
                  </a:lnTo>
                  <a:lnTo>
                    <a:pt x="202" y="113"/>
                  </a:lnTo>
                  <a:lnTo>
                    <a:pt x="196" y="103"/>
                  </a:lnTo>
                  <a:lnTo>
                    <a:pt x="186" y="93"/>
                  </a:lnTo>
                  <a:lnTo>
                    <a:pt x="179" y="87"/>
                  </a:lnTo>
                  <a:lnTo>
                    <a:pt x="179" y="78"/>
                  </a:lnTo>
                  <a:lnTo>
                    <a:pt x="184" y="66"/>
                  </a:lnTo>
                  <a:lnTo>
                    <a:pt x="188" y="60"/>
                  </a:lnTo>
                  <a:lnTo>
                    <a:pt x="192" y="52"/>
                  </a:lnTo>
                  <a:lnTo>
                    <a:pt x="196" y="39"/>
                  </a:lnTo>
                  <a:lnTo>
                    <a:pt x="192" y="25"/>
                  </a:lnTo>
                  <a:lnTo>
                    <a:pt x="190" y="14"/>
                  </a:lnTo>
                  <a:lnTo>
                    <a:pt x="184" y="6"/>
                  </a:lnTo>
                  <a:lnTo>
                    <a:pt x="173" y="2"/>
                  </a:lnTo>
                  <a:lnTo>
                    <a:pt x="159" y="0"/>
                  </a:lnTo>
                  <a:lnTo>
                    <a:pt x="149" y="4"/>
                  </a:lnTo>
                  <a:lnTo>
                    <a:pt x="142" y="10"/>
                  </a:lnTo>
                  <a:lnTo>
                    <a:pt x="138" y="21"/>
                  </a:lnTo>
                  <a:lnTo>
                    <a:pt x="136" y="29"/>
                  </a:lnTo>
                  <a:lnTo>
                    <a:pt x="138" y="37"/>
                  </a:lnTo>
                  <a:lnTo>
                    <a:pt x="142" y="49"/>
                  </a:lnTo>
                  <a:lnTo>
                    <a:pt x="144" y="58"/>
                  </a:lnTo>
                  <a:lnTo>
                    <a:pt x="146" y="66"/>
                  </a:lnTo>
                  <a:lnTo>
                    <a:pt x="144" y="76"/>
                  </a:lnTo>
                  <a:lnTo>
                    <a:pt x="138" y="84"/>
                  </a:lnTo>
                  <a:lnTo>
                    <a:pt x="128" y="93"/>
                  </a:lnTo>
                  <a:lnTo>
                    <a:pt x="116" y="99"/>
                  </a:lnTo>
                  <a:lnTo>
                    <a:pt x="107" y="105"/>
                  </a:lnTo>
                  <a:lnTo>
                    <a:pt x="99" y="113"/>
                  </a:lnTo>
                  <a:lnTo>
                    <a:pt x="91" y="124"/>
                  </a:lnTo>
                  <a:lnTo>
                    <a:pt x="83" y="142"/>
                  </a:lnTo>
                  <a:lnTo>
                    <a:pt x="76" y="163"/>
                  </a:lnTo>
                  <a:lnTo>
                    <a:pt x="70" y="179"/>
                  </a:lnTo>
                  <a:lnTo>
                    <a:pt x="68" y="200"/>
                  </a:lnTo>
                  <a:lnTo>
                    <a:pt x="66" y="225"/>
                  </a:lnTo>
                  <a:lnTo>
                    <a:pt x="66" y="239"/>
                  </a:lnTo>
                  <a:lnTo>
                    <a:pt x="66" y="251"/>
                  </a:lnTo>
                  <a:lnTo>
                    <a:pt x="68" y="260"/>
                  </a:lnTo>
                  <a:lnTo>
                    <a:pt x="72" y="264"/>
                  </a:lnTo>
                  <a:lnTo>
                    <a:pt x="80" y="266"/>
                  </a:lnTo>
                  <a:lnTo>
                    <a:pt x="85" y="264"/>
                  </a:lnTo>
                  <a:lnTo>
                    <a:pt x="87" y="260"/>
                  </a:lnTo>
                  <a:lnTo>
                    <a:pt x="87" y="243"/>
                  </a:lnTo>
                  <a:lnTo>
                    <a:pt x="87" y="218"/>
                  </a:lnTo>
                  <a:lnTo>
                    <a:pt x="89" y="202"/>
                  </a:lnTo>
                  <a:lnTo>
                    <a:pt x="91" y="192"/>
                  </a:lnTo>
                  <a:lnTo>
                    <a:pt x="97" y="181"/>
                  </a:lnTo>
                  <a:lnTo>
                    <a:pt x="105" y="179"/>
                  </a:lnTo>
                  <a:lnTo>
                    <a:pt x="113" y="181"/>
                  </a:lnTo>
                  <a:lnTo>
                    <a:pt x="116" y="187"/>
                  </a:lnTo>
                  <a:lnTo>
                    <a:pt x="113" y="206"/>
                  </a:lnTo>
                  <a:lnTo>
                    <a:pt x="111" y="231"/>
                  </a:lnTo>
                  <a:lnTo>
                    <a:pt x="107" y="253"/>
                  </a:lnTo>
                  <a:lnTo>
                    <a:pt x="101" y="274"/>
                  </a:lnTo>
                  <a:lnTo>
                    <a:pt x="95" y="301"/>
                  </a:lnTo>
                  <a:lnTo>
                    <a:pt x="87" y="323"/>
                  </a:lnTo>
                  <a:lnTo>
                    <a:pt x="68" y="352"/>
                  </a:lnTo>
                  <a:lnTo>
                    <a:pt x="54" y="371"/>
                  </a:lnTo>
                  <a:lnTo>
                    <a:pt x="29" y="400"/>
                  </a:lnTo>
                  <a:lnTo>
                    <a:pt x="12" y="420"/>
                  </a:lnTo>
                  <a:lnTo>
                    <a:pt x="0" y="439"/>
                  </a:lnTo>
                  <a:lnTo>
                    <a:pt x="0" y="447"/>
                  </a:lnTo>
                  <a:lnTo>
                    <a:pt x="12" y="462"/>
                  </a:lnTo>
                  <a:lnTo>
                    <a:pt x="31" y="478"/>
                  </a:lnTo>
                  <a:lnTo>
                    <a:pt x="50" y="478"/>
                  </a:lnTo>
                  <a:lnTo>
                    <a:pt x="54" y="474"/>
                  </a:lnTo>
                  <a:lnTo>
                    <a:pt x="45" y="464"/>
                  </a:lnTo>
                  <a:lnTo>
                    <a:pt x="37" y="453"/>
                  </a:lnTo>
                  <a:lnTo>
                    <a:pt x="37" y="445"/>
                  </a:lnTo>
                  <a:lnTo>
                    <a:pt x="50" y="426"/>
                  </a:lnTo>
                  <a:lnTo>
                    <a:pt x="70" y="406"/>
                  </a:lnTo>
                  <a:lnTo>
                    <a:pt x="101" y="367"/>
                  </a:lnTo>
                  <a:lnTo>
                    <a:pt x="128" y="334"/>
                  </a:lnTo>
                  <a:lnTo>
                    <a:pt x="138" y="323"/>
                  </a:lnTo>
                  <a:lnTo>
                    <a:pt x="144" y="315"/>
                  </a:lnTo>
                  <a:lnTo>
                    <a:pt x="157" y="313"/>
                  </a:lnTo>
                  <a:lnTo>
                    <a:pt x="167" y="319"/>
                  </a:lnTo>
                  <a:lnTo>
                    <a:pt x="179" y="328"/>
                  </a:lnTo>
                  <a:lnTo>
                    <a:pt x="204" y="361"/>
                  </a:lnTo>
                  <a:lnTo>
                    <a:pt x="233" y="400"/>
                  </a:lnTo>
                  <a:lnTo>
                    <a:pt x="260" y="439"/>
                  </a:lnTo>
                  <a:lnTo>
                    <a:pt x="276" y="462"/>
                  </a:lnTo>
                  <a:lnTo>
                    <a:pt x="283" y="466"/>
                  </a:lnTo>
                  <a:lnTo>
                    <a:pt x="293" y="466"/>
                  </a:lnTo>
                  <a:lnTo>
                    <a:pt x="303" y="457"/>
                  </a:lnTo>
                  <a:lnTo>
                    <a:pt x="316" y="449"/>
                  </a:lnTo>
                  <a:lnTo>
                    <a:pt x="326" y="441"/>
                  </a:lnTo>
                </a:path>
              </a:pathLst>
            </a:custGeom>
            <a:solidFill>
              <a:srgbClr val="99CC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grpSp>
          <p:nvGrpSpPr>
            <p:cNvPr id="10254" name="Group 7"/>
            <p:cNvGrpSpPr>
              <a:grpSpLocks/>
            </p:cNvGrpSpPr>
            <p:nvPr/>
          </p:nvGrpSpPr>
          <p:grpSpPr bwMode="auto">
            <a:xfrm>
              <a:off x="4276675" y="4250134"/>
              <a:ext cx="461962" cy="676275"/>
              <a:chOff x="4043" y="3096"/>
              <a:chExt cx="417" cy="409"/>
            </a:xfrm>
          </p:grpSpPr>
          <p:grpSp>
            <p:nvGrpSpPr>
              <p:cNvPr id="10295" name="Group 8"/>
              <p:cNvGrpSpPr>
                <a:grpSpLocks/>
              </p:cNvGrpSpPr>
              <p:nvPr/>
            </p:nvGrpSpPr>
            <p:grpSpPr bwMode="auto">
              <a:xfrm>
                <a:off x="4045" y="3289"/>
                <a:ext cx="415" cy="216"/>
                <a:chOff x="4045" y="3289"/>
                <a:chExt cx="415" cy="216"/>
              </a:xfrm>
            </p:grpSpPr>
            <p:sp>
              <p:nvSpPr>
                <p:cNvPr id="10299" name="Freeform 9"/>
                <p:cNvSpPr>
                  <a:spLocks/>
                </p:cNvSpPr>
                <p:nvPr/>
              </p:nvSpPr>
              <p:spPr bwMode="auto">
                <a:xfrm>
                  <a:off x="4247" y="3290"/>
                  <a:ext cx="96" cy="215"/>
                </a:xfrm>
                <a:custGeom>
                  <a:avLst/>
                  <a:gdLst>
                    <a:gd name="T0" fmla="*/ 69 w 96"/>
                    <a:gd name="T1" fmla="*/ 0 h 215"/>
                    <a:gd name="T2" fmla="*/ 95 w 96"/>
                    <a:gd name="T3" fmla="*/ 0 h 215"/>
                    <a:gd name="T4" fmla="*/ 26 w 96"/>
                    <a:gd name="T5" fmla="*/ 214 h 215"/>
                    <a:gd name="T6" fmla="*/ 0 w 96"/>
                    <a:gd name="T7" fmla="*/ 214 h 215"/>
                    <a:gd name="T8" fmla="*/ 69 w 96"/>
                    <a:gd name="T9" fmla="*/ 0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215"/>
                    <a:gd name="T17" fmla="*/ 96 w 96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215">
                      <a:moveTo>
                        <a:pt x="69" y="0"/>
                      </a:moveTo>
                      <a:lnTo>
                        <a:pt x="95" y="0"/>
                      </a:lnTo>
                      <a:lnTo>
                        <a:pt x="26" y="214"/>
                      </a:lnTo>
                      <a:lnTo>
                        <a:pt x="0" y="21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99CC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300" name="Rectangle 10"/>
                <p:cNvSpPr>
                  <a:spLocks noChangeArrowheads="1"/>
                </p:cNvSpPr>
                <p:nvPr/>
              </p:nvSpPr>
              <p:spPr bwMode="auto">
                <a:xfrm>
                  <a:off x="4242" y="3289"/>
                  <a:ext cx="218" cy="12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301" name="Rectangle 11"/>
                <p:cNvSpPr>
                  <a:spLocks noChangeArrowheads="1"/>
                </p:cNvSpPr>
                <p:nvPr/>
              </p:nvSpPr>
              <p:spPr bwMode="auto">
                <a:xfrm>
                  <a:off x="4241" y="3380"/>
                  <a:ext cx="218" cy="13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302" name="Rectangle 12"/>
                <p:cNvSpPr>
                  <a:spLocks noChangeArrowheads="1"/>
                </p:cNvSpPr>
                <p:nvPr/>
              </p:nvSpPr>
              <p:spPr bwMode="auto">
                <a:xfrm>
                  <a:off x="4045" y="3380"/>
                  <a:ext cx="116" cy="13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10296" name="Group 13"/>
              <p:cNvGrpSpPr>
                <a:grpSpLocks/>
              </p:cNvGrpSpPr>
              <p:nvPr/>
            </p:nvGrpSpPr>
            <p:grpSpPr bwMode="auto">
              <a:xfrm>
                <a:off x="4043" y="3096"/>
                <a:ext cx="217" cy="409"/>
                <a:chOff x="4043" y="3096"/>
                <a:chExt cx="217" cy="409"/>
              </a:xfrm>
            </p:grpSpPr>
            <p:sp>
              <p:nvSpPr>
                <p:cNvPr id="10297" name="Oval 14"/>
                <p:cNvSpPr>
                  <a:spLocks noChangeArrowheads="1"/>
                </p:cNvSpPr>
                <p:nvPr/>
              </p:nvSpPr>
              <p:spPr bwMode="auto">
                <a:xfrm>
                  <a:off x="4127" y="3096"/>
                  <a:ext cx="55" cy="55"/>
                </a:xfrm>
                <a:prstGeom prst="ellipse">
                  <a:avLst/>
                </a:prstGeom>
                <a:solidFill>
                  <a:srgbClr val="99CC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8" name="Freeform 15"/>
                <p:cNvSpPr>
                  <a:spLocks/>
                </p:cNvSpPr>
                <p:nvPr/>
              </p:nvSpPr>
              <p:spPr bwMode="auto">
                <a:xfrm>
                  <a:off x="4043" y="3173"/>
                  <a:ext cx="217" cy="332"/>
                </a:xfrm>
                <a:custGeom>
                  <a:avLst/>
                  <a:gdLst>
                    <a:gd name="T0" fmla="*/ 2 w 217"/>
                    <a:gd name="T1" fmla="*/ 153 h 332"/>
                    <a:gd name="T2" fmla="*/ 1 w 217"/>
                    <a:gd name="T3" fmla="*/ 157 h 332"/>
                    <a:gd name="T4" fmla="*/ 0 w 217"/>
                    <a:gd name="T5" fmla="*/ 163 h 332"/>
                    <a:gd name="T6" fmla="*/ 0 w 217"/>
                    <a:gd name="T7" fmla="*/ 168 h 332"/>
                    <a:gd name="T8" fmla="*/ 2 w 217"/>
                    <a:gd name="T9" fmla="*/ 174 h 332"/>
                    <a:gd name="T10" fmla="*/ 5 w 217"/>
                    <a:gd name="T11" fmla="*/ 179 h 332"/>
                    <a:gd name="T12" fmla="*/ 9 w 217"/>
                    <a:gd name="T13" fmla="*/ 183 h 332"/>
                    <a:gd name="T14" fmla="*/ 14 w 217"/>
                    <a:gd name="T15" fmla="*/ 186 h 332"/>
                    <a:gd name="T16" fmla="*/ 17 w 217"/>
                    <a:gd name="T17" fmla="*/ 186 h 332"/>
                    <a:gd name="T18" fmla="*/ 23 w 217"/>
                    <a:gd name="T19" fmla="*/ 186 h 332"/>
                    <a:gd name="T20" fmla="*/ 141 w 217"/>
                    <a:gd name="T21" fmla="*/ 331 h 332"/>
                    <a:gd name="T22" fmla="*/ 178 w 217"/>
                    <a:gd name="T23" fmla="*/ 159 h 332"/>
                    <a:gd name="T24" fmla="*/ 177 w 217"/>
                    <a:gd name="T25" fmla="*/ 155 h 332"/>
                    <a:gd name="T26" fmla="*/ 176 w 217"/>
                    <a:gd name="T27" fmla="*/ 152 h 332"/>
                    <a:gd name="T28" fmla="*/ 173 w 217"/>
                    <a:gd name="T29" fmla="*/ 149 h 332"/>
                    <a:gd name="T30" fmla="*/ 170 w 217"/>
                    <a:gd name="T31" fmla="*/ 147 h 332"/>
                    <a:gd name="T32" fmla="*/ 166 w 217"/>
                    <a:gd name="T33" fmla="*/ 145 h 332"/>
                    <a:gd name="T34" fmla="*/ 161 w 217"/>
                    <a:gd name="T35" fmla="*/ 145 h 332"/>
                    <a:gd name="T36" fmla="*/ 157 w 217"/>
                    <a:gd name="T37" fmla="*/ 145 h 332"/>
                    <a:gd name="T38" fmla="*/ 153 w 217"/>
                    <a:gd name="T39" fmla="*/ 145 h 332"/>
                    <a:gd name="T40" fmla="*/ 104 w 217"/>
                    <a:gd name="T41" fmla="*/ 84 h 332"/>
                    <a:gd name="T42" fmla="*/ 201 w 217"/>
                    <a:gd name="T43" fmla="*/ 104 h 332"/>
                    <a:gd name="T44" fmla="*/ 204 w 217"/>
                    <a:gd name="T45" fmla="*/ 103 h 332"/>
                    <a:gd name="T46" fmla="*/ 207 w 217"/>
                    <a:gd name="T47" fmla="*/ 103 h 332"/>
                    <a:gd name="T48" fmla="*/ 211 w 217"/>
                    <a:gd name="T49" fmla="*/ 100 h 332"/>
                    <a:gd name="T50" fmla="*/ 214 w 217"/>
                    <a:gd name="T51" fmla="*/ 97 h 332"/>
                    <a:gd name="T52" fmla="*/ 215 w 217"/>
                    <a:gd name="T53" fmla="*/ 93 h 332"/>
                    <a:gd name="T54" fmla="*/ 216 w 217"/>
                    <a:gd name="T55" fmla="*/ 88 h 332"/>
                    <a:gd name="T56" fmla="*/ 215 w 217"/>
                    <a:gd name="T57" fmla="*/ 83 h 332"/>
                    <a:gd name="T58" fmla="*/ 213 w 217"/>
                    <a:gd name="T59" fmla="*/ 79 h 332"/>
                    <a:gd name="T60" fmla="*/ 210 w 217"/>
                    <a:gd name="T61" fmla="*/ 76 h 332"/>
                    <a:gd name="T62" fmla="*/ 206 w 217"/>
                    <a:gd name="T63" fmla="*/ 73 h 332"/>
                    <a:gd name="T64" fmla="*/ 203 w 217"/>
                    <a:gd name="T65" fmla="*/ 72 h 332"/>
                    <a:gd name="T66" fmla="*/ 137 w 217"/>
                    <a:gd name="T67" fmla="*/ 72 h 332"/>
                    <a:gd name="T68" fmla="*/ 125 w 217"/>
                    <a:gd name="T69" fmla="*/ 47 h 332"/>
                    <a:gd name="T70" fmla="*/ 126 w 217"/>
                    <a:gd name="T71" fmla="*/ 41 h 332"/>
                    <a:gd name="T72" fmla="*/ 127 w 217"/>
                    <a:gd name="T73" fmla="*/ 34 h 332"/>
                    <a:gd name="T74" fmla="*/ 127 w 217"/>
                    <a:gd name="T75" fmla="*/ 27 h 332"/>
                    <a:gd name="T76" fmla="*/ 125 w 217"/>
                    <a:gd name="T77" fmla="*/ 21 h 332"/>
                    <a:gd name="T78" fmla="*/ 123 w 217"/>
                    <a:gd name="T79" fmla="*/ 17 h 332"/>
                    <a:gd name="T80" fmla="*/ 120 w 217"/>
                    <a:gd name="T81" fmla="*/ 12 h 332"/>
                    <a:gd name="T82" fmla="*/ 115 w 217"/>
                    <a:gd name="T83" fmla="*/ 8 h 332"/>
                    <a:gd name="T84" fmla="*/ 110 w 217"/>
                    <a:gd name="T85" fmla="*/ 4 h 332"/>
                    <a:gd name="T86" fmla="*/ 104 w 217"/>
                    <a:gd name="T87" fmla="*/ 1 h 332"/>
                    <a:gd name="T88" fmla="*/ 97 w 217"/>
                    <a:gd name="T89" fmla="*/ 0 h 332"/>
                    <a:gd name="T90" fmla="*/ 91 w 217"/>
                    <a:gd name="T91" fmla="*/ 0 h 332"/>
                    <a:gd name="T92" fmla="*/ 84 w 217"/>
                    <a:gd name="T93" fmla="*/ 1 h 332"/>
                    <a:gd name="T94" fmla="*/ 77 w 217"/>
                    <a:gd name="T95" fmla="*/ 3 h 332"/>
                    <a:gd name="T96" fmla="*/ 70 w 217"/>
                    <a:gd name="T97" fmla="*/ 7 h 332"/>
                    <a:gd name="T98" fmla="*/ 66 w 217"/>
                    <a:gd name="T99" fmla="*/ 13 h 332"/>
                    <a:gd name="T100" fmla="*/ 62 w 217"/>
                    <a:gd name="T101" fmla="*/ 19 h 332"/>
                    <a:gd name="T102" fmla="*/ 59 w 217"/>
                    <a:gd name="T103" fmla="*/ 25 h 3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332"/>
                    <a:gd name="T158" fmla="*/ 217 w 217"/>
                    <a:gd name="T159" fmla="*/ 332 h 3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332">
                      <a:moveTo>
                        <a:pt x="59" y="25"/>
                      </a:moveTo>
                      <a:lnTo>
                        <a:pt x="2" y="153"/>
                      </a:lnTo>
                      <a:lnTo>
                        <a:pt x="1" y="155"/>
                      </a:lnTo>
                      <a:lnTo>
                        <a:pt x="1" y="157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0" y="168"/>
                      </a:lnTo>
                      <a:lnTo>
                        <a:pt x="1" y="171"/>
                      </a:lnTo>
                      <a:lnTo>
                        <a:pt x="2" y="174"/>
                      </a:lnTo>
                      <a:lnTo>
                        <a:pt x="3" y="176"/>
                      </a:lnTo>
                      <a:lnTo>
                        <a:pt x="5" y="179"/>
                      </a:lnTo>
                      <a:lnTo>
                        <a:pt x="7" y="181"/>
                      </a:lnTo>
                      <a:lnTo>
                        <a:pt x="9" y="183"/>
                      </a:lnTo>
                      <a:lnTo>
                        <a:pt x="12" y="184"/>
                      </a:lnTo>
                      <a:lnTo>
                        <a:pt x="14" y="186"/>
                      </a:lnTo>
                      <a:lnTo>
                        <a:pt x="15" y="186"/>
                      </a:lnTo>
                      <a:lnTo>
                        <a:pt x="17" y="186"/>
                      </a:lnTo>
                      <a:lnTo>
                        <a:pt x="20" y="186"/>
                      </a:lnTo>
                      <a:lnTo>
                        <a:pt x="23" y="186"/>
                      </a:lnTo>
                      <a:lnTo>
                        <a:pt x="141" y="186"/>
                      </a:lnTo>
                      <a:lnTo>
                        <a:pt x="141" y="331"/>
                      </a:lnTo>
                      <a:lnTo>
                        <a:pt x="178" y="331"/>
                      </a:lnTo>
                      <a:lnTo>
                        <a:pt x="178" y="159"/>
                      </a:lnTo>
                      <a:lnTo>
                        <a:pt x="178" y="157"/>
                      </a:lnTo>
                      <a:lnTo>
                        <a:pt x="177" y="155"/>
                      </a:lnTo>
                      <a:lnTo>
                        <a:pt x="176" y="153"/>
                      </a:lnTo>
                      <a:lnTo>
                        <a:pt x="176" y="152"/>
                      </a:lnTo>
                      <a:lnTo>
                        <a:pt x="175" y="151"/>
                      </a:lnTo>
                      <a:lnTo>
                        <a:pt x="173" y="149"/>
                      </a:lnTo>
                      <a:lnTo>
                        <a:pt x="172" y="148"/>
                      </a:lnTo>
                      <a:lnTo>
                        <a:pt x="170" y="147"/>
                      </a:lnTo>
                      <a:lnTo>
                        <a:pt x="168" y="146"/>
                      </a:lnTo>
                      <a:lnTo>
                        <a:pt x="166" y="145"/>
                      </a:lnTo>
                      <a:lnTo>
                        <a:pt x="164" y="145"/>
                      </a:lnTo>
                      <a:lnTo>
                        <a:pt x="161" y="145"/>
                      </a:lnTo>
                      <a:lnTo>
                        <a:pt x="159" y="145"/>
                      </a:lnTo>
                      <a:lnTo>
                        <a:pt x="157" y="145"/>
                      </a:lnTo>
                      <a:lnTo>
                        <a:pt x="155" y="145"/>
                      </a:lnTo>
                      <a:lnTo>
                        <a:pt x="153" y="145"/>
                      </a:lnTo>
                      <a:lnTo>
                        <a:pt x="85" y="141"/>
                      </a:lnTo>
                      <a:lnTo>
                        <a:pt x="104" y="84"/>
                      </a:lnTo>
                      <a:lnTo>
                        <a:pt x="118" y="104"/>
                      </a:lnTo>
                      <a:lnTo>
                        <a:pt x="201" y="104"/>
                      </a:lnTo>
                      <a:lnTo>
                        <a:pt x="203" y="103"/>
                      </a:lnTo>
                      <a:lnTo>
                        <a:pt x="204" y="103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9" y="101"/>
                      </a:lnTo>
                      <a:lnTo>
                        <a:pt x="211" y="100"/>
                      </a:lnTo>
                      <a:lnTo>
                        <a:pt x="212" y="98"/>
                      </a:lnTo>
                      <a:lnTo>
                        <a:pt x="214" y="97"/>
                      </a:lnTo>
                      <a:lnTo>
                        <a:pt x="215" y="95"/>
                      </a:lnTo>
                      <a:lnTo>
                        <a:pt x="215" y="93"/>
                      </a:lnTo>
                      <a:lnTo>
                        <a:pt x="216" y="91"/>
                      </a:lnTo>
                      <a:lnTo>
                        <a:pt x="216" y="88"/>
                      </a:lnTo>
                      <a:lnTo>
                        <a:pt x="216" y="85"/>
                      </a:lnTo>
                      <a:lnTo>
                        <a:pt x="215" y="83"/>
                      </a:lnTo>
                      <a:lnTo>
                        <a:pt x="214" y="81"/>
                      </a:lnTo>
                      <a:lnTo>
                        <a:pt x="213" y="79"/>
                      </a:lnTo>
                      <a:lnTo>
                        <a:pt x="211" y="77"/>
                      </a:lnTo>
                      <a:lnTo>
                        <a:pt x="210" y="76"/>
                      </a:lnTo>
                      <a:lnTo>
                        <a:pt x="208" y="74"/>
                      </a:lnTo>
                      <a:lnTo>
                        <a:pt x="206" y="73"/>
                      </a:lnTo>
                      <a:lnTo>
                        <a:pt x="205" y="72"/>
                      </a:lnTo>
                      <a:lnTo>
                        <a:pt x="203" y="72"/>
                      </a:lnTo>
                      <a:lnTo>
                        <a:pt x="201" y="72"/>
                      </a:lnTo>
                      <a:lnTo>
                        <a:pt x="137" y="72"/>
                      </a:lnTo>
                      <a:lnTo>
                        <a:pt x="123" y="49"/>
                      </a:lnTo>
                      <a:lnTo>
                        <a:pt x="125" y="47"/>
                      </a:lnTo>
                      <a:lnTo>
                        <a:pt x="126" y="44"/>
                      </a:lnTo>
                      <a:lnTo>
                        <a:pt x="126" y="41"/>
                      </a:lnTo>
                      <a:lnTo>
                        <a:pt x="127" y="38"/>
                      </a:lnTo>
                      <a:lnTo>
                        <a:pt x="127" y="34"/>
                      </a:lnTo>
                      <a:lnTo>
                        <a:pt x="127" y="31"/>
                      </a:lnTo>
                      <a:lnTo>
                        <a:pt x="127" y="27"/>
                      </a:lnTo>
                      <a:lnTo>
                        <a:pt x="126" y="24"/>
                      </a:lnTo>
                      <a:lnTo>
                        <a:pt x="125" y="21"/>
                      </a:lnTo>
                      <a:lnTo>
                        <a:pt x="124" y="20"/>
                      </a:lnTo>
                      <a:lnTo>
                        <a:pt x="123" y="17"/>
                      </a:lnTo>
                      <a:lnTo>
                        <a:pt x="122" y="15"/>
                      </a:lnTo>
                      <a:lnTo>
                        <a:pt x="120" y="12"/>
                      </a:lnTo>
                      <a:lnTo>
                        <a:pt x="118" y="10"/>
                      </a:lnTo>
                      <a:lnTo>
                        <a:pt x="115" y="8"/>
                      </a:lnTo>
                      <a:lnTo>
                        <a:pt x="113" y="6"/>
                      </a:lnTo>
                      <a:lnTo>
                        <a:pt x="110" y="4"/>
                      </a:lnTo>
                      <a:lnTo>
                        <a:pt x="107" y="3"/>
                      </a:lnTo>
                      <a:lnTo>
                        <a:pt x="104" y="1"/>
                      </a:lnTo>
                      <a:lnTo>
                        <a:pt x="100" y="1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4" y="1"/>
                      </a:lnTo>
                      <a:lnTo>
                        <a:pt x="81" y="2"/>
                      </a:lnTo>
                      <a:lnTo>
                        <a:pt x="77" y="3"/>
                      </a:lnTo>
                      <a:lnTo>
                        <a:pt x="74" y="5"/>
                      </a:lnTo>
                      <a:lnTo>
                        <a:pt x="70" y="7"/>
                      </a:lnTo>
                      <a:lnTo>
                        <a:pt x="68" y="10"/>
                      </a:lnTo>
                      <a:lnTo>
                        <a:pt x="66" y="13"/>
                      </a:lnTo>
                      <a:lnTo>
                        <a:pt x="64" y="15"/>
                      </a:lnTo>
                      <a:lnTo>
                        <a:pt x="62" y="19"/>
                      </a:lnTo>
                      <a:lnTo>
                        <a:pt x="60" y="21"/>
                      </a:lnTo>
                      <a:lnTo>
                        <a:pt x="59" y="25"/>
                      </a:lnTo>
                    </a:path>
                  </a:pathLst>
                </a:custGeom>
                <a:solidFill>
                  <a:srgbClr val="99CC00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</p:grpSp>
        <p:grpSp>
          <p:nvGrpSpPr>
            <p:cNvPr id="10255" name="Group 16"/>
            <p:cNvGrpSpPr>
              <a:grpSpLocks/>
            </p:cNvGrpSpPr>
            <p:nvPr/>
          </p:nvGrpSpPr>
          <p:grpSpPr bwMode="auto">
            <a:xfrm flipH="1">
              <a:off x="4695775" y="4250134"/>
              <a:ext cx="461962" cy="676275"/>
              <a:chOff x="4043" y="3096"/>
              <a:chExt cx="417" cy="409"/>
            </a:xfrm>
          </p:grpSpPr>
          <p:grpSp>
            <p:nvGrpSpPr>
              <p:cNvPr id="10287" name="Group 17"/>
              <p:cNvGrpSpPr>
                <a:grpSpLocks/>
              </p:cNvGrpSpPr>
              <p:nvPr/>
            </p:nvGrpSpPr>
            <p:grpSpPr bwMode="auto">
              <a:xfrm>
                <a:off x="4045" y="3289"/>
                <a:ext cx="415" cy="216"/>
                <a:chOff x="4045" y="3289"/>
                <a:chExt cx="415" cy="216"/>
              </a:xfrm>
            </p:grpSpPr>
            <p:sp>
              <p:nvSpPr>
                <p:cNvPr id="10291" name="Freeform 18"/>
                <p:cNvSpPr>
                  <a:spLocks/>
                </p:cNvSpPr>
                <p:nvPr/>
              </p:nvSpPr>
              <p:spPr bwMode="auto">
                <a:xfrm>
                  <a:off x="4247" y="3290"/>
                  <a:ext cx="96" cy="215"/>
                </a:xfrm>
                <a:custGeom>
                  <a:avLst/>
                  <a:gdLst>
                    <a:gd name="T0" fmla="*/ 69 w 96"/>
                    <a:gd name="T1" fmla="*/ 0 h 215"/>
                    <a:gd name="T2" fmla="*/ 95 w 96"/>
                    <a:gd name="T3" fmla="*/ 0 h 215"/>
                    <a:gd name="T4" fmla="*/ 26 w 96"/>
                    <a:gd name="T5" fmla="*/ 214 h 215"/>
                    <a:gd name="T6" fmla="*/ 0 w 96"/>
                    <a:gd name="T7" fmla="*/ 214 h 215"/>
                    <a:gd name="T8" fmla="*/ 69 w 96"/>
                    <a:gd name="T9" fmla="*/ 0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215"/>
                    <a:gd name="T17" fmla="*/ 96 w 96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215">
                      <a:moveTo>
                        <a:pt x="69" y="0"/>
                      </a:moveTo>
                      <a:lnTo>
                        <a:pt x="95" y="0"/>
                      </a:lnTo>
                      <a:lnTo>
                        <a:pt x="26" y="214"/>
                      </a:lnTo>
                      <a:lnTo>
                        <a:pt x="0" y="21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2" name="Rectangle 19"/>
                <p:cNvSpPr>
                  <a:spLocks noChangeArrowheads="1"/>
                </p:cNvSpPr>
                <p:nvPr/>
              </p:nvSpPr>
              <p:spPr bwMode="auto">
                <a:xfrm>
                  <a:off x="4242" y="3289"/>
                  <a:ext cx="218" cy="12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3" name="Rectangle 20"/>
                <p:cNvSpPr>
                  <a:spLocks noChangeArrowheads="1"/>
                </p:cNvSpPr>
                <p:nvPr/>
              </p:nvSpPr>
              <p:spPr bwMode="auto">
                <a:xfrm>
                  <a:off x="4241" y="3380"/>
                  <a:ext cx="218" cy="13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4" name="Rectangle 21"/>
                <p:cNvSpPr>
                  <a:spLocks noChangeArrowheads="1"/>
                </p:cNvSpPr>
                <p:nvPr/>
              </p:nvSpPr>
              <p:spPr bwMode="auto">
                <a:xfrm>
                  <a:off x="4045" y="3380"/>
                  <a:ext cx="116" cy="13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10288" name="Group 22"/>
              <p:cNvGrpSpPr>
                <a:grpSpLocks/>
              </p:cNvGrpSpPr>
              <p:nvPr/>
            </p:nvGrpSpPr>
            <p:grpSpPr bwMode="auto">
              <a:xfrm>
                <a:off x="4043" y="3096"/>
                <a:ext cx="217" cy="409"/>
                <a:chOff x="4043" y="3096"/>
                <a:chExt cx="217" cy="409"/>
              </a:xfrm>
            </p:grpSpPr>
            <p:sp>
              <p:nvSpPr>
                <p:cNvPr id="10289" name="Oval 23"/>
                <p:cNvSpPr>
                  <a:spLocks noChangeArrowheads="1"/>
                </p:cNvSpPr>
                <p:nvPr/>
              </p:nvSpPr>
              <p:spPr bwMode="auto">
                <a:xfrm>
                  <a:off x="4127" y="3096"/>
                  <a:ext cx="55" cy="55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90" name="Freeform 24"/>
                <p:cNvSpPr>
                  <a:spLocks/>
                </p:cNvSpPr>
                <p:nvPr/>
              </p:nvSpPr>
              <p:spPr bwMode="auto">
                <a:xfrm>
                  <a:off x="4043" y="3173"/>
                  <a:ext cx="217" cy="332"/>
                </a:xfrm>
                <a:custGeom>
                  <a:avLst/>
                  <a:gdLst>
                    <a:gd name="T0" fmla="*/ 2 w 217"/>
                    <a:gd name="T1" fmla="*/ 153 h 332"/>
                    <a:gd name="T2" fmla="*/ 1 w 217"/>
                    <a:gd name="T3" fmla="*/ 157 h 332"/>
                    <a:gd name="T4" fmla="*/ 0 w 217"/>
                    <a:gd name="T5" fmla="*/ 163 h 332"/>
                    <a:gd name="T6" fmla="*/ 0 w 217"/>
                    <a:gd name="T7" fmla="*/ 168 h 332"/>
                    <a:gd name="T8" fmla="*/ 2 w 217"/>
                    <a:gd name="T9" fmla="*/ 174 h 332"/>
                    <a:gd name="T10" fmla="*/ 5 w 217"/>
                    <a:gd name="T11" fmla="*/ 179 h 332"/>
                    <a:gd name="T12" fmla="*/ 9 w 217"/>
                    <a:gd name="T13" fmla="*/ 183 h 332"/>
                    <a:gd name="T14" fmla="*/ 14 w 217"/>
                    <a:gd name="T15" fmla="*/ 186 h 332"/>
                    <a:gd name="T16" fmla="*/ 17 w 217"/>
                    <a:gd name="T17" fmla="*/ 186 h 332"/>
                    <a:gd name="T18" fmla="*/ 23 w 217"/>
                    <a:gd name="T19" fmla="*/ 186 h 332"/>
                    <a:gd name="T20" fmla="*/ 141 w 217"/>
                    <a:gd name="T21" fmla="*/ 331 h 332"/>
                    <a:gd name="T22" fmla="*/ 178 w 217"/>
                    <a:gd name="T23" fmla="*/ 159 h 332"/>
                    <a:gd name="T24" fmla="*/ 177 w 217"/>
                    <a:gd name="T25" fmla="*/ 155 h 332"/>
                    <a:gd name="T26" fmla="*/ 176 w 217"/>
                    <a:gd name="T27" fmla="*/ 152 h 332"/>
                    <a:gd name="T28" fmla="*/ 173 w 217"/>
                    <a:gd name="T29" fmla="*/ 149 h 332"/>
                    <a:gd name="T30" fmla="*/ 170 w 217"/>
                    <a:gd name="T31" fmla="*/ 147 h 332"/>
                    <a:gd name="T32" fmla="*/ 166 w 217"/>
                    <a:gd name="T33" fmla="*/ 145 h 332"/>
                    <a:gd name="T34" fmla="*/ 161 w 217"/>
                    <a:gd name="T35" fmla="*/ 145 h 332"/>
                    <a:gd name="T36" fmla="*/ 157 w 217"/>
                    <a:gd name="T37" fmla="*/ 145 h 332"/>
                    <a:gd name="T38" fmla="*/ 153 w 217"/>
                    <a:gd name="T39" fmla="*/ 145 h 332"/>
                    <a:gd name="T40" fmla="*/ 104 w 217"/>
                    <a:gd name="T41" fmla="*/ 84 h 332"/>
                    <a:gd name="T42" fmla="*/ 201 w 217"/>
                    <a:gd name="T43" fmla="*/ 104 h 332"/>
                    <a:gd name="T44" fmla="*/ 204 w 217"/>
                    <a:gd name="T45" fmla="*/ 103 h 332"/>
                    <a:gd name="T46" fmla="*/ 207 w 217"/>
                    <a:gd name="T47" fmla="*/ 103 h 332"/>
                    <a:gd name="T48" fmla="*/ 211 w 217"/>
                    <a:gd name="T49" fmla="*/ 100 h 332"/>
                    <a:gd name="T50" fmla="*/ 214 w 217"/>
                    <a:gd name="T51" fmla="*/ 97 h 332"/>
                    <a:gd name="T52" fmla="*/ 215 w 217"/>
                    <a:gd name="T53" fmla="*/ 93 h 332"/>
                    <a:gd name="T54" fmla="*/ 216 w 217"/>
                    <a:gd name="T55" fmla="*/ 88 h 332"/>
                    <a:gd name="T56" fmla="*/ 215 w 217"/>
                    <a:gd name="T57" fmla="*/ 83 h 332"/>
                    <a:gd name="T58" fmla="*/ 213 w 217"/>
                    <a:gd name="T59" fmla="*/ 79 h 332"/>
                    <a:gd name="T60" fmla="*/ 210 w 217"/>
                    <a:gd name="T61" fmla="*/ 76 h 332"/>
                    <a:gd name="T62" fmla="*/ 206 w 217"/>
                    <a:gd name="T63" fmla="*/ 73 h 332"/>
                    <a:gd name="T64" fmla="*/ 203 w 217"/>
                    <a:gd name="T65" fmla="*/ 72 h 332"/>
                    <a:gd name="T66" fmla="*/ 137 w 217"/>
                    <a:gd name="T67" fmla="*/ 72 h 332"/>
                    <a:gd name="T68" fmla="*/ 125 w 217"/>
                    <a:gd name="T69" fmla="*/ 47 h 332"/>
                    <a:gd name="T70" fmla="*/ 126 w 217"/>
                    <a:gd name="T71" fmla="*/ 41 h 332"/>
                    <a:gd name="T72" fmla="*/ 127 w 217"/>
                    <a:gd name="T73" fmla="*/ 34 h 332"/>
                    <a:gd name="T74" fmla="*/ 127 w 217"/>
                    <a:gd name="T75" fmla="*/ 27 h 332"/>
                    <a:gd name="T76" fmla="*/ 125 w 217"/>
                    <a:gd name="T77" fmla="*/ 21 h 332"/>
                    <a:gd name="T78" fmla="*/ 123 w 217"/>
                    <a:gd name="T79" fmla="*/ 17 h 332"/>
                    <a:gd name="T80" fmla="*/ 120 w 217"/>
                    <a:gd name="T81" fmla="*/ 12 h 332"/>
                    <a:gd name="T82" fmla="*/ 115 w 217"/>
                    <a:gd name="T83" fmla="*/ 8 h 332"/>
                    <a:gd name="T84" fmla="*/ 110 w 217"/>
                    <a:gd name="T85" fmla="*/ 4 h 332"/>
                    <a:gd name="T86" fmla="*/ 104 w 217"/>
                    <a:gd name="T87" fmla="*/ 1 h 332"/>
                    <a:gd name="T88" fmla="*/ 97 w 217"/>
                    <a:gd name="T89" fmla="*/ 0 h 332"/>
                    <a:gd name="T90" fmla="*/ 91 w 217"/>
                    <a:gd name="T91" fmla="*/ 0 h 332"/>
                    <a:gd name="T92" fmla="*/ 84 w 217"/>
                    <a:gd name="T93" fmla="*/ 1 h 332"/>
                    <a:gd name="T94" fmla="*/ 77 w 217"/>
                    <a:gd name="T95" fmla="*/ 3 h 332"/>
                    <a:gd name="T96" fmla="*/ 70 w 217"/>
                    <a:gd name="T97" fmla="*/ 7 h 332"/>
                    <a:gd name="T98" fmla="*/ 66 w 217"/>
                    <a:gd name="T99" fmla="*/ 13 h 332"/>
                    <a:gd name="T100" fmla="*/ 62 w 217"/>
                    <a:gd name="T101" fmla="*/ 19 h 332"/>
                    <a:gd name="T102" fmla="*/ 59 w 217"/>
                    <a:gd name="T103" fmla="*/ 25 h 3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332"/>
                    <a:gd name="T158" fmla="*/ 217 w 217"/>
                    <a:gd name="T159" fmla="*/ 332 h 3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332">
                      <a:moveTo>
                        <a:pt x="59" y="25"/>
                      </a:moveTo>
                      <a:lnTo>
                        <a:pt x="2" y="153"/>
                      </a:lnTo>
                      <a:lnTo>
                        <a:pt x="1" y="155"/>
                      </a:lnTo>
                      <a:lnTo>
                        <a:pt x="1" y="157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0" y="168"/>
                      </a:lnTo>
                      <a:lnTo>
                        <a:pt x="1" y="171"/>
                      </a:lnTo>
                      <a:lnTo>
                        <a:pt x="2" y="174"/>
                      </a:lnTo>
                      <a:lnTo>
                        <a:pt x="3" y="176"/>
                      </a:lnTo>
                      <a:lnTo>
                        <a:pt x="5" y="179"/>
                      </a:lnTo>
                      <a:lnTo>
                        <a:pt x="7" y="181"/>
                      </a:lnTo>
                      <a:lnTo>
                        <a:pt x="9" y="183"/>
                      </a:lnTo>
                      <a:lnTo>
                        <a:pt x="12" y="184"/>
                      </a:lnTo>
                      <a:lnTo>
                        <a:pt x="14" y="186"/>
                      </a:lnTo>
                      <a:lnTo>
                        <a:pt x="15" y="186"/>
                      </a:lnTo>
                      <a:lnTo>
                        <a:pt x="17" y="186"/>
                      </a:lnTo>
                      <a:lnTo>
                        <a:pt x="20" y="186"/>
                      </a:lnTo>
                      <a:lnTo>
                        <a:pt x="23" y="186"/>
                      </a:lnTo>
                      <a:lnTo>
                        <a:pt x="141" y="186"/>
                      </a:lnTo>
                      <a:lnTo>
                        <a:pt x="141" y="331"/>
                      </a:lnTo>
                      <a:lnTo>
                        <a:pt x="178" y="331"/>
                      </a:lnTo>
                      <a:lnTo>
                        <a:pt x="178" y="159"/>
                      </a:lnTo>
                      <a:lnTo>
                        <a:pt x="178" y="157"/>
                      </a:lnTo>
                      <a:lnTo>
                        <a:pt x="177" y="155"/>
                      </a:lnTo>
                      <a:lnTo>
                        <a:pt x="176" y="153"/>
                      </a:lnTo>
                      <a:lnTo>
                        <a:pt x="176" y="152"/>
                      </a:lnTo>
                      <a:lnTo>
                        <a:pt x="175" y="151"/>
                      </a:lnTo>
                      <a:lnTo>
                        <a:pt x="173" y="149"/>
                      </a:lnTo>
                      <a:lnTo>
                        <a:pt x="172" y="148"/>
                      </a:lnTo>
                      <a:lnTo>
                        <a:pt x="170" y="147"/>
                      </a:lnTo>
                      <a:lnTo>
                        <a:pt x="168" y="146"/>
                      </a:lnTo>
                      <a:lnTo>
                        <a:pt x="166" y="145"/>
                      </a:lnTo>
                      <a:lnTo>
                        <a:pt x="164" y="145"/>
                      </a:lnTo>
                      <a:lnTo>
                        <a:pt x="161" y="145"/>
                      </a:lnTo>
                      <a:lnTo>
                        <a:pt x="159" y="145"/>
                      </a:lnTo>
                      <a:lnTo>
                        <a:pt x="157" y="145"/>
                      </a:lnTo>
                      <a:lnTo>
                        <a:pt x="155" y="145"/>
                      </a:lnTo>
                      <a:lnTo>
                        <a:pt x="153" y="145"/>
                      </a:lnTo>
                      <a:lnTo>
                        <a:pt x="85" y="141"/>
                      </a:lnTo>
                      <a:lnTo>
                        <a:pt x="104" y="84"/>
                      </a:lnTo>
                      <a:lnTo>
                        <a:pt x="118" y="104"/>
                      </a:lnTo>
                      <a:lnTo>
                        <a:pt x="201" y="104"/>
                      </a:lnTo>
                      <a:lnTo>
                        <a:pt x="203" y="103"/>
                      </a:lnTo>
                      <a:lnTo>
                        <a:pt x="204" y="103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9" y="101"/>
                      </a:lnTo>
                      <a:lnTo>
                        <a:pt x="211" y="100"/>
                      </a:lnTo>
                      <a:lnTo>
                        <a:pt x="212" y="98"/>
                      </a:lnTo>
                      <a:lnTo>
                        <a:pt x="214" y="97"/>
                      </a:lnTo>
                      <a:lnTo>
                        <a:pt x="215" y="95"/>
                      </a:lnTo>
                      <a:lnTo>
                        <a:pt x="215" y="93"/>
                      </a:lnTo>
                      <a:lnTo>
                        <a:pt x="216" y="91"/>
                      </a:lnTo>
                      <a:lnTo>
                        <a:pt x="216" y="88"/>
                      </a:lnTo>
                      <a:lnTo>
                        <a:pt x="216" y="85"/>
                      </a:lnTo>
                      <a:lnTo>
                        <a:pt x="215" y="83"/>
                      </a:lnTo>
                      <a:lnTo>
                        <a:pt x="214" y="81"/>
                      </a:lnTo>
                      <a:lnTo>
                        <a:pt x="213" y="79"/>
                      </a:lnTo>
                      <a:lnTo>
                        <a:pt x="211" y="77"/>
                      </a:lnTo>
                      <a:lnTo>
                        <a:pt x="210" y="76"/>
                      </a:lnTo>
                      <a:lnTo>
                        <a:pt x="208" y="74"/>
                      </a:lnTo>
                      <a:lnTo>
                        <a:pt x="206" y="73"/>
                      </a:lnTo>
                      <a:lnTo>
                        <a:pt x="205" y="72"/>
                      </a:lnTo>
                      <a:lnTo>
                        <a:pt x="203" y="72"/>
                      </a:lnTo>
                      <a:lnTo>
                        <a:pt x="201" y="72"/>
                      </a:lnTo>
                      <a:lnTo>
                        <a:pt x="137" y="72"/>
                      </a:lnTo>
                      <a:lnTo>
                        <a:pt x="123" y="49"/>
                      </a:lnTo>
                      <a:lnTo>
                        <a:pt x="125" y="47"/>
                      </a:lnTo>
                      <a:lnTo>
                        <a:pt x="126" y="44"/>
                      </a:lnTo>
                      <a:lnTo>
                        <a:pt x="126" y="41"/>
                      </a:lnTo>
                      <a:lnTo>
                        <a:pt x="127" y="38"/>
                      </a:lnTo>
                      <a:lnTo>
                        <a:pt x="127" y="34"/>
                      </a:lnTo>
                      <a:lnTo>
                        <a:pt x="127" y="31"/>
                      </a:lnTo>
                      <a:lnTo>
                        <a:pt x="127" y="27"/>
                      </a:lnTo>
                      <a:lnTo>
                        <a:pt x="126" y="24"/>
                      </a:lnTo>
                      <a:lnTo>
                        <a:pt x="125" y="21"/>
                      </a:lnTo>
                      <a:lnTo>
                        <a:pt x="124" y="20"/>
                      </a:lnTo>
                      <a:lnTo>
                        <a:pt x="123" y="17"/>
                      </a:lnTo>
                      <a:lnTo>
                        <a:pt x="122" y="15"/>
                      </a:lnTo>
                      <a:lnTo>
                        <a:pt x="120" y="12"/>
                      </a:lnTo>
                      <a:lnTo>
                        <a:pt x="118" y="10"/>
                      </a:lnTo>
                      <a:lnTo>
                        <a:pt x="115" y="8"/>
                      </a:lnTo>
                      <a:lnTo>
                        <a:pt x="113" y="6"/>
                      </a:lnTo>
                      <a:lnTo>
                        <a:pt x="110" y="4"/>
                      </a:lnTo>
                      <a:lnTo>
                        <a:pt x="107" y="3"/>
                      </a:lnTo>
                      <a:lnTo>
                        <a:pt x="104" y="1"/>
                      </a:lnTo>
                      <a:lnTo>
                        <a:pt x="100" y="1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4" y="1"/>
                      </a:lnTo>
                      <a:lnTo>
                        <a:pt x="81" y="2"/>
                      </a:lnTo>
                      <a:lnTo>
                        <a:pt x="77" y="3"/>
                      </a:lnTo>
                      <a:lnTo>
                        <a:pt x="74" y="5"/>
                      </a:lnTo>
                      <a:lnTo>
                        <a:pt x="70" y="7"/>
                      </a:lnTo>
                      <a:lnTo>
                        <a:pt x="68" y="10"/>
                      </a:lnTo>
                      <a:lnTo>
                        <a:pt x="66" y="13"/>
                      </a:lnTo>
                      <a:lnTo>
                        <a:pt x="64" y="15"/>
                      </a:lnTo>
                      <a:lnTo>
                        <a:pt x="62" y="19"/>
                      </a:lnTo>
                      <a:lnTo>
                        <a:pt x="60" y="21"/>
                      </a:lnTo>
                      <a:lnTo>
                        <a:pt x="59" y="25"/>
                      </a:lnTo>
                    </a:path>
                  </a:pathLst>
                </a:custGeom>
                <a:solidFill>
                  <a:srgbClr val="0000FF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</p:grpSp>
        <p:grpSp>
          <p:nvGrpSpPr>
            <p:cNvPr id="10256" name="Group 25"/>
            <p:cNvGrpSpPr>
              <a:grpSpLocks/>
            </p:cNvGrpSpPr>
            <p:nvPr/>
          </p:nvGrpSpPr>
          <p:grpSpPr bwMode="auto">
            <a:xfrm>
              <a:off x="1457275" y="4250134"/>
              <a:ext cx="463550" cy="676275"/>
              <a:chOff x="4043" y="3096"/>
              <a:chExt cx="417" cy="409"/>
            </a:xfrm>
          </p:grpSpPr>
          <p:grpSp>
            <p:nvGrpSpPr>
              <p:cNvPr id="10279" name="Group 26"/>
              <p:cNvGrpSpPr>
                <a:grpSpLocks/>
              </p:cNvGrpSpPr>
              <p:nvPr/>
            </p:nvGrpSpPr>
            <p:grpSpPr bwMode="auto">
              <a:xfrm>
                <a:off x="4045" y="3289"/>
                <a:ext cx="415" cy="216"/>
                <a:chOff x="4045" y="3289"/>
                <a:chExt cx="415" cy="216"/>
              </a:xfrm>
            </p:grpSpPr>
            <p:sp>
              <p:nvSpPr>
                <p:cNvPr id="10283" name="Freeform 27"/>
                <p:cNvSpPr>
                  <a:spLocks/>
                </p:cNvSpPr>
                <p:nvPr/>
              </p:nvSpPr>
              <p:spPr bwMode="auto">
                <a:xfrm>
                  <a:off x="4247" y="3290"/>
                  <a:ext cx="96" cy="215"/>
                </a:xfrm>
                <a:custGeom>
                  <a:avLst/>
                  <a:gdLst>
                    <a:gd name="T0" fmla="*/ 69 w 96"/>
                    <a:gd name="T1" fmla="*/ 0 h 215"/>
                    <a:gd name="T2" fmla="*/ 95 w 96"/>
                    <a:gd name="T3" fmla="*/ 0 h 215"/>
                    <a:gd name="T4" fmla="*/ 26 w 96"/>
                    <a:gd name="T5" fmla="*/ 214 h 215"/>
                    <a:gd name="T6" fmla="*/ 0 w 96"/>
                    <a:gd name="T7" fmla="*/ 214 h 215"/>
                    <a:gd name="T8" fmla="*/ 69 w 96"/>
                    <a:gd name="T9" fmla="*/ 0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215"/>
                    <a:gd name="T17" fmla="*/ 96 w 96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215">
                      <a:moveTo>
                        <a:pt x="69" y="0"/>
                      </a:moveTo>
                      <a:lnTo>
                        <a:pt x="95" y="0"/>
                      </a:lnTo>
                      <a:lnTo>
                        <a:pt x="26" y="214"/>
                      </a:lnTo>
                      <a:lnTo>
                        <a:pt x="0" y="21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FFCC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84" name="Rectangle 28"/>
                <p:cNvSpPr>
                  <a:spLocks noChangeArrowheads="1"/>
                </p:cNvSpPr>
                <p:nvPr/>
              </p:nvSpPr>
              <p:spPr bwMode="auto">
                <a:xfrm>
                  <a:off x="4242" y="3289"/>
                  <a:ext cx="218" cy="12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85" name="Rectangle 29"/>
                <p:cNvSpPr>
                  <a:spLocks noChangeArrowheads="1"/>
                </p:cNvSpPr>
                <p:nvPr/>
              </p:nvSpPr>
              <p:spPr bwMode="auto">
                <a:xfrm>
                  <a:off x="4241" y="3380"/>
                  <a:ext cx="218" cy="13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86" name="Rectangle 30"/>
                <p:cNvSpPr>
                  <a:spLocks noChangeArrowheads="1"/>
                </p:cNvSpPr>
                <p:nvPr/>
              </p:nvSpPr>
              <p:spPr bwMode="auto">
                <a:xfrm>
                  <a:off x="4045" y="3380"/>
                  <a:ext cx="116" cy="13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10280" name="Group 31"/>
              <p:cNvGrpSpPr>
                <a:grpSpLocks/>
              </p:cNvGrpSpPr>
              <p:nvPr/>
            </p:nvGrpSpPr>
            <p:grpSpPr bwMode="auto">
              <a:xfrm>
                <a:off x="4043" y="3096"/>
                <a:ext cx="217" cy="409"/>
                <a:chOff x="4043" y="3096"/>
                <a:chExt cx="217" cy="409"/>
              </a:xfrm>
            </p:grpSpPr>
            <p:sp>
              <p:nvSpPr>
                <p:cNvPr id="10281" name="Oval 32"/>
                <p:cNvSpPr>
                  <a:spLocks noChangeArrowheads="1"/>
                </p:cNvSpPr>
                <p:nvPr/>
              </p:nvSpPr>
              <p:spPr bwMode="auto">
                <a:xfrm>
                  <a:off x="4127" y="3096"/>
                  <a:ext cx="55" cy="55"/>
                </a:xfrm>
                <a:prstGeom prst="ellipse">
                  <a:avLst/>
                </a:prstGeom>
                <a:solidFill>
                  <a:srgbClr val="FFCC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82" name="Freeform 33"/>
                <p:cNvSpPr>
                  <a:spLocks/>
                </p:cNvSpPr>
                <p:nvPr/>
              </p:nvSpPr>
              <p:spPr bwMode="auto">
                <a:xfrm>
                  <a:off x="4043" y="3173"/>
                  <a:ext cx="217" cy="332"/>
                </a:xfrm>
                <a:custGeom>
                  <a:avLst/>
                  <a:gdLst>
                    <a:gd name="T0" fmla="*/ 2 w 217"/>
                    <a:gd name="T1" fmla="*/ 153 h 332"/>
                    <a:gd name="T2" fmla="*/ 1 w 217"/>
                    <a:gd name="T3" fmla="*/ 157 h 332"/>
                    <a:gd name="T4" fmla="*/ 0 w 217"/>
                    <a:gd name="T5" fmla="*/ 163 h 332"/>
                    <a:gd name="T6" fmla="*/ 0 w 217"/>
                    <a:gd name="T7" fmla="*/ 168 h 332"/>
                    <a:gd name="T8" fmla="*/ 2 w 217"/>
                    <a:gd name="T9" fmla="*/ 174 h 332"/>
                    <a:gd name="T10" fmla="*/ 5 w 217"/>
                    <a:gd name="T11" fmla="*/ 179 h 332"/>
                    <a:gd name="T12" fmla="*/ 9 w 217"/>
                    <a:gd name="T13" fmla="*/ 183 h 332"/>
                    <a:gd name="T14" fmla="*/ 14 w 217"/>
                    <a:gd name="T15" fmla="*/ 186 h 332"/>
                    <a:gd name="T16" fmla="*/ 17 w 217"/>
                    <a:gd name="T17" fmla="*/ 186 h 332"/>
                    <a:gd name="T18" fmla="*/ 23 w 217"/>
                    <a:gd name="T19" fmla="*/ 186 h 332"/>
                    <a:gd name="T20" fmla="*/ 141 w 217"/>
                    <a:gd name="T21" fmla="*/ 331 h 332"/>
                    <a:gd name="T22" fmla="*/ 178 w 217"/>
                    <a:gd name="T23" fmla="*/ 159 h 332"/>
                    <a:gd name="T24" fmla="*/ 177 w 217"/>
                    <a:gd name="T25" fmla="*/ 155 h 332"/>
                    <a:gd name="T26" fmla="*/ 176 w 217"/>
                    <a:gd name="T27" fmla="*/ 152 h 332"/>
                    <a:gd name="T28" fmla="*/ 173 w 217"/>
                    <a:gd name="T29" fmla="*/ 149 h 332"/>
                    <a:gd name="T30" fmla="*/ 170 w 217"/>
                    <a:gd name="T31" fmla="*/ 147 h 332"/>
                    <a:gd name="T32" fmla="*/ 166 w 217"/>
                    <a:gd name="T33" fmla="*/ 145 h 332"/>
                    <a:gd name="T34" fmla="*/ 161 w 217"/>
                    <a:gd name="T35" fmla="*/ 145 h 332"/>
                    <a:gd name="T36" fmla="*/ 157 w 217"/>
                    <a:gd name="T37" fmla="*/ 145 h 332"/>
                    <a:gd name="T38" fmla="*/ 153 w 217"/>
                    <a:gd name="T39" fmla="*/ 145 h 332"/>
                    <a:gd name="T40" fmla="*/ 104 w 217"/>
                    <a:gd name="T41" fmla="*/ 84 h 332"/>
                    <a:gd name="T42" fmla="*/ 201 w 217"/>
                    <a:gd name="T43" fmla="*/ 104 h 332"/>
                    <a:gd name="T44" fmla="*/ 204 w 217"/>
                    <a:gd name="T45" fmla="*/ 103 h 332"/>
                    <a:gd name="T46" fmla="*/ 207 w 217"/>
                    <a:gd name="T47" fmla="*/ 103 h 332"/>
                    <a:gd name="T48" fmla="*/ 211 w 217"/>
                    <a:gd name="T49" fmla="*/ 100 h 332"/>
                    <a:gd name="T50" fmla="*/ 214 w 217"/>
                    <a:gd name="T51" fmla="*/ 97 h 332"/>
                    <a:gd name="T52" fmla="*/ 215 w 217"/>
                    <a:gd name="T53" fmla="*/ 93 h 332"/>
                    <a:gd name="T54" fmla="*/ 216 w 217"/>
                    <a:gd name="T55" fmla="*/ 88 h 332"/>
                    <a:gd name="T56" fmla="*/ 215 w 217"/>
                    <a:gd name="T57" fmla="*/ 83 h 332"/>
                    <a:gd name="T58" fmla="*/ 213 w 217"/>
                    <a:gd name="T59" fmla="*/ 79 h 332"/>
                    <a:gd name="T60" fmla="*/ 210 w 217"/>
                    <a:gd name="T61" fmla="*/ 76 h 332"/>
                    <a:gd name="T62" fmla="*/ 206 w 217"/>
                    <a:gd name="T63" fmla="*/ 73 h 332"/>
                    <a:gd name="T64" fmla="*/ 203 w 217"/>
                    <a:gd name="T65" fmla="*/ 72 h 332"/>
                    <a:gd name="T66" fmla="*/ 137 w 217"/>
                    <a:gd name="T67" fmla="*/ 72 h 332"/>
                    <a:gd name="T68" fmla="*/ 125 w 217"/>
                    <a:gd name="T69" fmla="*/ 47 h 332"/>
                    <a:gd name="T70" fmla="*/ 126 w 217"/>
                    <a:gd name="T71" fmla="*/ 41 h 332"/>
                    <a:gd name="T72" fmla="*/ 127 w 217"/>
                    <a:gd name="T73" fmla="*/ 34 h 332"/>
                    <a:gd name="T74" fmla="*/ 127 w 217"/>
                    <a:gd name="T75" fmla="*/ 27 h 332"/>
                    <a:gd name="T76" fmla="*/ 125 w 217"/>
                    <a:gd name="T77" fmla="*/ 21 h 332"/>
                    <a:gd name="T78" fmla="*/ 123 w 217"/>
                    <a:gd name="T79" fmla="*/ 17 h 332"/>
                    <a:gd name="T80" fmla="*/ 120 w 217"/>
                    <a:gd name="T81" fmla="*/ 12 h 332"/>
                    <a:gd name="T82" fmla="*/ 115 w 217"/>
                    <a:gd name="T83" fmla="*/ 8 h 332"/>
                    <a:gd name="T84" fmla="*/ 110 w 217"/>
                    <a:gd name="T85" fmla="*/ 4 h 332"/>
                    <a:gd name="T86" fmla="*/ 104 w 217"/>
                    <a:gd name="T87" fmla="*/ 1 h 332"/>
                    <a:gd name="T88" fmla="*/ 97 w 217"/>
                    <a:gd name="T89" fmla="*/ 0 h 332"/>
                    <a:gd name="T90" fmla="*/ 91 w 217"/>
                    <a:gd name="T91" fmla="*/ 0 h 332"/>
                    <a:gd name="T92" fmla="*/ 84 w 217"/>
                    <a:gd name="T93" fmla="*/ 1 h 332"/>
                    <a:gd name="T94" fmla="*/ 77 w 217"/>
                    <a:gd name="T95" fmla="*/ 3 h 332"/>
                    <a:gd name="T96" fmla="*/ 70 w 217"/>
                    <a:gd name="T97" fmla="*/ 7 h 332"/>
                    <a:gd name="T98" fmla="*/ 66 w 217"/>
                    <a:gd name="T99" fmla="*/ 13 h 332"/>
                    <a:gd name="T100" fmla="*/ 62 w 217"/>
                    <a:gd name="T101" fmla="*/ 19 h 332"/>
                    <a:gd name="T102" fmla="*/ 59 w 217"/>
                    <a:gd name="T103" fmla="*/ 25 h 3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332"/>
                    <a:gd name="T158" fmla="*/ 217 w 217"/>
                    <a:gd name="T159" fmla="*/ 332 h 3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332">
                      <a:moveTo>
                        <a:pt x="59" y="25"/>
                      </a:moveTo>
                      <a:lnTo>
                        <a:pt x="2" y="153"/>
                      </a:lnTo>
                      <a:lnTo>
                        <a:pt x="1" y="155"/>
                      </a:lnTo>
                      <a:lnTo>
                        <a:pt x="1" y="157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0" y="168"/>
                      </a:lnTo>
                      <a:lnTo>
                        <a:pt x="1" y="171"/>
                      </a:lnTo>
                      <a:lnTo>
                        <a:pt x="2" y="174"/>
                      </a:lnTo>
                      <a:lnTo>
                        <a:pt x="3" y="176"/>
                      </a:lnTo>
                      <a:lnTo>
                        <a:pt x="5" y="179"/>
                      </a:lnTo>
                      <a:lnTo>
                        <a:pt x="7" y="181"/>
                      </a:lnTo>
                      <a:lnTo>
                        <a:pt x="9" y="183"/>
                      </a:lnTo>
                      <a:lnTo>
                        <a:pt x="12" y="184"/>
                      </a:lnTo>
                      <a:lnTo>
                        <a:pt x="14" y="186"/>
                      </a:lnTo>
                      <a:lnTo>
                        <a:pt x="15" y="186"/>
                      </a:lnTo>
                      <a:lnTo>
                        <a:pt x="17" y="186"/>
                      </a:lnTo>
                      <a:lnTo>
                        <a:pt x="20" y="186"/>
                      </a:lnTo>
                      <a:lnTo>
                        <a:pt x="23" y="186"/>
                      </a:lnTo>
                      <a:lnTo>
                        <a:pt x="141" y="186"/>
                      </a:lnTo>
                      <a:lnTo>
                        <a:pt x="141" y="331"/>
                      </a:lnTo>
                      <a:lnTo>
                        <a:pt x="178" y="331"/>
                      </a:lnTo>
                      <a:lnTo>
                        <a:pt x="178" y="159"/>
                      </a:lnTo>
                      <a:lnTo>
                        <a:pt x="178" y="157"/>
                      </a:lnTo>
                      <a:lnTo>
                        <a:pt x="177" y="155"/>
                      </a:lnTo>
                      <a:lnTo>
                        <a:pt x="176" y="153"/>
                      </a:lnTo>
                      <a:lnTo>
                        <a:pt x="176" y="152"/>
                      </a:lnTo>
                      <a:lnTo>
                        <a:pt x="175" y="151"/>
                      </a:lnTo>
                      <a:lnTo>
                        <a:pt x="173" y="149"/>
                      </a:lnTo>
                      <a:lnTo>
                        <a:pt x="172" y="148"/>
                      </a:lnTo>
                      <a:lnTo>
                        <a:pt x="170" y="147"/>
                      </a:lnTo>
                      <a:lnTo>
                        <a:pt x="168" y="146"/>
                      </a:lnTo>
                      <a:lnTo>
                        <a:pt x="166" y="145"/>
                      </a:lnTo>
                      <a:lnTo>
                        <a:pt x="164" y="145"/>
                      </a:lnTo>
                      <a:lnTo>
                        <a:pt x="161" y="145"/>
                      </a:lnTo>
                      <a:lnTo>
                        <a:pt x="159" y="145"/>
                      </a:lnTo>
                      <a:lnTo>
                        <a:pt x="157" y="145"/>
                      </a:lnTo>
                      <a:lnTo>
                        <a:pt x="155" y="145"/>
                      </a:lnTo>
                      <a:lnTo>
                        <a:pt x="153" y="145"/>
                      </a:lnTo>
                      <a:lnTo>
                        <a:pt x="85" y="141"/>
                      </a:lnTo>
                      <a:lnTo>
                        <a:pt x="104" y="84"/>
                      </a:lnTo>
                      <a:lnTo>
                        <a:pt x="118" y="104"/>
                      </a:lnTo>
                      <a:lnTo>
                        <a:pt x="201" y="104"/>
                      </a:lnTo>
                      <a:lnTo>
                        <a:pt x="203" y="103"/>
                      </a:lnTo>
                      <a:lnTo>
                        <a:pt x="204" y="103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9" y="101"/>
                      </a:lnTo>
                      <a:lnTo>
                        <a:pt x="211" y="100"/>
                      </a:lnTo>
                      <a:lnTo>
                        <a:pt x="212" y="98"/>
                      </a:lnTo>
                      <a:lnTo>
                        <a:pt x="214" y="97"/>
                      </a:lnTo>
                      <a:lnTo>
                        <a:pt x="215" y="95"/>
                      </a:lnTo>
                      <a:lnTo>
                        <a:pt x="215" y="93"/>
                      </a:lnTo>
                      <a:lnTo>
                        <a:pt x="216" y="91"/>
                      </a:lnTo>
                      <a:lnTo>
                        <a:pt x="216" y="88"/>
                      </a:lnTo>
                      <a:lnTo>
                        <a:pt x="216" y="85"/>
                      </a:lnTo>
                      <a:lnTo>
                        <a:pt x="215" y="83"/>
                      </a:lnTo>
                      <a:lnTo>
                        <a:pt x="214" y="81"/>
                      </a:lnTo>
                      <a:lnTo>
                        <a:pt x="213" y="79"/>
                      </a:lnTo>
                      <a:lnTo>
                        <a:pt x="211" y="77"/>
                      </a:lnTo>
                      <a:lnTo>
                        <a:pt x="210" y="76"/>
                      </a:lnTo>
                      <a:lnTo>
                        <a:pt x="208" y="74"/>
                      </a:lnTo>
                      <a:lnTo>
                        <a:pt x="206" y="73"/>
                      </a:lnTo>
                      <a:lnTo>
                        <a:pt x="205" y="72"/>
                      </a:lnTo>
                      <a:lnTo>
                        <a:pt x="203" y="72"/>
                      </a:lnTo>
                      <a:lnTo>
                        <a:pt x="201" y="72"/>
                      </a:lnTo>
                      <a:lnTo>
                        <a:pt x="137" y="72"/>
                      </a:lnTo>
                      <a:lnTo>
                        <a:pt x="123" y="49"/>
                      </a:lnTo>
                      <a:lnTo>
                        <a:pt x="125" y="47"/>
                      </a:lnTo>
                      <a:lnTo>
                        <a:pt x="126" y="44"/>
                      </a:lnTo>
                      <a:lnTo>
                        <a:pt x="126" y="41"/>
                      </a:lnTo>
                      <a:lnTo>
                        <a:pt x="127" y="38"/>
                      </a:lnTo>
                      <a:lnTo>
                        <a:pt x="127" y="34"/>
                      </a:lnTo>
                      <a:lnTo>
                        <a:pt x="127" y="31"/>
                      </a:lnTo>
                      <a:lnTo>
                        <a:pt x="127" y="27"/>
                      </a:lnTo>
                      <a:lnTo>
                        <a:pt x="126" y="24"/>
                      </a:lnTo>
                      <a:lnTo>
                        <a:pt x="125" y="21"/>
                      </a:lnTo>
                      <a:lnTo>
                        <a:pt x="124" y="20"/>
                      </a:lnTo>
                      <a:lnTo>
                        <a:pt x="123" y="17"/>
                      </a:lnTo>
                      <a:lnTo>
                        <a:pt x="122" y="15"/>
                      </a:lnTo>
                      <a:lnTo>
                        <a:pt x="120" y="12"/>
                      </a:lnTo>
                      <a:lnTo>
                        <a:pt x="118" y="10"/>
                      </a:lnTo>
                      <a:lnTo>
                        <a:pt x="115" y="8"/>
                      </a:lnTo>
                      <a:lnTo>
                        <a:pt x="113" y="6"/>
                      </a:lnTo>
                      <a:lnTo>
                        <a:pt x="110" y="4"/>
                      </a:lnTo>
                      <a:lnTo>
                        <a:pt x="107" y="3"/>
                      </a:lnTo>
                      <a:lnTo>
                        <a:pt x="104" y="1"/>
                      </a:lnTo>
                      <a:lnTo>
                        <a:pt x="100" y="1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4" y="1"/>
                      </a:lnTo>
                      <a:lnTo>
                        <a:pt x="81" y="2"/>
                      </a:lnTo>
                      <a:lnTo>
                        <a:pt x="77" y="3"/>
                      </a:lnTo>
                      <a:lnTo>
                        <a:pt x="74" y="5"/>
                      </a:lnTo>
                      <a:lnTo>
                        <a:pt x="70" y="7"/>
                      </a:lnTo>
                      <a:lnTo>
                        <a:pt x="68" y="10"/>
                      </a:lnTo>
                      <a:lnTo>
                        <a:pt x="66" y="13"/>
                      </a:lnTo>
                      <a:lnTo>
                        <a:pt x="64" y="15"/>
                      </a:lnTo>
                      <a:lnTo>
                        <a:pt x="62" y="19"/>
                      </a:lnTo>
                      <a:lnTo>
                        <a:pt x="60" y="21"/>
                      </a:lnTo>
                      <a:lnTo>
                        <a:pt x="59" y="25"/>
                      </a:lnTo>
                    </a:path>
                  </a:pathLst>
                </a:custGeom>
                <a:solidFill>
                  <a:srgbClr val="FFCC00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</p:grpSp>
        <p:grpSp>
          <p:nvGrpSpPr>
            <p:cNvPr id="10257" name="Group 34"/>
            <p:cNvGrpSpPr>
              <a:grpSpLocks/>
            </p:cNvGrpSpPr>
            <p:nvPr/>
          </p:nvGrpSpPr>
          <p:grpSpPr bwMode="auto">
            <a:xfrm flipH="1">
              <a:off x="1877962" y="4250134"/>
              <a:ext cx="461963" cy="676275"/>
              <a:chOff x="4043" y="3096"/>
              <a:chExt cx="417" cy="409"/>
            </a:xfrm>
          </p:grpSpPr>
          <p:grpSp>
            <p:nvGrpSpPr>
              <p:cNvPr id="10271" name="Group 35"/>
              <p:cNvGrpSpPr>
                <a:grpSpLocks/>
              </p:cNvGrpSpPr>
              <p:nvPr/>
            </p:nvGrpSpPr>
            <p:grpSpPr bwMode="auto">
              <a:xfrm>
                <a:off x="4045" y="3289"/>
                <a:ext cx="415" cy="216"/>
                <a:chOff x="4045" y="3289"/>
                <a:chExt cx="415" cy="216"/>
              </a:xfrm>
            </p:grpSpPr>
            <p:sp>
              <p:nvSpPr>
                <p:cNvPr id="10275" name="Freeform 36"/>
                <p:cNvSpPr>
                  <a:spLocks/>
                </p:cNvSpPr>
                <p:nvPr/>
              </p:nvSpPr>
              <p:spPr bwMode="auto">
                <a:xfrm>
                  <a:off x="4247" y="3290"/>
                  <a:ext cx="96" cy="215"/>
                </a:xfrm>
                <a:custGeom>
                  <a:avLst/>
                  <a:gdLst>
                    <a:gd name="T0" fmla="*/ 69 w 96"/>
                    <a:gd name="T1" fmla="*/ 0 h 215"/>
                    <a:gd name="T2" fmla="*/ 95 w 96"/>
                    <a:gd name="T3" fmla="*/ 0 h 215"/>
                    <a:gd name="T4" fmla="*/ 26 w 96"/>
                    <a:gd name="T5" fmla="*/ 214 h 215"/>
                    <a:gd name="T6" fmla="*/ 0 w 96"/>
                    <a:gd name="T7" fmla="*/ 214 h 215"/>
                    <a:gd name="T8" fmla="*/ 69 w 96"/>
                    <a:gd name="T9" fmla="*/ 0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215"/>
                    <a:gd name="T17" fmla="*/ 96 w 96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215">
                      <a:moveTo>
                        <a:pt x="69" y="0"/>
                      </a:moveTo>
                      <a:lnTo>
                        <a:pt x="95" y="0"/>
                      </a:lnTo>
                      <a:lnTo>
                        <a:pt x="26" y="214"/>
                      </a:lnTo>
                      <a:lnTo>
                        <a:pt x="0" y="21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76" name="Rectangle 37"/>
                <p:cNvSpPr>
                  <a:spLocks noChangeArrowheads="1"/>
                </p:cNvSpPr>
                <p:nvPr/>
              </p:nvSpPr>
              <p:spPr bwMode="auto">
                <a:xfrm>
                  <a:off x="4242" y="3289"/>
                  <a:ext cx="218" cy="12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77" name="Rectangle 38"/>
                <p:cNvSpPr>
                  <a:spLocks noChangeArrowheads="1"/>
                </p:cNvSpPr>
                <p:nvPr/>
              </p:nvSpPr>
              <p:spPr bwMode="auto">
                <a:xfrm>
                  <a:off x="4241" y="3380"/>
                  <a:ext cx="218" cy="13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78" name="Rectangle 39"/>
                <p:cNvSpPr>
                  <a:spLocks noChangeArrowheads="1"/>
                </p:cNvSpPr>
                <p:nvPr/>
              </p:nvSpPr>
              <p:spPr bwMode="auto">
                <a:xfrm>
                  <a:off x="4045" y="3380"/>
                  <a:ext cx="116" cy="13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10272" name="Group 40"/>
              <p:cNvGrpSpPr>
                <a:grpSpLocks/>
              </p:cNvGrpSpPr>
              <p:nvPr/>
            </p:nvGrpSpPr>
            <p:grpSpPr bwMode="auto">
              <a:xfrm>
                <a:off x="4043" y="3096"/>
                <a:ext cx="217" cy="409"/>
                <a:chOff x="4043" y="3096"/>
                <a:chExt cx="217" cy="409"/>
              </a:xfrm>
            </p:grpSpPr>
            <p:sp>
              <p:nvSpPr>
                <p:cNvPr id="10273" name="Oval 41"/>
                <p:cNvSpPr>
                  <a:spLocks noChangeArrowheads="1"/>
                </p:cNvSpPr>
                <p:nvPr/>
              </p:nvSpPr>
              <p:spPr bwMode="auto">
                <a:xfrm>
                  <a:off x="4127" y="3096"/>
                  <a:ext cx="55" cy="55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274" name="Freeform 42"/>
                <p:cNvSpPr>
                  <a:spLocks/>
                </p:cNvSpPr>
                <p:nvPr/>
              </p:nvSpPr>
              <p:spPr bwMode="auto">
                <a:xfrm>
                  <a:off x="4043" y="3173"/>
                  <a:ext cx="217" cy="332"/>
                </a:xfrm>
                <a:custGeom>
                  <a:avLst/>
                  <a:gdLst>
                    <a:gd name="T0" fmla="*/ 2 w 217"/>
                    <a:gd name="T1" fmla="*/ 153 h 332"/>
                    <a:gd name="T2" fmla="*/ 1 w 217"/>
                    <a:gd name="T3" fmla="*/ 157 h 332"/>
                    <a:gd name="T4" fmla="*/ 0 w 217"/>
                    <a:gd name="T5" fmla="*/ 163 h 332"/>
                    <a:gd name="T6" fmla="*/ 0 w 217"/>
                    <a:gd name="T7" fmla="*/ 168 h 332"/>
                    <a:gd name="T8" fmla="*/ 2 w 217"/>
                    <a:gd name="T9" fmla="*/ 174 h 332"/>
                    <a:gd name="T10" fmla="*/ 5 w 217"/>
                    <a:gd name="T11" fmla="*/ 179 h 332"/>
                    <a:gd name="T12" fmla="*/ 9 w 217"/>
                    <a:gd name="T13" fmla="*/ 183 h 332"/>
                    <a:gd name="T14" fmla="*/ 14 w 217"/>
                    <a:gd name="T15" fmla="*/ 186 h 332"/>
                    <a:gd name="T16" fmla="*/ 17 w 217"/>
                    <a:gd name="T17" fmla="*/ 186 h 332"/>
                    <a:gd name="T18" fmla="*/ 23 w 217"/>
                    <a:gd name="T19" fmla="*/ 186 h 332"/>
                    <a:gd name="T20" fmla="*/ 141 w 217"/>
                    <a:gd name="T21" fmla="*/ 331 h 332"/>
                    <a:gd name="T22" fmla="*/ 178 w 217"/>
                    <a:gd name="T23" fmla="*/ 159 h 332"/>
                    <a:gd name="T24" fmla="*/ 177 w 217"/>
                    <a:gd name="T25" fmla="*/ 155 h 332"/>
                    <a:gd name="T26" fmla="*/ 176 w 217"/>
                    <a:gd name="T27" fmla="*/ 152 h 332"/>
                    <a:gd name="T28" fmla="*/ 173 w 217"/>
                    <a:gd name="T29" fmla="*/ 149 h 332"/>
                    <a:gd name="T30" fmla="*/ 170 w 217"/>
                    <a:gd name="T31" fmla="*/ 147 h 332"/>
                    <a:gd name="T32" fmla="*/ 166 w 217"/>
                    <a:gd name="T33" fmla="*/ 145 h 332"/>
                    <a:gd name="T34" fmla="*/ 161 w 217"/>
                    <a:gd name="T35" fmla="*/ 145 h 332"/>
                    <a:gd name="T36" fmla="*/ 157 w 217"/>
                    <a:gd name="T37" fmla="*/ 145 h 332"/>
                    <a:gd name="T38" fmla="*/ 153 w 217"/>
                    <a:gd name="T39" fmla="*/ 145 h 332"/>
                    <a:gd name="T40" fmla="*/ 104 w 217"/>
                    <a:gd name="T41" fmla="*/ 84 h 332"/>
                    <a:gd name="T42" fmla="*/ 201 w 217"/>
                    <a:gd name="T43" fmla="*/ 104 h 332"/>
                    <a:gd name="T44" fmla="*/ 204 w 217"/>
                    <a:gd name="T45" fmla="*/ 103 h 332"/>
                    <a:gd name="T46" fmla="*/ 207 w 217"/>
                    <a:gd name="T47" fmla="*/ 103 h 332"/>
                    <a:gd name="T48" fmla="*/ 211 w 217"/>
                    <a:gd name="T49" fmla="*/ 100 h 332"/>
                    <a:gd name="T50" fmla="*/ 214 w 217"/>
                    <a:gd name="T51" fmla="*/ 97 h 332"/>
                    <a:gd name="T52" fmla="*/ 215 w 217"/>
                    <a:gd name="T53" fmla="*/ 93 h 332"/>
                    <a:gd name="T54" fmla="*/ 216 w 217"/>
                    <a:gd name="T55" fmla="*/ 88 h 332"/>
                    <a:gd name="T56" fmla="*/ 215 w 217"/>
                    <a:gd name="T57" fmla="*/ 83 h 332"/>
                    <a:gd name="T58" fmla="*/ 213 w 217"/>
                    <a:gd name="T59" fmla="*/ 79 h 332"/>
                    <a:gd name="T60" fmla="*/ 210 w 217"/>
                    <a:gd name="T61" fmla="*/ 76 h 332"/>
                    <a:gd name="T62" fmla="*/ 206 w 217"/>
                    <a:gd name="T63" fmla="*/ 73 h 332"/>
                    <a:gd name="T64" fmla="*/ 203 w 217"/>
                    <a:gd name="T65" fmla="*/ 72 h 332"/>
                    <a:gd name="T66" fmla="*/ 137 w 217"/>
                    <a:gd name="T67" fmla="*/ 72 h 332"/>
                    <a:gd name="T68" fmla="*/ 125 w 217"/>
                    <a:gd name="T69" fmla="*/ 47 h 332"/>
                    <a:gd name="T70" fmla="*/ 126 w 217"/>
                    <a:gd name="T71" fmla="*/ 41 h 332"/>
                    <a:gd name="T72" fmla="*/ 127 w 217"/>
                    <a:gd name="T73" fmla="*/ 34 h 332"/>
                    <a:gd name="T74" fmla="*/ 127 w 217"/>
                    <a:gd name="T75" fmla="*/ 27 h 332"/>
                    <a:gd name="T76" fmla="*/ 125 w 217"/>
                    <a:gd name="T77" fmla="*/ 21 h 332"/>
                    <a:gd name="T78" fmla="*/ 123 w 217"/>
                    <a:gd name="T79" fmla="*/ 17 h 332"/>
                    <a:gd name="T80" fmla="*/ 120 w 217"/>
                    <a:gd name="T81" fmla="*/ 12 h 332"/>
                    <a:gd name="T82" fmla="*/ 115 w 217"/>
                    <a:gd name="T83" fmla="*/ 8 h 332"/>
                    <a:gd name="T84" fmla="*/ 110 w 217"/>
                    <a:gd name="T85" fmla="*/ 4 h 332"/>
                    <a:gd name="T86" fmla="*/ 104 w 217"/>
                    <a:gd name="T87" fmla="*/ 1 h 332"/>
                    <a:gd name="T88" fmla="*/ 97 w 217"/>
                    <a:gd name="T89" fmla="*/ 0 h 332"/>
                    <a:gd name="T90" fmla="*/ 91 w 217"/>
                    <a:gd name="T91" fmla="*/ 0 h 332"/>
                    <a:gd name="T92" fmla="*/ 84 w 217"/>
                    <a:gd name="T93" fmla="*/ 1 h 332"/>
                    <a:gd name="T94" fmla="*/ 77 w 217"/>
                    <a:gd name="T95" fmla="*/ 3 h 332"/>
                    <a:gd name="T96" fmla="*/ 70 w 217"/>
                    <a:gd name="T97" fmla="*/ 7 h 332"/>
                    <a:gd name="T98" fmla="*/ 66 w 217"/>
                    <a:gd name="T99" fmla="*/ 13 h 332"/>
                    <a:gd name="T100" fmla="*/ 62 w 217"/>
                    <a:gd name="T101" fmla="*/ 19 h 332"/>
                    <a:gd name="T102" fmla="*/ 59 w 217"/>
                    <a:gd name="T103" fmla="*/ 25 h 3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332"/>
                    <a:gd name="T158" fmla="*/ 217 w 217"/>
                    <a:gd name="T159" fmla="*/ 332 h 3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332">
                      <a:moveTo>
                        <a:pt x="59" y="25"/>
                      </a:moveTo>
                      <a:lnTo>
                        <a:pt x="2" y="153"/>
                      </a:lnTo>
                      <a:lnTo>
                        <a:pt x="1" y="155"/>
                      </a:lnTo>
                      <a:lnTo>
                        <a:pt x="1" y="157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0" y="168"/>
                      </a:lnTo>
                      <a:lnTo>
                        <a:pt x="1" y="171"/>
                      </a:lnTo>
                      <a:lnTo>
                        <a:pt x="2" y="174"/>
                      </a:lnTo>
                      <a:lnTo>
                        <a:pt x="3" y="176"/>
                      </a:lnTo>
                      <a:lnTo>
                        <a:pt x="5" y="179"/>
                      </a:lnTo>
                      <a:lnTo>
                        <a:pt x="7" y="181"/>
                      </a:lnTo>
                      <a:lnTo>
                        <a:pt x="9" y="183"/>
                      </a:lnTo>
                      <a:lnTo>
                        <a:pt x="12" y="184"/>
                      </a:lnTo>
                      <a:lnTo>
                        <a:pt x="14" y="186"/>
                      </a:lnTo>
                      <a:lnTo>
                        <a:pt x="15" y="186"/>
                      </a:lnTo>
                      <a:lnTo>
                        <a:pt x="17" y="186"/>
                      </a:lnTo>
                      <a:lnTo>
                        <a:pt x="20" y="186"/>
                      </a:lnTo>
                      <a:lnTo>
                        <a:pt x="23" y="186"/>
                      </a:lnTo>
                      <a:lnTo>
                        <a:pt x="141" y="186"/>
                      </a:lnTo>
                      <a:lnTo>
                        <a:pt x="141" y="331"/>
                      </a:lnTo>
                      <a:lnTo>
                        <a:pt x="178" y="331"/>
                      </a:lnTo>
                      <a:lnTo>
                        <a:pt x="178" y="159"/>
                      </a:lnTo>
                      <a:lnTo>
                        <a:pt x="178" y="157"/>
                      </a:lnTo>
                      <a:lnTo>
                        <a:pt x="177" y="155"/>
                      </a:lnTo>
                      <a:lnTo>
                        <a:pt x="176" y="153"/>
                      </a:lnTo>
                      <a:lnTo>
                        <a:pt x="176" y="152"/>
                      </a:lnTo>
                      <a:lnTo>
                        <a:pt x="175" y="151"/>
                      </a:lnTo>
                      <a:lnTo>
                        <a:pt x="173" y="149"/>
                      </a:lnTo>
                      <a:lnTo>
                        <a:pt x="172" y="148"/>
                      </a:lnTo>
                      <a:lnTo>
                        <a:pt x="170" y="147"/>
                      </a:lnTo>
                      <a:lnTo>
                        <a:pt x="168" y="146"/>
                      </a:lnTo>
                      <a:lnTo>
                        <a:pt x="166" y="145"/>
                      </a:lnTo>
                      <a:lnTo>
                        <a:pt x="164" y="145"/>
                      </a:lnTo>
                      <a:lnTo>
                        <a:pt x="161" y="145"/>
                      </a:lnTo>
                      <a:lnTo>
                        <a:pt x="159" y="145"/>
                      </a:lnTo>
                      <a:lnTo>
                        <a:pt x="157" y="145"/>
                      </a:lnTo>
                      <a:lnTo>
                        <a:pt x="155" y="145"/>
                      </a:lnTo>
                      <a:lnTo>
                        <a:pt x="153" y="145"/>
                      </a:lnTo>
                      <a:lnTo>
                        <a:pt x="85" y="141"/>
                      </a:lnTo>
                      <a:lnTo>
                        <a:pt x="104" y="84"/>
                      </a:lnTo>
                      <a:lnTo>
                        <a:pt x="118" y="104"/>
                      </a:lnTo>
                      <a:lnTo>
                        <a:pt x="201" y="104"/>
                      </a:lnTo>
                      <a:lnTo>
                        <a:pt x="203" y="103"/>
                      </a:lnTo>
                      <a:lnTo>
                        <a:pt x="204" y="103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9" y="101"/>
                      </a:lnTo>
                      <a:lnTo>
                        <a:pt x="211" y="100"/>
                      </a:lnTo>
                      <a:lnTo>
                        <a:pt x="212" y="98"/>
                      </a:lnTo>
                      <a:lnTo>
                        <a:pt x="214" y="97"/>
                      </a:lnTo>
                      <a:lnTo>
                        <a:pt x="215" y="95"/>
                      </a:lnTo>
                      <a:lnTo>
                        <a:pt x="215" y="93"/>
                      </a:lnTo>
                      <a:lnTo>
                        <a:pt x="216" y="91"/>
                      </a:lnTo>
                      <a:lnTo>
                        <a:pt x="216" y="88"/>
                      </a:lnTo>
                      <a:lnTo>
                        <a:pt x="216" y="85"/>
                      </a:lnTo>
                      <a:lnTo>
                        <a:pt x="215" y="83"/>
                      </a:lnTo>
                      <a:lnTo>
                        <a:pt x="214" y="81"/>
                      </a:lnTo>
                      <a:lnTo>
                        <a:pt x="213" y="79"/>
                      </a:lnTo>
                      <a:lnTo>
                        <a:pt x="211" y="77"/>
                      </a:lnTo>
                      <a:lnTo>
                        <a:pt x="210" y="76"/>
                      </a:lnTo>
                      <a:lnTo>
                        <a:pt x="208" y="74"/>
                      </a:lnTo>
                      <a:lnTo>
                        <a:pt x="206" y="73"/>
                      </a:lnTo>
                      <a:lnTo>
                        <a:pt x="205" y="72"/>
                      </a:lnTo>
                      <a:lnTo>
                        <a:pt x="203" y="72"/>
                      </a:lnTo>
                      <a:lnTo>
                        <a:pt x="201" y="72"/>
                      </a:lnTo>
                      <a:lnTo>
                        <a:pt x="137" y="72"/>
                      </a:lnTo>
                      <a:lnTo>
                        <a:pt x="123" y="49"/>
                      </a:lnTo>
                      <a:lnTo>
                        <a:pt x="125" y="47"/>
                      </a:lnTo>
                      <a:lnTo>
                        <a:pt x="126" y="44"/>
                      </a:lnTo>
                      <a:lnTo>
                        <a:pt x="126" y="41"/>
                      </a:lnTo>
                      <a:lnTo>
                        <a:pt x="127" y="38"/>
                      </a:lnTo>
                      <a:lnTo>
                        <a:pt x="127" y="34"/>
                      </a:lnTo>
                      <a:lnTo>
                        <a:pt x="127" y="31"/>
                      </a:lnTo>
                      <a:lnTo>
                        <a:pt x="127" y="27"/>
                      </a:lnTo>
                      <a:lnTo>
                        <a:pt x="126" y="24"/>
                      </a:lnTo>
                      <a:lnTo>
                        <a:pt x="125" y="21"/>
                      </a:lnTo>
                      <a:lnTo>
                        <a:pt x="124" y="20"/>
                      </a:lnTo>
                      <a:lnTo>
                        <a:pt x="123" y="17"/>
                      </a:lnTo>
                      <a:lnTo>
                        <a:pt x="122" y="15"/>
                      </a:lnTo>
                      <a:lnTo>
                        <a:pt x="120" y="12"/>
                      </a:lnTo>
                      <a:lnTo>
                        <a:pt x="118" y="10"/>
                      </a:lnTo>
                      <a:lnTo>
                        <a:pt x="115" y="8"/>
                      </a:lnTo>
                      <a:lnTo>
                        <a:pt x="113" y="6"/>
                      </a:lnTo>
                      <a:lnTo>
                        <a:pt x="110" y="4"/>
                      </a:lnTo>
                      <a:lnTo>
                        <a:pt x="107" y="3"/>
                      </a:lnTo>
                      <a:lnTo>
                        <a:pt x="104" y="1"/>
                      </a:lnTo>
                      <a:lnTo>
                        <a:pt x="100" y="1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4" y="1"/>
                      </a:lnTo>
                      <a:lnTo>
                        <a:pt x="81" y="2"/>
                      </a:lnTo>
                      <a:lnTo>
                        <a:pt x="77" y="3"/>
                      </a:lnTo>
                      <a:lnTo>
                        <a:pt x="74" y="5"/>
                      </a:lnTo>
                      <a:lnTo>
                        <a:pt x="70" y="7"/>
                      </a:lnTo>
                      <a:lnTo>
                        <a:pt x="68" y="10"/>
                      </a:lnTo>
                      <a:lnTo>
                        <a:pt x="66" y="13"/>
                      </a:lnTo>
                      <a:lnTo>
                        <a:pt x="64" y="15"/>
                      </a:lnTo>
                      <a:lnTo>
                        <a:pt x="62" y="19"/>
                      </a:lnTo>
                      <a:lnTo>
                        <a:pt x="60" y="21"/>
                      </a:lnTo>
                      <a:lnTo>
                        <a:pt x="59" y="25"/>
                      </a:lnTo>
                    </a:path>
                  </a:pathLst>
                </a:custGeom>
                <a:solidFill>
                  <a:srgbClr val="0000FF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MX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</p:grpSp>
        <p:sp>
          <p:nvSpPr>
            <p:cNvPr id="10258" name="Text Box 43"/>
            <p:cNvSpPr txBox="1">
              <a:spLocks noChangeArrowheads="1"/>
            </p:cNvSpPr>
            <p:nvPr/>
          </p:nvSpPr>
          <p:spPr bwMode="auto">
            <a:xfrm>
              <a:off x="4359225" y="3948509"/>
              <a:ext cx="6985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Enlace</a:t>
              </a:r>
            </a:p>
          </p:txBody>
        </p:sp>
        <p:sp>
          <p:nvSpPr>
            <p:cNvPr id="10259" name="Text Box 44"/>
            <p:cNvSpPr txBox="1">
              <a:spLocks noChangeArrowheads="1"/>
            </p:cNvSpPr>
            <p:nvPr/>
          </p:nvSpPr>
          <p:spPr bwMode="auto">
            <a:xfrm>
              <a:off x="5714950" y="3996134"/>
              <a:ext cx="11922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Investigación</a:t>
              </a:r>
            </a:p>
          </p:txBody>
        </p:sp>
        <p:sp>
          <p:nvSpPr>
            <p:cNvPr id="10260" name="Text Box 45"/>
            <p:cNvSpPr txBox="1">
              <a:spLocks noChangeArrowheads="1"/>
            </p:cNvSpPr>
            <p:nvPr/>
          </p:nvSpPr>
          <p:spPr bwMode="auto">
            <a:xfrm>
              <a:off x="2657425" y="3942159"/>
              <a:ext cx="1092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Vinculación</a:t>
              </a:r>
            </a:p>
          </p:txBody>
        </p:sp>
        <p:sp>
          <p:nvSpPr>
            <p:cNvPr id="10261" name="Text Box 46"/>
            <p:cNvSpPr txBox="1">
              <a:spLocks noChangeArrowheads="1"/>
            </p:cNvSpPr>
            <p:nvPr/>
          </p:nvSpPr>
          <p:spPr bwMode="auto">
            <a:xfrm>
              <a:off x="1360437" y="3500834"/>
              <a:ext cx="95731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Iniciativa </a:t>
              </a:r>
            </a:p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Privada/</a:t>
              </a:r>
            </a:p>
            <a:p>
              <a:pPr eaLnBrk="0" hangingPunct="0"/>
              <a:r>
                <a:rPr lang="es-MX" sz="1400" b="1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Gobierno</a:t>
              </a:r>
            </a:p>
          </p:txBody>
        </p:sp>
        <p:sp>
          <p:nvSpPr>
            <p:cNvPr id="10262" name="Line 47"/>
            <p:cNvSpPr>
              <a:spLocks noChangeShapeType="1"/>
            </p:cNvSpPr>
            <p:nvPr/>
          </p:nvSpPr>
          <p:spPr bwMode="auto">
            <a:xfrm>
              <a:off x="6014987" y="5010546"/>
              <a:ext cx="660400" cy="0"/>
            </a:xfrm>
            <a:prstGeom prst="line">
              <a:avLst/>
            </a:prstGeom>
            <a:noFill/>
            <a:ln w="127000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63" name="Line 48"/>
            <p:cNvSpPr>
              <a:spLocks noChangeShapeType="1"/>
            </p:cNvSpPr>
            <p:nvPr/>
          </p:nvSpPr>
          <p:spPr bwMode="auto">
            <a:xfrm>
              <a:off x="6675387" y="5010546"/>
              <a:ext cx="658813" cy="0"/>
            </a:xfrm>
            <a:prstGeom prst="line">
              <a:avLst/>
            </a:prstGeom>
            <a:noFill/>
            <a:ln w="127000">
              <a:solidFill>
                <a:srgbClr val="6699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64" name="WordArt 49"/>
            <p:cNvSpPr>
              <a:spLocks noChangeArrowheads="1" noChangeShapeType="1" noTextEdit="1"/>
            </p:cNvSpPr>
            <p:nvPr/>
          </p:nvSpPr>
          <p:spPr bwMode="auto">
            <a:xfrm rot="5400000">
              <a:off x="7318324" y="4777184"/>
              <a:ext cx="923925" cy="41275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s-MX" sz="3600" kern="10">
                  <a:ln w="12700">
                    <a:solidFill>
                      <a:srgbClr val="C4B596"/>
                    </a:solidFill>
                    <a:round/>
                    <a:headEnd/>
                    <a:tailEnd/>
                  </a:ln>
                  <a:solidFill>
                    <a:srgbClr val="009900"/>
                  </a:solidFill>
                  <a:effectLst>
                    <a:outerShdw dist="53882" dir="2700000" algn="ctr" rotWithShape="0">
                      <a:srgbClr val="CBCBCB"/>
                    </a:outerShdw>
                  </a:effectLst>
                  <a:latin typeface="Times New Roman"/>
                  <a:ea typeface="+mn-ea"/>
                  <a:cs typeface="Times New Roman"/>
                </a:rPr>
                <a:t>I&amp;D</a:t>
              </a:r>
            </a:p>
          </p:txBody>
        </p:sp>
        <p:grpSp>
          <p:nvGrpSpPr>
            <p:cNvPr id="10265" name="Group 50"/>
            <p:cNvGrpSpPr>
              <a:grpSpLocks/>
            </p:cNvGrpSpPr>
            <p:nvPr/>
          </p:nvGrpSpPr>
          <p:grpSpPr bwMode="auto">
            <a:xfrm>
              <a:off x="1757312" y="4250134"/>
              <a:ext cx="241300" cy="676275"/>
              <a:chOff x="4043" y="3096"/>
              <a:chExt cx="217" cy="409"/>
            </a:xfrm>
          </p:grpSpPr>
          <p:sp>
            <p:nvSpPr>
              <p:cNvPr id="10269" name="Oval 51"/>
              <p:cNvSpPr>
                <a:spLocks noChangeArrowheads="1"/>
              </p:cNvSpPr>
              <p:nvPr/>
            </p:nvSpPr>
            <p:spPr bwMode="auto">
              <a:xfrm>
                <a:off x="4127" y="3096"/>
                <a:ext cx="55" cy="55"/>
              </a:xfrm>
              <a:prstGeom prst="ellipse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270" name="Freeform 52"/>
              <p:cNvSpPr>
                <a:spLocks/>
              </p:cNvSpPr>
              <p:nvPr/>
            </p:nvSpPr>
            <p:spPr bwMode="auto">
              <a:xfrm>
                <a:off x="4043" y="3173"/>
                <a:ext cx="217" cy="332"/>
              </a:xfrm>
              <a:custGeom>
                <a:avLst/>
                <a:gdLst>
                  <a:gd name="T0" fmla="*/ 2 w 217"/>
                  <a:gd name="T1" fmla="*/ 153 h 332"/>
                  <a:gd name="T2" fmla="*/ 1 w 217"/>
                  <a:gd name="T3" fmla="*/ 157 h 332"/>
                  <a:gd name="T4" fmla="*/ 0 w 217"/>
                  <a:gd name="T5" fmla="*/ 163 h 332"/>
                  <a:gd name="T6" fmla="*/ 0 w 217"/>
                  <a:gd name="T7" fmla="*/ 168 h 332"/>
                  <a:gd name="T8" fmla="*/ 2 w 217"/>
                  <a:gd name="T9" fmla="*/ 174 h 332"/>
                  <a:gd name="T10" fmla="*/ 5 w 217"/>
                  <a:gd name="T11" fmla="*/ 179 h 332"/>
                  <a:gd name="T12" fmla="*/ 9 w 217"/>
                  <a:gd name="T13" fmla="*/ 183 h 332"/>
                  <a:gd name="T14" fmla="*/ 14 w 217"/>
                  <a:gd name="T15" fmla="*/ 186 h 332"/>
                  <a:gd name="T16" fmla="*/ 17 w 217"/>
                  <a:gd name="T17" fmla="*/ 186 h 332"/>
                  <a:gd name="T18" fmla="*/ 23 w 217"/>
                  <a:gd name="T19" fmla="*/ 186 h 332"/>
                  <a:gd name="T20" fmla="*/ 141 w 217"/>
                  <a:gd name="T21" fmla="*/ 331 h 332"/>
                  <a:gd name="T22" fmla="*/ 178 w 217"/>
                  <a:gd name="T23" fmla="*/ 159 h 332"/>
                  <a:gd name="T24" fmla="*/ 177 w 217"/>
                  <a:gd name="T25" fmla="*/ 155 h 332"/>
                  <a:gd name="T26" fmla="*/ 176 w 217"/>
                  <a:gd name="T27" fmla="*/ 152 h 332"/>
                  <a:gd name="T28" fmla="*/ 173 w 217"/>
                  <a:gd name="T29" fmla="*/ 149 h 332"/>
                  <a:gd name="T30" fmla="*/ 170 w 217"/>
                  <a:gd name="T31" fmla="*/ 147 h 332"/>
                  <a:gd name="T32" fmla="*/ 166 w 217"/>
                  <a:gd name="T33" fmla="*/ 145 h 332"/>
                  <a:gd name="T34" fmla="*/ 161 w 217"/>
                  <a:gd name="T35" fmla="*/ 145 h 332"/>
                  <a:gd name="T36" fmla="*/ 157 w 217"/>
                  <a:gd name="T37" fmla="*/ 145 h 332"/>
                  <a:gd name="T38" fmla="*/ 153 w 217"/>
                  <a:gd name="T39" fmla="*/ 145 h 332"/>
                  <a:gd name="T40" fmla="*/ 104 w 217"/>
                  <a:gd name="T41" fmla="*/ 84 h 332"/>
                  <a:gd name="T42" fmla="*/ 201 w 217"/>
                  <a:gd name="T43" fmla="*/ 104 h 332"/>
                  <a:gd name="T44" fmla="*/ 204 w 217"/>
                  <a:gd name="T45" fmla="*/ 103 h 332"/>
                  <a:gd name="T46" fmla="*/ 207 w 217"/>
                  <a:gd name="T47" fmla="*/ 103 h 332"/>
                  <a:gd name="T48" fmla="*/ 211 w 217"/>
                  <a:gd name="T49" fmla="*/ 100 h 332"/>
                  <a:gd name="T50" fmla="*/ 214 w 217"/>
                  <a:gd name="T51" fmla="*/ 97 h 332"/>
                  <a:gd name="T52" fmla="*/ 215 w 217"/>
                  <a:gd name="T53" fmla="*/ 93 h 332"/>
                  <a:gd name="T54" fmla="*/ 216 w 217"/>
                  <a:gd name="T55" fmla="*/ 88 h 332"/>
                  <a:gd name="T56" fmla="*/ 215 w 217"/>
                  <a:gd name="T57" fmla="*/ 83 h 332"/>
                  <a:gd name="T58" fmla="*/ 213 w 217"/>
                  <a:gd name="T59" fmla="*/ 79 h 332"/>
                  <a:gd name="T60" fmla="*/ 210 w 217"/>
                  <a:gd name="T61" fmla="*/ 76 h 332"/>
                  <a:gd name="T62" fmla="*/ 206 w 217"/>
                  <a:gd name="T63" fmla="*/ 73 h 332"/>
                  <a:gd name="T64" fmla="*/ 203 w 217"/>
                  <a:gd name="T65" fmla="*/ 72 h 332"/>
                  <a:gd name="T66" fmla="*/ 137 w 217"/>
                  <a:gd name="T67" fmla="*/ 72 h 332"/>
                  <a:gd name="T68" fmla="*/ 125 w 217"/>
                  <a:gd name="T69" fmla="*/ 47 h 332"/>
                  <a:gd name="T70" fmla="*/ 126 w 217"/>
                  <a:gd name="T71" fmla="*/ 41 h 332"/>
                  <a:gd name="T72" fmla="*/ 127 w 217"/>
                  <a:gd name="T73" fmla="*/ 34 h 332"/>
                  <a:gd name="T74" fmla="*/ 127 w 217"/>
                  <a:gd name="T75" fmla="*/ 27 h 332"/>
                  <a:gd name="T76" fmla="*/ 125 w 217"/>
                  <a:gd name="T77" fmla="*/ 21 h 332"/>
                  <a:gd name="T78" fmla="*/ 123 w 217"/>
                  <a:gd name="T79" fmla="*/ 17 h 332"/>
                  <a:gd name="T80" fmla="*/ 120 w 217"/>
                  <a:gd name="T81" fmla="*/ 12 h 332"/>
                  <a:gd name="T82" fmla="*/ 115 w 217"/>
                  <a:gd name="T83" fmla="*/ 8 h 332"/>
                  <a:gd name="T84" fmla="*/ 110 w 217"/>
                  <a:gd name="T85" fmla="*/ 4 h 332"/>
                  <a:gd name="T86" fmla="*/ 104 w 217"/>
                  <a:gd name="T87" fmla="*/ 1 h 332"/>
                  <a:gd name="T88" fmla="*/ 97 w 217"/>
                  <a:gd name="T89" fmla="*/ 0 h 332"/>
                  <a:gd name="T90" fmla="*/ 91 w 217"/>
                  <a:gd name="T91" fmla="*/ 0 h 332"/>
                  <a:gd name="T92" fmla="*/ 84 w 217"/>
                  <a:gd name="T93" fmla="*/ 1 h 332"/>
                  <a:gd name="T94" fmla="*/ 77 w 217"/>
                  <a:gd name="T95" fmla="*/ 3 h 332"/>
                  <a:gd name="T96" fmla="*/ 70 w 217"/>
                  <a:gd name="T97" fmla="*/ 7 h 332"/>
                  <a:gd name="T98" fmla="*/ 66 w 217"/>
                  <a:gd name="T99" fmla="*/ 13 h 332"/>
                  <a:gd name="T100" fmla="*/ 62 w 217"/>
                  <a:gd name="T101" fmla="*/ 19 h 332"/>
                  <a:gd name="T102" fmla="*/ 59 w 217"/>
                  <a:gd name="T103" fmla="*/ 25 h 3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332"/>
                  <a:gd name="T158" fmla="*/ 217 w 217"/>
                  <a:gd name="T159" fmla="*/ 332 h 3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332">
                    <a:moveTo>
                      <a:pt x="59" y="25"/>
                    </a:moveTo>
                    <a:lnTo>
                      <a:pt x="2" y="153"/>
                    </a:lnTo>
                    <a:lnTo>
                      <a:pt x="1" y="155"/>
                    </a:lnTo>
                    <a:lnTo>
                      <a:pt x="1" y="157"/>
                    </a:lnTo>
                    <a:lnTo>
                      <a:pt x="0" y="159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8"/>
                    </a:lnTo>
                    <a:lnTo>
                      <a:pt x="1" y="171"/>
                    </a:lnTo>
                    <a:lnTo>
                      <a:pt x="2" y="174"/>
                    </a:lnTo>
                    <a:lnTo>
                      <a:pt x="3" y="176"/>
                    </a:lnTo>
                    <a:lnTo>
                      <a:pt x="5" y="179"/>
                    </a:lnTo>
                    <a:lnTo>
                      <a:pt x="7" y="181"/>
                    </a:lnTo>
                    <a:lnTo>
                      <a:pt x="9" y="183"/>
                    </a:lnTo>
                    <a:lnTo>
                      <a:pt x="12" y="184"/>
                    </a:lnTo>
                    <a:lnTo>
                      <a:pt x="14" y="186"/>
                    </a:lnTo>
                    <a:lnTo>
                      <a:pt x="15" y="186"/>
                    </a:lnTo>
                    <a:lnTo>
                      <a:pt x="17" y="186"/>
                    </a:lnTo>
                    <a:lnTo>
                      <a:pt x="20" y="186"/>
                    </a:lnTo>
                    <a:lnTo>
                      <a:pt x="23" y="186"/>
                    </a:lnTo>
                    <a:lnTo>
                      <a:pt x="141" y="186"/>
                    </a:lnTo>
                    <a:lnTo>
                      <a:pt x="141" y="331"/>
                    </a:lnTo>
                    <a:lnTo>
                      <a:pt x="178" y="331"/>
                    </a:lnTo>
                    <a:lnTo>
                      <a:pt x="178" y="159"/>
                    </a:lnTo>
                    <a:lnTo>
                      <a:pt x="178" y="157"/>
                    </a:lnTo>
                    <a:lnTo>
                      <a:pt x="177" y="155"/>
                    </a:lnTo>
                    <a:lnTo>
                      <a:pt x="176" y="153"/>
                    </a:lnTo>
                    <a:lnTo>
                      <a:pt x="176" y="152"/>
                    </a:lnTo>
                    <a:lnTo>
                      <a:pt x="175" y="151"/>
                    </a:lnTo>
                    <a:lnTo>
                      <a:pt x="173" y="149"/>
                    </a:lnTo>
                    <a:lnTo>
                      <a:pt x="172" y="148"/>
                    </a:lnTo>
                    <a:lnTo>
                      <a:pt x="170" y="147"/>
                    </a:lnTo>
                    <a:lnTo>
                      <a:pt x="168" y="146"/>
                    </a:lnTo>
                    <a:lnTo>
                      <a:pt x="166" y="145"/>
                    </a:lnTo>
                    <a:lnTo>
                      <a:pt x="164" y="145"/>
                    </a:lnTo>
                    <a:lnTo>
                      <a:pt x="161" y="145"/>
                    </a:lnTo>
                    <a:lnTo>
                      <a:pt x="159" y="145"/>
                    </a:lnTo>
                    <a:lnTo>
                      <a:pt x="157" y="145"/>
                    </a:lnTo>
                    <a:lnTo>
                      <a:pt x="155" y="145"/>
                    </a:lnTo>
                    <a:lnTo>
                      <a:pt x="153" y="145"/>
                    </a:lnTo>
                    <a:lnTo>
                      <a:pt x="85" y="141"/>
                    </a:lnTo>
                    <a:lnTo>
                      <a:pt x="104" y="84"/>
                    </a:lnTo>
                    <a:lnTo>
                      <a:pt x="118" y="104"/>
                    </a:lnTo>
                    <a:lnTo>
                      <a:pt x="201" y="104"/>
                    </a:lnTo>
                    <a:lnTo>
                      <a:pt x="203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07" y="103"/>
                    </a:lnTo>
                    <a:lnTo>
                      <a:pt x="209" y="101"/>
                    </a:lnTo>
                    <a:lnTo>
                      <a:pt x="211" y="100"/>
                    </a:lnTo>
                    <a:lnTo>
                      <a:pt x="212" y="98"/>
                    </a:lnTo>
                    <a:lnTo>
                      <a:pt x="214" y="97"/>
                    </a:lnTo>
                    <a:lnTo>
                      <a:pt x="215" y="95"/>
                    </a:lnTo>
                    <a:lnTo>
                      <a:pt x="215" y="93"/>
                    </a:lnTo>
                    <a:lnTo>
                      <a:pt x="216" y="91"/>
                    </a:lnTo>
                    <a:lnTo>
                      <a:pt x="216" y="88"/>
                    </a:lnTo>
                    <a:lnTo>
                      <a:pt x="216" y="85"/>
                    </a:lnTo>
                    <a:lnTo>
                      <a:pt x="215" y="83"/>
                    </a:lnTo>
                    <a:lnTo>
                      <a:pt x="214" y="81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10" y="76"/>
                    </a:lnTo>
                    <a:lnTo>
                      <a:pt x="208" y="74"/>
                    </a:lnTo>
                    <a:lnTo>
                      <a:pt x="206" y="73"/>
                    </a:lnTo>
                    <a:lnTo>
                      <a:pt x="205" y="72"/>
                    </a:lnTo>
                    <a:lnTo>
                      <a:pt x="203" y="72"/>
                    </a:lnTo>
                    <a:lnTo>
                      <a:pt x="201" y="72"/>
                    </a:lnTo>
                    <a:lnTo>
                      <a:pt x="137" y="72"/>
                    </a:lnTo>
                    <a:lnTo>
                      <a:pt x="123" y="49"/>
                    </a:lnTo>
                    <a:lnTo>
                      <a:pt x="125" y="47"/>
                    </a:lnTo>
                    <a:lnTo>
                      <a:pt x="126" y="44"/>
                    </a:lnTo>
                    <a:lnTo>
                      <a:pt x="126" y="41"/>
                    </a:lnTo>
                    <a:lnTo>
                      <a:pt x="127" y="38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7" y="27"/>
                    </a:lnTo>
                    <a:lnTo>
                      <a:pt x="126" y="24"/>
                    </a:lnTo>
                    <a:lnTo>
                      <a:pt x="125" y="21"/>
                    </a:lnTo>
                    <a:lnTo>
                      <a:pt x="124" y="20"/>
                    </a:lnTo>
                    <a:lnTo>
                      <a:pt x="123" y="17"/>
                    </a:lnTo>
                    <a:lnTo>
                      <a:pt x="122" y="15"/>
                    </a:lnTo>
                    <a:lnTo>
                      <a:pt x="120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3" y="6"/>
                    </a:lnTo>
                    <a:lnTo>
                      <a:pt x="110" y="4"/>
                    </a:lnTo>
                    <a:lnTo>
                      <a:pt x="107" y="3"/>
                    </a:lnTo>
                    <a:lnTo>
                      <a:pt x="104" y="1"/>
                    </a:lnTo>
                    <a:lnTo>
                      <a:pt x="100" y="1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7" y="3"/>
                    </a:lnTo>
                    <a:lnTo>
                      <a:pt x="74" y="5"/>
                    </a:lnTo>
                    <a:lnTo>
                      <a:pt x="70" y="7"/>
                    </a:lnTo>
                    <a:lnTo>
                      <a:pt x="68" y="10"/>
                    </a:lnTo>
                    <a:lnTo>
                      <a:pt x="66" y="13"/>
                    </a:lnTo>
                    <a:lnTo>
                      <a:pt x="64" y="15"/>
                    </a:lnTo>
                    <a:lnTo>
                      <a:pt x="62" y="19"/>
                    </a:lnTo>
                    <a:lnTo>
                      <a:pt x="60" y="21"/>
                    </a:lnTo>
                    <a:lnTo>
                      <a:pt x="59" y="25"/>
                    </a:lnTo>
                  </a:path>
                </a:pathLst>
              </a:custGeom>
              <a:solidFill>
                <a:srgbClr val="99CC00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sp>
          <p:nvSpPr>
            <p:cNvPr id="53" name="Rectangle 53"/>
            <p:cNvSpPr txBox="1">
              <a:spLocks noChangeArrowheads="1"/>
            </p:cNvSpPr>
            <p:nvPr/>
          </p:nvSpPr>
          <p:spPr bwMode="auto">
            <a:xfrm>
              <a:off x="5610257" y="5223271"/>
              <a:ext cx="2562143" cy="166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r>
                <a:rPr lang="es-MX" b="1" kern="0" dirty="0">
                  <a:solidFill>
                    <a:srgbClr val="0000FF"/>
                  </a:solidFill>
                  <a:latin typeface="Arial"/>
                  <a:ea typeface="+mn-ea"/>
                </a:rPr>
                <a:t>Investigación Enfocada</a:t>
              </a:r>
            </a:p>
          </p:txBody>
        </p:sp>
        <p:sp>
          <p:nvSpPr>
            <p:cNvPr id="10267" name="Rectangle 54"/>
            <p:cNvSpPr>
              <a:spLocks noChangeArrowheads="1"/>
            </p:cNvSpPr>
            <p:nvPr/>
          </p:nvSpPr>
          <p:spPr bwMode="auto">
            <a:xfrm>
              <a:off x="3059831" y="5228034"/>
              <a:ext cx="2550425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Generar ideas para/de las necesidades del negocio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Nuevos servicios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Nichos de oportunidad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Recomendaciones </a:t>
              </a:r>
              <a:r>
                <a:rPr lang="es-MX" sz="1200" b="1" dirty="0" smtClean="0">
                  <a:solidFill>
                    <a:prstClr val="black"/>
                  </a:solidFill>
                  <a:ea typeface="+mn-ea"/>
                </a:rPr>
                <a:t>Tecnológicas</a:t>
              </a:r>
              <a:endParaRPr lang="es-MX" sz="1200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68" name="Rectangle 55"/>
            <p:cNvSpPr>
              <a:spLocks noChangeArrowheads="1"/>
            </p:cNvSpPr>
            <p:nvPr/>
          </p:nvSpPr>
          <p:spPr bwMode="auto">
            <a:xfrm>
              <a:off x="1187624" y="5228034"/>
              <a:ext cx="2374900" cy="6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s-MX" sz="1200" b="1">
                  <a:solidFill>
                    <a:prstClr val="black"/>
                  </a:solidFill>
                  <a:ea typeface="+mn-ea"/>
                </a:rPr>
                <a:t>Innovación</a:t>
              </a:r>
            </a:p>
          </p:txBody>
        </p:sp>
      </p:grpSp>
      <p:grpSp>
        <p:nvGrpSpPr>
          <p:cNvPr id="10244" name="63 Grupo"/>
          <p:cNvGrpSpPr>
            <a:grpSpLocks/>
          </p:cNvGrpSpPr>
          <p:nvPr/>
        </p:nvGrpSpPr>
        <p:grpSpPr bwMode="auto">
          <a:xfrm>
            <a:off x="2876550" y="1268761"/>
            <a:ext cx="3239772" cy="2592040"/>
            <a:chOff x="2411760" y="1412776"/>
            <a:chExt cx="3097050" cy="2448272"/>
          </a:xfrm>
        </p:grpSpPr>
        <p:sp>
          <p:nvSpPr>
            <p:cNvPr id="57" name="56 Elipse"/>
            <p:cNvSpPr/>
            <p:nvPr/>
          </p:nvSpPr>
          <p:spPr>
            <a:xfrm>
              <a:off x="2411760" y="1412776"/>
              <a:ext cx="1871565" cy="1655998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58" name="57 Elipse"/>
            <p:cNvSpPr/>
            <p:nvPr/>
          </p:nvSpPr>
          <p:spPr>
            <a:xfrm>
              <a:off x="3635659" y="1412776"/>
              <a:ext cx="1873151" cy="16559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59" name="58 Elipse"/>
            <p:cNvSpPr/>
            <p:nvPr/>
          </p:nvSpPr>
          <p:spPr>
            <a:xfrm>
              <a:off x="3132447" y="2205051"/>
              <a:ext cx="1871565" cy="1655997"/>
            </a:xfrm>
            <a:prstGeom prst="ellipse">
              <a:avLst/>
            </a:prstGeom>
            <a:solidFill>
              <a:srgbClr val="F4F8C0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400" b="1">
                <a:solidFill>
                  <a:prstClr val="white"/>
                </a:solidFill>
              </a:endParaRPr>
            </a:p>
          </p:txBody>
        </p:sp>
        <p:sp>
          <p:nvSpPr>
            <p:cNvPr id="10248" name="59 CuadroTexto"/>
            <p:cNvSpPr txBox="1">
              <a:spLocks noChangeArrowheads="1"/>
            </p:cNvSpPr>
            <p:nvPr/>
          </p:nvSpPr>
          <p:spPr bwMode="auto">
            <a:xfrm>
              <a:off x="2555405" y="1916832"/>
              <a:ext cx="763435" cy="26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200" b="1" dirty="0" err="1">
                  <a:solidFill>
                    <a:prstClr val="black"/>
                  </a:solidFill>
                  <a:ea typeface="+mn-ea"/>
                </a:rPr>
                <a:t>Clusters</a:t>
              </a:r>
              <a:endParaRPr lang="es-MX" sz="1200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249" name="60 CuadroTexto"/>
            <p:cNvSpPr txBox="1">
              <a:spLocks noChangeArrowheads="1"/>
            </p:cNvSpPr>
            <p:nvPr/>
          </p:nvSpPr>
          <p:spPr bwMode="auto">
            <a:xfrm>
              <a:off x="4250447" y="1618462"/>
              <a:ext cx="1158789" cy="610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Ciudades </a:t>
              </a:r>
            </a:p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del</a:t>
              </a:r>
            </a:p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Conocimiento</a:t>
              </a:r>
            </a:p>
          </p:txBody>
        </p:sp>
        <p:sp>
          <p:nvSpPr>
            <p:cNvPr id="10250" name="61 CuadroTexto"/>
            <p:cNvSpPr txBox="1">
              <a:spLocks noChangeArrowheads="1"/>
            </p:cNvSpPr>
            <p:nvPr/>
          </p:nvSpPr>
          <p:spPr bwMode="auto">
            <a:xfrm>
              <a:off x="3477220" y="2996952"/>
              <a:ext cx="1115699" cy="436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Parques</a:t>
              </a:r>
            </a:p>
            <a:p>
              <a:pPr algn="ctr"/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Tecnológicos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92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-9525" y="1017588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s-MX" dirty="0" smtClean="0">
                <a:solidFill>
                  <a:schemeClr val="tx1"/>
                </a:solidFill>
              </a:rPr>
              <a:t>¿Con </a:t>
            </a:r>
            <a:r>
              <a:rPr lang="es-MX" dirty="0">
                <a:solidFill>
                  <a:schemeClr val="tx1"/>
                </a:solidFill>
              </a:rPr>
              <a:t>cuántos empleados en total cuenta la empresa</a:t>
            </a:r>
            <a:r>
              <a:rPr lang="es-MX" dirty="0" smtClean="0">
                <a:solidFill>
                  <a:schemeClr val="tx1"/>
                </a:solidFill>
              </a:rPr>
              <a:t>? ¿cuántos son empleados de sistemas? ¿</a:t>
            </a:r>
            <a:r>
              <a:rPr lang="es-MX" dirty="0">
                <a:solidFill>
                  <a:schemeClr val="tx1"/>
                </a:solidFill>
              </a:rPr>
              <a:t>cuántos y qué proporción </a:t>
            </a:r>
            <a:r>
              <a:rPr lang="es-MX" dirty="0" smtClean="0">
                <a:solidFill>
                  <a:schemeClr val="tx1"/>
                </a:solidFill>
              </a:rPr>
              <a:t>cuentan </a:t>
            </a:r>
            <a:r>
              <a:rPr lang="es-MX" dirty="0">
                <a:solidFill>
                  <a:schemeClr val="tx1"/>
                </a:solidFill>
              </a:rPr>
              <a:t>con estudios de posgrado en cómputo</a:t>
            </a:r>
            <a:r>
              <a:rPr lang="es-MX" dirty="0" smtClean="0">
                <a:solidFill>
                  <a:schemeClr val="tx1"/>
                </a:solidFill>
              </a:rPr>
              <a:t>?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400" dirty="0" smtClean="0"/>
              <a:t>Promedio de empleados totales, de sistemas, y personal con posgrado en cómputo</a:t>
            </a:r>
            <a:endParaRPr lang="en-US" sz="24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6762751" y="2295525"/>
            <a:ext cx="229552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smtClean="0">
                <a:solidFill>
                  <a:srgbClr val="002060"/>
                </a:solidFill>
              </a:rPr>
              <a:t>En promedio, las empresas de la muestra cuentan con 12 empleados con maestría en CC o IC</a:t>
            </a:r>
            <a:endParaRPr lang="es-MX" dirty="0">
              <a:solidFill>
                <a:srgbClr val="002060"/>
              </a:solidFill>
            </a:endParaRPr>
          </a:p>
        </p:txBody>
      </p:sp>
      <p:graphicFrame>
        <p:nvGraphicFramePr>
          <p:cNvPr id="7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63204"/>
              </p:ext>
            </p:extLst>
          </p:nvPr>
        </p:nvGraphicFramePr>
        <p:xfrm>
          <a:off x="97320" y="1562100"/>
          <a:ext cx="8663609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Elipse"/>
          <p:cNvSpPr/>
          <p:nvPr/>
        </p:nvSpPr>
        <p:spPr bwMode="auto">
          <a:xfrm>
            <a:off x="6572250" y="4705350"/>
            <a:ext cx="533399" cy="32385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endParaRPr kumimoji="0" lang="es-MX" sz="16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-9525" y="1017588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s-MX" dirty="0">
                <a:solidFill>
                  <a:schemeClr val="tx1"/>
                </a:solidFill>
              </a:rPr>
              <a:t>Al contratar personal con nivel posgrado en ciencias de cómputo, ¿el </a:t>
            </a:r>
            <a:r>
              <a:rPr lang="es-MX" dirty="0" smtClean="0">
                <a:solidFill>
                  <a:schemeClr val="tx1"/>
                </a:solidFill>
              </a:rPr>
              <a:t>Departamento </a:t>
            </a:r>
            <a:r>
              <a:rPr lang="es-MX" dirty="0">
                <a:solidFill>
                  <a:schemeClr val="tx1"/>
                </a:solidFill>
              </a:rPr>
              <a:t>de recursos humanos de su empresa solicita como requisito alguna certificación avalada por alguna </a:t>
            </a:r>
            <a:r>
              <a:rPr lang="es-MX" dirty="0" smtClean="0">
                <a:solidFill>
                  <a:schemeClr val="tx1"/>
                </a:solidFill>
              </a:rPr>
              <a:t>institución?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800" dirty="0" smtClean="0"/>
              <a:t>Certificaciones solicitadas en el reclutamiento de personal</a:t>
            </a:r>
            <a:endParaRPr lang="en-US" sz="2800" dirty="0" smtClean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209367"/>
              </p:ext>
            </p:extLst>
          </p:nvPr>
        </p:nvGraphicFramePr>
        <p:xfrm>
          <a:off x="257175" y="1601788"/>
          <a:ext cx="7008813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Hoja de cálculo habilitada para macros" r:id="rId4" imgW="8763000" imgH="6391365" progId="Excel.SheetMacroEnabled.12">
                  <p:link updateAutomatic="1"/>
                </p:oleObj>
              </mc:Choice>
              <mc:Fallback>
                <p:oleObj name="Hoja de cálculo habilitada para macros" r:id="rId4" imgW="8763000" imgH="639136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175" y="1601788"/>
                        <a:ext cx="7008813" cy="511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981825" y="2428875"/>
            <a:ext cx="2009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Certificaciones a considerar: ITIL, PMP, JAVA, BI y CMMI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-9525" y="101758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s-MX" dirty="0" smtClean="0">
                <a:solidFill>
                  <a:schemeClr val="tx1"/>
                </a:solidFill>
              </a:rPr>
              <a:t>¿Podría </a:t>
            </a:r>
            <a:r>
              <a:rPr lang="es-MX" dirty="0">
                <a:solidFill>
                  <a:schemeClr val="tx1"/>
                </a:solidFill>
              </a:rPr>
              <a:t>evaluar en una escala de 1 al 5, donde 1 es nada satisfecho y 5 totalmente satisfecho, su nivel de satisfacción del personal empleado en sistemas de cómputo en su empresa?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800" dirty="0" smtClean="0"/>
              <a:t>Evaluación promedio del personal en CC: público</a:t>
            </a:r>
            <a:endParaRPr lang="en-US" sz="2800" dirty="0" smtClean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331966"/>
              </p:ext>
            </p:extLst>
          </p:nvPr>
        </p:nvGraphicFramePr>
        <p:xfrm>
          <a:off x="742950" y="1597025"/>
          <a:ext cx="70104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Hoja de cálculo habilitada para macros" r:id="rId4" imgW="8763000" imgH="6391365" progId="Excel.SheetMacroEnabled.12">
                  <p:link/>
                </p:oleObj>
              </mc:Choice>
              <mc:Fallback>
                <p:oleObj name="Hoja de cálculo habilitada para macros" r:id="rId4" imgW="8763000" imgH="6391365" progId="Excel.SheetMacroEnabled.12">
                  <p:link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950" y="1597025"/>
                        <a:ext cx="7010400" cy="511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077075" y="2333625"/>
            <a:ext cx="1866900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rgbClr val="002060"/>
                </a:solidFill>
              </a:rPr>
              <a:t>Soft</a:t>
            </a:r>
            <a:r>
              <a:rPr lang="es-MX" dirty="0" smtClean="0">
                <a:solidFill>
                  <a:srgbClr val="002060"/>
                </a:solidFill>
              </a:rPr>
              <a:t> </a:t>
            </a:r>
            <a:r>
              <a:rPr lang="es-MX" dirty="0" err="1" smtClean="0">
                <a:solidFill>
                  <a:srgbClr val="002060"/>
                </a:solidFill>
              </a:rPr>
              <a:t>skills</a:t>
            </a:r>
            <a:r>
              <a:rPr lang="es-MX" dirty="0" smtClean="0">
                <a:solidFill>
                  <a:srgbClr val="002060"/>
                </a:solidFill>
              </a:rPr>
              <a:t>: peor evaluado</a:t>
            </a:r>
          </a:p>
          <a:p>
            <a:endParaRPr lang="es-MX" dirty="0">
              <a:solidFill>
                <a:srgbClr val="002060"/>
              </a:solidFill>
            </a:endParaRPr>
          </a:p>
          <a:p>
            <a:r>
              <a:rPr lang="es-MX" dirty="0" smtClean="0">
                <a:solidFill>
                  <a:srgbClr val="002060"/>
                </a:solidFill>
              </a:rPr>
              <a:t>Conocimientos y capacidad para resolución de problemas: mejor evaluados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-9525" y="101758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s-MX" dirty="0" smtClean="0">
                <a:solidFill>
                  <a:schemeClr val="tx1"/>
                </a:solidFill>
              </a:rPr>
              <a:t>¿Podría </a:t>
            </a:r>
            <a:r>
              <a:rPr lang="es-MX" dirty="0">
                <a:solidFill>
                  <a:schemeClr val="tx1"/>
                </a:solidFill>
              </a:rPr>
              <a:t>evaluar en una escala de 1 al 5, donde 1 es nada satisfecho y 5 totalmente satisfecho, su nivel de satisfacción del personal empleado en sistemas de cómputo en su empresa?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800" dirty="0" smtClean="0"/>
              <a:t>Evaluación del promedio del personal en CC</a:t>
            </a:r>
            <a:endParaRPr lang="en-US" sz="2800" dirty="0" smtClean="0"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810439"/>
              </p:ext>
            </p:extLst>
          </p:nvPr>
        </p:nvGraphicFramePr>
        <p:xfrm>
          <a:off x="1066800" y="1597025"/>
          <a:ext cx="7008813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Hoja de cálculo habilitada para macros" r:id="rId4" imgW="8763000" imgH="6391365" progId="Excel.SheetMacroEnabled.12">
                  <p:link/>
                </p:oleObj>
              </mc:Choice>
              <mc:Fallback>
                <p:oleObj name="Hoja de cálculo habilitada para macros" r:id="rId4" imgW="8763000" imgH="6391365" progId="Excel.SheetMacroEnabled.12">
                  <p:link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1597025"/>
                        <a:ext cx="7008813" cy="511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8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3200" kern="0" dirty="0">
                <a:solidFill>
                  <a:srgbClr val="1F497D"/>
                </a:solidFill>
                <a:latin typeface="Arial"/>
                <a:cs typeface="+mj-cs"/>
              </a:rPr>
              <a:t>RESUMEN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ES" sz="2800" dirty="0"/>
              <a:t>Idea </a:t>
            </a:r>
            <a:r>
              <a:rPr lang="es-ES" sz="2800" dirty="0" smtClean="0"/>
              <a:t>central</a:t>
            </a:r>
            <a:endParaRPr lang="es-ES" sz="2800" dirty="0"/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" sz="2200" dirty="0" smtClean="0"/>
              <a:t>El valor del conocimiento es la clave para el desarrollo de la sociedad, que necesariamente conlleva la búsqueda continua de competitividad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" sz="2200" dirty="0" smtClean="0"/>
              <a:t>Este valor, solo se puede hacer efectivo en un escenario de trabajo conjunto de todos los agentes sociales en el que la relación universidad-empresa es el elemento sustancial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5339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32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Hacia la </a:t>
            </a:r>
            <a:r>
              <a:rPr lang="es-ES" sz="3200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Vinculación Desenfocada</a:t>
            </a:r>
            <a:r>
              <a:rPr lang="es-ES" sz="32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!!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787900" y="2060575"/>
            <a:ext cx="0" cy="31686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356100" y="2997200"/>
            <a:ext cx="8636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>
                <a:solidFill>
                  <a:prstClr val="black"/>
                </a:solidFill>
                <a:ea typeface="+mn-ea"/>
              </a:rPr>
              <a:t>ENLACE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332136" y="2278063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UNIDADES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332136" y="2781300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UNIDADES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332136" y="3286125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UNIDADES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332136" y="3789363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UNIDADES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332136" y="4294188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UNIDADES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1332136" y="4797425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UNIDADES</a:t>
            </a: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7596832" y="2636838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IP</a:t>
            </a: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7596832" y="3068638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GOB</a:t>
            </a: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7596832" y="3502025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IP</a:t>
            </a: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7596832" y="3933825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GOB</a:t>
            </a:r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96832" y="4365625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IP</a:t>
            </a:r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7596832" y="4797425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GOB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319338" y="16478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prstClr val="black"/>
                </a:solidFill>
                <a:ea typeface="+mn-ea"/>
              </a:rPr>
              <a:t>IPN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58888" y="1628775"/>
            <a:ext cx="3529012" cy="431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>
                <a:solidFill>
                  <a:prstClr val="white"/>
                </a:solidFill>
                <a:ea typeface="+mn-ea"/>
              </a:rPr>
              <a:t>IPN</a:t>
            </a:r>
          </a:p>
        </p:txBody>
      </p:sp>
      <p:pic>
        <p:nvPicPr>
          <p:cNvPr id="6163" name="Picture 20" descr="MP90039901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573463"/>
            <a:ext cx="6794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1" descr="MP90039901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38" y="3573463"/>
            <a:ext cx="6794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2" descr="MP90039901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573463"/>
            <a:ext cx="6794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3" descr="MP90039901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6650" y="3573463"/>
            <a:ext cx="6794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4" descr="MP90039901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0" y="3573463"/>
            <a:ext cx="6794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Rectangle 27"/>
          <p:cNvSpPr>
            <a:spLocks noChangeArrowheads="1"/>
          </p:cNvSpPr>
          <p:nvPr/>
        </p:nvSpPr>
        <p:spPr bwMode="auto">
          <a:xfrm>
            <a:off x="4787900" y="1628775"/>
            <a:ext cx="3529013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>
                <a:solidFill>
                  <a:prstClr val="white"/>
                </a:solidFill>
                <a:ea typeface="+mn-ea"/>
              </a:rPr>
              <a:t>IP – Gobierno</a:t>
            </a:r>
          </a:p>
        </p:txBody>
      </p:sp>
      <p:pic>
        <p:nvPicPr>
          <p:cNvPr id="6175" name="Picture 36" descr="MP90041172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205038"/>
            <a:ext cx="24479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6" name="Line 37"/>
          <p:cNvSpPr>
            <a:spLocks noChangeShapeType="1"/>
          </p:cNvSpPr>
          <p:nvPr/>
        </p:nvSpPr>
        <p:spPr bwMode="auto">
          <a:xfrm>
            <a:off x="4500563" y="2349500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pic>
        <p:nvPicPr>
          <p:cNvPr id="6177" name="Picture 38" descr="MC90007871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213100"/>
            <a:ext cx="45561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39" descr="MC90007871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19925" y="3262313"/>
            <a:ext cx="45561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90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_tradnl" sz="32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LLUVIA DE IDEAS</a:t>
            </a:r>
            <a:endParaRPr lang="es-ES" sz="3200" kern="0" dirty="0">
              <a:solidFill>
                <a:srgbClr val="1F497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>
          <a:xfrm>
            <a:off x="1331640" y="4509120"/>
            <a:ext cx="7355160" cy="1791856"/>
          </a:xfrm>
        </p:spPr>
        <p:txBody>
          <a:bodyPr/>
          <a:lstStyle/>
          <a:p>
            <a:pPr marL="0" indent="0">
              <a:buNone/>
            </a:pPr>
            <a:r>
              <a:rPr lang="es-ES" kern="0" dirty="0">
                <a:solidFill>
                  <a:srgbClr val="1F497D"/>
                </a:solidFill>
                <a:latin typeface="Arial"/>
              </a:rPr>
              <a:t>Por el momento no nos preocupemos por la mejor…..</a:t>
            </a:r>
            <a:br>
              <a:rPr lang="es-ES" kern="0" dirty="0">
                <a:solidFill>
                  <a:srgbClr val="1F497D"/>
                </a:solidFill>
                <a:latin typeface="Arial"/>
              </a:rPr>
            </a:br>
            <a:r>
              <a:rPr lang="es-ES" kern="0" dirty="0">
                <a:solidFill>
                  <a:srgbClr val="1F497D"/>
                </a:solidFill>
                <a:latin typeface="Arial"/>
              </a:rPr>
              <a:t/>
            </a:r>
            <a:br>
              <a:rPr lang="es-ES" kern="0" dirty="0">
                <a:solidFill>
                  <a:srgbClr val="1F497D"/>
                </a:solidFill>
                <a:latin typeface="Arial"/>
              </a:rPr>
            </a:br>
            <a:r>
              <a:rPr lang="es-ES" kern="0" dirty="0">
                <a:solidFill>
                  <a:srgbClr val="1F497D"/>
                </a:solidFill>
                <a:latin typeface="Arial"/>
              </a:rPr>
              <a:t>solo tenemos</a:t>
            </a:r>
            <a:r>
              <a:rPr lang="es-ES" dirty="0">
                <a:solidFill>
                  <a:srgbClr val="0000FF"/>
                </a:solidFill>
              </a:rPr>
              <a:t> </a:t>
            </a:r>
            <a:r>
              <a:rPr lang="es-ES" kern="0" dirty="0">
                <a:solidFill>
                  <a:srgbClr val="1F497D"/>
                </a:solidFill>
                <a:latin typeface="Arial"/>
              </a:rPr>
              <a:t>que empezar…</a:t>
            </a:r>
            <a:r>
              <a:rPr lang="es-ES" sz="1800" kern="0" dirty="0">
                <a:solidFill>
                  <a:srgbClr val="1F497D"/>
                </a:solidFill>
                <a:latin typeface="Arial"/>
              </a:rPr>
              <a:t>..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804" y="1148861"/>
            <a:ext cx="3873836" cy="33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1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467544" y="1700808"/>
            <a:ext cx="3059691" cy="936104"/>
          </a:xfrm>
          <a:prstGeom prst="roundRect">
            <a:avLst/>
          </a:prstGeom>
          <a:solidFill>
            <a:srgbClr val="00823B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3291199" y="1700808"/>
            <a:ext cx="5478982" cy="936104"/>
          </a:xfrm>
          <a:prstGeom prst="rect">
            <a:avLst/>
          </a:prstGeom>
          <a:solidFill>
            <a:srgbClr val="6E8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373353" y="1788796"/>
            <a:ext cx="30605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Líneas de Generación y/o aplicación del conocimiento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433903" y="1948816"/>
            <a:ext cx="519399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Asociadas a las temáticas requeridas por la industria.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44975" y="3212976"/>
            <a:ext cx="3059691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291199" y="3212976"/>
            <a:ext cx="5478982" cy="936103"/>
          </a:xfrm>
          <a:prstGeom prst="rect">
            <a:avLst/>
          </a:prstGeom>
          <a:solidFill>
            <a:srgbClr val="6E8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373353" y="3257550"/>
            <a:ext cx="30605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Espacio de la empresa como aula, laboratorio o taller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75086" y="3257550"/>
            <a:ext cx="498221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Capitalizar la experiencia y conocimientos de la empresa.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44975" y="4725143"/>
            <a:ext cx="3059691" cy="864097"/>
          </a:xfrm>
          <a:prstGeom prst="roundRect">
            <a:avLst/>
          </a:prstGeom>
          <a:solidFill>
            <a:srgbClr val="00823B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3291199" y="4725144"/>
            <a:ext cx="5478982" cy="864096"/>
          </a:xfrm>
          <a:prstGeom prst="rect">
            <a:avLst/>
          </a:prstGeom>
          <a:solidFill>
            <a:srgbClr val="6E8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373353" y="4726306"/>
            <a:ext cx="30605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empresa propone las necesidades tecnológicas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647247" y="4724400"/>
            <a:ext cx="49100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Los estudiantes elaboran los protocolos de investigación que serán desarrollados en su tesis.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99176" cy="990600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32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REQUERIMIENTOS</a:t>
            </a:r>
          </a:p>
        </p:txBody>
      </p:sp>
    </p:spTree>
    <p:extLst>
      <p:ext uri="{BB962C8B-B14F-4D97-AF65-F5344CB8AC3E}">
        <p14:creationId xmlns:p14="http://schemas.microsoft.com/office/powerpoint/2010/main" val="8473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Rectángulo redondeado"/>
          <p:cNvSpPr/>
          <p:nvPr/>
        </p:nvSpPr>
        <p:spPr>
          <a:xfrm>
            <a:off x="450305" y="1268760"/>
            <a:ext cx="3096344" cy="936104"/>
          </a:xfrm>
          <a:prstGeom prst="roundRect">
            <a:avLst/>
          </a:prstGeom>
          <a:solidFill>
            <a:srgbClr val="00823B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5" name="16 Rectángulo"/>
          <p:cNvSpPr/>
          <p:nvPr/>
        </p:nvSpPr>
        <p:spPr>
          <a:xfrm>
            <a:off x="3347864" y="1268760"/>
            <a:ext cx="5544616" cy="936104"/>
          </a:xfrm>
          <a:prstGeom prst="rect">
            <a:avLst/>
          </a:prstGeom>
          <a:solidFill>
            <a:srgbClr val="6E8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6" name="26 CuadroTexto"/>
          <p:cNvSpPr txBox="1"/>
          <p:nvPr/>
        </p:nvSpPr>
        <p:spPr>
          <a:xfrm>
            <a:off x="306388" y="1619747"/>
            <a:ext cx="30972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Tecnologías genéricas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28 CuadroTexto"/>
          <p:cNvSpPr txBox="1"/>
          <p:nvPr/>
        </p:nvSpPr>
        <p:spPr>
          <a:xfrm>
            <a:off x="3402013" y="1268760"/>
            <a:ext cx="5400675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174625"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Atender problemas comunes (adaptación, asimilación o transferencia de tecnologías genéricas) de varias empresas o rama industrial.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1 Rectángulo redondeado"/>
          <p:cNvSpPr/>
          <p:nvPr/>
        </p:nvSpPr>
        <p:spPr>
          <a:xfrm>
            <a:off x="450305" y="2420888"/>
            <a:ext cx="3096344" cy="158417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9" name="2 Rectángulo"/>
          <p:cNvSpPr/>
          <p:nvPr/>
        </p:nvSpPr>
        <p:spPr>
          <a:xfrm>
            <a:off x="3330625" y="2420888"/>
            <a:ext cx="5544616" cy="1584176"/>
          </a:xfrm>
          <a:prstGeom prst="rect">
            <a:avLst/>
          </a:prstGeom>
          <a:solidFill>
            <a:srgbClr val="6E8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10" name="3 CuadroTexto"/>
          <p:cNvSpPr txBox="1"/>
          <p:nvPr/>
        </p:nvSpPr>
        <p:spPr>
          <a:xfrm>
            <a:off x="377825" y="2997696"/>
            <a:ext cx="30972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Tesis y trabajos terminales</a:t>
            </a:r>
          </a:p>
        </p:txBody>
      </p:sp>
      <p:sp>
        <p:nvSpPr>
          <p:cNvPr id="11" name="4 CuadroTexto"/>
          <p:cNvSpPr txBox="1"/>
          <p:nvPr/>
        </p:nvSpPr>
        <p:spPr>
          <a:xfrm>
            <a:off x="3608388" y="2537321"/>
            <a:ext cx="52562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Realización de proyectos de investigación industrial que incrementen la capacidad científico-tecnológica y de innovación de las empresas y de las instituciones de educación superior y centros de investigación, que resuelvan problemas o desafíos de la empresa.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6 Rectángulo redondeado"/>
          <p:cNvSpPr/>
          <p:nvPr/>
        </p:nvSpPr>
        <p:spPr>
          <a:xfrm>
            <a:off x="450305" y="4293096"/>
            <a:ext cx="3096344" cy="648072"/>
          </a:xfrm>
          <a:prstGeom prst="roundRect">
            <a:avLst/>
          </a:prstGeom>
          <a:solidFill>
            <a:srgbClr val="00823B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14" name="8 CuadroTexto"/>
          <p:cNvSpPr txBox="1"/>
          <p:nvPr/>
        </p:nvSpPr>
        <p:spPr>
          <a:xfrm>
            <a:off x="377825" y="4364410"/>
            <a:ext cx="3097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Relación Academia Industria</a:t>
            </a:r>
          </a:p>
        </p:txBody>
      </p:sp>
      <p:sp>
        <p:nvSpPr>
          <p:cNvPr id="15" name="10 Rectángulo redondeado"/>
          <p:cNvSpPr/>
          <p:nvPr/>
        </p:nvSpPr>
        <p:spPr>
          <a:xfrm>
            <a:off x="450305" y="5445224"/>
            <a:ext cx="3096344" cy="93610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16" name="11 Rectángulo"/>
          <p:cNvSpPr/>
          <p:nvPr/>
        </p:nvSpPr>
        <p:spPr>
          <a:xfrm>
            <a:off x="3258617" y="5445224"/>
            <a:ext cx="5544616" cy="936104"/>
          </a:xfrm>
          <a:prstGeom prst="rect">
            <a:avLst/>
          </a:prstGeom>
          <a:solidFill>
            <a:srgbClr val="6E8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17" name="12 CuadroTexto"/>
          <p:cNvSpPr txBox="1"/>
          <p:nvPr/>
        </p:nvSpPr>
        <p:spPr>
          <a:xfrm>
            <a:off x="377825" y="5660703"/>
            <a:ext cx="3097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Confidencialidad</a:t>
            </a:r>
          </a:p>
        </p:txBody>
      </p:sp>
      <p:sp>
        <p:nvSpPr>
          <p:cNvPr id="18" name="13 CuadroTexto"/>
          <p:cNvSpPr txBox="1">
            <a:spLocks noChangeArrowheads="1"/>
          </p:cNvSpPr>
          <p:nvPr/>
        </p:nvSpPr>
        <p:spPr bwMode="auto">
          <a:xfrm>
            <a:off x="3402013" y="5444803"/>
            <a:ext cx="5257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/>
            <a:r>
              <a:rPr lang="es-MX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MX" sz="1600" b="1" dirty="0">
                <a:solidFill>
                  <a:schemeClr val="bg1"/>
                </a:solidFill>
                <a:latin typeface="Calibri" pitchFamily="34" charset="0"/>
              </a:rPr>
              <a:t>D</a:t>
            </a:r>
            <a:r>
              <a:rPr lang="es-MX" sz="1600" b="1" dirty="0" smtClean="0">
                <a:solidFill>
                  <a:schemeClr val="bg1"/>
                </a:solidFill>
                <a:latin typeface="Calibri" pitchFamily="34" charset="0"/>
              </a:rPr>
              <a:t>eberán considerar </a:t>
            </a:r>
            <a:r>
              <a:rPr lang="es-MX" sz="1600" b="1" dirty="0">
                <a:solidFill>
                  <a:schemeClr val="bg1"/>
                </a:solidFill>
                <a:latin typeface="Calibri" pitchFamily="34" charset="0"/>
              </a:rPr>
              <a:t>como requisito para su aprobación por el comité </a:t>
            </a:r>
            <a:r>
              <a:rPr lang="es-MX" sz="1600" b="1" dirty="0" smtClean="0">
                <a:solidFill>
                  <a:schemeClr val="bg1"/>
                </a:solidFill>
                <a:latin typeface="Calibri" pitchFamily="34" charset="0"/>
              </a:rPr>
              <a:t>académico/industria </a:t>
            </a:r>
            <a:r>
              <a:rPr lang="es-MX" sz="1600" b="1" dirty="0">
                <a:solidFill>
                  <a:schemeClr val="bg1"/>
                </a:solidFill>
                <a:latin typeface="Calibri" pitchFamily="34" charset="0"/>
              </a:rPr>
              <a:t>que corresponda, la protección de la propiedad intelectual. </a:t>
            </a:r>
          </a:p>
        </p:txBody>
      </p:sp>
      <p:sp>
        <p:nvSpPr>
          <p:cNvPr id="19" name="Título 7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99176" cy="990600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32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REQUERIMIENTOS</a:t>
            </a:r>
          </a:p>
        </p:txBody>
      </p:sp>
      <p:sp>
        <p:nvSpPr>
          <p:cNvPr id="20" name="2 Rectángulo"/>
          <p:cNvSpPr/>
          <p:nvPr/>
        </p:nvSpPr>
        <p:spPr>
          <a:xfrm>
            <a:off x="3347864" y="4293096"/>
            <a:ext cx="5544616" cy="648072"/>
          </a:xfrm>
          <a:prstGeom prst="rect">
            <a:avLst/>
          </a:prstGeom>
          <a:solidFill>
            <a:srgbClr val="6E8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21" name="4 CuadroTexto"/>
          <p:cNvSpPr txBox="1"/>
          <p:nvPr/>
        </p:nvSpPr>
        <p:spPr>
          <a:xfrm>
            <a:off x="3635896" y="4284384"/>
            <a:ext cx="5184204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Operar en el marco de convenios entre las instituciones académicas y empresas participantes </a:t>
            </a:r>
          </a:p>
        </p:txBody>
      </p:sp>
    </p:spTree>
    <p:extLst>
      <p:ext uri="{BB962C8B-B14F-4D97-AF65-F5344CB8AC3E}">
        <p14:creationId xmlns:p14="http://schemas.microsoft.com/office/powerpoint/2010/main" val="30876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Rectángulo redondeado"/>
          <p:cNvSpPr/>
          <p:nvPr/>
        </p:nvSpPr>
        <p:spPr>
          <a:xfrm>
            <a:off x="450305" y="1556792"/>
            <a:ext cx="3096344" cy="648072"/>
          </a:xfrm>
          <a:prstGeom prst="roundRect">
            <a:avLst/>
          </a:prstGeom>
          <a:solidFill>
            <a:srgbClr val="00823B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" name="16 Rectángulo"/>
          <p:cNvSpPr/>
          <p:nvPr/>
        </p:nvSpPr>
        <p:spPr>
          <a:xfrm>
            <a:off x="3330625" y="1556792"/>
            <a:ext cx="5544616" cy="648072"/>
          </a:xfrm>
          <a:prstGeom prst="rect">
            <a:avLst/>
          </a:prstGeom>
          <a:solidFill>
            <a:srgbClr val="6E8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6" name="26 CuadroTexto"/>
          <p:cNvSpPr txBox="1"/>
          <p:nvPr/>
        </p:nvSpPr>
        <p:spPr>
          <a:xfrm>
            <a:off x="306388" y="1763763"/>
            <a:ext cx="30972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Costos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28 CuadroTexto"/>
          <p:cNvSpPr txBox="1"/>
          <p:nvPr/>
        </p:nvSpPr>
        <p:spPr>
          <a:xfrm>
            <a:off x="3419872" y="1772816"/>
            <a:ext cx="5400675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174625"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Mínimos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1 Rectángulo redondeado"/>
          <p:cNvSpPr/>
          <p:nvPr/>
        </p:nvSpPr>
        <p:spPr>
          <a:xfrm>
            <a:off x="450305" y="2636912"/>
            <a:ext cx="3096344" cy="79208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9" name="2 Rectángulo"/>
          <p:cNvSpPr/>
          <p:nvPr/>
        </p:nvSpPr>
        <p:spPr>
          <a:xfrm>
            <a:off x="3330625" y="2636912"/>
            <a:ext cx="5544616" cy="792088"/>
          </a:xfrm>
          <a:prstGeom prst="rect">
            <a:avLst/>
          </a:prstGeom>
          <a:solidFill>
            <a:srgbClr val="6E8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10" name="3 CuadroTexto"/>
          <p:cNvSpPr txBox="1"/>
          <p:nvPr/>
        </p:nvSpPr>
        <p:spPr>
          <a:xfrm>
            <a:off x="377825" y="2772668"/>
            <a:ext cx="30972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Recursos Humanos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3563888" y="2802414"/>
            <a:ext cx="52562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Alineados a los objetivos de la industria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ítulo 7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99176" cy="990600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32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REQUERIMIENTOS</a:t>
            </a:r>
          </a:p>
        </p:txBody>
      </p:sp>
      <p:sp>
        <p:nvSpPr>
          <p:cNvPr id="20" name="15 Rectángulo redondeado"/>
          <p:cNvSpPr/>
          <p:nvPr/>
        </p:nvSpPr>
        <p:spPr>
          <a:xfrm>
            <a:off x="467445" y="3789040"/>
            <a:ext cx="3096344" cy="648072"/>
          </a:xfrm>
          <a:prstGeom prst="roundRect">
            <a:avLst/>
          </a:prstGeom>
          <a:solidFill>
            <a:srgbClr val="00823B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1" name="16 Rectángulo"/>
          <p:cNvSpPr/>
          <p:nvPr/>
        </p:nvSpPr>
        <p:spPr>
          <a:xfrm>
            <a:off x="3347765" y="3789040"/>
            <a:ext cx="5544616" cy="648072"/>
          </a:xfrm>
          <a:prstGeom prst="rect">
            <a:avLst/>
          </a:prstGeom>
          <a:solidFill>
            <a:srgbClr val="6E8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22" name="26 CuadroTexto"/>
          <p:cNvSpPr txBox="1"/>
          <p:nvPr/>
        </p:nvSpPr>
        <p:spPr>
          <a:xfrm>
            <a:off x="323528" y="3933056"/>
            <a:ext cx="30972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Deadline</a:t>
            </a:r>
            <a:endParaRPr lang="es-MX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28 CuadroTexto"/>
          <p:cNvSpPr txBox="1"/>
          <p:nvPr/>
        </p:nvSpPr>
        <p:spPr>
          <a:xfrm>
            <a:off x="3437012" y="3933056"/>
            <a:ext cx="5400675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174625"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 meses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1 Rectángulo redondeado"/>
          <p:cNvSpPr/>
          <p:nvPr/>
        </p:nvSpPr>
        <p:spPr>
          <a:xfrm>
            <a:off x="467445" y="4797152"/>
            <a:ext cx="309634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25" name="2 Rectángulo"/>
          <p:cNvSpPr/>
          <p:nvPr/>
        </p:nvSpPr>
        <p:spPr>
          <a:xfrm>
            <a:off x="3347765" y="4797152"/>
            <a:ext cx="5544616" cy="720080"/>
          </a:xfrm>
          <a:prstGeom prst="rect">
            <a:avLst/>
          </a:prstGeom>
          <a:solidFill>
            <a:srgbClr val="6E8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26" name="3 CuadroTexto"/>
          <p:cNvSpPr txBox="1"/>
          <p:nvPr/>
        </p:nvSpPr>
        <p:spPr>
          <a:xfrm>
            <a:off x="394965" y="5004916"/>
            <a:ext cx="30972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Apoyos Económicos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4 CuadroTexto"/>
          <p:cNvSpPr txBox="1"/>
          <p:nvPr/>
        </p:nvSpPr>
        <p:spPr>
          <a:xfrm>
            <a:off x="3581028" y="5013176"/>
            <a:ext cx="52562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Factibles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32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Hacia la </a:t>
            </a:r>
            <a:r>
              <a:rPr lang="es-ES" sz="3200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Vinculación Enfocada</a:t>
            </a:r>
            <a:endParaRPr lang="es-ES" sz="3200" kern="0" dirty="0">
              <a:solidFill>
                <a:srgbClr val="1F497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356100" y="2997200"/>
            <a:ext cx="8636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>
                <a:solidFill>
                  <a:prstClr val="black"/>
                </a:solidFill>
                <a:ea typeface="+mn-ea"/>
              </a:rPr>
              <a:t>ENLACE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1044575" y="2278063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UNIDADES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044575" y="2781300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UNIDADES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044575" y="3286125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UNIDADES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044575" y="3789363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UNIDADES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044575" y="4294188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UNIDADES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044575" y="4797425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UNIDADES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7740848" y="2348880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IP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7740848" y="2780680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GOB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7740848" y="3214067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IP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7740848" y="3645867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GOB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7740848" y="4077667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IP</a:t>
            </a: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7740848" y="4509467"/>
            <a:ext cx="8636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prstClr val="black"/>
                </a:solidFill>
                <a:ea typeface="+mn-ea"/>
              </a:rPr>
              <a:t>GOB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319338" y="16478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prstClr val="black"/>
                </a:solidFill>
                <a:ea typeface="+mn-ea"/>
              </a:rPr>
              <a:t>IPN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258888" y="1628775"/>
            <a:ext cx="3529012" cy="431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>
                <a:solidFill>
                  <a:prstClr val="white"/>
                </a:solidFill>
                <a:ea typeface="+mn-ea"/>
              </a:rPr>
              <a:t>IPN</a:t>
            </a:r>
          </a:p>
        </p:txBody>
      </p:sp>
      <p:pic>
        <p:nvPicPr>
          <p:cNvPr id="7186" name="Picture 19" descr="MP90039901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573463"/>
            <a:ext cx="6794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0" descr="MP90039901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38" y="3573463"/>
            <a:ext cx="6794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1" descr="MP90039901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573463"/>
            <a:ext cx="6794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2" descr="MP90039901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6650" y="3573463"/>
            <a:ext cx="6794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3" descr="MP90039901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0" y="3573463"/>
            <a:ext cx="6794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4" descr="MP90039901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663" y="3573463"/>
            <a:ext cx="6794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2" name="Rectangle 25"/>
          <p:cNvSpPr>
            <a:spLocks noChangeArrowheads="1"/>
          </p:cNvSpPr>
          <p:nvPr/>
        </p:nvSpPr>
        <p:spPr bwMode="auto">
          <a:xfrm>
            <a:off x="4787900" y="1628775"/>
            <a:ext cx="3529013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>
                <a:solidFill>
                  <a:prstClr val="white"/>
                </a:solidFill>
                <a:ea typeface="+mn-ea"/>
              </a:rPr>
              <a:t>IP – Gobierno</a:t>
            </a:r>
          </a:p>
        </p:txBody>
      </p:sp>
      <p:sp>
        <p:nvSpPr>
          <p:cNvPr id="7193" name="Text Box 26"/>
          <p:cNvSpPr txBox="1">
            <a:spLocks noChangeArrowheads="1"/>
          </p:cNvSpPr>
          <p:nvPr/>
        </p:nvSpPr>
        <p:spPr bwMode="auto">
          <a:xfrm>
            <a:off x="827584" y="5651956"/>
            <a:ext cx="2840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solidFill>
                  <a:prstClr val="black"/>
                </a:solidFill>
                <a:ea typeface="+mn-ea"/>
              </a:rPr>
              <a:t>Identificar Líderes/</a:t>
            </a:r>
            <a:r>
              <a:rPr lang="es-ES" dirty="0" smtClean="0">
                <a:solidFill>
                  <a:prstClr val="black"/>
                </a:solidFill>
                <a:ea typeface="+mn-ea"/>
              </a:rPr>
              <a:t>Grupos</a:t>
            </a:r>
            <a:endParaRPr lang="es-E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194" name="Text Box 27"/>
          <p:cNvSpPr txBox="1">
            <a:spLocks noChangeArrowheads="1"/>
          </p:cNvSpPr>
          <p:nvPr/>
        </p:nvSpPr>
        <p:spPr bwMode="auto">
          <a:xfrm>
            <a:off x="4643934" y="5518973"/>
            <a:ext cx="1871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solidFill>
                  <a:prstClr val="black"/>
                </a:solidFill>
                <a:ea typeface="+mn-ea"/>
              </a:rPr>
              <a:t>Identificar </a:t>
            </a:r>
          </a:p>
          <a:p>
            <a:r>
              <a:rPr lang="es-ES" dirty="0" smtClean="0">
                <a:solidFill>
                  <a:prstClr val="black"/>
                </a:solidFill>
                <a:ea typeface="+mn-ea"/>
              </a:rPr>
              <a:t>Necesidades</a:t>
            </a:r>
            <a:endParaRPr lang="es-E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195" name="AutoShape 28"/>
          <p:cNvSpPr>
            <a:spLocks noChangeArrowheads="1"/>
          </p:cNvSpPr>
          <p:nvPr/>
        </p:nvSpPr>
        <p:spPr bwMode="auto">
          <a:xfrm>
            <a:off x="1908175" y="2349500"/>
            <a:ext cx="4318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>
                <a:solidFill>
                  <a:prstClr val="black"/>
                </a:solidFill>
                <a:ea typeface="+mn-ea"/>
              </a:rPr>
              <a:t>Grupo</a:t>
            </a:r>
          </a:p>
        </p:txBody>
      </p:sp>
      <p:sp>
        <p:nvSpPr>
          <p:cNvPr id="7196" name="AutoShape 29"/>
          <p:cNvSpPr>
            <a:spLocks noChangeArrowheads="1"/>
          </p:cNvSpPr>
          <p:nvPr/>
        </p:nvSpPr>
        <p:spPr bwMode="auto">
          <a:xfrm>
            <a:off x="1908175" y="2852738"/>
            <a:ext cx="4318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>
                <a:solidFill>
                  <a:prstClr val="black"/>
                </a:solidFill>
                <a:ea typeface="+mn-ea"/>
              </a:rPr>
              <a:t>Grupo</a:t>
            </a:r>
          </a:p>
        </p:txBody>
      </p:sp>
      <p:sp>
        <p:nvSpPr>
          <p:cNvPr id="7197" name="AutoShape 30"/>
          <p:cNvSpPr>
            <a:spLocks noChangeArrowheads="1"/>
          </p:cNvSpPr>
          <p:nvPr/>
        </p:nvSpPr>
        <p:spPr bwMode="auto">
          <a:xfrm>
            <a:off x="1908175" y="3284538"/>
            <a:ext cx="4318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>
                <a:solidFill>
                  <a:prstClr val="black"/>
                </a:solidFill>
                <a:ea typeface="+mn-ea"/>
              </a:rPr>
              <a:t>Grupo</a:t>
            </a:r>
          </a:p>
        </p:txBody>
      </p:sp>
      <p:sp>
        <p:nvSpPr>
          <p:cNvPr id="7198" name="AutoShape 31"/>
          <p:cNvSpPr>
            <a:spLocks noChangeArrowheads="1"/>
          </p:cNvSpPr>
          <p:nvPr/>
        </p:nvSpPr>
        <p:spPr bwMode="auto">
          <a:xfrm>
            <a:off x="1908175" y="4365625"/>
            <a:ext cx="4318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>
                <a:solidFill>
                  <a:prstClr val="black"/>
                </a:solidFill>
                <a:ea typeface="+mn-ea"/>
              </a:rPr>
              <a:t>Grupo</a:t>
            </a:r>
          </a:p>
        </p:txBody>
      </p:sp>
      <p:sp>
        <p:nvSpPr>
          <p:cNvPr id="7199" name="AutoShape 32"/>
          <p:cNvSpPr>
            <a:spLocks noChangeArrowheads="1"/>
          </p:cNvSpPr>
          <p:nvPr/>
        </p:nvSpPr>
        <p:spPr bwMode="auto">
          <a:xfrm>
            <a:off x="1908175" y="3933825"/>
            <a:ext cx="4318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>
                <a:solidFill>
                  <a:prstClr val="black"/>
                </a:solidFill>
                <a:ea typeface="+mn-ea"/>
              </a:rPr>
              <a:t>Grupo</a:t>
            </a:r>
          </a:p>
        </p:txBody>
      </p:sp>
      <p:sp>
        <p:nvSpPr>
          <p:cNvPr id="7200" name="AutoShape 33"/>
          <p:cNvSpPr>
            <a:spLocks noChangeArrowheads="1"/>
          </p:cNvSpPr>
          <p:nvPr/>
        </p:nvSpPr>
        <p:spPr bwMode="auto">
          <a:xfrm>
            <a:off x="1908175" y="4868863"/>
            <a:ext cx="4318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>
                <a:solidFill>
                  <a:prstClr val="black"/>
                </a:solidFill>
                <a:ea typeface="+mn-ea"/>
              </a:rPr>
              <a:t>Grupo</a:t>
            </a:r>
          </a:p>
        </p:txBody>
      </p:sp>
      <p:pic>
        <p:nvPicPr>
          <p:cNvPr id="7201" name="Picture 34" descr="MP90043173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133600"/>
            <a:ext cx="14398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Line 35"/>
          <p:cNvSpPr>
            <a:spLocks noChangeShapeType="1"/>
          </p:cNvSpPr>
          <p:nvPr/>
        </p:nvSpPr>
        <p:spPr bwMode="auto">
          <a:xfrm>
            <a:off x="4787900" y="2060575"/>
            <a:ext cx="0" cy="31686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pic>
        <p:nvPicPr>
          <p:cNvPr id="7203" name="Picture 36" descr="MC90029533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141663"/>
            <a:ext cx="990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Picture 37" descr="MP90043934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3429000"/>
            <a:ext cx="7905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5" name="Text Box 39"/>
          <p:cNvSpPr txBox="1">
            <a:spLocks noChangeArrowheads="1"/>
          </p:cNvSpPr>
          <p:nvPr/>
        </p:nvSpPr>
        <p:spPr bwMode="auto">
          <a:xfrm>
            <a:off x="7236346" y="5516563"/>
            <a:ext cx="139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solidFill>
                  <a:prstClr val="black"/>
                </a:solidFill>
                <a:ea typeface="+mn-ea"/>
              </a:rPr>
              <a:t>Resultados </a:t>
            </a:r>
          </a:p>
          <a:p>
            <a:r>
              <a:rPr lang="es-ES" dirty="0">
                <a:solidFill>
                  <a:prstClr val="black"/>
                </a:solidFill>
                <a:ea typeface="+mn-ea"/>
              </a:rPr>
              <a:t>Rápidos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300242" y="5733256"/>
            <a:ext cx="906463" cy="358775"/>
            <a:chOff x="4095" y="3266"/>
            <a:chExt cx="883" cy="226"/>
          </a:xfrm>
        </p:grpSpPr>
        <p:sp>
          <p:nvSpPr>
            <p:cNvPr id="7208" name="Rectangle 41"/>
            <p:cNvSpPr>
              <a:spLocks noChangeArrowheads="1"/>
            </p:cNvSpPr>
            <p:nvPr/>
          </p:nvSpPr>
          <p:spPr bwMode="auto">
            <a:xfrm rot="538358" flipV="1">
              <a:off x="4095" y="3266"/>
              <a:ext cx="868" cy="56"/>
            </a:xfrm>
            <a:prstGeom prst="rect">
              <a:avLst/>
            </a:prstGeom>
            <a:solidFill>
              <a:srgbClr val="0066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20099998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FF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7209" name="Rectangle 42"/>
            <p:cNvSpPr>
              <a:spLocks noChangeArrowheads="1"/>
            </p:cNvSpPr>
            <p:nvPr/>
          </p:nvSpPr>
          <p:spPr bwMode="auto">
            <a:xfrm rot="538358" flipV="1">
              <a:off x="4110" y="3463"/>
              <a:ext cx="868" cy="29"/>
            </a:xfrm>
            <a:prstGeom prst="rect">
              <a:avLst/>
            </a:prstGeom>
            <a:solidFill>
              <a:srgbClr val="0066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20099998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FF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>
                <a:solidFill>
                  <a:prstClr val="black"/>
                </a:solidFill>
                <a:ea typeface="+mn-ea"/>
              </a:endParaRPr>
            </a:p>
          </p:txBody>
        </p:sp>
      </p:grpSp>
      <p:sp>
        <p:nvSpPr>
          <p:cNvPr id="10283" name="AutoShape 43"/>
          <p:cNvSpPr>
            <a:spLocks noChangeArrowheads="1"/>
          </p:cNvSpPr>
          <p:nvPr/>
        </p:nvSpPr>
        <p:spPr bwMode="auto">
          <a:xfrm>
            <a:off x="3851772" y="5516563"/>
            <a:ext cx="584200" cy="584200"/>
          </a:xfrm>
          <a:prstGeom prst="plus">
            <a:avLst>
              <a:gd name="adj" fmla="val 25000"/>
            </a:avLst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19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s-ES" sz="32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ESTRATEGIA DEL IPN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4000" dirty="0" smtClean="0"/>
              <a:t>PROYECTO </a:t>
            </a:r>
          </a:p>
          <a:p>
            <a:pPr marL="0" indent="0" algn="ctr">
              <a:buNone/>
            </a:pPr>
            <a:r>
              <a:rPr lang="es-ES" sz="4000" dirty="0" smtClean="0"/>
              <a:t>VICEP</a:t>
            </a:r>
            <a:endParaRPr lang="es-ES" sz="4000" dirty="0"/>
          </a:p>
          <a:p>
            <a:pPr marL="0" indent="0" algn="ctr">
              <a:buNone/>
            </a:pPr>
            <a:r>
              <a:rPr lang="es-ES" sz="2800" dirty="0" smtClean="0"/>
              <a:t>(</a:t>
            </a:r>
            <a:r>
              <a:rPr lang="es-ES" sz="2800" b="1" dirty="0" smtClean="0">
                <a:solidFill>
                  <a:srgbClr val="0000FF"/>
                </a:solidFill>
              </a:rPr>
              <a:t>Vi</a:t>
            </a:r>
            <a:r>
              <a:rPr lang="es-ES" sz="2800" dirty="0" smtClean="0"/>
              <a:t>ncula + </a:t>
            </a:r>
            <a:r>
              <a:rPr lang="es-ES" sz="2800" b="1" dirty="0" smtClean="0">
                <a:solidFill>
                  <a:srgbClr val="0000FF"/>
                </a:solidFill>
              </a:rPr>
              <a:t>Ce</a:t>
            </a:r>
            <a:r>
              <a:rPr lang="es-ES" sz="2800" dirty="0" smtClean="0"/>
              <a:t>rtifica + </a:t>
            </a:r>
            <a:r>
              <a:rPr lang="es-ES" sz="2800" b="1" dirty="0" smtClean="0">
                <a:solidFill>
                  <a:srgbClr val="0000FF"/>
                </a:solidFill>
              </a:rPr>
              <a:t>P</a:t>
            </a:r>
            <a:r>
              <a:rPr lang="es-ES" sz="2800" dirty="0" smtClean="0"/>
              <a:t>osgrado)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293096"/>
            <a:ext cx="2663280" cy="1294485"/>
          </a:xfrm>
          <a:prstGeom prst="rect">
            <a:avLst/>
          </a:prstGeom>
        </p:spPr>
      </p:pic>
      <p:pic>
        <p:nvPicPr>
          <p:cNvPr id="5" name="Picture 3" descr="F:\VictorPonceHitachi\AdmonSUBAC\LogoCIC_NEW\Logo cic horizontal - copia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244827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4149080"/>
            <a:ext cx="1489078" cy="13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28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POSGRADOS </a:t>
            </a:r>
            <a:r>
              <a:rPr lang="es-ES" sz="2800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HACIA: </a:t>
            </a:r>
            <a:br>
              <a:rPr lang="es-ES" sz="2800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</a:br>
            <a:r>
              <a:rPr lang="es-ES" sz="2800" b="1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LA </a:t>
            </a:r>
            <a:r>
              <a:rPr lang="es-ES" sz="2800" b="1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INVESTIGACIÓN BÁSICA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585928"/>
              </p:ext>
            </p:extLst>
          </p:nvPr>
        </p:nvGraphicFramePr>
        <p:xfrm>
          <a:off x="457200" y="1493763"/>
          <a:ext cx="8229600" cy="45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8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28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POSGRADOS </a:t>
            </a:r>
            <a:r>
              <a:rPr lang="es-ES" sz="2800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HACIA: </a:t>
            </a:r>
            <a:br>
              <a:rPr lang="es-ES" sz="2800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</a:br>
            <a:r>
              <a:rPr lang="es-ES" sz="2800" b="1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LA </a:t>
            </a:r>
            <a:r>
              <a:rPr lang="es-ES" sz="2800" b="1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INDUSTRIA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66391141"/>
              </p:ext>
            </p:extLst>
          </p:nvPr>
        </p:nvGraphicFramePr>
        <p:xfrm>
          <a:off x="457200" y="1493763"/>
          <a:ext cx="8229600" cy="45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IDEAS EN ETAPA DE PLANEACIÓN EN EL IPN</a:t>
            </a:r>
            <a:br>
              <a:rPr lang="es-ES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</a:br>
            <a:r>
              <a:rPr lang="es-ES" b="1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EMPRESAS NACIONALES E INTERNACIONALES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43481402"/>
              </p:ext>
            </p:extLst>
          </p:nvPr>
        </p:nvGraphicFramePr>
        <p:xfrm>
          <a:off x="457200" y="1219200"/>
          <a:ext cx="8507288" cy="516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4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2800" kern="0" dirty="0">
                <a:solidFill>
                  <a:srgbClr val="1F497D"/>
                </a:solidFill>
                <a:latin typeface="Arial"/>
                <a:cs typeface="+mj-cs"/>
              </a:rPr>
              <a:t>RESUMEN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421120"/>
            <a:ext cx="8229600" cy="4672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s-ES" sz="2800" dirty="0" smtClean="0"/>
              <a:t>Acción Política de Gobierno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" sz="2200" dirty="0" smtClean="0"/>
              <a:t>Crecimiento basado en el conocimiento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" sz="2200" dirty="0" smtClean="0"/>
              <a:t>Impulso a la innovación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  <a:defRPr/>
            </a:pPr>
            <a:r>
              <a:rPr lang="es-ES" sz="2200" dirty="0" smtClean="0"/>
              <a:t>Actor </a:t>
            </a:r>
            <a:r>
              <a:rPr lang="es-ES" sz="2200" dirty="0"/>
              <a:t>principal e impulsor del crecimiento inteligente: creación del conocimiento y su transferencia en procesos innovadores</a:t>
            </a:r>
          </a:p>
          <a:p>
            <a:pPr marL="890587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charset="2"/>
              <a:buChar char="ü"/>
              <a:defRPr/>
            </a:pPr>
            <a:r>
              <a:rPr lang="es-E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Identificar, promover y  aprovechar el talento y las capacidades de las personas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  <a:defRPr/>
            </a:pPr>
            <a:r>
              <a:rPr lang="es-ES" sz="2200" dirty="0"/>
              <a:t>Protagonista en los vértices del triángulo del conocimiento y su núcleo: </a:t>
            </a:r>
            <a:r>
              <a:rPr lang="es-ES" sz="2200" dirty="0" smtClean="0"/>
              <a:t>ámbitos </a:t>
            </a:r>
            <a:r>
              <a:rPr lang="es-ES" sz="2200" dirty="0"/>
              <a:t>de actuación: </a:t>
            </a:r>
          </a:p>
          <a:p>
            <a:pPr marL="890587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charset="2"/>
              <a:buChar char="ü"/>
              <a:defRPr/>
            </a:pPr>
            <a:r>
              <a:rPr lang="es-ES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Educación/formación, </a:t>
            </a:r>
          </a:p>
          <a:p>
            <a:pPr marL="890587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charset="2"/>
              <a:buChar char="ü"/>
              <a:defRPr/>
            </a:pPr>
            <a:r>
              <a:rPr lang="es-ES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Investigación  </a:t>
            </a:r>
          </a:p>
          <a:p>
            <a:pPr marL="890587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charset="2"/>
              <a:buChar char="ü"/>
              <a:defRPr/>
            </a:pPr>
            <a:r>
              <a:rPr lang="es-ES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Innovación </a:t>
            </a:r>
          </a:p>
          <a:p>
            <a:pPr marL="890587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charset="2"/>
              <a:buChar char="ü"/>
              <a:defRPr/>
            </a:pPr>
            <a:r>
              <a:rPr lang="es-E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Transferencia</a:t>
            </a:r>
            <a:endParaRPr lang="es-ES" sz="2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0" y="1268760"/>
            <a:ext cx="7092280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800">
                <a:latin typeface="Arial" pitchFamily="34" charset="0"/>
                <a:ea typeface="+mn-ea"/>
                <a:cs typeface="Arial" pitchFamily="34" charset="0"/>
              </a:defRPr>
            </a:lvl1pPr>
            <a:lvl2pPr marL="547688" lvl="1" indent="-273050" eaLnBrk="0" hangingPunct="0"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  <a:defRPr sz="24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lvl="2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3">
                    <a:lumMod val="75000"/>
                  </a:schemeClr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endParaRPr lang="es-MX" dirty="0"/>
          </a:p>
          <a:p>
            <a:r>
              <a:rPr lang="es-MX" dirty="0"/>
              <a:t>El contexto actual no impulsa la innovación 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lvl="1"/>
            <a:r>
              <a:rPr lang="es-MX" dirty="0" smtClean="0"/>
              <a:t>La </a:t>
            </a:r>
            <a:r>
              <a:rPr lang="es-MX" dirty="0"/>
              <a:t>composición de personal con posgrado en la muestra es un porcentaje bajo (menos de 5%) del personal de TI/Sistemas/Cómputo. </a:t>
            </a:r>
          </a:p>
          <a:p>
            <a:pPr lvl="1"/>
            <a:endParaRPr lang="es-MX" dirty="0"/>
          </a:p>
          <a:p>
            <a:pPr lvl="1"/>
            <a:r>
              <a:rPr lang="es-MX" dirty="0"/>
              <a:t>La tendencia es contrar jovenes con estudios nivel medio superir.</a:t>
            </a:r>
          </a:p>
          <a:p>
            <a:pPr lvl="1"/>
            <a:endParaRPr lang="es-MX" dirty="0"/>
          </a:p>
          <a:p>
            <a:pPr lvl="1"/>
            <a:r>
              <a:rPr lang="es-MX" dirty="0"/>
              <a:t>Ocho de cada diez empresas encuestadas solicitan una certificación de este perfil de personal: ITIL, PMP, JAVA, BI; las más solicitadas.</a:t>
            </a:r>
          </a:p>
          <a:p>
            <a:pPr lvl="1"/>
            <a:endParaRPr lang="es-MX" dirty="0"/>
          </a:p>
          <a:p>
            <a:pPr lvl="1"/>
            <a:r>
              <a:rPr lang="es-MX" dirty="0"/>
              <a:t>Vincular nuestros posgrados con empresas Nacionales y Extranjeras</a:t>
            </a:r>
          </a:p>
          <a:p>
            <a:pPr lvl="1"/>
            <a:endParaRPr lang="es-MX" dirty="0"/>
          </a:p>
          <a:p>
            <a:pPr lvl="1"/>
            <a:r>
              <a:rPr lang="es-MX" dirty="0"/>
              <a:t>Buscar espacios para nuestros estudiates es una tarea prioritaria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MX" sz="2800" kern="0" dirty="0" smtClean="0">
                <a:solidFill>
                  <a:srgbClr val="1F497D"/>
                </a:solidFill>
                <a:latin typeface="Arial"/>
                <a:ea typeface="+mj-ea"/>
              </a:rPr>
              <a:t>COMENTARIOS FINALES</a:t>
            </a:r>
            <a:endParaRPr lang="es-MX" sz="2800" kern="0" dirty="0">
              <a:solidFill>
                <a:srgbClr val="1F497D"/>
              </a:solidFill>
              <a:latin typeface="Arial"/>
              <a:ea typeface="+mj-ea"/>
            </a:endParaRPr>
          </a:p>
        </p:txBody>
      </p:sp>
      <p:grpSp>
        <p:nvGrpSpPr>
          <p:cNvPr id="4" name="Group 1046"/>
          <p:cNvGrpSpPr>
            <a:grpSpLocks/>
          </p:cNvGrpSpPr>
          <p:nvPr/>
        </p:nvGrpSpPr>
        <p:grpSpPr bwMode="auto">
          <a:xfrm>
            <a:off x="6660232" y="3429000"/>
            <a:ext cx="2483768" cy="2448272"/>
            <a:chOff x="3648" y="2400"/>
            <a:chExt cx="1680" cy="1589"/>
          </a:xfrm>
        </p:grpSpPr>
        <p:pic>
          <p:nvPicPr>
            <p:cNvPr id="5" name="Picture 1042" descr="http://3.bp.blogspot.com/_JyPsIHeO4bU/R12VR3gko5I/AAAAAAAABNg/HZzvPwNZsp4/S300/engranajes_ejecuci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2400"/>
              <a:ext cx="1680" cy="1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043"/>
            <p:cNvSpPr txBox="1">
              <a:spLocks noChangeArrowheads="1"/>
            </p:cNvSpPr>
            <p:nvPr/>
          </p:nvSpPr>
          <p:spPr bwMode="auto">
            <a:xfrm>
              <a:off x="4560" y="336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dirty="0" smtClean="0">
                  <a:solidFill>
                    <a:schemeClr val="bg1"/>
                  </a:solidFill>
                </a:rPr>
                <a:t>I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 Box 1044"/>
            <p:cNvSpPr txBox="1">
              <a:spLocks noChangeArrowheads="1"/>
            </p:cNvSpPr>
            <p:nvPr/>
          </p:nvSpPr>
          <p:spPr bwMode="auto">
            <a:xfrm>
              <a:off x="3936" y="30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dirty="0" smtClean="0">
                  <a:solidFill>
                    <a:schemeClr val="bg1"/>
                  </a:solidFill>
                </a:rPr>
                <a:t>C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 Box 1045"/>
            <p:cNvSpPr txBox="1">
              <a:spLocks noChangeArrowheads="1"/>
            </p:cNvSpPr>
            <p:nvPr/>
          </p:nvSpPr>
          <p:spPr bwMode="auto">
            <a:xfrm>
              <a:off x="4272" y="259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dirty="0" smtClean="0">
                  <a:solidFill>
                    <a:schemeClr val="bg1"/>
                  </a:solidFill>
                </a:rPr>
                <a:t>V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1034"/>
          <p:cNvSpPr>
            <a:spLocks noChangeArrowheads="1"/>
          </p:cNvSpPr>
          <p:nvPr/>
        </p:nvSpPr>
        <p:spPr bwMode="auto">
          <a:xfrm>
            <a:off x="3923928" y="5877272"/>
            <a:ext cx="514756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latin typeface="Calibri" pitchFamily="34" charset="0"/>
              </a:rPr>
              <a:t>Vincular+ Certificar </a:t>
            </a:r>
            <a:r>
              <a:rPr lang="es-ES" sz="3200" b="1" dirty="0">
                <a:solidFill>
                  <a:srgbClr val="0070C0"/>
                </a:solidFill>
                <a:latin typeface="Calibri" pitchFamily="34" charset="0"/>
              </a:rPr>
              <a:t>+ </a:t>
            </a:r>
            <a:r>
              <a:rPr lang="es-ES" sz="3200" b="1" dirty="0" smtClean="0">
                <a:solidFill>
                  <a:srgbClr val="0070C0"/>
                </a:solidFill>
                <a:latin typeface="Calibri" pitchFamily="34" charset="0"/>
              </a:rPr>
              <a:t>Innovar</a:t>
            </a:r>
            <a:endParaRPr lang="es-E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3400" y="1392560"/>
            <a:ext cx="7999040" cy="304455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Muchas G</a:t>
            </a:r>
            <a:r>
              <a:rPr lang="es-ES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racias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www.ipn.mx</a:t>
            </a:r>
            <a:endParaRPr lang="es-ES" sz="2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400" b="1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3"/>
              </a:rPr>
              <a:t>www.cic.ipn.mx</a:t>
            </a:r>
            <a:endParaRPr lang="es-ES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  <a:hlinkClick r:id="rId4"/>
              </a:rPr>
              <a:t>www.conacyt.gob.mx</a:t>
            </a:r>
            <a:endParaRPr lang="es-ES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s-ES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s-ES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3" descr="http://2.bp.blogspot.com/-7KSH4sbCYBU/TqIgLuPN87I/AAAAAAAAAaY/Zs2OipA8-uU/s1600/gestion+de+planificacion+estrateg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0976" y="3501008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TRIÁNGULO </a:t>
            </a:r>
            <a:r>
              <a:rPr lang="es-ES" sz="2800" dirty="0"/>
              <a:t>DEL CONOCIMIENTO</a:t>
            </a:r>
          </a:p>
        </p:txBody>
      </p:sp>
      <p:sp>
        <p:nvSpPr>
          <p:cNvPr id="4" name="Triángulo isósceles 3"/>
          <p:cNvSpPr/>
          <p:nvPr/>
        </p:nvSpPr>
        <p:spPr>
          <a:xfrm>
            <a:off x="2987824" y="2204864"/>
            <a:ext cx="2952328" cy="2160240"/>
          </a:xfrm>
          <a:prstGeom prst="triangl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576991" y="1484784"/>
            <a:ext cx="19311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I + D</a:t>
            </a:r>
          </a:p>
          <a:p>
            <a:pPr algn="ctr"/>
            <a:r>
              <a:rPr lang="es-ES" sz="1400" dirty="0" smtClean="0"/>
              <a:t>Genera Conocimiento</a:t>
            </a:r>
            <a:endParaRPr lang="es-E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22365" y="4221088"/>
            <a:ext cx="1856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Educación</a:t>
            </a:r>
          </a:p>
          <a:p>
            <a:pPr algn="ctr"/>
            <a:r>
              <a:rPr lang="es-ES" sz="1400" dirty="0" smtClean="0"/>
              <a:t>Prepara para el I + 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907098" y="4150821"/>
            <a:ext cx="22902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Innovación</a:t>
            </a:r>
          </a:p>
          <a:p>
            <a:pPr algn="ctr"/>
            <a:r>
              <a:rPr lang="es-ES" sz="1400" dirty="0" smtClean="0"/>
              <a:t>Convierte el Conocimiento </a:t>
            </a:r>
          </a:p>
          <a:p>
            <a:pPr algn="ctr"/>
            <a:r>
              <a:rPr lang="es-ES" sz="1400" dirty="0" smtClean="0"/>
              <a:t>en Riqueza</a:t>
            </a:r>
            <a:endParaRPr lang="es-ES" sz="1400" dirty="0"/>
          </a:p>
        </p:txBody>
      </p:sp>
      <p:sp>
        <p:nvSpPr>
          <p:cNvPr id="10" name="Flecha derecha 9"/>
          <p:cNvSpPr/>
          <p:nvPr/>
        </p:nvSpPr>
        <p:spPr>
          <a:xfrm rot="18200347">
            <a:off x="2115569" y="2868637"/>
            <a:ext cx="2436346" cy="43204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 rot="3155622">
            <a:off x="4337429" y="2871696"/>
            <a:ext cx="2436346" cy="43204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 rot="10800000">
            <a:off x="3131840" y="4581128"/>
            <a:ext cx="2436346" cy="43204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4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2800" kern="0" dirty="0">
                <a:solidFill>
                  <a:srgbClr val="1F497D"/>
                </a:solidFill>
                <a:latin typeface="Arial"/>
                <a:cs typeface="+mj-cs"/>
              </a:rPr>
              <a:t>RESUMEN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995120" cy="49377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ES" sz="2800" dirty="0"/>
              <a:t>Papel de la Universidades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" sz="2000" dirty="0"/>
              <a:t>Promotor y Facilitador de Alianzas Estratégicas: Asociación Responsable Universidad-sociedad</a:t>
            </a:r>
          </a:p>
          <a:p>
            <a:pPr lvl="2">
              <a:buClr>
                <a:schemeClr val="tx1"/>
              </a:buClr>
              <a:buSzPct val="80000"/>
              <a:buFont typeface="Wingdings" charset="2"/>
              <a:buChar char="ü"/>
            </a:pPr>
            <a:r>
              <a:rPr lang="es-E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s-E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liados: universidad, empresas (pymes y grandes) y administración</a:t>
            </a:r>
          </a:p>
          <a:p>
            <a:pPr lvl="2">
              <a:buClr>
                <a:schemeClr val="tx1"/>
              </a:buClr>
              <a:buSzPct val="80000"/>
              <a:buFont typeface="Wingdings" charset="2"/>
              <a:buChar char="ü"/>
            </a:pPr>
            <a:r>
              <a:rPr lang="es-E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s-E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ulturas: investigadora, innovadora y emprendedora</a:t>
            </a:r>
          </a:p>
          <a:p>
            <a:pPr lvl="2">
              <a:buClr>
                <a:schemeClr val="tx1"/>
              </a:buClr>
              <a:buSzPct val="80000"/>
              <a:buFont typeface="Wingdings" charset="2"/>
              <a:buChar char="ü"/>
            </a:pPr>
            <a:r>
              <a:rPr lang="es-E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s-E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unciones: investigación (básica y aplicada), innovación, formación (inicial y continua)</a:t>
            </a:r>
          </a:p>
          <a:p>
            <a:pPr lvl="2">
              <a:buClr>
                <a:schemeClr val="tx1"/>
              </a:buClr>
              <a:buSzPct val="80000"/>
              <a:buFont typeface="Wingdings" charset="2"/>
              <a:buChar char="ü"/>
            </a:pPr>
            <a:r>
              <a:rPr lang="es-E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Instrumentos: parques científicos y tecnológicos, oficinas de valorización, institutos de investigación, innovación abierta, creación de spin-off, incubadoras de empresas, financiación (capital riesgo), legislación adecuada, incentivos fiscales.</a:t>
            </a:r>
          </a:p>
          <a:p>
            <a:endParaRPr lang="es-ES" sz="2800" dirty="0"/>
          </a:p>
        </p:txBody>
      </p:sp>
      <p:pic>
        <p:nvPicPr>
          <p:cNvPr id="4" name="Picture 5" descr="http://lugdy.files.wordpress.com/2009/12/headermult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752" y="1988840"/>
            <a:ext cx="2232248" cy="159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8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kern="0" dirty="0">
                <a:solidFill>
                  <a:srgbClr val="1F497D"/>
                </a:solidFill>
                <a:latin typeface="Arial"/>
                <a:cs typeface="+mj-cs"/>
              </a:rPr>
              <a:t>EL </a:t>
            </a:r>
            <a:r>
              <a:rPr lang="es-ES" sz="2800" kern="0" dirty="0" smtClean="0">
                <a:solidFill>
                  <a:srgbClr val="1F497D"/>
                </a:solidFill>
                <a:latin typeface="Arial"/>
                <a:cs typeface="+mj-cs"/>
              </a:rPr>
              <a:t>CAPITAL </a:t>
            </a:r>
            <a:r>
              <a:rPr lang="es-ES" sz="2800" kern="0" dirty="0">
                <a:solidFill>
                  <a:srgbClr val="1F497D"/>
                </a:solidFill>
                <a:latin typeface="Arial"/>
                <a:cs typeface="+mj-cs"/>
              </a:rPr>
              <a:t>HUMANO </a:t>
            </a:r>
            <a:endParaRPr lang="es-ES" sz="2800" b="1" kern="0" dirty="0">
              <a:solidFill>
                <a:srgbClr val="1F497D"/>
              </a:solidFill>
              <a:latin typeface="Arial"/>
              <a:cs typeface="+mj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2000" dirty="0" smtClean="0"/>
              <a:t>Cuando </a:t>
            </a:r>
            <a:r>
              <a:rPr lang="es-ES_tradnl" sz="2000" dirty="0"/>
              <a:t>hablamos de capital humano </a:t>
            </a:r>
            <a:r>
              <a:rPr lang="es-ES_tradnl" sz="2000" dirty="0" smtClean="0"/>
              <a:t>solemos referirnos </a:t>
            </a:r>
            <a:r>
              <a:rPr lang="es-ES_tradnl" sz="2000" dirty="0"/>
              <a:t>a un stock de conocimiento y de habilidades útiles a la </a:t>
            </a:r>
            <a:r>
              <a:rPr lang="es-ES_tradnl" sz="2000" dirty="0" smtClean="0"/>
              <a:t>producción.</a:t>
            </a:r>
            <a:r>
              <a:rPr lang="es-ES_tradnl" sz="2000" dirty="0"/>
              <a:t> </a:t>
            </a:r>
            <a:endParaRPr lang="es-ES_tradnl" sz="2000" dirty="0" smtClean="0"/>
          </a:p>
          <a:p>
            <a:endParaRPr lang="es-ES" sz="2000" dirty="0"/>
          </a:p>
          <a:p>
            <a:r>
              <a:rPr lang="es-ES_tradnl" sz="2000" dirty="0"/>
              <a:t>El capital humano debe ser fruto en gran medida de inversiones intencionadas, no es un proceso azaroso. </a:t>
            </a:r>
            <a:endParaRPr lang="es-ES_tradnl" sz="2000" dirty="0" smtClean="0"/>
          </a:p>
          <a:p>
            <a:endParaRPr lang="es-ES" sz="2000" dirty="0"/>
          </a:p>
          <a:p>
            <a:r>
              <a:rPr lang="es-ES_tradnl" sz="2000" dirty="0"/>
              <a:t>El conocimiento humano es </a:t>
            </a:r>
            <a:r>
              <a:rPr lang="es-ES_tradnl" sz="2000" dirty="0" smtClean="0"/>
              <a:t>acumulativo, </a:t>
            </a:r>
            <a:r>
              <a:rPr lang="es-ES_tradnl" sz="2000" dirty="0"/>
              <a:t>los individuos están en posibilidad de acumular más cuanto más conocimiento </a:t>
            </a:r>
            <a:r>
              <a:rPr lang="es-ES_tradnl" sz="2000" dirty="0" smtClean="0"/>
              <a:t>poseen.</a:t>
            </a:r>
          </a:p>
          <a:p>
            <a:endParaRPr lang="es-ES" sz="2000" dirty="0"/>
          </a:p>
          <a:p>
            <a:r>
              <a:rPr lang="es-ES_tradnl" dirty="0"/>
              <a:t>Los resultados de impacto, requieren periodos muy largos de gestación: las inversiones en educación básica que se hagan hoy tendrán un impacto en 1 o 2 </a:t>
            </a:r>
            <a:r>
              <a:rPr lang="es-ES_tradnl" dirty="0" smtClean="0"/>
              <a:t>décadas</a:t>
            </a:r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3093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EL CAPITAL HUMANO Y LA </a:t>
            </a:r>
            <a:r>
              <a:rPr lang="es-ES" sz="2800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INNOVACIÓN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/>
          <a:lstStyle/>
          <a:p>
            <a:r>
              <a:rPr lang="es-ES_tradnl" dirty="0"/>
              <a:t>Se explica la dinámica del crecimiento económico a partir de los niveles educativos de los individuos. </a:t>
            </a:r>
            <a:endParaRPr lang="es-ES_tradnl" dirty="0" smtClean="0"/>
          </a:p>
          <a:p>
            <a:endParaRPr lang="es-ES" dirty="0"/>
          </a:p>
          <a:p>
            <a:r>
              <a:rPr lang="es-ES_tradnl" dirty="0"/>
              <a:t>Los individuos más educados están en mejores condiciones de discriminar entre buenas y malas ideas, en mejores condiciones de resolver problemas y de ser más atrevidos para incursionar en actividades emprendedoras. Incentivando más la innovación en las empresas y tienen mayor disposición  para asimilar innovaciones procedentes del exterior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smtClean="0"/>
              <a:t>El </a:t>
            </a:r>
            <a:r>
              <a:rPr lang="es-ES_tradnl" dirty="0"/>
              <a:t>conocimiento también es extensivo, los conocimientos son más productivos cuando se desenvuelve en un ecosistema de un alto nivel humano.</a:t>
            </a:r>
            <a:endParaRPr lang="es-ES" dirty="0"/>
          </a:p>
          <a:p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38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36 Grupo"/>
          <p:cNvGrpSpPr>
            <a:grpSpLocks/>
          </p:cNvGrpSpPr>
          <p:nvPr/>
        </p:nvGrpSpPr>
        <p:grpSpPr bwMode="auto">
          <a:xfrm>
            <a:off x="6014684" y="2081928"/>
            <a:ext cx="1710812" cy="889560"/>
            <a:chOff x="4429124" y="2122677"/>
            <a:chExt cx="2497658" cy="1100666"/>
          </a:xfrm>
        </p:grpSpPr>
        <p:sp>
          <p:nvSpPr>
            <p:cNvPr id="8" name="7 Forma libre"/>
            <p:cNvSpPr/>
            <p:nvPr/>
          </p:nvSpPr>
          <p:spPr>
            <a:xfrm>
              <a:off x="4688101" y="2122677"/>
              <a:ext cx="1809728" cy="1100666"/>
            </a:xfrm>
            <a:custGeom>
              <a:avLst/>
              <a:gdLst>
                <a:gd name="connsiteX0" fmla="*/ 0 w 1651000"/>
                <a:gd name="connsiteY0" fmla="*/ 1100666 h 1100666"/>
                <a:gd name="connsiteX1" fmla="*/ 825500 w 1651000"/>
                <a:gd name="connsiteY1" fmla="*/ 0 h 1100666"/>
                <a:gd name="connsiteX2" fmla="*/ 825500 w 1651000"/>
                <a:gd name="connsiteY2" fmla="*/ 0 h 1100666"/>
                <a:gd name="connsiteX3" fmla="*/ 1651000 w 1651000"/>
                <a:gd name="connsiteY3" fmla="*/ 1100666 h 1100666"/>
                <a:gd name="connsiteX4" fmla="*/ 0 w 1651000"/>
                <a:gd name="connsiteY4" fmla="*/ 1100666 h 110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000" h="1100666">
                  <a:moveTo>
                    <a:pt x="0" y="1100666"/>
                  </a:moveTo>
                  <a:lnTo>
                    <a:pt x="825500" y="0"/>
                  </a:lnTo>
                  <a:lnTo>
                    <a:pt x="825500" y="0"/>
                  </a:lnTo>
                  <a:lnTo>
                    <a:pt x="1651000" y="1100666"/>
                  </a:lnTo>
                  <a:lnTo>
                    <a:pt x="0" y="1100666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400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429124" y="2132207"/>
              <a:ext cx="2497658" cy="647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400" dirty="0">
                  <a:latin typeface="+mn-lt"/>
                  <a:ea typeface="+mn-ea"/>
                  <a:cs typeface="Arial" charset="0"/>
                </a:rPr>
                <a:t>COMPETITIVIDAD </a:t>
              </a:r>
            </a:p>
            <a:p>
              <a:pPr algn="ctr">
                <a:defRPr/>
              </a:pPr>
              <a:r>
                <a:rPr lang="es-ES" sz="1400" dirty="0">
                  <a:latin typeface="+mn-lt"/>
                  <a:ea typeface="+mn-ea"/>
                  <a:cs typeface="Arial" charset="0"/>
                </a:rPr>
                <a:t>EMPRESARIAL</a:t>
              </a:r>
            </a:p>
          </p:txBody>
        </p:sp>
      </p:grpSp>
      <p:grpSp>
        <p:nvGrpSpPr>
          <p:cNvPr id="44" name="Agrupar 43"/>
          <p:cNvGrpSpPr/>
          <p:nvPr/>
        </p:nvGrpSpPr>
        <p:grpSpPr>
          <a:xfrm>
            <a:off x="4572000" y="4699680"/>
            <a:ext cx="4510616" cy="961568"/>
            <a:chOff x="4572000" y="4699680"/>
            <a:chExt cx="4510616" cy="961568"/>
          </a:xfrm>
        </p:grpSpPr>
        <p:grpSp>
          <p:nvGrpSpPr>
            <p:cNvPr id="10" name="39 Grupo"/>
            <p:cNvGrpSpPr>
              <a:grpSpLocks/>
            </p:cNvGrpSpPr>
            <p:nvPr/>
          </p:nvGrpSpPr>
          <p:grpSpPr bwMode="auto">
            <a:xfrm>
              <a:off x="4572000" y="4771688"/>
              <a:ext cx="4510616" cy="889560"/>
              <a:chOff x="2381448" y="5433501"/>
              <a:chExt cx="6604000" cy="1100666"/>
            </a:xfrm>
          </p:grpSpPr>
          <p:sp>
            <p:nvSpPr>
              <p:cNvPr id="11" name="10 Forma libre"/>
              <p:cNvSpPr/>
              <p:nvPr/>
            </p:nvSpPr>
            <p:spPr>
              <a:xfrm>
                <a:off x="2381448" y="5433501"/>
                <a:ext cx="6604000" cy="1100666"/>
              </a:xfrm>
              <a:custGeom>
                <a:avLst/>
                <a:gdLst>
                  <a:gd name="connsiteX0" fmla="*/ 0 w 6604000"/>
                  <a:gd name="connsiteY0" fmla="*/ 1100666 h 1100666"/>
                  <a:gd name="connsiteX1" fmla="*/ 825500 w 6604000"/>
                  <a:gd name="connsiteY1" fmla="*/ 0 h 1100666"/>
                  <a:gd name="connsiteX2" fmla="*/ 5778500 w 6604000"/>
                  <a:gd name="connsiteY2" fmla="*/ 0 h 1100666"/>
                  <a:gd name="connsiteX3" fmla="*/ 6604000 w 6604000"/>
                  <a:gd name="connsiteY3" fmla="*/ 1100666 h 1100666"/>
                  <a:gd name="connsiteX4" fmla="*/ 0 w 6604000"/>
                  <a:gd name="connsiteY4" fmla="*/ 1100666 h 110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4000" h="1100666">
                    <a:moveTo>
                      <a:pt x="0" y="1100666"/>
                    </a:moveTo>
                    <a:lnTo>
                      <a:pt x="825500" y="0"/>
                    </a:lnTo>
                    <a:lnTo>
                      <a:pt x="5778500" y="0"/>
                    </a:lnTo>
                    <a:lnTo>
                      <a:pt x="6604000" y="1100666"/>
                    </a:lnTo>
                    <a:lnTo>
                      <a:pt x="0" y="1100666"/>
                    </a:lnTo>
                    <a:close/>
                  </a:path>
                </a:pathLst>
              </a:custGeom>
              <a:solidFill>
                <a:srgbClr val="006666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-14400000"/>
                  <a:satOff val="-50003"/>
                  <a:lumOff val="6000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86179" tIns="30480" rIns="1186181" bIns="3048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29 CuadroTexto"/>
              <p:cNvSpPr txBox="1">
                <a:spLocks noChangeArrowheads="1"/>
              </p:cNvSpPr>
              <p:nvPr/>
            </p:nvSpPr>
            <p:spPr bwMode="auto">
              <a:xfrm>
                <a:off x="2638402" y="5732095"/>
                <a:ext cx="2365159" cy="380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9pPr>
              </a:lstStyle>
              <a:p>
                <a:pPr eaLnBrk="1" hangingPunct="1"/>
                <a:r>
                  <a:rPr lang="es-ES" sz="1400" dirty="0" smtClean="0">
                    <a:latin typeface="Calibri" pitchFamily="34" charset="0"/>
                  </a:rPr>
                  <a:t>      INVESTIGACIÓN</a:t>
                </a:r>
                <a:endParaRPr lang="es-ES" sz="1400" dirty="0">
                  <a:latin typeface="Calibri" pitchFamily="34" charset="0"/>
                </a:endParaRPr>
              </a:p>
            </p:txBody>
          </p:sp>
          <p:sp>
            <p:nvSpPr>
              <p:cNvPr id="13" name="30 CuadroTexto"/>
              <p:cNvSpPr txBox="1">
                <a:spLocks noChangeArrowheads="1"/>
              </p:cNvSpPr>
              <p:nvPr/>
            </p:nvSpPr>
            <p:spPr bwMode="auto">
              <a:xfrm>
                <a:off x="6157635" y="5732095"/>
                <a:ext cx="1594421" cy="380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pitchFamily="123" charset="0"/>
                    <a:ea typeface="ヒラギノ角ゴ Pro W3" pitchFamily="123" charset="-128"/>
                  </a:defRPr>
                </a:lvl9pPr>
              </a:lstStyle>
              <a:p>
                <a:pPr eaLnBrk="1" hangingPunct="1"/>
                <a:r>
                  <a:rPr lang="es-ES" sz="1400" dirty="0">
                    <a:latin typeface="Calibri" pitchFamily="34" charset="0"/>
                  </a:rPr>
                  <a:t>EDUCACIÓN</a:t>
                </a:r>
              </a:p>
            </p:txBody>
          </p:sp>
        </p:grpSp>
        <p:sp>
          <p:nvSpPr>
            <p:cNvPr id="19" name="18 Flecha arriba"/>
            <p:cNvSpPr/>
            <p:nvPr/>
          </p:nvSpPr>
          <p:spPr bwMode="auto">
            <a:xfrm>
              <a:off x="7330631" y="4699680"/>
              <a:ext cx="144696" cy="358135"/>
            </a:xfrm>
            <a:prstGeom prst="upArrow">
              <a:avLst>
                <a:gd name="adj1" fmla="val 50000"/>
                <a:gd name="adj2" fmla="val 75488"/>
              </a:avLst>
            </a:prstGeom>
            <a:solidFill>
              <a:srgbClr val="92D050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ES" sz="1400" b="0" dirty="0">
                <a:latin typeface="Times" pitchFamily="18" charset="0"/>
                <a:ea typeface="+mn-ea"/>
                <a:cs typeface="Arial" charset="0"/>
              </a:endParaRPr>
            </a:p>
          </p:txBody>
        </p:sp>
        <p:sp>
          <p:nvSpPr>
            <p:cNvPr id="20" name="19 Flecha arriba"/>
            <p:cNvSpPr/>
            <p:nvPr/>
          </p:nvSpPr>
          <p:spPr bwMode="auto">
            <a:xfrm>
              <a:off x="6008354" y="4701585"/>
              <a:ext cx="143639" cy="358135"/>
            </a:xfrm>
            <a:prstGeom prst="upArrow">
              <a:avLst>
                <a:gd name="adj1" fmla="val 50000"/>
                <a:gd name="adj2" fmla="val 75488"/>
              </a:avLst>
            </a:prstGeom>
            <a:solidFill>
              <a:srgbClr val="92D050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ES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20 Flecha arriba"/>
            <p:cNvSpPr/>
            <p:nvPr/>
          </p:nvSpPr>
          <p:spPr bwMode="auto">
            <a:xfrm>
              <a:off x="6367043" y="4699680"/>
              <a:ext cx="143639" cy="358135"/>
            </a:xfrm>
            <a:prstGeom prst="upArrow">
              <a:avLst>
                <a:gd name="adj1" fmla="val 50000"/>
                <a:gd name="adj2" fmla="val 75488"/>
              </a:avLst>
            </a:prstGeom>
            <a:solidFill>
              <a:srgbClr val="92D050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ES" sz="1400" b="0" dirty="0">
                <a:latin typeface="Times" pitchFamily="18" charset="0"/>
                <a:ea typeface="+mn-ea"/>
                <a:cs typeface="Arial" charset="0"/>
              </a:endParaRPr>
            </a:p>
          </p:txBody>
        </p:sp>
        <p:sp>
          <p:nvSpPr>
            <p:cNvPr id="22" name="21 Flecha arriba"/>
            <p:cNvSpPr/>
            <p:nvPr/>
          </p:nvSpPr>
          <p:spPr bwMode="auto">
            <a:xfrm>
              <a:off x="6708465" y="4699680"/>
              <a:ext cx="143639" cy="358135"/>
            </a:xfrm>
            <a:prstGeom prst="upArrow">
              <a:avLst>
                <a:gd name="adj1" fmla="val 50000"/>
                <a:gd name="adj2" fmla="val 75488"/>
              </a:avLst>
            </a:prstGeom>
            <a:solidFill>
              <a:srgbClr val="92D050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ES" sz="1400" b="0" dirty="0">
                <a:latin typeface="Times" pitchFamily="18" charset="0"/>
                <a:ea typeface="+mn-ea"/>
                <a:cs typeface="Arial" charset="0"/>
              </a:endParaRPr>
            </a:p>
          </p:txBody>
        </p:sp>
        <p:sp>
          <p:nvSpPr>
            <p:cNvPr id="23" name="22 Flecha arriba"/>
            <p:cNvSpPr/>
            <p:nvPr/>
          </p:nvSpPr>
          <p:spPr bwMode="auto">
            <a:xfrm>
              <a:off x="7025078" y="4699680"/>
              <a:ext cx="143639" cy="358135"/>
            </a:xfrm>
            <a:prstGeom prst="upArrow">
              <a:avLst>
                <a:gd name="adj1" fmla="val 50000"/>
                <a:gd name="adj2" fmla="val 75488"/>
              </a:avLst>
            </a:prstGeom>
            <a:solidFill>
              <a:srgbClr val="92D050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ES" sz="1400" b="0" dirty="0">
                <a:latin typeface="Times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5" name="Agrupar 44"/>
          <p:cNvGrpSpPr/>
          <p:nvPr/>
        </p:nvGrpSpPr>
        <p:grpSpPr>
          <a:xfrm>
            <a:off x="4645314" y="3688214"/>
            <a:ext cx="4232920" cy="1189827"/>
            <a:chOff x="4645314" y="3688214"/>
            <a:chExt cx="4232920" cy="1189827"/>
          </a:xfrm>
        </p:grpSpPr>
        <p:sp>
          <p:nvSpPr>
            <p:cNvPr id="5" name="4 Forma libre"/>
            <p:cNvSpPr/>
            <p:nvPr/>
          </p:nvSpPr>
          <p:spPr>
            <a:xfrm>
              <a:off x="5057630" y="3881701"/>
              <a:ext cx="3470993" cy="889987"/>
            </a:xfrm>
            <a:custGeom>
              <a:avLst/>
              <a:gdLst>
                <a:gd name="connsiteX0" fmla="*/ 0 w 4953000"/>
                <a:gd name="connsiteY0" fmla="*/ 1100666 h 1100666"/>
                <a:gd name="connsiteX1" fmla="*/ 825500 w 4953000"/>
                <a:gd name="connsiteY1" fmla="*/ 0 h 1100666"/>
                <a:gd name="connsiteX2" fmla="*/ 4127500 w 4953000"/>
                <a:gd name="connsiteY2" fmla="*/ 0 h 1100666"/>
                <a:gd name="connsiteX3" fmla="*/ 4953000 w 4953000"/>
                <a:gd name="connsiteY3" fmla="*/ 1100666 h 1100666"/>
                <a:gd name="connsiteX4" fmla="*/ 0 w 4953000"/>
                <a:gd name="connsiteY4" fmla="*/ 1100666 h 110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0" h="1100666">
                  <a:moveTo>
                    <a:pt x="0" y="1100666"/>
                  </a:moveTo>
                  <a:lnTo>
                    <a:pt x="825500" y="0"/>
                  </a:lnTo>
                  <a:lnTo>
                    <a:pt x="4127500" y="0"/>
                  </a:lnTo>
                  <a:lnTo>
                    <a:pt x="4953000" y="1100666"/>
                  </a:lnTo>
                  <a:lnTo>
                    <a:pt x="0" y="1100666"/>
                  </a:lnTo>
                  <a:close/>
                </a:path>
              </a:pathLst>
            </a:custGeom>
            <a:solidFill>
              <a:srgbClr val="FF99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9600000"/>
                <a:satOff val="-33335"/>
                <a:lumOff val="40001"/>
                <a:alphaOff val="0"/>
              </a:schemeClr>
            </a:effectRef>
            <a:fontRef idx="minor">
              <a:schemeClr val="lt1"/>
            </a:fontRef>
          </p:style>
          <p:txBody>
            <a:bodyPr lIns="897255" tIns="30480" rIns="897255" bIns="30480" anchor="ctr"/>
            <a:lstStyle>
              <a:lvl1pPr defTabSz="1066800" eaLnBrk="0" hangingPunct="0">
                <a:defRPr sz="2400" b="1">
                  <a:solidFill>
                    <a:schemeClr val="tx1"/>
                  </a:solidFill>
                  <a:latin typeface="Times" pitchFamily="123" charset="0"/>
                  <a:ea typeface="ヒラギノ角ゴ Pro W3" pitchFamily="123" charset="-128"/>
                </a:defRPr>
              </a:lvl1pPr>
              <a:lvl2pPr marL="742950" indent="-285750" defTabSz="1066800" eaLnBrk="0" hangingPunct="0">
                <a:defRPr sz="2400" b="1">
                  <a:solidFill>
                    <a:schemeClr val="tx1"/>
                  </a:solidFill>
                  <a:latin typeface="Times" pitchFamily="123" charset="0"/>
                  <a:ea typeface="ヒラギノ角ゴ Pro W3" pitchFamily="123" charset="-128"/>
                </a:defRPr>
              </a:lvl2pPr>
              <a:lvl3pPr marL="1143000" indent="-228600" defTabSz="1066800" eaLnBrk="0" hangingPunct="0">
                <a:defRPr sz="2400" b="1">
                  <a:solidFill>
                    <a:schemeClr val="tx1"/>
                  </a:solidFill>
                  <a:latin typeface="Times" pitchFamily="123" charset="0"/>
                  <a:ea typeface="ヒラギノ角ゴ Pro W3" pitchFamily="123" charset="-128"/>
                </a:defRPr>
              </a:lvl3pPr>
              <a:lvl4pPr marL="1600200" indent="-228600" defTabSz="1066800" eaLnBrk="0" hangingPunct="0">
                <a:defRPr sz="2400" b="1">
                  <a:solidFill>
                    <a:schemeClr val="tx1"/>
                  </a:solidFill>
                  <a:latin typeface="Times" pitchFamily="123" charset="0"/>
                  <a:ea typeface="ヒラギノ角ゴ Pro W3" pitchFamily="123" charset="-128"/>
                </a:defRPr>
              </a:lvl4pPr>
              <a:lvl5pPr marL="2057400" indent="-228600" defTabSz="1066800" eaLnBrk="0" hangingPunct="0">
                <a:defRPr sz="2400" b="1">
                  <a:solidFill>
                    <a:schemeClr val="tx1"/>
                  </a:solidFill>
                  <a:latin typeface="Times" pitchFamily="123" charset="0"/>
                  <a:ea typeface="ヒラギノ角ゴ Pro W3" pitchFamily="123" charset="-128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123" charset="0"/>
                  <a:ea typeface="ヒラギノ角ゴ Pro W3" pitchFamily="123" charset="-128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123" charset="0"/>
                  <a:ea typeface="ヒラギノ角ゴ Pro W3" pitchFamily="123" charset="-128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123" charset="0"/>
                  <a:ea typeface="ヒラギノ角ゴ Pro W3" pitchFamily="123" charset="-128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123" charset="0"/>
                  <a:ea typeface="ヒラギノ角ゴ Pro W3" pitchFamily="123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s-ES" sz="1400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TALENTO + INVERSIÓN</a:t>
              </a:r>
            </a:p>
          </p:txBody>
        </p:sp>
        <p:sp>
          <p:nvSpPr>
            <p:cNvPr id="14" name="32 Flecha curvada hacia la derecha"/>
            <p:cNvSpPr>
              <a:spLocks noChangeArrowheads="1"/>
            </p:cNvSpPr>
            <p:nvPr/>
          </p:nvSpPr>
          <p:spPr bwMode="auto">
            <a:xfrm rot="2245106" flipV="1">
              <a:off x="4645314" y="4132151"/>
              <a:ext cx="631545" cy="724411"/>
            </a:xfrm>
            <a:prstGeom prst="curvedRightArrow">
              <a:avLst>
                <a:gd name="adj1" fmla="val 25003"/>
                <a:gd name="adj2" fmla="val 49995"/>
                <a:gd name="adj3" fmla="val 25000"/>
              </a:avLst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s-ES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34 Flecha curvada hacia la derecha"/>
            <p:cNvSpPr>
              <a:spLocks noChangeArrowheads="1"/>
            </p:cNvSpPr>
            <p:nvPr/>
          </p:nvSpPr>
          <p:spPr bwMode="auto">
            <a:xfrm rot="19218805" flipH="1" flipV="1">
              <a:off x="8352029" y="4181316"/>
              <a:ext cx="526205" cy="696725"/>
            </a:xfrm>
            <a:prstGeom prst="curvedRightArrow">
              <a:avLst>
                <a:gd name="adj1" fmla="val 25010"/>
                <a:gd name="adj2" fmla="val 50007"/>
                <a:gd name="adj3" fmla="val 25000"/>
              </a:avLst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s-ES" sz="1400" b="0" dirty="0"/>
            </a:p>
          </p:txBody>
        </p:sp>
        <p:sp>
          <p:nvSpPr>
            <p:cNvPr id="24" name="23 Flecha arriba"/>
            <p:cNvSpPr/>
            <p:nvPr/>
          </p:nvSpPr>
          <p:spPr bwMode="auto">
            <a:xfrm>
              <a:off x="6493209" y="3688214"/>
              <a:ext cx="143639" cy="291386"/>
            </a:xfrm>
            <a:prstGeom prst="upArrow">
              <a:avLst>
                <a:gd name="adj1" fmla="val 50000"/>
                <a:gd name="adj2" fmla="val 75488"/>
              </a:avLst>
            </a:prstGeom>
            <a:solidFill>
              <a:srgbClr val="92D050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ES" sz="1400" b="0" dirty="0">
                <a:latin typeface="Times" pitchFamily="18" charset="0"/>
                <a:ea typeface="+mn-ea"/>
                <a:cs typeface="Arial" charset="0"/>
              </a:endParaRPr>
            </a:p>
          </p:txBody>
        </p:sp>
        <p:sp>
          <p:nvSpPr>
            <p:cNvPr id="25" name="24 Flecha arriba"/>
            <p:cNvSpPr/>
            <p:nvPr/>
          </p:nvSpPr>
          <p:spPr bwMode="auto">
            <a:xfrm>
              <a:off x="6768281" y="3688214"/>
              <a:ext cx="143639" cy="291386"/>
            </a:xfrm>
            <a:prstGeom prst="upArrow">
              <a:avLst>
                <a:gd name="adj1" fmla="val 50000"/>
                <a:gd name="adj2" fmla="val 75488"/>
              </a:avLst>
            </a:prstGeom>
            <a:solidFill>
              <a:srgbClr val="92D050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ES" sz="1400" b="0" dirty="0">
                <a:latin typeface="Times" pitchFamily="18" charset="0"/>
                <a:ea typeface="+mn-ea"/>
                <a:cs typeface="Arial" charset="0"/>
              </a:endParaRPr>
            </a:p>
          </p:txBody>
        </p:sp>
        <p:sp>
          <p:nvSpPr>
            <p:cNvPr id="26" name="25 Flecha arriba"/>
            <p:cNvSpPr/>
            <p:nvPr/>
          </p:nvSpPr>
          <p:spPr bwMode="auto">
            <a:xfrm>
              <a:off x="7067360" y="3688214"/>
              <a:ext cx="143639" cy="291386"/>
            </a:xfrm>
            <a:prstGeom prst="upArrow">
              <a:avLst>
                <a:gd name="adj1" fmla="val 50000"/>
                <a:gd name="adj2" fmla="val 75488"/>
              </a:avLst>
            </a:prstGeom>
            <a:solidFill>
              <a:srgbClr val="92D050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ES" sz="1400" b="0" dirty="0">
                <a:latin typeface="Times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5595972" y="2680103"/>
            <a:ext cx="2416580" cy="1181372"/>
            <a:chOff x="5595972" y="2680103"/>
            <a:chExt cx="2416580" cy="1181372"/>
          </a:xfrm>
        </p:grpSpPr>
        <p:sp>
          <p:nvSpPr>
            <p:cNvPr id="4" name="3 Forma libre"/>
            <p:cNvSpPr/>
            <p:nvPr/>
          </p:nvSpPr>
          <p:spPr>
            <a:xfrm>
              <a:off x="5595972" y="2971488"/>
              <a:ext cx="2416580" cy="889987"/>
            </a:xfrm>
            <a:custGeom>
              <a:avLst/>
              <a:gdLst>
                <a:gd name="connsiteX0" fmla="*/ 0 w 3302000"/>
                <a:gd name="connsiteY0" fmla="*/ 1100666 h 1100666"/>
                <a:gd name="connsiteX1" fmla="*/ 825500 w 3302000"/>
                <a:gd name="connsiteY1" fmla="*/ 0 h 1100666"/>
                <a:gd name="connsiteX2" fmla="*/ 2476500 w 3302000"/>
                <a:gd name="connsiteY2" fmla="*/ 0 h 1100666"/>
                <a:gd name="connsiteX3" fmla="*/ 3302000 w 3302000"/>
                <a:gd name="connsiteY3" fmla="*/ 1100666 h 1100666"/>
                <a:gd name="connsiteX4" fmla="*/ 0 w 3302000"/>
                <a:gd name="connsiteY4" fmla="*/ 1100666 h 110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1100666">
                  <a:moveTo>
                    <a:pt x="0" y="1100666"/>
                  </a:moveTo>
                  <a:lnTo>
                    <a:pt x="825500" y="0"/>
                  </a:lnTo>
                  <a:lnTo>
                    <a:pt x="2476500" y="0"/>
                  </a:lnTo>
                  <a:lnTo>
                    <a:pt x="3302000" y="1100666"/>
                  </a:lnTo>
                  <a:lnTo>
                    <a:pt x="0" y="110066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4800000"/>
                <a:satOff val="-16668"/>
                <a:lumOff val="20000"/>
                <a:alphaOff val="0"/>
              </a:schemeClr>
            </a:effectRef>
            <a:fontRef idx="minor">
              <a:schemeClr val="lt1"/>
            </a:fontRef>
          </p:style>
          <p:txBody>
            <a:bodyPr lIns="608329" tIns="30480" rIns="608331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400" dirty="0">
                  <a:solidFill>
                    <a:schemeClr val="bg1"/>
                  </a:solidFill>
                </a:rPr>
                <a:t>CULTURA INNOVADORA</a:t>
              </a:r>
            </a:p>
          </p:txBody>
        </p:sp>
        <p:sp>
          <p:nvSpPr>
            <p:cNvPr id="27" name="26 Flecha arriba"/>
            <p:cNvSpPr/>
            <p:nvPr/>
          </p:nvSpPr>
          <p:spPr bwMode="auto">
            <a:xfrm>
              <a:off x="6852104" y="2680103"/>
              <a:ext cx="143639" cy="291385"/>
            </a:xfrm>
            <a:prstGeom prst="upArrow">
              <a:avLst>
                <a:gd name="adj1" fmla="val 50000"/>
                <a:gd name="adj2" fmla="val 75488"/>
              </a:avLst>
            </a:prstGeom>
            <a:solidFill>
              <a:srgbClr val="92D050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ES" sz="1400" b="0" dirty="0">
                <a:latin typeface="Times" pitchFamily="18" charset="0"/>
                <a:ea typeface="+mn-ea"/>
                <a:cs typeface="Arial" charset="0"/>
              </a:endParaRPr>
            </a:p>
          </p:txBody>
        </p:sp>
        <p:sp>
          <p:nvSpPr>
            <p:cNvPr id="28" name="27 Flecha arriba"/>
            <p:cNvSpPr/>
            <p:nvPr/>
          </p:nvSpPr>
          <p:spPr bwMode="auto">
            <a:xfrm>
              <a:off x="6612841" y="2680103"/>
              <a:ext cx="143639" cy="291385"/>
            </a:xfrm>
            <a:prstGeom prst="upArrow">
              <a:avLst>
                <a:gd name="adj1" fmla="val 50000"/>
                <a:gd name="adj2" fmla="val 75488"/>
              </a:avLst>
            </a:prstGeom>
            <a:solidFill>
              <a:srgbClr val="92D050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ES" sz="1400" b="0" dirty="0">
                <a:latin typeface="Times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29" name="3 Marcador de número de diapositiva"/>
          <p:cNvSpPr txBox="1">
            <a:spLocks noGrp="1"/>
          </p:cNvSpPr>
          <p:nvPr/>
        </p:nvSpPr>
        <p:spPr bwMode="auto">
          <a:xfrm>
            <a:off x="9192053" y="5962389"/>
            <a:ext cx="564523" cy="28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pitchFamily="123" charset="0"/>
                <a:ea typeface="ヒラギノ角ゴ Pro W3" pitchFamily="12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pitchFamily="123" charset="0"/>
                <a:ea typeface="ヒラギノ角ゴ Pro W3" pitchFamily="12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pitchFamily="123" charset="0"/>
                <a:ea typeface="ヒラギノ角ゴ Pro W3" pitchFamily="12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pitchFamily="123" charset="0"/>
                <a:ea typeface="ヒラギノ角ゴ Pro W3" pitchFamily="12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pitchFamily="123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23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23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23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23" charset="0"/>
                <a:ea typeface="ヒラギノ角ゴ Pro W3" pitchFamily="123" charset="-128"/>
              </a:defRPr>
            </a:lvl9pPr>
          </a:lstStyle>
          <a:p>
            <a:pPr algn="ctr" eaLnBrk="1" hangingPunct="1"/>
            <a:fld id="{2E3E8C53-4027-4737-AA59-F242C86A204B}" type="slidenum">
              <a:rPr lang="es-ES" sz="1400">
                <a:solidFill>
                  <a:srgbClr val="006666"/>
                </a:solidFill>
                <a:latin typeface="Trebuchet MS" pitchFamily="34" charset="0"/>
              </a:rPr>
              <a:pPr algn="ctr" eaLnBrk="1" hangingPunct="1"/>
              <a:t>8</a:t>
            </a:fld>
            <a:endParaRPr lang="es-ES" sz="1400" dirty="0">
              <a:solidFill>
                <a:srgbClr val="006666"/>
              </a:solidFill>
              <a:latin typeface="Trebuchet MS" pitchFamily="34" charset="0"/>
            </a:endParaRPr>
          </a:p>
        </p:txBody>
      </p:sp>
      <p:sp>
        <p:nvSpPr>
          <p:cNvPr id="30" name="29 Rectángulo"/>
          <p:cNvSpPr>
            <a:spLocks noChangeArrowheads="1"/>
          </p:cNvSpPr>
          <p:nvPr/>
        </p:nvSpPr>
        <p:spPr bwMode="auto">
          <a:xfrm>
            <a:off x="179512" y="6114782"/>
            <a:ext cx="35175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1.- Mejorar el </a:t>
            </a:r>
            <a:r>
              <a:rPr lang="es-ES" sz="1600" b="1" u="sng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sistema educativo </a:t>
            </a:r>
            <a:endParaRPr lang="es-ES" sz="16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30 Rectángulo"/>
          <p:cNvSpPr>
            <a:spLocks noChangeArrowheads="1"/>
          </p:cNvSpPr>
          <p:nvPr/>
        </p:nvSpPr>
        <p:spPr bwMode="auto">
          <a:xfrm>
            <a:off x="200595" y="5301208"/>
            <a:ext cx="42993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2.- Conseguir que la </a:t>
            </a:r>
            <a:r>
              <a:rPr lang="es-ES" sz="1600" b="1" u="sng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Universidad y la investigación pública </a:t>
            </a:r>
            <a:r>
              <a:rPr lang="es-ES" sz="1600" b="1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se </a:t>
            </a:r>
            <a:r>
              <a:rPr lang="es-ES" sz="1600" b="1" u="sng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involucren</a:t>
            </a:r>
            <a:r>
              <a:rPr lang="es-ES" sz="16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b="1" dirty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plenamente en la solución de los problemas de su entorno</a:t>
            </a:r>
            <a:endParaRPr lang="es-E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Rectángulo"/>
          <p:cNvSpPr>
            <a:spLocks noChangeArrowheads="1"/>
          </p:cNvSpPr>
          <p:nvPr/>
        </p:nvSpPr>
        <p:spPr bwMode="auto">
          <a:xfrm>
            <a:off x="200596" y="4962654"/>
            <a:ext cx="4443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3.- </a:t>
            </a:r>
            <a:r>
              <a:rPr lang="es-ES" sz="1600" b="1" u="sng" dirty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Atraer</a:t>
            </a:r>
            <a:r>
              <a:rPr lang="es-ES" sz="1600" b="1" dirty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 el talento y la inversión extranjera </a:t>
            </a:r>
          </a:p>
        </p:txBody>
      </p:sp>
      <p:sp>
        <p:nvSpPr>
          <p:cNvPr id="33" name="32 Rectángulo"/>
          <p:cNvSpPr>
            <a:spLocks noChangeArrowheads="1"/>
          </p:cNvSpPr>
          <p:nvPr/>
        </p:nvSpPr>
        <p:spPr bwMode="auto">
          <a:xfrm>
            <a:off x="200596" y="4110171"/>
            <a:ext cx="37770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4.- Lograr que la sociedad </a:t>
            </a:r>
            <a:r>
              <a:rPr lang="es-ES" sz="1600" b="1" u="sng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aprecie</a:t>
            </a:r>
            <a:r>
              <a:rPr lang="es-ES" sz="1600" b="1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 que los empresarios asuman los </a:t>
            </a:r>
            <a:r>
              <a:rPr lang="es-ES" sz="1600" b="1" u="sng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riesgos de la innovación </a:t>
            </a:r>
          </a:p>
        </p:txBody>
      </p:sp>
      <p:sp>
        <p:nvSpPr>
          <p:cNvPr id="34" name="33 Rectángulo"/>
          <p:cNvSpPr>
            <a:spLocks noChangeArrowheads="1"/>
          </p:cNvSpPr>
          <p:nvPr/>
        </p:nvSpPr>
        <p:spPr bwMode="auto">
          <a:xfrm>
            <a:off x="200596" y="3564305"/>
            <a:ext cx="4011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5.- </a:t>
            </a:r>
            <a:r>
              <a:rPr lang="es-ES" sz="1600" b="1" u="sng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Evitar que leyes</a:t>
            </a:r>
            <a:r>
              <a:rPr lang="es-ES" sz="1600" b="1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, fiscalidad y regulación </a:t>
            </a:r>
            <a:r>
              <a:rPr lang="es-ES" sz="1600" b="1" u="sng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obstaculicen</a:t>
            </a:r>
            <a:r>
              <a:rPr lang="es-ES" sz="1600" b="1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 la innovación 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200595" y="2988241"/>
            <a:ext cx="5026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6.- Hacer conscientes a las empresas de que su </a:t>
            </a:r>
            <a:r>
              <a:rPr lang="es-ES" sz="1600" b="1" u="sng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sostenibilidad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depende de su capacidad para </a:t>
            </a:r>
            <a:r>
              <a:rPr lang="es-ES" sz="1600" b="1" u="sng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crear valor </a:t>
            </a:r>
          </a:p>
        </p:txBody>
      </p:sp>
      <p:sp>
        <p:nvSpPr>
          <p:cNvPr id="36" name="35 Rectángulo"/>
          <p:cNvSpPr>
            <a:spLocks noChangeArrowheads="1"/>
          </p:cNvSpPr>
          <p:nvPr/>
        </p:nvSpPr>
        <p:spPr bwMode="auto">
          <a:xfrm>
            <a:off x="200595" y="2658398"/>
            <a:ext cx="55445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7.- Implicar a la </a:t>
            </a:r>
            <a:r>
              <a:rPr lang="es-ES" sz="1600" b="1" u="sng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financiación privada en la innovación </a:t>
            </a:r>
          </a:p>
        </p:txBody>
      </p:sp>
      <p:sp>
        <p:nvSpPr>
          <p:cNvPr id="37" name="36 Rectángulo"/>
          <p:cNvSpPr>
            <a:spLocks noChangeArrowheads="1"/>
          </p:cNvSpPr>
          <p:nvPr/>
        </p:nvSpPr>
        <p:spPr bwMode="auto">
          <a:xfrm>
            <a:off x="200595" y="2052137"/>
            <a:ext cx="4727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8.- Lograr que las PYMES encuentren una </a:t>
            </a:r>
            <a:r>
              <a:rPr lang="es-ES" sz="1600" b="1" u="sng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amplia oferta de servicios para la innovación </a:t>
            </a:r>
          </a:p>
        </p:txBody>
      </p:sp>
      <p:sp>
        <p:nvSpPr>
          <p:cNvPr id="38" name="37 Rectángulo"/>
          <p:cNvSpPr>
            <a:spLocks noChangeArrowheads="1"/>
          </p:cNvSpPr>
          <p:nvPr/>
        </p:nvSpPr>
        <p:spPr bwMode="auto">
          <a:xfrm>
            <a:off x="200595" y="1404065"/>
            <a:ext cx="5371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D0D0D"/>
                </a:solidFill>
                <a:latin typeface="Calibri" pitchFamily="34" charset="0"/>
                <a:cs typeface="Calibri" pitchFamily="34" charset="0"/>
              </a:rPr>
              <a:t>9.- Aprovechar el mercado de </a:t>
            </a:r>
            <a:r>
              <a:rPr lang="es-ES" sz="1600" b="1" u="sng" dirty="0">
                <a:solidFill>
                  <a:srgbClr val="0D0D0D"/>
                </a:solidFill>
                <a:latin typeface="Calibri" pitchFamily="34" charset="0"/>
                <a:cs typeface="Calibri" pitchFamily="34" charset="0"/>
              </a:rPr>
              <a:t>las grandes empresas y de la Administración </a:t>
            </a:r>
            <a:r>
              <a:rPr lang="es-ES" sz="1600" b="1" dirty="0">
                <a:solidFill>
                  <a:srgbClr val="0D0D0D"/>
                </a:solidFill>
                <a:latin typeface="Calibri" pitchFamily="34" charset="0"/>
                <a:cs typeface="Calibri" pitchFamily="34" charset="0"/>
              </a:rPr>
              <a:t>como </a:t>
            </a:r>
            <a:r>
              <a:rPr lang="es-ES" sz="1600" b="1" u="sng" dirty="0">
                <a:solidFill>
                  <a:srgbClr val="0D0D0D"/>
                </a:solidFill>
                <a:latin typeface="Calibri" pitchFamily="34" charset="0"/>
                <a:cs typeface="Calibri" pitchFamily="34" charset="0"/>
              </a:rPr>
              <a:t>tractores tecnológicos 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201166" y="1052736"/>
            <a:ext cx="4514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10.- Preparar a las PYMES para </a:t>
            </a:r>
            <a:r>
              <a:rPr lang="es-ES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el mercado global </a:t>
            </a:r>
          </a:p>
        </p:txBody>
      </p:sp>
      <p:sp>
        <p:nvSpPr>
          <p:cNvPr id="41" name="Título 40"/>
          <p:cNvSpPr>
            <a:spLocks noGrp="1"/>
          </p:cNvSpPr>
          <p:nvPr>
            <p:ph type="title"/>
          </p:nvPr>
        </p:nvSpPr>
        <p:spPr>
          <a:xfrm>
            <a:off x="467544" y="-9955"/>
            <a:ext cx="8229600" cy="1143000"/>
          </a:xfrm>
        </p:spPr>
        <p:txBody>
          <a:bodyPr/>
          <a:lstStyle/>
          <a:p>
            <a:r>
              <a:rPr lang="es-ES" sz="3600" dirty="0" smtClean="0"/>
              <a:t>RETOS PARA LA COMPETITIVIDAD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67101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kern="0" dirty="0">
                <a:solidFill>
                  <a:srgbClr val="1F497D"/>
                </a:solidFill>
                <a:latin typeface="Arial"/>
                <a:cs typeface="+mj-cs"/>
              </a:rPr>
              <a:t>EL CAPITAL HUMANO Y LA INNOVACIÓN</a:t>
            </a:r>
            <a:br>
              <a:rPr lang="es-ES" kern="0" dirty="0">
                <a:solidFill>
                  <a:srgbClr val="1F497D"/>
                </a:solidFill>
                <a:latin typeface="Arial"/>
                <a:cs typeface="+mj-cs"/>
              </a:rPr>
            </a:br>
            <a:r>
              <a:rPr lang="es-ES" b="1" kern="0" dirty="0">
                <a:solidFill>
                  <a:srgbClr val="1F497D"/>
                </a:solidFill>
                <a:latin typeface="Arial"/>
                <a:cs typeface="+mj-cs"/>
              </a:rPr>
              <a:t>UN COMENTARIO DE LOS ANALISTAS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7715200" cy="5081776"/>
          </a:xfrm>
        </p:spPr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Virtualmente </a:t>
            </a:r>
            <a:r>
              <a:rPr lang="es-ES_tradnl" dirty="0"/>
              <a:t>todos los nuevos </a:t>
            </a:r>
            <a:r>
              <a:rPr lang="es-ES_tradnl" dirty="0" smtClean="0"/>
              <a:t>trabajos en </a:t>
            </a:r>
            <a:r>
              <a:rPr lang="es-ES_tradnl" dirty="0"/>
              <a:t>el campo de </a:t>
            </a:r>
            <a:r>
              <a:rPr lang="es-ES_tradnl" dirty="0" smtClean="0"/>
              <a:t>las  </a:t>
            </a:r>
            <a:r>
              <a:rPr lang="es-ES_tradnl" dirty="0" err="1" smtClean="0"/>
              <a:t>TIC’s</a:t>
            </a:r>
            <a:r>
              <a:rPr lang="es-ES_tradnl" dirty="0" smtClean="0"/>
              <a:t>,</a:t>
            </a:r>
            <a:r>
              <a:rPr lang="es-ES_tradnl" dirty="0"/>
              <a:t> en México, </a:t>
            </a:r>
            <a:r>
              <a:rPr lang="es-ES_tradnl" dirty="0" smtClean="0"/>
              <a:t>se </a:t>
            </a:r>
            <a:r>
              <a:rPr lang="es-ES_tradnl" dirty="0"/>
              <a:t>han creado en lo que se conoce como "</a:t>
            </a:r>
            <a:r>
              <a:rPr lang="es-ES_tradnl" dirty="0">
                <a:solidFill>
                  <a:srgbClr val="0000FF"/>
                </a:solidFill>
              </a:rPr>
              <a:t>local </a:t>
            </a:r>
            <a:r>
              <a:rPr lang="es-ES_tradnl" dirty="0" err="1">
                <a:solidFill>
                  <a:srgbClr val="0000FF"/>
                </a:solidFill>
              </a:rPr>
              <a:t>businesses</a:t>
            </a:r>
            <a:r>
              <a:rPr lang="es-ES_tradnl" dirty="0" smtClean="0"/>
              <a:t>”, es decir:</a:t>
            </a:r>
            <a:endParaRPr lang="es-ES" dirty="0"/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_tradnl" dirty="0"/>
              <a:t>N</a:t>
            </a:r>
            <a:r>
              <a:rPr lang="es-ES_tradnl" dirty="0" smtClean="0"/>
              <a:t>o </a:t>
            </a:r>
            <a:r>
              <a:rPr lang="es-ES_tradnl" dirty="0"/>
              <a:t>están expuestos a la competencia </a:t>
            </a:r>
            <a:r>
              <a:rPr lang="es-ES_tradnl" dirty="0" smtClean="0"/>
              <a:t>internacional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_tradnl" dirty="0" smtClean="0"/>
              <a:t>No están vinculadas con la red Internacional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</a:pPr>
            <a:endParaRPr lang="es-ES_tradnl" sz="2000" dirty="0">
              <a:solidFill>
                <a:schemeClr val="tx1"/>
              </a:solidFill>
            </a:endParaRPr>
          </a:p>
          <a:p>
            <a:r>
              <a:rPr lang="es-ES_tradnl" dirty="0"/>
              <a:t>Producción Científica con un impacto pobre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_tradnl" dirty="0" smtClean="0"/>
              <a:t>¿Cómo se está obteniendo competitividad tecnológica de la inversión en investigación? 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r>
              <a:rPr lang="es-ES_tradnl" dirty="0" smtClean="0"/>
              <a:t>El número de “Patentes” registradas es un buen indicador para saber si se está obteniendo una ganancia comercial de las ideas publicadas.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</a:pPr>
            <a:endParaRPr lang="es-ES_tradnl" dirty="0" smtClean="0"/>
          </a:p>
          <a:p>
            <a:pPr>
              <a:buFont typeface="Wingdings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937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wer_Point_F_Cla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rige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12582</TotalTime>
  <Words>1300</Words>
  <Application>Microsoft Office PowerPoint</Application>
  <PresentationFormat>Presentación en pantalla (4:3)</PresentationFormat>
  <Paragraphs>306</Paragraphs>
  <Slides>31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Vínculos</vt:lpstr>
      </vt:variant>
      <vt:variant>
        <vt:i4>3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Origen</vt:lpstr>
      <vt:lpstr>Diseño predeterminado</vt:lpstr>
      <vt:lpstr>Power_Point_F_Claro</vt:lpstr>
      <vt:lpstr>1_Origen</vt:lpstr>
      <vt:lpstr>\\Server1\tic\Modelo_Demanda\2011\Proyectos especiales\IPN Estudio RH Maestría Computo\Datos\Fuente\Fuente_IPN.xlsm!G08A</vt:lpstr>
      <vt:lpstr>\\Server1\tic\Modelo_Demanda\2011\Proyectos especiales\IPN Estudio RH Maestría Computo\Datos\Fuente\Fuente_IPN.xlsm!G05Apu</vt:lpstr>
      <vt:lpstr>\\Server1\tic\Modelo_Demanda\2011\Proyectos especiales\IPN Estudio RH Maestría Computo\Datos\Fuente\Fuente_IPN.xlsm!G05AS3</vt:lpstr>
      <vt:lpstr>EL CAPITAL HUMANO EN LA INNOVACIÓN Encuentro Internacional de Vinculación e Innovación para el Desarrollo de TIC’s en México </vt:lpstr>
      <vt:lpstr>RESUMEN</vt:lpstr>
      <vt:lpstr>RESUMEN</vt:lpstr>
      <vt:lpstr>TRIÁNGULO DEL CONOCIMIENTO</vt:lpstr>
      <vt:lpstr>RESUMEN</vt:lpstr>
      <vt:lpstr>EL CAPITAL HUMANO </vt:lpstr>
      <vt:lpstr>EL CAPITAL HUMANO Y LA INNOVACIÓN</vt:lpstr>
      <vt:lpstr>RETOS PARA LA COMPETITIVIDAD</vt:lpstr>
      <vt:lpstr>EL CAPITAL HUMANO Y LA INNOVACIÓN UN COMENTARIO DE LOS ANALISTAS</vt:lpstr>
      <vt:lpstr>INNOVACIÓN</vt:lpstr>
      <vt:lpstr>INICIATIVAS CONVERGENTES</vt:lpstr>
      <vt:lpstr>Visión Integral</vt:lpstr>
      <vt:lpstr>Sobrevivencia</vt:lpstr>
      <vt:lpstr>Supply-Production-Distribution  Value Chain</vt:lpstr>
      <vt:lpstr>Iniciativas Convergentes</vt:lpstr>
      <vt:lpstr>Promedio de empleados totales, de sistemas, y personal con posgrado en cómputo</vt:lpstr>
      <vt:lpstr>Certificaciones solicitadas en el reclutamiento de personal</vt:lpstr>
      <vt:lpstr>Evaluación promedio del personal en CC: público</vt:lpstr>
      <vt:lpstr>Evaluación del promedio del personal en CC</vt:lpstr>
      <vt:lpstr>Hacia la Vinculación Desenfocada!!</vt:lpstr>
      <vt:lpstr>LLUVIA DE IDEAS</vt:lpstr>
      <vt:lpstr>REQUERIMIENTOS</vt:lpstr>
      <vt:lpstr>REQUERIMIENTOS</vt:lpstr>
      <vt:lpstr>REQUERIMIENTOS</vt:lpstr>
      <vt:lpstr>Hacia la Vinculación Enfocada</vt:lpstr>
      <vt:lpstr>ESTRATEGIA DEL IPN</vt:lpstr>
      <vt:lpstr>POSGRADOS HACIA:  LA INVESTIGACIÓN BÁSICA</vt:lpstr>
      <vt:lpstr>POSGRADOS HACIA:  LA INDUSTRIA</vt:lpstr>
      <vt:lpstr>IDEAS EN ETAPA DE PLANEACIÓN EN EL IPN EMPRESAS NACIONALES E INTERNACIONALES</vt:lpstr>
      <vt:lpstr>COMENTARIOS FINALES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 DE LA SUBDIRECCIÓN ACADÉMICA 2010-2012</dc:title>
  <dc:creator>Victor</dc:creator>
  <cp:lastModifiedBy>Santiago</cp:lastModifiedBy>
  <cp:revision>499</cp:revision>
  <dcterms:created xsi:type="dcterms:W3CDTF">2010-10-03T19:15:58Z</dcterms:created>
  <dcterms:modified xsi:type="dcterms:W3CDTF">2012-10-17T20:34:44Z</dcterms:modified>
</cp:coreProperties>
</file>