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56" r:id="rId2"/>
    <p:sldId id="411" r:id="rId3"/>
    <p:sldId id="342" r:id="rId4"/>
    <p:sldId id="400" r:id="rId5"/>
    <p:sldId id="426" r:id="rId6"/>
    <p:sldId id="441" r:id="rId7"/>
    <p:sldId id="425" r:id="rId8"/>
    <p:sldId id="413" r:id="rId9"/>
    <p:sldId id="415" r:id="rId10"/>
    <p:sldId id="423" r:id="rId11"/>
    <p:sldId id="434" r:id="rId12"/>
    <p:sldId id="436" r:id="rId13"/>
    <p:sldId id="343" r:id="rId14"/>
    <p:sldId id="364" r:id="rId15"/>
    <p:sldId id="427" r:id="rId16"/>
    <p:sldId id="355" r:id="rId17"/>
    <p:sldId id="435" r:id="rId18"/>
    <p:sldId id="375" r:id="rId19"/>
    <p:sldId id="430" r:id="rId20"/>
    <p:sldId id="429" r:id="rId21"/>
    <p:sldId id="428" r:id="rId22"/>
    <p:sldId id="431" r:id="rId23"/>
    <p:sldId id="432" r:id="rId24"/>
    <p:sldId id="377" r:id="rId25"/>
    <p:sldId id="361" r:id="rId26"/>
    <p:sldId id="373" r:id="rId27"/>
    <p:sldId id="442" r:id="rId28"/>
    <p:sldId id="372" r:id="rId29"/>
    <p:sldId id="424" r:id="rId30"/>
    <p:sldId id="443" r:id="rId31"/>
  </p:sldIdLst>
  <p:sldSz cx="10801350" cy="7200900"/>
  <p:notesSz cx="7023100" cy="9309100"/>
  <p:defaultTextStyle>
    <a:defPPr>
      <a:defRPr lang="es-E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0000"/>
    <a:srgbClr val="990000"/>
    <a:srgbClr val="C0C0C0"/>
    <a:srgbClr val="CCFF33"/>
    <a:srgbClr val="5F5F5F"/>
    <a:srgbClr val="663300"/>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p:cViewPr>
        <p:scale>
          <a:sx n="70" d="100"/>
          <a:sy n="70" d="100"/>
        </p:scale>
        <p:origin x="-792" y="-888"/>
      </p:cViewPr>
      <p:guideLst>
        <p:guide orient="horz" pos="2313"/>
        <p:guide pos="34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notesViewPr>
    <p:cSldViewPr>
      <p:cViewPr varScale="1">
        <p:scale>
          <a:sx n="77" d="100"/>
          <a:sy n="77" d="100"/>
        </p:scale>
        <p:origin x="-2040" y="-108"/>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3043343" cy="46545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lvl1pPr>
          </a:lstStyle>
          <a:p>
            <a:pPr>
              <a:defRPr/>
            </a:pPr>
            <a:endParaRPr lang="es-ES"/>
          </a:p>
        </p:txBody>
      </p:sp>
      <p:sp>
        <p:nvSpPr>
          <p:cNvPr id="46083"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lvl1pPr>
          </a:lstStyle>
          <a:p>
            <a:pPr>
              <a:defRPr/>
            </a:pPr>
            <a:endParaRPr lang="es-ES"/>
          </a:p>
        </p:txBody>
      </p:sp>
      <p:sp>
        <p:nvSpPr>
          <p:cNvPr id="46084" name="Rectangle 4"/>
          <p:cNvSpPr>
            <a:spLocks noGrp="1" noChangeArrowheads="1"/>
          </p:cNvSpPr>
          <p:nvPr>
            <p:ph type="ftr" sz="quarter" idx="2"/>
          </p:nvPr>
        </p:nvSpPr>
        <p:spPr bwMode="auto">
          <a:xfrm>
            <a:off x="1" y="8842030"/>
            <a:ext cx="3043343" cy="46545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lvl1pPr>
          </a:lstStyle>
          <a:p>
            <a:pPr>
              <a:defRPr/>
            </a:pPr>
            <a:endParaRPr lang="es-ES"/>
          </a:p>
        </p:txBody>
      </p:sp>
      <p:sp>
        <p:nvSpPr>
          <p:cNvPr id="46085" name="Rectangle 5"/>
          <p:cNvSpPr>
            <a:spLocks noGrp="1" noChangeArrowheads="1"/>
          </p:cNvSpPr>
          <p:nvPr>
            <p:ph type="sldNum" sz="quarter" idx="3"/>
          </p:nvPr>
        </p:nvSpPr>
        <p:spPr bwMode="auto">
          <a:xfrm>
            <a:off x="3978132" y="8842030"/>
            <a:ext cx="3043343" cy="46545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lvl1pPr>
          </a:lstStyle>
          <a:p>
            <a:pPr>
              <a:defRPr/>
            </a:pPr>
            <a:fld id="{7979E9BB-414A-4BBB-8DE6-58DD4616ED1D}" type="slidenum">
              <a:rPr lang="es-ES"/>
              <a:pPr>
                <a:defRPr/>
              </a:pPr>
              <a:t>‹Nº›</a:t>
            </a:fld>
            <a:endParaRPr lang="es-ES"/>
          </a:p>
        </p:txBody>
      </p:sp>
    </p:spTree>
    <p:extLst>
      <p:ext uri="{BB962C8B-B14F-4D97-AF65-F5344CB8AC3E}">
        <p14:creationId xmlns:p14="http://schemas.microsoft.com/office/powerpoint/2010/main" xmlns="" val="1450622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1" y="0"/>
            <a:ext cx="3043343" cy="46545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lvl1pPr>
          </a:lstStyle>
          <a:p>
            <a:pPr>
              <a:defRPr/>
            </a:pPr>
            <a:endParaRPr lang="es-ES"/>
          </a:p>
        </p:txBody>
      </p:sp>
      <p:sp>
        <p:nvSpPr>
          <p:cNvPr id="98307"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lvl1pPr>
          </a:lstStyle>
          <a:p>
            <a:pPr>
              <a:defRPr/>
            </a:pPr>
            <a:endParaRPr lang="es-ES"/>
          </a:p>
        </p:txBody>
      </p:sp>
      <p:sp>
        <p:nvSpPr>
          <p:cNvPr id="14340" name="Rectangle 4"/>
          <p:cNvSpPr>
            <a:spLocks noGrp="1" noRot="1" noChangeAspect="1" noChangeArrowheads="1" noTextEdit="1"/>
          </p:cNvSpPr>
          <p:nvPr>
            <p:ph type="sldImg" idx="2"/>
          </p:nvPr>
        </p:nvSpPr>
        <p:spPr bwMode="auto">
          <a:xfrm>
            <a:off x="893763" y="698500"/>
            <a:ext cx="5235575" cy="3490913"/>
          </a:xfrm>
          <a:prstGeom prst="rect">
            <a:avLst/>
          </a:prstGeom>
          <a:noFill/>
          <a:ln w="9525">
            <a:solidFill>
              <a:srgbClr val="000000"/>
            </a:solidFill>
            <a:miter lim="800000"/>
            <a:headEnd/>
            <a:tailEnd/>
          </a:ln>
        </p:spPr>
      </p:sp>
      <p:sp>
        <p:nvSpPr>
          <p:cNvPr id="98309" name="Rectangle 5"/>
          <p:cNvSpPr>
            <a:spLocks noGrp="1" noChangeArrowheads="1"/>
          </p:cNvSpPr>
          <p:nvPr>
            <p:ph type="body" sz="quarter" idx="3"/>
          </p:nvPr>
        </p:nvSpPr>
        <p:spPr bwMode="auto">
          <a:xfrm>
            <a:off x="702311" y="4421823"/>
            <a:ext cx="5618480" cy="418909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8310" name="Rectangle 6"/>
          <p:cNvSpPr>
            <a:spLocks noGrp="1" noChangeArrowheads="1"/>
          </p:cNvSpPr>
          <p:nvPr>
            <p:ph type="ftr" sz="quarter" idx="4"/>
          </p:nvPr>
        </p:nvSpPr>
        <p:spPr bwMode="auto">
          <a:xfrm>
            <a:off x="1" y="8842030"/>
            <a:ext cx="3043343" cy="46545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lvl1pPr>
          </a:lstStyle>
          <a:p>
            <a:pPr>
              <a:defRPr/>
            </a:pPr>
            <a:endParaRPr lang="es-ES"/>
          </a:p>
        </p:txBody>
      </p:sp>
      <p:sp>
        <p:nvSpPr>
          <p:cNvPr id="98311" name="Rectangle 7"/>
          <p:cNvSpPr>
            <a:spLocks noGrp="1" noChangeArrowheads="1"/>
          </p:cNvSpPr>
          <p:nvPr>
            <p:ph type="sldNum" sz="quarter" idx="5"/>
          </p:nvPr>
        </p:nvSpPr>
        <p:spPr bwMode="auto">
          <a:xfrm>
            <a:off x="3978132" y="8842030"/>
            <a:ext cx="3043343" cy="46545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lvl1pPr>
          </a:lstStyle>
          <a:p>
            <a:pPr>
              <a:defRPr/>
            </a:pPr>
            <a:fld id="{94C925BD-A803-4EAF-ADA5-81618EE74778}" type="slidenum">
              <a:rPr lang="es-ES"/>
              <a:pPr>
                <a:defRPr/>
              </a:pPr>
              <a:t>‹Nº›</a:t>
            </a:fld>
            <a:endParaRPr lang="es-ES"/>
          </a:p>
        </p:txBody>
      </p:sp>
    </p:spTree>
    <p:extLst>
      <p:ext uri="{BB962C8B-B14F-4D97-AF65-F5344CB8AC3E}">
        <p14:creationId xmlns:p14="http://schemas.microsoft.com/office/powerpoint/2010/main" xmlns="" val="2650926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2383204-E9EA-477F-8BF3-800F6ACB93AC}" type="slidenum">
              <a:rPr lang="es-ES" smtClean="0"/>
              <a:pPr/>
              <a:t>1</a:t>
            </a:fld>
            <a:endParaRPr lang="es-E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50892C1-953D-422F-AE22-23CEAD5FF449}" type="slidenum">
              <a:rPr lang="es-ES" smtClean="0"/>
              <a:pPr/>
              <a:t>10</a:t>
            </a:fld>
            <a:endParaRPr lang="es-E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50892C1-953D-422F-AE22-23CEAD5FF449}" type="slidenum">
              <a:rPr lang="es-ES" smtClean="0"/>
              <a:pPr/>
              <a:t>13</a:t>
            </a:fld>
            <a:endParaRPr lang="es-E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50892C1-953D-422F-AE22-23CEAD5FF449}" type="slidenum">
              <a:rPr lang="es-ES" smtClean="0"/>
              <a:pPr/>
              <a:t>15</a:t>
            </a:fld>
            <a:endParaRPr lang="es-E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2832F-AF97-4173-BA82-2B289BBA9B50}" type="slidenum">
              <a:rPr lang="es-ES"/>
              <a:pPr/>
              <a:t>16</a:t>
            </a:fld>
            <a:endParaRPr lang="es-E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2832F-AF97-4173-BA82-2B289BBA9B50}" type="slidenum">
              <a:rPr lang="es-ES"/>
              <a:pPr/>
              <a:t>24</a:t>
            </a:fld>
            <a:endParaRPr lang="es-E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E572F73-1EDB-4B1F-B026-CFBC782878BD}" type="slidenum">
              <a:rPr lang="es-ES" smtClean="0"/>
              <a:pPr/>
              <a:t>28</a:t>
            </a:fld>
            <a:endParaRPr lang="es-E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E572F73-1EDB-4B1F-B026-CFBC782878BD}" type="slidenum">
              <a:rPr lang="es-ES" smtClean="0"/>
              <a:pPr/>
              <a:t>29</a:t>
            </a:fld>
            <a:endParaRPr lang="es-E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2383204-E9EA-477F-8BF3-800F6ACB93AC}" type="slidenum">
              <a:rPr lang="es-ES" smtClean="0"/>
              <a:pPr/>
              <a:t>30</a:t>
            </a:fld>
            <a:endParaRPr lang="es-E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6EED1AF-EB47-4F36-8BE5-9CE07F584E3B}" type="slidenum">
              <a:rPr lang="es-ES" smtClean="0"/>
              <a:pPr/>
              <a:t>2</a:t>
            </a:fld>
            <a:endParaRPr lang="es-E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6EED1AF-EB47-4F36-8BE5-9CE07F584E3B}" type="slidenum">
              <a:rPr lang="es-ES" smtClean="0"/>
              <a:pPr/>
              <a:t>3</a:t>
            </a:fld>
            <a:endParaRPr lang="es-E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6EED1AF-EB47-4F36-8BE5-9CE07F584E3B}" type="slidenum">
              <a:rPr lang="es-ES" smtClean="0"/>
              <a:pPr/>
              <a:t>4</a:t>
            </a:fld>
            <a:endParaRPr lang="es-E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50892C1-953D-422F-AE22-23CEAD5FF449}" type="slidenum">
              <a:rPr lang="es-ES" smtClean="0"/>
              <a:pPr/>
              <a:t>5</a:t>
            </a:fld>
            <a:endParaRPr lang="es-E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50892C1-953D-422F-AE22-23CEAD5FF449}" type="slidenum">
              <a:rPr lang="es-ES" smtClean="0"/>
              <a:pPr/>
              <a:t>6</a:t>
            </a:fld>
            <a:endParaRPr lang="es-E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50892C1-953D-422F-AE22-23CEAD5FF449}" type="slidenum">
              <a:rPr lang="es-ES" smtClean="0"/>
              <a:pPr/>
              <a:t>7</a:t>
            </a:fld>
            <a:endParaRPr lang="es-E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6EED1AF-EB47-4F36-8BE5-9CE07F584E3B}" type="slidenum">
              <a:rPr lang="es-ES" smtClean="0"/>
              <a:pPr/>
              <a:t>8</a:t>
            </a:fld>
            <a:endParaRPr lang="es-E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6EED1AF-EB47-4F36-8BE5-9CE07F584E3B}" type="slidenum">
              <a:rPr lang="es-ES" smtClean="0"/>
              <a:pPr/>
              <a:t>9</a:t>
            </a:fld>
            <a:endParaRPr lang="es-E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endParaRPr lang="es-MX"/>
          </a:p>
        </p:txBody>
      </p:sp>
      <p:sp>
        <p:nvSpPr>
          <p:cNvPr id="5" name="Rectangle 10"/>
          <p:cNvSpPr>
            <a:spLocks noGrp="1" noChangeArrowheads="1"/>
          </p:cNvSpPr>
          <p:nvPr>
            <p:ph type="ftr" sz="quarter" idx="11"/>
          </p:nvPr>
        </p:nvSpPr>
        <p:spPr>
          <a:ln/>
        </p:spPr>
        <p:txBody>
          <a:bodyPr/>
          <a:lstStyle>
            <a:lvl1pPr>
              <a:defRPr/>
            </a:lvl1pPr>
          </a:lstStyle>
          <a:p>
            <a:endParaRPr lang="es-MX"/>
          </a:p>
        </p:txBody>
      </p:sp>
      <p:sp>
        <p:nvSpPr>
          <p:cNvPr id="6" name="Rectangle 11"/>
          <p:cNvSpPr>
            <a:spLocks noGrp="1" noChangeArrowheads="1"/>
          </p:cNvSpPr>
          <p:nvPr>
            <p:ph type="sldNum" sz="quarter" idx="12"/>
          </p:nvPr>
        </p:nvSpPr>
        <p:spPr>
          <a:ln/>
        </p:spPr>
        <p:txBody>
          <a:bodyPr/>
          <a:lstStyle>
            <a:lvl1pPr>
              <a:defRPr/>
            </a:lvl1pPr>
          </a:lstStyle>
          <a:p>
            <a:fld id="{5E52BBF7-EA91-4D64-A20B-9291D0CC357C}"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962900" y="292100"/>
            <a:ext cx="2298700" cy="61753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63625" y="292100"/>
            <a:ext cx="6746875" cy="6175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endParaRPr lang="es-MX"/>
          </a:p>
        </p:txBody>
      </p:sp>
      <p:sp>
        <p:nvSpPr>
          <p:cNvPr id="5" name="Rectangle 10"/>
          <p:cNvSpPr>
            <a:spLocks noGrp="1" noChangeArrowheads="1"/>
          </p:cNvSpPr>
          <p:nvPr>
            <p:ph type="ftr" sz="quarter" idx="11"/>
          </p:nvPr>
        </p:nvSpPr>
        <p:spPr>
          <a:ln/>
        </p:spPr>
        <p:txBody>
          <a:bodyPr/>
          <a:lstStyle>
            <a:lvl1pPr>
              <a:defRPr/>
            </a:lvl1pPr>
          </a:lstStyle>
          <a:p>
            <a:endParaRPr lang="es-MX"/>
          </a:p>
        </p:txBody>
      </p:sp>
      <p:sp>
        <p:nvSpPr>
          <p:cNvPr id="6" name="Rectangle 11"/>
          <p:cNvSpPr>
            <a:spLocks noGrp="1" noChangeArrowheads="1"/>
          </p:cNvSpPr>
          <p:nvPr>
            <p:ph type="sldNum" sz="quarter" idx="12"/>
          </p:nvPr>
        </p:nvSpPr>
        <p:spPr>
          <a:ln/>
        </p:spPr>
        <p:txBody>
          <a:bodyPr/>
          <a:lstStyle>
            <a:lvl1pPr>
              <a:defRPr/>
            </a:lvl1pPr>
          </a:lstStyle>
          <a:p>
            <a:fld id="{DF1A6590-44BE-45FD-AFE2-91B6E518231F}"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063625" y="292100"/>
            <a:ext cx="9197975" cy="61753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9"/>
          <p:cNvSpPr>
            <a:spLocks noGrp="1" noChangeArrowheads="1"/>
          </p:cNvSpPr>
          <p:nvPr>
            <p:ph type="dt" sz="half" idx="10"/>
          </p:nvPr>
        </p:nvSpPr>
        <p:spPr>
          <a:ln/>
        </p:spPr>
        <p:txBody>
          <a:bodyPr/>
          <a:lstStyle>
            <a:lvl1pPr>
              <a:defRPr/>
            </a:lvl1pPr>
          </a:lstStyle>
          <a:p>
            <a:endParaRPr lang="es-MX"/>
          </a:p>
        </p:txBody>
      </p:sp>
      <p:sp>
        <p:nvSpPr>
          <p:cNvPr id="4" name="Rectangle 10"/>
          <p:cNvSpPr>
            <a:spLocks noGrp="1" noChangeArrowheads="1"/>
          </p:cNvSpPr>
          <p:nvPr>
            <p:ph type="ftr" sz="quarter" idx="11"/>
          </p:nvPr>
        </p:nvSpPr>
        <p:spPr>
          <a:ln/>
        </p:spPr>
        <p:txBody>
          <a:bodyPr/>
          <a:lstStyle>
            <a:lvl1pPr>
              <a:defRPr/>
            </a:lvl1pPr>
          </a:lstStyle>
          <a:p>
            <a:endParaRPr lang="es-MX"/>
          </a:p>
        </p:txBody>
      </p:sp>
      <p:sp>
        <p:nvSpPr>
          <p:cNvPr id="5" name="Rectangle 11"/>
          <p:cNvSpPr>
            <a:spLocks noGrp="1" noChangeArrowheads="1"/>
          </p:cNvSpPr>
          <p:nvPr>
            <p:ph type="sldNum" sz="quarter" idx="12"/>
          </p:nvPr>
        </p:nvSpPr>
        <p:spPr>
          <a:ln/>
        </p:spPr>
        <p:txBody>
          <a:bodyPr/>
          <a:lstStyle>
            <a:lvl1pPr>
              <a:defRPr/>
            </a:lvl1pPr>
          </a:lstStyle>
          <a:p>
            <a:fld id="{04833756-6181-4400-8D09-4D99E711CF0B}"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2488" y="4627563"/>
            <a:ext cx="9182100" cy="1430337"/>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52488" y="3052763"/>
            <a:ext cx="9182100" cy="1574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endParaRPr lang="es-MX"/>
          </a:p>
        </p:txBody>
      </p:sp>
      <p:sp>
        <p:nvSpPr>
          <p:cNvPr id="5" name="Rectangle 10"/>
          <p:cNvSpPr>
            <a:spLocks noGrp="1" noChangeArrowheads="1"/>
          </p:cNvSpPr>
          <p:nvPr>
            <p:ph type="ftr" sz="quarter" idx="11"/>
          </p:nvPr>
        </p:nvSpPr>
        <p:spPr>
          <a:ln/>
        </p:spPr>
        <p:txBody>
          <a:bodyPr/>
          <a:lstStyle>
            <a:lvl1pPr>
              <a:defRPr/>
            </a:lvl1pPr>
          </a:lstStyle>
          <a:p>
            <a:endParaRPr lang="es-MX"/>
          </a:p>
        </p:txBody>
      </p:sp>
      <p:sp>
        <p:nvSpPr>
          <p:cNvPr id="6" name="Rectangle 11"/>
          <p:cNvSpPr>
            <a:spLocks noGrp="1" noChangeArrowheads="1"/>
          </p:cNvSpPr>
          <p:nvPr>
            <p:ph type="sldNum" sz="quarter" idx="12"/>
          </p:nvPr>
        </p:nvSpPr>
        <p:spPr>
          <a:ln/>
        </p:spPr>
        <p:txBody>
          <a:bodyPr/>
          <a:lstStyle>
            <a:lvl1pPr>
              <a:defRPr/>
            </a:lvl1pPr>
          </a:lstStyle>
          <a:p>
            <a:fld id="{4441C0B0-2843-4093-BF67-52F1F283F7BB}"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3625" y="1709738"/>
            <a:ext cx="45132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729288" y="1709738"/>
            <a:ext cx="4514850"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9"/>
          <p:cNvSpPr>
            <a:spLocks noGrp="1" noChangeArrowheads="1"/>
          </p:cNvSpPr>
          <p:nvPr>
            <p:ph type="dt" sz="half" idx="10"/>
          </p:nvPr>
        </p:nvSpPr>
        <p:spPr>
          <a:ln/>
        </p:spPr>
        <p:txBody>
          <a:bodyPr/>
          <a:lstStyle>
            <a:lvl1pPr>
              <a:defRPr/>
            </a:lvl1pPr>
          </a:lstStyle>
          <a:p>
            <a:endParaRPr lang="es-MX"/>
          </a:p>
        </p:txBody>
      </p:sp>
      <p:sp>
        <p:nvSpPr>
          <p:cNvPr id="6" name="Rectangle 10"/>
          <p:cNvSpPr>
            <a:spLocks noGrp="1" noChangeArrowheads="1"/>
          </p:cNvSpPr>
          <p:nvPr>
            <p:ph type="ftr" sz="quarter" idx="11"/>
          </p:nvPr>
        </p:nvSpPr>
        <p:spPr>
          <a:ln/>
        </p:spPr>
        <p:txBody>
          <a:bodyPr/>
          <a:lstStyle>
            <a:lvl1pPr>
              <a:defRPr/>
            </a:lvl1pPr>
          </a:lstStyle>
          <a:p>
            <a:endParaRPr lang="es-MX"/>
          </a:p>
        </p:txBody>
      </p:sp>
      <p:sp>
        <p:nvSpPr>
          <p:cNvPr id="7" name="Rectangle 11"/>
          <p:cNvSpPr>
            <a:spLocks noGrp="1" noChangeArrowheads="1"/>
          </p:cNvSpPr>
          <p:nvPr>
            <p:ph type="sldNum" sz="quarter" idx="12"/>
          </p:nvPr>
        </p:nvSpPr>
        <p:spPr>
          <a:ln/>
        </p:spPr>
        <p:txBody>
          <a:bodyPr/>
          <a:lstStyle>
            <a:lvl1pPr>
              <a:defRPr/>
            </a:lvl1pPr>
          </a:lstStyle>
          <a:p>
            <a:fld id="{EC189A14-C858-4C1E-84E9-5C2A53D592F5}"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9750" y="288925"/>
            <a:ext cx="9721850" cy="120015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39750" y="1611313"/>
            <a:ext cx="4772025"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39750" y="2284413"/>
            <a:ext cx="4772025"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486400" y="1611313"/>
            <a:ext cx="4775200"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486400" y="2284413"/>
            <a:ext cx="4775200"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9"/>
          <p:cNvSpPr>
            <a:spLocks noGrp="1" noChangeArrowheads="1"/>
          </p:cNvSpPr>
          <p:nvPr>
            <p:ph type="dt" sz="half" idx="10"/>
          </p:nvPr>
        </p:nvSpPr>
        <p:spPr>
          <a:ln/>
        </p:spPr>
        <p:txBody>
          <a:bodyPr/>
          <a:lstStyle>
            <a:lvl1pPr>
              <a:defRPr/>
            </a:lvl1pPr>
          </a:lstStyle>
          <a:p>
            <a:endParaRPr lang="es-MX"/>
          </a:p>
        </p:txBody>
      </p:sp>
      <p:sp>
        <p:nvSpPr>
          <p:cNvPr id="8" name="Rectangle 10"/>
          <p:cNvSpPr>
            <a:spLocks noGrp="1" noChangeArrowheads="1"/>
          </p:cNvSpPr>
          <p:nvPr>
            <p:ph type="ftr" sz="quarter" idx="11"/>
          </p:nvPr>
        </p:nvSpPr>
        <p:spPr>
          <a:ln/>
        </p:spPr>
        <p:txBody>
          <a:bodyPr/>
          <a:lstStyle>
            <a:lvl1pPr>
              <a:defRPr/>
            </a:lvl1pPr>
          </a:lstStyle>
          <a:p>
            <a:endParaRPr lang="es-MX"/>
          </a:p>
        </p:txBody>
      </p:sp>
      <p:sp>
        <p:nvSpPr>
          <p:cNvPr id="9" name="Rectangle 11"/>
          <p:cNvSpPr>
            <a:spLocks noGrp="1" noChangeArrowheads="1"/>
          </p:cNvSpPr>
          <p:nvPr>
            <p:ph type="sldNum" sz="quarter" idx="12"/>
          </p:nvPr>
        </p:nvSpPr>
        <p:spPr>
          <a:ln/>
        </p:spPr>
        <p:txBody>
          <a:bodyPr/>
          <a:lstStyle>
            <a:lvl1pPr>
              <a:defRPr/>
            </a:lvl1pPr>
          </a:lstStyle>
          <a:p>
            <a:fld id="{8CBD0B80-BDD4-4047-B68E-50886395C8B6}"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9"/>
          <p:cNvSpPr>
            <a:spLocks noGrp="1" noChangeArrowheads="1"/>
          </p:cNvSpPr>
          <p:nvPr>
            <p:ph type="dt" sz="half" idx="10"/>
          </p:nvPr>
        </p:nvSpPr>
        <p:spPr>
          <a:ln/>
        </p:spPr>
        <p:txBody>
          <a:bodyPr/>
          <a:lstStyle>
            <a:lvl1pPr>
              <a:defRPr/>
            </a:lvl1pPr>
          </a:lstStyle>
          <a:p>
            <a:endParaRPr lang="es-MX"/>
          </a:p>
        </p:txBody>
      </p:sp>
      <p:sp>
        <p:nvSpPr>
          <p:cNvPr id="4" name="Rectangle 10"/>
          <p:cNvSpPr>
            <a:spLocks noGrp="1" noChangeArrowheads="1"/>
          </p:cNvSpPr>
          <p:nvPr>
            <p:ph type="ftr" sz="quarter" idx="11"/>
          </p:nvPr>
        </p:nvSpPr>
        <p:spPr>
          <a:ln/>
        </p:spPr>
        <p:txBody>
          <a:bodyPr/>
          <a:lstStyle>
            <a:lvl1pPr>
              <a:defRPr/>
            </a:lvl1pPr>
          </a:lstStyle>
          <a:p>
            <a:endParaRPr lang="es-MX"/>
          </a:p>
        </p:txBody>
      </p:sp>
      <p:sp>
        <p:nvSpPr>
          <p:cNvPr id="5" name="Rectangle 11"/>
          <p:cNvSpPr>
            <a:spLocks noGrp="1" noChangeArrowheads="1"/>
          </p:cNvSpPr>
          <p:nvPr>
            <p:ph type="sldNum" sz="quarter" idx="12"/>
          </p:nvPr>
        </p:nvSpPr>
        <p:spPr>
          <a:ln/>
        </p:spPr>
        <p:txBody>
          <a:bodyPr/>
          <a:lstStyle>
            <a:lvl1pPr>
              <a:defRPr/>
            </a:lvl1pPr>
          </a:lstStyle>
          <a:p>
            <a:fld id="{CE2AC5C5-4E12-416F-B895-3241EDED8CDB}"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endParaRPr lang="es-MX"/>
          </a:p>
        </p:txBody>
      </p:sp>
      <p:sp>
        <p:nvSpPr>
          <p:cNvPr id="3" name="Rectangle 10"/>
          <p:cNvSpPr>
            <a:spLocks noGrp="1" noChangeArrowheads="1"/>
          </p:cNvSpPr>
          <p:nvPr>
            <p:ph type="ftr" sz="quarter" idx="11"/>
          </p:nvPr>
        </p:nvSpPr>
        <p:spPr>
          <a:ln/>
        </p:spPr>
        <p:txBody>
          <a:bodyPr/>
          <a:lstStyle>
            <a:lvl1pPr>
              <a:defRPr/>
            </a:lvl1pPr>
          </a:lstStyle>
          <a:p>
            <a:endParaRPr lang="es-MX"/>
          </a:p>
        </p:txBody>
      </p:sp>
      <p:sp>
        <p:nvSpPr>
          <p:cNvPr id="4" name="Rectangle 11"/>
          <p:cNvSpPr>
            <a:spLocks noGrp="1" noChangeArrowheads="1"/>
          </p:cNvSpPr>
          <p:nvPr>
            <p:ph type="sldNum" sz="quarter" idx="12"/>
          </p:nvPr>
        </p:nvSpPr>
        <p:spPr>
          <a:ln/>
        </p:spPr>
        <p:txBody>
          <a:bodyPr/>
          <a:lstStyle>
            <a:lvl1pPr>
              <a:defRPr/>
            </a:lvl1pPr>
          </a:lstStyle>
          <a:p>
            <a:fld id="{8F26FB2A-4D8D-4C82-9A2E-ECFC04DB4972}"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9750" y="287338"/>
            <a:ext cx="3554413" cy="12192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222750" y="287338"/>
            <a:ext cx="6038850"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39750" y="1506538"/>
            <a:ext cx="3554413"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endParaRPr lang="es-MX"/>
          </a:p>
        </p:txBody>
      </p:sp>
      <p:sp>
        <p:nvSpPr>
          <p:cNvPr id="6" name="Rectangle 10"/>
          <p:cNvSpPr>
            <a:spLocks noGrp="1" noChangeArrowheads="1"/>
          </p:cNvSpPr>
          <p:nvPr>
            <p:ph type="ftr" sz="quarter" idx="11"/>
          </p:nvPr>
        </p:nvSpPr>
        <p:spPr>
          <a:ln/>
        </p:spPr>
        <p:txBody>
          <a:bodyPr/>
          <a:lstStyle>
            <a:lvl1pPr>
              <a:defRPr/>
            </a:lvl1pPr>
          </a:lstStyle>
          <a:p>
            <a:endParaRPr lang="es-MX"/>
          </a:p>
        </p:txBody>
      </p:sp>
      <p:sp>
        <p:nvSpPr>
          <p:cNvPr id="7" name="Rectangle 11"/>
          <p:cNvSpPr>
            <a:spLocks noGrp="1" noChangeArrowheads="1"/>
          </p:cNvSpPr>
          <p:nvPr>
            <p:ph type="sldNum" sz="quarter" idx="12"/>
          </p:nvPr>
        </p:nvSpPr>
        <p:spPr>
          <a:ln/>
        </p:spPr>
        <p:txBody>
          <a:bodyPr/>
          <a:lstStyle>
            <a:lvl1pPr>
              <a:defRPr/>
            </a:lvl1pPr>
          </a:lstStyle>
          <a:p>
            <a:fld id="{4C79C846-07A1-4DEA-8CA9-E85889BB595B}"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17725" y="5040313"/>
            <a:ext cx="6480175" cy="595312"/>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17725" y="642938"/>
            <a:ext cx="6480175"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117725" y="5635625"/>
            <a:ext cx="648017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endParaRPr lang="es-MX"/>
          </a:p>
        </p:txBody>
      </p:sp>
      <p:sp>
        <p:nvSpPr>
          <p:cNvPr id="6" name="Rectangle 10"/>
          <p:cNvSpPr>
            <a:spLocks noGrp="1" noChangeArrowheads="1"/>
          </p:cNvSpPr>
          <p:nvPr>
            <p:ph type="ftr" sz="quarter" idx="11"/>
          </p:nvPr>
        </p:nvSpPr>
        <p:spPr>
          <a:ln/>
        </p:spPr>
        <p:txBody>
          <a:bodyPr/>
          <a:lstStyle>
            <a:lvl1pPr>
              <a:defRPr/>
            </a:lvl1pPr>
          </a:lstStyle>
          <a:p>
            <a:endParaRPr lang="es-MX"/>
          </a:p>
        </p:txBody>
      </p:sp>
      <p:sp>
        <p:nvSpPr>
          <p:cNvPr id="7" name="Rectangle 11"/>
          <p:cNvSpPr>
            <a:spLocks noGrp="1" noChangeArrowheads="1"/>
          </p:cNvSpPr>
          <p:nvPr>
            <p:ph type="sldNum" sz="quarter" idx="12"/>
          </p:nvPr>
        </p:nvSpPr>
        <p:spPr>
          <a:ln/>
        </p:spPr>
        <p:txBody>
          <a:bodyPr/>
          <a:lstStyle>
            <a:lvl1pPr>
              <a:defRPr/>
            </a:lvl1pPr>
          </a:lstStyle>
          <a:p>
            <a:fld id="{1C1F857B-D690-4452-A19E-0CFE11D84E5E}"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7"/>
          <p:cNvSpPr>
            <a:spLocks noGrp="1" noChangeArrowheads="1"/>
          </p:cNvSpPr>
          <p:nvPr>
            <p:ph type="title"/>
          </p:nvPr>
        </p:nvSpPr>
        <p:spPr bwMode="auto">
          <a:xfrm>
            <a:off x="1079500" y="292100"/>
            <a:ext cx="9182100" cy="1200150"/>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lvl="0"/>
            <a:r>
              <a:rPr lang="es-ES" dirty="0" smtClean="0"/>
              <a:t>Haga clic para cambiar el estilo de título	</a:t>
            </a:r>
          </a:p>
        </p:txBody>
      </p:sp>
      <p:sp>
        <p:nvSpPr>
          <p:cNvPr id="1028" name="Rectangle 8"/>
          <p:cNvSpPr>
            <a:spLocks noGrp="1" noChangeArrowheads="1"/>
          </p:cNvSpPr>
          <p:nvPr>
            <p:ph type="body" idx="1"/>
          </p:nvPr>
        </p:nvSpPr>
        <p:spPr bwMode="auto">
          <a:xfrm>
            <a:off x="1063625" y="1709738"/>
            <a:ext cx="9180513" cy="4757737"/>
          </a:xfrm>
          <a:prstGeom prst="rect">
            <a:avLst/>
          </a:prstGeom>
          <a:noFill/>
          <a:ln w="9525">
            <a:noFill/>
            <a:miter lim="800000"/>
            <a:headEnd/>
            <a:tailEnd/>
          </a:ln>
        </p:spPr>
        <p:txBody>
          <a:bodyPr vert="horz" wrap="square" lIns="102870" tIns="51435" rIns="102870" bIns="51435"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105" name="Rectangle 9"/>
          <p:cNvSpPr>
            <a:spLocks noGrp="1" noChangeArrowheads="1"/>
          </p:cNvSpPr>
          <p:nvPr>
            <p:ph type="dt" sz="half" idx="2"/>
          </p:nvPr>
        </p:nvSpPr>
        <p:spPr bwMode="auto">
          <a:xfrm>
            <a:off x="1079500" y="6564313"/>
            <a:ext cx="2341563" cy="479425"/>
          </a:xfrm>
          <a:prstGeom prst="rect">
            <a:avLst/>
          </a:prstGeom>
          <a:noFill/>
          <a:ln w="9525">
            <a:noFill/>
            <a:miter lim="800000"/>
            <a:headEnd/>
            <a:tailEnd/>
          </a:ln>
          <a:effectLst/>
        </p:spPr>
        <p:txBody>
          <a:bodyPr vert="horz" wrap="square" lIns="102870" tIns="51435" rIns="102870" bIns="51435" numCol="1" anchor="t" anchorCtr="0" compatLnSpc="1">
            <a:prstTxWarp prst="textNoShape">
              <a:avLst/>
            </a:prstTxWarp>
          </a:bodyPr>
          <a:lstStyle>
            <a:lvl1pPr>
              <a:defRPr sz="1100"/>
            </a:lvl1pPr>
          </a:lstStyle>
          <a:p>
            <a:endParaRPr lang="es-MX"/>
          </a:p>
        </p:txBody>
      </p:sp>
      <p:sp>
        <p:nvSpPr>
          <p:cNvPr id="4106" name="Rectangle 10"/>
          <p:cNvSpPr>
            <a:spLocks noGrp="1" noChangeArrowheads="1"/>
          </p:cNvSpPr>
          <p:nvPr>
            <p:ph type="ftr" sz="quarter" idx="3"/>
          </p:nvPr>
        </p:nvSpPr>
        <p:spPr bwMode="auto">
          <a:xfrm>
            <a:off x="3960813" y="6561138"/>
            <a:ext cx="3509962" cy="479425"/>
          </a:xfrm>
          <a:prstGeom prst="rect">
            <a:avLst/>
          </a:prstGeom>
          <a:noFill/>
          <a:ln w="9525">
            <a:noFill/>
            <a:miter lim="800000"/>
            <a:headEnd/>
            <a:tailEnd/>
          </a:ln>
          <a:effectLst/>
        </p:spPr>
        <p:txBody>
          <a:bodyPr vert="horz" wrap="square" lIns="102870" tIns="51435" rIns="102870" bIns="51435" numCol="1" anchor="t" anchorCtr="0" compatLnSpc="1">
            <a:prstTxWarp prst="textNoShape">
              <a:avLst/>
            </a:prstTxWarp>
          </a:bodyPr>
          <a:lstStyle>
            <a:lvl1pPr algn="ctr">
              <a:defRPr sz="1100"/>
            </a:lvl1pPr>
          </a:lstStyle>
          <a:p>
            <a:endParaRPr lang="es-MX"/>
          </a:p>
        </p:txBody>
      </p:sp>
      <p:sp>
        <p:nvSpPr>
          <p:cNvPr id="4107" name="Rectangle 11"/>
          <p:cNvSpPr>
            <a:spLocks noGrp="1" noChangeArrowheads="1"/>
          </p:cNvSpPr>
          <p:nvPr>
            <p:ph type="sldNum" sz="quarter" idx="4"/>
          </p:nvPr>
        </p:nvSpPr>
        <p:spPr bwMode="auto">
          <a:xfrm>
            <a:off x="8010525" y="6561138"/>
            <a:ext cx="2251075" cy="479425"/>
          </a:xfrm>
          <a:prstGeom prst="rect">
            <a:avLst/>
          </a:prstGeom>
          <a:noFill/>
          <a:ln w="9525">
            <a:noFill/>
            <a:miter lim="800000"/>
            <a:headEnd/>
            <a:tailEnd/>
          </a:ln>
          <a:effectLst/>
        </p:spPr>
        <p:txBody>
          <a:bodyPr vert="horz" wrap="square" lIns="102870" tIns="51435" rIns="102870" bIns="51435" numCol="1" anchor="t" anchorCtr="0" compatLnSpc="1">
            <a:prstTxWarp prst="textNoShape">
              <a:avLst/>
            </a:prstTxWarp>
          </a:bodyPr>
          <a:lstStyle>
            <a:lvl1pPr algn="r">
              <a:defRPr sz="1100"/>
            </a:lvl1pPr>
          </a:lstStyle>
          <a:p>
            <a:fld id="{DBFD546B-3C70-415A-A4BE-E7AE825C6E45}" type="slidenum">
              <a:rPr lang="es-ES"/>
              <a:pPr/>
              <a:t>‹Nº›</a:t>
            </a:fld>
            <a:endParaRPr lang="es-ES"/>
          </a:p>
        </p:txBody>
      </p:sp>
      <p:sp>
        <p:nvSpPr>
          <p:cNvPr id="15" name="14 Rectángulo"/>
          <p:cNvSpPr/>
          <p:nvPr userDrawn="1"/>
        </p:nvSpPr>
        <p:spPr>
          <a:xfrm>
            <a:off x="9721155" y="504106"/>
            <a:ext cx="714380" cy="114300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userDrawn="1"/>
        </p:nvSpPr>
        <p:spPr>
          <a:xfrm>
            <a:off x="243465" y="285728"/>
            <a:ext cx="10269777" cy="50006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16 Imagen" descr="logoipn2.jpg"/>
          <p:cNvPicPr>
            <a:picLocks noChangeAspect="1"/>
          </p:cNvPicPr>
          <p:nvPr userDrawn="1"/>
        </p:nvPicPr>
        <p:blipFill>
          <a:blip r:embed="rId14" cstate="print"/>
          <a:stretch>
            <a:fillRect/>
          </a:stretch>
        </p:blipFill>
        <p:spPr>
          <a:xfrm>
            <a:off x="9814787" y="282386"/>
            <a:ext cx="698456" cy="1002490"/>
          </a:xfrm>
          <a:prstGeom prst="rect">
            <a:avLst/>
          </a:prstGeom>
        </p:spPr>
      </p:pic>
      <p:sp>
        <p:nvSpPr>
          <p:cNvPr id="18" name="17 CuadroTexto"/>
          <p:cNvSpPr txBox="1"/>
          <p:nvPr userDrawn="1"/>
        </p:nvSpPr>
        <p:spPr>
          <a:xfrm>
            <a:off x="9661847" y="1249586"/>
            <a:ext cx="864096" cy="461665"/>
          </a:xfrm>
          <a:prstGeom prst="rect">
            <a:avLst/>
          </a:prstGeom>
          <a:noFill/>
        </p:spPr>
        <p:txBody>
          <a:bodyPr wrap="square" rtlCol="0">
            <a:spAutoFit/>
          </a:bodyPr>
          <a:lstStyle/>
          <a:p>
            <a:pPr algn="ctr"/>
            <a:r>
              <a:rPr lang="es-MX" sz="2400" b="1" dirty="0" smtClean="0">
                <a:solidFill>
                  <a:srgbClr val="FFFFFF"/>
                </a:solidFill>
              </a:rPr>
              <a:t>IPN</a:t>
            </a:r>
            <a:endParaRPr lang="es-MX" sz="2400" b="1" dirty="0">
              <a:solidFill>
                <a:srgbClr val="FFFFFF"/>
              </a:solidFill>
            </a:endParaRPr>
          </a:p>
        </p:txBody>
      </p:sp>
      <p:sp>
        <p:nvSpPr>
          <p:cNvPr id="19" name="18 Rectángulo"/>
          <p:cNvSpPr/>
          <p:nvPr userDrawn="1"/>
        </p:nvSpPr>
        <p:spPr>
          <a:xfrm>
            <a:off x="222790" y="6699644"/>
            <a:ext cx="10226953" cy="3571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fontAlgn="base">
              <a:spcBef>
                <a:spcPct val="0"/>
              </a:spcBef>
              <a:spcAft>
                <a:spcPct val="0"/>
              </a:spcAft>
            </a:pPr>
            <a:r>
              <a:rPr lang="es-MX" sz="1400" b="1" kern="1200" dirty="0" smtClean="0">
                <a:solidFill>
                  <a:schemeClr val="lt1"/>
                </a:solidFill>
                <a:latin typeface="+mn-lt"/>
                <a:ea typeface="+mn-ea"/>
                <a:cs typeface="+mn-cs"/>
              </a:rPr>
              <a:t>Dirección de Programación y Presupuesto</a:t>
            </a:r>
            <a:endParaRPr lang="es-MX" sz="1400" b="1" kern="1200" dirty="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Lst>
  <p:timing>
    <p:tnLst>
      <p:par>
        <p:cTn id="1" dur="indefinite" restart="never" nodeType="tmRoot"/>
      </p:par>
    </p:tnLst>
  </p:timing>
  <p:txStyles>
    <p:titleStyle>
      <a:lvl1pPr algn="l" defTabSz="1028700" rtl="0" eaLnBrk="0" fontAlgn="base" hangingPunct="0">
        <a:spcBef>
          <a:spcPct val="0"/>
        </a:spcBef>
        <a:spcAft>
          <a:spcPct val="0"/>
        </a:spcAft>
        <a:defRPr sz="4700">
          <a:solidFill>
            <a:schemeClr val="tx2"/>
          </a:solidFill>
          <a:latin typeface="+mj-lt"/>
          <a:ea typeface="+mj-ea"/>
          <a:cs typeface="+mj-cs"/>
        </a:defRPr>
      </a:lvl1pPr>
      <a:lvl2pPr algn="l" defTabSz="1028700" rtl="0" eaLnBrk="0" fontAlgn="base" hangingPunct="0">
        <a:spcBef>
          <a:spcPct val="0"/>
        </a:spcBef>
        <a:spcAft>
          <a:spcPct val="0"/>
        </a:spcAft>
        <a:defRPr sz="4700">
          <a:solidFill>
            <a:schemeClr val="tx2"/>
          </a:solidFill>
          <a:latin typeface="Times New Roman" pitchFamily="18" charset="0"/>
        </a:defRPr>
      </a:lvl2pPr>
      <a:lvl3pPr algn="l" defTabSz="1028700" rtl="0" eaLnBrk="0" fontAlgn="base" hangingPunct="0">
        <a:spcBef>
          <a:spcPct val="0"/>
        </a:spcBef>
        <a:spcAft>
          <a:spcPct val="0"/>
        </a:spcAft>
        <a:defRPr sz="4700">
          <a:solidFill>
            <a:schemeClr val="tx2"/>
          </a:solidFill>
          <a:latin typeface="Times New Roman" pitchFamily="18" charset="0"/>
        </a:defRPr>
      </a:lvl3pPr>
      <a:lvl4pPr algn="l" defTabSz="1028700" rtl="0" eaLnBrk="0" fontAlgn="base" hangingPunct="0">
        <a:spcBef>
          <a:spcPct val="0"/>
        </a:spcBef>
        <a:spcAft>
          <a:spcPct val="0"/>
        </a:spcAft>
        <a:defRPr sz="4700">
          <a:solidFill>
            <a:schemeClr val="tx2"/>
          </a:solidFill>
          <a:latin typeface="Times New Roman" pitchFamily="18" charset="0"/>
        </a:defRPr>
      </a:lvl4pPr>
      <a:lvl5pPr algn="l" defTabSz="1028700" rtl="0" eaLnBrk="0" fontAlgn="base" hangingPunct="0">
        <a:spcBef>
          <a:spcPct val="0"/>
        </a:spcBef>
        <a:spcAft>
          <a:spcPct val="0"/>
        </a:spcAft>
        <a:defRPr sz="4700">
          <a:solidFill>
            <a:schemeClr val="tx2"/>
          </a:solidFill>
          <a:latin typeface="Times New Roman" pitchFamily="18" charset="0"/>
        </a:defRPr>
      </a:lvl5pPr>
      <a:lvl6pPr marL="457200" algn="l" defTabSz="1028700" rtl="0" fontAlgn="base">
        <a:spcBef>
          <a:spcPct val="0"/>
        </a:spcBef>
        <a:spcAft>
          <a:spcPct val="0"/>
        </a:spcAft>
        <a:defRPr sz="4700">
          <a:solidFill>
            <a:schemeClr val="tx2"/>
          </a:solidFill>
          <a:latin typeface="Times New Roman" pitchFamily="18" charset="0"/>
        </a:defRPr>
      </a:lvl6pPr>
      <a:lvl7pPr marL="914400" algn="l" defTabSz="1028700" rtl="0" fontAlgn="base">
        <a:spcBef>
          <a:spcPct val="0"/>
        </a:spcBef>
        <a:spcAft>
          <a:spcPct val="0"/>
        </a:spcAft>
        <a:defRPr sz="4700">
          <a:solidFill>
            <a:schemeClr val="tx2"/>
          </a:solidFill>
          <a:latin typeface="Times New Roman" pitchFamily="18" charset="0"/>
        </a:defRPr>
      </a:lvl7pPr>
      <a:lvl8pPr marL="1371600" algn="l" defTabSz="1028700" rtl="0" fontAlgn="base">
        <a:spcBef>
          <a:spcPct val="0"/>
        </a:spcBef>
        <a:spcAft>
          <a:spcPct val="0"/>
        </a:spcAft>
        <a:defRPr sz="4700">
          <a:solidFill>
            <a:schemeClr val="tx2"/>
          </a:solidFill>
          <a:latin typeface="Times New Roman" pitchFamily="18" charset="0"/>
        </a:defRPr>
      </a:lvl8pPr>
      <a:lvl9pPr marL="1828800" algn="l" defTabSz="1028700" rtl="0" fontAlgn="base">
        <a:spcBef>
          <a:spcPct val="0"/>
        </a:spcBef>
        <a:spcAft>
          <a:spcPct val="0"/>
        </a:spcAft>
        <a:defRPr sz="4700">
          <a:solidFill>
            <a:schemeClr val="tx2"/>
          </a:solidFill>
          <a:latin typeface="Times New Roman" pitchFamily="18" charset="0"/>
        </a:defRPr>
      </a:lvl9pPr>
    </p:titleStyle>
    <p:bodyStyle>
      <a:lvl1pPr marL="385763" indent="-385763" algn="l" defTabSz="1028700" rtl="0" eaLnBrk="0" fontAlgn="base" hangingPunct="0">
        <a:spcBef>
          <a:spcPct val="20000"/>
        </a:spcBef>
        <a:spcAft>
          <a:spcPct val="0"/>
        </a:spcAft>
        <a:buClr>
          <a:schemeClr val="folHlink"/>
        </a:buClr>
        <a:buSzPct val="90000"/>
        <a:buFont typeface="Wingdings" pitchFamily="2" charset="2"/>
        <a:buChar char="n"/>
        <a:defRPr sz="3200">
          <a:solidFill>
            <a:schemeClr val="tx1"/>
          </a:solidFill>
          <a:latin typeface="+mn-lt"/>
          <a:ea typeface="+mn-ea"/>
          <a:cs typeface="+mn-cs"/>
        </a:defRPr>
      </a:lvl1pPr>
      <a:lvl2pPr marL="836613" indent="-322263" algn="l" defTabSz="1028700" rtl="0" eaLnBrk="0" fontAlgn="base" hangingPunct="0">
        <a:spcBef>
          <a:spcPct val="20000"/>
        </a:spcBef>
        <a:spcAft>
          <a:spcPct val="0"/>
        </a:spcAft>
        <a:buClr>
          <a:schemeClr val="accent1"/>
        </a:buClr>
        <a:buSzPct val="75000"/>
        <a:buFont typeface="Wingdings" pitchFamily="2" charset="2"/>
        <a:buChar char="n"/>
        <a:defRPr sz="2900">
          <a:solidFill>
            <a:schemeClr val="tx1"/>
          </a:solidFill>
          <a:latin typeface="+mn-lt"/>
        </a:defRPr>
      </a:lvl2pPr>
      <a:lvl3pPr marL="1285875" indent="-257175" algn="l" defTabSz="1028700" rtl="0" eaLnBrk="0" fontAlgn="base" hangingPunct="0">
        <a:spcBef>
          <a:spcPct val="20000"/>
        </a:spcBef>
        <a:spcAft>
          <a:spcPct val="0"/>
        </a:spcAft>
        <a:buClr>
          <a:schemeClr val="folHlink"/>
        </a:buClr>
        <a:buSzPct val="55000"/>
        <a:buFont typeface="Wingdings" pitchFamily="2" charset="2"/>
        <a:buChar char="n"/>
        <a:defRPr sz="2600">
          <a:solidFill>
            <a:schemeClr val="tx1"/>
          </a:solidFill>
          <a:latin typeface="+mn-lt"/>
        </a:defRPr>
      </a:lvl3pPr>
      <a:lvl4pPr marL="1800225" indent="-257175" algn="l" defTabSz="1028700" rtl="0" eaLnBrk="0" fontAlgn="base" hangingPunct="0">
        <a:spcBef>
          <a:spcPct val="20000"/>
        </a:spcBef>
        <a:spcAft>
          <a:spcPct val="0"/>
        </a:spcAft>
        <a:buClr>
          <a:schemeClr val="accent1"/>
        </a:buClr>
        <a:buFont typeface="Wingdings" pitchFamily="2" charset="2"/>
        <a:buChar char="§"/>
        <a:defRPr sz="2300">
          <a:solidFill>
            <a:schemeClr val="tx1"/>
          </a:solidFill>
          <a:latin typeface="+mn-lt"/>
        </a:defRPr>
      </a:lvl4pPr>
      <a:lvl5pPr marL="2314575" indent="-257175" algn="l" defTabSz="1028700" rtl="0" eaLnBrk="0" fontAlgn="base" hangingPunct="0">
        <a:spcBef>
          <a:spcPct val="20000"/>
        </a:spcBef>
        <a:spcAft>
          <a:spcPct val="0"/>
        </a:spcAft>
        <a:buClr>
          <a:schemeClr val="accent1"/>
        </a:buClr>
        <a:buFont typeface="Wingdings" pitchFamily="2" charset="2"/>
        <a:buChar char="§"/>
        <a:defRPr sz="2300">
          <a:solidFill>
            <a:schemeClr val="tx1"/>
          </a:solidFill>
          <a:latin typeface="+mn-lt"/>
        </a:defRPr>
      </a:lvl5pPr>
      <a:lvl6pPr marL="2771775" indent="-257175" algn="l" defTabSz="1028700" rtl="0" fontAlgn="base">
        <a:spcBef>
          <a:spcPct val="20000"/>
        </a:spcBef>
        <a:spcAft>
          <a:spcPct val="0"/>
        </a:spcAft>
        <a:buClr>
          <a:schemeClr val="accent1"/>
        </a:buClr>
        <a:buFont typeface="Wingdings" pitchFamily="2" charset="2"/>
        <a:buChar char="§"/>
        <a:defRPr sz="2300">
          <a:solidFill>
            <a:schemeClr val="tx1"/>
          </a:solidFill>
          <a:latin typeface="+mn-lt"/>
        </a:defRPr>
      </a:lvl6pPr>
      <a:lvl7pPr marL="3228975" indent="-257175" algn="l" defTabSz="1028700" rtl="0" fontAlgn="base">
        <a:spcBef>
          <a:spcPct val="20000"/>
        </a:spcBef>
        <a:spcAft>
          <a:spcPct val="0"/>
        </a:spcAft>
        <a:buClr>
          <a:schemeClr val="accent1"/>
        </a:buClr>
        <a:buFont typeface="Wingdings" pitchFamily="2" charset="2"/>
        <a:buChar char="§"/>
        <a:defRPr sz="2300">
          <a:solidFill>
            <a:schemeClr val="tx1"/>
          </a:solidFill>
          <a:latin typeface="+mn-lt"/>
        </a:defRPr>
      </a:lvl7pPr>
      <a:lvl8pPr marL="3686175" indent="-257175" algn="l" defTabSz="1028700" rtl="0" fontAlgn="base">
        <a:spcBef>
          <a:spcPct val="20000"/>
        </a:spcBef>
        <a:spcAft>
          <a:spcPct val="0"/>
        </a:spcAft>
        <a:buClr>
          <a:schemeClr val="accent1"/>
        </a:buClr>
        <a:buFont typeface="Wingdings" pitchFamily="2" charset="2"/>
        <a:buChar char="§"/>
        <a:defRPr sz="2300">
          <a:solidFill>
            <a:schemeClr val="tx1"/>
          </a:solidFill>
          <a:latin typeface="+mn-lt"/>
        </a:defRPr>
      </a:lvl8pPr>
      <a:lvl9pPr marL="4143375" indent="-257175" algn="l" defTabSz="1028700" rtl="0" fontAlgn="base">
        <a:spcBef>
          <a:spcPct val="20000"/>
        </a:spcBef>
        <a:spcAft>
          <a:spcPct val="0"/>
        </a:spcAft>
        <a:buClr>
          <a:schemeClr val="accent1"/>
        </a:buClr>
        <a:buFont typeface="Wingdings" pitchFamily="2" charset="2"/>
        <a:buChar char="§"/>
        <a:defRPr sz="23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46807" y="285728"/>
            <a:ext cx="10266435" cy="142876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243465" y="3643314"/>
            <a:ext cx="10341785" cy="3269504"/>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8 Imagen" descr="logoipn2.jpg"/>
          <p:cNvPicPr>
            <a:picLocks noChangeAspect="1"/>
          </p:cNvPicPr>
          <p:nvPr/>
        </p:nvPicPr>
        <p:blipFill>
          <a:blip r:embed="rId3" cstate="print"/>
          <a:stretch>
            <a:fillRect/>
          </a:stretch>
        </p:blipFill>
        <p:spPr>
          <a:xfrm>
            <a:off x="9814787" y="282386"/>
            <a:ext cx="698456" cy="1002490"/>
          </a:xfrm>
          <a:prstGeom prst="rect">
            <a:avLst/>
          </a:prstGeom>
        </p:spPr>
      </p:pic>
      <p:sp>
        <p:nvSpPr>
          <p:cNvPr id="10" name="9 CuadroTexto"/>
          <p:cNvSpPr txBox="1"/>
          <p:nvPr/>
        </p:nvSpPr>
        <p:spPr>
          <a:xfrm>
            <a:off x="9798293" y="1230025"/>
            <a:ext cx="714950" cy="461665"/>
          </a:xfrm>
          <a:prstGeom prst="rect">
            <a:avLst/>
          </a:prstGeom>
          <a:noFill/>
        </p:spPr>
        <p:txBody>
          <a:bodyPr wrap="square" rtlCol="0">
            <a:spAutoFit/>
          </a:bodyPr>
          <a:lstStyle/>
          <a:p>
            <a:pPr algn="ctr"/>
            <a:r>
              <a:rPr lang="es-MX" sz="2400" dirty="0" smtClean="0">
                <a:solidFill>
                  <a:srgbClr val="FFFFFF"/>
                </a:solidFill>
              </a:rPr>
              <a:t>IPN</a:t>
            </a:r>
            <a:endParaRPr lang="es-MX" sz="2400" dirty="0">
              <a:solidFill>
                <a:srgbClr val="FFFFFF"/>
              </a:solidFill>
            </a:endParaRPr>
          </a:p>
        </p:txBody>
      </p:sp>
      <p:sp>
        <p:nvSpPr>
          <p:cNvPr id="11" name="10 CuadroTexto"/>
          <p:cNvSpPr txBox="1"/>
          <p:nvPr/>
        </p:nvSpPr>
        <p:spPr>
          <a:xfrm>
            <a:off x="1499543" y="629647"/>
            <a:ext cx="7786742" cy="523220"/>
          </a:xfrm>
          <a:prstGeom prst="rect">
            <a:avLst/>
          </a:prstGeom>
          <a:noFill/>
        </p:spPr>
        <p:txBody>
          <a:bodyPr wrap="square" rtlCol="0">
            <a:spAutoFit/>
          </a:bodyPr>
          <a:lstStyle/>
          <a:p>
            <a:pPr algn="ctr"/>
            <a:r>
              <a:rPr lang="es-MX" sz="2800" b="1" dirty="0" smtClean="0">
                <a:solidFill>
                  <a:srgbClr val="FFFFFF"/>
                </a:solidFill>
                <a:effectLst>
                  <a:outerShdw blurRad="38100" dist="38100" dir="2700000" algn="tl">
                    <a:srgbClr val="000000">
                      <a:alpha val="43137"/>
                    </a:srgbClr>
                  </a:outerShdw>
                </a:effectLst>
              </a:rPr>
              <a:t>“Una Oportunidad Renovada”</a:t>
            </a:r>
            <a:endParaRPr lang="es-MX" sz="2800" b="1" dirty="0">
              <a:solidFill>
                <a:srgbClr val="FFFFFF"/>
              </a:solidFill>
              <a:effectLst>
                <a:outerShdw blurRad="38100" dist="38100" dir="2700000" algn="tl">
                  <a:srgbClr val="000000">
                    <a:alpha val="43137"/>
                  </a:srgbClr>
                </a:outerShdw>
              </a:effectLst>
            </a:endParaRPr>
          </a:p>
        </p:txBody>
      </p:sp>
      <p:sp>
        <p:nvSpPr>
          <p:cNvPr id="12" name="11 CuadroTexto"/>
          <p:cNvSpPr txBox="1"/>
          <p:nvPr/>
        </p:nvSpPr>
        <p:spPr>
          <a:xfrm>
            <a:off x="504131" y="2232298"/>
            <a:ext cx="9865096" cy="954107"/>
          </a:xfrm>
          <a:prstGeom prst="rect">
            <a:avLst/>
          </a:prstGeom>
          <a:noFill/>
        </p:spPr>
        <p:txBody>
          <a:bodyPr wrap="square" rtlCol="0">
            <a:spAutoFit/>
          </a:bodyPr>
          <a:lstStyle/>
          <a:p>
            <a:pPr algn="ctr"/>
            <a:r>
              <a:rPr lang="es-MX" sz="2800" b="1" dirty="0" smtClean="0">
                <a:effectLst>
                  <a:outerShdw blurRad="38100" dist="38100" dir="2700000" algn="tl">
                    <a:srgbClr val="000000">
                      <a:alpha val="43137"/>
                    </a:srgbClr>
                  </a:outerShdw>
                </a:effectLst>
              </a:rPr>
              <a:t>Integración del Programa Operativo Anual 2013</a:t>
            </a:r>
          </a:p>
          <a:p>
            <a:pPr algn="ctr"/>
            <a:r>
              <a:rPr lang="es-MX" sz="2800" b="1" dirty="0" smtClean="0">
                <a:effectLst>
                  <a:outerShdw blurRad="38100" dist="38100" dir="2700000" algn="tl">
                    <a:srgbClr val="000000">
                      <a:alpha val="43137"/>
                    </a:srgbClr>
                  </a:outerShdw>
                </a:effectLst>
              </a:rPr>
              <a:t>(fase programática)</a:t>
            </a:r>
          </a:p>
        </p:txBody>
      </p:sp>
      <p:sp>
        <p:nvSpPr>
          <p:cNvPr id="14" name="13 CuadroTexto"/>
          <p:cNvSpPr txBox="1"/>
          <p:nvPr/>
        </p:nvSpPr>
        <p:spPr>
          <a:xfrm>
            <a:off x="3058041" y="5999361"/>
            <a:ext cx="7455202" cy="769441"/>
          </a:xfrm>
          <a:prstGeom prst="rect">
            <a:avLst/>
          </a:prstGeom>
          <a:noFill/>
        </p:spPr>
        <p:txBody>
          <a:bodyPr wrap="square" rtlCol="0">
            <a:spAutoFit/>
          </a:bodyPr>
          <a:lstStyle/>
          <a:p>
            <a:pPr algn="r"/>
            <a:r>
              <a:rPr lang="es-MX" sz="2000" b="1" dirty="0" smtClean="0">
                <a:solidFill>
                  <a:schemeClr val="bg1">
                    <a:lumMod val="95000"/>
                  </a:schemeClr>
                </a:solidFill>
              </a:rPr>
              <a:t>Lic. Mauricio Igor Jasso Zaranda</a:t>
            </a:r>
          </a:p>
          <a:p>
            <a:pPr algn="r"/>
            <a:r>
              <a:rPr lang="es-MX" dirty="0" smtClean="0">
                <a:solidFill>
                  <a:schemeClr val="bg1">
                    <a:lumMod val="95000"/>
                  </a:schemeClr>
                </a:solidFill>
              </a:rPr>
              <a:t>División de Programación </a:t>
            </a:r>
          </a:p>
          <a:p>
            <a:pPr algn="r"/>
            <a:r>
              <a:rPr lang="es-MX" dirty="0" smtClean="0">
                <a:solidFill>
                  <a:schemeClr val="bg1">
                    <a:lumMod val="95000"/>
                  </a:schemeClr>
                </a:solidFill>
              </a:rPr>
              <a:t>Octubre de 2012</a:t>
            </a:r>
            <a:endParaRPr lang="es-MX" dirty="0">
              <a:solidFill>
                <a:schemeClr val="bg1">
                  <a:lumMod val="95000"/>
                </a:schemeClr>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Oval 2"/>
          <p:cNvSpPr>
            <a:spLocks noChangeArrowheads="1"/>
          </p:cNvSpPr>
          <p:nvPr/>
        </p:nvSpPr>
        <p:spPr bwMode="auto">
          <a:xfrm>
            <a:off x="2808288" y="1655763"/>
            <a:ext cx="5256212" cy="3781425"/>
          </a:xfrm>
          <a:prstGeom prst="ellipse">
            <a:avLst/>
          </a:prstGeom>
          <a:solidFill>
            <a:srgbClr val="000000"/>
          </a:solidFill>
          <a:ln w="9525">
            <a:noFill/>
            <a:round/>
            <a:headEnd/>
            <a:tailEnd/>
          </a:ln>
        </p:spPr>
        <p:txBody>
          <a:bodyPr wrap="none" anchor="ctr"/>
          <a:lstStyle/>
          <a:p>
            <a:endParaRPr lang="es-MX"/>
          </a:p>
        </p:txBody>
      </p:sp>
      <p:sp>
        <p:nvSpPr>
          <p:cNvPr id="5" name="AutoShape 3"/>
          <p:cNvSpPr>
            <a:spLocks noChangeArrowheads="1"/>
          </p:cNvSpPr>
          <p:nvPr/>
        </p:nvSpPr>
        <p:spPr bwMode="auto">
          <a:xfrm>
            <a:off x="-248" y="954088"/>
            <a:ext cx="4968875" cy="4083050"/>
          </a:xfrm>
          <a:prstGeom prst="diamond">
            <a:avLst/>
          </a:prstGeom>
          <a:gradFill rotWithShape="1">
            <a:gsLst>
              <a:gs pos="0">
                <a:srgbClr val="FFFFFF"/>
              </a:gs>
              <a:gs pos="100000">
                <a:srgbClr val="000000">
                  <a:alpha val="18999"/>
                </a:srgbClr>
              </a:gs>
            </a:gsLst>
            <a:path path="shape">
              <a:fillToRect l="50000" t="50000" r="50000" b="50000"/>
            </a:path>
          </a:gradFill>
          <a:ln w="9525">
            <a:noFill/>
            <a:miter lim="800000"/>
            <a:headEnd/>
            <a:tailEnd/>
          </a:ln>
        </p:spPr>
        <p:txBody>
          <a:bodyPr wrap="none" anchor="ctr"/>
          <a:lstStyle/>
          <a:p>
            <a:endParaRPr lang="es-MX"/>
          </a:p>
        </p:txBody>
      </p:sp>
      <p:sp>
        <p:nvSpPr>
          <p:cNvPr id="6" name="AutoShape 4"/>
          <p:cNvSpPr>
            <a:spLocks noChangeArrowheads="1"/>
          </p:cNvSpPr>
          <p:nvPr/>
        </p:nvSpPr>
        <p:spPr bwMode="auto">
          <a:xfrm>
            <a:off x="5832475" y="1181100"/>
            <a:ext cx="4968875" cy="5719763"/>
          </a:xfrm>
          <a:prstGeom prst="diamond">
            <a:avLst/>
          </a:prstGeom>
          <a:gradFill rotWithShape="1">
            <a:gsLst>
              <a:gs pos="0">
                <a:srgbClr val="FFFFFF"/>
              </a:gs>
              <a:gs pos="100000">
                <a:srgbClr val="000000">
                  <a:alpha val="18999"/>
                </a:srgbClr>
              </a:gs>
            </a:gsLst>
            <a:path path="shape">
              <a:fillToRect l="50000" t="50000" r="50000" b="50000"/>
            </a:path>
          </a:gradFill>
          <a:ln w="9525">
            <a:noFill/>
            <a:miter lim="800000"/>
            <a:headEnd/>
            <a:tailEnd/>
          </a:ln>
        </p:spPr>
        <p:txBody>
          <a:bodyPr wrap="none" anchor="ctr"/>
          <a:lstStyle/>
          <a:p>
            <a:endParaRPr lang="es-MX"/>
          </a:p>
        </p:txBody>
      </p:sp>
      <p:sp>
        <p:nvSpPr>
          <p:cNvPr id="24" name="23 CuadroTexto"/>
          <p:cNvSpPr txBox="1"/>
          <p:nvPr/>
        </p:nvSpPr>
        <p:spPr>
          <a:xfrm>
            <a:off x="6840835" y="1080170"/>
            <a:ext cx="2664296" cy="504056"/>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800" dirty="0" smtClean="0">
                <a:solidFill>
                  <a:schemeClr val="bg1"/>
                </a:solidFill>
                <a:latin typeface="+mn-lt"/>
              </a:rPr>
              <a:t>Nombre</a:t>
            </a:r>
          </a:p>
        </p:txBody>
      </p:sp>
      <p:cxnSp>
        <p:nvCxnSpPr>
          <p:cNvPr id="30" name="27 Forma"/>
          <p:cNvCxnSpPr>
            <a:stCxn id="22" idx="3"/>
            <a:endCxn id="24" idx="1"/>
          </p:cNvCxnSpPr>
          <p:nvPr/>
        </p:nvCxnSpPr>
        <p:spPr>
          <a:xfrm flipV="1">
            <a:off x="5832723" y="1332198"/>
            <a:ext cx="1008112" cy="2524577"/>
          </a:xfrm>
          <a:prstGeom prst="bentConnector3">
            <a:avLst>
              <a:gd name="adj1" fmla="val 50000"/>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432123" y="2880370"/>
            <a:ext cx="5400600" cy="1952810"/>
          </a:xfrm>
          <a:prstGeom prst="rect">
            <a:avLst/>
          </a:prstGeom>
          <a:gradFill rotWithShape="1">
            <a:gsLst>
              <a:gs pos="0">
                <a:srgbClr val="000000"/>
              </a:gs>
              <a:gs pos="50000">
                <a:srgbClr val="5E0000"/>
              </a:gs>
              <a:gs pos="100000">
                <a:srgbClr val="000000"/>
              </a:gs>
            </a:gsLst>
            <a:lin ang="5400000" scaled="1"/>
          </a:gradFill>
          <a:ln w="9525" algn="ctr">
            <a:solidFill>
              <a:srgbClr val="C0C0C0"/>
            </a:solidFill>
            <a:miter lim="800000"/>
            <a:headEnd/>
            <a:tailEnd/>
          </a:ln>
          <a:effectLst>
            <a:outerShdw dist="107763" dir="2700000" algn="ctr" rotWithShape="0">
              <a:srgbClr val="663300"/>
            </a:outerShdw>
          </a:effectLst>
        </p:spPr>
        <p:txBody>
          <a:bodyPr wrap="square" anchor="ctr">
            <a:noAutofit/>
          </a:bodyPr>
          <a:lstStyle/>
          <a:p>
            <a:pPr algn="ctr">
              <a:lnSpc>
                <a:spcPct val="110000"/>
              </a:lnSpc>
              <a:spcBef>
                <a:spcPct val="50000"/>
              </a:spcBef>
            </a:pPr>
            <a:r>
              <a:rPr lang="es-MX" sz="2000" b="1" dirty="0" smtClean="0">
                <a:solidFill>
                  <a:srgbClr val="FFFFFF"/>
                </a:solidFill>
                <a:latin typeface="+mn-lt"/>
              </a:rPr>
              <a:t>Para cada meta del </a:t>
            </a:r>
            <a:r>
              <a:rPr lang="es-MX" sz="2000" b="1" dirty="0" err="1" smtClean="0">
                <a:solidFill>
                  <a:srgbClr val="FFFFFF"/>
                </a:solidFill>
                <a:latin typeface="+mn-lt"/>
              </a:rPr>
              <a:t>PIMP</a:t>
            </a:r>
            <a:r>
              <a:rPr lang="es-MX" sz="2000" b="1" dirty="0" smtClean="0">
                <a:solidFill>
                  <a:srgbClr val="FFFFFF"/>
                </a:solidFill>
                <a:latin typeface="+mn-lt"/>
              </a:rPr>
              <a:t>, las unidades de coordinación del área central validaron, modificaron, adicionaron o eliminaron unidades de medida analizando los siguientes aspectos:</a:t>
            </a:r>
          </a:p>
        </p:txBody>
      </p:sp>
      <p:sp>
        <p:nvSpPr>
          <p:cNvPr id="11" name="10 CuadroTexto"/>
          <p:cNvSpPr txBox="1"/>
          <p:nvPr/>
        </p:nvSpPr>
        <p:spPr>
          <a:xfrm>
            <a:off x="2232323" y="266874"/>
            <a:ext cx="7560840" cy="473206"/>
          </a:xfrm>
          <a:prstGeom prst="rect">
            <a:avLst/>
          </a:prstGeom>
          <a:noFill/>
        </p:spPr>
        <p:txBody>
          <a:bodyPr wrap="square" lIns="102870" tIns="51435" rIns="102870" bIns="51435" rtlCol="0">
            <a:spAutoFit/>
          </a:bodyPr>
          <a:lstStyle/>
          <a:p>
            <a:pPr algn="r"/>
            <a:r>
              <a:rPr lang="pt-BR" sz="2400" b="1" dirty="0" err="1" smtClean="0">
                <a:solidFill>
                  <a:srgbClr val="FFFFFF"/>
                </a:solidFill>
              </a:rPr>
              <a:t>Convalidación</a:t>
            </a:r>
            <a:r>
              <a:rPr lang="pt-BR" sz="2400" b="1" dirty="0" smtClean="0">
                <a:solidFill>
                  <a:srgbClr val="FFFFFF"/>
                </a:solidFill>
              </a:rPr>
              <a:t> de UM </a:t>
            </a:r>
            <a:r>
              <a:rPr lang="pt-BR" sz="2400" b="1" dirty="0" err="1" smtClean="0">
                <a:solidFill>
                  <a:srgbClr val="FFFFFF"/>
                </a:solidFill>
              </a:rPr>
              <a:t>con</a:t>
            </a:r>
            <a:r>
              <a:rPr lang="pt-BR" sz="2400" b="1" dirty="0" smtClean="0">
                <a:solidFill>
                  <a:srgbClr val="FFFFFF"/>
                </a:solidFill>
              </a:rPr>
              <a:t> Metas PIMP</a:t>
            </a:r>
            <a:endParaRPr lang="es-MX" sz="2400" b="1" dirty="0">
              <a:solidFill>
                <a:srgbClr val="FFFFFF"/>
              </a:solidFill>
            </a:endParaRPr>
          </a:p>
        </p:txBody>
      </p:sp>
      <p:sp>
        <p:nvSpPr>
          <p:cNvPr id="29" name="28 CuadroTexto"/>
          <p:cNvSpPr txBox="1"/>
          <p:nvPr/>
        </p:nvSpPr>
        <p:spPr>
          <a:xfrm>
            <a:off x="6840835" y="1872258"/>
            <a:ext cx="2664296" cy="504056"/>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800" dirty="0" smtClean="0">
                <a:solidFill>
                  <a:schemeClr val="bg1"/>
                </a:solidFill>
                <a:latin typeface="+mn-lt"/>
              </a:rPr>
              <a:t>Descripción</a:t>
            </a:r>
          </a:p>
        </p:txBody>
      </p:sp>
      <p:sp>
        <p:nvSpPr>
          <p:cNvPr id="31" name="30 CuadroTexto"/>
          <p:cNvSpPr txBox="1"/>
          <p:nvPr/>
        </p:nvSpPr>
        <p:spPr>
          <a:xfrm>
            <a:off x="6840835" y="2664346"/>
            <a:ext cx="2664296" cy="504056"/>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800" dirty="0" smtClean="0">
                <a:solidFill>
                  <a:schemeClr val="bg1"/>
                </a:solidFill>
                <a:latin typeface="+mn-lt"/>
              </a:rPr>
              <a:t>Clasificación</a:t>
            </a:r>
          </a:p>
        </p:txBody>
      </p:sp>
      <p:sp>
        <p:nvSpPr>
          <p:cNvPr id="32" name="31 CuadroTexto"/>
          <p:cNvSpPr txBox="1"/>
          <p:nvPr/>
        </p:nvSpPr>
        <p:spPr>
          <a:xfrm>
            <a:off x="6840835" y="3384426"/>
            <a:ext cx="2664296" cy="864096"/>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800" dirty="0" smtClean="0">
                <a:solidFill>
                  <a:schemeClr val="bg1"/>
                </a:solidFill>
                <a:latin typeface="+mn-lt"/>
              </a:rPr>
              <a:t>Área coordinadora (de la unidad de medida)</a:t>
            </a:r>
          </a:p>
        </p:txBody>
      </p:sp>
      <p:sp>
        <p:nvSpPr>
          <p:cNvPr id="33" name="32 CuadroTexto"/>
          <p:cNvSpPr txBox="1"/>
          <p:nvPr/>
        </p:nvSpPr>
        <p:spPr>
          <a:xfrm>
            <a:off x="6840835" y="4536554"/>
            <a:ext cx="2664296" cy="864096"/>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800" dirty="0" smtClean="0">
                <a:solidFill>
                  <a:schemeClr val="bg1"/>
                </a:solidFill>
                <a:latin typeface="+mn-lt"/>
              </a:rPr>
              <a:t>Usuario (s) (de la unidad de medida)</a:t>
            </a:r>
          </a:p>
        </p:txBody>
      </p:sp>
      <p:cxnSp>
        <p:nvCxnSpPr>
          <p:cNvPr id="36" name="27 Forma"/>
          <p:cNvCxnSpPr>
            <a:stCxn id="22" idx="3"/>
            <a:endCxn id="29" idx="1"/>
          </p:cNvCxnSpPr>
          <p:nvPr/>
        </p:nvCxnSpPr>
        <p:spPr>
          <a:xfrm flipV="1">
            <a:off x="5832723" y="2124286"/>
            <a:ext cx="1008112" cy="1732489"/>
          </a:xfrm>
          <a:prstGeom prst="bentConnector3">
            <a:avLst>
              <a:gd name="adj1" fmla="val 50000"/>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cxnSp>
        <p:nvCxnSpPr>
          <p:cNvPr id="39" name="27 Forma"/>
          <p:cNvCxnSpPr>
            <a:stCxn id="22" idx="3"/>
            <a:endCxn id="31" idx="1"/>
          </p:cNvCxnSpPr>
          <p:nvPr/>
        </p:nvCxnSpPr>
        <p:spPr>
          <a:xfrm flipV="1">
            <a:off x="5832723" y="2916374"/>
            <a:ext cx="1008112" cy="940401"/>
          </a:xfrm>
          <a:prstGeom prst="bentConnector3">
            <a:avLst>
              <a:gd name="adj1" fmla="val 50000"/>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cxnSp>
        <p:nvCxnSpPr>
          <p:cNvPr id="45" name="27 Forma"/>
          <p:cNvCxnSpPr>
            <a:stCxn id="22" idx="3"/>
            <a:endCxn id="32" idx="1"/>
          </p:cNvCxnSpPr>
          <p:nvPr/>
        </p:nvCxnSpPr>
        <p:spPr>
          <a:xfrm flipV="1">
            <a:off x="5832723" y="3816474"/>
            <a:ext cx="1008112" cy="40301"/>
          </a:xfrm>
          <a:prstGeom prst="bentConnector3">
            <a:avLst>
              <a:gd name="adj1" fmla="val 50000"/>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cxnSp>
        <p:nvCxnSpPr>
          <p:cNvPr id="49" name="27 Forma"/>
          <p:cNvCxnSpPr>
            <a:stCxn id="22" idx="3"/>
            <a:endCxn id="33" idx="1"/>
          </p:cNvCxnSpPr>
          <p:nvPr/>
        </p:nvCxnSpPr>
        <p:spPr>
          <a:xfrm>
            <a:off x="5832723" y="3856775"/>
            <a:ext cx="1008112" cy="1111827"/>
          </a:xfrm>
          <a:prstGeom prst="bentConnector3">
            <a:avLst>
              <a:gd name="adj1" fmla="val 50000"/>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6840835" y="5688682"/>
            <a:ext cx="2664296" cy="864096"/>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800" dirty="0" smtClean="0">
                <a:solidFill>
                  <a:schemeClr val="bg1"/>
                </a:solidFill>
                <a:latin typeface="+mn-lt"/>
              </a:rPr>
              <a:t>Documento soporte</a:t>
            </a:r>
          </a:p>
        </p:txBody>
      </p:sp>
      <p:cxnSp>
        <p:nvCxnSpPr>
          <p:cNvPr id="19" name="27 Forma"/>
          <p:cNvCxnSpPr>
            <a:stCxn id="22" idx="3"/>
            <a:endCxn id="17" idx="1"/>
          </p:cNvCxnSpPr>
          <p:nvPr/>
        </p:nvCxnSpPr>
        <p:spPr>
          <a:xfrm>
            <a:off x="5832723" y="3856775"/>
            <a:ext cx="1008112" cy="2263955"/>
          </a:xfrm>
          <a:prstGeom prst="bentConnector3">
            <a:avLst>
              <a:gd name="adj1" fmla="val 50000"/>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10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10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ox(in)">
                                      <p:cBhvr>
                                        <p:cTn id="17" dur="1000"/>
                                        <p:tgtEl>
                                          <p:spTgt spid="24"/>
                                        </p:tgtEl>
                                      </p:cBhvr>
                                    </p:animEffect>
                                  </p:childTnLst>
                                </p:cTn>
                              </p:par>
                              <p:par>
                                <p:cTn id="18" presetID="4" presetClass="entr" presetSubtype="16"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ox(in)">
                                      <p:cBhvr>
                                        <p:cTn id="20" dur="500"/>
                                        <p:tgtEl>
                                          <p:spTgt spid="3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1000"/>
                                        <p:tgtEl>
                                          <p:spTgt spid="11"/>
                                        </p:tgtEl>
                                      </p:cBhvr>
                                    </p:animEffect>
                                  </p:childTnLst>
                                </p:cTn>
                              </p:par>
                            </p:childTnLst>
                          </p:cTn>
                        </p:par>
                        <p:par>
                          <p:cTn id="24" fill="hold">
                            <p:stCondLst>
                              <p:cond delay="2000"/>
                            </p:stCondLst>
                            <p:childTnLst>
                              <p:par>
                                <p:cTn id="25" presetID="4"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ox(in)">
                                      <p:cBhvr>
                                        <p:cTn id="27" dur="1000"/>
                                        <p:tgtEl>
                                          <p:spTgt spid="29"/>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ox(in)">
                                      <p:cBhvr>
                                        <p:cTn id="31" dur="1000"/>
                                        <p:tgtEl>
                                          <p:spTgt spid="31"/>
                                        </p:tgtEl>
                                      </p:cBhvr>
                                    </p:animEffect>
                                  </p:childTnLst>
                                </p:cTn>
                              </p:par>
                            </p:childTnLst>
                          </p:cTn>
                        </p:par>
                        <p:par>
                          <p:cTn id="32" fill="hold">
                            <p:stCondLst>
                              <p:cond delay="4000"/>
                            </p:stCondLst>
                            <p:childTnLst>
                              <p:par>
                                <p:cTn id="33" presetID="4" presetClass="entr" presetSubtype="16"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ox(in)">
                                      <p:cBhvr>
                                        <p:cTn id="35" dur="1000"/>
                                        <p:tgtEl>
                                          <p:spTgt spid="32"/>
                                        </p:tgtEl>
                                      </p:cBhvr>
                                    </p:animEffect>
                                  </p:childTnLst>
                                </p:cTn>
                              </p:par>
                            </p:childTnLst>
                          </p:cTn>
                        </p:par>
                        <p:par>
                          <p:cTn id="36" fill="hold">
                            <p:stCondLst>
                              <p:cond delay="5000"/>
                            </p:stCondLst>
                            <p:childTnLst>
                              <p:par>
                                <p:cTn id="37" presetID="4" presetClass="entr" presetSubtype="16"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ox(in)">
                                      <p:cBhvr>
                                        <p:cTn id="39" dur="1000"/>
                                        <p:tgtEl>
                                          <p:spTgt spid="33"/>
                                        </p:tgtEl>
                                      </p:cBhvr>
                                    </p:animEffect>
                                  </p:childTnLst>
                                </p:cTn>
                              </p:par>
                              <p:par>
                                <p:cTn id="40" presetID="4" presetClass="entr" presetSubtype="16"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ox(in)">
                                      <p:cBhvr>
                                        <p:cTn id="42" dur="500"/>
                                        <p:tgtEl>
                                          <p:spTgt spid="36"/>
                                        </p:tgtEl>
                                      </p:cBhvr>
                                    </p:animEffect>
                                  </p:childTnLst>
                                </p:cTn>
                              </p:par>
                              <p:par>
                                <p:cTn id="43" presetID="4" presetClass="entr" presetSubtype="16"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ox(in)">
                                      <p:cBhvr>
                                        <p:cTn id="45" dur="500"/>
                                        <p:tgtEl>
                                          <p:spTgt spid="39"/>
                                        </p:tgtEl>
                                      </p:cBhvr>
                                    </p:animEffect>
                                  </p:childTnLst>
                                </p:cTn>
                              </p:par>
                              <p:par>
                                <p:cTn id="46" presetID="4" presetClass="entr" presetSubtype="16"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ox(in)">
                                      <p:cBhvr>
                                        <p:cTn id="48" dur="500"/>
                                        <p:tgtEl>
                                          <p:spTgt spid="45"/>
                                        </p:tgtEl>
                                      </p:cBhvr>
                                    </p:animEffect>
                                  </p:childTnLst>
                                </p:cTn>
                              </p:par>
                              <p:par>
                                <p:cTn id="49" presetID="4" presetClass="entr" presetSubtype="16"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ox(in)">
                                      <p:cBhvr>
                                        <p:cTn id="51" dur="500"/>
                                        <p:tgtEl>
                                          <p:spTgt spid="49"/>
                                        </p:tgtEl>
                                      </p:cBhvr>
                                    </p:animEffect>
                                  </p:childTnLst>
                                </p:cTn>
                              </p:par>
                            </p:childTnLst>
                          </p:cTn>
                        </p:par>
                        <p:par>
                          <p:cTn id="52" fill="hold">
                            <p:stCondLst>
                              <p:cond delay="6000"/>
                            </p:stCondLst>
                            <p:childTnLst>
                              <p:par>
                                <p:cTn id="53" presetID="4"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ox(in)">
                                      <p:cBhvr>
                                        <p:cTn id="55" dur="1000"/>
                                        <p:tgtEl>
                                          <p:spTgt spid="17"/>
                                        </p:tgtEl>
                                      </p:cBhvr>
                                    </p:animEffect>
                                  </p:childTnLst>
                                </p:cTn>
                              </p:par>
                              <p:par>
                                <p:cTn id="56" presetID="4" presetClass="entr" presetSubtype="16"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ox(in)">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animBg="1"/>
      <p:bldP spid="11" grpId="0"/>
      <p:bldP spid="29" grpId="0" animBg="1"/>
      <p:bldP spid="31" grpId="0" animBg="1"/>
      <p:bldP spid="32" grpId="0" animBg="1"/>
      <p:bldP spid="33"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32323" y="266874"/>
            <a:ext cx="7560840" cy="473206"/>
          </a:xfrm>
          <a:prstGeom prst="rect">
            <a:avLst/>
          </a:prstGeom>
          <a:noFill/>
        </p:spPr>
        <p:txBody>
          <a:bodyPr wrap="square" lIns="102870" tIns="51435" rIns="102870" bIns="51435" rtlCol="0">
            <a:spAutoFit/>
          </a:bodyPr>
          <a:lstStyle/>
          <a:p>
            <a:pPr algn="r"/>
            <a:r>
              <a:rPr lang="pt-BR" sz="2400" b="1" dirty="0" err="1" smtClean="0">
                <a:solidFill>
                  <a:srgbClr val="FFFFFF"/>
                </a:solidFill>
              </a:rPr>
              <a:t>Normatividad</a:t>
            </a:r>
            <a:r>
              <a:rPr lang="pt-BR" sz="2400" b="1" dirty="0" smtClean="0">
                <a:solidFill>
                  <a:srgbClr val="FFFFFF"/>
                </a:solidFill>
              </a:rPr>
              <a:t> vigente</a:t>
            </a:r>
            <a:endParaRPr lang="es-MX" sz="2400" b="1" dirty="0">
              <a:solidFill>
                <a:srgbClr val="FFFFFF"/>
              </a:solidFill>
            </a:endParaRPr>
          </a:p>
        </p:txBody>
      </p:sp>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855" t="7483" r="30150" b="7503"/>
          <a:stretch/>
        </p:blipFill>
        <p:spPr bwMode="auto">
          <a:xfrm>
            <a:off x="3312443" y="936154"/>
            <a:ext cx="4392488" cy="5693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cstate="print"/>
          <a:srcRect/>
          <a:stretch>
            <a:fillRect/>
          </a:stretch>
        </p:blipFill>
        <p:spPr bwMode="auto">
          <a:xfrm>
            <a:off x="267975" y="1728242"/>
            <a:ext cx="10461292" cy="4507162"/>
          </a:xfrm>
          <a:prstGeom prst="rect">
            <a:avLst/>
          </a:prstGeom>
          <a:noFill/>
          <a:ln w="9525">
            <a:noFill/>
            <a:miter lim="800000"/>
            <a:headEnd/>
            <a:tailEnd/>
          </a:ln>
        </p:spPr>
      </p:pic>
      <p:sp>
        <p:nvSpPr>
          <p:cNvPr id="4" name="3 CuadroTexto"/>
          <p:cNvSpPr txBox="1"/>
          <p:nvPr/>
        </p:nvSpPr>
        <p:spPr>
          <a:xfrm>
            <a:off x="2232323" y="266874"/>
            <a:ext cx="7560840" cy="473206"/>
          </a:xfrm>
          <a:prstGeom prst="rect">
            <a:avLst/>
          </a:prstGeom>
          <a:noFill/>
        </p:spPr>
        <p:txBody>
          <a:bodyPr wrap="square" lIns="102870" tIns="51435" rIns="102870" bIns="51435" rtlCol="0">
            <a:spAutoFit/>
          </a:bodyPr>
          <a:lstStyle/>
          <a:p>
            <a:pPr algn="r"/>
            <a:r>
              <a:rPr lang="pt-BR" sz="2400" b="1" dirty="0" err="1" smtClean="0">
                <a:solidFill>
                  <a:srgbClr val="FFFFFF"/>
                </a:solidFill>
              </a:rPr>
              <a:t>Asociación</a:t>
            </a:r>
            <a:r>
              <a:rPr lang="pt-BR" sz="2400" b="1" dirty="0" smtClean="0">
                <a:solidFill>
                  <a:srgbClr val="FFFFFF"/>
                </a:solidFill>
              </a:rPr>
              <a:t> de Metas PIMP </a:t>
            </a:r>
            <a:r>
              <a:rPr lang="pt-BR" sz="2400" b="1" dirty="0" err="1" smtClean="0">
                <a:solidFill>
                  <a:srgbClr val="FFFFFF"/>
                </a:solidFill>
              </a:rPr>
              <a:t>con</a:t>
            </a:r>
            <a:r>
              <a:rPr lang="pt-BR" sz="2400" b="1" dirty="0" smtClean="0">
                <a:solidFill>
                  <a:srgbClr val="FFFFFF"/>
                </a:solidFill>
              </a:rPr>
              <a:t> UM</a:t>
            </a:r>
            <a:endParaRPr lang="es-MX" sz="24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936625" y="954088"/>
            <a:ext cx="4968875" cy="4083050"/>
          </a:xfrm>
          <a:prstGeom prst="diamond">
            <a:avLst/>
          </a:prstGeom>
          <a:gradFill rotWithShape="1">
            <a:gsLst>
              <a:gs pos="0">
                <a:srgbClr val="FFFFFF"/>
              </a:gs>
              <a:gs pos="100000">
                <a:srgbClr val="000000">
                  <a:alpha val="18999"/>
                </a:srgbClr>
              </a:gs>
            </a:gsLst>
            <a:path path="shape">
              <a:fillToRect l="50000" t="50000" r="50000" b="50000"/>
            </a:path>
          </a:gradFill>
          <a:ln w="9525">
            <a:noFill/>
            <a:miter lim="800000"/>
            <a:headEnd/>
            <a:tailEnd/>
          </a:ln>
        </p:spPr>
        <p:txBody>
          <a:bodyPr wrap="none" anchor="ctr"/>
          <a:lstStyle/>
          <a:p>
            <a:endParaRPr lang="es-MX"/>
          </a:p>
        </p:txBody>
      </p:sp>
      <p:sp>
        <p:nvSpPr>
          <p:cNvPr id="6" name="AutoShape 4"/>
          <p:cNvSpPr>
            <a:spLocks noChangeArrowheads="1"/>
          </p:cNvSpPr>
          <p:nvPr/>
        </p:nvSpPr>
        <p:spPr bwMode="auto">
          <a:xfrm>
            <a:off x="5832475" y="1181100"/>
            <a:ext cx="4968875" cy="5719763"/>
          </a:xfrm>
          <a:prstGeom prst="diamond">
            <a:avLst/>
          </a:prstGeom>
          <a:gradFill rotWithShape="1">
            <a:gsLst>
              <a:gs pos="0">
                <a:srgbClr val="FFFFFF"/>
              </a:gs>
              <a:gs pos="100000">
                <a:srgbClr val="000000">
                  <a:alpha val="18999"/>
                </a:srgbClr>
              </a:gs>
            </a:gsLst>
            <a:path path="shape">
              <a:fillToRect l="50000" t="50000" r="50000" b="50000"/>
            </a:path>
          </a:gradFill>
          <a:ln w="9525">
            <a:noFill/>
            <a:miter lim="800000"/>
            <a:headEnd/>
            <a:tailEnd/>
          </a:ln>
        </p:spPr>
        <p:txBody>
          <a:bodyPr wrap="none" anchor="ctr"/>
          <a:lstStyle/>
          <a:p>
            <a:endParaRPr lang="es-MX"/>
          </a:p>
        </p:txBody>
      </p:sp>
      <p:sp>
        <p:nvSpPr>
          <p:cNvPr id="24" name="23 CuadroTexto"/>
          <p:cNvSpPr txBox="1"/>
          <p:nvPr/>
        </p:nvSpPr>
        <p:spPr>
          <a:xfrm>
            <a:off x="1750301" y="1080170"/>
            <a:ext cx="7272808" cy="709820"/>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600" dirty="0" smtClean="0">
                <a:solidFill>
                  <a:schemeClr val="bg1"/>
                </a:solidFill>
                <a:latin typeface="+mn-lt"/>
              </a:rPr>
              <a:t>Apoya, con base en las  necesidades de las unidades responsables, la programación eficaz de actividades. </a:t>
            </a:r>
            <a:endParaRPr lang="es-MX" sz="1600" dirty="0">
              <a:solidFill>
                <a:schemeClr val="bg1"/>
              </a:solidFill>
              <a:latin typeface="+mn-lt"/>
            </a:endParaRPr>
          </a:p>
        </p:txBody>
      </p:sp>
      <p:sp>
        <p:nvSpPr>
          <p:cNvPr id="40" name="39 CuadroTexto"/>
          <p:cNvSpPr txBox="1"/>
          <p:nvPr/>
        </p:nvSpPr>
        <p:spPr>
          <a:xfrm>
            <a:off x="1750301" y="2088282"/>
            <a:ext cx="7215238" cy="1212736"/>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600" dirty="0" smtClean="0">
                <a:solidFill>
                  <a:schemeClr val="bg1"/>
                </a:solidFill>
                <a:latin typeface="+mn-lt"/>
              </a:rPr>
              <a:t>Está concebido para que, desde el inicio del proceso de integración del POA, se generen condiciones de trabajo participativo entre las unidades responsables y la Dirección de Programación y Presupuesto.</a:t>
            </a:r>
            <a:endParaRPr lang="es-MX" sz="1600" dirty="0">
              <a:solidFill>
                <a:schemeClr val="bg1"/>
              </a:solidFill>
              <a:latin typeface="+mn-lt"/>
            </a:endParaRPr>
          </a:p>
        </p:txBody>
      </p:sp>
      <p:sp>
        <p:nvSpPr>
          <p:cNvPr id="19" name="18 CuadroTexto"/>
          <p:cNvSpPr txBox="1"/>
          <p:nvPr/>
        </p:nvSpPr>
        <p:spPr>
          <a:xfrm>
            <a:off x="1750301" y="3672458"/>
            <a:ext cx="7272808" cy="1152128"/>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600" dirty="0" smtClean="0">
                <a:solidFill>
                  <a:schemeClr val="bg1"/>
                </a:solidFill>
                <a:latin typeface="+mn-lt"/>
              </a:rPr>
              <a:t>Permite definir ponderaciones en las actividades a desarrollar por cada unidad responsable, con base en sus prioridades y necesidades, a través de una dinámica de trabajo participativa y colaborativa entre los funcionarios que integran la estructura orgánica en cada unidad responsable.</a:t>
            </a:r>
            <a:endParaRPr lang="es-MX" sz="1600" dirty="0">
              <a:solidFill>
                <a:schemeClr val="bg1"/>
              </a:solidFill>
              <a:latin typeface="+mn-lt"/>
            </a:endParaRPr>
          </a:p>
        </p:txBody>
      </p:sp>
      <p:sp>
        <p:nvSpPr>
          <p:cNvPr id="8" name="7 CuadroTexto"/>
          <p:cNvSpPr txBox="1"/>
          <p:nvPr/>
        </p:nvSpPr>
        <p:spPr>
          <a:xfrm>
            <a:off x="1750301" y="5112618"/>
            <a:ext cx="7272808" cy="1152128"/>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600" dirty="0" smtClean="0">
                <a:solidFill>
                  <a:schemeClr val="bg1"/>
                </a:solidFill>
                <a:latin typeface="+mn-lt"/>
              </a:rPr>
              <a:t>Indica los documentos que permiten evidenciar el cumplimiento trimestral de los compromisos programáticos asumidos en cada unidad de medida. Estos documentos fueron definidos por las áreas de coordinación correspondientes.</a:t>
            </a:r>
            <a:endParaRPr lang="es-MX" sz="1600" dirty="0">
              <a:solidFill>
                <a:schemeClr val="bg1"/>
              </a:solidFill>
              <a:latin typeface="+mn-lt"/>
            </a:endParaRPr>
          </a:p>
        </p:txBody>
      </p:sp>
      <p:sp>
        <p:nvSpPr>
          <p:cNvPr id="9" name="8 CuadroTexto"/>
          <p:cNvSpPr txBox="1"/>
          <p:nvPr/>
        </p:nvSpPr>
        <p:spPr>
          <a:xfrm>
            <a:off x="2520355" y="266874"/>
            <a:ext cx="7272808" cy="478593"/>
          </a:xfrm>
          <a:prstGeom prst="rect">
            <a:avLst/>
          </a:prstGeom>
          <a:noFill/>
        </p:spPr>
        <p:txBody>
          <a:bodyPr wrap="square" lIns="102870" tIns="51435" rIns="102870" bIns="51435" rtlCol="0">
            <a:spAutoFit/>
          </a:bodyPr>
          <a:lstStyle/>
          <a:p>
            <a:pPr algn="r">
              <a:lnSpc>
                <a:spcPct val="110000"/>
              </a:lnSpc>
              <a:spcBef>
                <a:spcPct val="50000"/>
              </a:spcBef>
            </a:pPr>
            <a:r>
              <a:rPr lang="es-MX" sz="2400" b="1" dirty="0" smtClean="0">
                <a:solidFill>
                  <a:srgbClr val="FFFFFF"/>
                </a:solidFill>
              </a:rPr>
              <a:t>Modelo Programático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ox(in)">
                                      <p:cBhvr>
                                        <p:cTn id="14" dur="1000"/>
                                        <p:tgtEl>
                                          <p:spTgt spid="24"/>
                                        </p:tgtEl>
                                      </p:cBhvr>
                                    </p:animEffect>
                                  </p:childTnLst>
                                </p:cTn>
                              </p:par>
                            </p:childTnLst>
                          </p:cTn>
                        </p:par>
                        <p:par>
                          <p:cTn id="15" fill="hold">
                            <p:stCondLst>
                              <p:cond delay="2000"/>
                            </p:stCondLst>
                            <p:childTnLst>
                              <p:par>
                                <p:cTn id="16" presetID="4"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ox(in)">
                                      <p:cBhvr>
                                        <p:cTn id="18" dur="1000"/>
                                        <p:tgtEl>
                                          <p:spTgt spid="40"/>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1000"/>
                                        <p:tgtEl>
                                          <p:spTgt spid="19"/>
                                        </p:tgtEl>
                                      </p:cBhvr>
                                    </p:animEffect>
                                  </p:childTnLst>
                                </p:cTn>
                              </p:par>
                            </p:childTnLst>
                          </p:cTn>
                        </p:par>
                        <p:par>
                          <p:cTn id="23" fill="hold">
                            <p:stCondLst>
                              <p:cond delay="4000"/>
                            </p:stCondLst>
                            <p:childTnLst>
                              <p:par>
                                <p:cTn id="24" presetID="4"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1000"/>
                                        <p:tgtEl>
                                          <p:spTgt spid="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animBg="1"/>
      <p:bldP spid="40" grpId="0" animBg="1"/>
      <p:bldP spid="19"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20355" y="266874"/>
            <a:ext cx="7272808" cy="478593"/>
          </a:xfrm>
          <a:prstGeom prst="rect">
            <a:avLst/>
          </a:prstGeom>
          <a:noFill/>
        </p:spPr>
        <p:txBody>
          <a:bodyPr wrap="square" lIns="102870" tIns="51435" rIns="102870" bIns="51435" rtlCol="0">
            <a:spAutoFit/>
          </a:bodyPr>
          <a:lstStyle/>
          <a:p>
            <a:pPr algn="r">
              <a:lnSpc>
                <a:spcPct val="110000"/>
              </a:lnSpc>
              <a:spcBef>
                <a:spcPct val="50000"/>
              </a:spcBef>
            </a:pPr>
            <a:r>
              <a:rPr lang="es-MX" sz="2400" b="1" dirty="0" smtClean="0">
                <a:solidFill>
                  <a:srgbClr val="FFFFFF"/>
                </a:solidFill>
              </a:rPr>
              <a:t>Modelo Programático</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411" y="1080170"/>
            <a:ext cx="10708804" cy="5491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AutoShape 3"/>
          <p:cNvSpPr>
            <a:spLocks noChangeArrowheads="1"/>
          </p:cNvSpPr>
          <p:nvPr/>
        </p:nvSpPr>
        <p:spPr bwMode="auto">
          <a:xfrm>
            <a:off x="936625" y="954088"/>
            <a:ext cx="4968875" cy="4083050"/>
          </a:xfrm>
          <a:prstGeom prst="diamond">
            <a:avLst/>
          </a:prstGeom>
          <a:gradFill rotWithShape="1">
            <a:gsLst>
              <a:gs pos="0">
                <a:srgbClr val="000000">
                  <a:gamma/>
                  <a:tint val="0"/>
                  <a:invGamma/>
                </a:srgbClr>
              </a:gs>
              <a:gs pos="100000">
                <a:srgbClr val="000000">
                  <a:alpha val="19000"/>
                </a:srgbClr>
              </a:gs>
            </a:gsLst>
            <a:path path="shape">
              <a:fillToRect l="50000" t="50000" r="50000" b="50000"/>
            </a:path>
          </a:gradFill>
          <a:ln w="9525">
            <a:noFill/>
            <a:miter lim="800000"/>
            <a:headEnd/>
            <a:tailEnd/>
          </a:ln>
          <a:effectLst/>
        </p:spPr>
        <p:txBody>
          <a:bodyPr wrap="none" anchor="ctr"/>
          <a:lstStyle/>
          <a:p>
            <a:endParaRPr lang="es-ES"/>
          </a:p>
        </p:txBody>
      </p:sp>
      <p:sp>
        <p:nvSpPr>
          <p:cNvPr id="10" name="AutoShape 4"/>
          <p:cNvSpPr>
            <a:spLocks noChangeArrowheads="1"/>
          </p:cNvSpPr>
          <p:nvPr/>
        </p:nvSpPr>
        <p:spPr bwMode="auto">
          <a:xfrm>
            <a:off x="5832475" y="1181100"/>
            <a:ext cx="4968875" cy="5719763"/>
          </a:xfrm>
          <a:prstGeom prst="diamond">
            <a:avLst/>
          </a:prstGeom>
          <a:gradFill rotWithShape="1">
            <a:gsLst>
              <a:gs pos="0">
                <a:srgbClr val="000000">
                  <a:gamma/>
                  <a:tint val="0"/>
                  <a:invGamma/>
                </a:srgbClr>
              </a:gs>
              <a:gs pos="100000">
                <a:srgbClr val="000000">
                  <a:alpha val="19000"/>
                </a:srgbClr>
              </a:gs>
            </a:gsLst>
            <a:path path="shape">
              <a:fillToRect l="50000" t="50000" r="50000" b="50000"/>
            </a:path>
          </a:gradFill>
          <a:ln w="9525">
            <a:noFill/>
            <a:miter lim="800000"/>
            <a:headEnd/>
            <a:tailEnd/>
          </a:ln>
          <a:effectLst/>
        </p:spPr>
        <p:txBody>
          <a:bodyPr wrap="none" anchor="ctr"/>
          <a:lstStyle/>
          <a:p>
            <a:endParaRPr lang="es-ES"/>
          </a:p>
        </p:txBody>
      </p:sp>
      <p:sp>
        <p:nvSpPr>
          <p:cNvPr id="11" name="10 CuadroTexto"/>
          <p:cNvSpPr txBox="1"/>
          <p:nvPr/>
        </p:nvSpPr>
        <p:spPr>
          <a:xfrm>
            <a:off x="163186" y="3119020"/>
            <a:ext cx="1800000" cy="1006429"/>
          </a:xfrm>
          <a:prstGeom prst="rect">
            <a:avLst/>
          </a:prstGeom>
          <a:gradFill rotWithShape="1">
            <a:gsLst>
              <a:gs pos="0">
                <a:srgbClr val="000000"/>
              </a:gs>
              <a:gs pos="50000">
                <a:srgbClr val="5E0000"/>
              </a:gs>
              <a:gs pos="100000">
                <a:srgbClr val="000000"/>
              </a:gs>
            </a:gsLst>
            <a:lin ang="5400000" scaled="1"/>
          </a:gradFill>
          <a:ln w="9525" algn="ctr">
            <a:solidFill>
              <a:srgbClr val="C0C0C0"/>
            </a:solidFill>
            <a:miter lim="800000"/>
            <a:headEnd/>
            <a:tailEnd/>
          </a:ln>
          <a:effectLst>
            <a:outerShdw dist="107763" dir="2700000" algn="ctr" rotWithShape="0">
              <a:srgbClr val="663300"/>
            </a:outerShdw>
          </a:effectLst>
        </p:spPr>
        <p:txBody>
          <a:bodyPr wrap="square">
            <a:spAutoFit/>
          </a:bodyPr>
          <a:lstStyle/>
          <a:p>
            <a:pPr algn="ctr" defTabSz="1028700">
              <a:lnSpc>
                <a:spcPct val="110000"/>
              </a:lnSpc>
              <a:spcBef>
                <a:spcPct val="50000"/>
              </a:spcBef>
            </a:pPr>
            <a:r>
              <a:rPr lang="es-MX" sz="1800" b="1" kern="0" dirty="0" smtClean="0">
                <a:solidFill>
                  <a:srgbClr val="FFFFFF"/>
                </a:solidFill>
                <a:cs typeface="Times New Roman" pitchFamily="18" charset="0"/>
              </a:rPr>
              <a:t>Ponderación programática de las </a:t>
            </a:r>
            <a:r>
              <a:rPr lang="es-MX" sz="1800" b="1" kern="0" dirty="0" err="1" smtClean="0">
                <a:solidFill>
                  <a:srgbClr val="FFFFFF"/>
                </a:solidFill>
                <a:cs typeface="Times New Roman" pitchFamily="18" charset="0"/>
              </a:rPr>
              <a:t>UM</a:t>
            </a:r>
            <a:endParaRPr lang="es-MX" sz="1800" b="1" kern="0" dirty="0">
              <a:solidFill>
                <a:srgbClr val="FFFFFF"/>
              </a:solidFill>
              <a:cs typeface="Times New Roman" pitchFamily="18" charset="0"/>
            </a:endParaRPr>
          </a:p>
        </p:txBody>
      </p:sp>
      <p:sp>
        <p:nvSpPr>
          <p:cNvPr id="12" name="11 CuadroTexto"/>
          <p:cNvSpPr txBox="1"/>
          <p:nvPr/>
        </p:nvSpPr>
        <p:spPr>
          <a:xfrm>
            <a:off x="2185965" y="2657071"/>
            <a:ext cx="2301877" cy="2308324"/>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wrap="square">
            <a:spAutoFit/>
          </a:bodyPr>
          <a:lstStyle/>
          <a:p>
            <a:pPr algn="ctr">
              <a:spcBef>
                <a:spcPct val="50000"/>
              </a:spcBef>
            </a:pPr>
            <a:r>
              <a:rPr lang="es-MX" sz="1600" dirty="0" smtClean="0">
                <a:solidFill>
                  <a:schemeClr val="bg1"/>
                </a:solidFill>
              </a:rPr>
              <a:t>Actividades de carácter estratégico que se realizan para responder a la razón de ser de cada unidad responsable a políticas puntuales emanadas de la Alta Dirección del IPN.</a:t>
            </a:r>
          </a:p>
        </p:txBody>
      </p:sp>
      <p:sp>
        <p:nvSpPr>
          <p:cNvPr id="13" name="12 CuadroTexto"/>
          <p:cNvSpPr txBox="1"/>
          <p:nvPr/>
        </p:nvSpPr>
        <p:spPr>
          <a:xfrm>
            <a:off x="2614593" y="930280"/>
            <a:ext cx="2214578" cy="725483"/>
          </a:xfrm>
          <a:prstGeom prst="rect">
            <a:avLst/>
          </a:prstGeom>
          <a:gradFill rotWithShape="1">
            <a:gsLst>
              <a:gs pos="0">
                <a:srgbClr val="5F5F5F"/>
              </a:gs>
              <a:gs pos="100000">
                <a:srgbClr val="000000"/>
              </a:gs>
            </a:gsLst>
            <a:path path="shape">
              <a:fillToRect l="50000" t="50000" r="50000" b="50000"/>
            </a:path>
          </a:gradFill>
          <a:ln w="9525" algn="ctr">
            <a:solidFill>
              <a:srgbClr val="FF9966"/>
            </a:solidFill>
            <a:miter lim="800000"/>
            <a:headEnd/>
            <a:tailEnd/>
          </a:ln>
          <a:effectLst>
            <a:outerShdw dist="107763" dir="2700000" algn="ctr" rotWithShape="0">
              <a:srgbClr val="000000">
                <a:alpha val="50000"/>
              </a:srgbClr>
            </a:outerShdw>
          </a:effectLst>
        </p:spPr>
        <p:txBody>
          <a:bodyPr anchor="ctr" anchorCtr="1">
            <a:noAutofit/>
          </a:bodyPr>
          <a:lstStyle/>
          <a:p>
            <a:pPr algn="ctr">
              <a:spcBef>
                <a:spcPct val="50000"/>
              </a:spcBef>
            </a:pPr>
            <a:r>
              <a:rPr lang="es-MX" sz="1600" dirty="0" smtClean="0">
                <a:solidFill>
                  <a:schemeClr val="bg1"/>
                </a:solidFill>
              </a:rPr>
              <a:t>Unidades de Medida de Alto Impacto</a:t>
            </a:r>
            <a:endParaRPr lang="es-MX" sz="1600" dirty="0">
              <a:solidFill>
                <a:schemeClr val="bg1"/>
              </a:solidFill>
              <a:latin typeface="Arial" pitchFamily="34" charset="0"/>
              <a:cs typeface="Arial" pitchFamily="34" charset="0"/>
            </a:endParaRPr>
          </a:p>
        </p:txBody>
      </p:sp>
      <p:sp>
        <p:nvSpPr>
          <p:cNvPr id="14" name="13 CuadroTexto"/>
          <p:cNvSpPr txBox="1"/>
          <p:nvPr/>
        </p:nvSpPr>
        <p:spPr>
          <a:xfrm>
            <a:off x="5543551" y="1814500"/>
            <a:ext cx="2001600" cy="642942"/>
          </a:xfrm>
          <a:prstGeom prst="rect">
            <a:avLst/>
          </a:prstGeom>
          <a:gradFill rotWithShape="1">
            <a:gsLst>
              <a:gs pos="0">
                <a:srgbClr val="5F5F5F"/>
              </a:gs>
              <a:gs pos="100000">
                <a:srgbClr val="000000"/>
              </a:gs>
            </a:gsLst>
            <a:path path="shape">
              <a:fillToRect l="50000" t="50000" r="50000" b="50000"/>
            </a:path>
          </a:gradFill>
          <a:ln w="9525" algn="ctr">
            <a:solidFill>
              <a:srgbClr val="FF9966"/>
            </a:solidFill>
            <a:miter lim="800000"/>
            <a:headEnd/>
            <a:tailEnd/>
          </a:ln>
          <a:effectLst>
            <a:outerShdw dist="107763" dir="2700000" algn="ctr" rotWithShape="0">
              <a:srgbClr val="000000">
                <a:alpha val="50000"/>
              </a:srgbClr>
            </a:outerShdw>
          </a:effectLst>
        </p:spPr>
        <p:txBody>
          <a:bodyPr anchor="ctr" anchorCtr="1">
            <a:noAutofit/>
          </a:bodyPr>
          <a:lstStyle/>
          <a:p>
            <a:pPr algn="ctr">
              <a:spcBef>
                <a:spcPct val="50000"/>
              </a:spcBef>
            </a:pPr>
            <a:r>
              <a:rPr lang="es-MX" sz="1600" dirty="0" smtClean="0">
                <a:solidFill>
                  <a:schemeClr val="bg1"/>
                </a:solidFill>
              </a:rPr>
              <a:t>Unidades de Medida Sustantivas</a:t>
            </a:r>
          </a:p>
        </p:txBody>
      </p:sp>
      <p:sp>
        <p:nvSpPr>
          <p:cNvPr id="15" name="14 CuadroTexto"/>
          <p:cNvSpPr txBox="1"/>
          <p:nvPr/>
        </p:nvSpPr>
        <p:spPr>
          <a:xfrm>
            <a:off x="5136957" y="3386136"/>
            <a:ext cx="2357454" cy="1815882"/>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wrap="square">
            <a:spAutoFit/>
          </a:bodyPr>
          <a:lstStyle/>
          <a:p>
            <a:pPr algn="ctr">
              <a:spcBef>
                <a:spcPct val="50000"/>
              </a:spcBef>
            </a:pPr>
            <a:r>
              <a:rPr lang="es-MX" sz="1600" dirty="0" smtClean="0">
                <a:solidFill>
                  <a:schemeClr val="bg1"/>
                </a:solidFill>
              </a:rPr>
              <a:t>Actividades que se realizan para garantizar la ejecución de los compromisos y responsabilidades definidas para cada unidad responsables.</a:t>
            </a:r>
          </a:p>
        </p:txBody>
      </p:sp>
      <p:sp>
        <p:nvSpPr>
          <p:cNvPr id="16" name="15 Flecha derecha"/>
          <p:cNvSpPr/>
          <p:nvPr/>
        </p:nvSpPr>
        <p:spPr>
          <a:xfrm rot="5400000">
            <a:off x="3291631" y="1923280"/>
            <a:ext cx="785818" cy="425382"/>
          </a:xfrm>
          <a:prstGeom prst="rightArrow">
            <a:avLst/>
          </a:prstGeom>
          <a:gradFill rotWithShape="1">
            <a:gsLst>
              <a:gs pos="0">
                <a:srgbClr val="000000"/>
              </a:gs>
              <a:gs pos="50000">
                <a:srgbClr val="5E0000"/>
              </a:gs>
              <a:gs pos="100000">
                <a:srgbClr val="000000"/>
              </a:gs>
            </a:gsLst>
            <a:lin ang="5400000" scaled="1"/>
          </a:gradFill>
          <a:ln w="9525" algn="ctr">
            <a:solidFill>
              <a:srgbClr val="C0C0C0"/>
            </a:solidFill>
            <a:miter lim="800000"/>
            <a:headEnd/>
            <a:tailEnd/>
          </a:ln>
          <a:effectLst>
            <a:outerShdw dist="107763" dir="2700000" algn="ctr" rotWithShape="0">
              <a:srgbClr val="663300"/>
            </a:outerShdw>
          </a:effectLst>
        </p:spPr>
        <p:txBody>
          <a:bodyPr vert="horz" wrap="square" lIns="91440" tIns="45720" rIns="91440" bIns="45720" rtlCol="0" anchor="ctr">
            <a:noAutofit/>
          </a:bodyPr>
          <a:lstStyle/>
          <a:p>
            <a:pPr algn="ctr" fontAlgn="base">
              <a:spcBef>
                <a:spcPct val="50000"/>
              </a:spcBef>
              <a:spcAft>
                <a:spcPct val="0"/>
              </a:spcAft>
            </a:pPr>
            <a:endParaRPr lang="es-MX" sz="2000" b="1" dirty="0" smtClean="0">
              <a:latin typeface="Arial" pitchFamily="34" charset="0"/>
              <a:cs typeface="Arial" pitchFamily="34" charset="0"/>
            </a:endParaRPr>
          </a:p>
        </p:txBody>
      </p:sp>
      <p:sp>
        <p:nvSpPr>
          <p:cNvPr id="17" name="16 CuadroTexto"/>
          <p:cNvSpPr txBox="1"/>
          <p:nvPr/>
        </p:nvSpPr>
        <p:spPr>
          <a:xfrm>
            <a:off x="8329633" y="2808362"/>
            <a:ext cx="2214578" cy="785818"/>
          </a:xfrm>
          <a:prstGeom prst="rect">
            <a:avLst/>
          </a:prstGeom>
          <a:gradFill rotWithShape="1">
            <a:gsLst>
              <a:gs pos="0">
                <a:srgbClr val="5F5F5F"/>
              </a:gs>
              <a:gs pos="100000">
                <a:srgbClr val="000000"/>
              </a:gs>
            </a:gsLst>
            <a:path path="shape">
              <a:fillToRect l="50000" t="50000" r="50000" b="50000"/>
            </a:path>
          </a:gradFill>
          <a:ln w="9525" algn="ctr">
            <a:solidFill>
              <a:srgbClr val="FF9966"/>
            </a:solidFill>
            <a:miter lim="800000"/>
            <a:headEnd/>
            <a:tailEnd/>
          </a:ln>
          <a:effectLst>
            <a:outerShdw dist="107763" dir="2700000" algn="ctr" rotWithShape="0">
              <a:srgbClr val="000000">
                <a:alpha val="50000"/>
              </a:srgbClr>
            </a:outerShdw>
          </a:effectLst>
        </p:spPr>
        <p:txBody>
          <a:bodyPr anchor="ctr" anchorCtr="1">
            <a:noAutofit/>
          </a:bodyPr>
          <a:lstStyle/>
          <a:p>
            <a:pPr algn="ctr">
              <a:spcBef>
                <a:spcPct val="50000"/>
              </a:spcBef>
            </a:pPr>
            <a:r>
              <a:rPr lang="es-MX" sz="1600" dirty="0" smtClean="0">
                <a:solidFill>
                  <a:schemeClr val="bg1"/>
                </a:solidFill>
              </a:rPr>
              <a:t>Unidades de Medida Adjetivas</a:t>
            </a:r>
          </a:p>
        </p:txBody>
      </p:sp>
      <p:sp>
        <p:nvSpPr>
          <p:cNvPr id="20" name="19 CuadroTexto"/>
          <p:cNvSpPr txBox="1"/>
          <p:nvPr/>
        </p:nvSpPr>
        <p:spPr>
          <a:xfrm>
            <a:off x="8043881" y="4522874"/>
            <a:ext cx="2358000" cy="1323439"/>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wrap="square">
            <a:spAutoFit/>
          </a:bodyPr>
          <a:lstStyle/>
          <a:p>
            <a:pPr algn="ctr">
              <a:spcBef>
                <a:spcPct val="50000"/>
              </a:spcBef>
            </a:pPr>
            <a:r>
              <a:rPr lang="es-MX" sz="1600" dirty="0" smtClean="0">
                <a:solidFill>
                  <a:schemeClr val="bg1"/>
                </a:solidFill>
              </a:rPr>
              <a:t>Actividades que se realizan para apoyar en forma indirecta la atención de factores críticos de éxito.</a:t>
            </a:r>
          </a:p>
        </p:txBody>
      </p:sp>
      <p:sp>
        <p:nvSpPr>
          <p:cNvPr id="21" name="20 Flecha derecha"/>
          <p:cNvSpPr/>
          <p:nvPr/>
        </p:nvSpPr>
        <p:spPr>
          <a:xfrm rot="5400000">
            <a:off x="9113828" y="3881555"/>
            <a:ext cx="714380" cy="425382"/>
          </a:xfrm>
          <a:prstGeom prst="rightArrow">
            <a:avLst/>
          </a:prstGeom>
          <a:gradFill rotWithShape="1">
            <a:gsLst>
              <a:gs pos="0">
                <a:srgbClr val="000000"/>
              </a:gs>
              <a:gs pos="50000">
                <a:srgbClr val="5E0000"/>
              </a:gs>
              <a:gs pos="100000">
                <a:srgbClr val="000000"/>
              </a:gs>
            </a:gsLst>
            <a:lin ang="5400000" scaled="1"/>
          </a:gradFill>
          <a:ln w="9525" algn="ctr">
            <a:solidFill>
              <a:srgbClr val="C0C0C0"/>
            </a:solidFill>
            <a:miter lim="800000"/>
            <a:headEnd/>
            <a:tailEnd/>
          </a:ln>
          <a:effectLst>
            <a:outerShdw dist="107763" dir="2700000" algn="ctr" rotWithShape="0">
              <a:srgbClr val="663300"/>
            </a:outerShdw>
          </a:effectLst>
        </p:spPr>
        <p:txBody>
          <a:bodyPr vert="horz" wrap="square" lIns="91440" tIns="45720" rIns="91440" bIns="45720" rtlCol="0" anchor="ctr">
            <a:noAutofit/>
          </a:bodyPr>
          <a:lstStyle/>
          <a:p>
            <a:pPr algn="ctr" fontAlgn="base">
              <a:spcBef>
                <a:spcPct val="50000"/>
              </a:spcBef>
              <a:spcAft>
                <a:spcPct val="0"/>
              </a:spcAft>
            </a:pPr>
            <a:endParaRPr lang="es-MX" sz="2000" b="1" dirty="0" smtClean="0">
              <a:latin typeface="Arial" pitchFamily="34" charset="0"/>
              <a:cs typeface="Arial" pitchFamily="34" charset="0"/>
            </a:endParaRPr>
          </a:p>
        </p:txBody>
      </p:sp>
      <p:sp>
        <p:nvSpPr>
          <p:cNvPr id="22" name="21 Flecha derecha"/>
          <p:cNvSpPr/>
          <p:nvPr/>
        </p:nvSpPr>
        <p:spPr>
          <a:xfrm rot="5400000">
            <a:off x="6363465" y="2709098"/>
            <a:ext cx="785818" cy="425382"/>
          </a:xfrm>
          <a:prstGeom prst="rightArrow">
            <a:avLst/>
          </a:prstGeom>
          <a:gradFill rotWithShape="1">
            <a:gsLst>
              <a:gs pos="0">
                <a:srgbClr val="000000"/>
              </a:gs>
              <a:gs pos="50000">
                <a:srgbClr val="5E0000"/>
              </a:gs>
              <a:gs pos="100000">
                <a:srgbClr val="000000"/>
              </a:gs>
            </a:gsLst>
            <a:lin ang="5400000" scaled="1"/>
          </a:gradFill>
          <a:ln w="9525" algn="ctr">
            <a:solidFill>
              <a:srgbClr val="C0C0C0"/>
            </a:solidFill>
            <a:miter lim="800000"/>
            <a:headEnd/>
            <a:tailEnd/>
          </a:ln>
          <a:effectLst>
            <a:outerShdw dist="107763" dir="2700000" algn="ctr" rotWithShape="0">
              <a:srgbClr val="663300"/>
            </a:outerShdw>
          </a:effectLst>
        </p:spPr>
        <p:txBody>
          <a:bodyPr vert="horz" wrap="square" lIns="91440" tIns="45720" rIns="91440" bIns="45720" rtlCol="0" anchor="ctr">
            <a:noAutofit/>
          </a:bodyPr>
          <a:lstStyle/>
          <a:p>
            <a:pPr algn="ctr" fontAlgn="base">
              <a:spcBef>
                <a:spcPct val="50000"/>
              </a:spcBef>
              <a:spcAft>
                <a:spcPct val="0"/>
              </a:spcAft>
            </a:pPr>
            <a:endParaRPr lang="es-MX" sz="2000" b="1" dirty="0" smtClean="0">
              <a:latin typeface="Arial" pitchFamily="34" charset="0"/>
              <a:cs typeface="Arial" pitchFamily="34" charset="0"/>
            </a:endParaRPr>
          </a:p>
        </p:txBody>
      </p:sp>
      <p:sp>
        <p:nvSpPr>
          <p:cNvPr id="18" name="17 CuadroTexto"/>
          <p:cNvSpPr txBox="1"/>
          <p:nvPr/>
        </p:nvSpPr>
        <p:spPr>
          <a:xfrm>
            <a:off x="2520355" y="266874"/>
            <a:ext cx="7272808" cy="478593"/>
          </a:xfrm>
          <a:prstGeom prst="rect">
            <a:avLst/>
          </a:prstGeom>
          <a:noFill/>
        </p:spPr>
        <p:txBody>
          <a:bodyPr wrap="square" lIns="102870" tIns="51435" rIns="102870" bIns="51435" rtlCol="0">
            <a:spAutoFit/>
          </a:bodyPr>
          <a:lstStyle/>
          <a:p>
            <a:pPr algn="r">
              <a:lnSpc>
                <a:spcPct val="110000"/>
              </a:lnSpc>
              <a:spcBef>
                <a:spcPct val="50000"/>
              </a:spcBef>
            </a:pPr>
            <a:r>
              <a:rPr lang="es-MX" sz="2400" b="1" dirty="0" smtClean="0">
                <a:solidFill>
                  <a:srgbClr val="FFFFFF"/>
                </a:solidFill>
              </a:rPr>
              <a:t>Modelo Programático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10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1000"/>
                                        <p:tgtEl>
                                          <p:spTgt spid="1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2000"/>
                                        <p:tgtEl>
                                          <p:spTgt spid="16"/>
                                        </p:tgtEl>
                                      </p:cBhvr>
                                    </p:animEffect>
                                  </p:childTnLst>
                                </p:cTn>
                              </p:par>
                            </p:childTnLst>
                          </p:cTn>
                        </p:par>
                        <p:par>
                          <p:cTn id="21" fill="hold">
                            <p:stCondLst>
                              <p:cond delay="3000"/>
                            </p:stCondLst>
                            <p:childTnLst>
                              <p:par>
                                <p:cTn id="22" presetID="4"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1000"/>
                                        <p:tgtEl>
                                          <p:spTgt spid="12"/>
                                        </p:tgtEl>
                                      </p:cBhvr>
                                    </p:animEffect>
                                  </p:childTnLst>
                                </p:cTn>
                              </p:par>
                            </p:childTnLst>
                          </p:cTn>
                        </p:par>
                        <p:par>
                          <p:cTn id="25" fill="hold">
                            <p:stCondLst>
                              <p:cond delay="4000"/>
                            </p:stCondLst>
                            <p:childTnLst>
                              <p:par>
                                <p:cTn id="26" presetID="4"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1000"/>
                                        <p:tgtEl>
                                          <p:spTgt spid="1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ox(in)">
                                      <p:cBhvr>
                                        <p:cTn id="31" dur="2000"/>
                                        <p:tgtEl>
                                          <p:spTgt spid="22"/>
                                        </p:tgtEl>
                                      </p:cBhvr>
                                    </p:animEffect>
                                  </p:childTnLst>
                                </p:cTn>
                              </p:par>
                            </p:childTnLst>
                          </p:cTn>
                        </p:par>
                        <p:par>
                          <p:cTn id="32" fill="hold">
                            <p:stCondLst>
                              <p:cond delay="6000"/>
                            </p:stCondLst>
                            <p:childTnLst>
                              <p:par>
                                <p:cTn id="33" presetID="4"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ox(in)">
                                      <p:cBhvr>
                                        <p:cTn id="35" dur="1000"/>
                                        <p:tgtEl>
                                          <p:spTgt spid="15"/>
                                        </p:tgtEl>
                                      </p:cBhvr>
                                    </p:animEffect>
                                  </p:childTnLst>
                                </p:cTn>
                              </p:par>
                            </p:childTnLst>
                          </p:cTn>
                        </p:par>
                        <p:par>
                          <p:cTn id="36" fill="hold">
                            <p:stCondLst>
                              <p:cond delay="7000"/>
                            </p:stCondLst>
                            <p:childTnLst>
                              <p:par>
                                <p:cTn id="37" presetID="4"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1000"/>
                                        <p:tgtEl>
                                          <p:spTgt spid="17"/>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ox(in)">
                                      <p:cBhvr>
                                        <p:cTn id="42" dur="2000"/>
                                        <p:tgtEl>
                                          <p:spTgt spid="21"/>
                                        </p:tgtEl>
                                      </p:cBhvr>
                                    </p:animEffect>
                                  </p:childTnLst>
                                </p:cTn>
                              </p:par>
                            </p:childTnLst>
                          </p:cTn>
                        </p:par>
                        <p:par>
                          <p:cTn id="43" fill="hold">
                            <p:stCondLst>
                              <p:cond delay="9000"/>
                            </p:stCondLst>
                            <p:childTnLst>
                              <p:par>
                                <p:cTn id="44" presetID="4"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in)">
                                      <p:cBhvr>
                                        <p:cTn id="46" dur="1000"/>
                                        <p:tgtEl>
                                          <p:spTgt spid="20"/>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20" grpId="0" animBg="1"/>
      <p:bldP spid="21" grpId="0" animBg="1"/>
      <p:bldP spid="22"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936625" y="954088"/>
            <a:ext cx="4968875" cy="4083050"/>
          </a:xfrm>
          <a:prstGeom prst="diamond">
            <a:avLst/>
          </a:prstGeom>
          <a:gradFill rotWithShape="1">
            <a:gsLst>
              <a:gs pos="0">
                <a:srgbClr val="000000">
                  <a:gamma/>
                  <a:tint val="0"/>
                  <a:invGamma/>
                </a:srgbClr>
              </a:gs>
              <a:gs pos="100000">
                <a:srgbClr val="000000">
                  <a:alpha val="19000"/>
                </a:srgbClr>
              </a:gs>
            </a:gsLst>
            <a:path path="shape">
              <a:fillToRect l="50000" t="50000" r="50000" b="50000"/>
            </a:path>
          </a:gradFill>
          <a:ln w="9525">
            <a:noFill/>
            <a:miter lim="800000"/>
            <a:headEnd/>
            <a:tailEnd/>
          </a:ln>
          <a:effectLst/>
        </p:spPr>
        <p:txBody>
          <a:bodyPr wrap="none" anchor="ctr"/>
          <a:lstStyle/>
          <a:p>
            <a:endParaRPr lang="es-ES"/>
          </a:p>
        </p:txBody>
      </p:sp>
      <p:sp>
        <p:nvSpPr>
          <p:cNvPr id="6" name="AutoShape 4"/>
          <p:cNvSpPr>
            <a:spLocks noChangeArrowheads="1"/>
          </p:cNvSpPr>
          <p:nvPr/>
        </p:nvSpPr>
        <p:spPr bwMode="auto">
          <a:xfrm>
            <a:off x="5832475" y="1181100"/>
            <a:ext cx="4968875" cy="5719763"/>
          </a:xfrm>
          <a:prstGeom prst="diamond">
            <a:avLst/>
          </a:prstGeom>
          <a:gradFill rotWithShape="1">
            <a:gsLst>
              <a:gs pos="0">
                <a:srgbClr val="000000">
                  <a:gamma/>
                  <a:tint val="0"/>
                  <a:invGamma/>
                </a:srgbClr>
              </a:gs>
              <a:gs pos="100000">
                <a:srgbClr val="000000">
                  <a:alpha val="19000"/>
                </a:srgbClr>
              </a:gs>
            </a:gsLst>
            <a:path path="shape">
              <a:fillToRect l="50000" t="50000" r="50000" b="50000"/>
            </a:path>
          </a:gradFill>
          <a:ln w="9525">
            <a:noFill/>
            <a:miter lim="800000"/>
            <a:headEnd/>
            <a:tailEnd/>
          </a:ln>
          <a:effectLst/>
        </p:spPr>
        <p:txBody>
          <a:bodyPr wrap="none" anchor="ctr"/>
          <a:lstStyle/>
          <a:p>
            <a:endParaRPr lang="es-ES"/>
          </a:p>
        </p:txBody>
      </p:sp>
      <p:grpSp>
        <p:nvGrpSpPr>
          <p:cNvPr id="7" name="6 Grupo"/>
          <p:cNvGrpSpPr/>
          <p:nvPr/>
        </p:nvGrpSpPr>
        <p:grpSpPr>
          <a:xfrm>
            <a:off x="1152203" y="2448322"/>
            <a:ext cx="9182100" cy="1811338"/>
            <a:chOff x="1169988" y="2279650"/>
            <a:chExt cx="9182100" cy="1811338"/>
          </a:xfrm>
        </p:grpSpPr>
        <p:sp>
          <p:nvSpPr>
            <p:cNvPr id="25" name="Rectangle 22"/>
            <p:cNvSpPr>
              <a:spLocks noChangeArrowheads="1"/>
            </p:cNvSpPr>
            <p:nvPr/>
          </p:nvSpPr>
          <p:spPr bwMode="auto">
            <a:xfrm>
              <a:off x="1169988" y="2279650"/>
              <a:ext cx="9182100" cy="1811338"/>
            </a:xfrm>
            <a:prstGeom prst="rect">
              <a:avLst/>
            </a:prstGeom>
            <a:gradFill rotWithShape="1">
              <a:gsLst>
                <a:gs pos="0">
                  <a:srgbClr val="C0C0C0"/>
                </a:gs>
                <a:gs pos="100000">
                  <a:schemeClr val="tx1"/>
                </a:gs>
              </a:gsLst>
              <a:path path="shape">
                <a:fillToRect l="50000" t="50000" r="50000" b="50000"/>
              </a:path>
            </a:gradFill>
            <a:ln w="28575" algn="ctr">
              <a:solidFill>
                <a:schemeClr val="bg1"/>
              </a:solidFill>
              <a:miter lim="800000"/>
              <a:headEnd/>
              <a:tailEnd/>
            </a:ln>
            <a:effectLst/>
          </p:spPr>
          <p:txBody>
            <a:bodyPr wrap="none" lIns="102870" tIns="51435" rIns="102870" bIns="51435" anchor="ctr"/>
            <a:lstStyle/>
            <a:p>
              <a:pPr algn="ctr" defTabSz="1028700"/>
              <a:endParaRPr lang="es-MX" sz="2700" dirty="0">
                <a:latin typeface="Times New Roman" pitchFamily="18" charset="0"/>
              </a:endParaRPr>
            </a:p>
          </p:txBody>
        </p:sp>
        <p:sp>
          <p:nvSpPr>
            <p:cNvPr id="26" name="Text Box 23"/>
            <p:cNvSpPr txBox="1">
              <a:spLocks noChangeArrowheads="1"/>
            </p:cNvSpPr>
            <p:nvPr/>
          </p:nvSpPr>
          <p:spPr bwMode="auto">
            <a:xfrm>
              <a:off x="1400147" y="2861257"/>
              <a:ext cx="8335963" cy="596317"/>
            </a:xfrm>
            <a:prstGeom prst="rect">
              <a:avLst/>
            </a:prstGeom>
            <a:noFill/>
            <a:ln w="9525">
              <a:noFill/>
              <a:miter lim="800000"/>
              <a:headEnd/>
              <a:tailEnd/>
            </a:ln>
            <a:effectLst/>
          </p:spPr>
          <p:txBody>
            <a:bodyPr lIns="102870" tIns="51435" rIns="102870" bIns="51435">
              <a:spAutoFit/>
            </a:bodyPr>
            <a:lstStyle/>
            <a:p>
              <a:pPr algn="ctr" defTabSz="1028700"/>
              <a:r>
                <a:rPr lang="es-ES" sz="3200" b="1" dirty="0" smtClean="0">
                  <a:solidFill>
                    <a:srgbClr val="FFFFFF"/>
                  </a:solidFill>
                  <a:latin typeface="Agency FB" pitchFamily="34" charset="0"/>
                </a:rPr>
                <a:t>Especificaciones para la integración del POA programático</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1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8107" y="792138"/>
            <a:ext cx="9361040" cy="6001643"/>
          </a:xfrm>
          <a:prstGeom prst="rect">
            <a:avLst/>
          </a:prstGeom>
        </p:spPr>
        <p:txBody>
          <a:bodyPr wrap="square">
            <a:spAutoFit/>
          </a:bodyPr>
          <a:lstStyle/>
          <a:p>
            <a:pPr algn="just">
              <a:lnSpc>
                <a:spcPct val="150000"/>
              </a:lnSpc>
            </a:pPr>
            <a:r>
              <a:rPr lang="es-MX" sz="1600" b="1" dirty="0" smtClean="0"/>
              <a:t>Artículo 15. Para la elaboración del Programa Operativo Anual de las Dependencias, se establecen los siguientes niveles de participación: </a:t>
            </a:r>
          </a:p>
          <a:p>
            <a:pPr marL="400050" indent="-400050" algn="just">
              <a:lnSpc>
                <a:spcPct val="150000"/>
              </a:lnSpc>
              <a:buFont typeface="+mj-lt"/>
              <a:buAutoNum type="romanUcPeriod"/>
            </a:pPr>
            <a:r>
              <a:rPr lang="es-MX" sz="1600" dirty="0" smtClean="0"/>
              <a:t>Corresponde a los </a:t>
            </a:r>
            <a:r>
              <a:rPr lang="es-MX" sz="1600" b="1" dirty="0" smtClean="0"/>
              <a:t>Titulares</a:t>
            </a:r>
            <a:r>
              <a:rPr lang="es-MX" sz="1600" dirty="0" smtClean="0"/>
              <a:t> de cada Dependencia y al </a:t>
            </a:r>
            <a:r>
              <a:rPr lang="es-MX" sz="1600" b="1" dirty="0" smtClean="0"/>
              <a:t>nivel jerárquico inmediato inferior</a:t>
            </a:r>
            <a:r>
              <a:rPr lang="es-MX" sz="1600" dirty="0" smtClean="0"/>
              <a:t>, proporcionar las orientaciones programáticas y principales metas por alcanzar, así como establecer criterios de distribución presupuestaria, considerando las opiniones del siguiente nivel jerárquico. </a:t>
            </a:r>
          </a:p>
          <a:p>
            <a:pPr marL="400050" indent="-400050" algn="just">
              <a:lnSpc>
                <a:spcPct val="150000"/>
              </a:lnSpc>
              <a:buFont typeface="+mj-lt"/>
              <a:buAutoNum type="romanUcPeriod"/>
            </a:pPr>
            <a:r>
              <a:rPr lang="es-MX" sz="1600" dirty="0" smtClean="0"/>
              <a:t>Corresponde a la Unidad de Asistencia Técnica (hoy </a:t>
            </a:r>
            <a:r>
              <a:rPr lang="es-MX" sz="1600" b="1" dirty="0" smtClean="0"/>
              <a:t>Coordinación de Enlace y Gestión Técnica</a:t>
            </a:r>
            <a:r>
              <a:rPr lang="es-MX" sz="1600" dirty="0" smtClean="0"/>
              <a:t>) en las escuelas, centros y unidades de enseñanza e investigación y al Comité Interno de Desarrollo Administrativo de las Dependencias de la Administración Central, la coordinación en la elaboración del programa. </a:t>
            </a:r>
          </a:p>
          <a:p>
            <a:pPr marL="400050" indent="-400050" algn="just">
              <a:lnSpc>
                <a:spcPct val="150000"/>
              </a:lnSpc>
              <a:buFont typeface="+mj-lt"/>
              <a:buAutoNum type="romanUcPeriod"/>
            </a:pPr>
            <a:r>
              <a:rPr lang="es-MX" sz="1600" dirty="0" smtClean="0"/>
              <a:t>Corresponde a </a:t>
            </a:r>
            <a:r>
              <a:rPr lang="es-MX" sz="1600" b="1" dirty="0" smtClean="0"/>
              <a:t>todos los responsables </a:t>
            </a:r>
            <a:r>
              <a:rPr lang="es-MX" sz="1600" dirty="0" smtClean="0"/>
              <a:t>de las actividades encomendadas a la Dependencia, </a:t>
            </a:r>
            <a:r>
              <a:rPr lang="es-MX" sz="1600" b="1" dirty="0" smtClean="0"/>
              <a:t>especificar el contenido de la programación </a:t>
            </a:r>
            <a:r>
              <a:rPr lang="es-MX" sz="1600" b="1" dirty="0" err="1" smtClean="0"/>
              <a:t>presupuestación</a:t>
            </a:r>
            <a:r>
              <a:rPr lang="es-MX" sz="1600" dirty="0" smtClean="0"/>
              <a:t> anual que compete a su quehacer. </a:t>
            </a:r>
          </a:p>
          <a:p>
            <a:pPr marL="400050" indent="-400050" algn="just">
              <a:lnSpc>
                <a:spcPct val="150000"/>
              </a:lnSpc>
              <a:buFont typeface="+mj-lt"/>
              <a:buAutoNum type="romanUcPeriod"/>
            </a:pPr>
            <a:r>
              <a:rPr lang="es-MX" sz="1600" dirty="0" smtClean="0"/>
              <a:t>Corresponde a la Dirección de Programación proporcionar los métodos e instructivos necesarios, dar asesoría a las Dependencias y llevar a cabo el seguimiento del proceso de programación </a:t>
            </a:r>
            <a:r>
              <a:rPr lang="es-MX" sz="1600" dirty="0" err="1" smtClean="0"/>
              <a:t>presupuestación</a:t>
            </a:r>
            <a:r>
              <a:rPr lang="es-MX" sz="1600" dirty="0" smtClean="0"/>
              <a:t> de cada una de ellas. </a:t>
            </a:r>
            <a:endParaRPr lang="es-MX" sz="1600" dirty="0"/>
          </a:p>
        </p:txBody>
      </p:sp>
      <p:sp>
        <p:nvSpPr>
          <p:cNvPr id="4" name="3 CuadroTexto"/>
          <p:cNvSpPr txBox="1"/>
          <p:nvPr/>
        </p:nvSpPr>
        <p:spPr>
          <a:xfrm>
            <a:off x="2232323" y="266874"/>
            <a:ext cx="7560840" cy="473206"/>
          </a:xfrm>
          <a:prstGeom prst="rect">
            <a:avLst/>
          </a:prstGeom>
          <a:noFill/>
        </p:spPr>
        <p:txBody>
          <a:bodyPr wrap="square" lIns="102870" tIns="51435" rIns="102870" bIns="51435" rtlCol="0">
            <a:spAutoFit/>
          </a:bodyPr>
          <a:lstStyle/>
          <a:p>
            <a:pPr algn="r"/>
            <a:r>
              <a:rPr lang="pt-BR" sz="2400" b="1" dirty="0" err="1" smtClean="0">
                <a:solidFill>
                  <a:srgbClr val="FFFFFF"/>
                </a:solidFill>
              </a:rPr>
              <a:t>Reglamento</a:t>
            </a:r>
            <a:r>
              <a:rPr lang="pt-BR" sz="2400" b="1" dirty="0" smtClean="0">
                <a:solidFill>
                  <a:srgbClr val="FFFFFF"/>
                </a:solidFill>
              </a:rPr>
              <a:t> de </a:t>
            </a:r>
            <a:r>
              <a:rPr lang="pt-BR" sz="2400" b="1" dirty="0" err="1" smtClean="0">
                <a:solidFill>
                  <a:srgbClr val="FFFFFF"/>
                </a:solidFill>
              </a:rPr>
              <a:t>Planeación</a:t>
            </a:r>
            <a:r>
              <a:rPr lang="pt-BR" sz="2400" b="1" dirty="0" smtClean="0">
                <a:solidFill>
                  <a:srgbClr val="FFFFFF"/>
                </a:solidFill>
              </a:rPr>
              <a:t> </a:t>
            </a:r>
            <a:r>
              <a:rPr lang="pt-BR" sz="2400" b="1" dirty="0" err="1" smtClean="0">
                <a:solidFill>
                  <a:srgbClr val="FFFFFF"/>
                </a:solidFill>
              </a:rPr>
              <a:t>del</a:t>
            </a:r>
            <a:r>
              <a:rPr lang="pt-BR" sz="2400" b="1" dirty="0" smtClean="0">
                <a:solidFill>
                  <a:srgbClr val="FFFFFF"/>
                </a:solidFill>
              </a:rPr>
              <a:t> IPN</a:t>
            </a:r>
            <a:endParaRPr lang="es-MX" sz="24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8147" y="266874"/>
            <a:ext cx="9145016" cy="447367"/>
          </a:xfrm>
          <a:prstGeom prst="rect">
            <a:avLst/>
          </a:prstGeom>
          <a:noFill/>
        </p:spPr>
        <p:txBody>
          <a:bodyPr wrap="square" lIns="102870" tIns="51435" rIns="102870" bIns="51435" rtlCol="0">
            <a:spAutoFit/>
          </a:bodyPr>
          <a:lstStyle/>
          <a:p>
            <a:pPr algn="r">
              <a:lnSpc>
                <a:spcPct val="110000"/>
              </a:lnSpc>
              <a:spcBef>
                <a:spcPct val="50000"/>
              </a:spcBef>
            </a:pPr>
            <a:r>
              <a:rPr lang="es-MX" sz="2200" b="1" dirty="0" smtClean="0">
                <a:solidFill>
                  <a:srgbClr val="FFFFFF"/>
                </a:solidFill>
                <a:latin typeface="+mn-lt"/>
              </a:rPr>
              <a:t>Criterios para la Determinación de Compromisos Programáticos</a:t>
            </a:r>
          </a:p>
        </p:txBody>
      </p:sp>
      <p:sp>
        <p:nvSpPr>
          <p:cNvPr id="29" name="28 CuadroTexto"/>
          <p:cNvSpPr txBox="1"/>
          <p:nvPr/>
        </p:nvSpPr>
        <p:spPr>
          <a:xfrm>
            <a:off x="1750301" y="1800250"/>
            <a:ext cx="7272808" cy="936104"/>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800" dirty="0" smtClean="0">
                <a:solidFill>
                  <a:schemeClr val="bg1"/>
                </a:solidFill>
                <a:latin typeface="+mn-lt"/>
              </a:rPr>
              <a:t>La determinación de los alcances anuales de cada compromiso debe reflejar propósitos reales y alcanzables.</a:t>
            </a:r>
            <a:endParaRPr lang="es-MX" sz="1800" dirty="0">
              <a:solidFill>
                <a:schemeClr val="bg1"/>
              </a:solidFill>
              <a:latin typeface="+mn-lt"/>
            </a:endParaRPr>
          </a:p>
        </p:txBody>
      </p:sp>
      <p:sp>
        <p:nvSpPr>
          <p:cNvPr id="30" name="29 CuadroTexto"/>
          <p:cNvSpPr txBox="1"/>
          <p:nvPr/>
        </p:nvSpPr>
        <p:spPr>
          <a:xfrm>
            <a:off x="1750301" y="3024386"/>
            <a:ext cx="7215238" cy="1080120"/>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800" dirty="0" smtClean="0">
                <a:solidFill>
                  <a:schemeClr val="bg1"/>
                </a:solidFill>
                <a:latin typeface="+mn-lt"/>
              </a:rPr>
              <a:t>De igual forma, debe considerar la opinión de las áreas involucradas al interior de las unidades responsables, en el cumplimiento de dichos compromisos.</a:t>
            </a:r>
            <a:endParaRPr lang="es-MX" sz="1800" dirty="0">
              <a:solidFill>
                <a:schemeClr val="bg1"/>
              </a:solidFill>
              <a:latin typeface="+mn-lt"/>
            </a:endParaRPr>
          </a:p>
        </p:txBody>
      </p:sp>
      <p:sp>
        <p:nvSpPr>
          <p:cNvPr id="31" name="30 CuadroTexto"/>
          <p:cNvSpPr txBox="1"/>
          <p:nvPr/>
        </p:nvSpPr>
        <p:spPr>
          <a:xfrm>
            <a:off x="1728267" y="4464546"/>
            <a:ext cx="7215238" cy="1080120"/>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800" dirty="0" smtClean="0">
                <a:solidFill>
                  <a:schemeClr val="bg1"/>
                </a:solidFill>
                <a:latin typeface="+mn-lt"/>
              </a:rPr>
              <a:t>Cada compromiso debe tener la evidencia que permita acreditar el cumplimiento del mismo en el reporte del seguimiento programático trimestral.</a:t>
            </a:r>
            <a:endParaRPr lang="es-MX" sz="18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ox(in)">
                                      <p:cBhvr>
                                        <p:cTn id="11" dur="1000"/>
                                        <p:tgtEl>
                                          <p:spTgt spid="29"/>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ox(in)">
                                      <p:cBhvr>
                                        <p:cTn id="15" dur="1000"/>
                                        <p:tgtEl>
                                          <p:spTgt spid="30"/>
                                        </p:tgtEl>
                                      </p:cBhvr>
                                    </p:animEffect>
                                  </p:child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ox(in)">
                                      <p:cBhvr>
                                        <p:cTn id="1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0 Rectángulo"/>
          <p:cNvSpPr>
            <a:spLocks noChangeArrowheads="1"/>
          </p:cNvSpPr>
          <p:nvPr/>
        </p:nvSpPr>
        <p:spPr bwMode="auto">
          <a:xfrm>
            <a:off x="1223714" y="1080170"/>
            <a:ext cx="8353425" cy="954107"/>
          </a:xfrm>
          <a:prstGeom prst="rect">
            <a:avLst/>
          </a:prstGeom>
          <a:noFill/>
          <a:ln w="9525">
            <a:noFill/>
            <a:miter lim="800000"/>
            <a:headEnd/>
            <a:tailEnd/>
          </a:ln>
        </p:spPr>
        <p:txBody>
          <a:bodyPr>
            <a:spAutoFit/>
          </a:bodyPr>
          <a:lstStyle/>
          <a:p>
            <a:pPr algn="ctr"/>
            <a:r>
              <a:rPr lang="es-MX" sz="1400" b="1" dirty="0" smtClean="0">
                <a:latin typeface="+mn-lt"/>
              </a:rPr>
              <a:t>Debe considerarse que existen unidades </a:t>
            </a:r>
            <a:r>
              <a:rPr lang="es-MX" sz="1400" b="1" dirty="0">
                <a:latin typeface="+mn-lt"/>
              </a:rPr>
              <a:t>de medida que deben estar </a:t>
            </a:r>
            <a:r>
              <a:rPr lang="es-MX" sz="1400" b="1" dirty="0" smtClean="0">
                <a:latin typeface="+mn-lt"/>
              </a:rPr>
              <a:t>vinculadas entre sí; es </a:t>
            </a:r>
            <a:r>
              <a:rPr lang="es-MX" sz="1400" b="1" dirty="0">
                <a:latin typeface="+mn-lt"/>
              </a:rPr>
              <a:t>decir, </a:t>
            </a:r>
            <a:r>
              <a:rPr lang="es-MX" sz="1400" b="1" dirty="0" smtClean="0">
                <a:latin typeface="+mn-lt"/>
              </a:rPr>
              <a:t>si </a:t>
            </a:r>
            <a:r>
              <a:rPr lang="es-MX" sz="1400" b="1" dirty="0">
                <a:latin typeface="+mn-lt"/>
              </a:rPr>
              <a:t>existe programación en una de ellas debe </a:t>
            </a:r>
            <a:r>
              <a:rPr lang="es-MX" sz="1400" b="1" dirty="0" smtClean="0">
                <a:latin typeface="+mn-lt"/>
              </a:rPr>
              <a:t>considerarse </a:t>
            </a:r>
            <a:r>
              <a:rPr lang="es-MX" sz="1400" b="1" dirty="0">
                <a:latin typeface="+mn-lt"/>
              </a:rPr>
              <a:t>en la otra. </a:t>
            </a:r>
            <a:endParaRPr lang="es-MX" sz="1400" b="1" dirty="0" smtClean="0">
              <a:latin typeface="+mn-lt"/>
            </a:endParaRPr>
          </a:p>
          <a:p>
            <a:pPr algn="ctr"/>
            <a:endParaRPr lang="es-MX" sz="1400" b="1" dirty="0" smtClean="0">
              <a:latin typeface="+mn-lt"/>
            </a:endParaRPr>
          </a:p>
          <a:p>
            <a:pPr algn="ctr"/>
            <a:r>
              <a:rPr lang="es-MX" sz="1400" b="1" dirty="0" smtClean="0">
                <a:latin typeface="+mn-lt"/>
              </a:rPr>
              <a:t>Ejemplos:</a:t>
            </a:r>
            <a:endParaRPr lang="es-MX" sz="1400" b="1" dirty="0">
              <a:latin typeface="+mn-lt"/>
            </a:endParaRPr>
          </a:p>
        </p:txBody>
      </p:sp>
      <p:sp>
        <p:nvSpPr>
          <p:cNvPr id="10" name="9 CuadroTexto"/>
          <p:cNvSpPr txBox="1"/>
          <p:nvPr/>
        </p:nvSpPr>
        <p:spPr>
          <a:xfrm>
            <a:off x="648147" y="266874"/>
            <a:ext cx="9145016" cy="447367"/>
          </a:xfrm>
          <a:prstGeom prst="rect">
            <a:avLst/>
          </a:prstGeom>
          <a:noFill/>
        </p:spPr>
        <p:txBody>
          <a:bodyPr wrap="square" lIns="102870" tIns="51435" rIns="102870" bIns="51435" rtlCol="0">
            <a:spAutoFit/>
          </a:bodyPr>
          <a:lstStyle/>
          <a:p>
            <a:pPr algn="r">
              <a:lnSpc>
                <a:spcPct val="110000"/>
              </a:lnSpc>
              <a:spcBef>
                <a:spcPct val="50000"/>
              </a:spcBef>
            </a:pPr>
            <a:r>
              <a:rPr lang="es-MX" sz="2200" b="1" dirty="0" smtClean="0">
                <a:solidFill>
                  <a:srgbClr val="FFFFFF"/>
                </a:solidFill>
                <a:latin typeface="+mn-lt"/>
              </a:rPr>
              <a:t>Criterios para la Determinación de Compromisos Programáticos</a:t>
            </a:r>
          </a:p>
        </p:txBody>
      </p:sp>
      <p:pic>
        <p:nvPicPr>
          <p:cNvPr id="17409" name="Picture 1"/>
          <p:cNvPicPr>
            <a:picLocks noChangeAspect="1" noChangeArrowheads="1"/>
          </p:cNvPicPr>
          <p:nvPr/>
        </p:nvPicPr>
        <p:blipFill>
          <a:blip r:embed="rId2" cstate="print"/>
          <a:srcRect/>
          <a:stretch>
            <a:fillRect/>
          </a:stretch>
        </p:blipFill>
        <p:spPr bwMode="auto">
          <a:xfrm>
            <a:off x="509565" y="4587544"/>
            <a:ext cx="9859662" cy="1461178"/>
          </a:xfrm>
          <a:prstGeom prst="rect">
            <a:avLst/>
          </a:prstGeom>
          <a:noFill/>
          <a:ln w="9525">
            <a:noFill/>
            <a:miter lim="800000"/>
            <a:headEnd/>
            <a:tailEnd/>
          </a:ln>
          <a:effec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r="36187" b="7856"/>
          <a:stretch/>
        </p:blipFill>
        <p:spPr bwMode="auto">
          <a:xfrm>
            <a:off x="30417" y="1800250"/>
            <a:ext cx="10770933" cy="2311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10 CuadroTexto"/>
          <p:cNvSpPr txBox="1"/>
          <p:nvPr/>
        </p:nvSpPr>
        <p:spPr>
          <a:xfrm>
            <a:off x="4898767" y="266874"/>
            <a:ext cx="4894396" cy="519373"/>
          </a:xfrm>
          <a:prstGeom prst="rect">
            <a:avLst/>
          </a:prstGeom>
          <a:noFill/>
        </p:spPr>
        <p:txBody>
          <a:bodyPr wrap="square" lIns="102870" tIns="51435" rIns="102870" bIns="51435" rtlCol="0">
            <a:spAutoFit/>
          </a:bodyPr>
          <a:lstStyle/>
          <a:p>
            <a:pPr algn="r"/>
            <a:r>
              <a:rPr lang="es-MX" sz="2700" b="1" dirty="0" smtClean="0">
                <a:solidFill>
                  <a:srgbClr val="FFFFFF"/>
                </a:solidFill>
              </a:rPr>
              <a:t>Objetivo</a:t>
            </a:r>
            <a:endParaRPr lang="es-MX" sz="2700" b="1" dirty="0">
              <a:solidFill>
                <a:srgbClr val="FFFFFF"/>
              </a:solidFill>
            </a:endParaRPr>
          </a:p>
        </p:txBody>
      </p:sp>
      <p:sp>
        <p:nvSpPr>
          <p:cNvPr id="12" name="11 CuadroTexto"/>
          <p:cNvSpPr txBox="1"/>
          <p:nvPr/>
        </p:nvSpPr>
        <p:spPr>
          <a:xfrm>
            <a:off x="758007" y="1613607"/>
            <a:ext cx="9361041" cy="3981859"/>
          </a:xfrm>
          <a:prstGeom prst="rect">
            <a:avLst/>
          </a:prstGeom>
          <a:noFill/>
        </p:spPr>
        <p:txBody>
          <a:bodyPr wrap="square" lIns="102870" tIns="51435" rIns="102870" bIns="51435" rtlCol="0">
            <a:spAutoFit/>
          </a:bodyPr>
          <a:lstStyle/>
          <a:p>
            <a:pPr algn="just"/>
            <a:r>
              <a:rPr lang="es-MX" sz="3600" dirty="0" smtClean="0"/>
              <a:t>Socializar los elementos técnico-metodológicos para la elaboración e integración del Anteproyecto del Programa Operativo Anual 2013, en su fase programática, de las unidades responsables del IPN, acorde </a:t>
            </a:r>
            <a:r>
              <a:rPr lang="es-MX" sz="3600" dirty="0"/>
              <a:t>a </a:t>
            </a:r>
            <a:r>
              <a:rPr lang="es-MX" sz="3600" dirty="0" smtClean="0"/>
              <a:t>las políticas  institucionales, sectoriales y federales. </a:t>
            </a:r>
            <a:endParaRPr lang="es-MX" sz="3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48147" y="266874"/>
            <a:ext cx="9145016" cy="447367"/>
          </a:xfrm>
          <a:prstGeom prst="rect">
            <a:avLst/>
          </a:prstGeom>
          <a:noFill/>
        </p:spPr>
        <p:txBody>
          <a:bodyPr wrap="square" lIns="102870" tIns="51435" rIns="102870" bIns="51435" rtlCol="0">
            <a:spAutoFit/>
          </a:bodyPr>
          <a:lstStyle/>
          <a:p>
            <a:pPr algn="r">
              <a:lnSpc>
                <a:spcPct val="110000"/>
              </a:lnSpc>
              <a:spcBef>
                <a:spcPct val="50000"/>
              </a:spcBef>
            </a:pPr>
            <a:r>
              <a:rPr lang="es-MX" sz="2200" b="1" dirty="0" smtClean="0">
                <a:solidFill>
                  <a:srgbClr val="FFFFFF"/>
                </a:solidFill>
                <a:latin typeface="+mn-lt"/>
              </a:rPr>
              <a:t>Criterios para la Determinación de Compromisos Programáticos</a:t>
            </a:r>
          </a:p>
        </p:txBody>
      </p:sp>
      <p:sp>
        <p:nvSpPr>
          <p:cNvPr id="12" name="30 Rectángulo"/>
          <p:cNvSpPr>
            <a:spLocks noChangeArrowheads="1"/>
          </p:cNvSpPr>
          <p:nvPr/>
        </p:nvSpPr>
        <p:spPr bwMode="auto">
          <a:xfrm>
            <a:off x="1223714" y="1080170"/>
            <a:ext cx="8353425" cy="954107"/>
          </a:xfrm>
          <a:prstGeom prst="rect">
            <a:avLst/>
          </a:prstGeom>
          <a:noFill/>
          <a:ln w="9525">
            <a:noFill/>
            <a:miter lim="800000"/>
            <a:headEnd/>
            <a:tailEnd/>
          </a:ln>
        </p:spPr>
        <p:txBody>
          <a:bodyPr>
            <a:spAutoFit/>
          </a:bodyPr>
          <a:lstStyle/>
          <a:p>
            <a:pPr algn="ctr"/>
            <a:r>
              <a:rPr lang="es-MX" sz="1400" b="1" dirty="0" smtClean="0">
                <a:latin typeface="+mn-lt"/>
              </a:rPr>
              <a:t>Debe considerarse que existen unidades </a:t>
            </a:r>
            <a:r>
              <a:rPr lang="es-MX" sz="1400" b="1" dirty="0">
                <a:latin typeface="+mn-lt"/>
              </a:rPr>
              <a:t>de medida que deben estar </a:t>
            </a:r>
            <a:r>
              <a:rPr lang="es-MX" sz="1400" b="1" dirty="0" smtClean="0">
                <a:latin typeface="+mn-lt"/>
              </a:rPr>
              <a:t>vinculadas entre sí; es </a:t>
            </a:r>
            <a:r>
              <a:rPr lang="es-MX" sz="1400" b="1" dirty="0">
                <a:latin typeface="+mn-lt"/>
              </a:rPr>
              <a:t>decir, </a:t>
            </a:r>
            <a:r>
              <a:rPr lang="es-MX" sz="1400" b="1" dirty="0" smtClean="0">
                <a:latin typeface="+mn-lt"/>
              </a:rPr>
              <a:t>si </a:t>
            </a:r>
            <a:r>
              <a:rPr lang="es-MX" sz="1400" b="1" dirty="0">
                <a:latin typeface="+mn-lt"/>
              </a:rPr>
              <a:t>existe programación en una de ellas debe </a:t>
            </a:r>
            <a:r>
              <a:rPr lang="es-MX" sz="1400" b="1" dirty="0" smtClean="0">
                <a:latin typeface="+mn-lt"/>
              </a:rPr>
              <a:t>considerarse </a:t>
            </a:r>
            <a:r>
              <a:rPr lang="es-MX" sz="1400" b="1" dirty="0">
                <a:latin typeface="+mn-lt"/>
              </a:rPr>
              <a:t>en la otra. </a:t>
            </a:r>
            <a:endParaRPr lang="es-MX" sz="1400" b="1" dirty="0" smtClean="0">
              <a:latin typeface="+mn-lt"/>
            </a:endParaRPr>
          </a:p>
          <a:p>
            <a:pPr algn="ctr"/>
            <a:endParaRPr lang="es-MX" sz="1400" b="1" dirty="0" smtClean="0">
              <a:latin typeface="+mn-lt"/>
            </a:endParaRPr>
          </a:p>
          <a:p>
            <a:pPr algn="ctr"/>
            <a:r>
              <a:rPr lang="es-MX" sz="1400" b="1" dirty="0" smtClean="0">
                <a:latin typeface="+mn-lt"/>
              </a:rPr>
              <a:t>Ejemplos:</a:t>
            </a:r>
            <a:endParaRPr lang="es-MX" sz="1400" b="1" dirty="0">
              <a:latin typeface="+mn-lt"/>
            </a:endParaRPr>
          </a:p>
        </p:txBody>
      </p:sp>
      <p:pic>
        <p:nvPicPr>
          <p:cNvPr id="16386" name="Picture 2"/>
          <p:cNvPicPr>
            <a:picLocks noChangeAspect="1" noChangeArrowheads="1"/>
          </p:cNvPicPr>
          <p:nvPr/>
        </p:nvPicPr>
        <p:blipFill>
          <a:blip r:embed="rId2" cstate="print"/>
          <a:srcRect/>
          <a:stretch>
            <a:fillRect/>
          </a:stretch>
        </p:blipFill>
        <p:spPr bwMode="auto">
          <a:xfrm>
            <a:off x="203821" y="4680570"/>
            <a:ext cx="10525446" cy="1387599"/>
          </a:xfrm>
          <a:prstGeom prst="rect">
            <a:avLst/>
          </a:prstGeom>
          <a:noFill/>
          <a:ln w="9525">
            <a:noFill/>
            <a:miter lim="800000"/>
            <a:headEnd/>
            <a:tailEnd/>
          </a:ln>
          <a:effec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r="36187" b="7856"/>
          <a:stretch/>
        </p:blipFill>
        <p:spPr bwMode="auto">
          <a:xfrm>
            <a:off x="30417" y="1800250"/>
            <a:ext cx="10770933" cy="2311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8147" y="266874"/>
            <a:ext cx="9145016" cy="478593"/>
          </a:xfrm>
          <a:prstGeom prst="rect">
            <a:avLst/>
          </a:prstGeom>
          <a:noFill/>
        </p:spPr>
        <p:txBody>
          <a:bodyPr wrap="square" lIns="102870" tIns="51435" rIns="102870" bIns="51435" rtlCol="0">
            <a:spAutoFit/>
          </a:bodyPr>
          <a:lstStyle/>
          <a:p>
            <a:pPr algn="r">
              <a:lnSpc>
                <a:spcPct val="110000"/>
              </a:lnSpc>
              <a:spcBef>
                <a:spcPct val="50000"/>
              </a:spcBef>
            </a:pPr>
            <a:r>
              <a:rPr lang="es-MX" sz="2400" b="1" dirty="0" smtClean="0">
                <a:solidFill>
                  <a:srgbClr val="FFFFFF"/>
                </a:solidFill>
              </a:rPr>
              <a:t>Criterios para Calendarizar Compromisos Programáticos</a:t>
            </a:r>
          </a:p>
        </p:txBody>
      </p:sp>
      <p:sp>
        <p:nvSpPr>
          <p:cNvPr id="3" name="30 Rectángulo"/>
          <p:cNvSpPr>
            <a:spLocks noChangeArrowheads="1"/>
          </p:cNvSpPr>
          <p:nvPr/>
        </p:nvSpPr>
        <p:spPr bwMode="auto">
          <a:xfrm>
            <a:off x="1223714" y="1080170"/>
            <a:ext cx="8353425" cy="1169551"/>
          </a:xfrm>
          <a:prstGeom prst="rect">
            <a:avLst/>
          </a:prstGeom>
          <a:noFill/>
          <a:ln w="9525">
            <a:noFill/>
            <a:miter lim="800000"/>
            <a:headEnd/>
            <a:tailEnd/>
          </a:ln>
        </p:spPr>
        <p:txBody>
          <a:bodyPr>
            <a:spAutoFit/>
          </a:bodyPr>
          <a:lstStyle/>
          <a:p>
            <a:pPr algn="ctr"/>
            <a:r>
              <a:rPr lang="es-MX" sz="1400" b="1" dirty="0" smtClean="0">
                <a:latin typeface="+mn-lt"/>
              </a:rPr>
              <a:t>En atención a la naturaleza de cada unidad de medida y/o a las prioridades de cada unidad responsable, así como de sus necesidades, debe seleccionarse el trimestre en que será programado el compromiso.</a:t>
            </a:r>
          </a:p>
          <a:p>
            <a:pPr algn="ctr"/>
            <a:endParaRPr lang="es-MX" sz="1400" b="1" dirty="0" smtClean="0">
              <a:latin typeface="+mn-lt"/>
            </a:endParaRPr>
          </a:p>
          <a:p>
            <a:pPr algn="ctr"/>
            <a:r>
              <a:rPr lang="es-MX" sz="1400" b="1" dirty="0" smtClean="0">
                <a:latin typeface="+mn-lt"/>
              </a:rPr>
              <a:t>Ejemplos:</a:t>
            </a:r>
            <a:endParaRPr lang="es-MX" sz="1400" b="1" dirty="0">
              <a:latin typeface="+mn-lt"/>
            </a:endParaRPr>
          </a:p>
        </p:txBody>
      </p:sp>
      <p:pic>
        <p:nvPicPr>
          <p:cNvPr id="16385" name="Picture 1"/>
          <p:cNvPicPr>
            <a:picLocks noChangeAspect="1" noChangeArrowheads="1"/>
          </p:cNvPicPr>
          <p:nvPr/>
        </p:nvPicPr>
        <p:blipFill>
          <a:blip r:embed="rId2" cstate="print"/>
          <a:srcRect/>
          <a:stretch>
            <a:fillRect/>
          </a:stretch>
        </p:blipFill>
        <p:spPr bwMode="auto">
          <a:xfrm>
            <a:off x="72083" y="2733348"/>
            <a:ext cx="10626001" cy="295533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bwMode="auto">
          <a:xfrm>
            <a:off x="0" y="5976714"/>
            <a:ext cx="10801350" cy="122418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28700" rtl="0" eaLnBrk="1" fontAlgn="base" latinLnBrk="0" hangingPunct="1">
              <a:lnSpc>
                <a:spcPct val="100000"/>
              </a:lnSpc>
              <a:spcBef>
                <a:spcPct val="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charset="0"/>
            </a:endParaRPr>
          </a:p>
        </p:txBody>
      </p:sp>
      <p:sp>
        <p:nvSpPr>
          <p:cNvPr id="11" name="30 Rectángulo"/>
          <p:cNvSpPr>
            <a:spLocks noChangeArrowheads="1"/>
          </p:cNvSpPr>
          <p:nvPr/>
        </p:nvSpPr>
        <p:spPr bwMode="auto">
          <a:xfrm>
            <a:off x="1223714" y="774715"/>
            <a:ext cx="8353425" cy="1077218"/>
          </a:xfrm>
          <a:prstGeom prst="rect">
            <a:avLst/>
          </a:prstGeom>
          <a:noFill/>
          <a:ln w="9525">
            <a:noFill/>
            <a:miter lim="800000"/>
            <a:headEnd/>
            <a:tailEnd/>
          </a:ln>
        </p:spPr>
        <p:txBody>
          <a:bodyPr>
            <a:spAutoFit/>
          </a:bodyPr>
          <a:lstStyle/>
          <a:p>
            <a:pPr algn="ctr"/>
            <a:r>
              <a:rPr lang="es-MX" sz="1400" b="1" dirty="0" smtClean="0">
                <a:latin typeface="+mn-lt"/>
              </a:rPr>
              <a:t>En atención a la naturaleza de cada unidad de medida y/o a las prioridades de cada unidad responsable, así como de sus necesidades, debe seleccionarse el trimestre en que será programado el compromiso.</a:t>
            </a:r>
          </a:p>
          <a:p>
            <a:pPr algn="ctr"/>
            <a:endParaRPr lang="es-MX" sz="800" b="1" dirty="0" smtClean="0">
              <a:latin typeface="+mn-lt"/>
            </a:endParaRPr>
          </a:p>
          <a:p>
            <a:pPr algn="ctr"/>
            <a:r>
              <a:rPr lang="es-MX" sz="1400" b="1" dirty="0" smtClean="0">
                <a:latin typeface="+mn-lt"/>
              </a:rPr>
              <a:t>Ejemplos:</a:t>
            </a:r>
            <a:endParaRPr lang="es-MX" sz="1400" b="1" dirty="0">
              <a:latin typeface="+mn-lt"/>
            </a:endParaRPr>
          </a:p>
        </p:txBody>
      </p:sp>
      <p:sp>
        <p:nvSpPr>
          <p:cNvPr id="9" name="8 CuadroTexto"/>
          <p:cNvSpPr txBox="1"/>
          <p:nvPr/>
        </p:nvSpPr>
        <p:spPr>
          <a:xfrm>
            <a:off x="648147" y="266874"/>
            <a:ext cx="9145016" cy="478593"/>
          </a:xfrm>
          <a:prstGeom prst="rect">
            <a:avLst/>
          </a:prstGeom>
          <a:noFill/>
        </p:spPr>
        <p:txBody>
          <a:bodyPr wrap="square" lIns="102870" tIns="51435" rIns="102870" bIns="51435" rtlCol="0">
            <a:spAutoFit/>
          </a:bodyPr>
          <a:lstStyle/>
          <a:p>
            <a:pPr algn="r">
              <a:lnSpc>
                <a:spcPct val="110000"/>
              </a:lnSpc>
              <a:spcBef>
                <a:spcPct val="50000"/>
              </a:spcBef>
            </a:pPr>
            <a:r>
              <a:rPr lang="es-MX" sz="2400" b="1" dirty="0" smtClean="0">
                <a:solidFill>
                  <a:srgbClr val="FFFFFF"/>
                </a:solidFill>
              </a:rPr>
              <a:t>Criterios para Calendarizar Compromisos Programáticos</a:t>
            </a:r>
          </a:p>
        </p:txBody>
      </p:sp>
      <p:pic>
        <p:nvPicPr>
          <p:cNvPr id="14340" name="Picture 4"/>
          <p:cNvPicPr>
            <a:picLocks noChangeAspect="1" noChangeArrowheads="1"/>
          </p:cNvPicPr>
          <p:nvPr/>
        </p:nvPicPr>
        <p:blipFill>
          <a:blip r:embed="rId2" cstate="print"/>
          <a:srcRect/>
          <a:stretch>
            <a:fillRect/>
          </a:stretch>
        </p:blipFill>
        <p:spPr bwMode="auto">
          <a:xfrm>
            <a:off x="792163" y="1872258"/>
            <a:ext cx="9505950" cy="52578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9649148" y="5976714"/>
            <a:ext cx="864096" cy="122418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28700" rtl="0" eaLnBrk="1" fontAlgn="base" latinLnBrk="0" hangingPunct="1">
              <a:lnSpc>
                <a:spcPct val="100000"/>
              </a:lnSpc>
              <a:spcBef>
                <a:spcPct val="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charset="0"/>
            </a:endParaRPr>
          </a:p>
        </p:txBody>
      </p:sp>
      <p:sp>
        <p:nvSpPr>
          <p:cNvPr id="7" name="6 Rectángulo"/>
          <p:cNvSpPr/>
          <p:nvPr/>
        </p:nvSpPr>
        <p:spPr bwMode="auto">
          <a:xfrm>
            <a:off x="1" y="5904706"/>
            <a:ext cx="1152202" cy="122418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28700" rtl="0" eaLnBrk="1" fontAlgn="base" latinLnBrk="0" hangingPunct="1">
              <a:lnSpc>
                <a:spcPct val="100000"/>
              </a:lnSpc>
              <a:spcBef>
                <a:spcPct val="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charset="0"/>
            </a:endParaRPr>
          </a:p>
        </p:txBody>
      </p:sp>
      <p:sp>
        <p:nvSpPr>
          <p:cNvPr id="8" name="30 Rectángulo"/>
          <p:cNvSpPr>
            <a:spLocks noChangeArrowheads="1"/>
          </p:cNvSpPr>
          <p:nvPr/>
        </p:nvSpPr>
        <p:spPr bwMode="auto">
          <a:xfrm>
            <a:off x="1223714" y="990739"/>
            <a:ext cx="8353425" cy="1169551"/>
          </a:xfrm>
          <a:prstGeom prst="rect">
            <a:avLst/>
          </a:prstGeom>
          <a:noFill/>
          <a:ln w="9525">
            <a:noFill/>
            <a:miter lim="800000"/>
            <a:headEnd/>
            <a:tailEnd/>
          </a:ln>
        </p:spPr>
        <p:txBody>
          <a:bodyPr>
            <a:spAutoFit/>
          </a:bodyPr>
          <a:lstStyle/>
          <a:p>
            <a:pPr algn="ctr"/>
            <a:r>
              <a:rPr lang="es-MX" sz="1400" b="1" dirty="0" smtClean="0">
                <a:latin typeface="+mn-lt"/>
              </a:rPr>
              <a:t>En atención a la naturaleza de cada unidad de medida y con fundamento a lo establecido por las áreas de coordinación, debe seleccionarse el trimestre y cuantificarse el compromiso programático.</a:t>
            </a:r>
          </a:p>
          <a:p>
            <a:pPr algn="ctr"/>
            <a:endParaRPr lang="es-MX" sz="1400" b="1" dirty="0" smtClean="0">
              <a:latin typeface="+mn-lt"/>
            </a:endParaRPr>
          </a:p>
          <a:p>
            <a:pPr algn="ctr"/>
            <a:r>
              <a:rPr lang="es-MX" sz="1400" b="1" dirty="0" smtClean="0">
                <a:latin typeface="+mn-lt"/>
              </a:rPr>
              <a:t>Ejemplos:</a:t>
            </a:r>
            <a:endParaRPr lang="es-MX" sz="1400" b="1" dirty="0">
              <a:latin typeface="+mn-lt"/>
            </a:endParaRPr>
          </a:p>
        </p:txBody>
      </p:sp>
      <p:pic>
        <p:nvPicPr>
          <p:cNvPr id="14338" name="Picture 2"/>
          <p:cNvPicPr>
            <a:picLocks noChangeAspect="1" noChangeArrowheads="1"/>
          </p:cNvPicPr>
          <p:nvPr/>
        </p:nvPicPr>
        <p:blipFill>
          <a:blip r:embed="rId2" cstate="print"/>
          <a:srcRect/>
          <a:stretch>
            <a:fillRect/>
          </a:stretch>
        </p:blipFill>
        <p:spPr bwMode="auto">
          <a:xfrm>
            <a:off x="1081783" y="2088282"/>
            <a:ext cx="8639372" cy="5052112"/>
          </a:xfrm>
          <a:prstGeom prst="rect">
            <a:avLst/>
          </a:prstGeom>
          <a:noFill/>
          <a:ln w="9525">
            <a:noFill/>
            <a:miter lim="800000"/>
            <a:headEnd/>
            <a:tailEnd/>
          </a:ln>
        </p:spPr>
      </p:pic>
      <p:sp>
        <p:nvSpPr>
          <p:cNvPr id="9" name="8 CuadroTexto"/>
          <p:cNvSpPr txBox="1"/>
          <p:nvPr/>
        </p:nvSpPr>
        <p:spPr>
          <a:xfrm>
            <a:off x="648147" y="266874"/>
            <a:ext cx="9145016" cy="478593"/>
          </a:xfrm>
          <a:prstGeom prst="rect">
            <a:avLst/>
          </a:prstGeom>
          <a:noFill/>
        </p:spPr>
        <p:txBody>
          <a:bodyPr wrap="square" lIns="102870" tIns="51435" rIns="102870" bIns="51435" rtlCol="0">
            <a:spAutoFit/>
          </a:bodyPr>
          <a:lstStyle/>
          <a:p>
            <a:pPr algn="r">
              <a:lnSpc>
                <a:spcPct val="110000"/>
              </a:lnSpc>
              <a:spcBef>
                <a:spcPct val="50000"/>
              </a:spcBef>
            </a:pPr>
            <a:r>
              <a:rPr lang="es-MX" sz="2400" b="1" dirty="0" smtClean="0">
                <a:solidFill>
                  <a:srgbClr val="FFFFFF"/>
                </a:solidFill>
              </a:rPr>
              <a:t>Criterios para Calendarizar Compromisos Programáticos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936625" y="954088"/>
            <a:ext cx="4968875" cy="4083050"/>
          </a:xfrm>
          <a:prstGeom prst="diamond">
            <a:avLst/>
          </a:prstGeom>
          <a:gradFill rotWithShape="1">
            <a:gsLst>
              <a:gs pos="0">
                <a:srgbClr val="000000">
                  <a:gamma/>
                  <a:tint val="0"/>
                  <a:invGamma/>
                </a:srgbClr>
              </a:gs>
              <a:gs pos="100000">
                <a:srgbClr val="000000">
                  <a:alpha val="19000"/>
                </a:srgbClr>
              </a:gs>
            </a:gsLst>
            <a:path path="shape">
              <a:fillToRect l="50000" t="50000" r="50000" b="50000"/>
            </a:path>
          </a:gradFill>
          <a:ln w="9525">
            <a:noFill/>
            <a:miter lim="800000"/>
            <a:headEnd/>
            <a:tailEnd/>
          </a:ln>
          <a:effectLst/>
        </p:spPr>
        <p:txBody>
          <a:bodyPr wrap="none" anchor="ctr"/>
          <a:lstStyle/>
          <a:p>
            <a:endParaRPr lang="es-ES"/>
          </a:p>
        </p:txBody>
      </p:sp>
      <p:sp>
        <p:nvSpPr>
          <p:cNvPr id="6" name="AutoShape 4"/>
          <p:cNvSpPr>
            <a:spLocks noChangeArrowheads="1"/>
          </p:cNvSpPr>
          <p:nvPr/>
        </p:nvSpPr>
        <p:spPr bwMode="auto">
          <a:xfrm>
            <a:off x="5832475" y="1181100"/>
            <a:ext cx="4968875" cy="5719763"/>
          </a:xfrm>
          <a:prstGeom prst="diamond">
            <a:avLst/>
          </a:prstGeom>
          <a:gradFill rotWithShape="1">
            <a:gsLst>
              <a:gs pos="0">
                <a:srgbClr val="000000">
                  <a:gamma/>
                  <a:tint val="0"/>
                  <a:invGamma/>
                </a:srgbClr>
              </a:gs>
              <a:gs pos="100000">
                <a:srgbClr val="000000">
                  <a:alpha val="19000"/>
                </a:srgbClr>
              </a:gs>
            </a:gsLst>
            <a:path path="shape">
              <a:fillToRect l="50000" t="50000" r="50000" b="50000"/>
            </a:path>
          </a:gradFill>
          <a:ln w="9525">
            <a:noFill/>
            <a:miter lim="800000"/>
            <a:headEnd/>
            <a:tailEnd/>
          </a:ln>
          <a:effectLst/>
        </p:spPr>
        <p:txBody>
          <a:bodyPr wrap="none" anchor="ctr"/>
          <a:lstStyle/>
          <a:p>
            <a:endParaRPr lang="es-ES"/>
          </a:p>
        </p:txBody>
      </p:sp>
      <p:grpSp>
        <p:nvGrpSpPr>
          <p:cNvPr id="2" name="6 Grupo"/>
          <p:cNvGrpSpPr/>
          <p:nvPr/>
        </p:nvGrpSpPr>
        <p:grpSpPr>
          <a:xfrm>
            <a:off x="1169988" y="2279650"/>
            <a:ext cx="9182100" cy="1811338"/>
            <a:chOff x="1169988" y="2279650"/>
            <a:chExt cx="9182100" cy="1811338"/>
          </a:xfrm>
        </p:grpSpPr>
        <p:sp>
          <p:nvSpPr>
            <p:cNvPr id="25" name="Rectangle 22"/>
            <p:cNvSpPr>
              <a:spLocks noChangeArrowheads="1"/>
            </p:cNvSpPr>
            <p:nvPr/>
          </p:nvSpPr>
          <p:spPr bwMode="auto">
            <a:xfrm>
              <a:off x="1169988" y="2279650"/>
              <a:ext cx="9182100" cy="1811338"/>
            </a:xfrm>
            <a:prstGeom prst="rect">
              <a:avLst/>
            </a:prstGeom>
            <a:gradFill rotWithShape="1">
              <a:gsLst>
                <a:gs pos="0">
                  <a:srgbClr val="C0C0C0"/>
                </a:gs>
                <a:gs pos="100000">
                  <a:schemeClr val="tx1"/>
                </a:gs>
              </a:gsLst>
              <a:path path="shape">
                <a:fillToRect l="50000" t="50000" r="50000" b="50000"/>
              </a:path>
            </a:gradFill>
            <a:ln w="28575" algn="ctr">
              <a:solidFill>
                <a:schemeClr val="bg1"/>
              </a:solidFill>
              <a:miter lim="800000"/>
              <a:headEnd/>
              <a:tailEnd/>
            </a:ln>
            <a:effectLst/>
          </p:spPr>
          <p:txBody>
            <a:bodyPr wrap="none" lIns="102870" tIns="51435" rIns="102870" bIns="51435" anchor="ctr"/>
            <a:lstStyle/>
            <a:p>
              <a:pPr algn="ctr" defTabSz="1028700"/>
              <a:endParaRPr lang="es-MX" sz="2700" dirty="0">
                <a:latin typeface="Times New Roman" pitchFamily="18" charset="0"/>
              </a:endParaRPr>
            </a:p>
          </p:txBody>
        </p:sp>
        <p:sp>
          <p:nvSpPr>
            <p:cNvPr id="26" name="Text Box 23"/>
            <p:cNvSpPr txBox="1">
              <a:spLocks noChangeArrowheads="1"/>
            </p:cNvSpPr>
            <p:nvPr/>
          </p:nvSpPr>
          <p:spPr bwMode="auto">
            <a:xfrm>
              <a:off x="1400147" y="2861257"/>
              <a:ext cx="8335963" cy="596317"/>
            </a:xfrm>
            <a:prstGeom prst="rect">
              <a:avLst/>
            </a:prstGeom>
            <a:noFill/>
            <a:ln w="9525">
              <a:noFill/>
              <a:miter lim="800000"/>
              <a:headEnd/>
              <a:tailEnd/>
            </a:ln>
            <a:effectLst/>
          </p:spPr>
          <p:txBody>
            <a:bodyPr lIns="102870" tIns="51435" rIns="102870" bIns="51435">
              <a:spAutoFit/>
            </a:bodyPr>
            <a:lstStyle/>
            <a:p>
              <a:pPr algn="ctr" defTabSz="1028700"/>
              <a:r>
                <a:rPr lang="es-ES" sz="3200" b="1" dirty="0" smtClean="0">
                  <a:solidFill>
                    <a:srgbClr val="FFFFFF"/>
                  </a:solidFill>
                  <a:latin typeface="Agency FB" pitchFamily="34" charset="0"/>
                </a:rPr>
                <a:t>Seguimiento trimestral del POA</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1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520355" y="266874"/>
            <a:ext cx="7272808" cy="473206"/>
          </a:xfrm>
          <a:prstGeom prst="rect">
            <a:avLst/>
          </a:prstGeom>
          <a:noFill/>
        </p:spPr>
        <p:txBody>
          <a:bodyPr wrap="square" lIns="102870" tIns="51435" rIns="102870" bIns="51435" rtlCol="0">
            <a:spAutoFit/>
          </a:bodyPr>
          <a:lstStyle/>
          <a:p>
            <a:pPr algn="r"/>
            <a:r>
              <a:rPr lang="es-MX" sz="2400" b="1" dirty="0" smtClean="0">
                <a:solidFill>
                  <a:srgbClr val="FFFFFF"/>
                </a:solidFill>
              </a:rPr>
              <a:t>Seguimiento Trimestral del POA</a:t>
            </a:r>
          </a:p>
        </p:txBody>
      </p:sp>
      <p:grpSp>
        <p:nvGrpSpPr>
          <p:cNvPr id="8" name="7 Grupo"/>
          <p:cNvGrpSpPr/>
          <p:nvPr/>
        </p:nvGrpSpPr>
        <p:grpSpPr>
          <a:xfrm>
            <a:off x="1153219" y="1779082"/>
            <a:ext cx="8711952" cy="4701688"/>
            <a:chOff x="251520" y="1751648"/>
            <a:chExt cx="8711952" cy="4701688"/>
          </a:xfrm>
        </p:grpSpPr>
        <p:pic>
          <p:nvPicPr>
            <p:cNvPr id="9" name="Picture 2"/>
            <p:cNvPicPr>
              <a:picLocks noChangeAspect="1" noChangeArrowheads="1"/>
            </p:cNvPicPr>
            <p:nvPr/>
          </p:nvPicPr>
          <p:blipFill>
            <a:blip r:embed="rId2" cstate="print"/>
            <a:srcRect l="9150" t="16700" r="16432" b="33098"/>
            <a:stretch>
              <a:fillRect/>
            </a:stretch>
          </p:blipFill>
          <p:spPr bwMode="auto">
            <a:xfrm>
              <a:off x="251520" y="1751648"/>
              <a:ext cx="8711952" cy="4701688"/>
            </a:xfrm>
            <a:prstGeom prst="rect">
              <a:avLst/>
            </a:prstGeom>
            <a:noFill/>
            <a:ln w="9525">
              <a:noFill/>
              <a:miter lim="800000"/>
              <a:headEnd/>
              <a:tailEnd/>
            </a:ln>
          </p:spPr>
        </p:pic>
        <p:sp>
          <p:nvSpPr>
            <p:cNvPr id="10" name="9 Rectángulo redondeado"/>
            <p:cNvSpPr/>
            <p:nvPr/>
          </p:nvSpPr>
          <p:spPr>
            <a:xfrm>
              <a:off x="5076056" y="3933056"/>
              <a:ext cx="3672408" cy="43204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redondeado"/>
            <p:cNvSpPr/>
            <p:nvPr/>
          </p:nvSpPr>
          <p:spPr>
            <a:xfrm>
              <a:off x="5796136" y="5445224"/>
              <a:ext cx="2520280" cy="43204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2" name="11 CuadroTexto"/>
          <p:cNvSpPr txBox="1"/>
          <p:nvPr/>
        </p:nvSpPr>
        <p:spPr>
          <a:xfrm>
            <a:off x="1729283" y="1061006"/>
            <a:ext cx="7344816" cy="523220"/>
          </a:xfrm>
          <a:prstGeom prst="rect">
            <a:avLst/>
          </a:prstGeom>
          <a:noFill/>
        </p:spPr>
        <p:txBody>
          <a:bodyPr wrap="square" rtlCol="0">
            <a:spAutoFit/>
          </a:bodyPr>
          <a:lstStyle/>
          <a:p>
            <a:pPr algn="ctr"/>
            <a:r>
              <a:rPr lang="es-MX" sz="2800" b="1" dirty="0" smtClean="0"/>
              <a:t>¡QUE DEBEMOS EVITAR!</a:t>
            </a:r>
            <a:endParaRPr lang="es-MX" sz="2800" b="1" dirty="0"/>
          </a:p>
        </p:txBody>
      </p:sp>
      <p:sp>
        <p:nvSpPr>
          <p:cNvPr id="13" name="12 Rectángulo redondeado"/>
          <p:cNvSpPr/>
          <p:nvPr/>
        </p:nvSpPr>
        <p:spPr>
          <a:xfrm>
            <a:off x="1225227" y="2736354"/>
            <a:ext cx="3744416" cy="1080120"/>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Rectángulo redondeado"/>
          <p:cNvSpPr/>
          <p:nvPr/>
        </p:nvSpPr>
        <p:spPr>
          <a:xfrm>
            <a:off x="1225227" y="5112618"/>
            <a:ext cx="4320480" cy="1368152"/>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520355" y="266874"/>
            <a:ext cx="7272808" cy="473206"/>
          </a:xfrm>
          <a:prstGeom prst="rect">
            <a:avLst/>
          </a:prstGeom>
          <a:noFill/>
        </p:spPr>
        <p:txBody>
          <a:bodyPr wrap="square" lIns="102870" tIns="51435" rIns="102870" bIns="51435" rtlCol="0">
            <a:spAutoFit/>
          </a:bodyPr>
          <a:lstStyle/>
          <a:p>
            <a:pPr algn="r"/>
            <a:r>
              <a:rPr lang="es-MX" sz="2400" b="1" dirty="0" smtClean="0">
                <a:solidFill>
                  <a:srgbClr val="FFFFFF"/>
                </a:solidFill>
              </a:rPr>
              <a:t>Seguimiento Trimestral del POA</a:t>
            </a:r>
          </a:p>
        </p:txBody>
      </p:sp>
      <p:grpSp>
        <p:nvGrpSpPr>
          <p:cNvPr id="6" name="5 Grupo"/>
          <p:cNvGrpSpPr/>
          <p:nvPr/>
        </p:nvGrpSpPr>
        <p:grpSpPr>
          <a:xfrm>
            <a:off x="1460221" y="1543282"/>
            <a:ext cx="7839270" cy="5112568"/>
            <a:chOff x="539552" y="1556792"/>
            <a:chExt cx="7839270" cy="5112568"/>
          </a:xfrm>
        </p:grpSpPr>
        <p:pic>
          <p:nvPicPr>
            <p:cNvPr id="9" name="Picture 2"/>
            <p:cNvPicPr>
              <a:picLocks noChangeAspect="1" noChangeArrowheads="1"/>
            </p:cNvPicPr>
            <p:nvPr/>
          </p:nvPicPr>
          <p:blipFill>
            <a:blip r:embed="rId2" cstate="print"/>
            <a:srcRect l="9150" t="17438" r="22929" b="27192"/>
            <a:stretch>
              <a:fillRect/>
            </a:stretch>
          </p:blipFill>
          <p:spPr bwMode="auto">
            <a:xfrm>
              <a:off x="539552" y="1556792"/>
              <a:ext cx="7839270" cy="5112568"/>
            </a:xfrm>
            <a:prstGeom prst="rect">
              <a:avLst/>
            </a:prstGeom>
            <a:noFill/>
            <a:ln w="9525">
              <a:noFill/>
              <a:miter lim="800000"/>
              <a:headEnd/>
              <a:tailEnd/>
            </a:ln>
          </p:spPr>
        </p:pic>
        <p:sp>
          <p:nvSpPr>
            <p:cNvPr id="10" name="9 Rectángulo redondeado"/>
            <p:cNvSpPr/>
            <p:nvPr/>
          </p:nvSpPr>
          <p:spPr>
            <a:xfrm>
              <a:off x="5292080" y="3717032"/>
              <a:ext cx="3060334" cy="3600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748253" y="988998"/>
            <a:ext cx="7344816" cy="523220"/>
          </a:xfrm>
          <a:prstGeom prst="rect">
            <a:avLst/>
          </a:prstGeom>
          <a:noFill/>
        </p:spPr>
        <p:txBody>
          <a:bodyPr wrap="square" rtlCol="0">
            <a:spAutoFit/>
          </a:bodyPr>
          <a:lstStyle/>
          <a:p>
            <a:pPr algn="ctr"/>
            <a:r>
              <a:rPr lang="es-MX" sz="2800" b="1" dirty="0" smtClean="0"/>
              <a:t>¡QUE DEBEMOS EVITAR!</a:t>
            </a:r>
            <a:endParaRPr lang="es-MX" sz="2800" b="1" dirty="0"/>
          </a:p>
        </p:txBody>
      </p:sp>
      <p:sp>
        <p:nvSpPr>
          <p:cNvPr id="12" name="11 Rectángulo redondeado"/>
          <p:cNvSpPr/>
          <p:nvPr/>
        </p:nvSpPr>
        <p:spPr>
          <a:xfrm>
            <a:off x="7796925" y="3199466"/>
            <a:ext cx="1296144" cy="288032"/>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redondeado"/>
          <p:cNvSpPr/>
          <p:nvPr/>
        </p:nvSpPr>
        <p:spPr>
          <a:xfrm>
            <a:off x="1388213" y="5287698"/>
            <a:ext cx="4320480" cy="1368152"/>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520355" y="266874"/>
            <a:ext cx="7272808" cy="473206"/>
          </a:xfrm>
          <a:prstGeom prst="rect">
            <a:avLst/>
          </a:prstGeom>
          <a:noFill/>
        </p:spPr>
        <p:txBody>
          <a:bodyPr wrap="square" lIns="102870" tIns="51435" rIns="102870" bIns="51435" rtlCol="0">
            <a:spAutoFit/>
          </a:bodyPr>
          <a:lstStyle/>
          <a:p>
            <a:pPr algn="r"/>
            <a:r>
              <a:rPr lang="es-MX" sz="2400" b="1" dirty="0" smtClean="0">
                <a:solidFill>
                  <a:srgbClr val="FFFFFF"/>
                </a:solidFill>
              </a:rPr>
              <a:t>Seguimiento Trimestral del POA</a:t>
            </a:r>
          </a:p>
        </p:txBody>
      </p:sp>
      <p:grpSp>
        <p:nvGrpSpPr>
          <p:cNvPr id="14" name="13 Grupo"/>
          <p:cNvGrpSpPr/>
          <p:nvPr/>
        </p:nvGrpSpPr>
        <p:grpSpPr>
          <a:xfrm>
            <a:off x="1368227" y="1555199"/>
            <a:ext cx="7840800" cy="5067728"/>
            <a:chOff x="540000" y="1555199"/>
            <a:chExt cx="7840800" cy="5067728"/>
          </a:xfrm>
        </p:grpSpPr>
        <p:pic>
          <p:nvPicPr>
            <p:cNvPr id="15" name="Picture 2"/>
            <p:cNvPicPr>
              <a:picLocks noChangeAspect="1" noChangeArrowheads="1"/>
            </p:cNvPicPr>
            <p:nvPr/>
          </p:nvPicPr>
          <p:blipFill>
            <a:blip r:embed="rId2" cstate="print"/>
            <a:srcRect l="7379" t="18176" r="25000" b="27192"/>
            <a:stretch>
              <a:fillRect/>
            </a:stretch>
          </p:blipFill>
          <p:spPr bwMode="auto">
            <a:xfrm>
              <a:off x="540000" y="1555199"/>
              <a:ext cx="7840800" cy="5067728"/>
            </a:xfrm>
            <a:prstGeom prst="rect">
              <a:avLst/>
            </a:prstGeom>
            <a:noFill/>
            <a:ln w="9525">
              <a:noFill/>
              <a:miter lim="800000"/>
              <a:headEnd/>
              <a:tailEnd/>
            </a:ln>
          </p:spPr>
        </p:pic>
        <p:sp>
          <p:nvSpPr>
            <p:cNvPr id="16" name="15 Rectángulo redondeado"/>
            <p:cNvSpPr/>
            <p:nvPr/>
          </p:nvSpPr>
          <p:spPr>
            <a:xfrm>
              <a:off x="5292080" y="3645025"/>
              <a:ext cx="3060334" cy="3600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1655811" y="936154"/>
            <a:ext cx="7344816" cy="523220"/>
          </a:xfrm>
          <a:prstGeom prst="rect">
            <a:avLst/>
          </a:prstGeom>
          <a:noFill/>
        </p:spPr>
        <p:txBody>
          <a:bodyPr wrap="square" rtlCol="0">
            <a:spAutoFit/>
          </a:bodyPr>
          <a:lstStyle/>
          <a:p>
            <a:pPr algn="ctr"/>
            <a:r>
              <a:rPr lang="es-MX" sz="2800" b="1" dirty="0" smtClean="0"/>
              <a:t>¡QUE DEBEMOS EVITAR!</a:t>
            </a:r>
            <a:endParaRPr lang="es-MX" sz="2800" b="1" dirty="0"/>
          </a:p>
        </p:txBody>
      </p:sp>
      <p:sp>
        <p:nvSpPr>
          <p:cNvPr id="18" name="17 Rectángulo redondeado"/>
          <p:cNvSpPr/>
          <p:nvPr/>
        </p:nvSpPr>
        <p:spPr>
          <a:xfrm>
            <a:off x="7704483" y="3212976"/>
            <a:ext cx="1296144" cy="360040"/>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redondeado"/>
          <p:cNvSpPr/>
          <p:nvPr/>
        </p:nvSpPr>
        <p:spPr>
          <a:xfrm>
            <a:off x="1511795" y="5301208"/>
            <a:ext cx="4320480" cy="1368152"/>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578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936625" y="954088"/>
            <a:ext cx="4968875" cy="4083050"/>
          </a:xfrm>
          <a:prstGeom prst="diamond">
            <a:avLst/>
          </a:prstGeom>
          <a:gradFill rotWithShape="1">
            <a:gsLst>
              <a:gs pos="0">
                <a:srgbClr val="FFFFFF"/>
              </a:gs>
              <a:gs pos="100000">
                <a:srgbClr val="000000">
                  <a:alpha val="18999"/>
                </a:srgbClr>
              </a:gs>
            </a:gsLst>
            <a:path path="shape">
              <a:fillToRect l="50000" t="50000" r="50000" b="50000"/>
            </a:path>
          </a:gradFill>
          <a:ln w="9525">
            <a:noFill/>
            <a:miter lim="800000"/>
            <a:headEnd/>
            <a:tailEnd/>
          </a:ln>
        </p:spPr>
        <p:txBody>
          <a:bodyPr wrap="none" anchor="ctr"/>
          <a:lstStyle/>
          <a:p>
            <a:endParaRPr lang="es-MX"/>
          </a:p>
        </p:txBody>
      </p:sp>
      <p:sp>
        <p:nvSpPr>
          <p:cNvPr id="6" name="AutoShape 4"/>
          <p:cNvSpPr>
            <a:spLocks noChangeArrowheads="1"/>
          </p:cNvSpPr>
          <p:nvPr/>
        </p:nvSpPr>
        <p:spPr bwMode="auto">
          <a:xfrm>
            <a:off x="5832475" y="1181100"/>
            <a:ext cx="4968875" cy="5719763"/>
          </a:xfrm>
          <a:prstGeom prst="diamond">
            <a:avLst/>
          </a:prstGeom>
          <a:gradFill rotWithShape="1">
            <a:gsLst>
              <a:gs pos="0">
                <a:srgbClr val="FFFFFF"/>
              </a:gs>
              <a:gs pos="100000">
                <a:srgbClr val="000000">
                  <a:alpha val="18999"/>
                </a:srgbClr>
              </a:gs>
            </a:gsLst>
            <a:path path="shape">
              <a:fillToRect l="50000" t="50000" r="50000" b="50000"/>
            </a:path>
          </a:gradFill>
          <a:ln w="9525">
            <a:noFill/>
            <a:miter lim="800000"/>
            <a:headEnd/>
            <a:tailEnd/>
          </a:ln>
        </p:spPr>
        <p:txBody>
          <a:bodyPr wrap="none" anchor="ctr"/>
          <a:lstStyle/>
          <a:p>
            <a:endParaRPr lang="es-MX"/>
          </a:p>
        </p:txBody>
      </p:sp>
      <p:sp>
        <p:nvSpPr>
          <p:cNvPr id="33" name="32 CuadroTexto"/>
          <p:cNvSpPr txBox="1"/>
          <p:nvPr/>
        </p:nvSpPr>
        <p:spPr>
          <a:xfrm>
            <a:off x="1862138" y="1028514"/>
            <a:ext cx="7072312" cy="373436"/>
          </a:xfrm>
          <a:prstGeom prst="rect">
            <a:avLst/>
          </a:prstGeom>
          <a:gradFill rotWithShape="1">
            <a:gsLst>
              <a:gs pos="0">
                <a:srgbClr val="000000"/>
              </a:gs>
              <a:gs pos="50000">
                <a:srgbClr val="5E0000"/>
              </a:gs>
              <a:gs pos="100000">
                <a:srgbClr val="000000"/>
              </a:gs>
            </a:gsLst>
            <a:lin ang="5400000" scaled="1"/>
          </a:gradFill>
          <a:ln w="9525" algn="ctr">
            <a:solidFill>
              <a:srgbClr val="C0C0C0"/>
            </a:solidFill>
            <a:miter lim="800000"/>
            <a:headEnd/>
            <a:tailEnd/>
          </a:ln>
          <a:effectLst>
            <a:outerShdw dist="107763" dir="2700000" algn="ctr" rotWithShape="0">
              <a:srgbClr val="663300"/>
            </a:outerShdw>
          </a:effectLst>
        </p:spPr>
        <p:txBody>
          <a:bodyPr anchor="ctr">
            <a:spAutoFit/>
          </a:bodyPr>
          <a:lstStyle/>
          <a:p>
            <a:pPr algn="ctr">
              <a:lnSpc>
                <a:spcPct val="110000"/>
              </a:lnSpc>
              <a:spcBef>
                <a:spcPct val="50000"/>
              </a:spcBef>
              <a:defRPr/>
            </a:pPr>
            <a:r>
              <a:rPr lang="es-MX" sz="1800" b="1" dirty="0" smtClean="0">
                <a:solidFill>
                  <a:srgbClr val="FFFFFF"/>
                </a:solidFill>
                <a:latin typeface="+mn-lt"/>
                <a:cs typeface="Arial" pitchFamily="34" charset="0"/>
              </a:rPr>
              <a:t>Documentación soporte de los seguimientos programáticos</a:t>
            </a:r>
            <a:endParaRPr lang="es-MX" sz="1800" b="1" dirty="0">
              <a:solidFill>
                <a:srgbClr val="FFFFFF"/>
              </a:solidFill>
              <a:latin typeface="+mn-lt"/>
              <a:cs typeface="Arial" pitchFamily="34" charset="0"/>
            </a:endParaRPr>
          </a:p>
        </p:txBody>
      </p:sp>
      <p:sp>
        <p:nvSpPr>
          <p:cNvPr id="19" name="18 CuadroTexto"/>
          <p:cNvSpPr txBox="1"/>
          <p:nvPr/>
        </p:nvSpPr>
        <p:spPr>
          <a:xfrm>
            <a:off x="0" y="1656234"/>
            <a:ext cx="3286125" cy="571501"/>
          </a:xfrm>
          <a:prstGeom prst="rect">
            <a:avLst/>
          </a:prstGeom>
          <a:gradFill rotWithShape="1">
            <a:gsLst>
              <a:gs pos="0">
                <a:srgbClr val="5F5F5F"/>
              </a:gs>
              <a:gs pos="100000">
                <a:srgbClr val="000000"/>
              </a:gs>
            </a:gsLst>
            <a:path path="shape">
              <a:fillToRect l="50000" t="50000" r="50000" b="50000"/>
            </a:path>
          </a:gradFill>
          <a:ln w="9525" algn="ctr">
            <a:solidFill>
              <a:srgbClr val="FF9966"/>
            </a:solidFill>
            <a:miter lim="800000"/>
            <a:headEnd/>
            <a:tailEnd/>
          </a:ln>
          <a:effectLst>
            <a:outerShdw dist="107763" dir="2700000" algn="ctr" rotWithShape="0">
              <a:srgbClr val="000000">
                <a:alpha val="50000"/>
              </a:srgbClr>
            </a:outerShdw>
          </a:effectLst>
        </p:spPr>
        <p:txBody>
          <a:bodyPr anchor="ctr" anchorCtr="1"/>
          <a:lstStyle/>
          <a:p>
            <a:pPr algn="ctr">
              <a:spcBef>
                <a:spcPct val="50000"/>
              </a:spcBef>
              <a:defRPr/>
            </a:pPr>
            <a:r>
              <a:rPr lang="es-MX" sz="1600" dirty="0" smtClean="0">
                <a:solidFill>
                  <a:srgbClr val="FFFFFF"/>
                </a:solidFill>
                <a:latin typeface="+mn-lt"/>
              </a:rPr>
              <a:t>Características de la documentación soporte</a:t>
            </a:r>
            <a:endParaRPr lang="es-MX" sz="1600" dirty="0">
              <a:solidFill>
                <a:srgbClr val="FFFFFF"/>
              </a:solidFill>
              <a:latin typeface="+mn-lt"/>
            </a:endParaRPr>
          </a:p>
        </p:txBody>
      </p:sp>
      <p:sp>
        <p:nvSpPr>
          <p:cNvPr id="20" name="19 CuadroTexto"/>
          <p:cNvSpPr txBox="1"/>
          <p:nvPr/>
        </p:nvSpPr>
        <p:spPr>
          <a:xfrm>
            <a:off x="2520355" y="2520330"/>
            <a:ext cx="7128792" cy="648072"/>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600" dirty="0" smtClean="0">
                <a:solidFill>
                  <a:schemeClr val="bg1"/>
                </a:solidFill>
                <a:latin typeface="+mn-lt"/>
              </a:rPr>
              <a:t>Definidas por las áreas de coordinación.</a:t>
            </a:r>
          </a:p>
        </p:txBody>
      </p:sp>
      <p:cxnSp>
        <p:nvCxnSpPr>
          <p:cNvPr id="21" name="27 Forma"/>
          <p:cNvCxnSpPr>
            <a:stCxn id="19" idx="2"/>
            <a:endCxn id="20" idx="1"/>
          </p:cNvCxnSpPr>
          <p:nvPr/>
        </p:nvCxnSpPr>
        <p:spPr>
          <a:xfrm rot="16200000" flipH="1">
            <a:off x="1773394" y="2097404"/>
            <a:ext cx="616631" cy="877292"/>
          </a:xfrm>
          <a:prstGeom prst="bentConnector2">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2520355" y="4608562"/>
            <a:ext cx="7128792" cy="792088"/>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600" dirty="0" smtClean="0">
                <a:solidFill>
                  <a:schemeClr val="bg1"/>
                </a:solidFill>
                <a:latin typeface="+mn-lt"/>
              </a:rPr>
              <a:t>En caso de carecer de algún documento soporte, deberá  justificarse ampliamente la ausencia del mismo.</a:t>
            </a:r>
            <a:endParaRPr lang="es-MX" sz="1600" dirty="0">
              <a:solidFill>
                <a:schemeClr val="bg1"/>
              </a:solidFill>
              <a:latin typeface="+mn-lt"/>
            </a:endParaRPr>
          </a:p>
        </p:txBody>
      </p:sp>
      <p:cxnSp>
        <p:nvCxnSpPr>
          <p:cNvPr id="26" name="27 Forma"/>
          <p:cNvCxnSpPr>
            <a:stCxn id="19" idx="2"/>
            <a:endCxn id="25" idx="1"/>
          </p:cNvCxnSpPr>
          <p:nvPr/>
        </p:nvCxnSpPr>
        <p:spPr>
          <a:xfrm rot="16200000" flipH="1">
            <a:off x="693274" y="3177524"/>
            <a:ext cx="2776871" cy="877292"/>
          </a:xfrm>
          <a:prstGeom prst="bentConnector2">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2520355" y="3392406"/>
            <a:ext cx="7128792" cy="1000132"/>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600" dirty="0" smtClean="0">
                <a:solidFill>
                  <a:schemeClr val="bg1"/>
                </a:solidFill>
                <a:latin typeface="+mn-lt"/>
              </a:rPr>
              <a:t>Son documentos oficiales o de comprobación interna (ejemplos: oficios, direcciones de páginas electrónicas relaciones de asistencia, formatos debidamente </a:t>
            </a:r>
            <a:r>
              <a:rPr lang="es-MX" sz="1600" dirty="0" err="1" smtClean="0">
                <a:solidFill>
                  <a:schemeClr val="bg1"/>
                </a:solidFill>
                <a:latin typeface="+mn-lt"/>
              </a:rPr>
              <a:t>requisitados</a:t>
            </a:r>
            <a:r>
              <a:rPr lang="es-MX" sz="1600" dirty="0" smtClean="0">
                <a:solidFill>
                  <a:schemeClr val="bg1"/>
                </a:solidFill>
                <a:latin typeface="+mn-lt"/>
              </a:rPr>
              <a:t> por el responsable de la actividad , etc.).</a:t>
            </a:r>
            <a:endParaRPr lang="es-MX" sz="1600" dirty="0">
              <a:solidFill>
                <a:schemeClr val="bg1"/>
              </a:solidFill>
              <a:latin typeface="+mn-lt"/>
            </a:endParaRPr>
          </a:p>
        </p:txBody>
      </p:sp>
      <p:cxnSp>
        <p:nvCxnSpPr>
          <p:cNvPr id="43" name="27 Forma"/>
          <p:cNvCxnSpPr>
            <a:stCxn id="19" idx="2"/>
            <a:endCxn id="29" idx="1"/>
          </p:cNvCxnSpPr>
          <p:nvPr/>
        </p:nvCxnSpPr>
        <p:spPr>
          <a:xfrm rot="16200000" flipH="1">
            <a:off x="1249341" y="2621457"/>
            <a:ext cx="1664737" cy="877292"/>
          </a:xfrm>
          <a:prstGeom prst="bentConnector2">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2520355" y="266874"/>
            <a:ext cx="7272808" cy="473206"/>
          </a:xfrm>
          <a:prstGeom prst="rect">
            <a:avLst/>
          </a:prstGeom>
          <a:noFill/>
        </p:spPr>
        <p:txBody>
          <a:bodyPr wrap="square" lIns="102870" tIns="51435" rIns="102870" bIns="51435" rtlCol="0">
            <a:spAutoFit/>
          </a:bodyPr>
          <a:lstStyle/>
          <a:p>
            <a:pPr algn="r"/>
            <a:r>
              <a:rPr lang="es-MX" sz="2400" b="1" dirty="0" smtClean="0">
                <a:solidFill>
                  <a:srgbClr val="FFFFFF"/>
                </a:solidFill>
              </a:rPr>
              <a:t>Seguimiento Trimestral del POA</a:t>
            </a:r>
          </a:p>
        </p:txBody>
      </p:sp>
      <p:sp>
        <p:nvSpPr>
          <p:cNvPr id="32" name="31 CuadroTexto"/>
          <p:cNvSpPr txBox="1"/>
          <p:nvPr/>
        </p:nvSpPr>
        <p:spPr>
          <a:xfrm>
            <a:off x="2520355" y="5544666"/>
            <a:ext cx="7128792" cy="792088"/>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600" dirty="0" smtClean="0">
                <a:solidFill>
                  <a:schemeClr val="bg1"/>
                </a:solidFill>
                <a:latin typeface="+mn-lt"/>
              </a:rPr>
              <a:t>Se solicita enviar los documentos soporte en formato </a:t>
            </a:r>
            <a:r>
              <a:rPr lang="es-MX" sz="1600" dirty="0" err="1" smtClean="0">
                <a:solidFill>
                  <a:schemeClr val="bg1"/>
                </a:solidFill>
                <a:latin typeface="+mn-lt"/>
              </a:rPr>
              <a:t>PDF</a:t>
            </a:r>
            <a:r>
              <a:rPr lang="es-MX" sz="1600" dirty="0" smtClean="0">
                <a:solidFill>
                  <a:schemeClr val="bg1"/>
                </a:solidFill>
                <a:latin typeface="+mn-lt"/>
              </a:rPr>
              <a:t> o de imagen (JPEG, </a:t>
            </a:r>
            <a:r>
              <a:rPr lang="es-MX" sz="1600" dirty="0" err="1" smtClean="0">
                <a:solidFill>
                  <a:schemeClr val="bg1"/>
                </a:solidFill>
                <a:latin typeface="+mn-lt"/>
              </a:rPr>
              <a:t>BMP</a:t>
            </a:r>
            <a:r>
              <a:rPr lang="es-MX" sz="1600" dirty="0" smtClean="0">
                <a:solidFill>
                  <a:schemeClr val="bg1"/>
                </a:solidFill>
                <a:latin typeface="+mn-lt"/>
              </a:rPr>
              <a:t>).</a:t>
            </a:r>
            <a:endParaRPr lang="es-MX" sz="1600" dirty="0">
              <a:solidFill>
                <a:schemeClr val="bg1"/>
              </a:solidFill>
              <a:latin typeface="+mn-lt"/>
            </a:endParaRPr>
          </a:p>
        </p:txBody>
      </p:sp>
      <p:cxnSp>
        <p:nvCxnSpPr>
          <p:cNvPr id="34" name="27 Forma"/>
          <p:cNvCxnSpPr>
            <a:stCxn id="19" idx="2"/>
            <a:endCxn id="32" idx="1"/>
          </p:cNvCxnSpPr>
          <p:nvPr/>
        </p:nvCxnSpPr>
        <p:spPr>
          <a:xfrm rot="16200000" flipH="1">
            <a:off x="225222" y="3645576"/>
            <a:ext cx="3712975" cy="877292"/>
          </a:xfrm>
          <a:prstGeom prst="bentConnector2">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1000"/>
                                        <p:tgtEl>
                                          <p:spTgt spid="3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10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1000"/>
                                        <p:tgtEl>
                                          <p:spTgt spid="19"/>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ox(in)">
                                      <p:cBhvr>
                                        <p:cTn id="21" dur="1000"/>
                                        <p:tgtEl>
                                          <p:spTgt spid="20"/>
                                        </p:tgtEl>
                                      </p:cBhvr>
                                    </p:animEffect>
                                  </p:childTnLst>
                                </p:cTn>
                              </p:par>
                              <p:par>
                                <p:cTn id="22" presetID="4"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ox(in)">
                                      <p:cBhvr>
                                        <p:cTn id="24" dur="500"/>
                                        <p:tgtEl>
                                          <p:spTgt spid="21"/>
                                        </p:tgtEl>
                                      </p:cBhvr>
                                    </p:animEffect>
                                  </p:childTnLst>
                                </p:cTn>
                              </p:par>
                            </p:childTnLst>
                          </p:cTn>
                        </p:par>
                        <p:par>
                          <p:cTn id="25" fill="hold">
                            <p:stCondLst>
                              <p:cond delay="3000"/>
                            </p:stCondLst>
                            <p:childTnLst>
                              <p:par>
                                <p:cTn id="26" presetID="4"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ox(in)">
                                      <p:cBhvr>
                                        <p:cTn id="28" dur="1000"/>
                                        <p:tgtEl>
                                          <p:spTgt spid="29"/>
                                        </p:tgtEl>
                                      </p:cBhvr>
                                    </p:animEffect>
                                  </p:childTnLst>
                                </p:cTn>
                              </p:par>
                              <p:par>
                                <p:cTn id="29" presetID="4" presetClass="entr" presetSubtype="16"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ox(in)">
                                      <p:cBhvr>
                                        <p:cTn id="31" dur="500"/>
                                        <p:tgtEl>
                                          <p:spTgt spid="43"/>
                                        </p:tgtEl>
                                      </p:cBhvr>
                                    </p:animEffect>
                                  </p:childTnLst>
                                </p:cTn>
                              </p:par>
                            </p:childTnLst>
                          </p:cTn>
                        </p:par>
                        <p:par>
                          <p:cTn id="32" fill="hold">
                            <p:stCondLst>
                              <p:cond delay="4000"/>
                            </p:stCondLst>
                            <p:childTnLst>
                              <p:par>
                                <p:cTn id="33" presetID="4"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ox(in)">
                                      <p:cBhvr>
                                        <p:cTn id="35" dur="1000"/>
                                        <p:tgtEl>
                                          <p:spTgt spid="25"/>
                                        </p:tgtEl>
                                      </p:cBhvr>
                                    </p:animEffect>
                                  </p:childTnLst>
                                </p:cTn>
                              </p:par>
                              <p:par>
                                <p:cTn id="36" presetID="4" presetClass="entr" presetSubtype="16"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ox(in)">
                                      <p:cBhvr>
                                        <p:cTn id="38" dur="500"/>
                                        <p:tgtEl>
                                          <p:spTgt spid="26"/>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ox(in)">
                                      <p:cBhvr>
                                        <p:cTn id="41" dur="1000"/>
                                        <p:tgtEl>
                                          <p:spTgt spid="13"/>
                                        </p:tgtEl>
                                      </p:cBhvr>
                                    </p:animEffect>
                                  </p:childTnLst>
                                </p:cTn>
                              </p:par>
                            </p:childTnLst>
                          </p:cTn>
                        </p:par>
                        <p:par>
                          <p:cTn id="42" fill="hold">
                            <p:stCondLst>
                              <p:cond delay="5000"/>
                            </p:stCondLst>
                            <p:childTnLst>
                              <p:par>
                                <p:cTn id="43" presetID="4"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ox(in)">
                                      <p:cBhvr>
                                        <p:cTn id="45" dur="1000"/>
                                        <p:tgtEl>
                                          <p:spTgt spid="32"/>
                                        </p:tgtEl>
                                      </p:cBhvr>
                                    </p:animEffect>
                                  </p:childTnLst>
                                </p:cTn>
                              </p:par>
                              <p:par>
                                <p:cTn id="46" presetID="4" presetClass="entr" presetSubtype="16"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ox(in)">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P spid="20" grpId="0" animBg="1"/>
      <p:bldP spid="25" grpId="0" animBg="1"/>
      <p:bldP spid="29" grpId="0" animBg="1"/>
      <p:bldP spid="13" grpId="0"/>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21 CuadroTexto"/>
          <p:cNvSpPr txBox="1"/>
          <p:nvPr/>
        </p:nvSpPr>
        <p:spPr>
          <a:xfrm>
            <a:off x="2520355" y="266874"/>
            <a:ext cx="7272808" cy="473206"/>
          </a:xfrm>
          <a:prstGeom prst="rect">
            <a:avLst/>
          </a:prstGeom>
          <a:noFill/>
        </p:spPr>
        <p:txBody>
          <a:bodyPr wrap="square" lIns="102870" tIns="51435" rIns="102870" bIns="51435" rtlCol="0">
            <a:spAutoFit/>
          </a:bodyPr>
          <a:lstStyle/>
          <a:p>
            <a:pPr algn="r"/>
            <a:r>
              <a:rPr lang="es-MX" sz="2400" b="1" dirty="0" smtClean="0">
                <a:solidFill>
                  <a:srgbClr val="FFFFFF"/>
                </a:solidFill>
              </a:rPr>
              <a:t>Fechas Importantes</a:t>
            </a:r>
          </a:p>
        </p:txBody>
      </p:sp>
      <p:graphicFrame>
        <p:nvGraphicFramePr>
          <p:cNvPr id="7" name="6 Tabla"/>
          <p:cNvGraphicFramePr>
            <a:graphicFrameLocks noGrp="1"/>
          </p:cNvGraphicFramePr>
          <p:nvPr>
            <p:extLst>
              <p:ext uri="{D42A27DB-BD31-4B8C-83A1-F6EECF244321}">
                <p14:modId xmlns:p14="http://schemas.microsoft.com/office/powerpoint/2010/main" xmlns="" val="1949263129"/>
              </p:ext>
            </p:extLst>
          </p:nvPr>
        </p:nvGraphicFramePr>
        <p:xfrm>
          <a:off x="144091" y="1872258"/>
          <a:ext cx="10442324" cy="4375985"/>
        </p:xfrm>
        <a:graphic>
          <a:graphicData uri="http://schemas.openxmlformats.org/drawingml/2006/table">
            <a:tbl>
              <a:tblPr firstRow="1" bandRow="1">
                <a:tableStyleId>{073A0DAA-6AF3-43AB-8588-CEC1D06C72B9}</a:tableStyleId>
              </a:tblPr>
              <a:tblGrid>
                <a:gridCol w="5389586"/>
                <a:gridCol w="2813149"/>
                <a:gridCol w="2239589"/>
              </a:tblGrid>
              <a:tr h="353169">
                <a:tc>
                  <a:txBody>
                    <a:bodyPr/>
                    <a:lstStyle/>
                    <a:p>
                      <a:r>
                        <a:rPr lang="es-MX" dirty="0" smtClean="0"/>
                        <a:t>Actividad</a:t>
                      </a:r>
                      <a:endParaRPr lang="es-MX" dirty="0"/>
                    </a:p>
                  </a:txBody>
                  <a:tcPr/>
                </a:tc>
                <a:tc>
                  <a:txBody>
                    <a:bodyPr/>
                    <a:lstStyle/>
                    <a:p>
                      <a:pPr algn="ctr"/>
                      <a:r>
                        <a:rPr lang="es-MX" dirty="0" smtClean="0"/>
                        <a:t>Fecha</a:t>
                      </a:r>
                      <a:endParaRPr lang="es-MX" dirty="0"/>
                    </a:p>
                  </a:txBody>
                  <a:tcPr/>
                </a:tc>
                <a:tc>
                  <a:txBody>
                    <a:bodyPr/>
                    <a:lstStyle/>
                    <a:p>
                      <a:pPr algn="ctr"/>
                      <a:r>
                        <a:rPr lang="es-MX" dirty="0" smtClean="0"/>
                        <a:t>Responsable</a:t>
                      </a:r>
                      <a:endParaRPr lang="es-MX" dirty="0"/>
                    </a:p>
                  </a:txBody>
                  <a:tcPr/>
                </a:tc>
              </a:tr>
              <a:tr h="870827">
                <a:tc>
                  <a:txBody>
                    <a:bodyPr/>
                    <a:lstStyle/>
                    <a:p>
                      <a:r>
                        <a:rPr lang="es-MX" dirty="0" smtClean="0"/>
                        <a:t>Taller del proceso institucional</a:t>
                      </a:r>
                      <a:endParaRPr lang="es-MX" dirty="0"/>
                    </a:p>
                  </a:txBody>
                  <a:tcPr anchor="ctr"/>
                </a:tc>
                <a:tc>
                  <a:txBody>
                    <a:bodyPr/>
                    <a:lstStyle/>
                    <a:p>
                      <a:pPr algn="ctr"/>
                      <a:r>
                        <a:rPr lang="es-MX" dirty="0" smtClean="0"/>
                        <a:t>Del 15 al 17</a:t>
                      </a:r>
                      <a:r>
                        <a:rPr lang="es-MX" baseline="0" dirty="0" smtClean="0"/>
                        <a:t> de octubre</a:t>
                      </a:r>
                      <a:endParaRPr lang="es-MX" dirty="0"/>
                    </a:p>
                  </a:txBody>
                  <a:tcPr anchor="ctr"/>
                </a:tc>
                <a:tc>
                  <a:txBody>
                    <a:bodyPr/>
                    <a:lstStyle/>
                    <a:p>
                      <a:pPr algn="ctr"/>
                      <a:r>
                        <a:rPr lang="es-MX" dirty="0" smtClean="0"/>
                        <a:t>SGE –</a:t>
                      </a:r>
                      <a:r>
                        <a:rPr lang="es-MX" baseline="0" dirty="0" smtClean="0"/>
                        <a:t> DPL - DPP </a:t>
                      </a:r>
                      <a:endParaRPr lang="es-MX" dirty="0"/>
                    </a:p>
                  </a:txBody>
                  <a:tcPr anchor="ctr"/>
                </a:tc>
              </a:tr>
              <a:tr h="609579">
                <a:tc>
                  <a:txBody>
                    <a:bodyPr/>
                    <a:lstStyle/>
                    <a:p>
                      <a:r>
                        <a:rPr lang="es-MX" dirty="0" smtClean="0"/>
                        <a:t>Actualización</a:t>
                      </a:r>
                      <a:r>
                        <a:rPr lang="es-MX" baseline="0" dirty="0" smtClean="0"/>
                        <a:t> del PEDMP</a:t>
                      </a:r>
                      <a:endParaRPr lang="es-MX" dirty="0"/>
                    </a:p>
                  </a:txBody>
                  <a:tcPr anchor="ctr"/>
                </a:tc>
                <a:tc>
                  <a:txBody>
                    <a:bodyPr/>
                    <a:lstStyle/>
                    <a:p>
                      <a:pPr algn="ctr"/>
                      <a:r>
                        <a:rPr lang="es-MX" sz="1800" kern="1200" dirty="0" smtClean="0">
                          <a:solidFill>
                            <a:schemeClr val="dk1"/>
                          </a:solidFill>
                          <a:effectLst/>
                          <a:latin typeface="+mn-lt"/>
                          <a:ea typeface="+mn-ea"/>
                          <a:cs typeface="+mn-cs"/>
                        </a:rPr>
                        <a:t>Del 18 al 31 de octubre</a:t>
                      </a:r>
                      <a:endParaRPr lang="es-MX"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Unidades responsables</a:t>
                      </a:r>
                    </a:p>
                  </a:txBody>
                  <a:tcPr anchor="ctr"/>
                </a:tc>
              </a:tr>
              <a:tr h="609579">
                <a:tc>
                  <a:txBody>
                    <a:bodyPr/>
                    <a:lstStyle/>
                    <a:p>
                      <a:r>
                        <a:rPr lang="es-MX" dirty="0" smtClean="0"/>
                        <a:t>Integración del anteproyecto del POA programático</a:t>
                      </a:r>
                      <a:endParaRPr lang="es-MX" dirty="0"/>
                    </a:p>
                  </a:txBody>
                  <a:tcPr anchor="ctr"/>
                </a:tc>
                <a:tc>
                  <a:txBody>
                    <a:bodyPr/>
                    <a:lstStyle/>
                    <a:p>
                      <a:pPr algn="ctr"/>
                      <a:r>
                        <a:rPr lang="es-MX" sz="1800" kern="1200" dirty="0" smtClean="0">
                          <a:solidFill>
                            <a:schemeClr val="dk1"/>
                          </a:solidFill>
                          <a:effectLst/>
                          <a:latin typeface="+mn-lt"/>
                          <a:ea typeface="+mn-ea"/>
                          <a:cs typeface="+mn-cs"/>
                        </a:rPr>
                        <a:t>Del 29 de Octubre al 14 de Noviembre</a:t>
                      </a:r>
                      <a:endParaRPr lang="es-MX" dirty="0"/>
                    </a:p>
                  </a:txBody>
                  <a:tcPr anchor="ctr"/>
                </a:tc>
                <a:tc>
                  <a:txBody>
                    <a:bodyPr/>
                    <a:lstStyle/>
                    <a:p>
                      <a:pPr algn="ctr"/>
                      <a:r>
                        <a:rPr lang="es-MX" dirty="0" smtClean="0"/>
                        <a:t>Unidades responsables</a:t>
                      </a:r>
                      <a:endParaRPr lang="es-MX" dirty="0"/>
                    </a:p>
                  </a:txBody>
                  <a:tcPr anchor="ctr"/>
                </a:tc>
              </a:tr>
              <a:tr h="609579">
                <a:tc>
                  <a:txBody>
                    <a:bodyPr/>
                    <a:lstStyle/>
                    <a:p>
                      <a:r>
                        <a:rPr lang="es-MX" dirty="0" smtClean="0"/>
                        <a:t>Integración del anteproyecto del POA presupuestal</a:t>
                      </a:r>
                      <a:endParaRPr lang="es-MX"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Del 15 al 30 de noviembre</a:t>
                      </a:r>
                      <a:endParaRPr lang="es-MX" dirty="0"/>
                    </a:p>
                  </a:txBody>
                  <a:tcPr anchor="ctr"/>
                </a:tc>
                <a:tc>
                  <a:txBody>
                    <a:bodyPr/>
                    <a:lstStyle/>
                    <a:p>
                      <a:pPr algn="ctr"/>
                      <a:r>
                        <a:rPr lang="es-MX" dirty="0" smtClean="0"/>
                        <a:t>Unidades responsables</a:t>
                      </a:r>
                      <a:endParaRPr lang="es-MX" dirty="0"/>
                    </a:p>
                  </a:txBody>
                  <a:tcPr anchor="ctr"/>
                </a:tc>
              </a:tr>
              <a:tr h="609579">
                <a:tc>
                  <a:txBody>
                    <a:bodyPr/>
                    <a:lstStyle/>
                    <a:p>
                      <a:r>
                        <a:rPr lang="es-MX" dirty="0" smtClean="0"/>
                        <a:t>Presentación</a:t>
                      </a:r>
                      <a:r>
                        <a:rPr lang="es-MX" baseline="0" dirty="0" smtClean="0"/>
                        <a:t> del POAI al CGC.</a:t>
                      </a:r>
                      <a:endParaRPr lang="es-MX" dirty="0"/>
                    </a:p>
                  </a:txBody>
                  <a:tcPr anchor="ctr"/>
                </a:tc>
                <a:tc>
                  <a:txBody>
                    <a:bodyPr/>
                    <a:lstStyle/>
                    <a:p>
                      <a:pPr algn="ctr"/>
                      <a:r>
                        <a:rPr lang="es-MX" dirty="0" smtClean="0"/>
                        <a:t>Enero</a:t>
                      </a:r>
                      <a:r>
                        <a:rPr lang="es-MX" baseline="0" dirty="0" smtClean="0"/>
                        <a:t> 2013</a:t>
                      </a:r>
                      <a:endParaRPr lang="es-MX"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err="1" smtClean="0"/>
                        <a:t>DPP</a:t>
                      </a:r>
                      <a:endParaRPr lang="es-MX" dirty="0" smtClean="0"/>
                    </a:p>
                  </a:txBody>
                  <a:tcPr anchor="ctr"/>
                </a:tc>
              </a:tr>
              <a:tr h="609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Notificación programática-presupuestal a</a:t>
                      </a:r>
                      <a:r>
                        <a:rPr lang="es-MX" baseline="0" dirty="0" smtClean="0"/>
                        <a:t> las UR.</a:t>
                      </a:r>
                      <a:endParaRPr lang="es-MX" dirty="0" smtClean="0"/>
                    </a:p>
                  </a:txBody>
                  <a:tcPr anchor="ctr"/>
                </a:tc>
                <a:tc>
                  <a:txBody>
                    <a:bodyPr/>
                    <a:lstStyle/>
                    <a:p>
                      <a:pPr algn="ctr"/>
                      <a:r>
                        <a:rPr lang="es-MX" dirty="0" smtClean="0"/>
                        <a:t>Febrero</a:t>
                      </a:r>
                      <a:r>
                        <a:rPr lang="es-MX" baseline="0" dirty="0" smtClean="0"/>
                        <a:t> de 201</a:t>
                      </a:r>
                      <a:r>
                        <a:rPr lang="es-MX" baseline="0" dirty="0"/>
                        <a:t>3</a:t>
                      </a:r>
                      <a:endParaRPr lang="es-MX" baseline="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DPP</a:t>
                      </a:r>
                    </a:p>
                  </a:txBody>
                  <a:tcPr anchor="ct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1000"/>
                                        <p:tgtEl>
                                          <p:spTgt spid="22"/>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18 CuadroTexto"/>
          <p:cNvSpPr txBox="1"/>
          <p:nvPr/>
        </p:nvSpPr>
        <p:spPr>
          <a:xfrm>
            <a:off x="4898767" y="266874"/>
            <a:ext cx="4894396" cy="519373"/>
          </a:xfrm>
          <a:prstGeom prst="rect">
            <a:avLst/>
          </a:prstGeom>
          <a:noFill/>
        </p:spPr>
        <p:txBody>
          <a:bodyPr wrap="square" lIns="102870" tIns="51435" rIns="102870" bIns="51435" rtlCol="0">
            <a:spAutoFit/>
          </a:bodyPr>
          <a:lstStyle/>
          <a:p>
            <a:pPr algn="r"/>
            <a:r>
              <a:rPr lang="es-MX" sz="2700" b="1" dirty="0" smtClean="0">
                <a:solidFill>
                  <a:srgbClr val="FFFFFF"/>
                </a:solidFill>
              </a:rPr>
              <a:t>Esquema de Trabajo</a:t>
            </a:r>
            <a:endParaRPr lang="es-MX" sz="2700" b="1" dirty="0">
              <a:solidFill>
                <a:srgbClr val="FFFFFF"/>
              </a:solidFill>
            </a:endParaRPr>
          </a:p>
        </p:txBody>
      </p:sp>
      <p:sp>
        <p:nvSpPr>
          <p:cNvPr id="20" name="19 CuadroTexto"/>
          <p:cNvSpPr txBox="1"/>
          <p:nvPr/>
        </p:nvSpPr>
        <p:spPr>
          <a:xfrm>
            <a:off x="552244" y="2016274"/>
            <a:ext cx="9704406" cy="3181640"/>
          </a:xfrm>
          <a:prstGeom prst="rect">
            <a:avLst/>
          </a:prstGeom>
          <a:noFill/>
        </p:spPr>
        <p:txBody>
          <a:bodyPr wrap="square" lIns="102870" tIns="51435" rIns="102870" bIns="51435" rtlCol="0">
            <a:spAutoFit/>
          </a:bodyPr>
          <a:lstStyle/>
          <a:p>
            <a:pPr marL="578644" indent="-578644" algn="just">
              <a:spcBef>
                <a:spcPts val="1200"/>
              </a:spcBef>
              <a:spcAft>
                <a:spcPts val="1200"/>
              </a:spcAft>
              <a:buFont typeface="+mj-lt"/>
              <a:buAutoNum type="arabicPeriod"/>
            </a:pPr>
            <a:r>
              <a:rPr lang="es-MX" sz="3200" b="1" dirty="0" smtClean="0"/>
              <a:t>Insumos para la integración del POA programático 2013.</a:t>
            </a:r>
          </a:p>
          <a:p>
            <a:pPr marL="578644" indent="-578644" algn="just">
              <a:spcBef>
                <a:spcPts val="1200"/>
              </a:spcBef>
              <a:spcAft>
                <a:spcPts val="1200"/>
              </a:spcAft>
              <a:buFont typeface="+mj-lt"/>
              <a:buAutoNum type="arabicPeriod"/>
            </a:pPr>
            <a:r>
              <a:rPr lang="es-MX" sz="3200" b="1" dirty="0" smtClean="0"/>
              <a:t>Especificaciones para la integración del POA programático 2013.</a:t>
            </a:r>
          </a:p>
          <a:p>
            <a:pPr marL="578644" indent="-578644" algn="just">
              <a:spcBef>
                <a:spcPts val="1200"/>
              </a:spcBef>
              <a:spcAft>
                <a:spcPts val="1200"/>
              </a:spcAft>
              <a:buFont typeface="+mj-lt"/>
              <a:buAutoNum type="arabicPeriod"/>
            </a:pPr>
            <a:r>
              <a:rPr lang="es-MX" sz="3200" b="1" dirty="0" smtClean="0"/>
              <a:t>Fechas importantes.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in)">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46807" y="285728"/>
            <a:ext cx="10266435" cy="142876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243465" y="3643314"/>
            <a:ext cx="10341785" cy="3269504"/>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8 Imagen" descr="logoipn2.jpg"/>
          <p:cNvPicPr>
            <a:picLocks noChangeAspect="1"/>
          </p:cNvPicPr>
          <p:nvPr/>
        </p:nvPicPr>
        <p:blipFill>
          <a:blip r:embed="rId3" cstate="print"/>
          <a:stretch>
            <a:fillRect/>
          </a:stretch>
        </p:blipFill>
        <p:spPr>
          <a:xfrm>
            <a:off x="9814787" y="282386"/>
            <a:ext cx="698456" cy="1002490"/>
          </a:xfrm>
          <a:prstGeom prst="rect">
            <a:avLst/>
          </a:prstGeom>
        </p:spPr>
      </p:pic>
      <p:sp>
        <p:nvSpPr>
          <p:cNvPr id="10" name="9 CuadroTexto"/>
          <p:cNvSpPr txBox="1"/>
          <p:nvPr/>
        </p:nvSpPr>
        <p:spPr>
          <a:xfrm>
            <a:off x="9798293" y="1230025"/>
            <a:ext cx="714950" cy="461665"/>
          </a:xfrm>
          <a:prstGeom prst="rect">
            <a:avLst/>
          </a:prstGeom>
          <a:noFill/>
        </p:spPr>
        <p:txBody>
          <a:bodyPr wrap="square" rtlCol="0">
            <a:spAutoFit/>
          </a:bodyPr>
          <a:lstStyle/>
          <a:p>
            <a:pPr algn="ctr"/>
            <a:r>
              <a:rPr lang="es-MX" sz="2400" dirty="0" smtClean="0">
                <a:solidFill>
                  <a:srgbClr val="FFFFFF"/>
                </a:solidFill>
              </a:rPr>
              <a:t>IPN</a:t>
            </a:r>
            <a:endParaRPr lang="es-MX" sz="2400" dirty="0">
              <a:solidFill>
                <a:srgbClr val="FFFFFF"/>
              </a:solidFill>
            </a:endParaRPr>
          </a:p>
        </p:txBody>
      </p:sp>
      <p:sp>
        <p:nvSpPr>
          <p:cNvPr id="11" name="10 CuadroTexto"/>
          <p:cNvSpPr txBox="1"/>
          <p:nvPr/>
        </p:nvSpPr>
        <p:spPr>
          <a:xfrm>
            <a:off x="1499543" y="629647"/>
            <a:ext cx="7786742" cy="523220"/>
          </a:xfrm>
          <a:prstGeom prst="rect">
            <a:avLst/>
          </a:prstGeom>
          <a:noFill/>
        </p:spPr>
        <p:txBody>
          <a:bodyPr wrap="square" rtlCol="0">
            <a:spAutoFit/>
          </a:bodyPr>
          <a:lstStyle/>
          <a:p>
            <a:pPr algn="ctr"/>
            <a:r>
              <a:rPr lang="es-MX" sz="2800" b="1" dirty="0" smtClean="0">
                <a:solidFill>
                  <a:srgbClr val="FFFFFF"/>
                </a:solidFill>
                <a:effectLst>
                  <a:outerShdw blurRad="38100" dist="38100" dir="2700000" algn="tl">
                    <a:srgbClr val="000000">
                      <a:alpha val="43137"/>
                    </a:srgbClr>
                  </a:outerShdw>
                </a:effectLst>
              </a:rPr>
              <a:t>“Una Oportunidad Renovada”</a:t>
            </a:r>
            <a:endParaRPr lang="es-MX" sz="2800" b="1" dirty="0">
              <a:solidFill>
                <a:srgbClr val="FFFFFF"/>
              </a:solidFill>
              <a:effectLst>
                <a:outerShdw blurRad="38100" dist="38100" dir="2700000" algn="tl">
                  <a:srgbClr val="000000">
                    <a:alpha val="43137"/>
                  </a:srgbClr>
                </a:outerShdw>
              </a:effectLst>
            </a:endParaRPr>
          </a:p>
        </p:txBody>
      </p:sp>
      <p:sp>
        <p:nvSpPr>
          <p:cNvPr id="12" name="11 CuadroTexto"/>
          <p:cNvSpPr txBox="1"/>
          <p:nvPr/>
        </p:nvSpPr>
        <p:spPr>
          <a:xfrm>
            <a:off x="504131" y="2232298"/>
            <a:ext cx="9865096" cy="954107"/>
          </a:xfrm>
          <a:prstGeom prst="rect">
            <a:avLst/>
          </a:prstGeom>
          <a:noFill/>
        </p:spPr>
        <p:txBody>
          <a:bodyPr wrap="square" rtlCol="0">
            <a:spAutoFit/>
          </a:bodyPr>
          <a:lstStyle/>
          <a:p>
            <a:pPr algn="ctr"/>
            <a:r>
              <a:rPr lang="es-MX" sz="2800" b="1" dirty="0" smtClean="0">
                <a:effectLst>
                  <a:outerShdw blurRad="38100" dist="38100" dir="2700000" algn="tl">
                    <a:srgbClr val="000000">
                      <a:alpha val="43137"/>
                    </a:srgbClr>
                  </a:outerShdw>
                </a:effectLst>
              </a:rPr>
              <a:t>Integración del Programa Operativo Anual 2013</a:t>
            </a:r>
          </a:p>
          <a:p>
            <a:pPr algn="ctr"/>
            <a:r>
              <a:rPr lang="es-MX" sz="2800" b="1" dirty="0" smtClean="0">
                <a:effectLst>
                  <a:outerShdw blurRad="38100" dist="38100" dir="2700000" algn="tl">
                    <a:srgbClr val="000000">
                      <a:alpha val="43137"/>
                    </a:srgbClr>
                  </a:outerShdw>
                </a:effectLst>
              </a:rPr>
              <a:t>(fase programática)</a:t>
            </a:r>
          </a:p>
        </p:txBody>
      </p:sp>
      <p:sp>
        <p:nvSpPr>
          <p:cNvPr id="14" name="13 CuadroTexto"/>
          <p:cNvSpPr txBox="1"/>
          <p:nvPr/>
        </p:nvSpPr>
        <p:spPr>
          <a:xfrm>
            <a:off x="3058041" y="5999361"/>
            <a:ext cx="7455202" cy="769441"/>
          </a:xfrm>
          <a:prstGeom prst="rect">
            <a:avLst/>
          </a:prstGeom>
          <a:noFill/>
        </p:spPr>
        <p:txBody>
          <a:bodyPr wrap="square" rtlCol="0">
            <a:spAutoFit/>
          </a:bodyPr>
          <a:lstStyle/>
          <a:p>
            <a:pPr algn="r"/>
            <a:r>
              <a:rPr lang="es-MX" sz="2000" b="1" dirty="0" smtClean="0">
                <a:solidFill>
                  <a:schemeClr val="bg1">
                    <a:lumMod val="95000"/>
                  </a:schemeClr>
                </a:solidFill>
              </a:rPr>
              <a:t>Lic. Mauricio Igor Jasso Zaranda</a:t>
            </a:r>
          </a:p>
          <a:p>
            <a:pPr algn="r"/>
            <a:r>
              <a:rPr lang="es-MX" dirty="0" smtClean="0">
                <a:solidFill>
                  <a:schemeClr val="bg1">
                    <a:lumMod val="95000"/>
                  </a:schemeClr>
                </a:solidFill>
              </a:rPr>
              <a:t>División de Programación </a:t>
            </a:r>
          </a:p>
          <a:p>
            <a:pPr algn="r"/>
            <a:r>
              <a:rPr lang="es-MX" dirty="0" smtClean="0">
                <a:solidFill>
                  <a:schemeClr val="bg1">
                    <a:lumMod val="95000"/>
                  </a:schemeClr>
                </a:solidFill>
              </a:rPr>
              <a:t>Octubre de 2012</a:t>
            </a:r>
            <a:endParaRPr lang="es-MX" dirty="0">
              <a:solidFill>
                <a:schemeClr val="bg1">
                  <a:lumMod val="95000"/>
                </a:schemeClr>
              </a:solidFill>
            </a:endParaRPr>
          </a:p>
        </p:txBody>
      </p:sp>
    </p:spTree>
    <p:extLst>
      <p:ext uri="{BB962C8B-B14F-4D97-AF65-F5344CB8AC3E}">
        <p14:creationId xmlns:p14="http://schemas.microsoft.com/office/powerpoint/2010/main" xmlns="" val="2589258481"/>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 name="54 CuadroTexto"/>
          <p:cNvSpPr txBox="1"/>
          <p:nvPr/>
        </p:nvSpPr>
        <p:spPr>
          <a:xfrm>
            <a:off x="1152203" y="2304306"/>
            <a:ext cx="8280920" cy="1360177"/>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600" b="1" dirty="0" smtClean="0">
                <a:solidFill>
                  <a:schemeClr val="bg1"/>
                </a:solidFill>
                <a:latin typeface="+mn-lt"/>
              </a:rPr>
              <a:t>Marco Conceptual del Programa Operativo Anual</a:t>
            </a:r>
          </a:p>
          <a:p>
            <a:pPr algn="ctr">
              <a:spcBef>
                <a:spcPct val="50000"/>
              </a:spcBef>
              <a:defRPr/>
            </a:pPr>
            <a:r>
              <a:rPr lang="es-MX" sz="1600" dirty="0" smtClean="0">
                <a:solidFill>
                  <a:schemeClr val="bg1"/>
                </a:solidFill>
                <a:latin typeface="+mn-lt"/>
              </a:rPr>
              <a:t>(Conceptos, definiciones de la estructura programática presentada ante el sector y la utilizada a nivel institucional).</a:t>
            </a:r>
            <a:endParaRPr lang="es-MX" sz="1600" dirty="0">
              <a:solidFill>
                <a:schemeClr val="bg1"/>
              </a:solidFill>
              <a:latin typeface="+mn-lt"/>
            </a:endParaRPr>
          </a:p>
        </p:txBody>
      </p:sp>
      <p:cxnSp>
        <p:nvCxnSpPr>
          <p:cNvPr id="17" name="27 Forma"/>
          <p:cNvCxnSpPr>
            <a:stCxn id="13" idx="1"/>
            <a:endCxn id="55" idx="1"/>
          </p:cNvCxnSpPr>
          <p:nvPr/>
        </p:nvCxnSpPr>
        <p:spPr>
          <a:xfrm rot="10800000" flipV="1">
            <a:off x="1152203" y="1224185"/>
            <a:ext cx="1825600" cy="1760209"/>
          </a:xfrm>
          <a:prstGeom prst="bentConnector3">
            <a:avLst>
              <a:gd name="adj1" fmla="val 112522"/>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1471585" y="6554569"/>
            <a:ext cx="5400675" cy="276999"/>
          </a:xfrm>
          <a:prstGeom prst="rect">
            <a:avLst/>
          </a:prstGeom>
        </p:spPr>
        <p:txBody>
          <a:bodyPr>
            <a:spAutoFit/>
          </a:bodyPr>
          <a:lstStyle/>
          <a:p>
            <a:r>
              <a:rPr lang="es-MX" dirty="0" smtClean="0">
                <a:solidFill>
                  <a:schemeClr val="bg1"/>
                </a:solidFill>
                <a:latin typeface="+mn-lt"/>
              </a:rPr>
              <a:t>.</a:t>
            </a:r>
            <a:endParaRPr lang="es-MX" dirty="0">
              <a:latin typeface="+mn-lt"/>
            </a:endParaRPr>
          </a:p>
        </p:txBody>
      </p:sp>
      <p:sp>
        <p:nvSpPr>
          <p:cNvPr id="16" name="15 CuadroTexto"/>
          <p:cNvSpPr txBox="1"/>
          <p:nvPr/>
        </p:nvSpPr>
        <p:spPr>
          <a:xfrm>
            <a:off x="1152203" y="4464546"/>
            <a:ext cx="8280920" cy="1360742"/>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600" b="1" dirty="0" smtClean="0">
                <a:solidFill>
                  <a:schemeClr val="bg1"/>
                </a:solidFill>
                <a:latin typeface="+mn-lt"/>
              </a:rPr>
              <a:t>Vinculación del Proceso de Programación y Presupuesto</a:t>
            </a:r>
          </a:p>
          <a:p>
            <a:pPr algn="ctr">
              <a:spcBef>
                <a:spcPct val="50000"/>
              </a:spcBef>
              <a:defRPr/>
            </a:pPr>
            <a:r>
              <a:rPr lang="es-MX" sz="1600" dirty="0" smtClean="0">
                <a:solidFill>
                  <a:schemeClr val="bg1"/>
                </a:solidFill>
                <a:latin typeface="+mn-lt"/>
              </a:rPr>
              <a:t>Instauración de mecanismos hacia el interior de las unidades responsables para la integración del POA programático, plenamente vinculado al presupuestal.</a:t>
            </a:r>
            <a:endParaRPr lang="es-MX" sz="1600" dirty="0">
              <a:solidFill>
                <a:schemeClr val="bg1"/>
              </a:solidFill>
              <a:latin typeface="+mn-lt"/>
            </a:endParaRPr>
          </a:p>
        </p:txBody>
      </p:sp>
      <p:cxnSp>
        <p:nvCxnSpPr>
          <p:cNvPr id="18" name="27 Forma"/>
          <p:cNvCxnSpPr>
            <a:stCxn id="13" idx="1"/>
            <a:endCxn id="16" idx="1"/>
          </p:cNvCxnSpPr>
          <p:nvPr/>
        </p:nvCxnSpPr>
        <p:spPr>
          <a:xfrm rot="10800000" flipV="1">
            <a:off x="1152203" y="1224185"/>
            <a:ext cx="1825600" cy="3920731"/>
          </a:xfrm>
          <a:prstGeom prst="bentConnector3">
            <a:avLst>
              <a:gd name="adj1" fmla="val 112522"/>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898767" y="266874"/>
            <a:ext cx="4894396" cy="519373"/>
          </a:xfrm>
          <a:prstGeom prst="rect">
            <a:avLst/>
          </a:prstGeom>
          <a:noFill/>
        </p:spPr>
        <p:txBody>
          <a:bodyPr wrap="square" lIns="102870" tIns="51435" rIns="102870" bIns="51435" rtlCol="0">
            <a:spAutoFit/>
          </a:bodyPr>
          <a:lstStyle/>
          <a:p>
            <a:pPr algn="r"/>
            <a:r>
              <a:rPr lang="es-MX" sz="2700" b="1" dirty="0" smtClean="0">
                <a:solidFill>
                  <a:srgbClr val="FFFFFF"/>
                </a:solidFill>
                <a:latin typeface="+mn-lt"/>
              </a:rPr>
              <a:t>Insumos</a:t>
            </a:r>
            <a:endParaRPr lang="es-MX" sz="2700" b="1" dirty="0">
              <a:solidFill>
                <a:srgbClr val="FFFFFF"/>
              </a:solidFill>
              <a:latin typeface="+mn-lt"/>
            </a:endParaRPr>
          </a:p>
        </p:txBody>
      </p:sp>
      <p:sp>
        <p:nvSpPr>
          <p:cNvPr id="13" name="Rectangle 22"/>
          <p:cNvSpPr>
            <a:spLocks noChangeArrowheads="1"/>
          </p:cNvSpPr>
          <p:nvPr/>
        </p:nvSpPr>
        <p:spPr bwMode="auto">
          <a:xfrm>
            <a:off x="2977803" y="1008162"/>
            <a:ext cx="4824536" cy="432048"/>
          </a:xfrm>
          <a:prstGeom prst="rect">
            <a:avLst/>
          </a:prstGeom>
          <a:gradFill rotWithShape="1">
            <a:gsLst>
              <a:gs pos="0">
                <a:srgbClr val="C0C0C0"/>
              </a:gs>
              <a:gs pos="100000">
                <a:schemeClr val="tx1"/>
              </a:gs>
            </a:gsLst>
            <a:path path="shape">
              <a:fillToRect l="50000" t="50000" r="50000" b="50000"/>
            </a:path>
          </a:gradFill>
          <a:ln w="28575" algn="ctr">
            <a:solidFill>
              <a:schemeClr val="bg1"/>
            </a:solidFill>
            <a:miter lim="800000"/>
            <a:headEnd/>
            <a:tailEnd/>
          </a:ln>
          <a:effectLst/>
        </p:spPr>
        <p:txBody>
          <a:bodyPr wrap="none" lIns="102870" tIns="51435" rIns="102870" bIns="51435" anchor="ctr"/>
          <a:lstStyle/>
          <a:p>
            <a:pPr algn="ctr" defTabSz="1028700"/>
            <a:r>
              <a:rPr lang="es-MX" sz="2400" b="1" dirty="0" smtClean="0">
                <a:solidFill>
                  <a:srgbClr val="FFFFFF"/>
                </a:solidFill>
                <a:latin typeface="+mn-lt"/>
                <a:cs typeface="Shonar Bangla" pitchFamily="34" charset="0"/>
              </a:rPr>
              <a:t>Marco Metodológico</a:t>
            </a:r>
            <a:endParaRPr lang="es-MX" sz="2400" b="1" dirty="0">
              <a:solidFill>
                <a:srgbClr val="FFFFFF"/>
              </a:solidFill>
              <a:latin typeface="+mn-lt"/>
              <a:cs typeface="Shonar Bangla"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ox(in)">
                                      <p:cBhvr>
                                        <p:cTn id="7" dur="1000"/>
                                        <p:tgtEl>
                                          <p:spTgt spid="55"/>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1000"/>
                                        <p:tgtEl>
                                          <p:spTgt spid="16"/>
                                        </p:tgtEl>
                                      </p:cBhvr>
                                    </p:animEffect>
                                  </p:childTnLst>
                                </p:cTn>
                              </p:par>
                              <p:par>
                                <p:cTn id="15" presetID="4"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6"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Oval 2"/>
          <p:cNvSpPr>
            <a:spLocks noChangeArrowheads="1"/>
          </p:cNvSpPr>
          <p:nvPr/>
        </p:nvSpPr>
        <p:spPr bwMode="auto">
          <a:xfrm>
            <a:off x="2808288" y="1655763"/>
            <a:ext cx="5256212" cy="3781425"/>
          </a:xfrm>
          <a:prstGeom prst="ellipse">
            <a:avLst/>
          </a:prstGeom>
          <a:solidFill>
            <a:srgbClr val="000000"/>
          </a:solidFill>
          <a:ln w="9525">
            <a:noFill/>
            <a:round/>
            <a:headEnd/>
            <a:tailEnd/>
          </a:ln>
        </p:spPr>
        <p:txBody>
          <a:bodyPr wrap="none" anchor="ctr"/>
          <a:lstStyle/>
          <a:p>
            <a:endParaRPr lang="es-MX"/>
          </a:p>
        </p:txBody>
      </p:sp>
      <p:sp>
        <p:nvSpPr>
          <p:cNvPr id="5" name="AutoShape 3"/>
          <p:cNvSpPr>
            <a:spLocks noChangeArrowheads="1"/>
          </p:cNvSpPr>
          <p:nvPr/>
        </p:nvSpPr>
        <p:spPr bwMode="auto">
          <a:xfrm>
            <a:off x="-248" y="954088"/>
            <a:ext cx="4968875" cy="4083050"/>
          </a:xfrm>
          <a:prstGeom prst="diamond">
            <a:avLst/>
          </a:prstGeom>
          <a:gradFill rotWithShape="1">
            <a:gsLst>
              <a:gs pos="0">
                <a:srgbClr val="FFFFFF"/>
              </a:gs>
              <a:gs pos="100000">
                <a:srgbClr val="000000">
                  <a:alpha val="18999"/>
                </a:srgbClr>
              </a:gs>
            </a:gsLst>
            <a:path path="shape">
              <a:fillToRect l="50000" t="50000" r="50000" b="50000"/>
            </a:path>
          </a:gradFill>
          <a:ln w="9525">
            <a:noFill/>
            <a:miter lim="800000"/>
            <a:headEnd/>
            <a:tailEnd/>
          </a:ln>
        </p:spPr>
        <p:txBody>
          <a:bodyPr wrap="none" anchor="ctr"/>
          <a:lstStyle/>
          <a:p>
            <a:endParaRPr lang="es-MX"/>
          </a:p>
        </p:txBody>
      </p:sp>
      <p:sp>
        <p:nvSpPr>
          <p:cNvPr id="6" name="AutoShape 4"/>
          <p:cNvSpPr>
            <a:spLocks noChangeArrowheads="1"/>
          </p:cNvSpPr>
          <p:nvPr/>
        </p:nvSpPr>
        <p:spPr bwMode="auto">
          <a:xfrm>
            <a:off x="5832475" y="1181100"/>
            <a:ext cx="4968875" cy="5719763"/>
          </a:xfrm>
          <a:prstGeom prst="diamond">
            <a:avLst/>
          </a:prstGeom>
          <a:gradFill rotWithShape="1">
            <a:gsLst>
              <a:gs pos="0">
                <a:srgbClr val="FFFFFF"/>
              </a:gs>
              <a:gs pos="100000">
                <a:srgbClr val="000000">
                  <a:alpha val="18999"/>
                </a:srgbClr>
              </a:gs>
            </a:gsLst>
            <a:path path="shape">
              <a:fillToRect l="50000" t="50000" r="50000" b="50000"/>
            </a:path>
          </a:gradFill>
          <a:ln w="9525">
            <a:noFill/>
            <a:miter lim="800000"/>
            <a:headEnd/>
            <a:tailEnd/>
          </a:ln>
        </p:spPr>
        <p:txBody>
          <a:bodyPr wrap="none" anchor="ctr"/>
          <a:lstStyle/>
          <a:p>
            <a:endParaRPr lang="es-MX"/>
          </a:p>
        </p:txBody>
      </p:sp>
      <p:sp>
        <p:nvSpPr>
          <p:cNvPr id="24" name="23 CuadroTexto"/>
          <p:cNvSpPr txBox="1"/>
          <p:nvPr/>
        </p:nvSpPr>
        <p:spPr>
          <a:xfrm>
            <a:off x="936179" y="1872258"/>
            <a:ext cx="8856984" cy="1143008"/>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800" dirty="0" smtClean="0">
                <a:solidFill>
                  <a:schemeClr val="bg1"/>
                </a:solidFill>
                <a:latin typeface="+mn-lt"/>
              </a:rPr>
              <a:t>En la Administración Pública Federal, la estructura programática ordena y define las acciones que efectúan los ejecutores de gasto para alcanzar sus objetivos y metas, de acuerdo con las políticas definidas en el Plan Nacional de Desarrollo y en los  programas y presupuestos sectoriales.</a:t>
            </a:r>
          </a:p>
        </p:txBody>
      </p:sp>
      <p:cxnSp>
        <p:nvCxnSpPr>
          <p:cNvPr id="30" name="27 Forma"/>
          <p:cNvCxnSpPr>
            <a:stCxn id="22" idx="1"/>
            <a:endCxn id="24" idx="1"/>
          </p:cNvCxnSpPr>
          <p:nvPr/>
        </p:nvCxnSpPr>
        <p:spPr>
          <a:xfrm rot="10800000" flipV="1">
            <a:off x="936179" y="1185452"/>
            <a:ext cx="1606976" cy="1258309"/>
          </a:xfrm>
          <a:prstGeom prst="bentConnector3">
            <a:avLst>
              <a:gd name="adj1" fmla="val 114225"/>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936179" y="3312418"/>
            <a:ext cx="8856984" cy="1158398"/>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800" dirty="0" smtClean="0">
                <a:solidFill>
                  <a:schemeClr val="bg1"/>
                </a:solidFill>
                <a:latin typeface="+mn-lt"/>
              </a:rPr>
              <a:t>Con base en las atribuciones establecidas en la normatividad tanto del sector central, como de cada organismo desconcentrado, se acuerdan los programas presupuestarios a ejecutarse en un ejercicio fiscal determinado.</a:t>
            </a:r>
          </a:p>
        </p:txBody>
      </p:sp>
      <p:cxnSp>
        <p:nvCxnSpPr>
          <p:cNvPr id="41" name="27 Forma"/>
          <p:cNvCxnSpPr>
            <a:cxnSpLocks noChangeShapeType="1"/>
            <a:stCxn id="22" idx="1"/>
            <a:endCxn id="40" idx="1"/>
          </p:cNvCxnSpPr>
          <p:nvPr/>
        </p:nvCxnSpPr>
        <p:spPr bwMode="auto">
          <a:xfrm rot="10800000" flipV="1">
            <a:off x="936179" y="1185453"/>
            <a:ext cx="1606976" cy="2706164"/>
          </a:xfrm>
          <a:prstGeom prst="bentConnector3">
            <a:avLst>
              <a:gd name="adj1" fmla="val 114225"/>
            </a:avLst>
          </a:prstGeom>
          <a:noFill/>
          <a:ln w="25400" algn="ctr">
            <a:solidFill>
              <a:srgbClr val="FF0000"/>
            </a:solidFill>
            <a:miter lim="800000"/>
            <a:headEnd/>
            <a:tailEnd type="arrow" w="med" len="med"/>
          </a:ln>
          <a:effectLst>
            <a:outerShdw dist="50800" dir="5400000" algn="ctr" rotWithShape="0">
              <a:srgbClr val="FFFFCC"/>
            </a:outerShdw>
          </a:effectLst>
        </p:spPr>
      </p:cxnSp>
      <p:sp>
        <p:nvSpPr>
          <p:cNvPr id="22" name="21 CuadroTexto"/>
          <p:cNvSpPr txBox="1"/>
          <p:nvPr/>
        </p:nvSpPr>
        <p:spPr>
          <a:xfrm>
            <a:off x="2543155" y="936154"/>
            <a:ext cx="5715040" cy="498598"/>
          </a:xfrm>
          <a:prstGeom prst="rect">
            <a:avLst/>
          </a:prstGeom>
          <a:gradFill rotWithShape="1">
            <a:gsLst>
              <a:gs pos="0">
                <a:srgbClr val="000000"/>
              </a:gs>
              <a:gs pos="50000">
                <a:srgbClr val="5E0000"/>
              </a:gs>
              <a:gs pos="100000">
                <a:srgbClr val="000000"/>
              </a:gs>
            </a:gsLst>
            <a:lin ang="5400000" scaled="1"/>
          </a:gradFill>
          <a:ln w="9525" algn="ctr">
            <a:solidFill>
              <a:srgbClr val="C0C0C0"/>
            </a:solidFill>
            <a:miter lim="800000"/>
            <a:headEnd/>
            <a:tailEnd/>
          </a:ln>
          <a:effectLst>
            <a:outerShdw dist="107763" dir="2700000" algn="ctr" rotWithShape="0">
              <a:srgbClr val="663300"/>
            </a:outerShdw>
          </a:effectLst>
        </p:spPr>
        <p:txBody>
          <a:bodyPr wrap="square" anchor="ctr">
            <a:spAutoFit/>
          </a:bodyPr>
          <a:lstStyle/>
          <a:p>
            <a:pPr algn="ctr">
              <a:lnSpc>
                <a:spcPct val="110000"/>
              </a:lnSpc>
              <a:spcBef>
                <a:spcPct val="50000"/>
              </a:spcBef>
            </a:pPr>
            <a:r>
              <a:rPr lang="es-MX" sz="2400" b="1" dirty="0" smtClean="0">
                <a:solidFill>
                  <a:srgbClr val="FFFFFF"/>
                </a:solidFill>
                <a:latin typeface="+mn-lt"/>
              </a:rPr>
              <a:t>Estructura Programática</a:t>
            </a:r>
          </a:p>
        </p:txBody>
      </p:sp>
      <p:sp>
        <p:nvSpPr>
          <p:cNvPr id="16" name="15 CuadroTexto"/>
          <p:cNvSpPr txBox="1"/>
          <p:nvPr/>
        </p:nvSpPr>
        <p:spPr>
          <a:xfrm>
            <a:off x="4898767" y="266874"/>
            <a:ext cx="4894396" cy="519373"/>
          </a:xfrm>
          <a:prstGeom prst="rect">
            <a:avLst/>
          </a:prstGeom>
          <a:noFill/>
        </p:spPr>
        <p:txBody>
          <a:bodyPr wrap="square" lIns="102870" tIns="51435" rIns="102870" bIns="51435" rtlCol="0">
            <a:spAutoFit/>
          </a:bodyPr>
          <a:lstStyle/>
          <a:p>
            <a:pPr algn="r"/>
            <a:r>
              <a:rPr lang="es-MX" sz="2700" b="1" dirty="0" smtClean="0">
                <a:solidFill>
                  <a:srgbClr val="FFFFFF"/>
                </a:solidFill>
              </a:rPr>
              <a:t>Conceptos</a:t>
            </a:r>
            <a:endParaRPr lang="es-MX" sz="2700" b="1" dirty="0">
              <a:solidFill>
                <a:srgbClr val="FFFFFF"/>
              </a:solidFill>
            </a:endParaRPr>
          </a:p>
        </p:txBody>
      </p:sp>
      <p:sp>
        <p:nvSpPr>
          <p:cNvPr id="11" name="10 CuadroTexto"/>
          <p:cNvSpPr txBox="1"/>
          <p:nvPr/>
        </p:nvSpPr>
        <p:spPr>
          <a:xfrm>
            <a:off x="936179" y="4896594"/>
            <a:ext cx="8856984" cy="1158398"/>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800" dirty="0" smtClean="0">
                <a:solidFill>
                  <a:schemeClr val="bg1"/>
                </a:solidFill>
              </a:rPr>
              <a:t>Al interior del Instituto, e</a:t>
            </a:r>
            <a:r>
              <a:rPr lang="es-MX" sz="1800" dirty="0" smtClean="0">
                <a:solidFill>
                  <a:schemeClr val="bg1"/>
                </a:solidFill>
                <a:latin typeface="+mn-lt"/>
              </a:rPr>
              <a:t>sta estructura permite dar orden y congruencia a las actividades que realizan las unidades responsables, se asigne el presupuesto y se controle el ejercicio del mismo a través de:.</a:t>
            </a:r>
          </a:p>
        </p:txBody>
      </p:sp>
      <p:cxnSp>
        <p:nvCxnSpPr>
          <p:cNvPr id="12" name="27 Forma"/>
          <p:cNvCxnSpPr>
            <a:cxnSpLocks noChangeShapeType="1"/>
            <a:stCxn id="22" idx="1"/>
            <a:endCxn id="11" idx="1"/>
          </p:cNvCxnSpPr>
          <p:nvPr/>
        </p:nvCxnSpPr>
        <p:spPr bwMode="auto">
          <a:xfrm rot="10800000" flipV="1">
            <a:off x="936179" y="1185453"/>
            <a:ext cx="1606976" cy="4290340"/>
          </a:xfrm>
          <a:prstGeom prst="bentConnector3">
            <a:avLst>
              <a:gd name="adj1" fmla="val 114225"/>
            </a:avLst>
          </a:prstGeom>
          <a:noFill/>
          <a:ln w="25400" algn="ctr">
            <a:solidFill>
              <a:srgbClr val="FF0000"/>
            </a:solidFill>
            <a:miter lim="800000"/>
            <a:headEnd/>
            <a:tailEnd type="arrow" w="med" len="med"/>
          </a:ln>
          <a:effectLst>
            <a:outerShdw dist="50800" dir="5400000" algn="ctr" rotWithShape="0">
              <a:srgbClr val="FFFFCC"/>
            </a:outerShdw>
          </a:effectLst>
        </p:spPr>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10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10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ox(in)">
                                      <p:cBhvr>
                                        <p:cTn id="17" dur="1000"/>
                                        <p:tgtEl>
                                          <p:spTgt spid="24"/>
                                        </p:tgtEl>
                                      </p:cBhvr>
                                    </p:animEffect>
                                  </p:childTnLst>
                                </p:cTn>
                              </p:par>
                              <p:par>
                                <p:cTn id="18" presetID="4" presetClass="entr" presetSubtype="16"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ox(in)">
                                      <p:cBhvr>
                                        <p:cTn id="20" dur="500"/>
                                        <p:tgtEl>
                                          <p:spTgt spid="30"/>
                                        </p:tgtEl>
                                      </p:cBhvr>
                                    </p:animEffect>
                                  </p:childTnLst>
                                </p:cTn>
                              </p:par>
                            </p:childTnLst>
                          </p:cTn>
                        </p:par>
                        <p:par>
                          <p:cTn id="21" fill="hold">
                            <p:stCondLst>
                              <p:cond delay="2000"/>
                            </p:stCondLst>
                            <p:childTnLst>
                              <p:par>
                                <p:cTn id="22" presetID="4"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ox(in)">
                                      <p:cBhvr>
                                        <p:cTn id="24" dur="1000"/>
                                        <p:tgtEl>
                                          <p:spTgt spid="40"/>
                                        </p:tgtEl>
                                      </p:cBhvr>
                                    </p:animEffect>
                                  </p:childTnLst>
                                </p:cTn>
                              </p:par>
                              <p:par>
                                <p:cTn id="25" presetID="4" presetClass="entr" presetSubtype="16"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ox(in)">
                                      <p:cBhvr>
                                        <p:cTn id="27" dur="500"/>
                                        <p:tgtEl>
                                          <p:spTgt spid="4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1000"/>
                                        <p:tgtEl>
                                          <p:spTgt spid="16"/>
                                        </p:tgtEl>
                                      </p:cBhvr>
                                    </p:animEffect>
                                  </p:childTnLst>
                                </p:cTn>
                              </p:par>
                            </p:childTnLst>
                          </p:cTn>
                        </p:par>
                        <p:par>
                          <p:cTn id="31" fill="hold">
                            <p:stCondLst>
                              <p:cond delay="3000"/>
                            </p:stCondLst>
                            <p:childTnLst>
                              <p:par>
                                <p:cTn id="32" presetID="4" presetClass="entr" presetSubtype="1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1000"/>
                                        <p:tgtEl>
                                          <p:spTgt spid="11"/>
                                        </p:tgtEl>
                                      </p:cBhvr>
                                    </p:animEffect>
                                  </p:childTnLst>
                                </p:cTn>
                              </p:par>
                              <p:par>
                                <p:cTn id="35" presetID="4" presetClass="entr" presetSubtype="16"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animBg="1"/>
      <p:bldP spid="40" grpId="0" animBg="1"/>
      <p:bldP spid="16"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20 CuadroTexto"/>
          <p:cNvSpPr txBox="1"/>
          <p:nvPr/>
        </p:nvSpPr>
        <p:spPr>
          <a:xfrm>
            <a:off x="251520" y="1002353"/>
            <a:ext cx="642942" cy="369332"/>
          </a:xfrm>
          <a:prstGeom prst="rect">
            <a:avLst/>
          </a:prstGeom>
          <a:solidFill>
            <a:srgbClr val="800000">
              <a:alpha val="77000"/>
            </a:srgbClr>
          </a:solidFill>
          <a:ln>
            <a:solidFill>
              <a:schemeClr val="tx1"/>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smtClean="0">
                <a:solidFill>
                  <a:schemeClr val="bg1"/>
                </a:solidFill>
              </a:rPr>
              <a:t>G</a:t>
            </a:r>
            <a:endParaRPr lang="es-MX" dirty="0">
              <a:solidFill>
                <a:schemeClr val="bg1"/>
              </a:solidFill>
            </a:endParaRPr>
          </a:p>
        </p:txBody>
      </p:sp>
      <p:sp>
        <p:nvSpPr>
          <p:cNvPr id="15" name="26 CuadroTexto"/>
          <p:cNvSpPr txBox="1"/>
          <p:nvPr/>
        </p:nvSpPr>
        <p:spPr>
          <a:xfrm>
            <a:off x="576139" y="1710239"/>
            <a:ext cx="644400" cy="369332"/>
          </a:xfrm>
          <a:prstGeom prst="rect">
            <a:avLst/>
          </a:prstGeom>
          <a:solidFill>
            <a:srgbClr val="800000">
              <a:alpha val="77000"/>
            </a:srgbClr>
          </a:solidFill>
          <a:ln>
            <a:solidFill>
              <a:schemeClr val="tx1"/>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err="1" smtClean="0">
                <a:solidFill>
                  <a:schemeClr val="bg1"/>
                </a:solidFill>
              </a:rPr>
              <a:t>FN</a:t>
            </a:r>
            <a:endParaRPr lang="es-MX" dirty="0">
              <a:solidFill>
                <a:schemeClr val="bg1"/>
              </a:solidFill>
            </a:endParaRPr>
          </a:p>
        </p:txBody>
      </p:sp>
      <p:sp>
        <p:nvSpPr>
          <p:cNvPr id="17" name="30 CuadroTexto"/>
          <p:cNvSpPr txBox="1"/>
          <p:nvPr/>
        </p:nvSpPr>
        <p:spPr>
          <a:xfrm>
            <a:off x="1008187" y="2440191"/>
            <a:ext cx="642942" cy="369332"/>
          </a:xfrm>
          <a:prstGeom prst="rect">
            <a:avLst/>
          </a:prstGeom>
          <a:solidFill>
            <a:srgbClr val="800000">
              <a:alpha val="77000"/>
            </a:srgbClr>
          </a:solidFill>
          <a:ln>
            <a:solidFill>
              <a:schemeClr val="tx1"/>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err="1" smtClean="0">
                <a:solidFill>
                  <a:schemeClr val="bg1"/>
                </a:solidFill>
              </a:rPr>
              <a:t>SF</a:t>
            </a:r>
            <a:endParaRPr lang="es-MX" dirty="0">
              <a:solidFill>
                <a:schemeClr val="bg1"/>
              </a:solidFill>
            </a:endParaRPr>
          </a:p>
        </p:txBody>
      </p:sp>
      <p:sp>
        <p:nvSpPr>
          <p:cNvPr id="18" name="32 CuadroTexto"/>
          <p:cNvSpPr txBox="1"/>
          <p:nvPr/>
        </p:nvSpPr>
        <p:spPr>
          <a:xfrm>
            <a:off x="971599" y="1002353"/>
            <a:ext cx="5005139" cy="584775"/>
          </a:xfrm>
          <a:prstGeom prst="rect">
            <a:avLst/>
          </a:prstGeom>
          <a:gradFill flip="none" rotWithShape="1">
            <a:gsLst>
              <a:gs pos="69000">
                <a:schemeClr val="bg1"/>
              </a:gs>
              <a:gs pos="50000">
                <a:schemeClr val="bg1"/>
              </a:gs>
              <a:gs pos="100000">
                <a:srgbClr val="800000">
                  <a:alpha val="22000"/>
                </a:srgbClr>
              </a:gs>
            </a:gsLst>
            <a:lin ang="2700000" scaled="1"/>
            <a:tileRect/>
          </a:grad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Finalidad:</a:t>
            </a:r>
          </a:p>
          <a:p>
            <a:r>
              <a:rPr lang="es-MX" sz="1400" dirty="0" smtClean="0"/>
              <a:t>1.- Gobierno; 2.- Desarrollo Social; 3.- Desarrollo Económico.</a:t>
            </a:r>
          </a:p>
        </p:txBody>
      </p:sp>
      <p:sp>
        <p:nvSpPr>
          <p:cNvPr id="19" name="37 CuadroTexto"/>
          <p:cNvSpPr txBox="1"/>
          <p:nvPr/>
        </p:nvSpPr>
        <p:spPr>
          <a:xfrm>
            <a:off x="1440234" y="1719531"/>
            <a:ext cx="7813451" cy="584775"/>
          </a:xfrm>
          <a:prstGeom prst="rect">
            <a:avLst/>
          </a:prstGeom>
          <a:gradFill flip="none" rotWithShape="1">
            <a:gsLst>
              <a:gs pos="69000">
                <a:schemeClr val="bg1"/>
              </a:gs>
              <a:gs pos="50000">
                <a:schemeClr val="bg1"/>
              </a:gs>
              <a:gs pos="100000">
                <a:srgbClr val="800000">
                  <a:alpha val="22000"/>
                </a:srgbClr>
              </a:gs>
            </a:gsLst>
            <a:lin ang="2700000" scaled="1"/>
            <a:tileRect/>
          </a:grad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Función:</a:t>
            </a:r>
          </a:p>
          <a:p>
            <a:r>
              <a:rPr lang="es-MX" sz="1400" dirty="0" smtClean="0"/>
              <a:t>3.- Coordinación de la Política de Gobierno; 5.- Educación; 8.- Ciencia, Tecnología e Innovación.</a:t>
            </a:r>
            <a:endParaRPr lang="es-MX" sz="1400" b="1" dirty="0" smtClean="0"/>
          </a:p>
        </p:txBody>
      </p:sp>
      <p:sp>
        <p:nvSpPr>
          <p:cNvPr id="20" name="38 CuadroTexto"/>
          <p:cNvSpPr txBox="1"/>
          <p:nvPr/>
        </p:nvSpPr>
        <p:spPr>
          <a:xfrm>
            <a:off x="1759615" y="2440191"/>
            <a:ext cx="8033547" cy="800219"/>
          </a:xfrm>
          <a:prstGeom prst="rect">
            <a:avLst/>
          </a:prstGeom>
          <a:gradFill flip="none" rotWithShape="1">
            <a:gsLst>
              <a:gs pos="69000">
                <a:schemeClr val="bg1"/>
              </a:gs>
              <a:gs pos="50000">
                <a:schemeClr val="bg1"/>
              </a:gs>
              <a:gs pos="100000">
                <a:srgbClr val="800000">
                  <a:alpha val="22000"/>
                </a:srgbClr>
              </a:gs>
            </a:gsLst>
            <a:lin ang="2700000" scaled="1"/>
            <a:tileRect/>
          </a:grad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err="1" smtClean="0"/>
              <a:t>Subfunción</a:t>
            </a:r>
            <a:r>
              <a:rPr lang="es-MX" b="1" dirty="0" smtClean="0"/>
              <a:t>:</a:t>
            </a:r>
          </a:p>
          <a:p>
            <a:pPr>
              <a:defRPr/>
            </a:pPr>
            <a:r>
              <a:rPr lang="es-MX" sz="1400" b="1" dirty="0" smtClean="0"/>
              <a:t>04</a:t>
            </a:r>
            <a:r>
              <a:rPr lang="es-MX" sz="1400" dirty="0" smtClean="0"/>
              <a:t>.- Función pública; </a:t>
            </a:r>
            <a:r>
              <a:rPr lang="es-MX" sz="1400" b="1" dirty="0" smtClean="0"/>
              <a:t>02</a:t>
            </a:r>
            <a:r>
              <a:rPr lang="es-MX" sz="1400" dirty="0" smtClean="0"/>
              <a:t>.- Educación media superior; </a:t>
            </a:r>
            <a:r>
              <a:rPr lang="es-MX" sz="1400" b="1" dirty="0" smtClean="0"/>
              <a:t>03</a:t>
            </a:r>
            <a:r>
              <a:rPr lang="es-MX" sz="1400" dirty="0" smtClean="0"/>
              <a:t>.- Educación superior;  </a:t>
            </a:r>
            <a:r>
              <a:rPr lang="es-MX" sz="1400" b="1" dirty="0" smtClean="0"/>
              <a:t>04</a:t>
            </a:r>
            <a:r>
              <a:rPr lang="es-MX" sz="1400" dirty="0" smtClean="0"/>
              <a:t>.- Posgrado; </a:t>
            </a:r>
            <a:br>
              <a:rPr lang="es-MX" sz="1400" dirty="0" smtClean="0"/>
            </a:br>
            <a:r>
              <a:rPr lang="es-MX" sz="1400" b="1" dirty="0" smtClean="0"/>
              <a:t>06</a:t>
            </a:r>
            <a:r>
              <a:rPr lang="es-MX" sz="1400" dirty="0" smtClean="0"/>
              <a:t>.- Otros servicios educativos y actividades inherentes; </a:t>
            </a:r>
            <a:r>
              <a:rPr lang="es-MX" sz="1400" b="1" dirty="0" smtClean="0"/>
              <a:t>01</a:t>
            </a:r>
            <a:r>
              <a:rPr lang="es-MX" sz="1400" dirty="0" smtClean="0"/>
              <a:t>.- Investigación científica.</a:t>
            </a:r>
            <a:endParaRPr lang="es-MX" b="1" dirty="0" smtClean="0"/>
          </a:p>
        </p:txBody>
      </p:sp>
      <p:sp>
        <p:nvSpPr>
          <p:cNvPr id="21" name="30 CuadroTexto"/>
          <p:cNvSpPr txBox="1"/>
          <p:nvPr/>
        </p:nvSpPr>
        <p:spPr>
          <a:xfrm>
            <a:off x="1800275" y="4556298"/>
            <a:ext cx="644400" cy="369332"/>
          </a:xfrm>
          <a:prstGeom prst="rect">
            <a:avLst/>
          </a:prstGeom>
          <a:solidFill>
            <a:srgbClr val="800000">
              <a:alpha val="77000"/>
            </a:srgbClr>
          </a:solidFill>
          <a:ln>
            <a:solidFill>
              <a:schemeClr val="tx1"/>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smtClean="0">
                <a:solidFill>
                  <a:schemeClr val="bg1"/>
                </a:solidFill>
              </a:rPr>
              <a:t>PP</a:t>
            </a:r>
            <a:endParaRPr lang="es-MX" dirty="0">
              <a:solidFill>
                <a:schemeClr val="bg1"/>
              </a:solidFill>
            </a:endParaRPr>
          </a:p>
        </p:txBody>
      </p:sp>
      <p:sp>
        <p:nvSpPr>
          <p:cNvPr id="23" name="38 CuadroTexto"/>
          <p:cNvSpPr txBox="1"/>
          <p:nvPr/>
        </p:nvSpPr>
        <p:spPr>
          <a:xfrm>
            <a:off x="2448347" y="4536554"/>
            <a:ext cx="8208912" cy="1877437"/>
          </a:xfrm>
          <a:prstGeom prst="rect">
            <a:avLst/>
          </a:prstGeom>
          <a:gradFill flip="none" rotWithShape="1">
            <a:gsLst>
              <a:gs pos="69000">
                <a:schemeClr val="bg1"/>
              </a:gs>
              <a:gs pos="50000">
                <a:schemeClr val="bg1"/>
              </a:gs>
              <a:gs pos="100000">
                <a:srgbClr val="800000">
                  <a:alpha val="22000"/>
                </a:srgbClr>
              </a:gs>
            </a:gsLst>
            <a:lin ang="2700000" scaled="1"/>
            <a:tileRect/>
          </a:grad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Programa Presupuestario:</a:t>
            </a:r>
          </a:p>
          <a:p>
            <a:r>
              <a:rPr lang="es-MX" sz="1400" b="1" dirty="0" smtClean="0"/>
              <a:t>O001</a:t>
            </a:r>
            <a:r>
              <a:rPr lang="es-MX" sz="1400" dirty="0" smtClean="0"/>
              <a:t>.- Actividades de apoyo a la función pública y buen gobierno; </a:t>
            </a:r>
            <a:br>
              <a:rPr lang="es-MX" sz="1400" dirty="0" smtClean="0"/>
            </a:br>
            <a:r>
              <a:rPr lang="es-MX" sz="1400" b="1" dirty="0" smtClean="0"/>
              <a:t>O099</a:t>
            </a:r>
            <a:r>
              <a:rPr lang="es-MX" sz="1400" dirty="0" smtClean="0"/>
              <a:t>.- Operación del servicio profesional de carrera en la administración pública federal centralizada;</a:t>
            </a:r>
          </a:p>
          <a:p>
            <a:r>
              <a:rPr lang="es-MX" sz="1400" b="1" dirty="0" smtClean="0"/>
              <a:t>E008</a:t>
            </a:r>
            <a:r>
              <a:rPr lang="es-MX" sz="1400" dirty="0" smtClean="0"/>
              <a:t>.- Prestación de servicios de educación técnica;</a:t>
            </a:r>
            <a:br>
              <a:rPr lang="es-MX" sz="1400" dirty="0" smtClean="0"/>
            </a:br>
            <a:r>
              <a:rPr lang="es-MX" sz="1400" b="1" dirty="0" smtClean="0"/>
              <a:t>E010</a:t>
            </a:r>
            <a:r>
              <a:rPr lang="es-MX" sz="1400" dirty="0" smtClean="0"/>
              <a:t>.- Prestación de servicios de educación superior y posgrado; </a:t>
            </a:r>
            <a:br>
              <a:rPr lang="es-MX" sz="1400" dirty="0" smtClean="0"/>
            </a:br>
            <a:r>
              <a:rPr lang="es-MX" sz="1400" b="1" dirty="0" smtClean="0"/>
              <a:t>U018</a:t>
            </a:r>
            <a:r>
              <a:rPr lang="es-MX" sz="1400" dirty="0" smtClean="0"/>
              <a:t>.- Programa de becas;</a:t>
            </a:r>
          </a:p>
          <a:p>
            <a:r>
              <a:rPr lang="es-MX" sz="1400" b="1" dirty="0" smtClean="0"/>
              <a:t>M001</a:t>
            </a:r>
            <a:r>
              <a:rPr lang="es-MX" sz="1400" dirty="0" smtClean="0"/>
              <a:t>.- Actividades de apoyo administrativo; </a:t>
            </a:r>
            <a:br>
              <a:rPr lang="es-MX" sz="1400" dirty="0" smtClean="0"/>
            </a:br>
            <a:r>
              <a:rPr lang="es-MX" sz="1400" b="1" dirty="0" smtClean="0"/>
              <a:t>E021</a:t>
            </a:r>
            <a:r>
              <a:rPr lang="es-MX" sz="1400" dirty="0" smtClean="0"/>
              <a:t>.- Investigación científica y desarrollo tecnológico.</a:t>
            </a:r>
          </a:p>
        </p:txBody>
      </p:sp>
      <p:sp>
        <p:nvSpPr>
          <p:cNvPr id="26" name="30 CuadroTexto"/>
          <p:cNvSpPr txBox="1"/>
          <p:nvPr/>
        </p:nvSpPr>
        <p:spPr>
          <a:xfrm>
            <a:off x="1368227" y="3396039"/>
            <a:ext cx="644400" cy="369332"/>
          </a:xfrm>
          <a:prstGeom prst="rect">
            <a:avLst/>
          </a:prstGeom>
          <a:solidFill>
            <a:srgbClr val="800000">
              <a:alpha val="77000"/>
            </a:srgbClr>
          </a:solidFill>
          <a:ln>
            <a:solidFill>
              <a:schemeClr val="tx1"/>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err="1" smtClean="0">
                <a:solidFill>
                  <a:schemeClr val="bg1"/>
                </a:solidFill>
              </a:rPr>
              <a:t>AI</a:t>
            </a:r>
            <a:endParaRPr lang="es-MX" dirty="0">
              <a:solidFill>
                <a:schemeClr val="bg1"/>
              </a:solidFill>
            </a:endParaRPr>
          </a:p>
        </p:txBody>
      </p:sp>
      <p:sp>
        <p:nvSpPr>
          <p:cNvPr id="27" name="38 CuadroTexto"/>
          <p:cNvSpPr txBox="1"/>
          <p:nvPr/>
        </p:nvSpPr>
        <p:spPr>
          <a:xfrm>
            <a:off x="2160315" y="3376875"/>
            <a:ext cx="8064896" cy="1015663"/>
          </a:xfrm>
          <a:prstGeom prst="rect">
            <a:avLst/>
          </a:prstGeom>
          <a:gradFill flip="none" rotWithShape="1">
            <a:gsLst>
              <a:gs pos="69000">
                <a:schemeClr val="bg1"/>
              </a:gs>
              <a:gs pos="50000">
                <a:schemeClr val="bg1"/>
              </a:gs>
              <a:gs pos="100000">
                <a:srgbClr val="800000">
                  <a:alpha val="22000"/>
                </a:srgbClr>
              </a:gs>
            </a:gsLst>
            <a:lin ang="2700000" scaled="1"/>
            <a:tileRect/>
          </a:grad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Actividad Institucional:</a:t>
            </a:r>
          </a:p>
          <a:p>
            <a:r>
              <a:rPr lang="es-MX" sz="1400" b="1" dirty="0" smtClean="0"/>
              <a:t>001</a:t>
            </a:r>
            <a:r>
              <a:rPr lang="es-MX" sz="1400" dirty="0" smtClean="0"/>
              <a:t>.- Función pública y buen gobierno; </a:t>
            </a:r>
            <a:r>
              <a:rPr lang="es-MX" sz="1400" b="1" dirty="0" smtClean="0"/>
              <a:t>004</a:t>
            </a:r>
            <a:r>
              <a:rPr lang="es-MX" sz="1400" dirty="0" smtClean="0"/>
              <a:t>.- Educación media superior de calidad; </a:t>
            </a:r>
            <a:r>
              <a:rPr lang="es-MX" sz="1400" b="1" dirty="0" smtClean="0"/>
              <a:t>005</a:t>
            </a:r>
            <a:r>
              <a:rPr lang="es-MX" sz="1400" dirty="0" smtClean="0"/>
              <a:t>.- Educación superior de calidad; </a:t>
            </a:r>
            <a:r>
              <a:rPr lang="es-MX" sz="1400" b="1" dirty="0" smtClean="0"/>
              <a:t>006</a:t>
            </a:r>
            <a:r>
              <a:rPr lang="es-MX" sz="1400" dirty="0" smtClean="0"/>
              <a:t>.- Educación de posgrado de calidad; </a:t>
            </a:r>
            <a:r>
              <a:rPr lang="es-MX" sz="1400" b="1" dirty="0" smtClean="0"/>
              <a:t>002</a:t>
            </a:r>
            <a:r>
              <a:rPr lang="es-MX" sz="1400" dirty="0" smtClean="0"/>
              <a:t>.- Servicios de apoyo administrativo; </a:t>
            </a:r>
            <a:r>
              <a:rPr lang="es-MX" sz="1400" b="1" dirty="0" smtClean="0"/>
              <a:t>014</a:t>
            </a:r>
            <a:r>
              <a:rPr lang="es-MX" sz="1400" dirty="0" smtClean="0"/>
              <a:t>.- Investigación en diversas de educación superior.</a:t>
            </a:r>
          </a:p>
        </p:txBody>
      </p:sp>
      <p:sp>
        <p:nvSpPr>
          <p:cNvPr id="28" name="27 CuadroTexto"/>
          <p:cNvSpPr txBox="1"/>
          <p:nvPr/>
        </p:nvSpPr>
        <p:spPr>
          <a:xfrm>
            <a:off x="2520355" y="266874"/>
            <a:ext cx="7272808" cy="473206"/>
          </a:xfrm>
          <a:prstGeom prst="rect">
            <a:avLst/>
          </a:prstGeom>
          <a:noFill/>
        </p:spPr>
        <p:txBody>
          <a:bodyPr wrap="square" lIns="102870" tIns="51435" rIns="102870" bIns="51435" rtlCol="0">
            <a:spAutoFit/>
          </a:bodyPr>
          <a:lstStyle/>
          <a:p>
            <a:pPr algn="r"/>
            <a:r>
              <a:rPr lang="es-MX" sz="2400" b="1" dirty="0" smtClean="0">
                <a:solidFill>
                  <a:srgbClr val="FFFFFF"/>
                </a:solidFill>
              </a:rPr>
              <a:t>Categorías Programáticas Sectoriales</a:t>
            </a:r>
          </a:p>
        </p:txBody>
      </p:sp>
    </p:spTree>
    <p:extLst>
      <p:ext uri="{BB962C8B-B14F-4D97-AF65-F5344CB8AC3E}">
        <p14:creationId xmlns:p14="http://schemas.microsoft.com/office/powerpoint/2010/main" xmlns="" val="42417342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248" y="954088"/>
            <a:ext cx="4968875" cy="4083050"/>
          </a:xfrm>
          <a:prstGeom prst="diamond">
            <a:avLst/>
          </a:prstGeom>
          <a:gradFill rotWithShape="1">
            <a:gsLst>
              <a:gs pos="0">
                <a:srgbClr val="FFFFFF"/>
              </a:gs>
              <a:gs pos="100000">
                <a:srgbClr val="000000">
                  <a:alpha val="18999"/>
                </a:srgbClr>
              </a:gs>
            </a:gsLst>
            <a:path path="shape">
              <a:fillToRect l="50000" t="50000" r="50000" b="50000"/>
            </a:path>
          </a:gradFill>
          <a:ln w="9525">
            <a:noFill/>
            <a:miter lim="800000"/>
            <a:headEnd/>
            <a:tailEnd/>
          </a:ln>
        </p:spPr>
        <p:txBody>
          <a:bodyPr wrap="none" anchor="ctr"/>
          <a:lstStyle/>
          <a:p>
            <a:endParaRPr lang="es-MX"/>
          </a:p>
        </p:txBody>
      </p:sp>
      <p:sp>
        <p:nvSpPr>
          <p:cNvPr id="6" name="AutoShape 4"/>
          <p:cNvSpPr>
            <a:spLocks noChangeArrowheads="1"/>
          </p:cNvSpPr>
          <p:nvPr/>
        </p:nvSpPr>
        <p:spPr bwMode="auto">
          <a:xfrm>
            <a:off x="5832475" y="1181100"/>
            <a:ext cx="4968875" cy="5719763"/>
          </a:xfrm>
          <a:prstGeom prst="diamond">
            <a:avLst/>
          </a:prstGeom>
          <a:gradFill rotWithShape="1">
            <a:gsLst>
              <a:gs pos="0">
                <a:srgbClr val="FFFFFF"/>
              </a:gs>
              <a:gs pos="100000">
                <a:srgbClr val="000000">
                  <a:alpha val="18999"/>
                </a:srgbClr>
              </a:gs>
            </a:gsLst>
            <a:path path="shape">
              <a:fillToRect l="50000" t="50000" r="50000" b="50000"/>
            </a:path>
          </a:gradFill>
          <a:ln w="9525">
            <a:noFill/>
            <a:miter lim="800000"/>
            <a:headEnd/>
            <a:tailEnd/>
          </a:ln>
        </p:spPr>
        <p:txBody>
          <a:bodyPr wrap="none" anchor="ctr"/>
          <a:lstStyle/>
          <a:p>
            <a:endParaRPr lang="es-MX"/>
          </a:p>
        </p:txBody>
      </p:sp>
      <p:sp>
        <p:nvSpPr>
          <p:cNvPr id="16" name="15 CuadroTexto"/>
          <p:cNvSpPr txBox="1"/>
          <p:nvPr/>
        </p:nvSpPr>
        <p:spPr>
          <a:xfrm>
            <a:off x="2520355" y="266874"/>
            <a:ext cx="7272808" cy="473206"/>
          </a:xfrm>
          <a:prstGeom prst="rect">
            <a:avLst/>
          </a:prstGeom>
          <a:noFill/>
        </p:spPr>
        <p:txBody>
          <a:bodyPr wrap="square" lIns="102870" tIns="51435" rIns="102870" bIns="51435" rtlCol="0">
            <a:spAutoFit/>
          </a:bodyPr>
          <a:lstStyle/>
          <a:p>
            <a:pPr algn="r"/>
            <a:r>
              <a:rPr lang="es-MX" sz="2400" b="1" dirty="0" smtClean="0">
                <a:solidFill>
                  <a:srgbClr val="FFFFFF"/>
                </a:solidFill>
              </a:rPr>
              <a:t>Categorías Programáticas Institucionales</a:t>
            </a:r>
          </a:p>
        </p:txBody>
      </p:sp>
      <p:sp>
        <p:nvSpPr>
          <p:cNvPr id="11" name="20 CuadroTexto"/>
          <p:cNvSpPr txBox="1"/>
          <p:nvPr/>
        </p:nvSpPr>
        <p:spPr>
          <a:xfrm>
            <a:off x="212049" y="1557209"/>
            <a:ext cx="759475" cy="675089"/>
          </a:xfrm>
          <a:prstGeom prst="rect">
            <a:avLst/>
          </a:prstGeom>
          <a:gradFill flip="none" rotWithShape="1">
            <a:gsLst>
              <a:gs pos="69000">
                <a:srgbClr val="800000">
                  <a:alpha val="34000"/>
                </a:srgbClr>
              </a:gs>
              <a:gs pos="50000">
                <a:srgbClr val="800000">
                  <a:alpha val="34000"/>
                </a:srgbClr>
              </a:gs>
              <a:gs pos="100000">
                <a:schemeClr val="bg1">
                  <a:alpha val="27000"/>
                </a:schemeClr>
              </a:gs>
            </a:gsLst>
            <a:lin ang="2700000" scaled="1"/>
            <a:tileRect/>
          </a:gradFill>
          <a:ln>
            <a:solidFill>
              <a:schemeClr val="tx1"/>
            </a:solidFill>
          </a:ln>
        </p:spPr>
        <p:txBody>
          <a:bodyPr wrap="square" lIns="102870" tIns="51435" rIns="102870" bIns="51435"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smtClean="0"/>
              <a:t>LEA</a:t>
            </a:r>
            <a:r>
              <a:rPr lang="es-MX" dirty="0" smtClean="0"/>
              <a:t/>
            </a:r>
            <a:br>
              <a:rPr lang="es-MX" dirty="0" smtClean="0"/>
            </a:br>
            <a:r>
              <a:rPr lang="es-MX" dirty="0" smtClean="0"/>
              <a:t>(6)</a:t>
            </a:r>
            <a:endParaRPr lang="es-MX" dirty="0"/>
          </a:p>
        </p:txBody>
      </p:sp>
      <p:sp>
        <p:nvSpPr>
          <p:cNvPr id="12" name="26 CuadroTexto"/>
          <p:cNvSpPr txBox="1"/>
          <p:nvPr/>
        </p:nvSpPr>
        <p:spPr>
          <a:xfrm>
            <a:off x="1232762" y="2520330"/>
            <a:ext cx="928248" cy="678648"/>
          </a:xfrm>
          <a:prstGeom prst="rect">
            <a:avLst/>
          </a:prstGeom>
          <a:gradFill flip="none" rotWithShape="1">
            <a:gsLst>
              <a:gs pos="69000">
                <a:srgbClr val="800000">
                  <a:alpha val="34000"/>
                </a:srgbClr>
              </a:gs>
              <a:gs pos="50000">
                <a:srgbClr val="800000">
                  <a:alpha val="34000"/>
                </a:srgbClr>
              </a:gs>
              <a:gs pos="100000">
                <a:schemeClr val="bg1">
                  <a:alpha val="27000"/>
                </a:schemeClr>
              </a:gs>
            </a:gsLst>
            <a:lin ang="2700000" scaled="1"/>
            <a:tileRect/>
          </a:gradFill>
          <a:ln>
            <a:solidFill>
              <a:schemeClr val="tx1"/>
            </a:solidFill>
          </a:ln>
        </p:spPr>
        <p:txBody>
          <a:bodyPr wrap="square" lIns="102870" tIns="51435" rIns="102870" bIns="51435"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smtClean="0"/>
              <a:t>PREDI</a:t>
            </a:r>
            <a:r>
              <a:rPr lang="es-MX" dirty="0" smtClean="0"/>
              <a:t/>
            </a:r>
            <a:br>
              <a:rPr lang="es-MX" dirty="0" smtClean="0"/>
            </a:br>
            <a:r>
              <a:rPr lang="es-MX" dirty="0" smtClean="0"/>
              <a:t>(10)</a:t>
            </a:r>
            <a:endParaRPr lang="es-MX" dirty="0"/>
          </a:p>
        </p:txBody>
      </p:sp>
      <p:sp>
        <p:nvSpPr>
          <p:cNvPr id="13" name="30 CuadroTexto"/>
          <p:cNvSpPr txBox="1"/>
          <p:nvPr/>
        </p:nvSpPr>
        <p:spPr>
          <a:xfrm>
            <a:off x="2216443" y="3524842"/>
            <a:ext cx="759475" cy="678648"/>
          </a:xfrm>
          <a:prstGeom prst="rect">
            <a:avLst/>
          </a:prstGeom>
          <a:gradFill flip="none" rotWithShape="1">
            <a:gsLst>
              <a:gs pos="69000">
                <a:srgbClr val="800000">
                  <a:alpha val="34000"/>
                </a:srgbClr>
              </a:gs>
              <a:gs pos="50000">
                <a:srgbClr val="800000">
                  <a:alpha val="34000"/>
                </a:srgbClr>
              </a:gs>
              <a:gs pos="100000">
                <a:schemeClr val="bg1">
                  <a:alpha val="27000"/>
                </a:schemeClr>
              </a:gs>
            </a:gsLst>
            <a:lin ang="2700000" scaled="1"/>
            <a:tileRect/>
          </a:gradFill>
          <a:ln>
            <a:solidFill>
              <a:schemeClr val="tx1"/>
            </a:solidFill>
          </a:ln>
        </p:spPr>
        <p:txBody>
          <a:bodyPr wrap="square" lIns="102870" tIns="51435" rIns="102870" bIns="51435"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smtClean="0"/>
              <a:t>PY</a:t>
            </a:r>
            <a:r>
              <a:rPr lang="es-MX" dirty="0" smtClean="0"/>
              <a:t/>
            </a:r>
            <a:br>
              <a:rPr lang="es-MX" dirty="0" smtClean="0"/>
            </a:br>
            <a:r>
              <a:rPr lang="es-MX" dirty="0" smtClean="0"/>
              <a:t>(40)</a:t>
            </a:r>
            <a:endParaRPr lang="es-MX" dirty="0"/>
          </a:p>
        </p:txBody>
      </p:sp>
      <p:sp>
        <p:nvSpPr>
          <p:cNvPr id="14" name="32 CuadroTexto"/>
          <p:cNvSpPr txBox="1"/>
          <p:nvPr/>
        </p:nvSpPr>
        <p:spPr>
          <a:xfrm>
            <a:off x="1062643" y="1596788"/>
            <a:ext cx="3905984" cy="627095"/>
          </a:xfrm>
          <a:prstGeom prst="rect">
            <a:avLst/>
          </a:prstGeom>
          <a:gradFill flip="none" rotWithShape="1">
            <a:gsLst>
              <a:gs pos="69000">
                <a:schemeClr val="bg1"/>
              </a:gs>
              <a:gs pos="50000">
                <a:schemeClr val="bg1"/>
              </a:gs>
              <a:gs pos="100000">
                <a:srgbClr val="800000">
                  <a:alpha val="22000"/>
                </a:srgbClr>
              </a:gs>
            </a:gsLst>
            <a:lin ang="2700000" scaled="1"/>
            <a:tileRect/>
          </a:gradFill>
        </p:spPr>
        <p:txBody>
          <a:bodyPr wrap="square" lIns="102870" tIns="51435" rIns="102870" bIns="51435"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Línea Estratégica de Acción</a:t>
            </a:r>
          </a:p>
          <a:p>
            <a:r>
              <a:rPr lang="es-MX" sz="1600" dirty="0" smtClean="0"/>
              <a:t>(Mantienen su número y nomenclatura)</a:t>
            </a:r>
            <a:endParaRPr lang="es-MX" sz="1600" dirty="0"/>
          </a:p>
        </p:txBody>
      </p:sp>
      <p:sp>
        <p:nvSpPr>
          <p:cNvPr id="15" name="37 CuadroTexto"/>
          <p:cNvSpPr txBox="1"/>
          <p:nvPr/>
        </p:nvSpPr>
        <p:spPr>
          <a:xfrm>
            <a:off x="2191398" y="2439102"/>
            <a:ext cx="6593653" cy="873316"/>
          </a:xfrm>
          <a:prstGeom prst="rect">
            <a:avLst/>
          </a:prstGeom>
          <a:gradFill flip="none" rotWithShape="1">
            <a:gsLst>
              <a:gs pos="69000">
                <a:schemeClr val="bg1"/>
              </a:gs>
              <a:gs pos="50000">
                <a:schemeClr val="bg1"/>
              </a:gs>
              <a:gs pos="100000">
                <a:srgbClr val="800000">
                  <a:alpha val="22000"/>
                </a:srgbClr>
              </a:gs>
            </a:gsLst>
            <a:lin ang="2700000" scaled="1"/>
            <a:tileRect/>
          </a:gradFill>
        </p:spPr>
        <p:txBody>
          <a:bodyPr wrap="square" lIns="102870" tIns="51435" rIns="102870" bIns="51435"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Principio Rector del Desarrollo Institucional</a:t>
            </a:r>
          </a:p>
          <a:p>
            <a:r>
              <a:rPr lang="es-MX" sz="1600" dirty="0" smtClean="0"/>
              <a:t>(Mantienen su número y nomenclatura y expresan prioridades establecidas por la Dirección General,)</a:t>
            </a:r>
            <a:endParaRPr lang="es-MX" sz="1600" dirty="0"/>
          </a:p>
        </p:txBody>
      </p:sp>
      <p:sp>
        <p:nvSpPr>
          <p:cNvPr id="17" name="38 CuadroTexto"/>
          <p:cNvSpPr txBox="1"/>
          <p:nvPr/>
        </p:nvSpPr>
        <p:spPr>
          <a:xfrm>
            <a:off x="3019011" y="3528442"/>
            <a:ext cx="6126080" cy="627095"/>
          </a:xfrm>
          <a:prstGeom prst="rect">
            <a:avLst/>
          </a:prstGeom>
          <a:gradFill flip="none" rotWithShape="1">
            <a:gsLst>
              <a:gs pos="69000">
                <a:schemeClr val="bg1"/>
              </a:gs>
              <a:gs pos="50000">
                <a:schemeClr val="bg1"/>
              </a:gs>
              <a:gs pos="100000">
                <a:srgbClr val="800000">
                  <a:alpha val="22000"/>
                </a:srgbClr>
              </a:gs>
            </a:gsLst>
            <a:lin ang="2700000" scaled="1"/>
            <a:tileRect/>
          </a:gradFill>
        </p:spPr>
        <p:txBody>
          <a:bodyPr wrap="square" lIns="102870" tIns="51435" rIns="102870" bIns="51435"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Proyecto Institucional</a:t>
            </a:r>
          </a:p>
          <a:p>
            <a:r>
              <a:rPr lang="es-MX" sz="1600" dirty="0" smtClean="0"/>
              <a:t>(Mantienen su número y nomenclatura.)</a:t>
            </a:r>
            <a:endParaRPr lang="es-MX" sz="1600" dirty="0"/>
          </a:p>
        </p:txBody>
      </p:sp>
      <p:sp>
        <p:nvSpPr>
          <p:cNvPr id="18" name="32 CuadroTexto"/>
          <p:cNvSpPr txBox="1"/>
          <p:nvPr/>
        </p:nvSpPr>
        <p:spPr>
          <a:xfrm>
            <a:off x="126989" y="878548"/>
            <a:ext cx="9450150" cy="657872"/>
          </a:xfrm>
          <a:prstGeom prst="rect">
            <a:avLst/>
          </a:prstGeom>
          <a:gradFill flip="none" rotWithShape="1">
            <a:gsLst>
              <a:gs pos="69000">
                <a:schemeClr val="bg1"/>
              </a:gs>
              <a:gs pos="50000">
                <a:schemeClr val="bg1"/>
              </a:gs>
              <a:gs pos="100000">
                <a:srgbClr val="800000">
                  <a:alpha val="22000"/>
                </a:srgbClr>
              </a:gs>
            </a:gsLst>
            <a:lin ang="2700000" scaled="1"/>
            <a:tileRect/>
          </a:gradFill>
        </p:spPr>
        <p:txBody>
          <a:bodyPr wrap="square" lIns="102870" tIns="51435" rIns="102870" bIns="51435"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Estructura programática sectorial acordada con la </a:t>
            </a:r>
            <a:r>
              <a:rPr lang="es-MX" b="1" dirty="0" err="1" smtClean="0"/>
              <a:t>SEP</a:t>
            </a:r>
            <a:r>
              <a:rPr lang="es-MX" b="1" dirty="0" smtClean="0"/>
              <a:t/>
            </a:r>
            <a:br>
              <a:rPr lang="es-MX" b="1" dirty="0" smtClean="0"/>
            </a:br>
            <a:r>
              <a:rPr lang="es-MX" dirty="0" smtClean="0"/>
              <a:t>(Grupo funcional, Función, </a:t>
            </a:r>
            <a:r>
              <a:rPr lang="es-MX" dirty="0" err="1" smtClean="0"/>
              <a:t>Subfunción</a:t>
            </a:r>
            <a:r>
              <a:rPr lang="es-MX" dirty="0" smtClean="0"/>
              <a:t>, Actividad institucional, Programa Presupuestario)</a:t>
            </a:r>
            <a:endParaRPr lang="es-MX" dirty="0"/>
          </a:p>
        </p:txBody>
      </p:sp>
      <p:sp>
        <p:nvSpPr>
          <p:cNvPr id="19" name="30 CuadroTexto"/>
          <p:cNvSpPr txBox="1"/>
          <p:nvPr/>
        </p:nvSpPr>
        <p:spPr>
          <a:xfrm>
            <a:off x="3019010" y="4689411"/>
            <a:ext cx="1014654" cy="380873"/>
          </a:xfrm>
          <a:prstGeom prst="rect">
            <a:avLst/>
          </a:prstGeom>
          <a:gradFill flip="none" rotWithShape="1">
            <a:gsLst>
              <a:gs pos="69000">
                <a:srgbClr val="800000">
                  <a:alpha val="34000"/>
                </a:srgbClr>
              </a:gs>
              <a:gs pos="50000">
                <a:srgbClr val="800000">
                  <a:alpha val="34000"/>
                </a:srgbClr>
              </a:gs>
              <a:gs pos="100000">
                <a:schemeClr val="bg1">
                  <a:alpha val="27000"/>
                </a:schemeClr>
              </a:gs>
            </a:gsLst>
            <a:lin ang="2700000" scaled="1"/>
            <a:tileRect/>
          </a:gradFill>
          <a:ln>
            <a:solidFill>
              <a:schemeClr val="tx1"/>
            </a:solidFill>
          </a:ln>
        </p:spPr>
        <p:txBody>
          <a:bodyPr wrap="square" lIns="102870" tIns="51435" rIns="102870" bIns="51435"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smtClean="0"/>
              <a:t>Metas</a:t>
            </a:r>
            <a:endParaRPr lang="es-MX" dirty="0"/>
          </a:p>
        </p:txBody>
      </p:sp>
      <p:sp>
        <p:nvSpPr>
          <p:cNvPr id="20" name="38 CuadroTexto"/>
          <p:cNvSpPr txBox="1"/>
          <p:nvPr/>
        </p:nvSpPr>
        <p:spPr>
          <a:xfrm>
            <a:off x="4076756" y="4464546"/>
            <a:ext cx="6220463" cy="873316"/>
          </a:xfrm>
          <a:prstGeom prst="rect">
            <a:avLst/>
          </a:prstGeom>
          <a:gradFill flip="none" rotWithShape="1">
            <a:gsLst>
              <a:gs pos="69000">
                <a:schemeClr val="bg1"/>
              </a:gs>
              <a:gs pos="50000">
                <a:schemeClr val="bg1"/>
              </a:gs>
              <a:gs pos="100000">
                <a:srgbClr val="800000">
                  <a:alpha val="22000"/>
                </a:srgbClr>
              </a:gs>
            </a:gsLst>
            <a:lin ang="2700000" scaled="1"/>
            <a:tileRect/>
          </a:gradFill>
        </p:spPr>
        <p:txBody>
          <a:bodyPr wrap="square" lIns="102870" tIns="51435" rIns="102870" bIns="51435"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Meta </a:t>
            </a:r>
            <a:r>
              <a:rPr lang="es-MX" b="1" dirty="0" err="1" smtClean="0"/>
              <a:t>PIMP</a:t>
            </a:r>
            <a:r>
              <a:rPr lang="es-MX" b="1" dirty="0" smtClean="0"/>
              <a:t> - </a:t>
            </a:r>
            <a:r>
              <a:rPr lang="es-MX" b="1" dirty="0" err="1" smtClean="0"/>
              <a:t>PEDMP</a:t>
            </a:r>
            <a:endParaRPr lang="es-MX" b="1" dirty="0" smtClean="0"/>
          </a:p>
          <a:p>
            <a:r>
              <a:rPr lang="es-MX" sz="1600" dirty="0" smtClean="0"/>
              <a:t>(Metas definidas por cada Secretaría e instancias de apoyo a la DG, adecuadas por cada unidad responsable en su PEDMP)</a:t>
            </a:r>
            <a:endParaRPr lang="es-MX" sz="1600" dirty="0"/>
          </a:p>
        </p:txBody>
      </p:sp>
      <p:sp>
        <p:nvSpPr>
          <p:cNvPr id="21" name="30 CuadroTexto"/>
          <p:cNvSpPr txBox="1"/>
          <p:nvPr/>
        </p:nvSpPr>
        <p:spPr>
          <a:xfrm>
            <a:off x="4032523" y="5795531"/>
            <a:ext cx="765535" cy="380873"/>
          </a:xfrm>
          <a:prstGeom prst="rect">
            <a:avLst/>
          </a:prstGeom>
          <a:gradFill flip="none" rotWithShape="1">
            <a:gsLst>
              <a:gs pos="69000">
                <a:srgbClr val="800000">
                  <a:alpha val="34000"/>
                </a:srgbClr>
              </a:gs>
              <a:gs pos="50000">
                <a:srgbClr val="800000">
                  <a:alpha val="34000"/>
                </a:srgbClr>
              </a:gs>
              <a:gs pos="100000">
                <a:schemeClr val="bg1">
                  <a:alpha val="27000"/>
                </a:schemeClr>
              </a:gs>
            </a:gsLst>
            <a:lin ang="2700000" scaled="1"/>
            <a:tileRect/>
          </a:gradFill>
          <a:ln>
            <a:solidFill>
              <a:schemeClr val="tx1"/>
            </a:solidFill>
          </a:ln>
        </p:spPr>
        <p:txBody>
          <a:bodyPr wrap="square" lIns="102870" tIns="51435" rIns="102870" bIns="51435"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b="1" dirty="0" smtClean="0"/>
              <a:t>UM</a:t>
            </a:r>
            <a:endParaRPr lang="es-MX" dirty="0"/>
          </a:p>
        </p:txBody>
      </p:sp>
      <p:sp>
        <p:nvSpPr>
          <p:cNvPr id="23" name="38 CuadroTexto"/>
          <p:cNvSpPr txBox="1"/>
          <p:nvPr/>
        </p:nvSpPr>
        <p:spPr>
          <a:xfrm>
            <a:off x="4835090" y="5708948"/>
            <a:ext cx="5874000" cy="873316"/>
          </a:xfrm>
          <a:prstGeom prst="rect">
            <a:avLst/>
          </a:prstGeom>
          <a:gradFill flip="none" rotWithShape="1">
            <a:gsLst>
              <a:gs pos="69000">
                <a:schemeClr val="bg1"/>
              </a:gs>
              <a:gs pos="50000">
                <a:schemeClr val="bg1"/>
              </a:gs>
              <a:gs pos="100000">
                <a:srgbClr val="800000">
                  <a:alpha val="22000"/>
                </a:srgbClr>
              </a:gs>
            </a:gsLst>
            <a:lin ang="2700000" scaled="1"/>
            <a:tileRect/>
          </a:gradFill>
        </p:spPr>
        <p:txBody>
          <a:bodyPr wrap="square" lIns="102870" tIns="51435" rIns="102870" bIns="51435"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Unidades de Medida</a:t>
            </a:r>
          </a:p>
          <a:p>
            <a:r>
              <a:rPr lang="es-MX" sz="1600" dirty="0" smtClean="0"/>
              <a:t>(Asociadas a cada meta del </a:t>
            </a:r>
            <a:r>
              <a:rPr lang="es-MX" sz="1600" dirty="0" err="1" smtClean="0"/>
              <a:t>PIMP</a:t>
            </a:r>
            <a:r>
              <a:rPr lang="es-MX" sz="1600" dirty="0" smtClean="0"/>
              <a:t>, con el fin de establecer compromisos programáticos cuantificables y calendarizados)</a:t>
            </a:r>
            <a:endParaRPr lang="es-MX"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14 Rectángulo"/>
          <p:cNvSpPr/>
          <p:nvPr/>
        </p:nvSpPr>
        <p:spPr>
          <a:xfrm>
            <a:off x="1471585" y="6554569"/>
            <a:ext cx="5400675" cy="276999"/>
          </a:xfrm>
          <a:prstGeom prst="rect">
            <a:avLst/>
          </a:prstGeom>
        </p:spPr>
        <p:txBody>
          <a:bodyPr>
            <a:spAutoFit/>
          </a:bodyPr>
          <a:lstStyle/>
          <a:p>
            <a:r>
              <a:rPr lang="es-MX" dirty="0" smtClean="0">
                <a:solidFill>
                  <a:schemeClr val="bg1"/>
                </a:solidFill>
                <a:latin typeface="+mn-lt"/>
              </a:rPr>
              <a:t>.</a:t>
            </a:r>
            <a:endParaRPr lang="es-MX" dirty="0">
              <a:latin typeface="+mn-lt"/>
            </a:endParaRPr>
          </a:p>
        </p:txBody>
      </p:sp>
      <p:sp>
        <p:nvSpPr>
          <p:cNvPr id="11" name="10 CuadroTexto"/>
          <p:cNvSpPr txBox="1"/>
          <p:nvPr/>
        </p:nvSpPr>
        <p:spPr>
          <a:xfrm>
            <a:off x="4898767" y="266874"/>
            <a:ext cx="4894396" cy="519373"/>
          </a:xfrm>
          <a:prstGeom prst="rect">
            <a:avLst/>
          </a:prstGeom>
          <a:noFill/>
        </p:spPr>
        <p:txBody>
          <a:bodyPr wrap="square" lIns="102870" tIns="51435" rIns="102870" bIns="51435" rtlCol="0">
            <a:spAutoFit/>
          </a:bodyPr>
          <a:lstStyle/>
          <a:p>
            <a:pPr algn="r"/>
            <a:r>
              <a:rPr lang="es-MX" sz="2700" b="1" dirty="0" smtClean="0">
                <a:solidFill>
                  <a:srgbClr val="FFFFFF"/>
                </a:solidFill>
              </a:rPr>
              <a:t>Conceptos</a:t>
            </a:r>
            <a:endParaRPr lang="es-MX" sz="2700" b="1" dirty="0">
              <a:solidFill>
                <a:srgbClr val="FFFFFF"/>
              </a:solidFill>
            </a:endParaRPr>
          </a:p>
        </p:txBody>
      </p:sp>
      <p:sp>
        <p:nvSpPr>
          <p:cNvPr id="28" name="27 CuadroTexto"/>
          <p:cNvSpPr txBox="1"/>
          <p:nvPr/>
        </p:nvSpPr>
        <p:spPr>
          <a:xfrm>
            <a:off x="936180" y="2736354"/>
            <a:ext cx="8928992" cy="1944216"/>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lnSpc>
                <a:spcPct val="150000"/>
              </a:lnSpc>
              <a:spcBef>
                <a:spcPct val="50000"/>
              </a:spcBef>
              <a:defRPr/>
            </a:pPr>
            <a:r>
              <a:rPr lang="es-MX" sz="1800" dirty="0" smtClean="0">
                <a:solidFill>
                  <a:schemeClr val="bg1"/>
                </a:solidFill>
                <a:latin typeface="+mn-lt"/>
              </a:rPr>
              <a:t>Es la expresión que </a:t>
            </a:r>
            <a:r>
              <a:rPr lang="es-MX" sz="1800" b="1" dirty="0" smtClean="0">
                <a:solidFill>
                  <a:schemeClr val="bg1"/>
                </a:solidFill>
                <a:latin typeface="+mn-lt"/>
              </a:rPr>
              <a:t>identifica e individualiza </a:t>
            </a:r>
            <a:r>
              <a:rPr lang="es-MX" sz="1800" dirty="0" smtClean="0">
                <a:solidFill>
                  <a:schemeClr val="bg1"/>
                </a:solidFill>
                <a:latin typeface="+mn-lt"/>
              </a:rPr>
              <a:t>las diversas </a:t>
            </a:r>
            <a:r>
              <a:rPr lang="es-MX" sz="1800" b="1" dirty="0" smtClean="0">
                <a:solidFill>
                  <a:schemeClr val="bg1"/>
                </a:solidFill>
                <a:latin typeface="+mn-lt"/>
              </a:rPr>
              <a:t>acciones, servicios y productos </a:t>
            </a:r>
            <a:r>
              <a:rPr lang="es-MX" sz="1800" dirty="0" smtClean="0">
                <a:solidFill>
                  <a:schemeClr val="bg1"/>
                </a:solidFill>
                <a:latin typeface="+mn-lt"/>
              </a:rPr>
              <a:t>generados en el quehacer cotidiano del IPN y que mediante su asociación a metas institucionales, </a:t>
            </a:r>
            <a:r>
              <a:rPr lang="es-MX" sz="1800" b="1" dirty="0" smtClean="0">
                <a:solidFill>
                  <a:schemeClr val="bg1"/>
                </a:solidFill>
                <a:latin typeface="+mn-lt"/>
              </a:rPr>
              <a:t>permite la cuantificación, calendarización, seguimiento y evaluación</a:t>
            </a:r>
            <a:r>
              <a:rPr lang="es-MX" sz="1800" dirty="0" smtClean="0">
                <a:solidFill>
                  <a:schemeClr val="bg1"/>
                </a:solidFill>
                <a:latin typeface="+mn-lt"/>
              </a:rPr>
              <a:t> de las mismas, para un periodo determinado. </a:t>
            </a:r>
          </a:p>
        </p:txBody>
      </p:sp>
      <p:cxnSp>
        <p:nvCxnSpPr>
          <p:cNvPr id="29" name="27 Forma"/>
          <p:cNvCxnSpPr>
            <a:stCxn id="32" idx="1"/>
            <a:endCxn id="28" idx="1"/>
          </p:cNvCxnSpPr>
          <p:nvPr/>
        </p:nvCxnSpPr>
        <p:spPr>
          <a:xfrm rot="10800000" flipV="1">
            <a:off x="936181" y="1241866"/>
            <a:ext cx="1606975" cy="2466595"/>
          </a:xfrm>
          <a:prstGeom prst="bentConnector3">
            <a:avLst>
              <a:gd name="adj1" fmla="val 114225"/>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2543155" y="992568"/>
            <a:ext cx="5715040" cy="498598"/>
          </a:xfrm>
          <a:prstGeom prst="rect">
            <a:avLst/>
          </a:prstGeom>
          <a:gradFill rotWithShape="1">
            <a:gsLst>
              <a:gs pos="0">
                <a:srgbClr val="000000"/>
              </a:gs>
              <a:gs pos="50000">
                <a:srgbClr val="5E0000"/>
              </a:gs>
              <a:gs pos="100000">
                <a:srgbClr val="000000"/>
              </a:gs>
            </a:gsLst>
            <a:lin ang="5400000" scaled="1"/>
          </a:gradFill>
          <a:ln w="9525" algn="ctr">
            <a:solidFill>
              <a:srgbClr val="C0C0C0"/>
            </a:solidFill>
            <a:miter lim="800000"/>
            <a:headEnd/>
            <a:tailEnd/>
          </a:ln>
          <a:effectLst>
            <a:outerShdw dist="107763" dir="2700000" algn="ctr" rotWithShape="0">
              <a:srgbClr val="663300"/>
            </a:outerShdw>
          </a:effectLst>
        </p:spPr>
        <p:txBody>
          <a:bodyPr wrap="square" anchor="ctr">
            <a:spAutoFit/>
          </a:bodyPr>
          <a:lstStyle/>
          <a:p>
            <a:pPr algn="ctr">
              <a:lnSpc>
                <a:spcPct val="110000"/>
              </a:lnSpc>
              <a:spcBef>
                <a:spcPct val="50000"/>
              </a:spcBef>
            </a:pPr>
            <a:r>
              <a:rPr lang="es-MX" sz="2400" b="1" dirty="0" smtClean="0">
                <a:solidFill>
                  <a:srgbClr val="FFFFFF"/>
                </a:solidFill>
                <a:latin typeface="+mn-lt"/>
              </a:rPr>
              <a:t>¿Qué es una Unidad de Medida?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ox(in)">
                                      <p:cBhvr>
                                        <p:cTn id="10" dur="1000"/>
                                        <p:tgtEl>
                                          <p:spTgt spid="32"/>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ox(in)">
                                      <p:cBhvr>
                                        <p:cTn id="14" dur="1000"/>
                                        <p:tgtEl>
                                          <p:spTgt spid="28"/>
                                        </p:tgtEl>
                                      </p:cBhvr>
                                    </p:animEffect>
                                  </p:childTnLst>
                                </p:cTn>
                              </p:par>
                              <p:par>
                                <p:cTn id="15" presetID="4"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14 Rectángulo"/>
          <p:cNvSpPr/>
          <p:nvPr/>
        </p:nvSpPr>
        <p:spPr>
          <a:xfrm>
            <a:off x="1471585" y="6554569"/>
            <a:ext cx="5400675" cy="276999"/>
          </a:xfrm>
          <a:prstGeom prst="rect">
            <a:avLst/>
          </a:prstGeom>
        </p:spPr>
        <p:txBody>
          <a:bodyPr>
            <a:spAutoFit/>
          </a:bodyPr>
          <a:lstStyle/>
          <a:p>
            <a:r>
              <a:rPr lang="es-MX" dirty="0" smtClean="0">
                <a:solidFill>
                  <a:schemeClr val="bg1"/>
                </a:solidFill>
                <a:latin typeface="+mn-lt"/>
              </a:rPr>
              <a:t>.</a:t>
            </a:r>
            <a:endParaRPr lang="es-MX" dirty="0">
              <a:latin typeface="+mn-lt"/>
            </a:endParaRPr>
          </a:p>
        </p:txBody>
      </p:sp>
      <p:sp>
        <p:nvSpPr>
          <p:cNvPr id="11" name="10 CuadroTexto"/>
          <p:cNvSpPr txBox="1"/>
          <p:nvPr/>
        </p:nvSpPr>
        <p:spPr>
          <a:xfrm>
            <a:off x="4898767" y="266874"/>
            <a:ext cx="4894396" cy="519373"/>
          </a:xfrm>
          <a:prstGeom prst="rect">
            <a:avLst/>
          </a:prstGeom>
          <a:noFill/>
        </p:spPr>
        <p:txBody>
          <a:bodyPr wrap="square" lIns="102870" tIns="51435" rIns="102870" bIns="51435" rtlCol="0">
            <a:spAutoFit/>
          </a:bodyPr>
          <a:lstStyle/>
          <a:p>
            <a:pPr algn="r"/>
            <a:r>
              <a:rPr lang="es-MX" sz="2700" b="1" dirty="0" smtClean="0">
                <a:solidFill>
                  <a:srgbClr val="FFFFFF"/>
                </a:solidFill>
              </a:rPr>
              <a:t>Conceptos</a:t>
            </a:r>
            <a:endParaRPr lang="es-MX" sz="2700" b="1" dirty="0">
              <a:solidFill>
                <a:srgbClr val="FFFFFF"/>
              </a:solidFill>
            </a:endParaRPr>
          </a:p>
        </p:txBody>
      </p:sp>
      <p:sp>
        <p:nvSpPr>
          <p:cNvPr id="28" name="27 CuadroTexto"/>
          <p:cNvSpPr txBox="1"/>
          <p:nvPr/>
        </p:nvSpPr>
        <p:spPr>
          <a:xfrm>
            <a:off x="648147" y="2808362"/>
            <a:ext cx="8928992" cy="720080"/>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800" b="1" dirty="0" smtClean="0">
                <a:solidFill>
                  <a:schemeClr val="bg1"/>
                </a:solidFill>
                <a:latin typeface="+mn-lt"/>
              </a:rPr>
              <a:t>Determina las unidades responsables (académicas y/o administrativas) que contribuirán al cumplimiento de la meta</a:t>
            </a:r>
            <a:r>
              <a:rPr lang="es-MX" sz="1800" dirty="0" smtClean="0">
                <a:solidFill>
                  <a:schemeClr val="bg1"/>
                </a:solidFill>
                <a:latin typeface="+mn-lt"/>
              </a:rPr>
              <a:t>. </a:t>
            </a:r>
          </a:p>
        </p:txBody>
      </p:sp>
      <p:cxnSp>
        <p:nvCxnSpPr>
          <p:cNvPr id="29" name="27 Forma"/>
          <p:cNvCxnSpPr>
            <a:stCxn id="32" idx="1"/>
            <a:endCxn id="28" idx="1"/>
          </p:cNvCxnSpPr>
          <p:nvPr/>
        </p:nvCxnSpPr>
        <p:spPr>
          <a:xfrm rot="10800000" flipV="1">
            <a:off x="648147" y="1113444"/>
            <a:ext cx="1800200" cy="2054957"/>
          </a:xfrm>
          <a:prstGeom prst="bentConnector3">
            <a:avLst>
              <a:gd name="adj1" fmla="val 112699"/>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2448347" y="864146"/>
            <a:ext cx="6075080" cy="498598"/>
          </a:xfrm>
          <a:prstGeom prst="rect">
            <a:avLst/>
          </a:prstGeom>
          <a:gradFill rotWithShape="1">
            <a:gsLst>
              <a:gs pos="0">
                <a:srgbClr val="000000"/>
              </a:gs>
              <a:gs pos="50000">
                <a:srgbClr val="5E0000"/>
              </a:gs>
              <a:gs pos="100000">
                <a:srgbClr val="000000"/>
              </a:gs>
            </a:gsLst>
            <a:lin ang="5400000" scaled="1"/>
          </a:gradFill>
          <a:ln w="9525" algn="ctr">
            <a:solidFill>
              <a:srgbClr val="C0C0C0"/>
            </a:solidFill>
            <a:miter lim="800000"/>
            <a:headEnd/>
            <a:tailEnd/>
          </a:ln>
          <a:effectLst>
            <a:outerShdw dist="107763" dir="2700000" algn="ctr" rotWithShape="0">
              <a:srgbClr val="663300"/>
            </a:outerShdw>
          </a:effectLst>
        </p:spPr>
        <p:txBody>
          <a:bodyPr wrap="square" anchor="ctr">
            <a:spAutoFit/>
          </a:bodyPr>
          <a:lstStyle/>
          <a:p>
            <a:pPr algn="ctr">
              <a:lnSpc>
                <a:spcPct val="110000"/>
              </a:lnSpc>
              <a:spcBef>
                <a:spcPct val="50000"/>
              </a:spcBef>
            </a:pPr>
            <a:r>
              <a:rPr lang="pt-BR" sz="2400" b="1" dirty="0" smtClean="0">
                <a:solidFill>
                  <a:srgbClr val="FFFFFF"/>
                </a:solidFill>
                <a:latin typeface="+mn-lt"/>
              </a:rPr>
              <a:t>¿Por </a:t>
            </a:r>
            <a:r>
              <a:rPr lang="pt-BR" sz="2400" b="1" dirty="0" err="1" smtClean="0">
                <a:solidFill>
                  <a:srgbClr val="FFFFFF"/>
                </a:solidFill>
                <a:latin typeface="+mn-lt"/>
              </a:rPr>
              <a:t>qué</a:t>
            </a:r>
            <a:r>
              <a:rPr lang="pt-BR" sz="2400" b="1" dirty="0" smtClean="0">
                <a:solidFill>
                  <a:srgbClr val="FFFFFF"/>
                </a:solidFill>
                <a:latin typeface="+mn-lt"/>
              </a:rPr>
              <a:t> </a:t>
            </a:r>
            <a:r>
              <a:rPr lang="pt-BR" sz="2400" b="1" dirty="0" err="1" smtClean="0">
                <a:solidFill>
                  <a:srgbClr val="FFFFFF"/>
                </a:solidFill>
                <a:latin typeface="+mn-lt"/>
              </a:rPr>
              <a:t>asociar</a:t>
            </a:r>
            <a:r>
              <a:rPr lang="pt-BR" sz="2400" b="1" dirty="0" smtClean="0">
                <a:solidFill>
                  <a:srgbClr val="FFFFFF"/>
                </a:solidFill>
                <a:latin typeface="+mn-lt"/>
              </a:rPr>
              <a:t> UM a metas PIMP?</a:t>
            </a:r>
          </a:p>
        </p:txBody>
      </p:sp>
      <p:sp>
        <p:nvSpPr>
          <p:cNvPr id="9" name="8 CuadroTexto"/>
          <p:cNvSpPr txBox="1"/>
          <p:nvPr/>
        </p:nvSpPr>
        <p:spPr>
          <a:xfrm>
            <a:off x="648147" y="1577956"/>
            <a:ext cx="8928992" cy="1014382"/>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pPr>
            <a:r>
              <a:rPr lang="es-MX" sz="1800" dirty="0" smtClean="0">
                <a:solidFill>
                  <a:schemeClr val="bg1"/>
                </a:solidFill>
                <a:latin typeface="+mn-lt"/>
              </a:rPr>
              <a:t>La asociación permite que las unidades de medida se </a:t>
            </a:r>
            <a:r>
              <a:rPr lang="es-MX" sz="1800" b="1" dirty="0" smtClean="0">
                <a:solidFill>
                  <a:schemeClr val="bg1"/>
                </a:solidFill>
                <a:latin typeface="+mn-lt"/>
              </a:rPr>
              <a:t>vinculen </a:t>
            </a:r>
            <a:r>
              <a:rPr lang="es-MX" sz="1800" dirty="0" smtClean="0">
                <a:solidFill>
                  <a:schemeClr val="bg1"/>
                </a:solidFill>
                <a:latin typeface="+mn-lt"/>
              </a:rPr>
              <a:t>a una meta y </a:t>
            </a:r>
            <a:r>
              <a:rPr lang="es-MX" sz="1800" b="1" dirty="0" smtClean="0">
                <a:solidFill>
                  <a:schemeClr val="bg1"/>
                </a:solidFill>
                <a:latin typeface="+mn-lt"/>
              </a:rPr>
              <a:t>proyecto institucionales</a:t>
            </a:r>
            <a:r>
              <a:rPr lang="es-MX" sz="1800" dirty="0" smtClean="0">
                <a:solidFill>
                  <a:schemeClr val="bg1"/>
                </a:solidFill>
                <a:latin typeface="+mn-lt"/>
              </a:rPr>
              <a:t>, a un </a:t>
            </a:r>
            <a:r>
              <a:rPr lang="es-MX" sz="1800" b="1" dirty="0" smtClean="0">
                <a:solidFill>
                  <a:schemeClr val="bg1"/>
                </a:solidFill>
                <a:latin typeface="+mn-lt"/>
              </a:rPr>
              <a:t>principio rector del desarrollo institucional </a:t>
            </a:r>
            <a:r>
              <a:rPr lang="es-MX" sz="1800" dirty="0" smtClean="0">
                <a:solidFill>
                  <a:schemeClr val="bg1"/>
                </a:solidFill>
                <a:latin typeface="+mn-lt"/>
              </a:rPr>
              <a:t>y a una </a:t>
            </a:r>
            <a:r>
              <a:rPr lang="es-MX" sz="1800" b="1" dirty="0" smtClean="0">
                <a:solidFill>
                  <a:schemeClr val="bg1"/>
                </a:solidFill>
                <a:latin typeface="+mn-lt"/>
              </a:rPr>
              <a:t>línea estratégica de acción.</a:t>
            </a:r>
          </a:p>
        </p:txBody>
      </p:sp>
      <p:cxnSp>
        <p:nvCxnSpPr>
          <p:cNvPr id="10" name="27 Forma"/>
          <p:cNvCxnSpPr>
            <a:cxnSpLocks noChangeShapeType="1"/>
            <a:stCxn id="32" idx="1"/>
            <a:endCxn id="9" idx="1"/>
          </p:cNvCxnSpPr>
          <p:nvPr/>
        </p:nvCxnSpPr>
        <p:spPr bwMode="auto">
          <a:xfrm rot="10800000" flipV="1">
            <a:off x="648147" y="1113445"/>
            <a:ext cx="1800200" cy="971702"/>
          </a:xfrm>
          <a:prstGeom prst="bentConnector3">
            <a:avLst>
              <a:gd name="adj1" fmla="val 112699"/>
            </a:avLst>
          </a:prstGeom>
          <a:noFill/>
          <a:ln w="25400" algn="ctr">
            <a:solidFill>
              <a:srgbClr val="FF0000"/>
            </a:solidFill>
            <a:miter lim="800000"/>
            <a:headEnd/>
            <a:tailEnd type="arrow" w="med" len="med"/>
          </a:ln>
          <a:effectLst>
            <a:outerShdw dist="50800" dir="5400000" algn="ctr" rotWithShape="0">
              <a:srgbClr val="FFFFCC"/>
            </a:outerShdw>
          </a:effectLst>
        </p:spPr>
      </p:cxnSp>
      <p:sp>
        <p:nvSpPr>
          <p:cNvPr id="25" name="24 CuadroTexto"/>
          <p:cNvSpPr txBox="1"/>
          <p:nvPr/>
        </p:nvSpPr>
        <p:spPr>
          <a:xfrm>
            <a:off x="648147" y="3744466"/>
            <a:ext cx="8928992" cy="1512168"/>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800" dirty="0" smtClean="0">
                <a:solidFill>
                  <a:schemeClr val="bg1"/>
                </a:solidFill>
                <a:latin typeface="+mn-lt"/>
              </a:rPr>
              <a:t>Si el cumplimiento de una meta y las acciones que conlleva corresponde exclusivamente al área de coordinación, la unidad de medida asociada está diseñada para que sea operada por la misma. Por el contrario, si el cumplimiento implica la participación de unidades académicas y/o administrativas, la unidad de medida refleja la participación de las mismas.</a:t>
            </a:r>
          </a:p>
        </p:txBody>
      </p:sp>
      <p:cxnSp>
        <p:nvCxnSpPr>
          <p:cNvPr id="26" name="27 Forma"/>
          <p:cNvCxnSpPr>
            <a:stCxn id="32" idx="1"/>
            <a:endCxn id="25" idx="1"/>
          </p:cNvCxnSpPr>
          <p:nvPr/>
        </p:nvCxnSpPr>
        <p:spPr>
          <a:xfrm rot="10800000" flipV="1">
            <a:off x="648147" y="1113444"/>
            <a:ext cx="1800200" cy="3387105"/>
          </a:xfrm>
          <a:prstGeom prst="bentConnector3">
            <a:avLst>
              <a:gd name="adj1" fmla="val 112699"/>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648147" y="5472658"/>
            <a:ext cx="8928992" cy="1080120"/>
          </a:xfrm>
          <a:prstGeom prst="rect">
            <a:avLst/>
          </a:prstGeom>
          <a:gradFill rotWithShape="1">
            <a:gsLst>
              <a:gs pos="0">
                <a:srgbClr val="993300"/>
              </a:gs>
              <a:gs pos="50000">
                <a:srgbClr val="000000"/>
              </a:gs>
              <a:gs pos="100000">
                <a:srgbClr val="993300"/>
              </a:gs>
            </a:gsLst>
            <a:lin ang="18900000" scaled="1"/>
          </a:gradFill>
          <a:ln w="9525" algn="ctr">
            <a:solidFill>
              <a:srgbClr val="DDDDDD"/>
            </a:solidFill>
            <a:miter lim="800000"/>
            <a:headEnd/>
            <a:tailEnd/>
          </a:ln>
          <a:effectLst>
            <a:outerShdw dist="107763" dir="2700000" algn="ctr" rotWithShape="0">
              <a:srgbClr val="808000">
                <a:alpha val="50000"/>
              </a:srgbClr>
            </a:outerShdw>
          </a:effectLst>
        </p:spPr>
        <p:txBody>
          <a:bodyPr anchor="ctr"/>
          <a:lstStyle/>
          <a:p>
            <a:pPr algn="ctr">
              <a:spcBef>
                <a:spcPct val="50000"/>
              </a:spcBef>
              <a:defRPr/>
            </a:pPr>
            <a:r>
              <a:rPr lang="es-MX" sz="1800" dirty="0" smtClean="0">
                <a:solidFill>
                  <a:schemeClr val="bg1"/>
                </a:solidFill>
                <a:latin typeface="+mn-lt"/>
              </a:rPr>
              <a:t>Indica las actividades que se realizan en cada una de las unidades responsables, con el propósito de evitar duplicidad en la información de las unidades de medida.</a:t>
            </a:r>
          </a:p>
        </p:txBody>
      </p:sp>
      <p:cxnSp>
        <p:nvCxnSpPr>
          <p:cNvPr id="17" name="27 Forma"/>
          <p:cNvCxnSpPr>
            <a:stCxn id="32" idx="1"/>
            <a:endCxn id="16" idx="1"/>
          </p:cNvCxnSpPr>
          <p:nvPr/>
        </p:nvCxnSpPr>
        <p:spPr>
          <a:xfrm rot="10800000" flipV="1">
            <a:off x="648147" y="1113444"/>
            <a:ext cx="1800200" cy="4899273"/>
          </a:xfrm>
          <a:prstGeom prst="bentConnector3">
            <a:avLst>
              <a:gd name="adj1" fmla="val 112699"/>
            </a:avLst>
          </a:prstGeom>
          <a:ln w="25400">
            <a:solidFill>
              <a:srgbClr val="FF0000"/>
            </a:solidFill>
            <a:tailEnd type="arrow"/>
          </a:ln>
          <a:effectLst>
            <a:outerShdw blurRad="50800" dist="50800" dir="5400000" algn="ctr" rotWithShape="0">
              <a:srgbClr val="FFFFCC"/>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ox(in)">
                                      <p:cBhvr>
                                        <p:cTn id="10" dur="1000"/>
                                        <p:tgtEl>
                                          <p:spTgt spid="32"/>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ox(in)">
                                      <p:cBhvr>
                                        <p:cTn id="14" dur="1000"/>
                                        <p:tgtEl>
                                          <p:spTgt spid="28"/>
                                        </p:tgtEl>
                                      </p:cBhvr>
                                    </p:animEffect>
                                  </p:childTnLst>
                                </p:cTn>
                              </p:par>
                              <p:par>
                                <p:cTn id="15" presetID="4"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1000"/>
                                        <p:tgtEl>
                                          <p:spTgt spid="9"/>
                                        </p:tgtEl>
                                      </p:cBhvr>
                                    </p:animEffect>
                                  </p:childTnLst>
                                </p:cTn>
                              </p:par>
                              <p:par>
                                <p:cTn id="22" presetID="4"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par>
                          <p:cTn id="25" fill="hold">
                            <p:stCondLst>
                              <p:cond delay="3000"/>
                            </p:stCondLst>
                            <p:childTnLst>
                              <p:par>
                                <p:cTn id="26" presetID="4" presetClass="entr" presetSubtype="16"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ox(in)">
                                      <p:cBhvr>
                                        <p:cTn id="28" dur="1000"/>
                                        <p:tgtEl>
                                          <p:spTgt spid="25"/>
                                        </p:tgtEl>
                                      </p:cBhvr>
                                    </p:animEffect>
                                  </p:childTnLst>
                                </p:cTn>
                              </p:par>
                              <p:par>
                                <p:cTn id="29" presetID="4"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ox(in)">
                                      <p:cBhvr>
                                        <p:cTn id="31" dur="500"/>
                                        <p:tgtEl>
                                          <p:spTgt spid="26"/>
                                        </p:tgtEl>
                                      </p:cBhvr>
                                    </p:animEffect>
                                  </p:childTnLst>
                                </p:cTn>
                              </p:par>
                            </p:childTnLst>
                          </p:cTn>
                        </p:par>
                        <p:par>
                          <p:cTn id="32" fill="hold">
                            <p:stCondLst>
                              <p:cond delay="4000"/>
                            </p:stCondLst>
                            <p:childTnLst>
                              <p:par>
                                <p:cTn id="33" presetID="4"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ox(in)">
                                      <p:cBhvr>
                                        <p:cTn id="35" dur="1000"/>
                                        <p:tgtEl>
                                          <p:spTgt spid="16"/>
                                        </p:tgtEl>
                                      </p:cBhvr>
                                    </p:animEffect>
                                  </p:childTnLst>
                                </p:cTn>
                              </p:par>
                              <p:par>
                                <p:cTn id="36" presetID="4" presetClass="entr" presetSubtype="16"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ox(in)">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animBg="1"/>
      <p:bldP spid="9" grpId="0" animBg="1"/>
      <p:bldP spid="25" grpId="0" animBg="1"/>
      <p:bldP spid="16" grpId="0" animBg="1"/>
    </p:bldLst>
  </p:timing>
</p:sld>
</file>

<file path=ppt/theme/theme1.xml><?xml version="1.0" encoding="utf-8"?>
<a:theme xmlns:a="http://schemas.openxmlformats.org/drawingml/2006/main" name="Capas">
  <a:themeElements>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apa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287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287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tx1"/>
            </a:solidFill>
            <a:effectLst/>
            <a:latin typeface="Arial" charset="0"/>
          </a:defRPr>
        </a:defPPr>
      </a:lstStyle>
    </a:lnDef>
  </a:objectDefaults>
  <a:extraClrSchemeLst>
    <a:extraClrScheme>
      <a:clrScheme name="Cap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ap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ap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ap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ap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ap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ap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13982</TotalTime>
  <Words>1701</Words>
  <Application>Microsoft Office PowerPoint</Application>
  <PresentationFormat>Personalizado</PresentationFormat>
  <Paragraphs>186</Paragraphs>
  <Slides>30</Slides>
  <Notes>17</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Capas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Company>IPN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Flujos de información e indicadores</dc:title>
  <dc:subject>Encuesta DE y SII-2004</dc:subject>
  <dc:creator>Mauricio Igor Jasso</dc:creator>
  <cp:lastModifiedBy>Cynthia</cp:lastModifiedBy>
  <cp:revision>858</cp:revision>
  <dcterms:created xsi:type="dcterms:W3CDTF">2004-08-06T19:47:46Z</dcterms:created>
  <dcterms:modified xsi:type="dcterms:W3CDTF">2012-10-17T16:15:28Z</dcterms:modified>
</cp:coreProperties>
</file>