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5" r:id="rId1"/>
    <p:sldMasterId id="2147483939" r:id="rId2"/>
  </p:sldMasterIdLst>
  <p:notesMasterIdLst>
    <p:notesMasterId r:id="rId56"/>
  </p:notesMasterIdLst>
  <p:handoutMasterIdLst>
    <p:handoutMasterId r:id="rId57"/>
  </p:handoutMasterIdLst>
  <p:sldIdLst>
    <p:sldId id="847" r:id="rId3"/>
    <p:sldId id="850" r:id="rId4"/>
    <p:sldId id="939" r:id="rId5"/>
    <p:sldId id="997" r:id="rId6"/>
    <p:sldId id="998" r:id="rId7"/>
    <p:sldId id="999" r:id="rId8"/>
    <p:sldId id="1000" r:id="rId9"/>
    <p:sldId id="1003" r:id="rId10"/>
    <p:sldId id="1005" r:id="rId11"/>
    <p:sldId id="1007" r:id="rId12"/>
    <p:sldId id="993" r:id="rId13"/>
    <p:sldId id="1004" r:id="rId14"/>
    <p:sldId id="1012" r:id="rId15"/>
    <p:sldId id="1013" r:id="rId16"/>
    <p:sldId id="1015" r:id="rId17"/>
    <p:sldId id="1016" r:id="rId18"/>
    <p:sldId id="1017" r:id="rId19"/>
    <p:sldId id="1019" r:id="rId20"/>
    <p:sldId id="994" r:id="rId21"/>
    <p:sldId id="995" r:id="rId22"/>
    <p:sldId id="1020" r:id="rId23"/>
    <p:sldId id="996" r:id="rId24"/>
    <p:sldId id="1025" r:id="rId25"/>
    <p:sldId id="1026" r:id="rId26"/>
    <p:sldId id="916" r:id="rId27"/>
    <p:sldId id="1010" r:id="rId28"/>
    <p:sldId id="1011" r:id="rId29"/>
    <p:sldId id="960" r:id="rId30"/>
    <p:sldId id="940" r:id="rId31"/>
    <p:sldId id="943" r:id="rId32"/>
    <p:sldId id="942" r:id="rId33"/>
    <p:sldId id="944" r:id="rId34"/>
    <p:sldId id="945" r:id="rId35"/>
    <p:sldId id="946" r:id="rId36"/>
    <p:sldId id="930" r:id="rId37"/>
    <p:sldId id="1037" r:id="rId38"/>
    <p:sldId id="1023" r:id="rId39"/>
    <p:sldId id="1024" r:id="rId40"/>
    <p:sldId id="1027" r:id="rId41"/>
    <p:sldId id="1029" r:id="rId42"/>
    <p:sldId id="1038" r:id="rId43"/>
    <p:sldId id="1030" r:id="rId44"/>
    <p:sldId id="1031" r:id="rId45"/>
    <p:sldId id="1032" r:id="rId46"/>
    <p:sldId id="1033" r:id="rId47"/>
    <p:sldId id="1034" r:id="rId48"/>
    <p:sldId id="1035" r:id="rId49"/>
    <p:sldId id="1036" r:id="rId50"/>
    <p:sldId id="1028" r:id="rId51"/>
    <p:sldId id="986" r:id="rId52"/>
    <p:sldId id="992" r:id="rId53"/>
    <p:sldId id="985" r:id="rId54"/>
    <p:sldId id="987" r:id="rId55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  <a:srgbClr val="009900"/>
    <a:srgbClr val="FFFFCC"/>
    <a:srgbClr val="CCFFFF"/>
    <a:srgbClr val="CCFFCC"/>
    <a:srgbClr val="FFCCFF"/>
    <a:srgbClr val="FFCCCC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6" autoAdjust="0"/>
    <p:restoredTop sz="94494" autoAdjust="0"/>
  </p:normalViewPr>
  <p:slideViewPr>
    <p:cSldViewPr>
      <p:cViewPr>
        <p:scale>
          <a:sx n="70" d="100"/>
          <a:sy n="70" d="100"/>
        </p:scale>
        <p:origin x="-1860" y="-498"/>
      </p:cViewPr>
      <p:guideLst>
        <p:guide orient="horz" pos="2251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90"/>
      </p:cViewPr>
      <p:guideLst>
        <p:guide orient="horz" pos="2929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A4F35B7-9B62-4A4D-A9F1-3A697E0DB00A}" type="datetime1">
              <a:rPr lang="es-ES"/>
              <a:pPr>
                <a:defRPr/>
              </a:pPr>
              <a:t>14/09/2012</a:t>
            </a:fld>
            <a:endParaRPr lang="es-ES"/>
          </a:p>
        </p:txBody>
      </p:sp>
      <p:sp>
        <p:nvSpPr>
          <p:cNvPr id="430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30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71E4846-5A15-494C-AECF-AE9FED55DDC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4947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F26786E-7D40-4A7F-B933-3D6B562D6E31}" type="datetime1">
              <a:rPr lang="es-ES"/>
              <a:pPr>
                <a:defRPr/>
              </a:pPr>
              <a:t>14/09/2012</a:t>
            </a:fld>
            <a:endParaRPr lang="es-E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848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601D4DD-A5D6-4800-AC66-6A533C14EA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277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158773-332F-47BE-9F82-00A7A65334B9}" type="slidenum">
              <a:rPr lang="es-ES" sz="1200" smtClean="0">
                <a:latin typeface="Times New Roman" pitchFamily="18" charset="0"/>
              </a:rPr>
              <a:pPr eaLnBrk="1" hangingPunct="1"/>
              <a:t>1</a:t>
            </a:fld>
            <a:endParaRPr lang="es-ES" sz="1200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01D4DD-A5D6-4800-AC66-6A533C14EA9F}" type="slidenum">
              <a:rPr lang="es-ES" smtClean="0"/>
              <a:pPr>
                <a:defRPr/>
              </a:pPr>
              <a:t>40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46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96640"/>
            <a:ext cx="7772400" cy="2692400"/>
          </a:xfrm>
          <a:solidFill>
            <a:srgbClr val="CCFFCC"/>
          </a:solidFill>
          <a:ln w="25400">
            <a:solidFill>
              <a:srgbClr val="7C0040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  <a:solidFill>
            <a:srgbClr val="FFFF99"/>
          </a:solidFill>
          <a:ln w="25400">
            <a:solidFill>
              <a:srgbClr val="0000FF"/>
            </a:solidFill>
          </a:ln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8000"/>
                </a:solidFill>
              </a:defRPr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04BD4-45B1-482C-9F01-0C3FCD308006}" type="datetime1">
              <a:rPr lang="es-ES"/>
              <a:pPr>
                <a:defRPr/>
              </a:pPr>
              <a:t>14/09/2012</a:t>
            </a:fld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 w="9525">
            <a:noFill/>
          </a:ln>
        </p:spPr>
        <p:txBody>
          <a:bodyPr/>
          <a:lstStyle>
            <a:lvl1pPr>
              <a:defRPr sz="1400" b="0">
                <a:latin typeface="Tahoma" pitchFamily="34" charset="0"/>
              </a:defRPr>
            </a:lvl1pPr>
          </a:lstStyle>
          <a:p>
            <a:pPr>
              <a:defRPr/>
            </a:pPr>
            <a:fld id="{559D50B5-0E44-4E45-B672-FF7E05A4A4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9" name="Picture 2" descr="H:\04 HP2 Data-111224-120707\01 Control\02 Imagenes\01 Logos\SMA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" y="44227"/>
            <a:ext cx="1152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H:\04 HP2 Data-111224-120707\01 Control\02 Imagenes\01 Logos\cda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915" y="-27383"/>
            <a:ext cx="874597" cy="94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06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E937-6708-4CE7-AD80-D2BDF950DA1E}" type="datetime1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14/09/2012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0FC7-A993-4049-B1E5-F3835AA543D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00014"/>
            <a:ext cx="720080" cy="80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53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C6FB2-B3F7-4994-885E-94BA565590B6}" type="datetime1">
              <a:rPr lang="es-ES"/>
              <a:pPr>
                <a:defRPr/>
              </a:pPr>
              <a:t>14/09/2012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04250" y="980728"/>
            <a:ext cx="503238" cy="279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52979-C4BA-4CE7-8B01-4E3E80B9CEF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666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1188" y="1196975"/>
            <a:ext cx="3884612" cy="48244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84613" cy="48244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FE725-1AF2-45F0-B7E5-A6B601ABA154}" type="datetime1">
              <a:rPr lang="es-ES"/>
              <a:pPr>
                <a:defRPr/>
              </a:pPr>
              <a:t>14/09/2012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04250" y="980728"/>
            <a:ext cx="503238" cy="279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1FCBC-8E43-450C-86C2-38489A830E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95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ED5EC-855D-4361-95C8-BB75C9329FE0}" type="datetime1">
              <a:rPr lang="es-ES"/>
              <a:pPr>
                <a:defRPr/>
              </a:pPr>
              <a:t>14/09/2012</a:t>
            </a:fld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04250" y="989360"/>
            <a:ext cx="503238" cy="279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608CF-DB66-48DA-A571-2F5A64157B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0036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8E25A-59E3-4EF2-944F-15D71F447A03}" type="datetime1">
              <a:rPr lang="es-ES"/>
              <a:pPr>
                <a:defRPr/>
              </a:pPr>
              <a:t>14/09/2012</a:t>
            </a:fld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04250" y="980728"/>
            <a:ext cx="503238" cy="279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B2263-30FB-4413-9692-767F248FCA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174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1C6C-61D1-40C0-9193-4E80E2AC1970}" type="datetime1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14/09/2012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0FC7-A993-4049-B1E5-F3835AA543D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6" y="38944"/>
            <a:ext cx="941784" cy="941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00014"/>
            <a:ext cx="720080" cy="80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092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-27384"/>
            <a:ext cx="6840760" cy="114300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E390-89A4-4155-A46F-60852B14A957}" type="datetime1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14/09/2012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0FC7-A993-4049-B1E5-F3835AA543D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00014"/>
            <a:ext cx="720080" cy="80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44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-27384"/>
            <a:ext cx="6840760" cy="114300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6E2-A670-4FDF-B8BE-1070B5CB71F0}" type="datetime1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14/09/2012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0FC7-A993-4049-B1E5-F3835AA543D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00014"/>
            <a:ext cx="720080" cy="80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8242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-27384"/>
            <a:ext cx="6840760" cy="114300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5466C-1906-4126-A6C3-373C0909B842}" type="datetime1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14/09/2012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0FC7-A993-4049-B1E5-F3835AA543D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00014"/>
            <a:ext cx="720080" cy="80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93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83"/>
          <p:cNvGrpSpPr>
            <a:grpSpLocks/>
          </p:cNvGrpSpPr>
          <p:nvPr userDrawn="1"/>
        </p:nvGrpSpPr>
        <p:grpSpPr bwMode="auto">
          <a:xfrm>
            <a:off x="-34925" y="-34601"/>
            <a:ext cx="9144000" cy="6858000"/>
            <a:chOff x="-23" y="0"/>
            <a:chExt cx="5760" cy="4320"/>
          </a:xfrm>
        </p:grpSpPr>
        <p:sp>
          <p:nvSpPr>
            <p:cNvPr id="1034" name="Line 5"/>
            <p:cNvSpPr>
              <a:spLocks noChangeShapeType="1"/>
            </p:cNvSpPr>
            <p:nvPr/>
          </p:nvSpPr>
          <p:spPr bwMode="white">
            <a:xfrm>
              <a:off x="-23" y="192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35" name="Line 6"/>
            <p:cNvSpPr>
              <a:spLocks noChangeShapeType="1"/>
            </p:cNvSpPr>
            <p:nvPr/>
          </p:nvSpPr>
          <p:spPr bwMode="white">
            <a:xfrm>
              <a:off x="-23" y="384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36" name="Line 7"/>
            <p:cNvSpPr>
              <a:spLocks noChangeShapeType="1"/>
            </p:cNvSpPr>
            <p:nvPr/>
          </p:nvSpPr>
          <p:spPr bwMode="white">
            <a:xfrm>
              <a:off x="-23" y="576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37" name="Line 8"/>
            <p:cNvSpPr>
              <a:spLocks noChangeShapeType="1"/>
            </p:cNvSpPr>
            <p:nvPr/>
          </p:nvSpPr>
          <p:spPr bwMode="white">
            <a:xfrm>
              <a:off x="-23" y="768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38" name="Line 9"/>
            <p:cNvSpPr>
              <a:spLocks noChangeShapeType="1"/>
            </p:cNvSpPr>
            <p:nvPr/>
          </p:nvSpPr>
          <p:spPr bwMode="white">
            <a:xfrm>
              <a:off x="-23" y="960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39" name="Line 10"/>
            <p:cNvSpPr>
              <a:spLocks noChangeShapeType="1"/>
            </p:cNvSpPr>
            <p:nvPr/>
          </p:nvSpPr>
          <p:spPr bwMode="white">
            <a:xfrm>
              <a:off x="-23" y="1152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0" name="Line 11"/>
            <p:cNvSpPr>
              <a:spLocks noChangeShapeType="1"/>
            </p:cNvSpPr>
            <p:nvPr/>
          </p:nvSpPr>
          <p:spPr bwMode="white">
            <a:xfrm>
              <a:off x="-23" y="1344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1" name="Line 12"/>
            <p:cNvSpPr>
              <a:spLocks noChangeShapeType="1"/>
            </p:cNvSpPr>
            <p:nvPr/>
          </p:nvSpPr>
          <p:spPr bwMode="white">
            <a:xfrm>
              <a:off x="-23" y="1536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2" name="Line 13"/>
            <p:cNvSpPr>
              <a:spLocks noChangeShapeType="1"/>
            </p:cNvSpPr>
            <p:nvPr/>
          </p:nvSpPr>
          <p:spPr bwMode="white">
            <a:xfrm>
              <a:off x="-23" y="1728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3" name="Line 14"/>
            <p:cNvSpPr>
              <a:spLocks noChangeShapeType="1"/>
            </p:cNvSpPr>
            <p:nvPr/>
          </p:nvSpPr>
          <p:spPr bwMode="white">
            <a:xfrm>
              <a:off x="-23" y="1920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4" name="Line 15"/>
            <p:cNvSpPr>
              <a:spLocks noChangeShapeType="1"/>
            </p:cNvSpPr>
            <p:nvPr/>
          </p:nvSpPr>
          <p:spPr bwMode="white">
            <a:xfrm>
              <a:off x="-23" y="2112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5" name="Line 16"/>
            <p:cNvSpPr>
              <a:spLocks noChangeShapeType="1"/>
            </p:cNvSpPr>
            <p:nvPr/>
          </p:nvSpPr>
          <p:spPr bwMode="white">
            <a:xfrm>
              <a:off x="-23" y="2304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6" name="Line 17"/>
            <p:cNvSpPr>
              <a:spLocks noChangeShapeType="1"/>
            </p:cNvSpPr>
            <p:nvPr/>
          </p:nvSpPr>
          <p:spPr bwMode="white">
            <a:xfrm>
              <a:off x="-23" y="2496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7" name="Line 18"/>
            <p:cNvSpPr>
              <a:spLocks noChangeShapeType="1"/>
            </p:cNvSpPr>
            <p:nvPr/>
          </p:nvSpPr>
          <p:spPr bwMode="white">
            <a:xfrm>
              <a:off x="-23" y="2688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8" name="Line 19"/>
            <p:cNvSpPr>
              <a:spLocks noChangeShapeType="1"/>
            </p:cNvSpPr>
            <p:nvPr/>
          </p:nvSpPr>
          <p:spPr bwMode="white">
            <a:xfrm>
              <a:off x="-23" y="2880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9" name="Line 20"/>
            <p:cNvSpPr>
              <a:spLocks noChangeShapeType="1"/>
            </p:cNvSpPr>
            <p:nvPr/>
          </p:nvSpPr>
          <p:spPr bwMode="white">
            <a:xfrm>
              <a:off x="-23" y="3072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0" name="Line 21"/>
            <p:cNvSpPr>
              <a:spLocks noChangeShapeType="1"/>
            </p:cNvSpPr>
            <p:nvPr/>
          </p:nvSpPr>
          <p:spPr bwMode="white">
            <a:xfrm>
              <a:off x="-23" y="3264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1" name="Line 22"/>
            <p:cNvSpPr>
              <a:spLocks noChangeShapeType="1"/>
            </p:cNvSpPr>
            <p:nvPr/>
          </p:nvSpPr>
          <p:spPr bwMode="white">
            <a:xfrm>
              <a:off x="-23" y="3456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2" name="Line 23"/>
            <p:cNvSpPr>
              <a:spLocks noChangeShapeType="1"/>
            </p:cNvSpPr>
            <p:nvPr/>
          </p:nvSpPr>
          <p:spPr bwMode="white">
            <a:xfrm>
              <a:off x="-23" y="3648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3" name="Line 24"/>
            <p:cNvSpPr>
              <a:spLocks noChangeShapeType="1"/>
            </p:cNvSpPr>
            <p:nvPr/>
          </p:nvSpPr>
          <p:spPr bwMode="white">
            <a:xfrm>
              <a:off x="-23" y="3840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4" name="Line 25"/>
            <p:cNvSpPr>
              <a:spLocks noChangeShapeType="1"/>
            </p:cNvSpPr>
            <p:nvPr/>
          </p:nvSpPr>
          <p:spPr bwMode="white">
            <a:xfrm>
              <a:off x="-23" y="4032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5" name="Line 26"/>
            <p:cNvSpPr>
              <a:spLocks noChangeShapeType="1"/>
            </p:cNvSpPr>
            <p:nvPr/>
          </p:nvSpPr>
          <p:spPr bwMode="white">
            <a:xfrm>
              <a:off x="-23" y="4224"/>
              <a:ext cx="5760" cy="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6" name="Line 27"/>
            <p:cNvSpPr>
              <a:spLocks noChangeShapeType="1"/>
            </p:cNvSpPr>
            <p:nvPr/>
          </p:nvSpPr>
          <p:spPr bwMode="white">
            <a:xfrm>
              <a:off x="169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7" name="Line 28"/>
            <p:cNvSpPr>
              <a:spLocks noChangeShapeType="1"/>
            </p:cNvSpPr>
            <p:nvPr/>
          </p:nvSpPr>
          <p:spPr bwMode="white">
            <a:xfrm>
              <a:off x="361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8" name="Line 29"/>
            <p:cNvSpPr>
              <a:spLocks noChangeShapeType="1"/>
            </p:cNvSpPr>
            <p:nvPr/>
          </p:nvSpPr>
          <p:spPr bwMode="white">
            <a:xfrm>
              <a:off x="553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59" name="Line 30"/>
            <p:cNvSpPr>
              <a:spLocks noChangeShapeType="1"/>
            </p:cNvSpPr>
            <p:nvPr/>
          </p:nvSpPr>
          <p:spPr bwMode="white">
            <a:xfrm>
              <a:off x="745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0" name="Line 31"/>
            <p:cNvSpPr>
              <a:spLocks noChangeShapeType="1"/>
            </p:cNvSpPr>
            <p:nvPr/>
          </p:nvSpPr>
          <p:spPr bwMode="white">
            <a:xfrm>
              <a:off x="937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1" name="Line 32"/>
            <p:cNvSpPr>
              <a:spLocks noChangeShapeType="1"/>
            </p:cNvSpPr>
            <p:nvPr/>
          </p:nvSpPr>
          <p:spPr bwMode="white">
            <a:xfrm>
              <a:off x="1129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2" name="Line 33"/>
            <p:cNvSpPr>
              <a:spLocks noChangeShapeType="1"/>
            </p:cNvSpPr>
            <p:nvPr/>
          </p:nvSpPr>
          <p:spPr bwMode="white">
            <a:xfrm>
              <a:off x="1321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3" name="Line 34"/>
            <p:cNvSpPr>
              <a:spLocks noChangeShapeType="1"/>
            </p:cNvSpPr>
            <p:nvPr/>
          </p:nvSpPr>
          <p:spPr bwMode="white">
            <a:xfrm>
              <a:off x="1513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4" name="Line 35"/>
            <p:cNvSpPr>
              <a:spLocks noChangeShapeType="1"/>
            </p:cNvSpPr>
            <p:nvPr/>
          </p:nvSpPr>
          <p:spPr bwMode="white">
            <a:xfrm>
              <a:off x="1705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5" name="Line 36"/>
            <p:cNvSpPr>
              <a:spLocks noChangeShapeType="1"/>
            </p:cNvSpPr>
            <p:nvPr/>
          </p:nvSpPr>
          <p:spPr bwMode="white">
            <a:xfrm>
              <a:off x="1897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6" name="Line 37"/>
            <p:cNvSpPr>
              <a:spLocks noChangeShapeType="1"/>
            </p:cNvSpPr>
            <p:nvPr/>
          </p:nvSpPr>
          <p:spPr bwMode="white">
            <a:xfrm>
              <a:off x="2089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7" name="Line 38"/>
            <p:cNvSpPr>
              <a:spLocks noChangeShapeType="1"/>
            </p:cNvSpPr>
            <p:nvPr/>
          </p:nvSpPr>
          <p:spPr bwMode="white">
            <a:xfrm>
              <a:off x="2281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8" name="Line 39"/>
            <p:cNvSpPr>
              <a:spLocks noChangeShapeType="1"/>
            </p:cNvSpPr>
            <p:nvPr/>
          </p:nvSpPr>
          <p:spPr bwMode="white">
            <a:xfrm>
              <a:off x="2473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69" name="Line 40"/>
            <p:cNvSpPr>
              <a:spLocks noChangeShapeType="1"/>
            </p:cNvSpPr>
            <p:nvPr/>
          </p:nvSpPr>
          <p:spPr bwMode="white">
            <a:xfrm>
              <a:off x="2665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0" name="Line 41"/>
            <p:cNvSpPr>
              <a:spLocks noChangeShapeType="1"/>
            </p:cNvSpPr>
            <p:nvPr/>
          </p:nvSpPr>
          <p:spPr bwMode="white">
            <a:xfrm>
              <a:off x="2857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1" name="Line 42"/>
            <p:cNvSpPr>
              <a:spLocks noChangeShapeType="1"/>
            </p:cNvSpPr>
            <p:nvPr/>
          </p:nvSpPr>
          <p:spPr bwMode="white">
            <a:xfrm>
              <a:off x="3049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2" name="Line 43"/>
            <p:cNvSpPr>
              <a:spLocks noChangeShapeType="1"/>
            </p:cNvSpPr>
            <p:nvPr/>
          </p:nvSpPr>
          <p:spPr bwMode="white">
            <a:xfrm>
              <a:off x="3241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3" name="Line 44"/>
            <p:cNvSpPr>
              <a:spLocks noChangeShapeType="1"/>
            </p:cNvSpPr>
            <p:nvPr/>
          </p:nvSpPr>
          <p:spPr bwMode="white">
            <a:xfrm>
              <a:off x="3433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4" name="Line 45"/>
            <p:cNvSpPr>
              <a:spLocks noChangeShapeType="1"/>
            </p:cNvSpPr>
            <p:nvPr/>
          </p:nvSpPr>
          <p:spPr bwMode="white">
            <a:xfrm>
              <a:off x="3625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5" name="Line 46"/>
            <p:cNvSpPr>
              <a:spLocks noChangeShapeType="1"/>
            </p:cNvSpPr>
            <p:nvPr/>
          </p:nvSpPr>
          <p:spPr bwMode="white">
            <a:xfrm>
              <a:off x="3817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6" name="Line 47"/>
            <p:cNvSpPr>
              <a:spLocks noChangeShapeType="1"/>
            </p:cNvSpPr>
            <p:nvPr/>
          </p:nvSpPr>
          <p:spPr bwMode="white">
            <a:xfrm>
              <a:off x="4009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7" name="Line 48"/>
            <p:cNvSpPr>
              <a:spLocks noChangeShapeType="1"/>
            </p:cNvSpPr>
            <p:nvPr/>
          </p:nvSpPr>
          <p:spPr bwMode="white">
            <a:xfrm>
              <a:off x="4201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8" name="Line 49"/>
            <p:cNvSpPr>
              <a:spLocks noChangeShapeType="1"/>
            </p:cNvSpPr>
            <p:nvPr/>
          </p:nvSpPr>
          <p:spPr bwMode="white">
            <a:xfrm>
              <a:off x="4393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79" name="Line 50"/>
            <p:cNvSpPr>
              <a:spLocks noChangeShapeType="1"/>
            </p:cNvSpPr>
            <p:nvPr/>
          </p:nvSpPr>
          <p:spPr bwMode="white">
            <a:xfrm>
              <a:off x="4585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80" name="Line 51"/>
            <p:cNvSpPr>
              <a:spLocks noChangeShapeType="1"/>
            </p:cNvSpPr>
            <p:nvPr/>
          </p:nvSpPr>
          <p:spPr bwMode="white">
            <a:xfrm>
              <a:off x="4777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81" name="Line 52"/>
            <p:cNvSpPr>
              <a:spLocks noChangeShapeType="1"/>
            </p:cNvSpPr>
            <p:nvPr/>
          </p:nvSpPr>
          <p:spPr bwMode="white">
            <a:xfrm>
              <a:off x="4969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82" name="Line 53"/>
            <p:cNvSpPr>
              <a:spLocks noChangeShapeType="1"/>
            </p:cNvSpPr>
            <p:nvPr/>
          </p:nvSpPr>
          <p:spPr bwMode="white">
            <a:xfrm>
              <a:off x="5161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83" name="Line 54"/>
            <p:cNvSpPr>
              <a:spLocks noChangeShapeType="1"/>
            </p:cNvSpPr>
            <p:nvPr/>
          </p:nvSpPr>
          <p:spPr bwMode="white">
            <a:xfrm>
              <a:off x="5353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84" name="Line 55"/>
            <p:cNvSpPr>
              <a:spLocks noChangeShapeType="1"/>
            </p:cNvSpPr>
            <p:nvPr/>
          </p:nvSpPr>
          <p:spPr bwMode="white">
            <a:xfrm>
              <a:off x="5545" y="0"/>
              <a:ext cx="0" cy="4320"/>
            </a:xfrm>
            <a:prstGeom prst="line">
              <a:avLst/>
            </a:prstGeom>
            <a:noFill/>
            <a:ln w="317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640" y="115888"/>
            <a:ext cx="6767784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8EEFE44B-982A-449B-849B-6D1D70801005}" type="datetime1">
              <a:rPr lang="es-ES"/>
              <a:pPr>
                <a:defRPr/>
              </a:pPr>
              <a:t>14/09/2012</a:t>
            </a:fld>
            <a:endParaRPr lang="es-E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4250" y="980728"/>
            <a:ext cx="503238" cy="279400"/>
          </a:xfrm>
          <a:prstGeom prst="rect">
            <a:avLst/>
          </a:prstGeom>
          <a:solidFill>
            <a:srgbClr val="FFFF99"/>
          </a:solidFill>
          <a:ln w="25400">
            <a:solidFill>
              <a:srgbClr val="7C004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latin typeface="Arial" pitchFamily="34" charset="0"/>
              </a:defRPr>
            </a:lvl1pPr>
          </a:lstStyle>
          <a:p>
            <a:pPr>
              <a:defRPr/>
            </a:pPr>
            <a:fld id="{5BF77FB9-878B-4DA1-873F-B9E6F795DD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31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196975"/>
            <a:ext cx="7921625" cy="4824413"/>
          </a:xfrm>
          <a:prstGeom prst="rect">
            <a:avLst/>
          </a:prstGeom>
          <a:solidFill>
            <a:srgbClr val="CCFFCC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Haga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modificar</a:t>
            </a:r>
            <a:r>
              <a:rPr lang="en-US" dirty="0" smtClean="0"/>
              <a:t> el </a:t>
            </a:r>
            <a:r>
              <a:rPr lang="en-US" dirty="0" err="1" smtClean="0"/>
              <a:t>estilo</a:t>
            </a:r>
            <a:r>
              <a:rPr lang="en-US" dirty="0" smtClean="0"/>
              <a:t> de </a:t>
            </a:r>
            <a:r>
              <a:rPr lang="en-US" dirty="0" err="1" smtClean="0"/>
              <a:t>texto</a:t>
            </a:r>
            <a:r>
              <a:rPr lang="en-US" dirty="0" smtClean="0"/>
              <a:t> del </a:t>
            </a:r>
            <a:r>
              <a:rPr lang="en-US" dirty="0" err="1" smtClean="0"/>
              <a:t>patrón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nivel</a:t>
            </a:r>
            <a:endParaRPr lang="en-US" dirty="0" smtClean="0"/>
          </a:p>
          <a:p>
            <a:pPr lvl="2"/>
            <a:r>
              <a:rPr lang="en-US" dirty="0" err="1" smtClean="0"/>
              <a:t>Tercer</a:t>
            </a:r>
            <a:r>
              <a:rPr lang="en-US" dirty="0" smtClean="0"/>
              <a:t> </a:t>
            </a:r>
            <a:r>
              <a:rPr lang="en-US" dirty="0" err="1" smtClean="0"/>
              <a:t>nivel</a:t>
            </a:r>
            <a:endParaRPr lang="en-US" dirty="0" smtClean="0"/>
          </a:p>
          <a:p>
            <a:pPr lvl="3"/>
            <a:r>
              <a:rPr lang="en-US" dirty="0" smtClean="0"/>
              <a:t>Cuarto </a:t>
            </a:r>
            <a:r>
              <a:rPr lang="en-US" dirty="0" err="1" smtClean="0"/>
              <a:t>nivel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nivel</a:t>
            </a:r>
            <a:endParaRPr lang="en-US" dirty="0" smtClean="0"/>
          </a:p>
        </p:txBody>
      </p:sp>
      <p:pic>
        <p:nvPicPr>
          <p:cNvPr id="22530" name="Picture 2" descr="H:\04 HP2 Data-111224-120707\01 Control\02 Imagenes\01 Logos\SMA-1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152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 descr="H:\04 HP2 Data-111224-120707\01 Control\02 Imagenes\01 Logos\cda.jp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048" y="-27382"/>
            <a:ext cx="842464" cy="90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27" r:id="rId2"/>
    <p:sldLayoutId id="2147483929" r:id="rId3"/>
    <p:sldLayoutId id="2147483931" r:id="rId4"/>
    <p:sldLayoutId id="214748393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7C004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7C0040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7C0040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7C0040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7C0040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7C0040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7C0040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7C0040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7C004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0033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FF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rgbClr val="7C004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rgbClr val="99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99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99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99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9900CC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187624" y="-27384"/>
            <a:ext cx="68407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965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8AF227A-C1B3-438D-972A-2EB50304566E}" type="datetime1">
              <a:rPr lang="es-MX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14/09/2012</a:t>
            </a:fld>
            <a:endParaRPr lang="es-MX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s-MX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7AE0FC7-A993-4049-B1E5-F3835AA543DE}" type="slidenum">
              <a:rPr lang="es-MX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00014"/>
            <a:ext cx="720080" cy="80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6" y="38944"/>
            <a:ext cx="941784" cy="941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853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3" r:id="rId2"/>
    <p:sldLayoutId id="2147483944" r:id="rId3"/>
    <p:sldLayoutId id="2147483945" r:id="rId4"/>
    <p:sldLayoutId id="214748394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b="1" kern="1200" baseline="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FF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00B05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accent2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mailto:albert09@unam.mx" TargetMode="External"/><Relationship Id="rId13" Type="http://schemas.openxmlformats.org/officeDocument/2006/relationships/hyperlink" Target="mailto:apicazod@sct.gob.mx" TargetMode="External"/><Relationship Id="rId18" Type="http://schemas.openxmlformats.org/officeDocument/2006/relationships/hyperlink" Target="mailto:carlosrf@unam.mx" TargetMode="External"/><Relationship Id="rId3" Type="http://schemas.openxmlformats.org/officeDocument/2006/relationships/hyperlink" Target="mailto:svinals@prodigy.net.mx" TargetMode="External"/><Relationship Id="rId7" Type="http://schemas.openxmlformats.org/officeDocument/2006/relationships/hyperlink" Target="mailto:jprado@igg.unam.mx" TargetMode="External"/><Relationship Id="rId12" Type="http://schemas.openxmlformats.org/officeDocument/2006/relationships/hyperlink" Target="mailto:aalonso@cicese.mx" TargetMode="External"/><Relationship Id="rId17" Type="http://schemas.openxmlformats.org/officeDocument/2006/relationships/hyperlink" Target="mailto:arvizu@cicese.mx" TargetMode="External"/><Relationship Id="rId2" Type="http://schemas.openxmlformats.org/officeDocument/2006/relationships/hyperlink" Target="mailto:cgutz@inaoep.mx" TargetMode="External"/><Relationship Id="rId16" Type="http://schemas.openxmlformats.org/officeDocument/2006/relationships/hyperlink" Target="mailto:jcrolon@citedi.mx" TargetMode="External"/><Relationship Id="rId20" Type="http://schemas.openxmlformats.org/officeDocument/2006/relationships/hyperlink" Target="mailto:fromero@sre.gob.mx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veram200504031@hotmail.com" TargetMode="External"/><Relationship Id="rId11" Type="http://schemas.openxmlformats.org/officeDocument/2006/relationships/hyperlink" Target="mailto:hectorsimon.vargas@upaep.mx" TargetMode="External"/><Relationship Id="rId5" Type="http://schemas.openxmlformats.org/officeDocument/2006/relationships/hyperlink" Target="mailto:alejandro.pedroza@upaep.mx" TargetMode="External"/><Relationship Id="rId15" Type="http://schemas.openxmlformats.org/officeDocument/2006/relationships/hyperlink" Target="mailto:conte@cicese.mx" TargetMode="External"/><Relationship Id="rId10" Type="http://schemas.openxmlformats.org/officeDocument/2006/relationships/hyperlink" Target="mailto:jsosa@ipn.mx" TargetMode="External"/><Relationship Id="rId19" Type="http://schemas.openxmlformats.org/officeDocument/2006/relationships/hyperlink" Target="mailto:sergio.camacho@inaoep.mx" TargetMode="External"/><Relationship Id="rId4" Type="http://schemas.openxmlformats.org/officeDocument/2006/relationships/hyperlink" Target="mailto:ascortes@ipn.mx" TargetMode="External"/><Relationship Id="rId9" Type="http://schemas.openxmlformats.org/officeDocument/2006/relationships/hyperlink" Target="mailto:svillar@cicese.mx" TargetMode="External"/><Relationship Id="rId14" Type="http://schemas.openxmlformats.org/officeDocument/2006/relationships/hyperlink" Target="mailto:fromero@globalstar.com.m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package" Target="../embeddings/Documento_de_Microsoft_Word1.docx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27088" y="1196753"/>
            <a:ext cx="7685087" cy="2952327"/>
          </a:xfrm>
          <a:solidFill>
            <a:srgbClr val="C0C0C0"/>
          </a:solidFill>
          <a:ln>
            <a:solidFill>
              <a:srgbClr val="CC00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s-ES" sz="1600" b="1" dirty="0" smtClean="0"/>
              <a:t>Sociedad Mexicana de Ciencia y Tecnología Espacial (</a:t>
            </a:r>
            <a:r>
              <a:rPr lang="es-ES" sz="1600" b="1" dirty="0" err="1" smtClean="0"/>
              <a:t>SoMeCyTA</a:t>
            </a:r>
            <a:r>
              <a:rPr lang="es-ES" sz="1600" b="1" dirty="0" smtClean="0"/>
              <a:t>)</a:t>
            </a:r>
            <a:br>
              <a:rPr lang="es-ES" sz="1600" b="1" dirty="0" smtClean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2000" b="1" dirty="0" smtClean="0"/>
              <a:t>2do Congreso nacional y 1er Latinoamericano de Ciencia y Tecnología Aeroespacial</a:t>
            </a: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2000" b="1" dirty="0" smtClean="0"/>
              <a:t>Taller del proyecto del </a:t>
            </a:r>
            <a:r>
              <a:rPr lang="es-ES" sz="2000" b="1" dirty="0" err="1" smtClean="0"/>
              <a:t>Microsatélite</a:t>
            </a:r>
            <a:r>
              <a:rPr lang="es-ES" sz="2000" b="1" dirty="0" smtClean="0"/>
              <a:t> SATEX 2</a:t>
            </a:r>
            <a:br>
              <a:rPr lang="es-ES" sz="2000" b="1" dirty="0" smtClean="0"/>
            </a:br>
            <a:r>
              <a:rPr lang="es-ES" sz="1600" b="1" dirty="0" smtClean="0"/>
              <a:t>San Luis Potosí; SLP.</a:t>
            </a:r>
            <a:br>
              <a:rPr lang="es-ES" sz="1600" b="1" dirty="0" smtClean="0"/>
            </a:br>
            <a:r>
              <a:rPr lang="es-ES" sz="1600" b="1" dirty="0" smtClean="0"/>
              <a:t>17-18 septiembre de 2012</a:t>
            </a:r>
            <a:endParaRPr lang="es-ES" sz="1800" dirty="0" smtClean="0"/>
          </a:p>
        </p:txBody>
      </p:sp>
      <p:sp>
        <p:nvSpPr>
          <p:cNvPr id="512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509120"/>
            <a:ext cx="7056437" cy="1799605"/>
          </a:xfrm>
          <a:solidFill>
            <a:srgbClr val="FFFF66"/>
          </a:solidFill>
          <a:ln>
            <a:solidFill>
              <a:srgbClr val="CC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s-MX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dirty="0" smtClean="0">
                <a:solidFill>
                  <a:srgbClr val="FF0000"/>
                </a:solidFill>
              </a:rPr>
              <a:t>Informe  y propuestas sobre avance de proyecto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1600" dirty="0" smtClean="0">
                <a:solidFill>
                  <a:srgbClr val="008000"/>
                </a:solidFill>
              </a:rPr>
              <a:t>S Viñals P*</a:t>
            </a:r>
            <a:endParaRPr lang="es-MX" sz="16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t-BR" sz="1200" dirty="0"/>
              <a:t>SMA_118PR_r1 SVP </a:t>
            </a:r>
            <a:r>
              <a:rPr lang="pt-BR" sz="1200" dirty="0" err="1"/>
              <a:t>Inf-Prop</a:t>
            </a:r>
            <a:r>
              <a:rPr lang="pt-BR" sz="1200" dirty="0"/>
              <a:t> Avance </a:t>
            </a:r>
            <a:r>
              <a:rPr lang="pt-BR" sz="1200" dirty="0" smtClean="0"/>
              <a:t>Py_120914.pptx </a:t>
            </a:r>
            <a:endParaRPr lang="es-MX" sz="1200" dirty="0" smtClean="0">
              <a:solidFill>
                <a:srgbClr val="0080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s-MX" sz="1800" dirty="0" smtClean="0">
                <a:solidFill>
                  <a:srgbClr val="008000"/>
                </a:solidFill>
              </a:rPr>
              <a:t>*</a:t>
            </a:r>
            <a:r>
              <a:rPr lang="es-MX" sz="1000" dirty="0" smtClean="0">
                <a:solidFill>
                  <a:srgbClr val="008000"/>
                </a:solidFill>
              </a:rPr>
              <a:t>Academia de Ingeniería; Académico titular</a:t>
            </a:r>
            <a:endParaRPr lang="es-MX" sz="1000" dirty="0" smtClean="0">
              <a:solidFill>
                <a:srgbClr val="FF0000"/>
              </a:solidFill>
            </a:endParaRPr>
          </a:p>
        </p:txBody>
      </p:sp>
      <p:pic>
        <p:nvPicPr>
          <p:cNvPr id="6149" name="Picture 5" descr="A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661248"/>
            <a:ext cx="59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H:\04 HP2 Data-111224-120707\01 Control\02 Imagenes\01 Logos\cd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38945"/>
            <a:ext cx="874597" cy="94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4" name="Picture 2" descr="H:\04 HP2 Data-111224-120707\01 Control\02 Imagenes\01 Logos\SMA-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1" y="-27384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Antecedentes;</a:t>
            </a:r>
            <a:r>
              <a:rPr lang="es-MX" dirty="0">
                <a:solidFill>
                  <a:srgbClr val="C00000"/>
                </a:solidFill>
              </a:rPr>
              <a:t/>
            </a:r>
            <a:br>
              <a:rPr lang="es-MX" dirty="0">
                <a:solidFill>
                  <a:srgbClr val="C00000"/>
                </a:solidFill>
              </a:rPr>
            </a:br>
            <a:r>
              <a:rPr lang="es-MX" dirty="0" smtClean="0">
                <a:solidFill>
                  <a:srgbClr val="C00000"/>
                </a:solidFill>
              </a:rPr>
              <a:t>documentos de control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1188" y="1196975"/>
            <a:ext cx="8137276" cy="5184353"/>
          </a:xfrm>
        </p:spPr>
        <p:txBody>
          <a:bodyPr/>
          <a:lstStyle/>
          <a:p>
            <a:r>
              <a:rPr lang="es-ES" sz="1400" dirty="0" err="1" smtClean="0">
                <a:solidFill>
                  <a:srgbClr val="000000"/>
                </a:solidFill>
              </a:rPr>
              <a:t>Satex</a:t>
            </a:r>
            <a:r>
              <a:rPr lang="es-ES" sz="1400" dirty="0" smtClean="0">
                <a:solidFill>
                  <a:srgbClr val="000000"/>
                </a:solidFill>
              </a:rPr>
              <a:t> 1 </a:t>
            </a:r>
            <a:r>
              <a:rPr lang="es-ES" sz="1400" dirty="0" err="1" smtClean="0">
                <a:solidFill>
                  <a:srgbClr val="000000"/>
                </a:solidFill>
              </a:rPr>
              <a:t>Application</a:t>
            </a:r>
            <a:r>
              <a:rPr lang="es-ES" sz="1400" dirty="0" smtClean="0">
                <a:solidFill>
                  <a:srgbClr val="000000"/>
                </a:solidFill>
              </a:rPr>
              <a:t> </a:t>
            </a:r>
            <a:r>
              <a:rPr lang="es-ES" sz="1400" dirty="0" err="1" smtClean="0">
                <a:solidFill>
                  <a:srgbClr val="000000"/>
                </a:solidFill>
              </a:rPr>
              <a:t>to</a:t>
            </a:r>
            <a:r>
              <a:rPr lang="es-ES" sz="1400" dirty="0" smtClean="0">
                <a:solidFill>
                  <a:srgbClr val="000000"/>
                </a:solidFill>
              </a:rPr>
              <a:t> use </a:t>
            </a:r>
            <a:r>
              <a:rPr lang="es-ES" sz="1400" dirty="0" err="1" smtClean="0">
                <a:solidFill>
                  <a:srgbClr val="000000"/>
                </a:solidFill>
              </a:rPr>
              <a:t>the</a:t>
            </a:r>
            <a:r>
              <a:rPr lang="es-ES" sz="1400" dirty="0" smtClean="0">
                <a:solidFill>
                  <a:srgbClr val="000000"/>
                </a:solidFill>
              </a:rPr>
              <a:t> A.S.A.P.; </a:t>
            </a:r>
            <a:r>
              <a:rPr lang="es-ES" sz="1400" dirty="0">
                <a:solidFill>
                  <a:srgbClr val="000000"/>
                </a:solidFill>
              </a:rPr>
              <a:t>C Gutiérrez M; </a:t>
            </a:r>
            <a:r>
              <a:rPr lang="pt-BR" sz="1400" dirty="0">
                <a:solidFill>
                  <a:srgbClr val="0070C0"/>
                </a:solidFill>
              </a:rPr>
              <a:t>[</a:t>
            </a:r>
            <a:r>
              <a:rPr lang="pt-BR" sz="1400" dirty="0" err="1">
                <a:solidFill>
                  <a:srgbClr val="0070C0"/>
                </a:solidFill>
              </a:rPr>
              <a:t>doc</a:t>
            </a:r>
            <a:r>
              <a:rPr lang="pt-BR" sz="1400" dirty="0">
                <a:solidFill>
                  <a:srgbClr val="0070C0"/>
                </a:solidFill>
              </a:rPr>
              <a:t> </a:t>
            </a:r>
            <a:r>
              <a:rPr lang="pt-BR" sz="1400" dirty="0" err="1">
                <a:solidFill>
                  <a:srgbClr val="0070C0"/>
                </a:solidFill>
              </a:rPr>
              <a:t>satex</a:t>
            </a:r>
            <a:r>
              <a:rPr lang="pt-BR" sz="1400" dirty="0">
                <a:solidFill>
                  <a:srgbClr val="0070C0"/>
                </a:solidFill>
              </a:rPr>
              <a:t> 1-p1.pdf]</a:t>
            </a:r>
            <a:endParaRPr lang="es-ES" sz="1400" dirty="0">
              <a:solidFill>
                <a:srgbClr val="000000"/>
              </a:solidFill>
            </a:endParaRPr>
          </a:p>
          <a:p>
            <a:r>
              <a:rPr lang="es-MX" sz="1400" dirty="0">
                <a:solidFill>
                  <a:srgbClr val="000000"/>
                </a:solidFill>
              </a:rPr>
              <a:t>Especificación de Ensamble, Integración y Prueba del </a:t>
            </a:r>
            <a:r>
              <a:rPr lang="es-MX" sz="1400" dirty="0" err="1">
                <a:solidFill>
                  <a:srgbClr val="000000"/>
                </a:solidFill>
              </a:rPr>
              <a:t>Satex</a:t>
            </a:r>
            <a:r>
              <a:rPr lang="es-MX" sz="1400" dirty="0">
                <a:solidFill>
                  <a:srgbClr val="000000"/>
                </a:solidFill>
              </a:rPr>
              <a:t> </a:t>
            </a:r>
            <a:r>
              <a:rPr lang="es-MX" sz="1400" dirty="0" smtClean="0">
                <a:solidFill>
                  <a:srgbClr val="000000"/>
                </a:solidFill>
              </a:rPr>
              <a:t>1; IMC; </a:t>
            </a:r>
            <a:r>
              <a:rPr lang="pt-BR" sz="1400" dirty="0">
                <a:solidFill>
                  <a:srgbClr val="0070C0"/>
                </a:solidFill>
              </a:rPr>
              <a:t>[</a:t>
            </a:r>
            <a:r>
              <a:rPr lang="pt-BR" sz="1400" dirty="0" err="1">
                <a:solidFill>
                  <a:srgbClr val="0070C0"/>
                </a:solidFill>
              </a:rPr>
              <a:t>doc</a:t>
            </a:r>
            <a:r>
              <a:rPr lang="pt-BR" sz="1400" dirty="0">
                <a:solidFill>
                  <a:srgbClr val="0070C0"/>
                </a:solidFill>
              </a:rPr>
              <a:t> </a:t>
            </a:r>
            <a:r>
              <a:rPr lang="pt-BR" sz="1400" dirty="0" err="1">
                <a:solidFill>
                  <a:srgbClr val="0070C0"/>
                </a:solidFill>
              </a:rPr>
              <a:t>satex</a:t>
            </a:r>
            <a:r>
              <a:rPr lang="pt-BR" sz="1400" dirty="0">
                <a:solidFill>
                  <a:srgbClr val="0070C0"/>
                </a:solidFill>
              </a:rPr>
              <a:t> 1-2p.pdf]</a:t>
            </a:r>
            <a:endParaRPr lang="es-ES" sz="1400" dirty="0" smtClean="0">
              <a:solidFill>
                <a:srgbClr val="000000"/>
              </a:solidFill>
            </a:endParaRPr>
          </a:p>
          <a:p>
            <a:r>
              <a:rPr lang="es-MX" sz="1400" dirty="0">
                <a:solidFill>
                  <a:srgbClr val="000000"/>
                </a:solidFill>
              </a:rPr>
              <a:t>Grupos de trabajo del proyecto SATEX </a:t>
            </a:r>
            <a:r>
              <a:rPr lang="es-MX" sz="1400" dirty="0" smtClean="0">
                <a:solidFill>
                  <a:srgbClr val="000000"/>
                </a:solidFill>
              </a:rPr>
              <a:t>2; C Gutiérrez M; </a:t>
            </a:r>
            <a:r>
              <a:rPr lang="pt-BR" sz="1400" dirty="0" smtClean="0">
                <a:solidFill>
                  <a:srgbClr val="0070C0"/>
                </a:solidFill>
              </a:rPr>
              <a:t>[</a:t>
            </a:r>
            <a:r>
              <a:rPr lang="es-MX" sz="1400" dirty="0">
                <a:solidFill>
                  <a:srgbClr val="0070C0"/>
                </a:solidFill>
              </a:rPr>
              <a:t>grupos de trabajo SATEX 2-7 </a:t>
            </a:r>
            <a:r>
              <a:rPr lang="es-MX" sz="1400" dirty="0" smtClean="0">
                <a:solidFill>
                  <a:srgbClr val="0070C0"/>
                </a:solidFill>
              </a:rPr>
              <a:t>junio.doc</a:t>
            </a:r>
            <a:r>
              <a:rPr lang="pt-BR" sz="1400" dirty="0" smtClean="0">
                <a:solidFill>
                  <a:srgbClr val="0070C0"/>
                </a:solidFill>
              </a:rPr>
              <a:t>]</a:t>
            </a:r>
            <a:endParaRPr lang="es-ES" sz="1400" dirty="0" smtClean="0">
              <a:solidFill>
                <a:srgbClr val="000000"/>
              </a:solidFill>
            </a:endParaRPr>
          </a:p>
          <a:p>
            <a:r>
              <a:rPr lang="es-ES" sz="1400" dirty="0" smtClean="0">
                <a:solidFill>
                  <a:srgbClr val="000000"/>
                </a:solidFill>
              </a:rPr>
              <a:t>Reunión virtual de participantes </a:t>
            </a:r>
            <a:r>
              <a:rPr lang="es-ES" sz="1400" dirty="0" err="1" smtClean="0">
                <a:solidFill>
                  <a:srgbClr val="000000"/>
                </a:solidFill>
              </a:rPr>
              <a:t>Satex</a:t>
            </a:r>
            <a:r>
              <a:rPr lang="es-ES" sz="1400" dirty="0" smtClean="0">
                <a:solidFill>
                  <a:srgbClr val="000000"/>
                </a:solidFill>
              </a:rPr>
              <a:t> 2; C Gutiérrez M; </a:t>
            </a:r>
            <a:r>
              <a:rPr lang="pt-BR" sz="1400" dirty="0">
                <a:solidFill>
                  <a:srgbClr val="0070C0"/>
                </a:solidFill>
              </a:rPr>
              <a:t>[</a:t>
            </a:r>
            <a:r>
              <a:rPr lang="pt-BR" sz="1400" dirty="0" err="1">
                <a:solidFill>
                  <a:srgbClr val="0070C0"/>
                </a:solidFill>
              </a:rPr>
              <a:t>reunion</a:t>
            </a:r>
            <a:r>
              <a:rPr lang="pt-BR" sz="1400" dirty="0">
                <a:solidFill>
                  <a:srgbClr val="0070C0"/>
                </a:solidFill>
              </a:rPr>
              <a:t> virtual 17 de agosto 2012.pdf]</a:t>
            </a:r>
            <a:endParaRPr lang="es-ES" sz="1400" dirty="0" smtClean="0">
              <a:solidFill>
                <a:srgbClr val="000000"/>
              </a:solidFill>
            </a:endParaRPr>
          </a:p>
          <a:p>
            <a:r>
              <a:rPr lang="es-ES" sz="1400" dirty="0" smtClean="0">
                <a:solidFill>
                  <a:srgbClr val="000000"/>
                </a:solidFill>
              </a:rPr>
              <a:t>Proyecto </a:t>
            </a:r>
            <a:r>
              <a:rPr lang="es-ES" sz="1400" dirty="0">
                <a:solidFill>
                  <a:srgbClr val="000000"/>
                </a:solidFill>
              </a:rPr>
              <a:t>SATEX </a:t>
            </a:r>
            <a:r>
              <a:rPr lang="es-ES" sz="1400" dirty="0" smtClean="0">
                <a:solidFill>
                  <a:srgbClr val="000000"/>
                </a:solidFill>
              </a:rPr>
              <a:t>2; Programa </a:t>
            </a:r>
            <a:r>
              <a:rPr lang="es-ES" sz="1400" dirty="0">
                <a:solidFill>
                  <a:srgbClr val="000000"/>
                </a:solidFill>
              </a:rPr>
              <a:t>de administración del </a:t>
            </a:r>
            <a:r>
              <a:rPr lang="es-ES" sz="1400" dirty="0" smtClean="0">
                <a:solidFill>
                  <a:srgbClr val="000000"/>
                </a:solidFill>
              </a:rPr>
              <a:t>Proyecto; S Viñals P; </a:t>
            </a:r>
            <a:r>
              <a:rPr lang="pt-BR" sz="1400" dirty="0" smtClean="0">
                <a:solidFill>
                  <a:srgbClr val="0070C0"/>
                </a:solidFill>
              </a:rPr>
              <a:t>[</a:t>
            </a:r>
            <a:r>
              <a:rPr lang="pt-BR" sz="1400" dirty="0" err="1" smtClean="0">
                <a:solidFill>
                  <a:srgbClr val="0070C0"/>
                </a:solidFill>
              </a:rPr>
              <a:t>PAE_483DT_r4</a:t>
            </a:r>
            <a:r>
              <a:rPr lang="pt-BR" sz="1400" dirty="0" smtClean="0">
                <a:solidFill>
                  <a:srgbClr val="0070C0"/>
                </a:solidFill>
              </a:rPr>
              <a:t> </a:t>
            </a:r>
            <a:r>
              <a:rPr lang="pt-BR" sz="1400" dirty="0" err="1">
                <a:solidFill>
                  <a:srgbClr val="0070C0"/>
                </a:solidFill>
              </a:rPr>
              <a:t>SVP</a:t>
            </a:r>
            <a:r>
              <a:rPr lang="pt-BR" sz="1400" dirty="0">
                <a:solidFill>
                  <a:srgbClr val="0070C0"/>
                </a:solidFill>
              </a:rPr>
              <a:t>  Estatutos Satex2_120412.docx</a:t>
            </a:r>
            <a:r>
              <a:rPr lang="pt-BR" sz="1400" dirty="0" smtClean="0">
                <a:solidFill>
                  <a:srgbClr val="0070C0"/>
                </a:solidFill>
              </a:rPr>
              <a:t>]</a:t>
            </a:r>
          </a:p>
          <a:p>
            <a:r>
              <a:rPr lang="es-MX" sz="1400" dirty="0">
                <a:solidFill>
                  <a:srgbClr val="000000"/>
                </a:solidFill>
              </a:rPr>
              <a:t>Consideraciones preliminares sobre el control del </a:t>
            </a:r>
            <a:r>
              <a:rPr lang="es-MX" sz="1400" dirty="0" smtClean="0">
                <a:solidFill>
                  <a:srgbClr val="000000"/>
                </a:solidFill>
              </a:rPr>
              <a:t>proyecto; S Viñals P; </a:t>
            </a:r>
            <a:r>
              <a:rPr lang="es-MX" sz="1400" dirty="0" smtClean="0">
                <a:solidFill>
                  <a:srgbClr val="0070C0"/>
                </a:solidFill>
              </a:rPr>
              <a:t>[</a:t>
            </a:r>
            <a:r>
              <a:rPr lang="es-MX" sz="1400" dirty="0" err="1" smtClean="0">
                <a:solidFill>
                  <a:srgbClr val="0070C0"/>
                </a:solidFill>
              </a:rPr>
              <a:t>PAE_473DT_r1</a:t>
            </a:r>
            <a:r>
              <a:rPr lang="es-MX" sz="1400" dirty="0" smtClean="0">
                <a:solidFill>
                  <a:srgbClr val="0070C0"/>
                </a:solidFill>
              </a:rPr>
              <a:t> </a:t>
            </a:r>
            <a:r>
              <a:rPr lang="es-MX" sz="1400" dirty="0" err="1">
                <a:solidFill>
                  <a:srgbClr val="0070C0"/>
                </a:solidFill>
              </a:rPr>
              <a:t>SVP</a:t>
            </a:r>
            <a:r>
              <a:rPr lang="es-MX" sz="1400" dirty="0">
                <a:solidFill>
                  <a:srgbClr val="0070C0"/>
                </a:solidFill>
              </a:rPr>
              <a:t> </a:t>
            </a:r>
            <a:r>
              <a:rPr lang="es-MX" sz="1400" dirty="0" smtClean="0">
                <a:solidFill>
                  <a:srgbClr val="0070C0"/>
                </a:solidFill>
              </a:rPr>
              <a:t>IndicePySatex2_120224.pptx]</a:t>
            </a:r>
          </a:p>
          <a:p>
            <a:r>
              <a:rPr lang="pt-BR" sz="1400" dirty="0" err="1">
                <a:solidFill>
                  <a:srgbClr val="000000"/>
                </a:solidFill>
              </a:rPr>
              <a:t>Consideraciones</a:t>
            </a:r>
            <a:r>
              <a:rPr lang="pt-BR" sz="1400" dirty="0">
                <a:solidFill>
                  <a:srgbClr val="000000"/>
                </a:solidFill>
              </a:rPr>
              <a:t> </a:t>
            </a:r>
            <a:r>
              <a:rPr lang="pt-BR" sz="1400" dirty="0" err="1">
                <a:solidFill>
                  <a:srgbClr val="000000"/>
                </a:solidFill>
              </a:rPr>
              <a:t>Iniciales</a:t>
            </a:r>
            <a:r>
              <a:rPr lang="pt-BR" sz="1400" dirty="0">
                <a:solidFill>
                  <a:srgbClr val="000000"/>
                </a:solidFill>
              </a:rPr>
              <a:t> sobre </a:t>
            </a:r>
            <a:r>
              <a:rPr lang="pt-BR" sz="1400" dirty="0" err="1">
                <a:solidFill>
                  <a:srgbClr val="000000"/>
                </a:solidFill>
              </a:rPr>
              <a:t>el</a:t>
            </a:r>
            <a:r>
              <a:rPr lang="pt-BR" sz="1400" dirty="0">
                <a:solidFill>
                  <a:srgbClr val="000000"/>
                </a:solidFill>
              </a:rPr>
              <a:t> </a:t>
            </a:r>
            <a:r>
              <a:rPr lang="pt-BR" sz="1400" dirty="0" err="1">
                <a:solidFill>
                  <a:srgbClr val="000000"/>
                </a:solidFill>
              </a:rPr>
              <a:t>Control</a:t>
            </a:r>
            <a:r>
              <a:rPr lang="pt-BR" sz="1400" dirty="0">
                <a:solidFill>
                  <a:srgbClr val="000000"/>
                </a:solidFill>
              </a:rPr>
              <a:t> del </a:t>
            </a:r>
            <a:r>
              <a:rPr lang="pt-BR" sz="1400" dirty="0" err="1">
                <a:solidFill>
                  <a:srgbClr val="000000"/>
                </a:solidFill>
              </a:rPr>
              <a:t>Proyecto</a:t>
            </a:r>
            <a:r>
              <a:rPr lang="pt-BR" sz="1400" dirty="0">
                <a:solidFill>
                  <a:srgbClr val="000000"/>
                </a:solidFill>
              </a:rPr>
              <a:t> </a:t>
            </a:r>
            <a:r>
              <a:rPr lang="pt-BR" sz="1400" dirty="0" err="1">
                <a:solidFill>
                  <a:srgbClr val="000000"/>
                </a:solidFill>
              </a:rPr>
              <a:t>SATEX</a:t>
            </a:r>
            <a:r>
              <a:rPr lang="pt-BR" sz="1400" dirty="0">
                <a:solidFill>
                  <a:srgbClr val="000000"/>
                </a:solidFill>
              </a:rPr>
              <a:t> 2</a:t>
            </a:r>
            <a:br>
              <a:rPr lang="pt-BR" sz="1400" dirty="0">
                <a:solidFill>
                  <a:srgbClr val="000000"/>
                </a:solidFill>
              </a:rPr>
            </a:br>
            <a:r>
              <a:rPr lang="pt-BR" sz="1400" dirty="0">
                <a:solidFill>
                  <a:srgbClr val="000000"/>
                </a:solidFill>
              </a:rPr>
              <a:t>S Viñals </a:t>
            </a:r>
            <a:r>
              <a:rPr lang="pt-BR" sz="1400" dirty="0" smtClean="0">
                <a:solidFill>
                  <a:srgbClr val="000000"/>
                </a:solidFill>
              </a:rPr>
              <a:t>P; </a:t>
            </a:r>
            <a:r>
              <a:rPr lang="es-MX" sz="1400" dirty="0" smtClean="0">
                <a:solidFill>
                  <a:srgbClr val="000000"/>
                </a:solidFill>
              </a:rPr>
              <a:t>Reunión </a:t>
            </a:r>
            <a:r>
              <a:rPr lang="es-MX" sz="1400" dirty="0">
                <a:solidFill>
                  <a:srgbClr val="000000"/>
                </a:solidFill>
              </a:rPr>
              <a:t>de Trabajo de Coordinadores de Grupos de Diseño y Construcción (</a:t>
            </a:r>
            <a:r>
              <a:rPr lang="es-MX" sz="1400" dirty="0" err="1">
                <a:solidFill>
                  <a:srgbClr val="000000"/>
                </a:solidFill>
              </a:rPr>
              <a:t>GDC</a:t>
            </a:r>
            <a:r>
              <a:rPr lang="es-MX" sz="1400" dirty="0" smtClean="0">
                <a:solidFill>
                  <a:srgbClr val="000000"/>
                </a:solidFill>
              </a:rPr>
              <a:t>); Videoconferencia; 2012.04.17; </a:t>
            </a:r>
            <a:r>
              <a:rPr lang="pt-BR" sz="1400" dirty="0" smtClean="0">
                <a:solidFill>
                  <a:srgbClr val="0070C0"/>
                </a:solidFill>
              </a:rPr>
              <a:t>[</a:t>
            </a:r>
            <a:r>
              <a:rPr lang="pt-BR" sz="1400" dirty="0" err="1" smtClean="0">
                <a:solidFill>
                  <a:srgbClr val="0070C0"/>
                </a:solidFill>
              </a:rPr>
              <a:t>SMA_031PR_r4</a:t>
            </a:r>
            <a:r>
              <a:rPr lang="pt-BR" sz="1400" dirty="0" smtClean="0">
                <a:solidFill>
                  <a:srgbClr val="0070C0"/>
                </a:solidFill>
              </a:rPr>
              <a:t> </a:t>
            </a:r>
            <a:r>
              <a:rPr lang="pt-BR" sz="1400" dirty="0" err="1">
                <a:solidFill>
                  <a:srgbClr val="0070C0"/>
                </a:solidFill>
              </a:rPr>
              <a:t>SVP</a:t>
            </a:r>
            <a:r>
              <a:rPr lang="pt-BR" sz="1400" dirty="0">
                <a:solidFill>
                  <a:srgbClr val="0070C0"/>
                </a:solidFill>
              </a:rPr>
              <a:t> </a:t>
            </a:r>
            <a:r>
              <a:rPr lang="pt-BR" sz="1400" dirty="0" err="1">
                <a:solidFill>
                  <a:srgbClr val="0070C0"/>
                </a:solidFill>
              </a:rPr>
              <a:t>Consid</a:t>
            </a:r>
            <a:r>
              <a:rPr lang="pt-BR" sz="1400" dirty="0">
                <a:solidFill>
                  <a:srgbClr val="0070C0"/>
                </a:solidFill>
              </a:rPr>
              <a:t> </a:t>
            </a:r>
            <a:r>
              <a:rPr lang="pt-BR" sz="1400" dirty="0" err="1">
                <a:solidFill>
                  <a:srgbClr val="0070C0"/>
                </a:solidFill>
              </a:rPr>
              <a:t>control</a:t>
            </a:r>
            <a:r>
              <a:rPr lang="pt-BR" sz="1400" dirty="0">
                <a:solidFill>
                  <a:srgbClr val="0070C0"/>
                </a:solidFill>
              </a:rPr>
              <a:t> </a:t>
            </a:r>
            <a:r>
              <a:rPr lang="pt-BR" sz="1400" dirty="0" smtClean="0">
                <a:solidFill>
                  <a:srgbClr val="0070C0"/>
                </a:solidFill>
              </a:rPr>
              <a:t>Py_120417.pptx]</a:t>
            </a:r>
          </a:p>
          <a:p>
            <a:r>
              <a:rPr lang="es-MX" sz="1400" dirty="0">
                <a:solidFill>
                  <a:srgbClr val="000000"/>
                </a:solidFill>
              </a:rPr>
              <a:t>Requerimiento de información inicial de subsistemas </a:t>
            </a:r>
            <a:r>
              <a:rPr lang="es-MX" sz="1400" dirty="0" err="1">
                <a:solidFill>
                  <a:srgbClr val="000000"/>
                </a:solidFill>
              </a:rPr>
              <a:t>SATEX</a:t>
            </a:r>
            <a:r>
              <a:rPr lang="es-MX" sz="1400" dirty="0">
                <a:solidFill>
                  <a:srgbClr val="000000"/>
                </a:solidFill>
              </a:rPr>
              <a:t> 2; S Viñals P; 2012.04.17-Ma; </a:t>
            </a:r>
            <a:r>
              <a:rPr lang="es-MX" sz="1400" dirty="0">
                <a:solidFill>
                  <a:srgbClr val="0070C0"/>
                </a:solidFill>
              </a:rPr>
              <a:t>[</a:t>
            </a:r>
            <a:r>
              <a:rPr lang="es-MX" sz="1400" dirty="0" err="1">
                <a:solidFill>
                  <a:srgbClr val="0070C0"/>
                </a:solidFill>
              </a:rPr>
              <a:t>SMA_030DT_r3</a:t>
            </a:r>
            <a:r>
              <a:rPr lang="es-MX" sz="1400" dirty="0">
                <a:solidFill>
                  <a:srgbClr val="0070C0"/>
                </a:solidFill>
              </a:rPr>
              <a:t> </a:t>
            </a:r>
            <a:r>
              <a:rPr lang="es-MX" sz="1400" dirty="0" err="1">
                <a:solidFill>
                  <a:srgbClr val="0070C0"/>
                </a:solidFill>
              </a:rPr>
              <a:t>SVP</a:t>
            </a:r>
            <a:r>
              <a:rPr lang="es-MX" sz="1400" dirty="0">
                <a:solidFill>
                  <a:srgbClr val="0070C0"/>
                </a:solidFill>
              </a:rPr>
              <a:t> </a:t>
            </a:r>
            <a:r>
              <a:rPr lang="es-MX" sz="1400" dirty="0" err="1">
                <a:solidFill>
                  <a:srgbClr val="0070C0"/>
                </a:solidFill>
              </a:rPr>
              <a:t>Inf</a:t>
            </a:r>
            <a:r>
              <a:rPr lang="es-MX" sz="1400" dirty="0">
                <a:solidFill>
                  <a:srgbClr val="0070C0"/>
                </a:solidFill>
              </a:rPr>
              <a:t> </a:t>
            </a:r>
            <a:r>
              <a:rPr lang="es-MX" sz="1400" dirty="0" err="1">
                <a:solidFill>
                  <a:srgbClr val="0070C0"/>
                </a:solidFill>
              </a:rPr>
              <a:t>Ini</a:t>
            </a:r>
            <a:r>
              <a:rPr lang="es-MX" sz="1400" dirty="0">
                <a:solidFill>
                  <a:srgbClr val="0070C0"/>
                </a:solidFill>
              </a:rPr>
              <a:t> de </a:t>
            </a:r>
            <a:r>
              <a:rPr lang="es-MX" sz="1400" dirty="0" err="1">
                <a:solidFill>
                  <a:srgbClr val="0070C0"/>
                </a:solidFill>
              </a:rPr>
              <a:t>Subsist</a:t>
            </a:r>
            <a:r>
              <a:rPr lang="es-MX" sz="1400" dirty="0">
                <a:solidFill>
                  <a:srgbClr val="0070C0"/>
                </a:solidFill>
              </a:rPr>
              <a:t> SATEX2_120416.docx]</a:t>
            </a:r>
          </a:p>
          <a:p>
            <a:r>
              <a:rPr lang="es-MX" sz="1400" dirty="0">
                <a:solidFill>
                  <a:srgbClr val="000000"/>
                </a:solidFill>
              </a:rPr>
              <a:t>Requerimientos Iniciales de los Subsistemas; </a:t>
            </a:r>
            <a:r>
              <a:rPr lang="es-MX" sz="1400" dirty="0">
                <a:solidFill>
                  <a:srgbClr val="0070C0"/>
                </a:solidFill>
              </a:rPr>
              <a:t>[</a:t>
            </a:r>
            <a:r>
              <a:rPr lang="es-MX" sz="1400" dirty="0" err="1">
                <a:solidFill>
                  <a:srgbClr val="0070C0"/>
                </a:solidFill>
              </a:rPr>
              <a:t>SMA_032DT_r2</a:t>
            </a:r>
            <a:r>
              <a:rPr lang="es-MX" sz="1400" dirty="0">
                <a:solidFill>
                  <a:srgbClr val="0070C0"/>
                </a:solidFill>
              </a:rPr>
              <a:t> </a:t>
            </a:r>
            <a:r>
              <a:rPr lang="es-MX" sz="1400" dirty="0" err="1">
                <a:solidFill>
                  <a:srgbClr val="0070C0"/>
                </a:solidFill>
              </a:rPr>
              <a:t>JMF</a:t>
            </a:r>
            <a:r>
              <a:rPr lang="es-MX" sz="1400" dirty="0">
                <a:solidFill>
                  <a:srgbClr val="0070C0"/>
                </a:solidFill>
              </a:rPr>
              <a:t> FM </a:t>
            </a:r>
            <a:r>
              <a:rPr lang="es-MX" sz="1400" dirty="0" err="1">
                <a:solidFill>
                  <a:srgbClr val="0070C0"/>
                </a:solidFill>
              </a:rPr>
              <a:t>Inf</a:t>
            </a:r>
            <a:r>
              <a:rPr lang="es-MX" sz="1400" dirty="0">
                <a:solidFill>
                  <a:srgbClr val="0070C0"/>
                </a:solidFill>
              </a:rPr>
              <a:t> </a:t>
            </a:r>
            <a:r>
              <a:rPr lang="es-MX" sz="1400" dirty="0" err="1">
                <a:solidFill>
                  <a:srgbClr val="0070C0"/>
                </a:solidFill>
              </a:rPr>
              <a:t>Ini</a:t>
            </a:r>
            <a:r>
              <a:rPr lang="es-MX" sz="1400" dirty="0">
                <a:solidFill>
                  <a:srgbClr val="0070C0"/>
                </a:solidFill>
              </a:rPr>
              <a:t> de </a:t>
            </a:r>
            <a:r>
              <a:rPr lang="es-MX" sz="1400" dirty="0" err="1">
                <a:solidFill>
                  <a:srgbClr val="0070C0"/>
                </a:solidFill>
              </a:rPr>
              <a:t>Subsist</a:t>
            </a:r>
            <a:r>
              <a:rPr lang="es-MX" sz="1400" dirty="0">
                <a:solidFill>
                  <a:srgbClr val="0070C0"/>
                </a:solidFill>
              </a:rPr>
              <a:t> </a:t>
            </a:r>
            <a:r>
              <a:rPr lang="es-MX" sz="1400" dirty="0" smtClean="0">
                <a:solidFill>
                  <a:srgbClr val="0070C0"/>
                </a:solidFill>
              </a:rPr>
              <a:t>SATEX2_120419.docx]</a:t>
            </a:r>
            <a:endParaRPr lang="es-MX" sz="1400" dirty="0">
              <a:solidFill>
                <a:srgbClr val="0070C0"/>
              </a:solidFill>
            </a:endParaRPr>
          </a:p>
          <a:p>
            <a:r>
              <a:rPr lang="es-MX" sz="1400" dirty="0">
                <a:solidFill>
                  <a:srgbClr val="000000"/>
                </a:solidFill>
              </a:rPr>
              <a:t>Requerimiento de información inicial para la elaboración de un documento técnico propositivo del Proyecto </a:t>
            </a:r>
            <a:r>
              <a:rPr lang="es-MX" sz="1400" dirty="0" err="1">
                <a:solidFill>
                  <a:srgbClr val="000000"/>
                </a:solidFill>
              </a:rPr>
              <a:t>SATEX</a:t>
            </a:r>
            <a:r>
              <a:rPr lang="es-MX" sz="1400" dirty="0">
                <a:solidFill>
                  <a:srgbClr val="000000"/>
                </a:solidFill>
              </a:rPr>
              <a:t> 2; S Viñals P; 2012.05.20-D, </a:t>
            </a:r>
            <a:r>
              <a:rPr lang="es-MX" sz="1400" dirty="0">
                <a:solidFill>
                  <a:srgbClr val="0070C0"/>
                </a:solidFill>
              </a:rPr>
              <a:t>[</a:t>
            </a:r>
            <a:r>
              <a:rPr lang="pt-BR" sz="1400" dirty="0" err="1">
                <a:solidFill>
                  <a:srgbClr val="0070C0"/>
                </a:solidFill>
              </a:rPr>
              <a:t>SMA_060DT_r2</a:t>
            </a:r>
            <a:r>
              <a:rPr lang="pt-BR" sz="1400" dirty="0">
                <a:solidFill>
                  <a:srgbClr val="0070C0"/>
                </a:solidFill>
              </a:rPr>
              <a:t> </a:t>
            </a:r>
            <a:r>
              <a:rPr lang="pt-BR" sz="1400" dirty="0" err="1">
                <a:solidFill>
                  <a:srgbClr val="0070C0"/>
                </a:solidFill>
              </a:rPr>
              <a:t>Ms</a:t>
            </a:r>
            <a:r>
              <a:rPr lang="pt-BR" sz="1400" dirty="0">
                <a:solidFill>
                  <a:srgbClr val="0070C0"/>
                </a:solidFill>
              </a:rPr>
              <a:t> a </a:t>
            </a:r>
            <a:r>
              <a:rPr lang="pt-BR" sz="1400" dirty="0" err="1">
                <a:solidFill>
                  <a:srgbClr val="0070C0"/>
                </a:solidFill>
              </a:rPr>
              <a:t>Gpos</a:t>
            </a:r>
            <a:r>
              <a:rPr lang="pt-BR" sz="1400" dirty="0">
                <a:solidFill>
                  <a:srgbClr val="0070C0"/>
                </a:solidFill>
              </a:rPr>
              <a:t> Py_120520.docx]</a:t>
            </a:r>
            <a:endParaRPr lang="es-MX" sz="1400" dirty="0">
              <a:solidFill>
                <a:srgbClr val="0070C0"/>
              </a:solidFill>
            </a:endParaRPr>
          </a:p>
          <a:p>
            <a:endParaRPr lang="es-MX" sz="1400" dirty="0">
              <a:solidFill>
                <a:srgbClr val="000000"/>
              </a:solidFill>
            </a:endParaRPr>
          </a:p>
          <a:p>
            <a:endParaRPr lang="es-MX" sz="14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1FCBC-8E43-450C-86C2-38489A830E01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7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565400"/>
            <a:ext cx="8137525" cy="1727696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s-ES" dirty="0" smtClean="0"/>
          </a:p>
          <a:p>
            <a:pPr marL="0" indent="0" algn="ctr">
              <a:buFont typeface="Wingdings" pitchFamily="2" charset="2"/>
              <a:buNone/>
            </a:pPr>
            <a:r>
              <a:rPr lang="es-ES" dirty="0" smtClean="0"/>
              <a:t>2 Evaluación</a:t>
            </a:r>
          </a:p>
        </p:txBody>
      </p:sp>
    </p:spTree>
    <p:extLst>
      <p:ext uri="{BB962C8B-B14F-4D97-AF65-F5344CB8AC3E}">
        <p14:creationId xmlns:p14="http://schemas.microsoft.com/office/powerpoint/2010/main" val="217945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Preguntas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</a:t>
            </a:r>
            <a:r>
              <a:rPr lang="es-ES" dirty="0"/>
              <a:t>Qué hemos hecho?</a:t>
            </a:r>
            <a:endParaRPr lang="es-MX" dirty="0"/>
          </a:p>
          <a:p>
            <a:r>
              <a:rPr lang="es-ES" dirty="0"/>
              <a:t>¿Dónde nos encontramos en el proceso de </a:t>
            </a:r>
            <a:r>
              <a:rPr lang="es-ES" dirty="0" smtClean="0"/>
              <a:t>realización?</a:t>
            </a:r>
            <a:endParaRPr lang="es-MX" dirty="0"/>
          </a:p>
          <a:p>
            <a:r>
              <a:rPr lang="es-ES" dirty="0"/>
              <a:t>¿Resultados advertidos</a:t>
            </a:r>
            <a:endParaRPr lang="es-MX" dirty="0"/>
          </a:p>
          <a:p>
            <a:r>
              <a:rPr lang="es-ES" dirty="0"/>
              <a:t>¿Cómo avanzar?</a:t>
            </a:r>
            <a:endParaRPr lang="es-MX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30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Grupos de trabajo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157801"/>
              </p:ext>
            </p:extLst>
          </p:nvPr>
        </p:nvGraphicFramePr>
        <p:xfrm>
          <a:off x="1259632" y="1484784"/>
          <a:ext cx="6959417" cy="507225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07497"/>
                <a:gridCol w="6351920"/>
              </a:tblGrid>
              <a:tr h="2205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>
                          <a:effectLst/>
                          <a:latin typeface="Arial"/>
                          <a:ea typeface="Times New Roman"/>
                        </a:rPr>
                        <a:t>Grupos de trabajo del proyecto SATEX 2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Estructura y administración del proyecto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Mecánica orbital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Estructuras y diseño mecánico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Energía eléctrica y almacenamiento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Estabilización y control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>
                          <a:effectLst/>
                          <a:latin typeface="Arial"/>
                          <a:ea typeface="Times New Roman"/>
                        </a:rPr>
                        <a:t>Telemetría, Telecomando y Telecomunicaciones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6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>
                          <a:solidFill>
                            <a:srgbClr val="00B050"/>
                          </a:solidFill>
                          <a:effectLst/>
                          <a:latin typeface="Arial"/>
                          <a:ea typeface="Times New Roman"/>
                        </a:rPr>
                        <a:t>Telemetría y Telecomando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7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>
                          <a:solidFill>
                            <a:srgbClr val="00B050"/>
                          </a:solidFill>
                          <a:effectLst/>
                          <a:latin typeface="Arial"/>
                          <a:ea typeface="Times New Roman"/>
                        </a:rPr>
                        <a:t>Telecomunicaciones Banda X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8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Computadora a bordo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9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Estación terrena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 dirty="0">
                          <a:effectLst/>
                          <a:latin typeface="Arial"/>
                          <a:ea typeface="Times New Roman"/>
                        </a:rPr>
                        <a:t>Cargas </a:t>
                      </a:r>
                      <a:r>
                        <a:rPr lang="es-ES" sz="1400" b="1" dirty="0" smtClean="0">
                          <a:effectLst/>
                          <a:latin typeface="Arial"/>
                          <a:ea typeface="Times New Roman"/>
                        </a:rPr>
                        <a:t>útiles</a:t>
                      </a:r>
                      <a:endParaRPr lang="es-MX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10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>
                          <a:solidFill>
                            <a:srgbClr val="00B050"/>
                          </a:solidFill>
                          <a:effectLst/>
                          <a:latin typeface="Arial"/>
                          <a:ea typeface="Times New Roman"/>
                        </a:rPr>
                        <a:t>Cámara de percepción remota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11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>
                          <a:solidFill>
                            <a:srgbClr val="00B050"/>
                          </a:solidFill>
                          <a:effectLst/>
                          <a:latin typeface="Arial"/>
                          <a:ea typeface="Times New Roman"/>
                        </a:rPr>
                        <a:t>Carga útil óptica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12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>
                          <a:solidFill>
                            <a:srgbClr val="00B050"/>
                          </a:solidFill>
                          <a:effectLst/>
                          <a:latin typeface="Arial"/>
                          <a:ea typeface="Times New Roman"/>
                        </a:rPr>
                        <a:t>Transmisor-Receptor banda Ka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13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>
                          <a:solidFill>
                            <a:srgbClr val="00B050"/>
                          </a:solidFill>
                          <a:effectLst/>
                          <a:latin typeface="Arial"/>
                          <a:ea typeface="Times New Roman"/>
                        </a:rPr>
                        <a:t>Instrumentación científica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b="1">
                          <a:effectLst/>
                          <a:latin typeface="Arial"/>
                          <a:ea typeface="Times New Roman"/>
                        </a:rPr>
                        <a:t>Otros grupos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14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Pruebas, calificación espacial, compatibilidad electro-magnética</a:t>
                      </a:r>
                      <a:endParaRPr lang="es-MX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15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Prospectivas de lanzamiento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16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Asignación de frecuencias, normalización y regulación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17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Prospectivas de cooperación internacional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19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Prospectiva de financiamiento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0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r>
                        <a:rPr lang="es-ES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SMA_071DT_r1</a:t>
                      </a:r>
                      <a:r>
                        <a:rPr lang="es-E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s-ES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CGM</a:t>
                      </a:r>
                      <a:r>
                        <a:rPr lang="es-E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 (grupos de trabajo </a:t>
                      </a:r>
                      <a:r>
                        <a:rPr lang="es-ES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SATEX</a:t>
                      </a:r>
                      <a:r>
                        <a:rPr lang="es-E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 2-7 junio)_120608.doc</a:t>
                      </a:r>
                      <a:endParaRPr lang="es-MX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3115" marR="123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18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Documentos para control de Proyecto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1188" y="1196975"/>
            <a:ext cx="8137276" cy="5184353"/>
          </a:xfrm>
        </p:spPr>
        <p:txBody>
          <a:bodyPr/>
          <a:lstStyle/>
          <a:p>
            <a:r>
              <a:rPr lang="es-ES" sz="1600" dirty="0">
                <a:solidFill>
                  <a:srgbClr val="000000"/>
                </a:solidFill>
              </a:rPr>
              <a:t>Proyecto </a:t>
            </a:r>
            <a:r>
              <a:rPr lang="es-ES" sz="1600" dirty="0" err="1">
                <a:solidFill>
                  <a:srgbClr val="000000"/>
                </a:solidFill>
              </a:rPr>
              <a:t>SATEX</a:t>
            </a:r>
            <a:r>
              <a:rPr lang="es-ES" sz="1600" dirty="0">
                <a:solidFill>
                  <a:srgbClr val="000000"/>
                </a:solidFill>
              </a:rPr>
              <a:t> </a:t>
            </a:r>
            <a:r>
              <a:rPr lang="es-ES" sz="1600" dirty="0" smtClean="0">
                <a:solidFill>
                  <a:srgbClr val="000000"/>
                </a:solidFill>
              </a:rPr>
              <a:t>2; Programa </a:t>
            </a:r>
            <a:r>
              <a:rPr lang="es-ES" sz="1600" dirty="0">
                <a:solidFill>
                  <a:srgbClr val="000000"/>
                </a:solidFill>
              </a:rPr>
              <a:t>de administración del </a:t>
            </a:r>
            <a:r>
              <a:rPr lang="es-ES" sz="1600" dirty="0" smtClean="0">
                <a:solidFill>
                  <a:srgbClr val="000000"/>
                </a:solidFill>
              </a:rPr>
              <a:t>Proyecto; S Viñals P; </a:t>
            </a:r>
            <a:r>
              <a:rPr lang="pt-BR" sz="1600" dirty="0" smtClean="0">
                <a:solidFill>
                  <a:srgbClr val="0070C0"/>
                </a:solidFill>
              </a:rPr>
              <a:t>[</a:t>
            </a:r>
            <a:r>
              <a:rPr lang="pt-BR" sz="1600" dirty="0" err="1" smtClean="0">
                <a:solidFill>
                  <a:srgbClr val="0070C0"/>
                </a:solidFill>
              </a:rPr>
              <a:t>PAE_483DT_r4</a:t>
            </a:r>
            <a:r>
              <a:rPr lang="pt-BR" sz="1600" dirty="0" smtClean="0">
                <a:solidFill>
                  <a:srgbClr val="0070C0"/>
                </a:solidFill>
              </a:rPr>
              <a:t> </a:t>
            </a:r>
            <a:r>
              <a:rPr lang="pt-BR" sz="1600" dirty="0" err="1">
                <a:solidFill>
                  <a:srgbClr val="0070C0"/>
                </a:solidFill>
              </a:rPr>
              <a:t>SVP</a:t>
            </a:r>
            <a:r>
              <a:rPr lang="pt-BR" sz="1600" dirty="0">
                <a:solidFill>
                  <a:srgbClr val="0070C0"/>
                </a:solidFill>
              </a:rPr>
              <a:t>  Estatutos Satex2_120412.docx</a:t>
            </a:r>
            <a:r>
              <a:rPr lang="pt-BR" sz="1600" dirty="0" smtClean="0">
                <a:solidFill>
                  <a:srgbClr val="0070C0"/>
                </a:solidFill>
              </a:rPr>
              <a:t>]</a:t>
            </a:r>
          </a:p>
          <a:p>
            <a:r>
              <a:rPr lang="es-MX" sz="1600" dirty="0">
                <a:solidFill>
                  <a:srgbClr val="000000"/>
                </a:solidFill>
              </a:rPr>
              <a:t>Consideraciones preliminares sobre el control del </a:t>
            </a:r>
            <a:r>
              <a:rPr lang="es-MX" sz="1600" dirty="0" smtClean="0">
                <a:solidFill>
                  <a:srgbClr val="000000"/>
                </a:solidFill>
              </a:rPr>
              <a:t>proyecto; S Viñals P; </a:t>
            </a:r>
            <a:r>
              <a:rPr lang="es-MX" sz="1600" dirty="0" smtClean="0">
                <a:solidFill>
                  <a:srgbClr val="0070C0"/>
                </a:solidFill>
              </a:rPr>
              <a:t>[</a:t>
            </a:r>
            <a:r>
              <a:rPr lang="es-MX" sz="1600" dirty="0" err="1" smtClean="0">
                <a:solidFill>
                  <a:srgbClr val="0070C0"/>
                </a:solidFill>
              </a:rPr>
              <a:t>PAE_473DT_r1</a:t>
            </a:r>
            <a:r>
              <a:rPr lang="es-MX" sz="1600" dirty="0" smtClean="0">
                <a:solidFill>
                  <a:srgbClr val="0070C0"/>
                </a:solidFill>
              </a:rPr>
              <a:t> </a:t>
            </a:r>
            <a:r>
              <a:rPr lang="es-MX" sz="1600" dirty="0" err="1">
                <a:solidFill>
                  <a:srgbClr val="0070C0"/>
                </a:solidFill>
              </a:rPr>
              <a:t>SVP</a:t>
            </a:r>
            <a:r>
              <a:rPr lang="es-MX" sz="1600" dirty="0">
                <a:solidFill>
                  <a:srgbClr val="0070C0"/>
                </a:solidFill>
              </a:rPr>
              <a:t> </a:t>
            </a:r>
            <a:r>
              <a:rPr lang="es-MX" sz="1600" dirty="0" smtClean="0">
                <a:solidFill>
                  <a:srgbClr val="0070C0"/>
                </a:solidFill>
              </a:rPr>
              <a:t>IndicePySatex2_120224.pptx]</a:t>
            </a:r>
          </a:p>
          <a:p>
            <a:r>
              <a:rPr lang="pt-BR" sz="1600" dirty="0" err="1">
                <a:solidFill>
                  <a:srgbClr val="000000"/>
                </a:solidFill>
              </a:rPr>
              <a:t>Consideraciones</a:t>
            </a:r>
            <a:r>
              <a:rPr lang="pt-BR" sz="1600" dirty="0">
                <a:solidFill>
                  <a:srgbClr val="000000"/>
                </a:solidFill>
              </a:rPr>
              <a:t> </a:t>
            </a:r>
            <a:r>
              <a:rPr lang="pt-BR" sz="1600" dirty="0" err="1">
                <a:solidFill>
                  <a:srgbClr val="000000"/>
                </a:solidFill>
              </a:rPr>
              <a:t>Iniciales</a:t>
            </a:r>
            <a:r>
              <a:rPr lang="pt-BR" sz="1600" dirty="0">
                <a:solidFill>
                  <a:srgbClr val="000000"/>
                </a:solidFill>
              </a:rPr>
              <a:t> sobre </a:t>
            </a:r>
            <a:r>
              <a:rPr lang="pt-BR" sz="1600" dirty="0" err="1">
                <a:solidFill>
                  <a:srgbClr val="000000"/>
                </a:solidFill>
              </a:rPr>
              <a:t>el</a:t>
            </a:r>
            <a:r>
              <a:rPr lang="pt-BR" sz="1600" dirty="0">
                <a:solidFill>
                  <a:srgbClr val="000000"/>
                </a:solidFill>
              </a:rPr>
              <a:t> </a:t>
            </a:r>
            <a:r>
              <a:rPr lang="pt-BR" sz="1600" dirty="0" err="1">
                <a:solidFill>
                  <a:srgbClr val="000000"/>
                </a:solidFill>
              </a:rPr>
              <a:t>Control</a:t>
            </a:r>
            <a:r>
              <a:rPr lang="pt-BR" sz="1600" dirty="0">
                <a:solidFill>
                  <a:srgbClr val="000000"/>
                </a:solidFill>
              </a:rPr>
              <a:t> del </a:t>
            </a:r>
            <a:r>
              <a:rPr lang="pt-BR" sz="1600" dirty="0" err="1">
                <a:solidFill>
                  <a:srgbClr val="000000"/>
                </a:solidFill>
              </a:rPr>
              <a:t>Proyecto</a:t>
            </a:r>
            <a:r>
              <a:rPr lang="pt-BR" sz="1600" dirty="0">
                <a:solidFill>
                  <a:srgbClr val="000000"/>
                </a:solidFill>
              </a:rPr>
              <a:t> </a:t>
            </a:r>
            <a:r>
              <a:rPr lang="pt-BR" sz="1600" dirty="0" err="1">
                <a:solidFill>
                  <a:srgbClr val="000000"/>
                </a:solidFill>
              </a:rPr>
              <a:t>SATEX</a:t>
            </a:r>
            <a:r>
              <a:rPr lang="pt-BR" sz="1600" dirty="0">
                <a:solidFill>
                  <a:srgbClr val="000000"/>
                </a:solidFill>
              </a:rPr>
              <a:t> 2</a:t>
            </a:r>
            <a:br>
              <a:rPr lang="pt-BR" sz="1600" dirty="0">
                <a:solidFill>
                  <a:srgbClr val="000000"/>
                </a:solidFill>
              </a:rPr>
            </a:br>
            <a:r>
              <a:rPr lang="pt-BR" sz="1600" dirty="0">
                <a:solidFill>
                  <a:srgbClr val="000000"/>
                </a:solidFill>
              </a:rPr>
              <a:t>S Viñals </a:t>
            </a:r>
            <a:r>
              <a:rPr lang="pt-BR" sz="1600" dirty="0" smtClean="0">
                <a:solidFill>
                  <a:srgbClr val="000000"/>
                </a:solidFill>
              </a:rPr>
              <a:t>P; </a:t>
            </a:r>
            <a:r>
              <a:rPr lang="es-MX" sz="1600" dirty="0" smtClean="0">
                <a:solidFill>
                  <a:srgbClr val="000000"/>
                </a:solidFill>
              </a:rPr>
              <a:t>Reunión </a:t>
            </a:r>
            <a:r>
              <a:rPr lang="es-MX" sz="1600" dirty="0">
                <a:solidFill>
                  <a:srgbClr val="000000"/>
                </a:solidFill>
              </a:rPr>
              <a:t>de Trabajo de Coordinadores de Grupos de Diseño y Construcción (</a:t>
            </a:r>
            <a:r>
              <a:rPr lang="es-MX" sz="1600" dirty="0" err="1">
                <a:solidFill>
                  <a:srgbClr val="000000"/>
                </a:solidFill>
              </a:rPr>
              <a:t>GDC</a:t>
            </a:r>
            <a:r>
              <a:rPr lang="es-MX" sz="1600" dirty="0" smtClean="0">
                <a:solidFill>
                  <a:srgbClr val="000000"/>
                </a:solidFill>
              </a:rPr>
              <a:t>); Videoconferencia; 2012.04.17; </a:t>
            </a:r>
            <a:r>
              <a:rPr lang="pt-BR" sz="1600" dirty="0" smtClean="0">
                <a:solidFill>
                  <a:srgbClr val="0070C0"/>
                </a:solidFill>
              </a:rPr>
              <a:t>[</a:t>
            </a:r>
            <a:r>
              <a:rPr lang="pt-BR" sz="1600" dirty="0" err="1" smtClean="0">
                <a:solidFill>
                  <a:srgbClr val="0070C0"/>
                </a:solidFill>
              </a:rPr>
              <a:t>SMA_031PR_r4</a:t>
            </a:r>
            <a:r>
              <a:rPr lang="pt-BR" sz="1600" dirty="0" smtClean="0">
                <a:solidFill>
                  <a:srgbClr val="0070C0"/>
                </a:solidFill>
              </a:rPr>
              <a:t> </a:t>
            </a:r>
            <a:r>
              <a:rPr lang="pt-BR" sz="1600" dirty="0" err="1">
                <a:solidFill>
                  <a:srgbClr val="0070C0"/>
                </a:solidFill>
              </a:rPr>
              <a:t>SVP</a:t>
            </a:r>
            <a:r>
              <a:rPr lang="pt-BR" sz="1600" dirty="0">
                <a:solidFill>
                  <a:srgbClr val="0070C0"/>
                </a:solidFill>
              </a:rPr>
              <a:t> </a:t>
            </a:r>
            <a:r>
              <a:rPr lang="pt-BR" sz="1600" dirty="0" err="1">
                <a:solidFill>
                  <a:srgbClr val="0070C0"/>
                </a:solidFill>
              </a:rPr>
              <a:t>Consid</a:t>
            </a:r>
            <a:r>
              <a:rPr lang="pt-BR" sz="1600" dirty="0">
                <a:solidFill>
                  <a:srgbClr val="0070C0"/>
                </a:solidFill>
              </a:rPr>
              <a:t> </a:t>
            </a:r>
            <a:r>
              <a:rPr lang="pt-BR" sz="1600" dirty="0" err="1">
                <a:solidFill>
                  <a:srgbClr val="0070C0"/>
                </a:solidFill>
              </a:rPr>
              <a:t>control</a:t>
            </a:r>
            <a:r>
              <a:rPr lang="pt-BR" sz="1600" dirty="0">
                <a:solidFill>
                  <a:srgbClr val="0070C0"/>
                </a:solidFill>
              </a:rPr>
              <a:t> </a:t>
            </a:r>
            <a:r>
              <a:rPr lang="pt-BR" sz="1600" dirty="0" smtClean="0">
                <a:solidFill>
                  <a:srgbClr val="0070C0"/>
                </a:solidFill>
              </a:rPr>
              <a:t>Py_120417.pptx]</a:t>
            </a:r>
          </a:p>
          <a:p>
            <a:r>
              <a:rPr lang="es-MX" sz="1600" dirty="0">
                <a:solidFill>
                  <a:srgbClr val="000000"/>
                </a:solidFill>
              </a:rPr>
              <a:t>Requerimiento de información inicial de subsistemas </a:t>
            </a:r>
            <a:r>
              <a:rPr lang="es-MX" sz="1600" dirty="0" err="1">
                <a:solidFill>
                  <a:srgbClr val="000000"/>
                </a:solidFill>
              </a:rPr>
              <a:t>SATEX</a:t>
            </a:r>
            <a:r>
              <a:rPr lang="es-MX" sz="1600" dirty="0">
                <a:solidFill>
                  <a:srgbClr val="000000"/>
                </a:solidFill>
              </a:rPr>
              <a:t> 2; S Viñals P; 2012.04.17-Ma; </a:t>
            </a:r>
            <a:r>
              <a:rPr lang="es-MX" sz="1600" dirty="0">
                <a:solidFill>
                  <a:srgbClr val="0070C0"/>
                </a:solidFill>
              </a:rPr>
              <a:t>[</a:t>
            </a:r>
            <a:r>
              <a:rPr lang="es-MX" sz="1600" dirty="0" err="1">
                <a:solidFill>
                  <a:srgbClr val="0070C0"/>
                </a:solidFill>
              </a:rPr>
              <a:t>SMA_030DT_r3</a:t>
            </a:r>
            <a:r>
              <a:rPr lang="es-MX" sz="1600" dirty="0">
                <a:solidFill>
                  <a:srgbClr val="0070C0"/>
                </a:solidFill>
              </a:rPr>
              <a:t> </a:t>
            </a:r>
            <a:r>
              <a:rPr lang="es-MX" sz="1600" dirty="0" err="1">
                <a:solidFill>
                  <a:srgbClr val="0070C0"/>
                </a:solidFill>
              </a:rPr>
              <a:t>SVP</a:t>
            </a:r>
            <a:r>
              <a:rPr lang="es-MX" sz="1600" dirty="0">
                <a:solidFill>
                  <a:srgbClr val="0070C0"/>
                </a:solidFill>
              </a:rPr>
              <a:t> </a:t>
            </a:r>
            <a:r>
              <a:rPr lang="es-MX" sz="1600" dirty="0" err="1">
                <a:solidFill>
                  <a:srgbClr val="0070C0"/>
                </a:solidFill>
              </a:rPr>
              <a:t>Inf</a:t>
            </a:r>
            <a:r>
              <a:rPr lang="es-MX" sz="1600" dirty="0">
                <a:solidFill>
                  <a:srgbClr val="0070C0"/>
                </a:solidFill>
              </a:rPr>
              <a:t> </a:t>
            </a:r>
            <a:r>
              <a:rPr lang="es-MX" sz="1600" dirty="0" err="1">
                <a:solidFill>
                  <a:srgbClr val="0070C0"/>
                </a:solidFill>
              </a:rPr>
              <a:t>Ini</a:t>
            </a:r>
            <a:r>
              <a:rPr lang="es-MX" sz="1600" dirty="0">
                <a:solidFill>
                  <a:srgbClr val="0070C0"/>
                </a:solidFill>
              </a:rPr>
              <a:t> de </a:t>
            </a:r>
            <a:r>
              <a:rPr lang="es-MX" sz="1600" dirty="0" err="1">
                <a:solidFill>
                  <a:srgbClr val="0070C0"/>
                </a:solidFill>
              </a:rPr>
              <a:t>Subsist</a:t>
            </a:r>
            <a:r>
              <a:rPr lang="es-MX" sz="1600" dirty="0">
                <a:solidFill>
                  <a:srgbClr val="0070C0"/>
                </a:solidFill>
              </a:rPr>
              <a:t> SATEX2_120416.docx]</a:t>
            </a:r>
          </a:p>
          <a:p>
            <a:r>
              <a:rPr lang="es-MX" sz="1600" dirty="0">
                <a:solidFill>
                  <a:srgbClr val="000000"/>
                </a:solidFill>
              </a:rPr>
              <a:t>Requerimientos Iniciales de los Subsistemas; </a:t>
            </a:r>
            <a:r>
              <a:rPr lang="es-MX" sz="1600" dirty="0">
                <a:solidFill>
                  <a:srgbClr val="0070C0"/>
                </a:solidFill>
              </a:rPr>
              <a:t>[</a:t>
            </a:r>
            <a:r>
              <a:rPr lang="es-MX" sz="1600" dirty="0" err="1">
                <a:solidFill>
                  <a:srgbClr val="0070C0"/>
                </a:solidFill>
              </a:rPr>
              <a:t>SMA_032DT_r2</a:t>
            </a:r>
            <a:r>
              <a:rPr lang="es-MX" sz="1600" dirty="0">
                <a:solidFill>
                  <a:srgbClr val="0070C0"/>
                </a:solidFill>
              </a:rPr>
              <a:t> </a:t>
            </a:r>
            <a:r>
              <a:rPr lang="es-MX" sz="1600" dirty="0" err="1">
                <a:solidFill>
                  <a:srgbClr val="0070C0"/>
                </a:solidFill>
              </a:rPr>
              <a:t>JMF</a:t>
            </a:r>
            <a:r>
              <a:rPr lang="es-MX" sz="1600" dirty="0">
                <a:solidFill>
                  <a:srgbClr val="0070C0"/>
                </a:solidFill>
              </a:rPr>
              <a:t> FM </a:t>
            </a:r>
            <a:r>
              <a:rPr lang="es-MX" sz="1600" dirty="0" err="1">
                <a:solidFill>
                  <a:srgbClr val="0070C0"/>
                </a:solidFill>
              </a:rPr>
              <a:t>Inf</a:t>
            </a:r>
            <a:r>
              <a:rPr lang="es-MX" sz="1600" dirty="0">
                <a:solidFill>
                  <a:srgbClr val="0070C0"/>
                </a:solidFill>
              </a:rPr>
              <a:t> </a:t>
            </a:r>
            <a:r>
              <a:rPr lang="es-MX" sz="1600" dirty="0" err="1">
                <a:solidFill>
                  <a:srgbClr val="0070C0"/>
                </a:solidFill>
              </a:rPr>
              <a:t>Ini</a:t>
            </a:r>
            <a:r>
              <a:rPr lang="es-MX" sz="1600" dirty="0">
                <a:solidFill>
                  <a:srgbClr val="0070C0"/>
                </a:solidFill>
              </a:rPr>
              <a:t> de </a:t>
            </a:r>
            <a:r>
              <a:rPr lang="es-MX" sz="1600" dirty="0" err="1">
                <a:solidFill>
                  <a:srgbClr val="0070C0"/>
                </a:solidFill>
              </a:rPr>
              <a:t>Subsist</a:t>
            </a:r>
            <a:r>
              <a:rPr lang="es-MX" sz="1600" dirty="0">
                <a:solidFill>
                  <a:srgbClr val="0070C0"/>
                </a:solidFill>
              </a:rPr>
              <a:t> </a:t>
            </a:r>
            <a:r>
              <a:rPr lang="es-MX" sz="1600" dirty="0" smtClean="0">
                <a:solidFill>
                  <a:srgbClr val="0070C0"/>
                </a:solidFill>
              </a:rPr>
              <a:t>SATEX2_120419.docx]</a:t>
            </a:r>
            <a:endParaRPr lang="es-MX" sz="1600" dirty="0">
              <a:solidFill>
                <a:srgbClr val="0070C0"/>
              </a:solidFill>
            </a:endParaRPr>
          </a:p>
          <a:p>
            <a:r>
              <a:rPr lang="es-MX" sz="1600" dirty="0">
                <a:solidFill>
                  <a:srgbClr val="000000"/>
                </a:solidFill>
              </a:rPr>
              <a:t>Requerimiento de información inicial para la elaboración de un documento técnico propositivo del Proyecto </a:t>
            </a:r>
            <a:r>
              <a:rPr lang="es-MX" sz="1600" dirty="0" err="1">
                <a:solidFill>
                  <a:srgbClr val="000000"/>
                </a:solidFill>
              </a:rPr>
              <a:t>SATEX</a:t>
            </a:r>
            <a:r>
              <a:rPr lang="es-MX" sz="1600" dirty="0">
                <a:solidFill>
                  <a:srgbClr val="000000"/>
                </a:solidFill>
              </a:rPr>
              <a:t> 2; S Viñals P; 2012.05.20-D, </a:t>
            </a:r>
            <a:r>
              <a:rPr lang="es-MX" sz="1600" dirty="0">
                <a:solidFill>
                  <a:srgbClr val="0070C0"/>
                </a:solidFill>
              </a:rPr>
              <a:t>[</a:t>
            </a:r>
            <a:r>
              <a:rPr lang="pt-BR" sz="1600" dirty="0" err="1">
                <a:solidFill>
                  <a:srgbClr val="0070C0"/>
                </a:solidFill>
              </a:rPr>
              <a:t>SMA_060DT_r2</a:t>
            </a:r>
            <a:r>
              <a:rPr lang="pt-BR" sz="1600" dirty="0">
                <a:solidFill>
                  <a:srgbClr val="0070C0"/>
                </a:solidFill>
              </a:rPr>
              <a:t> </a:t>
            </a:r>
            <a:r>
              <a:rPr lang="pt-BR" sz="1600" dirty="0" err="1">
                <a:solidFill>
                  <a:srgbClr val="0070C0"/>
                </a:solidFill>
              </a:rPr>
              <a:t>Ms</a:t>
            </a:r>
            <a:r>
              <a:rPr lang="pt-BR" sz="1600" dirty="0">
                <a:solidFill>
                  <a:srgbClr val="0070C0"/>
                </a:solidFill>
              </a:rPr>
              <a:t> a </a:t>
            </a:r>
            <a:r>
              <a:rPr lang="pt-BR" sz="1600" dirty="0" err="1">
                <a:solidFill>
                  <a:srgbClr val="0070C0"/>
                </a:solidFill>
              </a:rPr>
              <a:t>Gpos</a:t>
            </a:r>
            <a:r>
              <a:rPr lang="pt-BR" sz="1600" dirty="0">
                <a:solidFill>
                  <a:srgbClr val="0070C0"/>
                </a:solidFill>
              </a:rPr>
              <a:t> Py_120520.docx]</a:t>
            </a:r>
            <a:endParaRPr lang="es-MX" sz="1600" dirty="0">
              <a:solidFill>
                <a:srgbClr val="0070C0"/>
              </a:solidFill>
            </a:endParaRPr>
          </a:p>
          <a:p>
            <a:endParaRPr lang="es-MX" sz="1600" dirty="0">
              <a:solidFill>
                <a:srgbClr val="000000"/>
              </a:solidFill>
            </a:endParaRPr>
          </a:p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1FCBC-8E43-450C-86C2-38489A830E01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49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0" dirty="0" smtClean="0"/>
              <a:t>Sistema satelital </a:t>
            </a:r>
            <a:r>
              <a:rPr lang="es-MX" sz="2800" b="0" dirty="0" err="1" smtClean="0"/>
              <a:t>SATEX</a:t>
            </a:r>
            <a:r>
              <a:rPr lang="es-MX" sz="2800" b="0" dirty="0" smtClean="0"/>
              <a:t> 2</a:t>
            </a:r>
            <a:endParaRPr lang="es-MX" sz="2800" b="0" dirty="0"/>
          </a:p>
        </p:txBody>
      </p:sp>
      <p:sp>
        <p:nvSpPr>
          <p:cNvPr id="3" name="2 Elipse"/>
          <p:cNvSpPr/>
          <p:nvPr/>
        </p:nvSpPr>
        <p:spPr>
          <a:xfrm>
            <a:off x="1115616" y="1412776"/>
            <a:ext cx="4896544" cy="4896544"/>
          </a:xfrm>
          <a:prstGeom prst="ellipse">
            <a:avLst/>
          </a:prstGeom>
          <a:solidFill>
            <a:srgbClr val="FFFF99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s-MX" sz="1800">
              <a:solidFill>
                <a:prstClr val="white"/>
              </a:solidFill>
            </a:endParaRPr>
          </a:p>
        </p:txBody>
      </p:sp>
      <p:sp>
        <p:nvSpPr>
          <p:cNvPr id="4" name="3 Proceso"/>
          <p:cNvSpPr/>
          <p:nvPr/>
        </p:nvSpPr>
        <p:spPr>
          <a:xfrm>
            <a:off x="4211960" y="1412776"/>
            <a:ext cx="2952328" cy="576064"/>
          </a:xfrm>
          <a:prstGeom prst="flowChartProcess">
            <a:avLst/>
          </a:prstGeom>
          <a:solidFill>
            <a:srgbClr val="CCFF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s-MX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Administración de proyecto</a:t>
            </a:r>
            <a:endParaRPr lang="es-MX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782271" y="2420888"/>
            <a:ext cx="3869850" cy="2304256"/>
            <a:chOff x="2790383" y="2708920"/>
            <a:chExt cx="3869850" cy="2304256"/>
          </a:xfrm>
        </p:grpSpPr>
        <p:sp>
          <p:nvSpPr>
            <p:cNvPr id="6" name="5 Proceso"/>
            <p:cNvSpPr/>
            <p:nvPr/>
          </p:nvSpPr>
          <p:spPr>
            <a:xfrm>
              <a:off x="5004049" y="4149080"/>
              <a:ext cx="1656184" cy="864096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MX" sz="1600" b="1" dirty="0" smtClean="0">
                  <a:solidFill>
                    <a:srgbClr val="FF6600"/>
                  </a:solidFill>
                  <a:latin typeface="Arial" pitchFamily="34" charset="0"/>
                  <a:cs typeface="Arial" pitchFamily="34" charset="0"/>
                </a:rPr>
                <a:t>Segmento de Lanzamiento </a:t>
              </a:r>
              <a:endParaRPr lang="es-MX" sz="1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6 Proceso"/>
            <p:cNvSpPr/>
            <p:nvPr/>
          </p:nvSpPr>
          <p:spPr>
            <a:xfrm>
              <a:off x="2790383" y="4149080"/>
              <a:ext cx="1493585" cy="864096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MX" sz="16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Segmento Terrestre</a:t>
              </a:r>
              <a:endParaRPr lang="es-MX" sz="1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7 Proceso"/>
            <p:cNvSpPr/>
            <p:nvPr/>
          </p:nvSpPr>
          <p:spPr>
            <a:xfrm>
              <a:off x="3995936" y="2708920"/>
              <a:ext cx="1440160" cy="864096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MX" sz="1600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Segmento Espacial</a:t>
              </a:r>
            </a:p>
          </p:txBody>
        </p:sp>
        <p:sp>
          <p:nvSpPr>
            <p:cNvPr id="9" name="8 Flecha izquierda y derecha"/>
            <p:cNvSpPr/>
            <p:nvPr/>
          </p:nvSpPr>
          <p:spPr>
            <a:xfrm>
              <a:off x="4139952" y="4292790"/>
              <a:ext cx="944422" cy="432354"/>
            </a:xfrm>
            <a:prstGeom prst="leftRightArrow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s-MX" sz="1800">
                <a:solidFill>
                  <a:prstClr val="white"/>
                </a:solidFill>
              </a:endParaRPr>
            </a:p>
          </p:txBody>
        </p:sp>
        <p:sp>
          <p:nvSpPr>
            <p:cNvPr id="10" name="9 Flecha izquierda y derecha"/>
            <p:cNvSpPr/>
            <p:nvPr/>
          </p:nvSpPr>
          <p:spPr>
            <a:xfrm rot="7132916">
              <a:off x="3538403" y="3658706"/>
              <a:ext cx="944422" cy="432354"/>
            </a:xfrm>
            <a:prstGeom prst="leftRightArrow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s-MX" sz="1800">
                <a:solidFill>
                  <a:prstClr val="white"/>
                </a:solidFill>
              </a:endParaRPr>
            </a:p>
          </p:txBody>
        </p:sp>
      </p:grpSp>
      <p:sp>
        <p:nvSpPr>
          <p:cNvPr id="11" name="10 Proceso"/>
          <p:cNvSpPr/>
          <p:nvPr/>
        </p:nvSpPr>
        <p:spPr>
          <a:xfrm>
            <a:off x="179512" y="1412776"/>
            <a:ext cx="2952328" cy="576064"/>
          </a:xfrm>
          <a:prstGeom prst="flowChartProcess">
            <a:avLst/>
          </a:prstGeom>
          <a:solidFill>
            <a:srgbClr val="CCFF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s-MX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Regulación</a:t>
            </a:r>
          </a:p>
        </p:txBody>
      </p:sp>
      <p:sp>
        <p:nvSpPr>
          <p:cNvPr id="12" name="11 Proceso"/>
          <p:cNvSpPr/>
          <p:nvPr/>
        </p:nvSpPr>
        <p:spPr>
          <a:xfrm>
            <a:off x="2267744" y="5589240"/>
            <a:ext cx="2952328" cy="576064"/>
          </a:xfrm>
          <a:prstGeom prst="flowChartProcess">
            <a:avLst/>
          </a:prstGeom>
          <a:solidFill>
            <a:srgbClr val="CCFF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s-MX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Acciones de Soporte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0FC7-A993-4049-B1E5-F3835AA543D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13 Proceso"/>
          <p:cNvSpPr/>
          <p:nvPr/>
        </p:nvSpPr>
        <p:spPr>
          <a:xfrm>
            <a:off x="7020272" y="3473338"/>
            <a:ext cx="1907704" cy="963774"/>
          </a:xfrm>
          <a:prstGeom prst="flowChartProcess">
            <a:avLst/>
          </a:prstGeom>
          <a:solidFill>
            <a:srgbClr val="CCFF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MX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Usuarios (servicios y productos)</a:t>
            </a:r>
            <a:endParaRPr lang="es-MX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Flecha derecha"/>
          <p:cNvSpPr/>
          <p:nvPr/>
        </p:nvSpPr>
        <p:spPr>
          <a:xfrm>
            <a:off x="6156176" y="3761370"/>
            <a:ext cx="809836" cy="432048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1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0"/>
            <a:ext cx="7488832" cy="692696"/>
          </a:xfrm>
        </p:spPr>
        <p:txBody>
          <a:bodyPr>
            <a:normAutofit/>
          </a:bodyPr>
          <a:lstStyle/>
          <a:p>
            <a:r>
              <a:rPr lang="es-MX" sz="2800" b="0" dirty="0" smtClean="0"/>
              <a:t>Subsistemas y Grupos de Proyecto</a:t>
            </a:r>
            <a:endParaRPr lang="es-MX" sz="2800" b="0" dirty="0"/>
          </a:p>
        </p:txBody>
      </p:sp>
      <p:sp>
        <p:nvSpPr>
          <p:cNvPr id="25" name="24 Proceso"/>
          <p:cNvSpPr/>
          <p:nvPr/>
        </p:nvSpPr>
        <p:spPr>
          <a:xfrm>
            <a:off x="2267744" y="908720"/>
            <a:ext cx="2808312" cy="1152128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Regulación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Proceso"/>
          <p:cNvSpPr/>
          <p:nvPr/>
        </p:nvSpPr>
        <p:spPr>
          <a:xfrm>
            <a:off x="5292080" y="908720"/>
            <a:ext cx="2952328" cy="1152128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Administración de proyecto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Proceso"/>
          <p:cNvSpPr/>
          <p:nvPr/>
        </p:nvSpPr>
        <p:spPr>
          <a:xfrm>
            <a:off x="107504" y="2276871"/>
            <a:ext cx="2016224" cy="2448273"/>
          </a:xfrm>
          <a:prstGeom prst="flowChartProcess">
            <a:avLst/>
          </a:prstGeom>
          <a:solidFill>
            <a:srgbClr val="FFCCFF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Soporte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Proceso"/>
          <p:cNvSpPr/>
          <p:nvPr/>
        </p:nvSpPr>
        <p:spPr>
          <a:xfrm>
            <a:off x="6444208" y="5589240"/>
            <a:ext cx="2592288" cy="1152128"/>
          </a:xfrm>
          <a:prstGeom prst="flowChartProcess">
            <a:avLst/>
          </a:prstGeom>
          <a:solidFill>
            <a:srgbClr val="FFFF99"/>
          </a:solidFill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Usuarios</a:t>
            </a:r>
            <a:endParaRPr lang="es-MX" sz="1200" b="1" kern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Proceso"/>
          <p:cNvSpPr/>
          <p:nvPr/>
        </p:nvSpPr>
        <p:spPr>
          <a:xfrm>
            <a:off x="3419872" y="5589240"/>
            <a:ext cx="2880320" cy="1152128"/>
          </a:xfrm>
          <a:prstGeom prst="flowChartProcess">
            <a:avLst/>
          </a:prstGeom>
          <a:solidFill>
            <a:srgbClr val="FFFF99"/>
          </a:solidFill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Segmento Terrestre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Proceso"/>
          <p:cNvSpPr/>
          <p:nvPr/>
        </p:nvSpPr>
        <p:spPr>
          <a:xfrm>
            <a:off x="2627784" y="2276872"/>
            <a:ext cx="5544616" cy="2736304"/>
          </a:xfrm>
          <a:prstGeom prst="flowChartProcess">
            <a:avLst/>
          </a:prstGeom>
          <a:solidFill>
            <a:srgbClr val="FFFF99"/>
          </a:solidFill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Segmento Espacial</a:t>
            </a:r>
            <a:endParaRPr lang="es-MX" sz="1200" b="1" kern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Proceso"/>
          <p:cNvSpPr/>
          <p:nvPr/>
        </p:nvSpPr>
        <p:spPr>
          <a:xfrm>
            <a:off x="3491880" y="5949280"/>
            <a:ext cx="1152128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 Estación terrena</a:t>
            </a:r>
          </a:p>
        </p:txBody>
      </p:sp>
      <p:sp>
        <p:nvSpPr>
          <p:cNvPr id="8" name="7 Proceso"/>
          <p:cNvSpPr/>
          <p:nvPr/>
        </p:nvSpPr>
        <p:spPr>
          <a:xfrm>
            <a:off x="2771800" y="2708920"/>
            <a:ext cx="1440160" cy="720080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Estructuras y diseño mecánico y Térmico</a:t>
            </a:r>
          </a:p>
        </p:txBody>
      </p:sp>
      <p:sp>
        <p:nvSpPr>
          <p:cNvPr id="9" name="8 Proceso"/>
          <p:cNvSpPr/>
          <p:nvPr/>
        </p:nvSpPr>
        <p:spPr>
          <a:xfrm>
            <a:off x="4499992" y="2636912"/>
            <a:ext cx="1584176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 Energía eléctrica y almacenamiento</a:t>
            </a:r>
            <a:endParaRPr lang="es-MX" sz="12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6300192" y="2924944"/>
            <a:ext cx="1584176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 Estabilización y Control</a:t>
            </a:r>
            <a:endParaRPr lang="es-MX" sz="12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Proceso"/>
          <p:cNvSpPr/>
          <p:nvPr/>
        </p:nvSpPr>
        <p:spPr>
          <a:xfrm>
            <a:off x="6300192" y="3861048"/>
            <a:ext cx="1728192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 Telemetría, </a:t>
            </a:r>
            <a:r>
              <a:rPr lang="es-MX" sz="1200" b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Telecomando</a:t>
            </a: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y Telecomunicaciones</a:t>
            </a:r>
          </a:p>
        </p:txBody>
      </p:sp>
      <p:sp>
        <p:nvSpPr>
          <p:cNvPr id="12" name="11 Proceso"/>
          <p:cNvSpPr/>
          <p:nvPr/>
        </p:nvSpPr>
        <p:spPr>
          <a:xfrm>
            <a:off x="4499992" y="4221088"/>
            <a:ext cx="1584176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6 Computadora a bordo</a:t>
            </a:r>
          </a:p>
        </p:txBody>
      </p:sp>
      <p:sp>
        <p:nvSpPr>
          <p:cNvPr id="13" name="12 Proceso"/>
          <p:cNvSpPr/>
          <p:nvPr/>
        </p:nvSpPr>
        <p:spPr>
          <a:xfrm>
            <a:off x="2843808" y="4149080"/>
            <a:ext cx="1368152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7 Carga útil</a:t>
            </a:r>
          </a:p>
        </p:txBody>
      </p:sp>
      <p:sp>
        <p:nvSpPr>
          <p:cNvPr id="14" name="13 Proceso"/>
          <p:cNvSpPr/>
          <p:nvPr/>
        </p:nvSpPr>
        <p:spPr>
          <a:xfrm>
            <a:off x="4788024" y="5949280"/>
            <a:ext cx="1440160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 Proceso  y Soporte Servicio</a:t>
            </a:r>
          </a:p>
        </p:txBody>
      </p:sp>
      <p:sp>
        <p:nvSpPr>
          <p:cNvPr id="15" name="14 Proceso"/>
          <p:cNvSpPr/>
          <p:nvPr/>
        </p:nvSpPr>
        <p:spPr>
          <a:xfrm>
            <a:off x="6588224" y="5949280"/>
            <a:ext cx="1224136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Explotación</a:t>
            </a:r>
          </a:p>
        </p:txBody>
      </p:sp>
      <p:sp>
        <p:nvSpPr>
          <p:cNvPr id="16" name="15 Proceso"/>
          <p:cNvSpPr/>
          <p:nvPr/>
        </p:nvSpPr>
        <p:spPr>
          <a:xfrm>
            <a:off x="7956376" y="5949280"/>
            <a:ext cx="1008112" cy="576064"/>
          </a:xfrm>
          <a:prstGeom prst="flowChartProcess">
            <a:avLst/>
          </a:prstGeom>
          <a:solidFill>
            <a:schemeClr val="bg1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11 Otras</a:t>
            </a:r>
          </a:p>
        </p:txBody>
      </p:sp>
      <p:sp>
        <p:nvSpPr>
          <p:cNvPr id="17" name="16 Proceso"/>
          <p:cNvSpPr/>
          <p:nvPr/>
        </p:nvSpPr>
        <p:spPr>
          <a:xfrm>
            <a:off x="5652120" y="1340768"/>
            <a:ext cx="1080120" cy="576064"/>
          </a:xfrm>
          <a:prstGeom prst="flowChartProcess">
            <a:avLst/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Dirección de Proyecto</a:t>
            </a:r>
          </a:p>
        </p:txBody>
      </p:sp>
      <p:sp>
        <p:nvSpPr>
          <p:cNvPr id="18" name="17 Proceso"/>
          <p:cNvSpPr/>
          <p:nvPr/>
        </p:nvSpPr>
        <p:spPr>
          <a:xfrm>
            <a:off x="6876256" y="1340768"/>
            <a:ext cx="1008112" cy="576064"/>
          </a:xfrm>
          <a:prstGeom prst="flowChartProcess">
            <a:avLst/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Control de Proyecto</a:t>
            </a:r>
          </a:p>
        </p:txBody>
      </p:sp>
      <p:sp>
        <p:nvSpPr>
          <p:cNvPr id="20" name="19 Proceso"/>
          <p:cNvSpPr/>
          <p:nvPr/>
        </p:nvSpPr>
        <p:spPr>
          <a:xfrm>
            <a:off x="323528" y="3284984"/>
            <a:ext cx="1584176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14 Normatividad y Recursos EM (Órbita-</a:t>
            </a:r>
            <a:r>
              <a:rPr lang="es-MX" sz="1200" b="1" kern="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Frecuenc</a:t>
            </a: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1" name="20 Proceso"/>
          <p:cNvSpPr/>
          <p:nvPr/>
        </p:nvSpPr>
        <p:spPr>
          <a:xfrm>
            <a:off x="2411760" y="1340768"/>
            <a:ext cx="1152128" cy="576064"/>
          </a:xfrm>
          <a:prstGeom prst="flowChartProcess">
            <a:avLst/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Promoción y Financiación</a:t>
            </a:r>
          </a:p>
        </p:txBody>
      </p:sp>
      <p:sp>
        <p:nvSpPr>
          <p:cNvPr id="23" name="22 Proceso"/>
          <p:cNvSpPr/>
          <p:nvPr/>
        </p:nvSpPr>
        <p:spPr>
          <a:xfrm>
            <a:off x="251520" y="2564904"/>
            <a:ext cx="1728192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12  Gestión de Calidad (Pruebas y </a:t>
            </a:r>
            <a:r>
              <a:rPr lang="es-MX" sz="1200" b="1" kern="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Calificaión</a:t>
            </a: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Espacial)</a:t>
            </a:r>
          </a:p>
        </p:txBody>
      </p:sp>
      <p:sp>
        <p:nvSpPr>
          <p:cNvPr id="24" name="23 Proceso"/>
          <p:cNvSpPr/>
          <p:nvPr/>
        </p:nvSpPr>
        <p:spPr>
          <a:xfrm>
            <a:off x="3707904" y="1340768"/>
            <a:ext cx="1296144" cy="576064"/>
          </a:xfrm>
          <a:prstGeom prst="flowChartProcess">
            <a:avLst/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Regulación y Normalización</a:t>
            </a:r>
          </a:p>
        </p:txBody>
      </p:sp>
      <p:sp>
        <p:nvSpPr>
          <p:cNvPr id="27" name="26 Flecha izquierda y derecha"/>
          <p:cNvSpPr/>
          <p:nvPr/>
        </p:nvSpPr>
        <p:spPr>
          <a:xfrm rot="7507080">
            <a:off x="2164615" y="5065593"/>
            <a:ext cx="639520" cy="432048"/>
          </a:xfrm>
          <a:prstGeom prst="leftRightArrow">
            <a:avLst/>
          </a:prstGeom>
          <a:solidFill>
            <a:schemeClr val="bg1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s-MX" sz="18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8" name="27 Flecha derecha"/>
          <p:cNvSpPr/>
          <p:nvPr/>
        </p:nvSpPr>
        <p:spPr>
          <a:xfrm>
            <a:off x="2051720" y="3350798"/>
            <a:ext cx="720080" cy="366234"/>
          </a:xfrm>
          <a:prstGeom prst="rightArrow">
            <a:avLst/>
          </a:prstGeom>
          <a:solidFill>
            <a:srgbClr val="33CCFF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 smtClea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9" name="28 Flecha derecha"/>
          <p:cNvSpPr/>
          <p:nvPr/>
        </p:nvSpPr>
        <p:spPr>
          <a:xfrm rot="5400000">
            <a:off x="969039" y="5010615"/>
            <a:ext cx="647000" cy="366234"/>
          </a:xfrm>
          <a:prstGeom prst="rightArrow">
            <a:avLst/>
          </a:prstGeom>
          <a:solidFill>
            <a:srgbClr val="33CCFF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 smtClea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0" name="29 Flecha derecha"/>
          <p:cNvSpPr/>
          <p:nvPr/>
        </p:nvSpPr>
        <p:spPr>
          <a:xfrm rot="5400000">
            <a:off x="4754445" y="2027269"/>
            <a:ext cx="421003" cy="366234"/>
          </a:xfrm>
          <a:prstGeom prst="rightArrow">
            <a:avLst/>
          </a:prstGeom>
          <a:solidFill>
            <a:sysClr val="window" lastClr="FFFFFF"/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 smtClea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1" name="30 Flecha derecha"/>
          <p:cNvSpPr/>
          <p:nvPr/>
        </p:nvSpPr>
        <p:spPr>
          <a:xfrm rot="5400000">
            <a:off x="5336704" y="2027269"/>
            <a:ext cx="421003" cy="366234"/>
          </a:xfrm>
          <a:prstGeom prst="rightArrow">
            <a:avLst/>
          </a:prstGeom>
          <a:solidFill>
            <a:sysClr val="window" lastClr="FFFFFF"/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 smtClea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2" name="31 Proceso"/>
          <p:cNvSpPr/>
          <p:nvPr/>
        </p:nvSpPr>
        <p:spPr>
          <a:xfrm>
            <a:off x="323528" y="4005064"/>
            <a:ext cx="1584176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15 Vinculación y Cooperación</a:t>
            </a:r>
          </a:p>
        </p:txBody>
      </p:sp>
      <p:sp>
        <p:nvSpPr>
          <p:cNvPr id="33" name="32 Proceso"/>
          <p:cNvSpPr/>
          <p:nvPr/>
        </p:nvSpPr>
        <p:spPr>
          <a:xfrm>
            <a:off x="323528" y="1196752"/>
            <a:ext cx="1800200" cy="7200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38100" cap="flat" cmpd="dbl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Promoción y Financiación</a:t>
            </a:r>
          </a:p>
        </p:txBody>
      </p:sp>
      <p:sp>
        <p:nvSpPr>
          <p:cNvPr id="34" name="33 Proceso"/>
          <p:cNvSpPr/>
          <p:nvPr/>
        </p:nvSpPr>
        <p:spPr>
          <a:xfrm>
            <a:off x="2771800" y="3501008"/>
            <a:ext cx="1440160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 Mecánica Orbital</a:t>
            </a:r>
          </a:p>
        </p:txBody>
      </p:sp>
      <p:sp>
        <p:nvSpPr>
          <p:cNvPr id="37" name="36 Proceso"/>
          <p:cNvSpPr/>
          <p:nvPr/>
        </p:nvSpPr>
        <p:spPr>
          <a:xfrm>
            <a:off x="251520" y="5589240"/>
            <a:ext cx="2880320" cy="1152128"/>
          </a:xfrm>
          <a:prstGeom prst="flowChartProcess">
            <a:avLst/>
          </a:prstGeom>
          <a:solidFill>
            <a:srgbClr val="FFFF99"/>
          </a:solidFill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Segmento de Lanzamiento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37 Proceso"/>
          <p:cNvSpPr/>
          <p:nvPr/>
        </p:nvSpPr>
        <p:spPr>
          <a:xfrm>
            <a:off x="323528" y="5949280"/>
            <a:ext cx="1368152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13 Lanzamiento</a:t>
            </a:r>
          </a:p>
        </p:txBody>
      </p:sp>
      <p:sp>
        <p:nvSpPr>
          <p:cNvPr id="39" name="38 Proceso"/>
          <p:cNvSpPr/>
          <p:nvPr/>
        </p:nvSpPr>
        <p:spPr>
          <a:xfrm>
            <a:off x="1835696" y="5949280"/>
            <a:ext cx="1224136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Negociación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Ejecución</a:t>
            </a:r>
          </a:p>
        </p:txBody>
      </p:sp>
      <p:sp>
        <p:nvSpPr>
          <p:cNvPr id="40" name="39 Flecha izquierda y derecha"/>
          <p:cNvSpPr/>
          <p:nvPr/>
        </p:nvSpPr>
        <p:spPr>
          <a:xfrm rot="5400000">
            <a:off x="4755689" y="5038961"/>
            <a:ext cx="639520" cy="432048"/>
          </a:xfrm>
          <a:prstGeom prst="leftRightArrow">
            <a:avLst/>
          </a:prstGeom>
          <a:solidFill>
            <a:schemeClr val="bg1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 smtClea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1" name="40 Flecha izquierda y derecha"/>
          <p:cNvSpPr/>
          <p:nvPr/>
        </p:nvSpPr>
        <p:spPr>
          <a:xfrm rot="10800000">
            <a:off x="2852360" y="5445224"/>
            <a:ext cx="639520" cy="432048"/>
          </a:xfrm>
          <a:prstGeom prst="leftRightArrow">
            <a:avLst/>
          </a:prstGeom>
          <a:solidFill>
            <a:schemeClr val="bg1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s-MX" sz="18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2" name="41 Flecha derecha"/>
          <p:cNvSpPr/>
          <p:nvPr/>
        </p:nvSpPr>
        <p:spPr>
          <a:xfrm rot="1664421">
            <a:off x="2069626" y="5009140"/>
            <a:ext cx="1648060" cy="210210"/>
          </a:xfrm>
          <a:prstGeom prst="rightArrow">
            <a:avLst/>
          </a:prstGeom>
          <a:solidFill>
            <a:srgbClr val="33CCFF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 smtClean="0">
              <a:solidFill>
                <a:sysClr val="window" lastClr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0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840760" cy="504056"/>
          </a:xfrm>
        </p:spPr>
        <p:txBody>
          <a:bodyPr>
            <a:noAutofit/>
          </a:bodyPr>
          <a:lstStyle/>
          <a:p>
            <a:r>
              <a:rPr lang="es-MX" sz="2800" b="0" dirty="0" smtClean="0"/>
              <a:t>Demanda permanente de información actualizada </a:t>
            </a:r>
            <a:endParaRPr lang="es-MX" sz="2800" b="0" dirty="0"/>
          </a:p>
        </p:txBody>
      </p:sp>
      <p:sp>
        <p:nvSpPr>
          <p:cNvPr id="4" name="3 Proceso"/>
          <p:cNvSpPr/>
          <p:nvPr/>
        </p:nvSpPr>
        <p:spPr>
          <a:xfrm>
            <a:off x="2339752" y="980728"/>
            <a:ext cx="2232248" cy="288032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Regulación</a:t>
            </a:r>
          </a:p>
        </p:txBody>
      </p:sp>
      <p:sp>
        <p:nvSpPr>
          <p:cNvPr id="5" name="4 Proceso"/>
          <p:cNvSpPr/>
          <p:nvPr/>
        </p:nvSpPr>
        <p:spPr>
          <a:xfrm>
            <a:off x="5796136" y="692696"/>
            <a:ext cx="2952328" cy="1152128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Administración de proyecto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Proceso"/>
          <p:cNvSpPr/>
          <p:nvPr/>
        </p:nvSpPr>
        <p:spPr>
          <a:xfrm>
            <a:off x="107504" y="2348880"/>
            <a:ext cx="1584176" cy="288032"/>
          </a:xfrm>
          <a:prstGeom prst="flowChartProcess">
            <a:avLst/>
          </a:prstGeom>
          <a:solidFill>
            <a:srgbClr val="FFCCFF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Soporte</a:t>
            </a: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Proceso"/>
          <p:cNvSpPr/>
          <p:nvPr/>
        </p:nvSpPr>
        <p:spPr>
          <a:xfrm>
            <a:off x="7030616" y="5595590"/>
            <a:ext cx="1645840" cy="353690"/>
          </a:xfrm>
          <a:prstGeom prst="flowChartProcess">
            <a:avLst/>
          </a:prstGeom>
          <a:solidFill>
            <a:srgbClr val="FFFF99"/>
          </a:solidFill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Usuarios</a:t>
            </a: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131840" y="5589240"/>
            <a:ext cx="3168352" cy="1152128"/>
          </a:xfrm>
          <a:prstGeom prst="flowChartProcess">
            <a:avLst/>
          </a:prstGeom>
          <a:solidFill>
            <a:srgbClr val="FFFF99"/>
          </a:solidFill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Segmento Terrestre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Proceso"/>
          <p:cNvSpPr/>
          <p:nvPr/>
        </p:nvSpPr>
        <p:spPr>
          <a:xfrm>
            <a:off x="2339752" y="2348880"/>
            <a:ext cx="5688632" cy="2736304"/>
          </a:xfrm>
          <a:prstGeom prst="flowChartProcess">
            <a:avLst/>
          </a:prstGeom>
          <a:solidFill>
            <a:srgbClr val="FFFF99"/>
          </a:solidFill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Segmento Espacial</a:t>
            </a:r>
            <a:endParaRPr lang="es-MX" sz="1200" b="1" kern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3347864" y="5949280"/>
            <a:ext cx="1152128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 Estación terrena</a:t>
            </a:r>
          </a:p>
        </p:txBody>
      </p:sp>
      <p:sp>
        <p:nvSpPr>
          <p:cNvPr id="11" name="10 Proceso"/>
          <p:cNvSpPr/>
          <p:nvPr/>
        </p:nvSpPr>
        <p:spPr>
          <a:xfrm>
            <a:off x="2555776" y="2780928"/>
            <a:ext cx="1440160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Estructuras y diseño mecánico</a:t>
            </a:r>
          </a:p>
        </p:txBody>
      </p:sp>
      <p:sp>
        <p:nvSpPr>
          <p:cNvPr id="12" name="11 Proceso"/>
          <p:cNvSpPr/>
          <p:nvPr/>
        </p:nvSpPr>
        <p:spPr>
          <a:xfrm>
            <a:off x="4355976" y="2636912"/>
            <a:ext cx="1584176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 Energía eléctrica y almacenamiento</a:t>
            </a:r>
            <a:endParaRPr lang="es-MX" sz="12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roceso"/>
          <p:cNvSpPr/>
          <p:nvPr/>
        </p:nvSpPr>
        <p:spPr>
          <a:xfrm>
            <a:off x="6084168" y="2996952"/>
            <a:ext cx="1584176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 Estabilización y Control</a:t>
            </a:r>
            <a:endParaRPr lang="es-MX" sz="12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Proceso"/>
          <p:cNvSpPr/>
          <p:nvPr/>
        </p:nvSpPr>
        <p:spPr>
          <a:xfrm>
            <a:off x="6084168" y="3933056"/>
            <a:ext cx="1728192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 Telemetría, </a:t>
            </a:r>
            <a:r>
              <a:rPr lang="es-MX" sz="1200" b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telecomando</a:t>
            </a: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y telecomunicaciones</a:t>
            </a:r>
          </a:p>
        </p:txBody>
      </p:sp>
      <p:sp>
        <p:nvSpPr>
          <p:cNvPr id="15" name="14 Proceso"/>
          <p:cNvSpPr/>
          <p:nvPr/>
        </p:nvSpPr>
        <p:spPr>
          <a:xfrm>
            <a:off x="4355976" y="4293096"/>
            <a:ext cx="1584176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6 Computadora a bordo</a:t>
            </a:r>
          </a:p>
        </p:txBody>
      </p:sp>
      <p:sp>
        <p:nvSpPr>
          <p:cNvPr id="16" name="15 Proceso"/>
          <p:cNvSpPr/>
          <p:nvPr/>
        </p:nvSpPr>
        <p:spPr>
          <a:xfrm>
            <a:off x="2627784" y="4077072"/>
            <a:ext cx="1368152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7 Carga útil</a:t>
            </a:r>
          </a:p>
        </p:txBody>
      </p:sp>
      <p:sp>
        <p:nvSpPr>
          <p:cNvPr id="17" name="16 Proceso"/>
          <p:cNvSpPr/>
          <p:nvPr/>
        </p:nvSpPr>
        <p:spPr>
          <a:xfrm>
            <a:off x="4716016" y="5949280"/>
            <a:ext cx="1440160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 Proceso  y Soporte Servicio</a:t>
            </a:r>
          </a:p>
        </p:txBody>
      </p:sp>
      <p:sp>
        <p:nvSpPr>
          <p:cNvPr id="18" name="17 Proceso"/>
          <p:cNvSpPr/>
          <p:nvPr/>
        </p:nvSpPr>
        <p:spPr>
          <a:xfrm>
            <a:off x="7308304" y="6021288"/>
            <a:ext cx="1224136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Explotación</a:t>
            </a:r>
          </a:p>
        </p:txBody>
      </p:sp>
      <p:sp>
        <p:nvSpPr>
          <p:cNvPr id="20" name="19 Proceso"/>
          <p:cNvSpPr/>
          <p:nvPr/>
        </p:nvSpPr>
        <p:spPr>
          <a:xfrm>
            <a:off x="6156176" y="1124744"/>
            <a:ext cx="1080120" cy="576064"/>
          </a:xfrm>
          <a:prstGeom prst="flowChartProcess">
            <a:avLst/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Dirección de Proyecto</a:t>
            </a:r>
          </a:p>
        </p:txBody>
      </p:sp>
      <p:sp>
        <p:nvSpPr>
          <p:cNvPr id="21" name="20 Proceso"/>
          <p:cNvSpPr/>
          <p:nvPr/>
        </p:nvSpPr>
        <p:spPr>
          <a:xfrm>
            <a:off x="7380312" y="1124744"/>
            <a:ext cx="1008112" cy="576064"/>
          </a:xfrm>
          <a:prstGeom prst="flowChartProcess">
            <a:avLst/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Control de Proyecto</a:t>
            </a:r>
          </a:p>
        </p:txBody>
      </p:sp>
      <p:sp>
        <p:nvSpPr>
          <p:cNvPr id="22" name="21 Proceso"/>
          <p:cNvSpPr/>
          <p:nvPr/>
        </p:nvSpPr>
        <p:spPr>
          <a:xfrm>
            <a:off x="107504" y="2708920"/>
            <a:ext cx="1728192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12  </a:t>
            </a:r>
            <a:r>
              <a:rPr lang="es-MX" sz="1200" b="1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Gestión de Calidad (Pruebas y </a:t>
            </a:r>
            <a:r>
              <a:rPr lang="es-MX" sz="1200" b="1" kern="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Calificaión</a:t>
            </a: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200" b="1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Espacial</a:t>
            </a: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s-MX" sz="1200" b="1" kern="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Proceso"/>
          <p:cNvSpPr/>
          <p:nvPr/>
        </p:nvSpPr>
        <p:spPr>
          <a:xfrm>
            <a:off x="2195736" y="1412776"/>
            <a:ext cx="1152128" cy="576064"/>
          </a:xfrm>
          <a:prstGeom prst="flowChartProcess">
            <a:avLst/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Promoción y Financiación</a:t>
            </a:r>
          </a:p>
        </p:txBody>
      </p:sp>
      <p:sp>
        <p:nvSpPr>
          <p:cNvPr id="24" name="23 Proceso"/>
          <p:cNvSpPr/>
          <p:nvPr/>
        </p:nvSpPr>
        <p:spPr>
          <a:xfrm>
            <a:off x="107504" y="3429000"/>
            <a:ext cx="1728192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14 Normatividad y Recursos EM (</a:t>
            </a:r>
            <a:r>
              <a:rPr lang="es-MX" sz="1200" b="1" kern="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Órb</a:t>
            </a:r>
            <a:r>
              <a:rPr lang="es-MX" sz="12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y Frecuencias)</a:t>
            </a:r>
            <a:endParaRPr lang="es-MX" sz="1200" b="1" kern="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Proceso"/>
          <p:cNvSpPr/>
          <p:nvPr/>
        </p:nvSpPr>
        <p:spPr>
          <a:xfrm>
            <a:off x="3491880" y="1412776"/>
            <a:ext cx="1296144" cy="576064"/>
          </a:xfrm>
          <a:prstGeom prst="flowChartProcess">
            <a:avLst/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Regulación y Normalización</a:t>
            </a:r>
          </a:p>
        </p:txBody>
      </p:sp>
      <p:sp>
        <p:nvSpPr>
          <p:cNvPr id="27" name="26 Flecha izquierda y derecha"/>
          <p:cNvSpPr/>
          <p:nvPr/>
        </p:nvSpPr>
        <p:spPr>
          <a:xfrm>
            <a:off x="6156176" y="6021288"/>
            <a:ext cx="1008112" cy="432048"/>
          </a:xfrm>
          <a:prstGeom prst="leftRightArrow">
            <a:avLst/>
          </a:prstGeom>
          <a:solidFill>
            <a:sysClr val="window" lastClr="FFFFFF">
              <a:lumMod val="85000"/>
            </a:sysClr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 smtClea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8" name="27 Flecha izquierda y derecha"/>
          <p:cNvSpPr/>
          <p:nvPr/>
        </p:nvSpPr>
        <p:spPr>
          <a:xfrm rot="7507080">
            <a:off x="5765015" y="1891047"/>
            <a:ext cx="639520" cy="432048"/>
          </a:xfrm>
          <a:prstGeom prst="leftRightArrow">
            <a:avLst/>
          </a:prstGeom>
          <a:solidFill>
            <a:sysClr val="window" lastClr="FFFFFF">
              <a:lumMod val="85000"/>
            </a:sysClr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 smtClean="0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29" name="28 Conector recto de flecha"/>
          <p:cNvCxnSpPr>
            <a:stCxn id="16" idx="3"/>
            <a:endCxn id="13" idx="1"/>
          </p:cNvCxnSpPr>
          <p:nvPr/>
        </p:nvCxnSpPr>
        <p:spPr>
          <a:xfrm flipV="1">
            <a:off x="3995936" y="3284984"/>
            <a:ext cx="2088232" cy="1080120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11" idx="3"/>
            <a:endCxn id="14" idx="1"/>
          </p:cNvCxnSpPr>
          <p:nvPr/>
        </p:nvCxnSpPr>
        <p:spPr>
          <a:xfrm>
            <a:off x="3995936" y="3068960"/>
            <a:ext cx="2088232" cy="1152128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12" idx="2"/>
            <a:endCxn id="15" idx="0"/>
          </p:cNvCxnSpPr>
          <p:nvPr/>
        </p:nvCxnSpPr>
        <p:spPr>
          <a:xfrm>
            <a:off x="5148064" y="3212976"/>
            <a:ext cx="0" cy="1080120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22" idx="3"/>
            <a:endCxn id="9" idx="1"/>
          </p:cNvCxnSpPr>
          <p:nvPr/>
        </p:nvCxnSpPr>
        <p:spPr>
          <a:xfrm>
            <a:off x="1835696" y="2996952"/>
            <a:ext cx="504056" cy="720080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24" idx="3"/>
            <a:endCxn id="9" idx="1"/>
          </p:cNvCxnSpPr>
          <p:nvPr/>
        </p:nvCxnSpPr>
        <p:spPr>
          <a:xfrm>
            <a:off x="1835696" y="3717032"/>
            <a:ext cx="504056" cy="0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8" idx="0"/>
            <a:endCxn id="9" idx="2"/>
          </p:cNvCxnSpPr>
          <p:nvPr/>
        </p:nvCxnSpPr>
        <p:spPr>
          <a:xfrm flipV="1">
            <a:off x="4716016" y="5085184"/>
            <a:ext cx="468052" cy="504056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26" idx="2"/>
            <a:endCxn id="9" idx="0"/>
          </p:cNvCxnSpPr>
          <p:nvPr/>
        </p:nvCxnSpPr>
        <p:spPr>
          <a:xfrm>
            <a:off x="4139952" y="1988840"/>
            <a:ext cx="1044116" cy="360040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Proceso"/>
          <p:cNvSpPr/>
          <p:nvPr/>
        </p:nvSpPr>
        <p:spPr>
          <a:xfrm>
            <a:off x="2555776" y="3429000"/>
            <a:ext cx="1440160" cy="576064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 Mecánica Orbital</a:t>
            </a:r>
          </a:p>
        </p:txBody>
      </p:sp>
      <p:cxnSp>
        <p:nvCxnSpPr>
          <p:cNvPr id="42" name="41 Conector recto de flecha"/>
          <p:cNvCxnSpPr>
            <a:stCxn id="41" idx="3"/>
          </p:cNvCxnSpPr>
          <p:nvPr/>
        </p:nvCxnSpPr>
        <p:spPr>
          <a:xfrm>
            <a:off x="3995936" y="3717032"/>
            <a:ext cx="1152128" cy="0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11008" y="6356350"/>
            <a:ext cx="2133600" cy="365125"/>
          </a:xfrm>
        </p:spPr>
        <p:txBody>
          <a:bodyPr/>
          <a:lstStyle/>
          <a:p>
            <a:fld id="{07AE0FC7-A993-4049-B1E5-F3835AA543D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8" name="37 Proceso"/>
          <p:cNvSpPr/>
          <p:nvPr/>
        </p:nvSpPr>
        <p:spPr>
          <a:xfrm>
            <a:off x="107504" y="5589240"/>
            <a:ext cx="2880320" cy="1152128"/>
          </a:xfrm>
          <a:prstGeom prst="flowChartProcess">
            <a:avLst/>
          </a:prstGeom>
          <a:solidFill>
            <a:srgbClr val="FFFF99"/>
          </a:solidFill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Segmento de Lanzamiento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kern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38 Proceso"/>
          <p:cNvSpPr/>
          <p:nvPr/>
        </p:nvSpPr>
        <p:spPr>
          <a:xfrm>
            <a:off x="179512" y="5949280"/>
            <a:ext cx="1368152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13 Lanzamiento</a:t>
            </a:r>
          </a:p>
        </p:txBody>
      </p:sp>
      <p:sp>
        <p:nvSpPr>
          <p:cNvPr id="40" name="39 Proceso"/>
          <p:cNvSpPr/>
          <p:nvPr/>
        </p:nvSpPr>
        <p:spPr>
          <a:xfrm>
            <a:off x="1691680" y="5949280"/>
            <a:ext cx="1224136" cy="576064"/>
          </a:xfrm>
          <a:prstGeom prst="flowChartProcess">
            <a:avLst/>
          </a:prstGeom>
          <a:solidFill>
            <a:srgbClr val="CCFFCC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Negociación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Ejecución</a:t>
            </a:r>
          </a:p>
        </p:txBody>
      </p:sp>
      <p:cxnSp>
        <p:nvCxnSpPr>
          <p:cNvPr id="43" name="42 Conector recto de flecha"/>
          <p:cNvCxnSpPr>
            <a:stCxn id="38" idx="0"/>
            <a:endCxn id="9" idx="1"/>
          </p:cNvCxnSpPr>
          <p:nvPr/>
        </p:nvCxnSpPr>
        <p:spPr>
          <a:xfrm flipV="1">
            <a:off x="1547664" y="3717032"/>
            <a:ext cx="792088" cy="1872208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angular"/>
          <p:cNvCxnSpPr>
            <a:stCxn id="38" idx="0"/>
            <a:endCxn id="8" idx="0"/>
          </p:cNvCxnSpPr>
          <p:nvPr/>
        </p:nvCxnSpPr>
        <p:spPr>
          <a:xfrm rot="5400000" flipH="1" flipV="1">
            <a:off x="3131840" y="4005064"/>
            <a:ext cx="12700" cy="3168352"/>
          </a:xfrm>
          <a:prstGeom prst="bentConnector3">
            <a:avLst>
              <a:gd name="adj1" fmla="val 1800000"/>
            </a:avLst>
          </a:prstGeom>
          <a:ln w="381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43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Información mínima para caracterización inicial del sistema 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4172272" cy="4968552"/>
          </a:xfrm>
        </p:spPr>
        <p:txBody>
          <a:bodyPr/>
          <a:lstStyle/>
          <a:p>
            <a:pPr lvl="0"/>
            <a:r>
              <a:rPr lang="es-MX" sz="1600" dirty="0" smtClean="0"/>
              <a:t>1 </a:t>
            </a:r>
            <a:r>
              <a:rPr lang="es-MX" sz="1600" dirty="0"/>
              <a:t>Definición y descripción </a:t>
            </a:r>
            <a:r>
              <a:rPr lang="es-MX" sz="1600" dirty="0" smtClean="0"/>
              <a:t>de cada </a:t>
            </a:r>
            <a:r>
              <a:rPr lang="es-MX" sz="1600" dirty="0"/>
              <a:t>Subsistema.</a:t>
            </a:r>
          </a:p>
          <a:p>
            <a:pPr lvl="0"/>
            <a:r>
              <a:rPr lang="es-MX" sz="1600" dirty="0"/>
              <a:t>2 Estimación general de los procesos que lo conforman y sus variables.</a:t>
            </a:r>
          </a:p>
          <a:p>
            <a:pPr lvl="0"/>
            <a:r>
              <a:rPr lang="es-MX" sz="1600" dirty="0"/>
              <a:t>3 Identificación de entradas y salidas de los procesos del subsistema. (Lo qué requiere para producir resultados y a quién se serán útiles) </a:t>
            </a:r>
          </a:p>
          <a:p>
            <a:pPr lvl="0"/>
            <a:r>
              <a:rPr lang="es-MX" sz="1600" dirty="0"/>
              <a:t>4 Identificación de los Subsistemas con los cuales interactúa. </a:t>
            </a:r>
          </a:p>
          <a:p>
            <a:pPr lvl="0"/>
            <a:r>
              <a:rPr lang="es-MX" sz="1600" dirty="0"/>
              <a:t>5 Requerimientos de operación que deben ser procesados por otros subsistemas. (Cuáles, cómo, cuándo)</a:t>
            </a:r>
          </a:p>
          <a:p>
            <a:pPr lvl="0"/>
            <a:r>
              <a:rPr lang="es-MX" sz="1600" dirty="0"/>
              <a:t>6 Estructura y control del subsistema y los procesos que lo conforman.</a:t>
            </a:r>
          </a:p>
          <a:p>
            <a:endParaRPr lang="es-MX" sz="1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244280" cy="5040560"/>
          </a:xfrm>
        </p:spPr>
        <p:txBody>
          <a:bodyPr/>
          <a:lstStyle/>
          <a:p>
            <a:pPr lvl="0"/>
            <a:r>
              <a:rPr lang="es-MX" sz="1600" dirty="0"/>
              <a:t>7 Medidas de seguridad en su operación y substitución en su caso.</a:t>
            </a:r>
          </a:p>
          <a:p>
            <a:pPr lvl="0"/>
            <a:r>
              <a:rPr lang="es-MX" sz="1600" dirty="0"/>
              <a:t>8 Normatividad aplicable para diseño, construcción y operación.</a:t>
            </a:r>
          </a:p>
          <a:p>
            <a:pPr lvl="0"/>
            <a:r>
              <a:rPr lang="es-MX" sz="1600" dirty="0"/>
              <a:t>9 Estimación de la vida útil de los componentes del subsistema.</a:t>
            </a:r>
          </a:p>
          <a:p>
            <a:pPr lvl="0"/>
            <a:r>
              <a:rPr lang="es-MX" sz="1600" dirty="0"/>
              <a:t>10 Estimación preliminar de capacidades. (Demanda de servicios entre subsistemas).</a:t>
            </a:r>
          </a:p>
          <a:p>
            <a:pPr lvl="0"/>
            <a:r>
              <a:rPr lang="es-MX" sz="1600" dirty="0"/>
              <a:t>11 Formas geométricas y sus dimensiones.</a:t>
            </a:r>
          </a:p>
          <a:p>
            <a:pPr lvl="0"/>
            <a:r>
              <a:rPr lang="es-MX" sz="1600" dirty="0"/>
              <a:t>12 Materiales que los componen.</a:t>
            </a:r>
          </a:p>
          <a:p>
            <a:pPr lvl="0"/>
            <a:r>
              <a:rPr lang="es-MX" sz="1600" dirty="0"/>
              <a:t>13 Peso del subsistema y sus </a:t>
            </a:r>
            <a:r>
              <a:rPr lang="es-MX" sz="1600" dirty="0" smtClean="0"/>
              <a:t>componentes</a:t>
            </a:r>
            <a:r>
              <a:rPr lang="es-MX" sz="1600" dirty="0"/>
              <a:t>.</a:t>
            </a:r>
          </a:p>
          <a:p>
            <a:pPr lvl="0"/>
            <a:r>
              <a:rPr lang="es-MX" sz="1600" dirty="0"/>
              <a:t>14 Energía necesaria.</a:t>
            </a:r>
          </a:p>
          <a:p>
            <a:pPr lvl="0"/>
            <a:r>
              <a:rPr lang="es-MX" sz="1600" dirty="0"/>
              <a:t>15 Ubicación y orientación dentro del recinto disponible. (espacio asignado</a:t>
            </a:r>
            <a:r>
              <a:rPr lang="es-MX" sz="1600" dirty="0" smtClean="0"/>
              <a:t>)</a:t>
            </a:r>
            <a:endParaRPr lang="es-MX" sz="16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1FCBC-8E43-450C-86C2-38489A830E01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787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Grupos de trabajo e información recibida</a:t>
            </a:r>
            <a:br>
              <a:rPr lang="es-MX" dirty="0" smtClean="0">
                <a:solidFill>
                  <a:srgbClr val="C00000"/>
                </a:solidFill>
              </a:rPr>
            </a:b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240980"/>
              </p:ext>
            </p:extLst>
          </p:nvPr>
        </p:nvGraphicFramePr>
        <p:xfrm>
          <a:off x="1967433" y="588758"/>
          <a:ext cx="5484887" cy="622461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04434"/>
                <a:gridCol w="343732"/>
                <a:gridCol w="1210480"/>
                <a:gridCol w="2376462"/>
                <a:gridCol w="892544"/>
                <a:gridCol w="457235"/>
              </a:tblGrid>
              <a:tr h="244103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 dirty="0">
                          <a:effectLst/>
                          <a:latin typeface="Arial"/>
                          <a:ea typeface="Times New Roman"/>
                        </a:rPr>
                        <a:t>Grupos de trabajo del proyecto </a:t>
                      </a:r>
                      <a:r>
                        <a:rPr lang="es-ES" sz="700" b="1" dirty="0" err="1">
                          <a:effectLst/>
                          <a:latin typeface="Arial"/>
                          <a:ea typeface="Times New Roman"/>
                        </a:rPr>
                        <a:t>SATEX</a:t>
                      </a:r>
                      <a:r>
                        <a:rPr lang="es-ES" sz="700" b="1" dirty="0">
                          <a:effectLst/>
                          <a:latin typeface="Arial"/>
                          <a:ea typeface="Times New Roman"/>
                        </a:rPr>
                        <a:t> 2</a:t>
                      </a:r>
                      <a:endParaRPr lang="es-MX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 dirty="0">
                          <a:effectLst/>
                          <a:latin typeface="Arial"/>
                          <a:ea typeface="Times New Roman"/>
                        </a:rPr>
                        <a:t>Aportación de información para proyecto</a:t>
                      </a:r>
                      <a:endParaRPr lang="es-MX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20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effectLst/>
                          <a:latin typeface="Arial"/>
                          <a:ea typeface="Times New Roman"/>
                        </a:rPr>
                        <a:t>Grupos de Proyecto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effectLst/>
                          <a:latin typeface="Arial"/>
                          <a:ea typeface="Times New Roman"/>
                        </a:rPr>
                        <a:t>Coordinación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effectLst/>
                          <a:latin typeface="Arial"/>
                          <a:ea typeface="Times New Roman"/>
                        </a:rPr>
                        <a:t>Institución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effectLst/>
                          <a:latin typeface="Arial"/>
                          <a:ea typeface="Times New Roman"/>
                        </a:rPr>
                        <a:t>Obs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366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Estructura y administración del proyecto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SOMECYTA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2"/>
                        </a:rPr>
                        <a:t>cgutz@inaoep.mx 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Sergio Viñals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3"/>
                        </a:rPr>
                        <a:t>svinals@prodigy.net.mx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INAOE 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PAEP-IPN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220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Mecánica orbital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Roberto Conte Galván </a:t>
                      </a:r>
                      <a:r>
                        <a:rPr lang="es-ES" sz="700" u="sng">
                          <a:effectLst/>
                          <a:latin typeface="Arial"/>
                          <a:ea typeface="Times New Roman"/>
                        </a:rPr>
                        <a:t>conte@cicese.mx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CICESE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Estructuras y diseño mecánico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Asur Cortés Gómez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4"/>
                        </a:rPr>
                        <a:t>ascortes@ipn.mx 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Saúl Santillán </a:t>
                      </a:r>
                      <a:r>
                        <a:rPr lang="es-ES" sz="700" u="sng">
                          <a:effectLst/>
                          <a:latin typeface="Arial"/>
                          <a:ea typeface="Times New Roman"/>
                        </a:rPr>
                        <a:t>saulsan@unam.mx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ESIME-IPN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CAT-UNAM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41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Energía eléctrica y almacenamiento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spc="-10">
                          <a:effectLst/>
                          <a:latin typeface="Arial"/>
                          <a:ea typeface="Times New Roman"/>
                        </a:rPr>
                        <a:t>Alejandro Pedroza</a:t>
                      </a: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5"/>
                        </a:rPr>
                        <a:t>alejandro.pedroza@upaep.mx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dirty="0" err="1">
                          <a:effectLst/>
                          <a:latin typeface="Arial"/>
                          <a:ea typeface="Times New Roman"/>
                        </a:rPr>
                        <a:t>UPAEP</a:t>
                      </a:r>
                      <a:endParaRPr lang="es-MX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6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Estabilización y control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Domingo Vera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6"/>
                        </a:rPr>
                        <a:t>veram200504031@hotmail.com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700">
                          <a:effectLst/>
                          <a:latin typeface="Arial"/>
                          <a:ea typeface="Times New Roman"/>
                        </a:rPr>
                        <a:t>Jorge Prado </a:t>
                      </a:r>
                      <a:r>
                        <a:rPr lang="es-MX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7"/>
                        </a:rPr>
                        <a:t>jprado@igg.unam.mx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UPAEP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IGeografía-UNAM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6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Telemetría y Telecomando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Alberto Ramírez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8"/>
                        </a:rPr>
                        <a:t>albert09@unam.mx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Salvador Villareal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9"/>
                        </a:rPr>
                        <a:t>svillar@cicese.mx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CAT-UNAM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CICESE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41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7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Telecomunicaciones Banda 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Jorge Sosa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0"/>
                        </a:rPr>
                        <a:t>jsosa@ipn.mx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ESIME-IPN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61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8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Computadora a bordo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Héctor Vargas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1"/>
                        </a:rPr>
                        <a:t>hectorsimon.vargas@upaep.mx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fr-FR" sz="700">
                          <a:effectLst/>
                          <a:latin typeface="Arial"/>
                          <a:ea typeface="Times New Roman"/>
                        </a:rPr>
                        <a:t>Miguel Alonso  </a:t>
                      </a:r>
                      <a:r>
                        <a:rPr lang="fr-FR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2"/>
                        </a:rPr>
                        <a:t>aalonso@cicese.mx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UPAEP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CICESE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6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1025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9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Estación terrena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Alonso Picazo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3"/>
                        </a:rPr>
                        <a:t>apicazod@sct.gob.mx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Francisco Romero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4"/>
                        </a:rPr>
                        <a:t>fromero@globalstar.com.mx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Roberto Conte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5"/>
                        </a:rPr>
                        <a:t>conte@cicese.mx 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Carlos Romo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MexSat-SCT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GLOBALSTAR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CICESE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CAT-UNAM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10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Cámara de percepción remota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Julio Rolón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6"/>
                        </a:rPr>
                        <a:t>jcrolon@citedi.mx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CITEDI-IPN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7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220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11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Carga útil óptica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Arturo Arvizu 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7"/>
                        </a:rPr>
                        <a:t>arvizu@cicese.mx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CICESE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8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41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12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Transmisor-Receptor banda Ka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Celso Gutiérrez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2"/>
                        </a:rPr>
                        <a:t>cgutz@inaoep.mx 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INAOE-CRECTEALC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9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41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13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Instrumentación científica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2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14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Pruebas, calificación espacial, compatibilidad electro-magnética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Carlos Romo Fuentes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8"/>
                        </a:rPr>
                        <a:t>carlosrf@unam.mx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José Zavala Chávez </a:t>
                      </a:r>
                      <a:r>
                        <a:rPr lang="es-ES" sz="700" u="sng">
                          <a:effectLst/>
                          <a:latin typeface="Arial"/>
                          <a:ea typeface="Times New Roman"/>
                        </a:rPr>
                        <a:t>jose@advanceww.com.mx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CAT-UNAM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Privado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15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Prospectivas de lanzamiento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AlejandroPedroza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5"/>
                        </a:rPr>
                        <a:t>alejandro.pedroza@upaep.mx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Sergio Camacho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9"/>
                        </a:rPr>
                        <a:t>sergio.camacho@inaoep.mx 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UPAEP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CRECTEALC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2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16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Asignación de frecuencias, normalización y regulación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Alonso Picazo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3"/>
                        </a:rPr>
                        <a:t>apicazod@sct.gob.mx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SCT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17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Prospectivas de cooperación internacional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Fermín Romero 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20"/>
                        </a:rPr>
                        <a:t>fromero@sre.gob.mx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Sergio Camacho   </a:t>
                      </a:r>
                      <a:r>
                        <a:rPr lang="es-ES" sz="7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9"/>
                        </a:rPr>
                        <a:t>sergio.camacho@inaoep.mx 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SER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CRECTEALC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19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Prospectiva de financiamiento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051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700" dirty="0">
                          <a:effectLst/>
                          <a:latin typeface="Arial"/>
                          <a:ea typeface="Times New Roman"/>
                        </a:rPr>
                        <a:t>Fuente: </a:t>
                      </a:r>
                      <a:r>
                        <a:rPr lang="es-MX" sz="700" dirty="0" err="1">
                          <a:effectLst/>
                          <a:latin typeface="Arial"/>
                          <a:ea typeface="Times New Roman"/>
                        </a:rPr>
                        <a:t>SMA_116DT_r1</a:t>
                      </a:r>
                      <a:r>
                        <a:rPr lang="es-MX" sz="7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MX" sz="700" dirty="0" err="1">
                          <a:effectLst/>
                          <a:latin typeface="Arial"/>
                          <a:ea typeface="Times New Roman"/>
                        </a:rPr>
                        <a:t>SVP</a:t>
                      </a:r>
                      <a:r>
                        <a:rPr lang="es-MX" sz="7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MX" sz="700" dirty="0" err="1">
                          <a:effectLst/>
                          <a:latin typeface="Arial"/>
                          <a:ea typeface="Times New Roman"/>
                        </a:rPr>
                        <a:t>Satex</a:t>
                      </a:r>
                      <a:r>
                        <a:rPr lang="es-MX" sz="700" dirty="0">
                          <a:effectLst/>
                          <a:latin typeface="Arial"/>
                          <a:ea typeface="Times New Roman"/>
                        </a:rPr>
                        <a:t> 2 </a:t>
                      </a:r>
                      <a:r>
                        <a:rPr lang="es-MX" sz="700" dirty="0" err="1">
                          <a:effectLst/>
                          <a:latin typeface="Arial"/>
                          <a:ea typeface="Times New Roman"/>
                        </a:rPr>
                        <a:t>Gps</a:t>
                      </a:r>
                      <a:r>
                        <a:rPr lang="es-MX" sz="700" dirty="0">
                          <a:effectLst/>
                          <a:latin typeface="Arial"/>
                          <a:ea typeface="Times New Roman"/>
                        </a:rPr>
                        <a:t> Py_120911.docx</a:t>
                      </a:r>
                      <a:endParaRPr lang="es-MX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36" marR="56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32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996481"/>
            <a:ext cx="3992562" cy="223271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000" dirty="0" smtClean="0"/>
              <a:t>Propósito</a:t>
            </a:r>
          </a:p>
          <a:p>
            <a:pPr lvl="1">
              <a:lnSpc>
                <a:spcPct val="80000"/>
              </a:lnSpc>
            </a:pPr>
            <a:r>
              <a:rPr lang="es-ES" sz="1800" dirty="0" smtClean="0"/>
              <a:t>Informar a los miembros del proyecto SATEX 2 sobre la situación actual de contribuciones al proyecto.</a:t>
            </a:r>
          </a:p>
          <a:p>
            <a:pPr lvl="1">
              <a:lnSpc>
                <a:spcPct val="80000"/>
              </a:lnSpc>
            </a:pPr>
            <a:r>
              <a:rPr lang="es-ES" sz="1800" dirty="0" smtClean="0"/>
              <a:t>Avanzar sobre la propuesta de una metodología para el desarrollo del proyecto.</a:t>
            </a:r>
          </a:p>
        </p:txBody>
      </p:sp>
      <p:sp>
        <p:nvSpPr>
          <p:cNvPr id="922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CB7544C-0AC6-4515-94A2-FEF0166E4A3E}" type="slidenum">
              <a:rPr lang="es-ES" sz="1200" smtClean="0"/>
              <a:pPr/>
              <a:t>2</a:t>
            </a:fld>
            <a:endParaRPr lang="es-ES" sz="1200" smtClean="0"/>
          </a:p>
        </p:txBody>
      </p:sp>
      <p:sp>
        <p:nvSpPr>
          <p:cNvPr id="922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91075" y="2493691"/>
            <a:ext cx="3813373" cy="3095549"/>
          </a:xfrm>
        </p:spPr>
        <p:txBody>
          <a:bodyPr/>
          <a:lstStyle/>
          <a:p>
            <a:r>
              <a:rPr lang="es-ES" sz="2000" dirty="0" smtClean="0"/>
              <a:t>Temas</a:t>
            </a:r>
          </a:p>
          <a:p>
            <a:pPr lvl="1"/>
            <a:r>
              <a:rPr lang="es-ES" sz="1800" dirty="0" smtClean="0"/>
              <a:t>1 Antecedentes</a:t>
            </a:r>
          </a:p>
          <a:p>
            <a:pPr lvl="1"/>
            <a:r>
              <a:rPr lang="es-ES" sz="1800" dirty="0" smtClean="0"/>
              <a:t>2 Evaluación</a:t>
            </a:r>
          </a:p>
          <a:p>
            <a:pPr lvl="1"/>
            <a:r>
              <a:rPr lang="es-ES" sz="1800" dirty="0" smtClean="0"/>
              <a:t>3 </a:t>
            </a:r>
            <a:r>
              <a:rPr lang="es-ES" sz="1800" dirty="0"/>
              <a:t>Metodología para diseño de satélites pequeños</a:t>
            </a:r>
            <a:endParaRPr lang="es-MX" sz="1800" dirty="0"/>
          </a:p>
          <a:p>
            <a:pPr lvl="1"/>
            <a:r>
              <a:rPr lang="es-ES" sz="1800" dirty="0" smtClean="0"/>
              <a:t>4 </a:t>
            </a:r>
            <a:r>
              <a:rPr lang="es-ES" sz="1800" dirty="0"/>
              <a:t>Metodología propuesta</a:t>
            </a:r>
          </a:p>
          <a:p>
            <a:pPr lvl="1"/>
            <a:r>
              <a:rPr lang="es-ES" sz="1800" dirty="0" smtClean="0"/>
              <a:t>5 Conclusión</a:t>
            </a:r>
          </a:p>
          <a:p>
            <a:pPr lvl="1"/>
            <a:endParaRPr lang="es-ES" sz="1800" dirty="0" smtClean="0"/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1331640" y="115888"/>
            <a:ext cx="6767784" cy="850900"/>
          </a:xfrm>
          <a:prstGeom prst="rect">
            <a:avLst/>
          </a:prstGeom>
          <a:noFill/>
          <a:ln w="25400"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C004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C0040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C0040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C0040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C0040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7C0040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7C0040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7C0040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7C0040"/>
                </a:solidFill>
                <a:latin typeface="Arial" pitchFamily="34" charset="0"/>
              </a:defRPr>
            </a:lvl9pPr>
          </a:lstStyle>
          <a:p>
            <a:r>
              <a:rPr lang="es-MX" dirty="0" smtClean="0">
                <a:solidFill>
                  <a:srgbClr val="C00000"/>
                </a:solidFill>
              </a:rPr>
              <a:t>Propósito y contenido</a:t>
            </a:r>
            <a:endParaRPr lang="es-MX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Observaciones sobre información entregada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1188" y="1196975"/>
            <a:ext cx="3884612" cy="5184353"/>
          </a:xfrm>
        </p:spPr>
        <p:txBody>
          <a:bodyPr/>
          <a:lstStyle/>
          <a:p>
            <a:r>
              <a:rPr lang="es-ES" sz="1400" dirty="0"/>
              <a:t>1- </a:t>
            </a:r>
            <a:r>
              <a:rPr lang="es-ES" sz="1400" dirty="0" smtClean="0"/>
              <a:t>Cuatro documentos </a:t>
            </a:r>
            <a:r>
              <a:rPr lang="es-ES" sz="1400" dirty="0"/>
              <a:t>de soporte; </a:t>
            </a:r>
            <a:r>
              <a:rPr lang="es-ES" sz="1400" dirty="0" smtClean="0"/>
              <a:t>presentados en reuniones de trabajo y distribuidos.</a:t>
            </a:r>
            <a:endParaRPr lang="es-MX" sz="1400" dirty="0"/>
          </a:p>
          <a:p>
            <a:r>
              <a:rPr lang="es-ES" sz="1400" dirty="0"/>
              <a:t>2- </a:t>
            </a:r>
            <a:r>
              <a:rPr lang="es-ES" sz="1400" dirty="0" smtClean="0"/>
              <a:t>Dos documentos enviados: uno de la Coordinación y otro sin autor. Fuera de formato </a:t>
            </a:r>
            <a:r>
              <a:rPr lang="es-ES" sz="1400" dirty="0"/>
              <a:t>propuesto:</a:t>
            </a:r>
            <a:endParaRPr lang="es-MX" sz="1400" dirty="0"/>
          </a:p>
          <a:p>
            <a:pPr lvl="1"/>
            <a:r>
              <a:rPr lang="es-ES" sz="1200" dirty="0" smtClean="0"/>
              <a:t>Coordinación, su título </a:t>
            </a:r>
            <a:r>
              <a:rPr lang="es-ES" sz="1200" dirty="0"/>
              <a:t>sin correspondencia al tema </a:t>
            </a:r>
            <a:r>
              <a:rPr lang="es-ES" sz="1200" dirty="0" smtClean="0"/>
              <a:t>asignado; sin </a:t>
            </a:r>
            <a:r>
              <a:rPr lang="es-ES" sz="1200" dirty="0"/>
              <a:t>propuestas.</a:t>
            </a:r>
            <a:endParaRPr lang="es-MX" sz="1200" dirty="0"/>
          </a:p>
          <a:p>
            <a:pPr lvl="1"/>
            <a:r>
              <a:rPr lang="es-ES" sz="1200" dirty="0"/>
              <a:t>Sin Autor: Propone dimensiones diferentes a las propuestas de inicio.</a:t>
            </a:r>
            <a:endParaRPr lang="es-MX" sz="1200" dirty="0"/>
          </a:p>
          <a:p>
            <a:r>
              <a:rPr lang="es-ES" sz="1400" dirty="0"/>
              <a:t>3- </a:t>
            </a:r>
            <a:r>
              <a:rPr lang="es-ES" sz="1400" dirty="0" smtClean="0"/>
              <a:t>Un documento con amplitud mayor a la solicitada; presenta </a:t>
            </a:r>
            <a:r>
              <a:rPr lang="es-ES" sz="1400" dirty="0"/>
              <a:t>variables estimadas; </a:t>
            </a:r>
            <a:r>
              <a:rPr lang="es-ES" sz="1400" dirty="0" smtClean="0"/>
              <a:t>fuera </a:t>
            </a:r>
            <a:r>
              <a:rPr lang="es-ES" sz="1400" dirty="0"/>
              <a:t>de formato propuesto. </a:t>
            </a:r>
            <a:endParaRPr lang="es-MX" sz="1400" dirty="0"/>
          </a:p>
          <a:p>
            <a:r>
              <a:rPr lang="es-ES" sz="1400" dirty="0"/>
              <a:t>4- Un </a:t>
            </a:r>
            <a:r>
              <a:rPr lang="es-ES" sz="1400" dirty="0" smtClean="0"/>
              <a:t>documento; descripción general de subsistemas </a:t>
            </a:r>
            <a:r>
              <a:rPr lang="es-ES" sz="1400" dirty="0"/>
              <a:t>de Telemetría y </a:t>
            </a:r>
            <a:r>
              <a:rPr lang="es-ES" sz="1400" dirty="0" smtClean="0"/>
              <a:t>Comando; considera opción </a:t>
            </a:r>
            <a:r>
              <a:rPr lang="es-ES" sz="1400" dirty="0"/>
              <a:t>de </a:t>
            </a:r>
            <a:r>
              <a:rPr lang="es-ES" sz="1400" dirty="0" smtClean="0"/>
              <a:t>separación del </a:t>
            </a:r>
            <a:r>
              <a:rPr lang="es-ES" sz="1400" dirty="0"/>
              <a:t>subsistema de </a:t>
            </a:r>
            <a:r>
              <a:rPr lang="es-ES" sz="1400" dirty="0" smtClean="0"/>
              <a:t>Telecomunicaciones; con ajuste parcial </a:t>
            </a:r>
            <a:r>
              <a:rPr lang="es-ES" sz="1400" dirty="0"/>
              <a:t>Formato</a:t>
            </a:r>
            <a:r>
              <a:rPr lang="es-ES" sz="1400" dirty="0" smtClean="0"/>
              <a:t>.</a:t>
            </a:r>
            <a:endParaRPr lang="es-MX" sz="1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84613" cy="5184353"/>
          </a:xfrm>
        </p:spPr>
        <p:txBody>
          <a:bodyPr/>
          <a:lstStyle/>
          <a:p>
            <a:r>
              <a:rPr lang="es-ES" sz="1400" dirty="0"/>
              <a:t>5- Un documento; </a:t>
            </a:r>
            <a:r>
              <a:rPr lang="es-ES" sz="1400" dirty="0" smtClean="0"/>
              <a:t>descripción </a:t>
            </a:r>
            <a:r>
              <a:rPr lang="es-ES" sz="1400" dirty="0"/>
              <a:t>metodologías y procedimientos de subsistema en base a </a:t>
            </a:r>
            <a:r>
              <a:rPr lang="es-ES" sz="1400" dirty="0" smtClean="0"/>
              <a:t>estimaciones; </a:t>
            </a:r>
            <a:r>
              <a:rPr lang="es-ES" sz="1400" dirty="0"/>
              <a:t>con ajuste </a:t>
            </a:r>
            <a:r>
              <a:rPr lang="es-ES" sz="1400" dirty="0" smtClean="0"/>
              <a:t>parcial </a:t>
            </a:r>
            <a:r>
              <a:rPr lang="es-ES" sz="1400" dirty="0"/>
              <a:t>al </a:t>
            </a:r>
            <a:r>
              <a:rPr lang="es-ES" sz="1400" dirty="0" smtClean="0"/>
              <a:t>Formato.</a:t>
            </a:r>
            <a:endParaRPr lang="es-MX" sz="1400" dirty="0"/>
          </a:p>
          <a:p>
            <a:r>
              <a:rPr lang="es-ES" sz="1400" dirty="0"/>
              <a:t>6- Un documento; </a:t>
            </a:r>
            <a:r>
              <a:rPr lang="es-ES" sz="1400" dirty="0" smtClean="0"/>
              <a:t>aporta </a:t>
            </a:r>
            <a:r>
              <a:rPr lang="es-ES" sz="1400" dirty="0"/>
              <a:t>datos importantes, </a:t>
            </a:r>
            <a:r>
              <a:rPr lang="es-ES" sz="1400" dirty="0" smtClean="0"/>
              <a:t>referidos </a:t>
            </a:r>
            <a:r>
              <a:rPr lang="es-ES" sz="1400" dirty="0"/>
              <a:t>a una clasificación de los subsistemas de la OBC y de subsistemas generales del </a:t>
            </a:r>
            <a:r>
              <a:rPr lang="es-ES" sz="1400" dirty="0" err="1"/>
              <a:t>Satex</a:t>
            </a:r>
            <a:r>
              <a:rPr lang="es-ES" sz="1400" dirty="0"/>
              <a:t> </a:t>
            </a:r>
            <a:r>
              <a:rPr lang="es-ES" sz="1400" dirty="0" smtClean="0"/>
              <a:t>2; se </a:t>
            </a:r>
            <a:r>
              <a:rPr lang="es-ES" sz="1400" dirty="0"/>
              <a:t>entiende son estimados ; con ajuste parcial al </a:t>
            </a:r>
            <a:r>
              <a:rPr lang="es-ES" sz="1400" dirty="0" smtClean="0"/>
              <a:t>Formato.</a:t>
            </a:r>
            <a:endParaRPr lang="es-MX" sz="1400" dirty="0"/>
          </a:p>
          <a:p>
            <a:r>
              <a:rPr lang="es-ES" sz="1400" dirty="0"/>
              <a:t>7- Un documento; </a:t>
            </a:r>
            <a:r>
              <a:rPr lang="es-ES" sz="1400" dirty="0" smtClean="0"/>
              <a:t>sin ajuste </a:t>
            </a:r>
            <a:r>
              <a:rPr lang="es-ES" sz="1400" dirty="0"/>
              <a:t>al Formato, presenta información amplia y definición de procesos, variables y recomendaciones para grupos internos de trabajo.</a:t>
            </a:r>
            <a:endParaRPr lang="es-MX" sz="1400" dirty="0"/>
          </a:p>
          <a:p>
            <a:r>
              <a:rPr lang="es-ES" sz="1400" dirty="0"/>
              <a:t>8- Un documento; </a:t>
            </a:r>
            <a:r>
              <a:rPr lang="es-ES" sz="1400" dirty="0" smtClean="0"/>
              <a:t>aporta </a:t>
            </a:r>
            <a:r>
              <a:rPr lang="es-ES" sz="1400" dirty="0"/>
              <a:t>la información solicitada en el </a:t>
            </a:r>
            <a:r>
              <a:rPr lang="es-ES" sz="1400" dirty="0" smtClean="0"/>
              <a:t>Formato; identifica </a:t>
            </a:r>
            <a:r>
              <a:rPr lang="es-ES" sz="1400" dirty="0"/>
              <a:t>procesos, variables y valores característicos de las </a:t>
            </a:r>
            <a:r>
              <a:rPr lang="es-ES" sz="1400" dirty="0" err="1"/>
              <a:t>interfases</a:t>
            </a:r>
            <a:r>
              <a:rPr lang="es-ES" sz="1400" dirty="0"/>
              <a:t>.</a:t>
            </a:r>
            <a:endParaRPr lang="es-MX" sz="1400" dirty="0"/>
          </a:p>
          <a:p>
            <a:r>
              <a:rPr lang="es-ES" sz="1400" dirty="0"/>
              <a:t>9- Un documento; </a:t>
            </a:r>
            <a:r>
              <a:rPr lang="es-ES" sz="1400" dirty="0" smtClean="0"/>
              <a:t>identifica </a:t>
            </a:r>
            <a:r>
              <a:rPr lang="es-ES" sz="1400" dirty="0"/>
              <a:t>procesos, variables y parámetros útiles ; </a:t>
            </a:r>
            <a:r>
              <a:rPr lang="es-ES" sz="1400" dirty="0" smtClean="0"/>
              <a:t>se ajusta al </a:t>
            </a:r>
            <a:r>
              <a:rPr lang="es-ES" sz="1400" dirty="0"/>
              <a:t>Formato</a:t>
            </a:r>
            <a:r>
              <a:rPr lang="es-ES" sz="1400" dirty="0" smtClean="0"/>
              <a:t>.</a:t>
            </a:r>
            <a:endParaRPr lang="es-MX" sz="1400" dirty="0"/>
          </a:p>
          <a:p>
            <a:endParaRPr lang="es-MX" sz="14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1FCBC-8E43-450C-86C2-38489A830E01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46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Ubicación en el proceso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Contribuir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801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565400"/>
            <a:ext cx="8137525" cy="1727696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/>
              <a:t>3</a:t>
            </a:r>
            <a:r>
              <a:rPr lang="es-ES" dirty="0" smtClean="0"/>
              <a:t> Metodología </a:t>
            </a:r>
            <a:r>
              <a:rPr lang="es-ES" dirty="0"/>
              <a:t>para diseño de satélites </a:t>
            </a:r>
            <a:r>
              <a:rPr lang="es-ES" dirty="0" smtClean="0"/>
              <a:t>pequeños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708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42863"/>
            <a:ext cx="7056437" cy="865187"/>
          </a:xfrm>
        </p:spPr>
        <p:txBody>
          <a:bodyPr/>
          <a:lstStyle/>
          <a:p>
            <a:r>
              <a:rPr lang="es-ES" sz="2400" dirty="0" smtClean="0">
                <a:solidFill>
                  <a:srgbClr val="C00000"/>
                </a:solidFill>
              </a:rPr>
              <a:t>Metodología general de gestión de un proyecto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836613"/>
            <a:ext cx="3097213" cy="59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000" smtClean="0"/>
              <a:t>La gestión de un proyecto implica una organización en fases generales:</a:t>
            </a:r>
          </a:p>
          <a:p>
            <a:pPr lvl="1">
              <a:lnSpc>
                <a:spcPct val="90000"/>
              </a:lnSpc>
            </a:pPr>
            <a:r>
              <a:rPr lang="es-ES" sz="1800" smtClean="0"/>
              <a:t>Inicio </a:t>
            </a:r>
          </a:p>
          <a:p>
            <a:pPr lvl="1">
              <a:lnSpc>
                <a:spcPct val="90000"/>
              </a:lnSpc>
            </a:pPr>
            <a:r>
              <a:rPr lang="es-ES" sz="1800" smtClean="0"/>
              <a:t>Planeación </a:t>
            </a:r>
          </a:p>
          <a:p>
            <a:pPr lvl="1">
              <a:lnSpc>
                <a:spcPct val="90000"/>
              </a:lnSpc>
            </a:pPr>
            <a:r>
              <a:rPr lang="es-ES" sz="1800" smtClean="0">
                <a:solidFill>
                  <a:srgbClr val="008000"/>
                </a:solidFill>
              </a:rPr>
              <a:t>Ejecución</a:t>
            </a:r>
            <a:r>
              <a:rPr lang="es-ES" sz="18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s-ES" sz="1800" smtClean="0"/>
              <a:t>Entrega y cierre</a:t>
            </a:r>
          </a:p>
          <a:p>
            <a:pPr lvl="1">
              <a:lnSpc>
                <a:spcPct val="90000"/>
              </a:lnSpc>
            </a:pPr>
            <a:r>
              <a:rPr lang="es-ES" sz="1800" smtClean="0"/>
              <a:t>Administración y control</a:t>
            </a:r>
          </a:p>
          <a:p>
            <a:pPr>
              <a:lnSpc>
                <a:spcPct val="90000"/>
              </a:lnSpc>
            </a:pPr>
            <a:r>
              <a:rPr lang="es-ES" sz="2200" smtClean="0"/>
              <a:t>La fase Ejecución; comprende las actividades que son el fin del proyecto; integra acciones cuya aplicación y alcance depende de la naturaleza y fines del proyecto.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765175"/>
            <a:ext cx="273685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2997200"/>
            <a:ext cx="4479925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1 Documento"/>
          <p:cNvSpPr>
            <a:spLocks noChangeArrowheads="1"/>
          </p:cNvSpPr>
          <p:nvPr/>
        </p:nvSpPr>
        <p:spPr bwMode="auto">
          <a:xfrm>
            <a:off x="6475413" y="1844675"/>
            <a:ext cx="1912937" cy="855663"/>
          </a:xfrm>
          <a:prstGeom prst="flowChartDocument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algn="l"/>
            <a:r>
              <a:rPr lang="es-MX" sz="1400">
                <a:solidFill>
                  <a:srgbClr val="C00000"/>
                </a:solidFill>
                <a:latin typeface="Tahoma" pitchFamily="34" charset="0"/>
              </a:rPr>
              <a:t>Estatutos del Proyecto</a:t>
            </a:r>
          </a:p>
          <a:p>
            <a:pPr algn="l"/>
            <a:r>
              <a:rPr lang="es-MX" sz="1400">
                <a:solidFill>
                  <a:srgbClr val="C00000"/>
                </a:solidFill>
                <a:latin typeface="Tahoma" pitchFamily="34" charset="0"/>
              </a:rPr>
              <a:t>(metodología y</a:t>
            </a:r>
          </a:p>
          <a:p>
            <a:pPr algn="l"/>
            <a:r>
              <a:rPr lang="es-MX" sz="1400">
                <a:solidFill>
                  <a:srgbClr val="C00000"/>
                </a:solidFill>
                <a:latin typeface="Tahoma" pitchFamily="34" charset="0"/>
              </a:rPr>
              <a:t> presupuesto</a:t>
            </a:r>
          </a:p>
        </p:txBody>
      </p:sp>
      <p:sp>
        <p:nvSpPr>
          <p:cNvPr id="11271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1C42A60-26D8-47F7-A1A7-41889A0550ED}" type="slidenum">
              <a:rPr lang="es-ES" sz="1200" smtClean="0"/>
              <a:pPr/>
              <a:t>23</a:t>
            </a:fld>
            <a:endParaRPr lang="es-ES" sz="1200" smtClean="0"/>
          </a:p>
        </p:txBody>
      </p:sp>
      <p:grpSp>
        <p:nvGrpSpPr>
          <p:cNvPr id="11272" name="3 Grupo"/>
          <p:cNvGrpSpPr>
            <a:grpSpLocks/>
          </p:cNvGrpSpPr>
          <p:nvPr/>
        </p:nvGrpSpPr>
        <p:grpSpPr bwMode="auto">
          <a:xfrm>
            <a:off x="3635375" y="4652963"/>
            <a:ext cx="5184775" cy="2108200"/>
            <a:chOff x="3635896" y="2348880"/>
            <a:chExt cx="5184775" cy="2108200"/>
          </a:xfrm>
        </p:grpSpPr>
        <p:pic>
          <p:nvPicPr>
            <p:cNvPr id="1127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2348880"/>
              <a:ext cx="5184775" cy="210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9 Documento"/>
            <p:cNvSpPr/>
            <p:nvPr/>
          </p:nvSpPr>
          <p:spPr bwMode="auto">
            <a:xfrm>
              <a:off x="3780359" y="3644280"/>
              <a:ext cx="1800225" cy="641350"/>
            </a:xfrm>
            <a:prstGeom prst="flowChartDocument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l">
                <a:defRPr/>
              </a:pPr>
              <a:r>
                <a:rPr lang="es-MX" sz="1100" b="1" dirty="0">
                  <a:solidFill>
                    <a:srgbClr val="C00000"/>
                  </a:solidFill>
                  <a:latin typeface="+mn-lt"/>
                </a:rPr>
                <a:t>Estatutos del Proyecto</a:t>
              </a:r>
            </a:p>
            <a:p>
              <a:pPr algn="l">
                <a:defRPr/>
              </a:pPr>
              <a:r>
                <a:rPr lang="es-MX" sz="1100" b="1" dirty="0">
                  <a:solidFill>
                    <a:srgbClr val="C00000"/>
                  </a:solidFill>
                  <a:latin typeface="+mn-lt"/>
                </a:rPr>
                <a:t>(metodología y</a:t>
              </a:r>
            </a:p>
            <a:p>
              <a:pPr algn="l">
                <a:defRPr/>
              </a:pPr>
              <a:r>
                <a:rPr lang="es-MX" sz="1100" b="1" dirty="0">
                  <a:solidFill>
                    <a:srgbClr val="C00000"/>
                  </a:solidFill>
                  <a:latin typeface="+mn-lt"/>
                </a:rPr>
                <a:t> presupuesto</a:t>
              </a:r>
            </a:p>
          </p:txBody>
        </p:sp>
        <p:sp>
          <p:nvSpPr>
            <p:cNvPr id="11" name="10 Documento"/>
            <p:cNvSpPr/>
            <p:nvPr/>
          </p:nvSpPr>
          <p:spPr bwMode="auto">
            <a:xfrm>
              <a:off x="7339534" y="3212480"/>
              <a:ext cx="1409700" cy="576262"/>
            </a:xfrm>
            <a:prstGeom prst="flowChartDocument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l">
                <a:defRPr/>
              </a:pPr>
              <a:r>
                <a:rPr lang="es-MX" sz="1100" b="1" dirty="0">
                  <a:solidFill>
                    <a:srgbClr val="C00000"/>
                  </a:solidFill>
                  <a:latin typeface="+mn-lt"/>
                </a:rPr>
                <a:t>Informe final </a:t>
              </a:r>
            </a:p>
            <a:p>
              <a:pPr algn="l">
                <a:defRPr/>
              </a:pPr>
              <a:r>
                <a:rPr lang="es-MX" sz="1100" b="1" dirty="0">
                  <a:solidFill>
                    <a:srgbClr val="C00000"/>
                  </a:solidFill>
                  <a:latin typeface="+mn-lt"/>
                </a:rPr>
                <a:t>(amplio y ejecutivo</a:t>
              </a:r>
              <a:r>
                <a:rPr lang="es-MX" sz="1100" dirty="0">
                  <a:solidFill>
                    <a:srgbClr val="C00000"/>
                  </a:solidFill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3996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</a:rPr>
              <a:t>Ciclo de vida (general) de un proyecto</a:t>
            </a:r>
          </a:p>
        </p:txBody>
      </p:sp>
      <p:grpSp>
        <p:nvGrpSpPr>
          <p:cNvPr id="12291" name="16 Grupo"/>
          <p:cNvGrpSpPr>
            <a:grpSpLocks/>
          </p:cNvGrpSpPr>
          <p:nvPr/>
        </p:nvGrpSpPr>
        <p:grpSpPr bwMode="auto">
          <a:xfrm>
            <a:off x="1331913" y="1268413"/>
            <a:ext cx="6192837" cy="5400675"/>
            <a:chOff x="251520" y="764704"/>
            <a:chExt cx="6480720" cy="6048672"/>
          </a:xfrm>
        </p:grpSpPr>
        <p:sp>
          <p:nvSpPr>
            <p:cNvPr id="18" name="17 Proceso"/>
            <p:cNvSpPr/>
            <p:nvPr/>
          </p:nvSpPr>
          <p:spPr>
            <a:xfrm>
              <a:off x="2700272" y="837600"/>
              <a:ext cx="1224376" cy="359151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Inicio</a:t>
              </a:r>
            </a:p>
          </p:txBody>
        </p:sp>
        <p:sp>
          <p:nvSpPr>
            <p:cNvPr id="19" name="18 Proceso"/>
            <p:cNvSpPr/>
            <p:nvPr/>
          </p:nvSpPr>
          <p:spPr>
            <a:xfrm>
              <a:off x="2700272" y="1484783"/>
              <a:ext cx="1224376" cy="36093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Planeación</a:t>
              </a:r>
            </a:p>
          </p:txBody>
        </p:sp>
        <p:sp>
          <p:nvSpPr>
            <p:cNvPr id="20" name="19 Proceso"/>
            <p:cNvSpPr/>
            <p:nvPr/>
          </p:nvSpPr>
          <p:spPr>
            <a:xfrm>
              <a:off x="1979269" y="2060847"/>
              <a:ext cx="2664721" cy="4032448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l"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Ejecución</a:t>
              </a: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es-MX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21" name="20 Proceso"/>
            <p:cNvSpPr/>
            <p:nvPr/>
          </p:nvSpPr>
          <p:spPr>
            <a:xfrm>
              <a:off x="2700272" y="6381327"/>
              <a:ext cx="1224376" cy="36093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Cierre</a:t>
              </a:r>
            </a:p>
          </p:txBody>
        </p:sp>
        <p:sp>
          <p:nvSpPr>
            <p:cNvPr id="22" name="21 Proceso"/>
            <p:cNvSpPr/>
            <p:nvPr/>
          </p:nvSpPr>
          <p:spPr>
            <a:xfrm>
              <a:off x="251520" y="2997841"/>
              <a:ext cx="1295812" cy="359151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Control</a:t>
              </a:r>
            </a:p>
          </p:txBody>
        </p:sp>
        <p:cxnSp>
          <p:nvCxnSpPr>
            <p:cNvPr id="23" name="22 Conector recto de flecha"/>
            <p:cNvCxnSpPr>
              <a:stCxn id="18" idx="2"/>
              <a:endCxn id="19" idx="0"/>
            </p:cNvCxnSpPr>
            <p:nvPr/>
          </p:nvCxnSpPr>
          <p:spPr>
            <a:xfrm rot="5400000">
              <a:off x="3168444" y="1339937"/>
              <a:ext cx="288032" cy="1661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>
              <a:stCxn id="19" idx="2"/>
              <a:endCxn id="30" idx="0"/>
            </p:cNvCxnSpPr>
            <p:nvPr/>
          </p:nvCxnSpPr>
          <p:spPr>
            <a:xfrm rot="5400000">
              <a:off x="3096437" y="2060906"/>
              <a:ext cx="432047" cy="1661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 de flecha"/>
            <p:cNvCxnSpPr>
              <a:stCxn id="38" idx="2"/>
              <a:endCxn id="21" idx="0"/>
            </p:cNvCxnSpPr>
            <p:nvPr/>
          </p:nvCxnSpPr>
          <p:spPr>
            <a:xfrm rot="5400000">
              <a:off x="3096437" y="6164473"/>
              <a:ext cx="432047" cy="1661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12 Forma"/>
            <p:cNvCxnSpPr>
              <a:stCxn id="22" idx="0"/>
              <a:endCxn id="19" idx="1"/>
            </p:cNvCxnSpPr>
            <p:nvPr/>
          </p:nvCxnSpPr>
          <p:spPr>
            <a:xfrm rot="5400000" flipH="1" flipV="1">
              <a:off x="1133108" y="1430678"/>
              <a:ext cx="1333481" cy="1800846"/>
            </a:xfrm>
            <a:prstGeom prst="bentConnector2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13 Forma"/>
            <p:cNvCxnSpPr>
              <a:stCxn id="22" idx="2"/>
              <a:endCxn id="20" idx="1"/>
            </p:cNvCxnSpPr>
            <p:nvPr/>
          </p:nvCxnSpPr>
          <p:spPr>
            <a:xfrm rot="16200000" flipH="1">
              <a:off x="1079308" y="3177110"/>
              <a:ext cx="720079" cy="1079843"/>
            </a:xfrm>
            <a:prstGeom prst="bentConnector2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14 Forma"/>
            <p:cNvCxnSpPr>
              <a:stCxn id="22" idx="2"/>
              <a:endCxn id="21" idx="1"/>
            </p:cNvCxnSpPr>
            <p:nvPr/>
          </p:nvCxnSpPr>
          <p:spPr>
            <a:xfrm rot="16200000" flipH="1">
              <a:off x="197893" y="4058525"/>
              <a:ext cx="3203912" cy="1800846"/>
            </a:xfrm>
            <a:prstGeom prst="bentConnector2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15 Forma"/>
            <p:cNvCxnSpPr>
              <a:stCxn id="22" idx="0"/>
              <a:endCxn id="18" idx="1"/>
            </p:cNvCxnSpPr>
            <p:nvPr/>
          </p:nvCxnSpPr>
          <p:spPr>
            <a:xfrm rot="5400000" flipH="1" flipV="1">
              <a:off x="809516" y="1107086"/>
              <a:ext cx="1980664" cy="1800846"/>
            </a:xfrm>
            <a:prstGeom prst="bentConnector2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Proceso"/>
            <p:cNvSpPr/>
            <p:nvPr/>
          </p:nvSpPr>
          <p:spPr>
            <a:xfrm>
              <a:off x="2700272" y="2277760"/>
              <a:ext cx="1224376" cy="359151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Análisis</a:t>
              </a:r>
            </a:p>
          </p:txBody>
        </p:sp>
        <p:sp>
          <p:nvSpPr>
            <p:cNvPr id="31" name="30 Proceso"/>
            <p:cNvSpPr/>
            <p:nvPr/>
          </p:nvSpPr>
          <p:spPr>
            <a:xfrm>
              <a:off x="2700272" y="2924943"/>
              <a:ext cx="1224376" cy="36093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Diagnóstico</a:t>
              </a:r>
            </a:p>
          </p:txBody>
        </p:sp>
        <p:sp>
          <p:nvSpPr>
            <p:cNvPr id="32" name="31 Proceso"/>
            <p:cNvSpPr/>
            <p:nvPr/>
          </p:nvSpPr>
          <p:spPr>
            <a:xfrm>
              <a:off x="2700272" y="3573905"/>
              <a:ext cx="1224376" cy="359151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Diseño</a:t>
              </a:r>
            </a:p>
          </p:txBody>
        </p:sp>
        <p:sp>
          <p:nvSpPr>
            <p:cNvPr id="33" name="32 Proceso"/>
            <p:cNvSpPr/>
            <p:nvPr/>
          </p:nvSpPr>
          <p:spPr>
            <a:xfrm>
              <a:off x="2700272" y="4221088"/>
              <a:ext cx="1224376" cy="360928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Realización</a:t>
              </a:r>
            </a:p>
          </p:txBody>
        </p:sp>
        <p:cxnSp>
          <p:nvCxnSpPr>
            <p:cNvPr id="34" name="33 Conector recto de flecha"/>
            <p:cNvCxnSpPr>
              <a:stCxn id="30" idx="2"/>
              <a:endCxn id="31" idx="0"/>
            </p:cNvCxnSpPr>
            <p:nvPr/>
          </p:nvCxnSpPr>
          <p:spPr>
            <a:xfrm rot="5400000">
              <a:off x="3168444" y="2780097"/>
              <a:ext cx="288032" cy="1661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 de flecha"/>
            <p:cNvCxnSpPr>
              <a:stCxn id="32" idx="2"/>
              <a:endCxn id="33" idx="0"/>
            </p:cNvCxnSpPr>
            <p:nvPr/>
          </p:nvCxnSpPr>
          <p:spPr>
            <a:xfrm rot="5400000">
              <a:off x="3168444" y="4076242"/>
              <a:ext cx="288032" cy="1661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Proceso"/>
            <p:cNvSpPr/>
            <p:nvPr/>
          </p:nvSpPr>
          <p:spPr>
            <a:xfrm>
              <a:off x="2700272" y="4870048"/>
              <a:ext cx="1224376" cy="359151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Entrega</a:t>
              </a:r>
            </a:p>
          </p:txBody>
        </p:sp>
        <p:cxnSp>
          <p:nvCxnSpPr>
            <p:cNvPr id="37" name="36 Conector recto de flecha"/>
            <p:cNvCxnSpPr>
              <a:stCxn id="33" idx="2"/>
              <a:endCxn id="36" idx="0"/>
            </p:cNvCxnSpPr>
            <p:nvPr/>
          </p:nvCxnSpPr>
          <p:spPr>
            <a:xfrm rot="5400000">
              <a:off x="3168444" y="4725202"/>
              <a:ext cx="288032" cy="1661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37 Proceso"/>
            <p:cNvSpPr/>
            <p:nvPr/>
          </p:nvSpPr>
          <p:spPr>
            <a:xfrm>
              <a:off x="2700272" y="5517231"/>
              <a:ext cx="1224376" cy="432049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Soporte a Operación</a:t>
              </a:r>
            </a:p>
          </p:txBody>
        </p:sp>
        <p:cxnSp>
          <p:nvCxnSpPr>
            <p:cNvPr id="39" name="38 Conector recto de flecha"/>
            <p:cNvCxnSpPr>
              <a:stCxn id="36" idx="2"/>
              <a:endCxn id="38" idx="0"/>
            </p:cNvCxnSpPr>
            <p:nvPr/>
          </p:nvCxnSpPr>
          <p:spPr>
            <a:xfrm rot="5400000">
              <a:off x="3168444" y="5372385"/>
              <a:ext cx="288032" cy="1661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 de flecha"/>
            <p:cNvCxnSpPr>
              <a:stCxn id="31" idx="2"/>
              <a:endCxn id="32" idx="0"/>
            </p:cNvCxnSpPr>
            <p:nvPr/>
          </p:nvCxnSpPr>
          <p:spPr>
            <a:xfrm rot="5400000">
              <a:off x="3168444" y="3429059"/>
              <a:ext cx="288032" cy="1661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Documento"/>
            <p:cNvSpPr/>
            <p:nvPr/>
          </p:nvSpPr>
          <p:spPr>
            <a:xfrm>
              <a:off x="4067519" y="764704"/>
              <a:ext cx="1152940" cy="576064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33CC"/>
                  </a:solidFill>
                </a:rPr>
                <a:t>Estatutos</a:t>
              </a:r>
            </a:p>
          </p:txBody>
        </p:sp>
        <p:sp>
          <p:nvSpPr>
            <p:cNvPr id="42" name="41 Documento"/>
            <p:cNvSpPr/>
            <p:nvPr/>
          </p:nvSpPr>
          <p:spPr>
            <a:xfrm>
              <a:off x="4067519" y="1413664"/>
              <a:ext cx="1152940" cy="576064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33CC"/>
                  </a:solidFill>
                </a:rPr>
                <a:t>Plan de Proyecto</a:t>
              </a:r>
            </a:p>
          </p:txBody>
        </p:sp>
        <p:sp>
          <p:nvSpPr>
            <p:cNvPr id="43" name="42 Documento"/>
            <p:cNvSpPr/>
            <p:nvPr/>
          </p:nvSpPr>
          <p:spPr>
            <a:xfrm>
              <a:off x="4796829" y="3501007"/>
              <a:ext cx="1358941" cy="576064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33CC"/>
                  </a:solidFill>
                </a:rPr>
                <a:t>Diseño Conceptual</a:t>
              </a:r>
            </a:p>
          </p:txBody>
        </p:sp>
        <p:sp>
          <p:nvSpPr>
            <p:cNvPr id="44" name="43 Documento"/>
            <p:cNvSpPr/>
            <p:nvPr/>
          </p:nvSpPr>
          <p:spPr>
            <a:xfrm>
              <a:off x="4067519" y="6237312"/>
              <a:ext cx="1152940" cy="576064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33CC"/>
                  </a:solidFill>
                </a:rPr>
                <a:t>Finiquito</a:t>
              </a:r>
            </a:p>
          </p:txBody>
        </p:sp>
        <p:sp>
          <p:nvSpPr>
            <p:cNvPr id="45" name="44 Documento"/>
            <p:cNvSpPr/>
            <p:nvPr/>
          </p:nvSpPr>
          <p:spPr>
            <a:xfrm>
              <a:off x="4796829" y="4149969"/>
              <a:ext cx="1358941" cy="720079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33CC"/>
                  </a:solidFill>
                </a:rPr>
                <a:t>Diseño Detallado &amp; Construcción</a:t>
              </a:r>
            </a:p>
          </p:txBody>
        </p:sp>
        <p:sp>
          <p:nvSpPr>
            <p:cNvPr id="46" name="45 Documento"/>
            <p:cNvSpPr/>
            <p:nvPr/>
          </p:nvSpPr>
          <p:spPr>
            <a:xfrm>
              <a:off x="4868264" y="2853824"/>
              <a:ext cx="1360603" cy="576064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33CC"/>
                  </a:solidFill>
                </a:rPr>
                <a:t>Herramientas y Diagnóstico</a:t>
              </a:r>
            </a:p>
          </p:txBody>
        </p:sp>
        <p:sp>
          <p:nvSpPr>
            <p:cNvPr id="47" name="46 Documento"/>
            <p:cNvSpPr/>
            <p:nvPr/>
          </p:nvSpPr>
          <p:spPr>
            <a:xfrm>
              <a:off x="4859959" y="2133745"/>
              <a:ext cx="1360602" cy="576064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33CC"/>
                  </a:solidFill>
                </a:rPr>
                <a:t>Herramientas y Análisis</a:t>
              </a:r>
            </a:p>
          </p:txBody>
        </p:sp>
        <p:sp>
          <p:nvSpPr>
            <p:cNvPr id="48" name="47 Documento"/>
            <p:cNvSpPr/>
            <p:nvPr/>
          </p:nvSpPr>
          <p:spPr>
            <a:xfrm>
              <a:off x="4788522" y="4941167"/>
              <a:ext cx="1358941" cy="576064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33CC"/>
                  </a:solidFill>
                </a:rPr>
                <a:t>Planos ,Guías Manuales</a:t>
              </a:r>
            </a:p>
          </p:txBody>
        </p:sp>
        <p:sp>
          <p:nvSpPr>
            <p:cNvPr id="49" name="48 Documento"/>
            <p:cNvSpPr/>
            <p:nvPr/>
          </p:nvSpPr>
          <p:spPr>
            <a:xfrm>
              <a:off x="4788522" y="5590129"/>
              <a:ext cx="1511780" cy="576064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33CC"/>
                  </a:solidFill>
                </a:rPr>
                <a:t>Plan entrenamiento</a:t>
              </a:r>
            </a:p>
          </p:txBody>
        </p:sp>
        <p:sp>
          <p:nvSpPr>
            <p:cNvPr id="50" name="49 Proceso"/>
            <p:cNvSpPr/>
            <p:nvPr/>
          </p:nvSpPr>
          <p:spPr>
            <a:xfrm>
              <a:off x="5220460" y="1052736"/>
              <a:ext cx="1511780" cy="648960"/>
            </a:xfrm>
            <a:prstGeom prst="flowChartProcess">
              <a:avLst/>
            </a:prstGeom>
            <a:solidFill>
              <a:schemeClr val="bg1"/>
            </a:solidFill>
            <a:ln w="25400">
              <a:solidFill>
                <a:srgbClr val="0033C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Incluye:</a:t>
              </a:r>
            </a:p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Metodología y</a:t>
              </a:r>
            </a:p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Presupuesto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39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Sistemas complejos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 </a:t>
            </a:r>
            <a:r>
              <a:rPr lang="es-ES" sz="2000" b="1" dirty="0"/>
              <a:t>El diseño de sistemas complejos se realiza mediante la aplicación iterativa de procesos racionales y sistemáticos.</a:t>
            </a:r>
            <a:endParaRPr lang="es-MX" sz="2000" b="1" dirty="0"/>
          </a:p>
          <a:p>
            <a:pPr lvl="1"/>
            <a:r>
              <a:rPr lang="es-ES" sz="1800" b="1" dirty="0"/>
              <a:t>Cada ejecución contribuye a precisar los resultados.</a:t>
            </a:r>
            <a:endParaRPr lang="es-MX" sz="1800" b="1" dirty="0"/>
          </a:p>
          <a:p>
            <a:pPr lvl="1"/>
            <a:r>
              <a:rPr lang="es-ES" sz="1800" b="1" dirty="0"/>
              <a:t>Se ejecuta hasta alcanzar la satisfacción de los tomadores de decisiones.</a:t>
            </a:r>
            <a:endParaRPr lang="es-MX" sz="1800" b="1" dirty="0"/>
          </a:p>
          <a:p>
            <a:pPr lvl="1"/>
            <a:r>
              <a:rPr lang="es-ES" sz="1800" b="1" dirty="0"/>
              <a:t>Sus elementos componentes, en general, son comunes y conocidos.</a:t>
            </a:r>
            <a:endParaRPr lang="es-MX" sz="1800" b="1" dirty="0"/>
          </a:p>
          <a:p>
            <a:pPr lvl="1"/>
            <a:r>
              <a:rPr lang="es-ES" sz="1800" b="1" dirty="0"/>
              <a:t>La estructura operativa del satélite es un sistema integrado por diversos subsistemas componentes.</a:t>
            </a:r>
            <a:endParaRPr lang="es-MX" sz="1800" b="1" dirty="0"/>
          </a:p>
          <a:p>
            <a:pPr lvl="1"/>
            <a:r>
              <a:rPr lang="es-ES" sz="1800" b="1" dirty="0"/>
              <a:t>Distintos problemas o aplicaciones requieren adecuaciones en los procesos de diseño.</a:t>
            </a:r>
            <a:endParaRPr lang="es-MX" sz="1800" b="1" dirty="0"/>
          </a:p>
          <a:p>
            <a:r>
              <a:rPr lang="es-ES" sz="2000" b="1" dirty="0"/>
              <a:t>El diseño de un satélite constituye un sistema complejo y es un arte ya que se deben ubicar una significativa cantidad de componentes de forma estratégica dentro de su estructura a fin de satisfacer condiciones críticas.</a:t>
            </a:r>
            <a:endParaRPr lang="es-MX" sz="2000" b="1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020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Sistemas de satélites pequeños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188" y="1196975"/>
            <a:ext cx="7921625" cy="5400377"/>
          </a:xfrm>
        </p:spPr>
        <p:txBody>
          <a:bodyPr/>
          <a:lstStyle/>
          <a:p>
            <a:r>
              <a:rPr lang="en-US" dirty="0" err="1" smtClean="0"/>
              <a:t>Ingeniería</a:t>
            </a:r>
            <a:r>
              <a:rPr lang="en-US" dirty="0" smtClean="0"/>
              <a:t> de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satélites</a:t>
            </a:r>
            <a:r>
              <a:rPr lang="en-US" dirty="0" smtClean="0"/>
              <a:t> </a:t>
            </a:r>
            <a:r>
              <a:rPr lang="en-US" dirty="0" err="1" smtClean="0"/>
              <a:t>pequeños</a:t>
            </a:r>
            <a:endParaRPr lang="es-MX" dirty="0"/>
          </a:p>
          <a:p>
            <a:pPr lvl="1"/>
            <a:r>
              <a:rPr lang="en-US" dirty="0" smtClean="0"/>
              <a:t>Se </a:t>
            </a:r>
            <a:r>
              <a:rPr lang="en-US" dirty="0" err="1" smtClean="0"/>
              <a:t>ocupa</a:t>
            </a:r>
            <a:r>
              <a:rPr lang="en-US" dirty="0" smtClean="0"/>
              <a:t> del </a:t>
            </a:r>
            <a:r>
              <a:rPr lang="en-US" dirty="0" err="1" smtClean="0"/>
              <a:t>desempeño</a:t>
            </a:r>
            <a:r>
              <a:rPr lang="en-US" dirty="0" smtClean="0"/>
              <a:t> general del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respecto</a:t>
            </a:r>
            <a:r>
              <a:rPr lang="en-US" dirty="0" smtClean="0"/>
              <a:t> a </a:t>
            </a:r>
            <a:r>
              <a:rPr lang="en-US" dirty="0" err="1" smtClean="0"/>
              <a:t>objetivos</a:t>
            </a:r>
            <a:r>
              <a:rPr lang="en-US" dirty="0" smtClean="0"/>
              <a:t> </a:t>
            </a:r>
            <a:r>
              <a:rPr lang="en-US" dirty="0" err="1" smtClean="0"/>
              <a:t>múltiples</a:t>
            </a:r>
            <a:r>
              <a:rPr lang="en-US" dirty="0" smtClean="0"/>
              <a:t> (</a:t>
            </a:r>
            <a:r>
              <a:rPr lang="en-US" dirty="0" err="1" smtClean="0"/>
              <a:t>masa</a:t>
            </a:r>
            <a:r>
              <a:rPr lang="en-US" dirty="0" smtClean="0"/>
              <a:t>, </a:t>
            </a:r>
            <a:r>
              <a:rPr lang="en-US" dirty="0" err="1" smtClean="0"/>
              <a:t>energía</a:t>
            </a:r>
            <a:r>
              <a:rPr lang="en-US" dirty="0" smtClean="0"/>
              <a:t>, </a:t>
            </a:r>
            <a:r>
              <a:rPr lang="en-US" dirty="0" err="1" smtClean="0"/>
              <a:t>costos</a:t>
            </a:r>
            <a:r>
              <a:rPr lang="en-US" dirty="0" smtClean="0"/>
              <a:t>, etc.) </a:t>
            </a:r>
          </a:p>
          <a:p>
            <a:pPr lvl="1"/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criterios</a:t>
            </a:r>
            <a:r>
              <a:rPr lang="en-US" dirty="0" smtClean="0"/>
              <a:t> </a:t>
            </a:r>
            <a:r>
              <a:rPr lang="en-US" dirty="0" err="1" smtClean="0"/>
              <a:t>metodológicos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balancear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necesidades</a:t>
            </a:r>
            <a:r>
              <a:rPr lang="en-US" dirty="0" smtClean="0"/>
              <a:t> y </a:t>
            </a:r>
            <a:r>
              <a:rPr lang="en-US" dirty="0" err="1" smtClean="0"/>
              <a:t>capacidades</a:t>
            </a:r>
            <a:r>
              <a:rPr lang="en-US" dirty="0" smtClean="0"/>
              <a:t> de los </a:t>
            </a:r>
            <a:r>
              <a:rPr lang="en-US" dirty="0" err="1" smtClean="0"/>
              <a:t>diversos</a:t>
            </a:r>
            <a:r>
              <a:rPr lang="en-US" dirty="0" smtClean="0"/>
              <a:t> </a:t>
            </a:r>
            <a:r>
              <a:rPr lang="en-US" dirty="0" err="1" smtClean="0"/>
              <a:t>subsistemas</a:t>
            </a:r>
            <a:r>
              <a:rPr lang="en-US" dirty="0" smtClean="0"/>
              <a:t> de 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completo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optimizar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desempeño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Ingeniería</a:t>
            </a:r>
            <a:r>
              <a:rPr lang="en-US" dirty="0" smtClean="0"/>
              <a:t> de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naves </a:t>
            </a:r>
            <a:r>
              <a:rPr lang="en-US" dirty="0" err="1" smtClean="0"/>
              <a:t>espaciales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disciplina</a:t>
            </a:r>
            <a:r>
              <a:rPr lang="en-US" dirty="0" smtClean="0"/>
              <a:t> </a:t>
            </a:r>
            <a:r>
              <a:rPr lang="en-US" dirty="0" err="1" smtClean="0"/>
              <a:t>conocida</a:t>
            </a:r>
            <a:endParaRPr lang="en-US" dirty="0" smtClean="0"/>
          </a:p>
          <a:p>
            <a:pPr lvl="1"/>
            <a:r>
              <a:rPr lang="en-US" dirty="0" err="1" smtClean="0"/>
              <a:t>Algunas</a:t>
            </a:r>
            <a:r>
              <a:rPr lang="en-US" dirty="0" smtClean="0"/>
              <a:t> de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 smtClean="0"/>
              <a:t> y </a:t>
            </a:r>
            <a:r>
              <a:rPr lang="en-US" dirty="0" err="1" smtClean="0"/>
              <a:t>herramientas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diseño</a:t>
            </a:r>
            <a:r>
              <a:rPr lang="en-US" dirty="0" smtClean="0"/>
              <a:t> conceptual </a:t>
            </a:r>
            <a:r>
              <a:rPr lang="en-US" dirty="0" err="1" smtClean="0"/>
              <a:t>parten</a:t>
            </a:r>
            <a:r>
              <a:rPr lang="en-US" dirty="0" smtClean="0"/>
              <a:t> de </a:t>
            </a:r>
            <a:r>
              <a:rPr lang="en-US" dirty="0" err="1" smtClean="0"/>
              <a:t>premisas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de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espaciales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Implica</a:t>
            </a:r>
            <a:r>
              <a:rPr lang="en-US" dirty="0" smtClean="0"/>
              <a:t> </a:t>
            </a:r>
            <a:r>
              <a:rPr lang="en-US" dirty="0" err="1" smtClean="0"/>
              <a:t>dificultades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diseño</a:t>
            </a:r>
            <a:r>
              <a:rPr lang="en-US" dirty="0" smtClean="0"/>
              <a:t> de </a:t>
            </a:r>
            <a:r>
              <a:rPr lang="en-US" dirty="0" err="1" smtClean="0"/>
              <a:t>satélites</a:t>
            </a:r>
            <a:r>
              <a:rPr lang="en-US" dirty="0" smtClean="0"/>
              <a:t> </a:t>
            </a:r>
            <a:r>
              <a:rPr lang="en-US" dirty="0" err="1" smtClean="0"/>
              <a:t>pequeños</a:t>
            </a:r>
            <a:r>
              <a:rPr lang="en-US" dirty="0" smtClean="0"/>
              <a:t>, </a:t>
            </a:r>
            <a:r>
              <a:rPr lang="en-US" dirty="0" err="1" smtClean="0"/>
              <a:t>cuyas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difieren</a:t>
            </a:r>
            <a:r>
              <a:rPr lang="en-US" dirty="0" smtClean="0"/>
              <a:t> de los </a:t>
            </a:r>
            <a:r>
              <a:rPr lang="en-US" dirty="0" err="1" smtClean="0"/>
              <a:t>grandes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construyen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r>
              <a:rPr lang="en-US" dirty="0" smtClean="0"/>
              <a:t> </a:t>
            </a:r>
            <a:r>
              <a:rPr lang="en-US" dirty="0" err="1" smtClean="0"/>
              <a:t>ajustados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estas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26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316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Sistemas de satélites pequeños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Conceptos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r>
              <a:rPr lang="en-US" dirty="0" smtClean="0"/>
              <a:t> a </a:t>
            </a:r>
            <a:r>
              <a:rPr lang="en-US" dirty="0" err="1" smtClean="0"/>
              <a:t>considerar</a:t>
            </a:r>
            <a:r>
              <a:rPr lang="en-US" dirty="0" smtClean="0"/>
              <a:t> en </a:t>
            </a:r>
            <a:r>
              <a:rPr lang="en-US" dirty="0" err="1" smtClean="0"/>
              <a:t>relación</a:t>
            </a:r>
            <a:r>
              <a:rPr lang="en-US" dirty="0" smtClean="0"/>
              <a:t> con </a:t>
            </a:r>
            <a:r>
              <a:rPr lang="en-US" dirty="0" err="1" smtClean="0"/>
              <a:t>satélites</a:t>
            </a:r>
            <a:r>
              <a:rPr lang="en-US" dirty="0" smtClean="0"/>
              <a:t> </a:t>
            </a:r>
            <a:r>
              <a:rPr lang="en-US" dirty="0" err="1" smtClean="0"/>
              <a:t>pequeños</a:t>
            </a:r>
            <a:r>
              <a:rPr lang="en-US" dirty="0" smtClean="0"/>
              <a:t>: </a:t>
            </a:r>
            <a:endParaRPr lang="es-MX" dirty="0"/>
          </a:p>
          <a:p>
            <a:pPr lvl="1"/>
            <a:r>
              <a:rPr lang="en-US" dirty="0" err="1" smtClean="0"/>
              <a:t>Carga</a:t>
            </a:r>
            <a:r>
              <a:rPr lang="en-US" dirty="0" smtClean="0"/>
              <a:t> </a:t>
            </a:r>
            <a:r>
              <a:rPr lang="en-US" dirty="0" err="1" smtClean="0"/>
              <a:t>útil</a:t>
            </a:r>
            <a:r>
              <a:rPr lang="en-US" dirty="0" smtClean="0"/>
              <a:t> y </a:t>
            </a:r>
            <a:r>
              <a:rPr lang="en-US" dirty="0" err="1" smtClean="0"/>
              <a:t>Misión</a:t>
            </a:r>
            <a:r>
              <a:rPr lang="en-US" dirty="0" smtClean="0"/>
              <a:t>. </a:t>
            </a:r>
            <a:endParaRPr lang="es-MX" dirty="0"/>
          </a:p>
          <a:p>
            <a:pPr lvl="1"/>
            <a:r>
              <a:rPr lang="en-US" dirty="0" err="1" smtClean="0"/>
              <a:t>Configuración</a:t>
            </a:r>
            <a:r>
              <a:rPr lang="en-US" dirty="0" smtClean="0"/>
              <a:t> .</a:t>
            </a:r>
            <a:endParaRPr lang="es-MX" dirty="0"/>
          </a:p>
          <a:p>
            <a:pPr lvl="1"/>
            <a:r>
              <a:rPr lang="en-US" dirty="0" err="1" smtClean="0"/>
              <a:t>Propulsión</a:t>
            </a:r>
            <a:r>
              <a:rPr lang="en-US" dirty="0" smtClean="0"/>
              <a:t>.</a:t>
            </a:r>
            <a:endParaRPr lang="es-MX" dirty="0"/>
          </a:p>
          <a:p>
            <a:pPr lvl="1"/>
            <a:r>
              <a:rPr lang="en-US" dirty="0" err="1" smtClean="0"/>
              <a:t>Computadora</a:t>
            </a:r>
            <a:r>
              <a:rPr lang="en-US" dirty="0" smtClean="0"/>
              <a:t> a </a:t>
            </a:r>
            <a:r>
              <a:rPr lang="en-US" dirty="0" err="1" smtClean="0"/>
              <a:t>bordo</a:t>
            </a:r>
            <a:r>
              <a:rPr lang="en-US" dirty="0" smtClean="0"/>
              <a:t> (</a:t>
            </a:r>
            <a:r>
              <a:rPr lang="en-US" dirty="0" err="1" smtClean="0"/>
              <a:t>comando</a:t>
            </a:r>
            <a:r>
              <a:rPr lang="en-US" dirty="0" smtClean="0"/>
              <a:t> y </a:t>
            </a:r>
            <a:r>
              <a:rPr lang="en-US" dirty="0" err="1" smtClean="0"/>
              <a:t>manejo</a:t>
            </a:r>
            <a:r>
              <a:rPr lang="en-US" dirty="0" smtClean="0"/>
              <a:t> de </a:t>
            </a:r>
            <a:r>
              <a:rPr lang="en-US" dirty="0" err="1" smtClean="0"/>
              <a:t>datos</a:t>
            </a:r>
            <a:r>
              <a:rPr lang="en-US" dirty="0" smtClean="0"/>
              <a:t>). </a:t>
            </a:r>
            <a:endParaRPr lang="es-MX" dirty="0"/>
          </a:p>
          <a:p>
            <a:pPr lvl="1"/>
            <a:r>
              <a:rPr lang="en-US" dirty="0" err="1" smtClean="0"/>
              <a:t>Telecomunicaciones</a:t>
            </a:r>
            <a:r>
              <a:rPr lang="en-US" dirty="0" smtClean="0"/>
              <a:t>  (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telemetría</a:t>
            </a:r>
            <a:r>
              <a:rPr lang="en-US" dirty="0" smtClean="0"/>
              <a:t>, </a:t>
            </a:r>
            <a:r>
              <a:rPr lang="en-US" dirty="0" err="1" smtClean="0"/>
              <a:t>seguimiento</a:t>
            </a:r>
            <a:r>
              <a:rPr lang="en-US" dirty="0" smtClean="0"/>
              <a:t> y control).</a:t>
            </a:r>
            <a:endParaRPr lang="es-MX" dirty="0"/>
          </a:p>
          <a:p>
            <a:pPr lvl="1"/>
            <a:r>
              <a:rPr lang="en-US" dirty="0" err="1" smtClean="0"/>
              <a:t>Determinación</a:t>
            </a:r>
            <a:r>
              <a:rPr lang="en-US" dirty="0" smtClean="0"/>
              <a:t> de </a:t>
            </a:r>
            <a:r>
              <a:rPr lang="en-US" dirty="0" err="1" smtClean="0"/>
              <a:t>orientación</a:t>
            </a:r>
            <a:r>
              <a:rPr lang="en-US" dirty="0" smtClean="0"/>
              <a:t> y control- </a:t>
            </a:r>
            <a:endParaRPr lang="es-MX" dirty="0"/>
          </a:p>
          <a:p>
            <a:pPr lvl="1"/>
            <a:r>
              <a:rPr lang="en-US" dirty="0" err="1" smtClean="0"/>
              <a:t>Energía</a:t>
            </a:r>
            <a:r>
              <a:rPr lang="en-US" dirty="0" smtClean="0"/>
              <a:t>.</a:t>
            </a:r>
            <a:endParaRPr lang="es-MX" dirty="0"/>
          </a:p>
          <a:p>
            <a:pPr lvl="1"/>
            <a:r>
              <a:rPr lang="en-US" dirty="0" err="1" smtClean="0"/>
              <a:t>Estructura</a:t>
            </a:r>
            <a:r>
              <a:rPr lang="en-US" dirty="0" smtClean="0"/>
              <a:t> (</a:t>
            </a:r>
            <a:r>
              <a:rPr lang="en-US" dirty="0" err="1" smtClean="0"/>
              <a:t>distribución</a:t>
            </a:r>
            <a:r>
              <a:rPr lang="en-US" dirty="0" smtClean="0"/>
              <a:t> de </a:t>
            </a:r>
            <a:r>
              <a:rPr lang="en-US" dirty="0" err="1" smtClean="0"/>
              <a:t>masa</a:t>
            </a:r>
            <a:r>
              <a:rPr lang="en-US" dirty="0" smtClean="0"/>
              <a:t> y </a:t>
            </a:r>
            <a:r>
              <a:rPr lang="en-US" dirty="0" err="1" smtClean="0"/>
              <a:t>propiedades</a:t>
            </a:r>
            <a:r>
              <a:rPr lang="en-US" dirty="0" smtClean="0"/>
              <a:t>) control </a:t>
            </a:r>
            <a:r>
              <a:rPr lang="en-US" dirty="0" err="1" smtClean="0"/>
              <a:t>térmico</a:t>
            </a:r>
            <a:r>
              <a:rPr lang="en-US" dirty="0" smtClean="0"/>
              <a:t> .</a:t>
            </a:r>
            <a:endParaRPr lang="es-MX" dirty="0"/>
          </a:p>
          <a:p>
            <a:pPr lvl="1"/>
            <a:r>
              <a:rPr lang="en-US" dirty="0" err="1" smtClean="0"/>
              <a:t>Costo</a:t>
            </a:r>
            <a:r>
              <a:rPr lang="en-US" dirty="0" smtClean="0"/>
              <a:t> .</a:t>
            </a:r>
            <a:endParaRPr lang="es-MX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27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673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188" y="2277095"/>
            <a:ext cx="7921625" cy="3600177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None/>
            </a:pPr>
            <a:r>
              <a:rPr lang="es-ES" dirty="0"/>
              <a:t>4</a:t>
            </a:r>
            <a:r>
              <a:rPr lang="es-ES" b="1" dirty="0" smtClean="0"/>
              <a:t> Metodología propuesta</a:t>
            </a:r>
          </a:p>
          <a:p>
            <a:pPr marL="0" indent="0" algn="ctr">
              <a:buNone/>
            </a:pPr>
            <a:r>
              <a:rPr lang="es-ES" b="1" dirty="0" smtClean="0"/>
              <a:t>Administración de proyectos Espaciales</a:t>
            </a:r>
          </a:p>
          <a:p>
            <a:pPr marL="0" indent="0" algn="ctr">
              <a:buNone/>
            </a:pPr>
            <a:r>
              <a:rPr lang="es-ES" dirty="0" smtClean="0"/>
              <a:t>Planeación y Realización de Proyectos</a:t>
            </a:r>
          </a:p>
          <a:p>
            <a:pPr marL="0" indent="0" algn="ctr">
              <a:buNone/>
            </a:pPr>
            <a:endParaRPr lang="es-MX" dirty="0"/>
          </a:p>
          <a:p>
            <a:r>
              <a:rPr lang="en-US" sz="1800" b="1" dirty="0" err="1" smtClean="0"/>
              <a:t>Referencia</a:t>
            </a:r>
            <a:r>
              <a:rPr lang="en-US" sz="1800" b="1" dirty="0" smtClean="0"/>
              <a:t>:</a:t>
            </a:r>
          </a:p>
          <a:p>
            <a:pPr lvl="1"/>
            <a:r>
              <a:rPr lang="en-US" sz="1400" b="1" dirty="0" smtClean="0"/>
              <a:t>ECSS-M-ST-10C </a:t>
            </a:r>
            <a:r>
              <a:rPr lang="en-US" sz="1400" b="1" dirty="0"/>
              <a:t>Rev. </a:t>
            </a:r>
            <a:r>
              <a:rPr lang="en-US" sz="1400" b="1" dirty="0" smtClean="0"/>
              <a:t>1; 6 </a:t>
            </a:r>
            <a:r>
              <a:rPr lang="en-US" sz="1400" b="1" dirty="0"/>
              <a:t>March 2009</a:t>
            </a:r>
            <a:endParaRPr lang="es-MX" sz="1400" dirty="0"/>
          </a:p>
          <a:p>
            <a:pPr lvl="1"/>
            <a:r>
              <a:rPr lang="en-US" sz="1400" b="1" dirty="0"/>
              <a:t>Space project </a:t>
            </a:r>
            <a:r>
              <a:rPr lang="en-US" sz="1400" b="1" dirty="0" smtClean="0"/>
              <a:t>management; Project </a:t>
            </a:r>
            <a:r>
              <a:rPr lang="en-US" sz="1400" b="1" dirty="0"/>
              <a:t>planning and implementation </a:t>
            </a:r>
            <a:endParaRPr lang="es-MX" sz="1400" dirty="0"/>
          </a:p>
          <a:p>
            <a:pPr lvl="2"/>
            <a:r>
              <a:rPr lang="en-US" sz="1200" dirty="0" err="1"/>
              <a:t>ECSS</a:t>
            </a:r>
            <a:r>
              <a:rPr lang="en-US" sz="1200" dirty="0"/>
              <a:t> Secretariat </a:t>
            </a:r>
            <a:endParaRPr lang="es-MX" sz="1200" dirty="0"/>
          </a:p>
          <a:p>
            <a:pPr lvl="2"/>
            <a:r>
              <a:rPr lang="en-US" sz="1200" dirty="0" err="1"/>
              <a:t>ESA-ESTEC</a:t>
            </a:r>
            <a:r>
              <a:rPr lang="en-US" sz="1200" dirty="0"/>
              <a:t> </a:t>
            </a:r>
            <a:endParaRPr lang="es-MX" sz="1200" dirty="0"/>
          </a:p>
          <a:p>
            <a:pPr lvl="2"/>
            <a:r>
              <a:rPr lang="en-US" sz="1200" dirty="0"/>
              <a:t>Requirements &amp; Standards Division </a:t>
            </a:r>
            <a:endParaRPr lang="es-MX" sz="1200" dirty="0"/>
          </a:p>
          <a:p>
            <a:pPr lvl="2"/>
            <a:r>
              <a:rPr lang="en-US" sz="1200" dirty="0" err="1"/>
              <a:t>Noordwijk</a:t>
            </a:r>
            <a:r>
              <a:rPr lang="en-US" sz="1200" dirty="0"/>
              <a:t>. The Netherlands</a:t>
            </a:r>
            <a:endParaRPr lang="es-MX" sz="1200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5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188" y="1196975"/>
            <a:ext cx="7921625" cy="4896321"/>
          </a:xfrm>
        </p:spPr>
        <p:txBody>
          <a:bodyPr/>
          <a:lstStyle/>
          <a:p>
            <a:r>
              <a:rPr lang="en-US" sz="2000" dirty="0" smtClean="0"/>
              <a:t>La </a:t>
            </a:r>
            <a:r>
              <a:rPr lang="en-US" sz="2000" dirty="0" err="1" smtClean="0"/>
              <a:t>planeación</a:t>
            </a:r>
            <a:r>
              <a:rPr lang="en-US" sz="2000" dirty="0" smtClean="0"/>
              <a:t> y </a:t>
            </a:r>
            <a:r>
              <a:rPr lang="en-US" sz="2000" dirty="0" err="1" smtClean="0"/>
              <a:t>realización</a:t>
            </a:r>
            <a:r>
              <a:rPr lang="en-US" sz="2000" dirty="0" smtClean="0"/>
              <a:t> de un </a:t>
            </a:r>
            <a:r>
              <a:rPr lang="en-US" sz="2000" dirty="0" err="1" smtClean="0"/>
              <a:t>proyecto</a:t>
            </a:r>
            <a:r>
              <a:rPr lang="en-US" sz="2000" dirty="0" smtClean="0"/>
              <a:t> </a:t>
            </a:r>
            <a:r>
              <a:rPr lang="en-US" sz="2000" dirty="0" err="1" smtClean="0"/>
              <a:t>espacial</a:t>
            </a:r>
            <a:r>
              <a:rPr lang="en-US" sz="2000" dirty="0" smtClean="0"/>
              <a:t>  </a:t>
            </a:r>
            <a:r>
              <a:rPr lang="en-US" sz="2000" dirty="0" err="1" smtClean="0"/>
              <a:t>comprende</a:t>
            </a:r>
            <a:r>
              <a:rPr lang="en-US" sz="2000" dirty="0" smtClean="0"/>
              <a:t> la </a:t>
            </a:r>
            <a:r>
              <a:rPr lang="en-US" sz="2000" dirty="0" err="1" smtClean="0"/>
              <a:t>totalidad</a:t>
            </a:r>
            <a:r>
              <a:rPr lang="en-US" sz="2000" dirty="0" smtClean="0"/>
              <a:t> de </a:t>
            </a:r>
            <a:r>
              <a:rPr lang="en-US" sz="2000" dirty="0" err="1" smtClean="0"/>
              <a:t>procesos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se </a:t>
            </a:r>
            <a:r>
              <a:rPr lang="en-US" sz="2000" dirty="0" err="1" smtClean="0"/>
              <a:t>realizan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planearlo</a:t>
            </a:r>
            <a:r>
              <a:rPr lang="en-US" sz="2000" dirty="0" smtClean="0"/>
              <a:t> y </a:t>
            </a:r>
            <a:r>
              <a:rPr lang="en-US" sz="2000" dirty="0" err="1" smtClean="0"/>
              <a:t>ejecutarlo</a:t>
            </a:r>
            <a:r>
              <a:rPr lang="en-US" sz="2000" dirty="0"/>
              <a:t>, </a:t>
            </a:r>
            <a:r>
              <a:rPr lang="en-US" sz="2000" dirty="0" err="1" smtClean="0"/>
              <a:t>desde</a:t>
            </a:r>
            <a:r>
              <a:rPr lang="en-US" sz="2000" dirty="0" smtClean="0"/>
              <a:t> el </a:t>
            </a:r>
            <a:r>
              <a:rPr lang="en-US" sz="2000" dirty="0" err="1"/>
              <a:t>inicio</a:t>
            </a:r>
            <a:r>
              <a:rPr lang="en-US" sz="2000" dirty="0"/>
              <a:t> hasta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término</a:t>
            </a:r>
            <a:r>
              <a:rPr lang="en-US" sz="2000" dirty="0" smtClean="0"/>
              <a:t>, </a:t>
            </a:r>
            <a:r>
              <a:rPr lang="en-US" sz="2000" dirty="0"/>
              <a:t>de </a:t>
            </a:r>
            <a:r>
              <a:rPr lang="en-US" sz="2000" dirty="0" smtClean="0"/>
              <a:t>forma </a:t>
            </a:r>
            <a:r>
              <a:rPr lang="en-US" sz="2000" dirty="0" err="1" smtClean="0"/>
              <a:t>estructurada</a:t>
            </a:r>
            <a:r>
              <a:rPr lang="en-US" sz="2000" dirty="0" smtClean="0"/>
              <a:t>, </a:t>
            </a:r>
            <a:r>
              <a:rPr lang="en-US" sz="2000" dirty="0" err="1" smtClean="0"/>
              <a:t>coordinada</a:t>
            </a:r>
            <a:r>
              <a:rPr lang="en-US" sz="2000" dirty="0" smtClean="0"/>
              <a:t> y </a:t>
            </a:r>
            <a:r>
              <a:rPr lang="en-US" sz="2000" dirty="0" err="1" smtClean="0"/>
              <a:t>eficiente</a:t>
            </a:r>
            <a:r>
              <a:rPr lang="en-US" sz="2000" dirty="0" smtClean="0"/>
              <a:t>, en </a:t>
            </a:r>
            <a:r>
              <a:rPr lang="en-US" sz="2000" dirty="0" err="1" smtClean="0"/>
              <a:t>todos</a:t>
            </a:r>
            <a:r>
              <a:rPr lang="en-US" sz="2000" dirty="0" smtClean="0"/>
              <a:t> los </a:t>
            </a:r>
            <a:r>
              <a:rPr lang="en-US" sz="2000" dirty="0" err="1" smtClean="0"/>
              <a:t>niveles</a:t>
            </a:r>
            <a:r>
              <a:rPr lang="en-US" sz="2000" dirty="0" smtClean="0"/>
              <a:t> de la </a:t>
            </a:r>
            <a:r>
              <a:rPr lang="en-US" sz="2000" dirty="0" err="1" smtClean="0"/>
              <a:t>cadena</a:t>
            </a:r>
            <a:r>
              <a:rPr lang="en-US" sz="2000" dirty="0"/>
              <a:t> </a:t>
            </a:r>
            <a:r>
              <a:rPr lang="en-US" sz="2000" dirty="0" err="1" smtClean="0"/>
              <a:t>cliente-proveedor</a:t>
            </a:r>
            <a:endParaRPr lang="en-US" sz="2000" dirty="0" smtClean="0"/>
          </a:p>
          <a:p>
            <a:r>
              <a:rPr lang="en-US" sz="2000" dirty="0" err="1" smtClean="0"/>
              <a:t>Es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actividad</a:t>
            </a:r>
            <a:r>
              <a:rPr lang="en-US" sz="2000" dirty="0" smtClean="0"/>
              <a:t> </a:t>
            </a:r>
            <a:r>
              <a:rPr lang="en-US" sz="2000" dirty="0" err="1" smtClean="0"/>
              <a:t>amplia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recibe</a:t>
            </a:r>
            <a:r>
              <a:rPr lang="en-US" sz="2000" dirty="0" smtClean="0"/>
              <a:t> </a:t>
            </a:r>
            <a:r>
              <a:rPr lang="en-US" sz="2000" dirty="0" err="1" smtClean="0"/>
              <a:t>entradas</a:t>
            </a:r>
            <a:r>
              <a:rPr lang="en-US" sz="2000" dirty="0" smtClean="0"/>
              <a:t> de </a:t>
            </a:r>
            <a:r>
              <a:rPr lang="en-US" sz="2000" dirty="0" err="1" smtClean="0"/>
              <a:t>todas</a:t>
            </a:r>
            <a:r>
              <a:rPr lang="en-US" sz="2000" dirty="0" smtClean="0"/>
              <a:t> </a:t>
            </a:r>
            <a:r>
              <a:rPr lang="en-US" sz="2000" dirty="0" err="1" smtClean="0"/>
              <a:t>las</a:t>
            </a:r>
            <a:r>
              <a:rPr lang="en-US" sz="2000" dirty="0" smtClean="0"/>
              <a:t> </a:t>
            </a:r>
            <a:r>
              <a:rPr lang="en-US" sz="2000" dirty="0" err="1" smtClean="0"/>
              <a:t>disciplinas</a:t>
            </a:r>
            <a:r>
              <a:rPr lang="en-US" sz="2000" dirty="0" smtClean="0"/>
              <a:t> de la </a:t>
            </a:r>
            <a:r>
              <a:rPr lang="en-US" sz="2000" dirty="0" err="1" smtClean="0"/>
              <a:t>gestión</a:t>
            </a:r>
            <a:r>
              <a:rPr lang="en-US" sz="2000" dirty="0" smtClean="0"/>
              <a:t> de </a:t>
            </a:r>
            <a:r>
              <a:rPr lang="en-US" sz="2000" dirty="0" err="1" smtClean="0"/>
              <a:t>proyectos</a:t>
            </a:r>
            <a:r>
              <a:rPr lang="en-US" sz="2000" dirty="0" smtClean="0"/>
              <a:t> y </a:t>
            </a:r>
            <a:r>
              <a:rPr lang="en-US" sz="2000" dirty="0" err="1" smtClean="0"/>
              <a:t>considera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estrecha</a:t>
            </a:r>
            <a:r>
              <a:rPr lang="en-US" sz="2000" dirty="0" smtClean="0"/>
              <a:t> </a:t>
            </a:r>
            <a:r>
              <a:rPr lang="en-US" sz="2000" dirty="0" err="1" smtClean="0"/>
              <a:t>cooperación</a:t>
            </a:r>
            <a:r>
              <a:rPr lang="en-US" sz="2000" dirty="0" smtClean="0"/>
              <a:t> entre los </a:t>
            </a:r>
            <a:r>
              <a:rPr lang="en-US" sz="2000" dirty="0" err="1" smtClean="0"/>
              <a:t>dominios</a:t>
            </a:r>
            <a:r>
              <a:rPr lang="en-US" sz="2000" dirty="0" smtClean="0"/>
              <a:t> del </a:t>
            </a:r>
            <a:r>
              <a:rPr lang="en-US" sz="2000" dirty="0" err="1" smtClean="0"/>
              <a:t>proyecto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El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</a:t>
            </a:r>
            <a:r>
              <a:rPr lang="en-US" sz="2000" dirty="0" err="1" smtClean="0"/>
              <a:t>Espacial</a:t>
            </a:r>
            <a:r>
              <a:rPr lang="en-US" sz="2000" dirty="0" smtClean="0"/>
              <a:t>, </a:t>
            </a:r>
            <a:r>
              <a:rPr lang="en-US" sz="2000" dirty="0" err="1" smtClean="0"/>
              <a:t>comprende</a:t>
            </a:r>
            <a:r>
              <a:rPr lang="en-US" sz="2000" dirty="0" smtClean="0"/>
              <a:t>:</a:t>
            </a:r>
          </a:p>
          <a:p>
            <a:pPr lvl="1"/>
            <a:r>
              <a:rPr lang="en-US" dirty="0" err="1" smtClean="0"/>
              <a:t>Segmento</a:t>
            </a:r>
            <a:r>
              <a:rPr lang="en-US" dirty="0" smtClean="0"/>
              <a:t> </a:t>
            </a:r>
            <a:r>
              <a:rPr lang="en-US" dirty="0" err="1" smtClean="0"/>
              <a:t>Espacial</a:t>
            </a:r>
            <a:endParaRPr lang="en-US" dirty="0" smtClean="0"/>
          </a:p>
          <a:p>
            <a:pPr lvl="1"/>
            <a:r>
              <a:rPr lang="en-US" dirty="0" err="1" smtClean="0"/>
              <a:t>Segmento</a:t>
            </a:r>
            <a:r>
              <a:rPr lang="en-US" dirty="0" smtClean="0"/>
              <a:t> </a:t>
            </a:r>
            <a:r>
              <a:rPr lang="en-US" dirty="0" err="1" smtClean="0"/>
              <a:t>Terrestre</a:t>
            </a:r>
            <a:endParaRPr lang="en-US" dirty="0" smtClean="0"/>
          </a:p>
          <a:p>
            <a:pPr lvl="1"/>
            <a:r>
              <a:rPr lang="en-US" dirty="0" err="1" smtClean="0"/>
              <a:t>Segmento</a:t>
            </a:r>
            <a:r>
              <a:rPr lang="en-US" dirty="0" smtClean="0"/>
              <a:t> de </a:t>
            </a:r>
            <a:r>
              <a:rPr lang="en-US" dirty="0" err="1" smtClean="0"/>
              <a:t>Servicios</a:t>
            </a:r>
            <a:r>
              <a:rPr lang="en-US" dirty="0" smtClean="0"/>
              <a:t> de </a:t>
            </a:r>
            <a:r>
              <a:rPr lang="en-US" dirty="0" err="1" smtClean="0"/>
              <a:t>Lanzamiento</a:t>
            </a:r>
            <a:endParaRPr lang="en-US" dirty="0" smtClean="0"/>
          </a:p>
          <a:p>
            <a:r>
              <a:rPr lang="en-US" sz="2000" dirty="0" smtClean="0"/>
              <a:t>Los dos </a:t>
            </a:r>
            <a:r>
              <a:rPr lang="en-US" sz="2000" dirty="0" err="1" smtClean="0"/>
              <a:t>primeros</a:t>
            </a:r>
            <a:r>
              <a:rPr lang="en-US" sz="2000" dirty="0" smtClean="0"/>
              <a:t> se </a:t>
            </a:r>
            <a:r>
              <a:rPr lang="en-US" sz="2000" dirty="0" err="1" smtClean="0"/>
              <a:t>realizan</a:t>
            </a:r>
            <a:r>
              <a:rPr lang="en-US" sz="2000" dirty="0" smtClean="0"/>
              <a:t> en </a:t>
            </a:r>
            <a:r>
              <a:rPr lang="en-US" sz="2000" dirty="0" err="1" smtClean="0"/>
              <a:t>paralelo</a:t>
            </a:r>
            <a:r>
              <a:rPr lang="en-US" sz="2000" dirty="0"/>
              <a:t> (</a:t>
            </a:r>
            <a:r>
              <a:rPr lang="en-US" sz="2000" dirty="0" err="1"/>
              <a:t>ECSS</a:t>
            </a:r>
            <a:r>
              <a:rPr lang="en-US" sz="2000" dirty="0"/>
              <a:t>‐E‐ST‐70</a:t>
            </a:r>
            <a:r>
              <a:rPr lang="en-US" sz="2000" dirty="0" smtClean="0"/>
              <a:t>) ; ambos </a:t>
            </a:r>
            <a:r>
              <a:rPr lang="en-US" sz="2000" dirty="0" err="1" smtClean="0"/>
              <a:t>tienen</a:t>
            </a:r>
            <a:r>
              <a:rPr lang="en-US" sz="2000" dirty="0" smtClean="0"/>
              <a:t> </a:t>
            </a:r>
            <a:r>
              <a:rPr lang="en-US" sz="2000" dirty="0" err="1" smtClean="0"/>
              <a:t>interfases</a:t>
            </a:r>
            <a:r>
              <a:rPr lang="en-US" sz="2000" dirty="0" smtClean="0"/>
              <a:t> y </a:t>
            </a:r>
            <a:r>
              <a:rPr lang="en-US" sz="2000" dirty="0" err="1" smtClean="0"/>
              <a:t>dependen</a:t>
            </a:r>
            <a:r>
              <a:rPr lang="en-US" sz="2000" dirty="0" smtClean="0"/>
              <a:t> del </a:t>
            </a:r>
            <a:r>
              <a:rPr lang="en-US" sz="2000" dirty="0" err="1" smtClean="0"/>
              <a:t>tercero</a:t>
            </a:r>
            <a:r>
              <a:rPr lang="en-US" sz="2000" dirty="0"/>
              <a:t>.</a:t>
            </a:r>
            <a:endParaRPr lang="es-MX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989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Control de cambios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 smtClean="0"/>
              <a:t>Actual:</a:t>
            </a:r>
          </a:p>
          <a:p>
            <a:pPr lvl="1"/>
            <a:r>
              <a:rPr lang="da-DK" dirty="0" smtClean="0"/>
              <a:t>SMA_118PR_r1 </a:t>
            </a:r>
            <a:r>
              <a:rPr lang="da-DK" dirty="0"/>
              <a:t>SVP Inf-Prop Avance </a:t>
            </a:r>
            <a:r>
              <a:rPr lang="da-DK" dirty="0" smtClean="0"/>
              <a:t>Py_120914.pptx</a:t>
            </a:r>
            <a:endParaRPr lang="es-MX" dirty="0" smtClean="0"/>
          </a:p>
          <a:p>
            <a:r>
              <a:rPr lang="es-MX" dirty="0" smtClean="0"/>
              <a:t>Anterior: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1FCBC-8E43-450C-86C2-38489A830E01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0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Planeación</a:t>
            </a:r>
            <a:r>
              <a:rPr lang="en-US" dirty="0" smtClean="0">
                <a:solidFill>
                  <a:srgbClr val="C00000"/>
                </a:solidFill>
              </a:rPr>
              <a:t> de un </a:t>
            </a:r>
            <a:r>
              <a:rPr lang="en-US" dirty="0" err="1" smtClean="0">
                <a:solidFill>
                  <a:srgbClr val="C00000"/>
                </a:solidFill>
              </a:rPr>
              <a:t>Proyecto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Espacial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80729"/>
            <a:ext cx="8209285" cy="5616624"/>
          </a:xfrm>
        </p:spPr>
        <p:txBody>
          <a:bodyPr/>
          <a:lstStyle/>
          <a:p>
            <a:pPr lvl="1"/>
            <a:r>
              <a:rPr lang="en-US" b="1" dirty="0" err="1" smtClean="0"/>
              <a:t>Elementos</a:t>
            </a:r>
            <a:r>
              <a:rPr lang="en-US" b="1" dirty="0" smtClean="0"/>
              <a:t> 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considerar</a:t>
            </a:r>
            <a:r>
              <a:rPr lang="en-US" b="1" dirty="0" smtClean="0"/>
              <a:t>, </a:t>
            </a:r>
            <a:r>
              <a:rPr lang="en-US" b="1" dirty="0" err="1" smtClean="0"/>
              <a:t>evaluar</a:t>
            </a:r>
            <a:r>
              <a:rPr lang="en-US" b="1" dirty="0" smtClean="0"/>
              <a:t> y </a:t>
            </a:r>
            <a:r>
              <a:rPr lang="en-US" b="1" dirty="0" err="1" smtClean="0"/>
              <a:t>balancear</a:t>
            </a:r>
            <a:r>
              <a:rPr lang="en-US" dirty="0" smtClean="0"/>
              <a:t>:</a:t>
            </a:r>
            <a:endParaRPr lang="es-MX" dirty="0"/>
          </a:p>
          <a:p>
            <a:pPr lvl="2"/>
            <a:r>
              <a:rPr lang="en-US" dirty="0" smtClean="0"/>
              <a:t>(1) </a:t>
            </a:r>
            <a:r>
              <a:rPr lang="en-US" dirty="0" err="1" smtClean="0"/>
              <a:t>Propósito</a:t>
            </a:r>
            <a:r>
              <a:rPr lang="en-US" dirty="0" smtClean="0"/>
              <a:t> y </a:t>
            </a:r>
            <a:r>
              <a:rPr lang="en-US" dirty="0" err="1" smtClean="0"/>
              <a:t>Objetivos</a:t>
            </a:r>
            <a:r>
              <a:rPr lang="en-US" dirty="0" smtClean="0"/>
              <a:t> del </a:t>
            </a:r>
            <a:r>
              <a:rPr lang="en-US" dirty="0" err="1" smtClean="0"/>
              <a:t>proyecto</a:t>
            </a:r>
            <a:endParaRPr lang="es-MX" dirty="0"/>
          </a:p>
          <a:p>
            <a:pPr lvl="2"/>
            <a:r>
              <a:rPr lang="en-US" dirty="0" smtClean="0"/>
              <a:t>(2) </a:t>
            </a:r>
            <a:r>
              <a:rPr lang="en-US" dirty="0" err="1" smtClean="0"/>
              <a:t>Disponibilidad</a:t>
            </a:r>
            <a:r>
              <a:rPr lang="en-US" dirty="0" smtClean="0"/>
              <a:t> de </a:t>
            </a:r>
            <a:r>
              <a:rPr lang="en-US" dirty="0" err="1" smtClean="0"/>
              <a:t>tecnología</a:t>
            </a:r>
            <a:r>
              <a:rPr lang="en-US" dirty="0" smtClean="0"/>
              <a:t> y </a:t>
            </a:r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desarrollo</a:t>
            </a:r>
            <a:r>
              <a:rPr lang="en-US" dirty="0" smtClean="0"/>
              <a:t> de </a:t>
            </a:r>
            <a:r>
              <a:rPr lang="en-US" dirty="0" err="1" smtClean="0"/>
              <a:t>nuevos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endParaRPr lang="es-MX" dirty="0"/>
          </a:p>
          <a:p>
            <a:pPr lvl="2"/>
            <a:r>
              <a:rPr lang="en-US" dirty="0" smtClean="0"/>
              <a:t>(3) </a:t>
            </a:r>
            <a:r>
              <a:rPr lang="en-US" dirty="0" err="1" smtClean="0"/>
              <a:t>Disponibilidad</a:t>
            </a:r>
            <a:r>
              <a:rPr lang="en-US" dirty="0" smtClean="0"/>
              <a:t> y </a:t>
            </a:r>
            <a:r>
              <a:rPr lang="en-US" dirty="0" err="1"/>
              <a:t>necesidad</a:t>
            </a:r>
            <a:r>
              <a:rPr lang="en-US" dirty="0"/>
              <a:t> </a:t>
            </a:r>
            <a:r>
              <a:rPr lang="en-US" dirty="0" smtClean="0"/>
              <a:t> de </a:t>
            </a:r>
            <a:r>
              <a:rPr lang="en-US" dirty="0" err="1" smtClean="0"/>
              <a:t>reuso</a:t>
            </a:r>
            <a:r>
              <a:rPr lang="en-US" dirty="0" smtClean="0"/>
              <a:t> de </a:t>
            </a:r>
            <a:r>
              <a:rPr lang="en-US" dirty="0" err="1" smtClean="0"/>
              <a:t>equipo</a:t>
            </a:r>
            <a:r>
              <a:rPr lang="en-US" dirty="0" smtClean="0"/>
              <a:t>/</a:t>
            </a:r>
            <a:r>
              <a:rPr lang="en-US" dirty="0" err="1" smtClean="0"/>
              <a:t>productos</a:t>
            </a:r>
            <a:r>
              <a:rPr lang="en-US" dirty="0" smtClean="0"/>
              <a:t> </a:t>
            </a:r>
            <a:r>
              <a:rPr lang="en-US" dirty="0" err="1" smtClean="0"/>
              <a:t>existentes</a:t>
            </a:r>
            <a:endParaRPr lang="es-MX" dirty="0"/>
          </a:p>
          <a:p>
            <a:pPr lvl="2"/>
            <a:r>
              <a:rPr lang="en-US" dirty="0" smtClean="0"/>
              <a:t>(4) </a:t>
            </a:r>
            <a:r>
              <a:rPr lang="en-US" dirty="0" err="1" smtClean="0"/>
              <a:t>Disponibilidad</a:t>
            </a:r>
            <a:r>
              <a:rPr lang="en-US" dirty="0" smtClean="0"/>
              <a:t> </a:t>
            </a:r>
            <a:r>
              <a:rPr lang="en-US" dirty="0"/>
              <a:t>y </a:t>
            </a:r>
            <a:r>
              <a:rPr lang="en-US" dirty="0" err="1"/>
              <a:t>necesidad</a:t>
            </a:r>
            <a:r>
              <a:rPr lang="en-US" dirty="0"/>
              <a:t>  de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humanos</a:t>
            </a:r>
            <a:r>
              <a:rPr lang="en-US" dirty="0" smtClean="0"/>
              <a:t>, </a:t>
            </a:r>
            <a:r>
              <a:rPr lang="en-US" dirty="0" err="1" smtClean="0"/>
              <a:t>habilidades</a:t>
            </a:r>
            <a:r>
              <a:rPr lang="en-US" dirty="0" smtClean="0"/>
              <a:t> e </a:t>
            </a:r>
            <a:r>
              <a:rPr lang="en-US" dirty="0" err="1" smtClean="0"/>
              <a:t>instalaciones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endParaRPr lang="es-MX" dirty="0"/>
          </a:p>
          <a:p>
            <a:pPr lvl="2"/>
            <a:r>
              <a:rPr lang="en-US" dirty="0" smtClean="0"/>
              <a:t>(5) </a:t>
            </a:r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riesgos</a:t>
            </a:r>
            <a:endParaRPr lang="es-MX" dirty="0"/>
          </a:p>
          <a:p>
            <a:pPr lvl="2"/>
            <a:r>
              <a:rPr lang="en-US" dirty="0" smtClean="0"/>
              <a:t>(6) </a:t>
            </a:r>
            <a:r>
              <a:rPr lang="en-US" dirty="0" err="1" smtClean="0"/>
              <a:t>Criterios</a:t>
            </a:r>
            <a:r>
              <a:rPr lang="en-US" dirty="0" smtClean="0"/>
              <a:t> (approach) de </a:t>
            </a:r>
            <a:r>
              <a:rPr lang="en-US" dirty="0" err="1" smtClean="0"/>
              <a:t>desarrollo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METODOLOGÍA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/>
              <a:t>  (2 </a:t>
            </a:r>
            <a:r>
              <a:rPr lang="en-US" dirty="0"/>
              <a:t>to </a:t>
            </a:r>
            <a:r>
              <a:rPr lang="en-US" dirty="0" smtClean="0"/>
              <a:t>5) </a:t>
            </a:r>
            <a:endParaRPr lang="es-MX" dirty="0"/>
          </a:p>
          <a:p>
            <a:pPr lvl="2"/>
            <a:r>
              <a:rPr lang="en-US" dirty="0" smtClean="0"/>
              <a:t>(7) </a:t>
            </a:r>
            <a:r>
              <a:rPr lang="en-US" dirty="0" err="1" smtClean="0"/>
              <a:t>Entregables</a:t>
            </a:r>
            <a:r>
              <a:rPr lang="en-US" dirty="0" smtClean="0"/>
              <a:t> del </a:t>
            </a:r>
            <a:r>
              <a:rPr lang="en-US" dirty="0" err="1" smtClean="0"/>
              <a:t>proyecto</a:t>
            </a:r>
            <a:r>
              <a:rPr lang="en-US" dirty="0" smtClean="0"/>
              <a:t> (3 to 6)</a:t>
            </a:r>
            <a:endParaRPr lang="es-MX" dirty="0"/>
          </a:p>
          <a:p>
            <a:pPr lvl="2"/>
            <a:r>
              <a:rPr lang="en-US" dirty="0" smtClean="0"/>
              <a:t>(8) </a:t>
            </a:r>
            <a:r>
              <a:rPr lang="en-US" dirty="0" err="1" smtClean="0"/>
              <a:t>Requerimientos</a:t>
            </a:r>
            <a:r>
              <a:rPr lang="en-US" dirty="0" smtClean="0"/>
              <a:t> del </a:t>
            </a:r>
            <a:r>
              <a:rPr lang="en-US" dirty="0" err="1" smtClean="0"/>
              <a:t>cliente</a:t>
            </a:r>
            <a:r>
              <a:rPr lang="en-US" dirty="0" smtClean="0"/>
              <a:t> y </a:t>
            </a:r>
            <a:r>
              <a:rPr lang="en-US" dirty="0" err="1" smtClean="0"/>
              <a:t>restricciones</a:t>
            </a:r>
            <a:r>
              <a:rPr lang="en-US" dirty="0" smtClean="0"/>
              <a:t> (1 </a:t>
            </a:r>
            <a:r>
              <a:rPr lang="en-US" dirty="0"/>
              <a:t>to </a:t>
            </a:r>
            <a:r>
              <a:rPr lang="en-US" dirty="0" smtClean="0"/>
              <a:t>7) </a:t>
            </a:r>
            <a:endParaRPr lang="es-MX" dirty="0"/>
          </a:p>
          <a:p>
            <a:pPr lvl="2"/>
            <a:r>
              <a:rPr lang="en-US" dirty="0" smtClean="0"/>
              <a:t>(9) </a:t>
            </a:r>
            <a:r>
              <a:rPr lang="en-US" dirty="0" err="1" smtClean="0"/>
              <a:t>Documentos</a:t>
            </a:r>
            <a:r>
              <a:rPr lang="en-US" dirty="0" smtClean="0"/>
              <a:t> de </a:t>
            </a:r>
            <a:r>
              <a:rPr lang="en-US" dirty="0" err="1" smtClean="0"/>
              <a:t>Requerimientos</a:t>
            </a:r>
            <a:r>
              <a:rPr lang="en-US" dirty="0" smtClean="0"/>
              <a:t> del </a:t>
            </a:r>
            <a:r>
              <a:rPr lang="en-US" dirty="0" err="1" smtClean="0"/>
              <a:t>Proyecto</a:t>
            </a:r>
            <a:r>
              <a:rPr lang="en-US" dirty="0" smtClean="0"/>
              <a:t>[Project </a:t>
            </a:r>
            <a:r>
              <a:rPr lang="en-US" dirty="0"/>
              <a:t>requirements documents (</a:t>
            </a:r>
            <a:r>
              <a:rPr lang="en-US" dirty="0" err="1"/>
              <a:t>PRD</a:t>
            </a:r>
            <a:r>
              <a:rPr lang="en-US" dirty="0" smtClean="0"/>
              <a:t>)] </a:t>
            </a:r>
            <a:endParaRPr lang="es-MX" dirty="0"/>
          </a:p>
          <a:p>
            <a:pPr lvl="2"/>
            <a:r>
              <a:rPr lang="en-US" dirty="0" smtClean="0"/>
              <a:t>(10) Plan de </a:t>
            </a:r>
            <a:r>
              <a:rPr lang="en-US" dirty="0" err="1" smtClean="0"/>
              <a:t>Administración</a:t>
            </a:r>
            <a:r>
              <a:rPr lang="en-US" dirty="0" smtClean="0"/>
              <a:t> del </a:t>
            </a:r>
            <a:r>
              <a:rPr lang="en-US" dirty="0" err="1" smtClean="0"/>
              <a:t>Proyecto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COSTOS</a:t>
            </a:r>
            <a:endParaRPr lang="es-MX" dirty="0">
              <a:solidFill>
                <a:srgbClr val="000000"/>
              </a:solidFill>
            </a:endParaRP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30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621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Documento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Requerimientos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proyecto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(PRD)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188" y="1052736"/>
            <a:ext cx="7921625" cy="5760640"/>
          </a:xfrm>
        </p:spPr>
        <p:txBody>
          <a:bodyPr/>
          <a:lstStyle/>
          <a:p>
            <a:r>
              <a:rPr lang="en-US" dirty="0" err="1" smtClean="0"/>
              <a:t>Preparado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Cliente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parte de: </a:t>
            </a:r>
          </a:p>
          <a:p>
            <a:pPr lvl="1"/>
            <a:r>
              <a:rPr lang="en-US" dirty="0" smtClean="0"/>
              <a:t>ITT, </a:t>
            </a:r>
          </a:p>
          <a:p>
            <a:pPr lvl="1"/>
            <a:r>
              <a:rPr lang="en-US" dirty="0" smtClean="0"/>
              <a:t>request </a:t>
            </a:r>
            <a:r>
              <a:rPr lang="en-US" dirty="0"/>
              <a:t>for proposal (RFP), or </a:t>
            </a:r>
            <a:endParaRPr lang="en-US" dirty="0" smtClean="0"/>
          </a:p>
          <a:p>
            <a:pPr lvl="1"/>
            <a:r>
              <a:rPr lang="en-US" dirty="0" smtClean="0"/>
              <a:t>request </a:t>
            </a:r>
            <a:r>
              <a:rPr lang="en-US" dirty="0"/>
              <a:t>for quote (</a:t>
            </a:r>
            <a:r>
              <a:rPr lang="en-US" dirty="0" err="1"/>
              <a:t>RFQ</a:t>
            </a:r>
            <a:r>
              <a:rPr lang="en-US" dirty="0" smtClean="0"/>
              <a:t>). </a:t>
            </a:r>
            <a:endParaRPr lang="es-MX" dirty="0"/>
          </a:p>
          <a:p>
            <a:r>
              <a:rPr lang="en-US" dirty="0" err="1" smtClean="0"/>
              <a:t>Comprende</a:t>
            </a:r>
            <a:r>
              <a:rPr lang="en-US" dirty="0" smtClean="0"/>
              <a:t>: </a:t>
            </a:r>
            <a:endParaRPr lang="es-MX" dirty="0"/>
          </a:p>
          <a:p>
            <a:pPr lvl="1"/>
            <a:r>
              <a:rPr lang="en-US" dirty="0" err="1" smtClean="0"/>
              <a:t>Declaración</a:t>
            </a:r>
            <a:r>
              <a:rPr lang="en-US" dirty="0" smtClean="0"/>
              <a:t> de Trabajo </a:t>
            </a:r>
            <a:endParaRPr lang="es-MX" dirty="0"/>
          </a:p>
          <a:p>
            <a:pPr lvl="1"/>
            <a:r>
              <a:rPr lang="en-US" dirty="0" err="1" smtClean="0"/>
              <a:t>Especificación</a:t>
            </a:r>
            <a:r>
              <a:rPr lang="en-US" dirty="0" smtClean="0"/>
              <a:t> de </a:t>
            </a:r>
            <a:r>
              <a:rPr lang="en-US" dirty="0" err="1" smtClean="0"/>
              <a:t>Requerimientos</a:t>
            </a:r>
            <a:r>
              <a:rPr lang="en-US" dirty="0" smtClean="0"/>
              <a:t> </a:t>
            </a:r>
            <a:r>
              <a:rPr lang="en-US" dirty="0" err="1" smtClean="0"/>
              <a:t>Técnicos</a:t>
            </a:r>
            <a:r>
              <a:rPr lang="en-US" dirty="0" smtClean="0"/>
              <a:t> </a:t>
            </a:r>
            <a:r>
              <a:rPr lang="en-US" sz="1400" dirty="0" smtClean="0"/>
              <a:t>(ECSS‐E‐ST‐10‐06)</a:t>
            </a:r>
            <a:r>
              <a:rPr lang="en-US" dirty="0" smtClean="0"/>
              <a:t> </a:t>
            </a:r>
            <a:endParaRPr lang="es-MX" dirty="0"/>
          </a:p>
          <a:p>
            <a:pPr lvl="1"/>
            <a:r>
              <a:rPr lang="en-US" dirty="0" err="1" smtClean="0"/>
              <a:t>Requerimientos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De </a:t>
            </a:r>
            <a:r>
              <a:rPr lang="en-US" dirty="0" err="1" smtClean="0"/>
              <a:t>administración</a:t>
            </a:r>
            <a:r>
              <a:rPr lang="en-US" dirty="0" smtClean="0"/>
              <a:t> </a:t>
            </a:r>
            <a:endParaRPr lang="es-MX" dirty="0"/>
          </a:p>
          <a:p>
            <a:pPr lvl="2"/>
            <a:r>
              <a:rPr lang="en-US" dirty="0" smtClean="0"/>
              <a:t>De </a:t>
            </a:r>
            <a:r>
              <a:rPr lang="en-US" dirty="0" err="1" smtClean="0"/>
              <a:t>Ingeniería</a:t>
            </a:r>
            <a:r>
              <a:rPr lang="en-US" dirty="0" smtClean="0"/>
              <a:t> </a:t>
            </a:r>
            <a:endParaRPr lang="es-MX" dirty="0"/>
          </a:p>
          <a:p>
            <a:pPr lvl="2"/>
            <a:r>
              <a:rPr lang="en-US" dirty="0" smtClean="0"/>
              <a:t>De </a:t>
            </a:r>
            <a:r>
              <a:rPr lang="en-US" dirty="0" err="1" smtClean="0"/>
              <a:t>Aseguración</a:t>
            </a:r>
            <a:r>
              <a:rPr lang="en-US" dirty="0" smtClean="0"/>
              <a:t> de </a:t>
            </a:r>
            <a:r>
              <a:rPr lang="en-US" dirty="0" err="1" smtClean="0"/>
              <a:t>Producto</a:t>
            </a:r>
            <a:endParaRPr lang="es-MX" dirty="0"/>
          </a:p>
          <a:p>
            <a:pPr lvl="2"/>
            <a:r>
              <a:rPr lang="en-US" dirty="0" err="1" smtClean="0"/>
              <a:t>Programáticos</a:t>
            </a:r>
            <a:r>
              <a:rPr lang="en-US" dirty="0" smtClean="0"/>
              <a:t> </a:t>
            </a:r>
            <a:endParaRPr lang="es-MX" dirty="0"/>
          </a:p>
          <a:p>
            <a:pPr lvl="2"/>
            <a:r>
              <a:rPr lang="en-US" dirty="0"/>
              <a:t>De </a:t>
            </a:r>
            <a:r>
              <a:rPr lang="en-US" dirty="0" err="1"/>
              <a:t>Ofertas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err="1" smtClean="0"/>
              <a:t>Otros</a:t>
            </a:r>
            <a:r>
              <a:rPr lang="en-US" dirty="0" smtClean="0"/>
              <a:t>, </a:t>
            </a:r>
            <a:r>
              <a:rPr lang="en-US" dirty="0" err="1" smtClean="0"/>
              <a:t>específicos</a:t>
            </a:r>
            <a:r>
              <a:rPr lang="en-US" dirty="0" smtClean="0"/>
              <a:t> del </a:t>
            </a:r>
            <a:r>
              <a:rPr lang="en-US" dirty="0" err="1" smtClean="0"/>
              <a:t>proyecto</a:t>
            </a:r>
            <a:r>
              <a:rPr lang="en-US" dirty="0" smtClean="0"/>
              <a:t> (</a:t>
            </a:r>
            <a:r>
              <a:rPr lang="en-US" dirty="0" err="1" smtClean="0"/>
              <a:t>distribución</a:t>
            </a:r>
            <a:r>
              <a:rPr lang="en-US" dirty="0" smtClean="0"/>
              <a:t> </a:t>
            </a:r>
            <a:r>
              <a:rPr lang="en-US" dirty="0" err="1" smtClean="0"/>
              <a:t>geográfica</a:t>
            </a:r>
            <a:r>
              <a:rPr lang="en-US" dirty="0" smtClean="0"/>
              <a:t>; </a:t>
            </a:r>
            <a:r>
              <a:rPr lang="en-US" dirty="0" err="1" smtClean="0"/>
              <a:t>filosofía</a:t>
            </a:r>
            <a:r>
              <a:rPr lang="en-US" dirty="0" smtClean="0"/>
              <a:t> del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aplicar</a:t>
            </a:r>
            <a:r>
              <a:rPr lang="en-US" dirty="0" smtClean="0"/>
              <a:t>) </a:t>
            </a:r>
            <a:endParaRPr lang="es-MX" dirty="0"/>
          </a:p>
          <a:p>
            <a:pPr lvl="2"/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Requerimientos</a:t>
            </a:r>
            <a:r>
              <a:rPr lang="en-US" dirty="0" smtClean="0"/>
              <a:t> de </a:t>
            </a:r>
            <a:r>
              <a:rPr lang="en-US" dirty="0" err="1" smtClean="0"/>
              <a:t>documentación</a:t>
            </a:r>
            <a:r>
              <a:rPr lang="en-US" dirty="0" smtClean="0"/>
              <a:t> (DRL)</a:t>
            </a:r>
            <a:endParaRPr lang="es-MX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31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51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Plan de </a:t>
            </a:r>
            <a:r>
              <a:rPr lang="en-US" dirty="0" err="1" smtClean="0">
                <a:solidFill>
                  <a:srgbClr val="C00000"/>
                </a:solidFill>
              </a:rPr>
              <a:t>administración</a:t>
            </a:r>
            <a:r>
              <a:rPr lang="en-US" dirty="0" smtClean="0">
                <a:solidFill>
                  <a:srgbClr val="C00000"/>
                </a:solidFill>
              </a:rPr>
              <a:t> del </a:t>
            </a:r>
            <a:r>
              <a:rPr lang="en-US" dirty="0" err="1" smtClean="0">
                <a:solidFill>
                  <a:srgbClr val="C00000"/>
                </a:solidFill>
              </a:rPr>
              <a:t>proyecto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 el </a:t>
            </a:r>
            <a:r>
              <a:rPr lang="en-US" dirty="0" err="1" smtClean="0"/>
              <a:t>nivel</a:t>
            </a:r>
            <a:r>
              <a:rPr lang="en-US" dirty="0" smtClean="0"/>
              <a:t> superior, define el </a:t>
            </a:r>
            <a:r>
              <a:rPr lang="en-US" dirty="0" err="1" smtClean="0"/>
              <a:t>criterio</a:t>
            </a:r>
            <a:r>
              <a:rPr lang="en-US" dirty="0" smtClean="0"/>
              <a:t> de </a:t>
            </a:r>
            <a:r>
              <a:rPr lang="en-US" dirty="0" err="1" smtClean="0"/>
              <a:t>administración</a:t>
            </a:r>
            <a:r>
              <a:rPr lang="en-US" dirty="0" smtClean="0"/>
              <a:t> del </a:t>
            </a:r>
            <a:r>
              <a:rPr lang="en-US" dirty="0" err="1" smtClean="0"/>
              <a:t>proyecto</a:t>
            </a:r>
            <a:r>
              <a:rPr lang="en-US" dirty="0" smtClean="0"/>
              <a:t> y la </a:t>
            </a:r>
            <a:r>
              <a:rPr lang="en-US" dirty="0" err="1" smtClean="0"/>
              <a:t>metodología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aplicar</a:t>
            </a:r>
            <a:r>
              <a:rPr lang="en-US" dirty="0" smtClean="0"/>
              <a:t> a </a:t>
            </a:r>
            <a:r>
              <a:rPr lang="en-US" dirty="0" err="1" smtClean="0"/>
              <a:t>través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r>
              <a:rPr lang="en-US" dirty="0" smtClean="0"/>
              <a:t> de Vida </a:t>
            </a:r>
          </a:p>
          <a:p>
            <a:r>
              <a:rPr lang="en-US" dirty="0" err="1" smtClean="0"/>
              <a:t>Considera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elementos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disciplinas</a:t>
            </a:r>
            <a:r>
              <a:rPr lang="en-US" dirty="0" smtClean="0"/>
              <a:t> de </a:t>
            </a:r>
            <a:r>
              <a:rPr lang="en-US" dirty="0" err="1" smtClean="0"/>
              <a:t>gestión</a:t>
            </a:r>
            <a:r>
              <a:rPr lang="en-US" dirty="0" smtClean="0"/>
              <a:t> de </a:t>
            </a:r>
            <a:r>
              <a:rPr lang="en-US" dirty="0" err="1" smtClean="0"/>
              <a:t>proyectos</a:t>
            </a:r>
            <a:endParaRPr lang="en-US" dirty="0" smtClean="0"/>
          </a:p>
          <a:p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definiciones</a:t>
            </a:r>
            <a:r>
              <a:rPr lang="en-US" dirty="0" smtClean="0"/>
              <a:t> de:</a:t>
            </a:r>
          </a:p>
          <a:p>
            <a:pPr lvl="1"/>
            <a:r>
              <a:rPr lang="en-US" dirty="0" err="1" smtClean="0"/>
              <a:t>Criterios</a:t>
            </a:r>
            <a:r>
              <a:rPr lang="en-US" dirty="0" smtClean="0"/>
              <a:t> de </a:t>
            </a:r>
            <a:r>
              <a:rPr lang="en-US" dirty="0" err="1" smtClean="0"/>
              <a:t>Administración</a:t>
            </a:r>
            <a:r>
              <a:rPr lang="en-US" dirty="0" smtClean="0"/>
              <a:t> de  la </a:t>
            </a:r>
            <a:r>
              <a:rPr lang="en-US" dirty="0" err="1" smtClean="0"/>
              <a:t>Ingeniería</a:t>
            </a:r>
            <a:r>
              <a:rPr lang="en-US" dirty="0" smtClean="0"/>
              <a:t> del </a:t>
            </a:r>
            <a:r>
              <a:rPr lang="en-US" dirty="0" err="1" smtClean="0"/>
              <a:t>Sistema</a:t>
            </a:r>
            <a:r>
              <a:rPr lang="en-US" dirty="0" smtClean="0"/>
              <a:t> [system </a:t>
            </a:r>
            <a:r>
              <a:rPr lang="en-US" dirty="0"/>
              <a:t>engineering management </a:t>
            </a:r>
            <a:r>
              <a:rPr lang="en-US" dirty="0" smtClean="0"/>
              <a:t>approach], and </a:t>
            </a:r>
          </a:p>
          <a:p>
            <a:pPr lvl="1"/>
            <a:r>
              <a:rPr lang="en-US" dirty="0" err="1"/>
              <a:t>Criterios</a:t>
            </a:r>
            <a:r>
              <a:rPr lang="en-US" dirty="0"/>
              <a:t> de </a:t>
            </a:r>
            <a:r>
              <a:rPr lang="en-US" dirty="0" err="1"/>
              <a:t>Administración</a:t>
            </a:r>
            <a:r>
              <a:rPr lang="en-US" dirty="0"/>
              <a:t> </a:t>
            </a:r>
            <a:r>
              <a:rPr lang="en-US" dirty="0" smtClean="0"/>
              <a:t>del </a:t>
            </a:r>
            <a:r>
              <a:rPr lang="en-US" dirty="0" err="1" smtClean="0"/>
              <a:t>aseguramiento</a:t>
            </a:r>
            <a:r>
              <a:rPr lang="en-US" dirty="0" smtClean="0"/>
              <a:t> el </a:t>
            </a:r>
            <a:r>
              <a:rPr lang="en-US" dirty="0" err="1" smtClean="0"/>
              <a:t>Producto</a:t>
            </a:r>
            <a:r>
              <a:rPr lang="en-US" dirty="0" smtClean="0"/>
              <a:t> [product </a:t>
            </a:r>
            <a:r>
              <a:rPr lang="en-US" dirty="0"/>
              <a:t>assurance management </a:t>
            </a:r>
            <a:r>
              <a:rPr lang="en-US" dirty="0" smtClean="0"/>
              <a:t>approach]</a:t>
            </a:r>
          </a:p>
          <a:p>
            <a:r>
              <a:rPr lang="en-US" dirty="0" smtClean="0"/>
              <a:t>O, en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,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referencias</a:t>
            </a:r>
            <a:r>
              <a:rPr lang="en-US" dirty="0" smtClean="0"/>
              <a:t> a </a:t>
            </a:r>
            <a:r>
              <a:rPr lang="en-US" dirty="0" err="1" smtClean="0"/>
              <a:t>documentos</a:t>
            </a:r>
            <a:r>
              <a:rPr lang="en-US" dirty="0" smtClean="0"/>
              <a:t> </a:t>
            </a:r>
            <a:r>
              <a:rPr lang="en-US" dirty="0" err="1" smtClean="0"/>
              <a:t>separados</a:t>
            </a:r>
            <a:r>
              <a:rPr lang="en-US" dirty="0" smtClean="0"/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32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23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Ciclo</a:t>
            </a:r>
            <a:r>
              <a:rPr lang="en-US" dirty="0" smtClean="0">
                <a:solidFill>
                  <a:srgbClr val="C00000"/>
                </a:solidFill>
              </a:rPr>
              <a:t> de Vida de </a:t>
            </a:r>
            <a:r>
              <a:rPr lang="en-US" dirty="0" err="1" smtClean="0">
                <a:solidFill>
                  <a:srgbClr val="C00000"/>
                </a:solidFill>
              </a:rPr>
              <a:t>Proyectos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Espaciales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7"/>
            <a:ext cx="8353300" cy="3312368"/>
          </a:xfrm>
        </p:spPr>
        <p:txBody>
          <a:bodyPr/>
          <a:lstStyle/>
          <a:p>
            <a:r>
              <a:rPr lang="en-US" dirty="0" smtClean="0"/>
              <a:t>0 </a:t>
            </a:r>
            <a:r>
              <a:rPr lang="en-US" dirty="0"/>
              <a:t>‐ </a:t>
            </a:r>
            <a:r>
              <a:rPr lang="en-US" dirty="0" err="1" smtClean="0"/>
              <a:t>Análisis</a:t>
            </a:r>
            <a:r>
              <a:rPr lang="en-US" dirty="0" smtClean="0"/>
              <a:t> de </a:t>
            </a:r>
            <a:r>
              <a:rPr lang="en-US" dirty="0" err="1" smtClean="0"/>
              <a:t>Misión</a:t>
            </a:r>
            <a:r>
              <a:rPr lang="en-US" dirty="0" smtClean="0"/>
              <a:t> / </a:t>
            </a:r>
            <a:r>
              <a:rPr lang="en-US" dirty="0" err="1" smtClean="0"/>
              <a:t>Identificación</a:t>
            </a:r>
            <a:r>
              <a:rPr lang="en-US" dirty="0" smtClean="0"/>
              <a:t> de </a:t>
            </a:r>
            <a:r>
              <a:rPr lang="en-US" dirty="0" err="1" smtClean="0"/>
              <a:t>Necesidades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‐ </a:t>
            </a:r>
            <a:r>
              <a:rPr lang="en-US" dirty="0" err="1" smtClean="0"/>
              <a:t>Factibilidad</a:t>
            </a:r>
            <a:r>
              <a:rPr lang="en-US" dirty="0" smtClean="0"/>
              <a:t> </a:t>
            </a:r>
            <a:endParaRPr lang="es-MX" dirty="0"/>
          </a:p>
          <a:p>
            <a:r>
              <a:rPr lang="en-US" dirty="0" smtClean="0"/>
              <a:t>B </a:t>
            </a:r>
            <a:r>
              <a:rPr lang="en-US" dirty="0"/>
              <a:t>‐ </a:t>
            </a:r>
            <a:r>
              <a:rPr lang="en-US" dirty="0" err="1" smtClean="0"/>
              <a:t>Definición</a:t>
            </a:r>
            <a:r>
              <a:rPr lang="en-US" dirty="0" smtClean="0"/>
              <a:t> </a:t>
            </a:r>
            <a:r>
              <a:rPr lang="en-US" dirty="0" err="1" smtClean="0"/>
              <a:t>Preliminar</a:t>
            </a:r>
            <a:r>
              <a:rPr lang="en-US" dirty="0" smtClean="0"/>
              <a:t> </a:t>
            </a:r>
            <a:endParaRPr lang="es-MX" dirty="0"/>
          </a:p>
          <a:p>
            <a:r>
              <a:rPr lang="en-US" dirty="0" smtClean="0"/>
              <a:t>C </a:t>
            </a:r>
            <a:r>
              <a:rPr lang="en-US" dirty="0"/>
              <a:t>‐ </a:t>
            </a:r>
            <a:r>
              <a:rPr lang="en-US" dirty="0" err="1" smtClean="0"/>
              <a:t>Definición</a:t>
            </a:r>
            <a:r>
              <a:rPr lang="en-US" dirty="0" smtClean="0"/>
              <a:t> </a:t>
            </a:r>
            <a:r>
              <a:rPr lang="en-US" dirty="0" err="1" smtClean="0"/>
              <a:t>detallada</a:t>
            </a:r>
            <a:r>
              <a:rPr lang="en-US" dirty="0" smtClean="0"/>
              <a:t> </a:t>
            </a:r>
            <a:endParaRPr lang="es-MX" dirty="0"/>
          </a:p>
          <a:p>
            <a:r>
              <a:rPr lang="en-US" dirty="0" smtClean="0"/>
              <a:t>D </a:t>
            </a:r>
            <a:r>
              <a:rPr lang="en-US" dirty="0"/>
              <a:t>‐ </a:t>
            </a:r>
            <a:r>
              <a:rPr lang="en-US" dirty="0" err="1" smtClean="0"/>
              <a:t>Calificación</a:t>
            </a:r>
            <a:r>
              <a:rPr lang="en-US" dirty="0" smtClean="0"/>
              <a:t> y </a:t>
            </a:r>
            <a:r>
              <a:rPr lang="en-US" dirty="0" err="1" smtClean="0"/>
              <a:t>Producción</a:t>
            </a:r>
            <a:r>
              <a:rPr lang="en-US" dirty="0" smtClean="0"/>
              <a:t> </a:t>
            </a:r>
            <a:endParaRPr lang="es-MX" dirty="0"/>
          </a:p>
          <a:p>
            <a:r>
              <a:rPr lang="en-US" dirty="0" smtClean="0"/>
              <a:t>E - </a:t>
            </a:r>
            <a:r>
              <a:rPr lang="en-US" dirty="0" err="1" smtClean="0"/>
              <a:t>Utilización</a:t>
            </a:r>
            <a:r>
              <a:rPr lang="en-US" dirty="0" smtClean="0"/>
              <a:t> </a:t>
            </a:r>
            <a:endParaRPr lang="es-MX" dirty="0"/>
          </a:p>
          <a:p>
            <a:r>
              <a:rPr lang="en-US" dirty="0" smtClean="0"/>
              <a:t>F - </a:t>
            </a:r>
            <a:r>
              <a:rPr lang="en-US" dirty="0" err="1" smtClean="0"/>
              <a:t>Eliminación</a:t>
            </a:r>
            <a:r>
              <a:rPr lang="en-US" dirty="0" smtClean="0"/>
              <a:t> </a:t>
            </a:r>
            <a:endParaRPr lang="es-MX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33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743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Fases en el ciclo de vida de un proyecto espacial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60234" y="1412999"/>
            <a:ext cx="503238" cy="279400"/>
          </a:xfrm>
        </p:spPr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34</a:t>
            </a:fld>
            <a:endParaRPr lang="es-ES"/>
          </a:p>
        </p:txBody>
      </p:sp>
      <p:sp>
        <p:nvSpPr>
          <p:cNvPr id="4" name="3 Proceso"/>
          <p:cNvSpPr/>
          <p:nvPr/>
        </p:nvSpPr>
        <p:spPr>
          <a:xfrm>
            <a:off x="251520" y="2564904"/>
            <a:ext cx="1224136" cy="792088"/>
          </a:xfrm>
          <a:prstGeom prst="flowChartProcess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000000"/>
                </a:solidFill>
              </a:rPr>
              <a:t>0 ‐ </a:t>
            </a:r>
            <a:r>
              <a:rPr lang="en-US" sz="1100" b="1" dirty="0" err="1" smtClean="0">
                <a:solidFill>
                  <a:srgbClr val="000000"/>
                </a:solidFill>
              </a:rPr>
              <a:t>Análisis</a:t>
            </a:r>
            <a:r>
              <a:rPr lang="en-US" sz="1100" b="1" dirty="0" smtClean="0">
                <a:solidFill>
                  <a:srgbClr val="000000"/>
                </a:solidFill>
              </a:rPr>
              <a:t> de </a:t>
            </a:r>
            <a:r>
              <a:rPr lang="en-US" sz="1100" b="1" dirty="0" err="1" smtClean="0">
                <a:solidFill>
                  <a:srgbClr val="000000"/>
                </a:solidFill>
              </a:rPr>
              <a:t>Misión</a:t>
            </a:r>
            <a:r>
              <a:rPr lang="en-US" sz="1100" b="1" dirty="0" smtClean="0">
                <a:solidFill>
                  <a:srgbClr val="000000"/>
                </a:solidFill>
              </a:rPr>
              <a:t> / </a:t>
            </a:r>
            <a:r>
              <a:rPr lang="en-US" sz="1100" b="1" dirty="0" err="1" smtClean="0">
                <a:solidFill>
                  <a:srgbClr val="000000"/>
                </a:solidFill>
              </a:rPr>
              <a:t>identificación</a:t>
            </a:r>
            <a:r>
              <a:rPr lang="en-US" sz="1100" b="1" dirty="0" smtClean="0">
                <a:solidFill>
                  <a:srgbClr val="000000"/>
                </a:solidFill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</a:rPr>
              <a:t>Necesidades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1619672" y="2564904"/>
            <a:ext cx="1080120" cy="792088"/>
          </a:xfrm>
          <a:prstGeom prst="flowChartProcess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000000"/>
                </a:solidFill>
              </a:rPr>
              <a:t>A </a:t>
            </a:r>
            <a:r>
              <a:rPr lang="en-US" sz="1100" b="1" dirty="0" err="1" smtClean="0">
                <a:solidFill>
                  <a:srgbClr val="000000"/>
                </a:solidFill>
              </a:rPr>
              <a:t>Factibilidad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2843808" y="2564904"/>
            <a:ext cx="1080120" cy="792088"/>
          </a:xfrm>
          <a:prstGeom prst="flowChartProcess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000000"/>
                </a:solidFill>
              </a:rPr>
              <a:t>B </a:t>
            </a:r>
            <a:endParaRPr lang="en-US" sz="1100" b="1" dirty="0" smtClean="0">
              <a:solidFill>
                <a:srgbClr val="000000"/>
              </a:solidFill>
            </a:endParaRPr>
          </a:p>
          <a:p>
            <a:r>
              <a:rPr lang="en-US" sz="1100" b="1" dirty="0" err="1" smtClean="0">
                <a:solidFill>
                  <a:srgbClr val="000000"/>
                </a:solidFill>
              </a:rPr>
              <a:t>Definición</a:t>
            </a:r>
            <a:r>
              <a:rPr lang="en-US" sz="1100" b="1" dirty="0" smtClean="0">
                <a:solidFill>
                  <a:srgbClr val="000000"/>
                </a:solidFill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</a:rPr>
              <a:t>Preliminar</a:t>
            </a:r>
            <a:endParaRPr lang="es-MX" sz="1100" b="1" dirty="0" smtClean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4067944" y="2564904"/>
            <a:ext cx="889762" cy="792088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000000"/>
                </a:solidFill>
              </a:rPr>
              <a:t>C </a:t>
            </a:r>
            <a:r>
              <a:rPr lang="en-US" sz="1100" b="1" dirty="0" err="1" smtClean="0">
                <a:solidFill>
                  <a:srgbClr val="000000"/>
                </a:solidFill>
              </a:rPr>
              <a:t>Definición</a:t>
            </a:r>
            <a:r>
              <a:rPr lang="en-US" sz="1100" b="1" dirty="0" smtClean="0">
                <a:solidFill>
                  <a:srgbClr val="000000"/>
                </a:solidFill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</a:rPr>
              <a:t>Detallada</a:t>
            </a:r>
            <a:endParaRPr lang="es-MX" sz="1100" b="1" dirty="0" smtClean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5076056" y="2564904"/>
            <a:ext cx="1080120" cy="792088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000000"/>
                </a:solidFill>
              </a:rPr>
              <a:t>D </a:t>
            </a:r>
            <a:r>
              <a:rPr lang="en-US" sz="1100" b="1" dirty="0" err="1" smtClean="0">
                <a:solidFill>
                  <a:srgbClr val="000000"/>
                </a:solidFill>
              </a:rPr>
              <a:t>Calificación</a:t>
            </a:r>
            <a:r>
              <a:rPr lang="en-US" sz="1100" b="1" dirty="0" smtClean="0">
                <a:solidFill>
                  <a:srgbClr val="000000"/>
                </a:solidFill>
              </a:rPr>
              <a:t> y </a:t>
            </a:r>
            <a:r>
              <a:rPr lang="en-US" sz="1100" b="1" dirty="0" err="1" smtClean="0">
                <a:solidFill>
                  <a:srgbClr val="000000"/>
                </a:solidFill>
              </a:rPr>
              <a:t>Producción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6444208" y="2564904"/>
            <a:ext cx="936104" cy="792088"/>
          </a:xfrm>
          <a:prstGeom prst="flowChartProcess">
            <a:avLst/>
          </a:prstGeom>
          <a:solidFill>
            <a:srgbClr val="CCFFFF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000000"/>
                </a:solidFill>
              </a:rPr>
              <a:t>E </a:t>
            </a:r>
            <a:r>
              <a:rPr lang="en-US" sz="1100" b="1" dirty="0" err="1" smtClean="0">
                <a:solidFill>
                  <a:srgbClr val="000000"/>
                </a:solidFill>
              </a:rPr>
              <a:t>Utilización</a:t>
            </a:r>
            <a:endParaRPr lang="es-MX" sz="1100" b="1" dirty="0" smtClean="0">
              <a:solidFill>
                <a:srgbClr val="000000"/>
              </a:solidFill>
            </a:endParaRPr>
          </a:p>
        </p:txBody>
      </p:sp>
      <p:sp>
        <p:nvSpPr>
          <p:cNvPr id="11" name="10 Proceso"/>
          <p:cNvSpPr/>
          <p:nvPr/>
        </p:nvSpPr>
        <p:spPr>
          <a:xfrm>
            <a:off x="7740352" y="2564904"/>
            <a:ext cx="1080120" cy="792088"/>
          </a:xfrm>
          <a:prstGeom prst="flowChartProcess">
            <a:avLst/>
          </a:prstGeom>
          <a:solidFill>
            <a:srgbClr val="FFC000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000000"/>
                </a:solidFill>
              </a:rPr>
              <a:t>F </a:t>
            </a:r>
            <a:r>
              <a:rPr lang="en-US" sz="1100" b="1" dirty="0" err="1" smtClean="0">
                <a:solidFill>
                  <a:srgbClr val="000000"/>
                </a:solidFill>
              </a:rPr>
              <a:t>Eliminación</a:t>
            </a:r>
            <a:endParaRPr lang="en-US" sz="1100" b="1" dirty="0" smtClean="0">
              <a:solidFill>
                <a:srgbClr val="000000"/>
              </a:solidFill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467544" y="3940607"/>
            <a:ext cx="3456384" cy="249299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l"/>
            <a:r>
              <a:rPr lang="es-MX" sz="1200" b="1" dirty="0" smtClean="0"/>
              <a:t>+ Elaboración </a:t>
            </a:r>
            <a:r>
              <a:rPr lang="es-MX" sz="1200" b="1" dirty="0"/>
              <a:t>de requerimientos funcionales del sistema y de orden técnico.</a:t>
            </a:r>
            <a:endParaRPr lang="es-MX" sz="1200" dirty="0"/>
          </a:p>
          <a:p>
            <a:pPr algn="l"/>
            <a:r>
              <a:rPr lang="es-MX" sz="1200" b="1" dirty="0" smtClean="0"/>
              <a:t>+ Identificación </a:t>
            </a:r>
            <a:r>
              <a:rPr lang="es-MX" sz="1200" b="1" dirty="0"/>
              <a:t>de los conceptos de sistema que satisfagan la declaración de la misión; considerando las restricciones técnicas y programáticas identificadas por el iniciador del proyecto (o cliente de alto nivel).</a:t>
            </a:r>
            <a:endParaRPr lang="es-MX" sz="1200" dirty="0"/>
          </a:p>
          <a:p>
            <a:pPr algn="l"/>
            <a:r>
              <a:rPr lang="es-MX" sz="1200" b="1" dirty="0" smtClean="0"/>
              <a:t>+ Identificación </a:t>
            </a:r>
            <a:r>
              <a:rPr lang="es-MX" sz="1200" b="1" dirty="0"/>
              <a:t>de las actividades y recursos por aplicar en el desarrollo de los segmentos espacial y de tierra.</a:t>
            </a:r>
            <a:endParaRPr lang="es-MX" sz="1200" dirty="0"/>
          </a:p>
          <a:p>
            <a:pPr algn="l"/>
            <a:r>
              <a:rPr lang="es-MX" sz="1200" b="1" dirty="0" smtClean="0"/>
              <a:t>+ Evaluación </a:t>
            </a:r>
            <a:r>
              <a:rPr lang="es-MX" sz="1200" b="1" dirty="0"/>
              <a:t>inicial de riesgos, técnicos y programáticos.</a:t>
            </a:r>
            <a:endParaRPr lang="es-MX" sz="1200" dirty="0"/>
          </a:p>
          <a:p>
            <a:pPr algn="l"/>
            <a:r>
              <a:rPr lang="es-MX" sz="1200" b="1" dirty="0" smtClean="0"/>
              <a:t>+Inicio </a:t>
            </a:r>
            <a:r>
              <a:rPr lang="es-MX" sz="1200" b="1" dirty="0"/>
              <a:t>de actividades previas al desarrollo</a:t>
            </a:r>
            <a:r>
              <a:rPr lang="es-MX" sz="1200" b="1" dirty="0" smtClean="0"/>
              <a:t>.</a:t>
            </a:r>
            <a:endParaRPr lang="es-MX" sz="12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4067944" y="3933056"/>
            <a:ext cx="2088232" cy="1015663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l"/>
            <a:r>
              <a:rPr lang="es-MX" sz="1200" b="1" dirty="0"/>
              <a:t>Actividades por realizar para el desarrollo y calificación de los segmentos espacial, de tierra y sus productos</a:t>
            </a:r>
            <a:r>
              <a:rPr lang="es-MX" sz="1200" b="1" dirty="0" smtClean="0"/>
              <a:t>.</a:t>
            </a:r>
            <a:endParaRPr lang="es-MX" sz="1200" dirty="0"/>
          </a:p>
        </p:txBody>
      </p:sp>
      <p:sp>
        <p:nvSpPr>
          <p:cNvPr id="85" name="84 CuadroTexto"/>
          <p:cNvSpPr txBox="1"/>
          <p:nvPr/>
        </p:nvSpPr>
        <p:spPr>
          <a:xfrm>
            <a:off x="6228184" y="3940607"/>
            <a:ext cx="1512168" cy="249299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es-MX" sz="1200" b="1" dirty="0"/>
              <a:t>Actividades por realizar </a:t>
            </a:r>
            <a:r>
              <a:rPr lang="es-MX" sz="1200" b="1" dirty="0" smtClean="0"/>
              <a:t>para  </a:t>
            </a:r>
            <a:r>
              <a:rPr lang="es-MX" sz="1200" b="1" dirty="0"/>
              <a:t>el lanzamiento; el uso de </a:t>
            </a:r>
            <a:r>
              <a:rPr lang="es-MX" sz="1200" b="1" dirty="0" smtClean="0"/>
              <a:t>productos encargados </a:t>
            </a:r>
            <a:r>
              <a:rPr lang="es-MX" sz="1200" b="1" dirty="0"/>
              <a:t>y el mantenimiento de los elementos de orbita (segmento espacial) y la utilización y mantenimiento del segmento terrestre</a:t>
            </a:r>
            <a:r>
              <a:rPr lang="es-MX" sz="1200" b="1" dirty="0" smtClean="0"/>
              <a:t>.</a:t>
            </a:r>
            <a:endParaRPr lang="es-MX" sz="1200" dirty="0"/>
          </a:p>
        </p:txBody>
      </p:sp>
      <p:sp>
        <p:nvSpPr>
          <p:cNvPr id="86" name="85 CuadroTexto"/>
          <p:cNvSpPr txBox="1"/>
          <p:nvPr/>
        </p:nvSpPr>
        <p:spPr>
          <a:xfrm>
            <a:off x="7740352" y="4000996"/>
            <a:ext cx="1080120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l"/>
            <a:r>
              <a:rPr lang="es-MX" sz="1200" b="1" dirty="0"/>
              <a:t>Actividades por realizar para la eliminación segura de los productos lanzados al espacio así como del segmento de tierra. 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8076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-28575"/>
            <a:ext cx="7056958" cy="865188"/>
          </a:xfrm>
        </p:spPr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Ciclo de Vida de un proyecto Espacial</a:t>
            </a:r>
            <a:endParaRPr lang="es-ES" b="1" dirty="0" smtClean="0">
              <a:solidFill>
                <a:srgbClr val="C00000"/>
              </a:solidFill>
            </a:endParaRPr>
          </a:p>
        </p:txBody>
      </p:sp>
      <p:sp>
        <p:nvSpPr>
          <p:cNvPr id="14339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61375" y="692696"/>
            <a:ext cx="503238" cy="279400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FC82C51-08ED-497F-BA61-EE805315DC36}" type="slidenum">
              <a:rPr lang="es-ES" sz="1200" smtClean="0">
                <a:solidFill>
                  <a:srgbClr val="000000"/>
                </a:solidFill>
              </a:rPr>
              <a:pPr/>
              <a:t>35</a:t>
            </a:fld>
            <a:endParaRPr lang="es-ES" sz="1200" dirty="0" smtClean="0">
              <a:solidFill>
                <a:srgbClr val="000000"/>
              </a:solidFill>
            </a:endParaRPr>
          </a:p>
        </p:txBody>
      </p:sp>
      <p:sp>
        <p:nvSpPr>
          <p:cNvPr id="37" name="36 Proceso"/>
          <p:cNvSpPr/>
          <p:nvPr/>
        </p:nvSpPr>
        <p:spPr bwMode="auto">
          <a:xfrm>
            <a:off x="987400" y="2996952"/>
            <a:ext cx="1652166" cy="540060"/>
          </a:xfrm>
          <a:prstGeom prst="flowChartProcess">
            <a:avLst/>
          </a:prstGeom>
          <a:solidFill>
            <a:srgbClr val="FFFFCC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400" dirty="0">
                <a:solidFill>
                  <a:srgbClr val="000000"/>
                </a:solidFill>
              </a:rPr>
              <a:t>A </a:t>
            </a:r>
            <a:r>
              <a:rPr lang="en-US" sz="1400" dirty="0" err="1">
                <a:solidFill>
                  <a:srgbClr val="000000"/>
                </a:solidFill>
              </a:rPr>
              <a:t>Factibilidad</a:t>
            </a:r>
            <a:endParaRPr lang="es-MX" sz="1400" dirty="0">
              <a:solidFill>
                <a:srgbClr val="000000"/>
              </a:solidFill>
            </a:endParaRPr>
          </a:p>
        </p:txBody>
      </p:sp>
      <p:sp>
        <p:nvSpPr>
          <p:cNvPr id="39" name="38 Proceso"/>
          <p:cNvSpPr/>
          <p:nvPr/>
        </p:nvSpPr>
        <p:spPr bwMode="auto">
          <a:xfrm>
            <a:off x="4655790" y="1677087"/>
            <a:ext cx="1572394" cy="584355"/>
          </a:xfrm>
          <a:prstGeom prst="flowChartProcess">
            <a:avLst/>
          </a:prstGeom>
          <a:solidFill>
            <a:srgbClr val="FFFFCC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>
                <a:solidFill>
                  <a:srgbClr val="000000"/>
                </a:solidFill>
              </a:rPr>
              <a:t>D Calificación y Producción</a:t>
            </a:r>
          </a:p>
        </p:txBody>
      </p:sp>
      <p:sp>
        <p:nvSpPr>
          <p:cNvPr id="41" name="40 Proceso"/>
          <p:cNvSpPr/>
          <p:nvPr/>
        </p:nvSpPr>
        <p:spPr bwMode="auto">
          <a:xfrm>
            <a:off x="987400" y="1916832"/>
            <a:ext cx="1652166" cy="828092"/>
          </a:xfrm>
          <a:prstGeom prst="flowChartProcess">
            <a:avLst/>
          </a:prstGeom>
          <a:solidFill>
            <a:srgbClr val="FFFFCC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MX" sz="1400" dirty="0" smtClean="0">
                <a:solidFill>
                  <a:srgbClr val="000000"/>
                </a:solidFill>
              </a:rPr>
              <a:t>0 Análisis </a:t>
            </a:r>
            <a:r>
              <a:rPr lang="es-MX" sz="1400" dirty="0">
                <a:solidFill>
                  <a:srgbClr val="000000"/>
                </a:solidFill>
              </a:rPr>
              <a:t>de </a:t>
            </a:r>
            <a:r>
              <a:rPr lang="es-MX" sz="1400" dirty="0" smtClean="0">
                <a:solidFill>
                  <a:srgbClr val="000000"/>
                </a:solidFill>
              </a:rPr>
              <a:t>Misión/</a:t>
            </a:r>
            <a:r>
              <a:rPr lang="es-MX" sz="1400" dirty="0" err="1" smtClean="0">
                <a:solidFill>
                  <a:srgbClr val="000000"/>
                </a:solidFill>
              </a:rPr>
              <a:t>Identific</a:t>
            </a:r>
            <a:r>
              <a:rPr lang="es-MX" sz="1400" dirty="0" smtClean="0">
                <a:solidFill>
                  <a:srgbClr val="000000"/>
                </a:solidFill>
              </a:rPr>
              <a:t> </a:t>
            </a:r>
            <a:r>
              <a:rPr lang="es-MX" sz="1400" dirty="0">
                <a:solidFill>
                  <a:srgbClr val="000000"/>
                </a:solidFill>
              </a:rPr>
              <a:t>de </a:t>
            </a:r>
            <a:r>
              <a:rPr lang="es-MX" sz="1400" dirty="0" smtClean="0">
                <a:solidFill>
                  <a:srgbClr val="000000"/>
                </a:solidFill>
              </a:rPr>
              <a:t>necesidades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46" name="45 Terminador"/>
          <p:cNvSpPr/>
          <p:nvPr/>
        </p:nvSpPr>
        <p:spPr bwMode="auto">
          <a:xfrm>
            <a:off x="839366" y="1340768"/>
            <a:ext cx="1946275" cy="314325"/>
          </a:xfrm>
          <a:prstGeom prst="flowChartTerminator">
            <a:avLst/>
          </a:prstGeom>
          <a:solidFill>
            <a:srgbClr val="FFFFCC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>
                <a:solidFill>
                  <a:srgbClr val="000000"/>
                </a:solidFill>
              </a:rPr>
              <a:t>Inicio</a:t>
            </a:r>
          </a:p>
        </p:txBody>
      </p:sp>
      <p:cxnSp>
        <p:nvCxnSpPr>
          <p:cNvPr id="47" name="46 Conector recto de flecha"/>
          <p:cNvCxnSpPr>
            <a:stCxn id="46" idx="2"/>
            <a:endCxn id="41" idx="0"/>
          </p:cNvCxnSpPr>
          <p:nvPr/>
        </p:nvCxnSpPr>
        <p:spPr bwMode="auto">
          <a:xfrm>
            <a:off x="1812504" y="1655093"/>
            <a:ext cx="979" cy="261739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>
            <a:stCxn id="37" idx="2"/>
            <a:endCxn id="55" idx="0"/>
          </p:cNvCxnSpPr>
          <p:nvPr/>
        </p:nvCxnSpPr>
        <p:spPr bwMode="auto">
          <a:xfrm>
            <a:off x="1813483" y="3537012"/>
            <a:ext cx="0" cy="612068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>
            <a:stCxn id="39" idx="2"/>
            <a:endCxn id="60" idx="0"/>
          </p:cNvCxnSpPr>
          <p:nvPr/>
        </p:nvCxnSpPr>
        <p:spPr bwMode="auto">
          <a:xfrm>
            <a:off x="5441987" y="2261442"/>
            <a:ext cx="29084" cy="1334145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>
            <a:stCxn id="41" idx="2"/>
            <a:endCxn id="37" idx="0"/>
          </p:cNvCxnSpPr>
          <p:nvPr/>
        </p:nvCxnSpPr>
        <p:spPr bwMode="auto">
          <a:xfrm>
            <a:off x="1813483" y="2744924"/>
            <a:ext cx="0" cy="252028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Terminador"/>
          <p:cNvSpPr/>
          <p:nvPr/>
        </p:nvSpPr>
        <p:spPr bwMode="auto">
          <a:xfrm>
            <a:off x="4785965" y="6311892"/>
            <a:ext cx="1370211" cy="285460"/>
          </a:xfrm>
          <a:prstGeom prst="flowChartTerminator">
            <a:avLst/>
          </a:prstGeom>
          <a:solidFill>
            <a:srgbClr val="FFFFCC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>
                <a:solidFill>
                  <a:srgbClr val="000000"/>
                </a:solidFill>
              </a:rPr>
              <a:t>Fin</a:t>
            </a:r>
          </a:p>
        </p:txBody>
      </p:sp>
      <p:sp>
        <p:nvSpPr>
          <p:cNvPr id="55" name="54 Proceso"/>
          <p:cNvSpPr/>
          <p:nvPr/>
        </p:nvSpPr>
        <p:spPr bwMode="auto">
          <a:xfrm>
            <a:off x="987400" y="4149080"/>
            <a:ext cx="1652166" cy="540060"/>
          </a:xfrm>
          <a:prstGeom prst="flowChartProcess">
            <a:avLst/>
          </a:prstGeom>
          <a:solidFill>
            <a:srgbClr val="FFFFCC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400" dirty="0">
                <a:solidFill>
                  <a:srgbClr val="000000"/>
                </a:solidFill>
              </a:rPr>
              <a:t>B </a:t>
            </a:r>
            <a:r>
              <a:rPr lang="en-US" sz="1400" dirty="0" err="1">
                <a:solidFill>
                  <a:srgbClr val="000000"/>
                </a:solidFill>
              </a:rPr>
              <a:t>Definición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Preliminar</a:t>
            </a:r>
            <a:endParaRPr lang="es-MX" sz="1400" dirty="0">
              <a:solidFill>
                <a:srgbClr val="000000"/>
              </a:solidFill>
            </a:endParaRPr>
          </a:p>
        </p:txBody>
      </p:sp>
      <p:cxnSp>
        <p:nvCxnSpPr>
          <p:cNvPr id="57" name="56 Conector recto de flecha"/>
          <p:cNvCxnSpPr>
            <a:stCxn id="61" idx="2"/>
            <a:endCxn id="53" idx="0"/>
          </p:cNvCxnSpPr>
          <p:nvPr/>
        </p:nvCxnSpPr>
        <p:spPr bwMode="auto">
          <a:xfrm flipH="1">
            <a:off x="5471071" y="5951852"/>
            <a:ext cx="2902" cy="360040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>
            <a:stCxn id="55" idx="2"/>
            <a:endCxn id="44" idx="0"/>
          </p:cNvCxnSpPr>
          <p:nvPr/>
        </p:nvCxnSpPr>
        <p:spPr bwMode="auto">
          <a:xfrm flipH="1">
            <a:off x="1811474" y="4689140"/>
            <a:ext cx="2009" cy="972108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Proceso"/>
          <p:cNvSpPr/>
          <p:nvPr/>
        </p:nvSpPr>
        <p:spPr bwMode="auto">
          <a:xfrm>
            <a:off x="4713957" y="3595587"/>
            <a:ext cx="1514227" cy="538064"/>
          </a:xfrm>
          <a:prstGeom prst="flowChartProcess">
            <a:avLst/>
          </a:prstGeom>
          <a:solidFill>
            <a:srgbClr val="FFFFCC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>
                <a:solidFill>
                  <a:srgbClr val="000000"/>
                </a:solidFill>
              </a:rPr>
              <a:t>E Utilización</a:t>
            </a:r>
          </a:p>
        </p:txBody>
      </p:sp>
      <p:sp>
        <p:nvSpPr>
          <p:cNvPr id="61" name="60 Proceso"/>
          <p:cNvSpPr/>
          <p:nvPr/>
        </p:nvSpPr>
        <p:spPr bwMode="auto">
          <a:xfrm>
            <a:off x="4719762" y="5349495"/>
            <a:ext cx="1508422" cy="602357"/>
          </a:xfrm>
          <a:prstGeom prst="flowChartProcess">
            <a:avLst/>
          </a:prstGeom>
          <a:solidFill>
            <a:srgbClr val="FFFFCC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>
                <a:solidFill>
                  <a:srgbClr val="000000"/>
                </a:solidFill>
              </a:rPr>
              <a:t>F Eliminación</a:t>
            </a:r>
          </a:p>
        </p:txBody>
      </p:sp>
      <p:cxnSp>
        <p:nvCxnSpPr>
          <p:cNvPr id="62" name="61 Conector recto de flecha"/>
          <p:cNvCxnSpPr>
            <a:stCxn id="60" idx="2"/>
            <a:endCxn id="61" idx="0"/>
          </p:cNvCxnSpPr>
          <p:nvPr/>
        </p:nvCxnSpPr>
        <p:spPr bwMode="auto">
          <a:xfrm>
            <a:off x="5471071" y="4133651"/>
            <a:ext cx="2902" cy="1215844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Documento"/>
          <p:cNvSpPr/>
          <p:nvPr/>
        </p:nvSpPr>
        <p:spPr>
          <a:xfrm>
            <a:off x="2783582" y="2276872"/>
            <a:ext cx="1152128" cy="61206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Definición de </a:t>
            </a:r>
            <a:r>
              <a:rPr lang="es-MX" sz="1000" b="1" dirty="0" smtClean="0">
                <a:solidFill>
                  <a:schemeClr val="tx1"/>
                </a:solidFill>
              </a:rPr>
              <a:t>Misión </a:t>
            </a:r>
            <a:r>
              <a:rPr lang="es-MX" sz="1000" b="1" dirty="0" err="1" smtClean="0">
                <a:solidFill>
                  <a:schemeClr val="tx1"/>
                </a:solidFill>
              </a:rPr>
              <a:t>RDM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65" name="64 Documento"/>
          <p:cNvSpPr/>
          <p:nvPr/>
        </p:nvSpPr>
        <p:spPr>
          <a:xfrm>
            <a:off x="2783582" y="3140968"/>
            <a:ext cx="1152128" cy="828092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Revisión </a:t>
            </a:r>
            <a:r>
              <a:rPr lang="es-MX" sz="1000" b="1" dirty="0">
                <a:solidFill>
                  <a:schemeClr val="tx1"/>
                </a:solidFill>
              </a:rPr>
              <a:t>de Requerimientos Preliminares </a:t>
            </a:r>
            <a:r>
              <a:rPr lang="es-MX" sz="1000" b="1" dirty="0" err="1" smtClean="0">
                <a:solidFill>
                  <a:schemeClr val="tx1"/>
                </a:solidFill>
              </a:rPr>
              <a:t>RRP</a:t>
            </a:r>
            <a:endParaRPr lang="es-MX" sz="1000" b="1" dirty="0">
              <a:solidFill>
                <a:srgbClr val="000000"/>
              </a:solidFill>
            </a:endParaRPr>
          </a:p>
        </p:txBody>
      </p:sp>
      <p:sp>
        <p:nvSpPr>
          <p:cNvPr id="43" name="42 Documento"/>
          <p:cNvSpPr/>
          <p:nvPr/>
        </p:nvSpPr>
        <p:spPr>
          <a:xfrm>
            <a:off x="2783582" y="4149081"/>
            <a:ext cx="1152128" cy="79208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Requerimientos del Sistema </a:t>
            </a:r>
            <a:r>
              <a:rPr lang="es-MX" sz="1000" b="1" dirty="0" err="1" smtClean="0">
                <a:solidFill>
                  <a:schemeClr val="tx1"/>
                </a:solidFill>
              </a:rPr>
              <a:t>RRS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44" name="43 Proceso"/>
          <p:cNvSpPr/>
          <p:nvPr/>
        </p:nvSpPr>
        <p:spPr bwMode="auto">
          <a:xfrm>
            <a:off x="983382" y="5661248"/>
            <a:ext cx="1656184" cy="540060"/>
          </a:xfrm>
          <a:prstGeom prst="flowChartProcess">
            <a:avLst/>
          </a:prstGeom>
          <a:solidFill>
            <a:srgbClr val="FFFFCC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400" dirty="0">
                <a:solidFill>
                  <a:srgbClr val="000000"/>
                </a:solidFill>
              </a:rPr>
              <a:t>C </a:t>
            </a:r>
            <a:r>
              <a:rPr lang="en-US" sz="1400" dirty="0" err="1">
                <a:solidFill>
                  <a:srgbClr val="000000"/>
                </a:solidFill>
              </a:rPr>
              <a:t>Definición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Detallada</a:t>
            </a:r>
            <a:endParaRPr lang="es-MX" sz="1400" dirty="0">
              <a:solidFill>
                <a:srgbClr val="000000"/>
              </a:solidFill>
            </a:endParaRPr>
          </a:p>
        </p:txBody>
      </p:sp>
      <p:sp>
        <p:nvSpPr>
          <p:cNvPr id="52" name="51 Documento"/>
          <p:cNvSpPr/>
          <p:nvPr/>
        </p:nvSpPr>
        <p:spPr>
          <a:xfrm>
            <a:off x="2783582" y="5949280"/>
            <a:ext cx="1152128" cy="61206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Diseño </a:t>
            </a:r>
            <a:r>
              <a:rPr lang="es-MX" sz="1000" b="1" dirty="0" smtClean="0">
                <a:solidFill>
                  <a:schemeClr val="tx1"/>
                </a:solidFill>
              </a:rPr>
              <a:t>Crítico CDR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66" name="65 Documento"/>
          <p:cNvSpPr/>
          <p:nvPr/>
        </p:nvSpPr>
        <p:spPr>
          <a:xfrm>
            <a:off x="2051720" y="4689140"/>
            <a:ext cx="1152128" cy="61206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Diseño </a:t>
            </a:r>
            <a:r>
              <a:rPr lang="es-MX" sz="1000" b="1" dirty="0" smtClean="0">
                <a:solidFill>
                  <a:schemeClr val="tx1"/>
                </a:solidFill>
              </a:rPr>
              <a:t>Preliminar </a:t>
            </a:r>
            <a:r>
              <a:rPr lang="es-MX" sz="1000" b="1" dirty="0" err="1" smtClean="0">
                <a:solidFill>
                  <a:schemeClr val="tx1"/>
                </a:solidFill>
              </a:rPr>
              <a:t>RDP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59" name="58 Documento"/>
          <p:cNvSpPr/>
          <p:nvPr/>
        </p:nvSpPr>
        <p:spPr>
          <a:xfrm>
            <a:off x="6516216" y="1700808"/>
            <a:ext cx="1152128" cy="61206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</a:t>
            </a:r>
            <a:r>
              <a:rPr lang="es-MX" sz="1000" b="1" dirty="0" smtClean="0">
                <a:solidFill>
                  <a:schemeClr val="tx1"/>
                </a:solidFill>
              </a:rPr>
              <a:t>Calificación </a:t>
            </a:r>
            <a:r>
              <a:rPr lang="es-MX" sz="1000" b="1" dirty="0" err="1" smtClean="0">
                <a:solidFill>
                  <a:schemeClr val="tx1"/>
                </a:solidFill>
              </a:rPr>
              <a:t>RC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54" name="53 Documento"/>
          <p:cNvSpPr/>
          <p:nvPr/>
        </p:nvSpPr>
        <p:spPr>
          <a:xfrm>
            <a:off x="6300192" y="2145139"/>
            <a:ext cx="1152128" cy="61206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</a:t>
            </a:r>
            <a:r>
              <a:rPr lang="es-MX" sz="1000" b="1" dirty="0" smtClean="0">
                <a:solidFill>
                  <a:schemeClr val="tx1"/>
                </a:solidFill>
              </a:rPr>
              <a:t>Aceptación RA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63" name="62 Documento"/>
          <p:cNvSpPr/>
          <p:nvPr/>
        </p:nvSpPr>
        <p:spPr>
          <a:xfrm>
            <a:off x="5940152" y="2564904"/>
            <a:ext cx="1152128" cy="833811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Preparación </a:t>
            </a:r>
            <a:r>
              <a:rPr lang="es-MX" sz="1000" b="1" dirty="0" smtClean="0">
                <a:solidFill>
                  <a:schemeClr val="tx1"/>
                </a:solidFill>
              </a:rPr>
              <a:t>para Operación </a:t>
            </a:r>
            <a:r>
              <a:rPr lang="es-MX" sz="1000" b="1" dirty="0" err="1" smtClean="0">
                <a:solidFill>
                  <a:schemeClr val="tx1"/>
                </a:solidFill>
              </a:rPr>
              <a:t>RPO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71" name="70 Documento"/>
          <p:cNvSpPr/>
          <p:nvPr/>
        </p:nvSpPr>
        <p:spPr>
          <a:xfrm>
            <a:off x="6300192" y="3945339"/>
            <a:ext cx="1152128" cy="61206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Preparación </a:t>
            </a:r>
            <a:r>
              <a:rPr lang="es-MX" sz="1000" b="1" dirty="0" smtClean="0">
                <a:solidFill>
                  <a:schemeClr val="tx1"/>
                </a:solidFill>
              </a:rPr>
              <a:t>para Vuelo </a:t>
            </a:r>
            <a:r>
              <a:rPr lang="es-MX" sz="1000" b="1" dirty="0" err="1" smtClean="0">
                <a:solidFill>
                  <a:schemeClr val="tx1"/>
                </a:solidFill>
              </a:rPr>
              <a:t>RPV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72" name="71 Documento"/>
          <p:cNvSpPr/>
          <p:nvPr/>
        </p:nvSpPr>
        <p:spPr>
          <a:xfrm>
            <a:off x="5724128" y="4413391"/>
            <a:ext cx="1224136" cy="815809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Preparación </a:t>
            </a:r>
            <a:r>
              <a:rPr lang="es-MX" sz="1000" b="1" dirty="0" smtClean="0">
                <a:solidFill>
                  <a:schemeClr val="tx1"/>
                </a:solidFill>
              </a:rPr>
              <a:t>para Lanzamiento </a:t>
            </a:r>
            <a:r>
              <a:rPr lang="es-MX" sz="1000" b="1" dirty="0" err="1" smtClean="0">
                <a:solidFill>
                  <a:schemeClr val="tx1"/>
                </a:solidFill>
              </a:rPr>
              <a:t>RPL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73" name="72 Documento"/>
          <p:cNvSpPr/>
          <p:nvPr/>
        </p:nvSpPr>
        <p:spPr>
          <a:xfrm>
            <a:off x="7596336" y="4017347"/>
            <a:ext cx="1296144" cy="61206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Resultados </a:t>
            </a:r>
            <a:r>
              <a:rPr lang="es-MX" sz="1000" b="1" dirty="0" smtClean="0">
                <a:solidFill>
                  <a:schemeClr val="tx1"/>
                </a:solidFill>
              </a:rPr>
              <a:t>Encargados </a:t>
            </a:r>
            <a:r>
              <a:rPr lang="es-MX" sz="1000" b="1" dirty="0" err="1" smtClean="0">
                <a:solidFill>
                  <a:schemeClr val="tx1"/>
                </a:solidFill>
              </a:rPr>
              <a:t>RRE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75" name="74 Documento"/>
          <p:cNvSpPr/>
          <p:nvPr/>
        </p:nvSpPr>
        <p:spPr>
          <a:xfrm>
            <a:off x="7308304" y="4521403"/>
            <a:ext cx="1152128" cy="61206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Término de </a:t>
            </a:r>
            <a:r>
              <a:rPr lang="es-MX" sz="1000" b="1" dirty="0" smtClean="0">
                <a:solidFill>
                  <a:schemeClr val="tx1"/>
                </a:solidFill>
              </a:rPr>
              <a:t>Vida </a:t>
            </a:r>
            <a:r>
              <a:rPr lang="es-MX" sz="1000" b="1" dirty="0" err="1" smtClean="0">
                <a:solidFill>
                  <a:schemeClr val="tx1"/>
                </a:solidFill>
              </a:rPr>
              <a:t>RTV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77" name="76 Documento"/>
          <p:cNvSpPr/>
          <p:nvPr/>
        </p:nvSpPr>
        <p:spPr>
          <a:xfrm>
            <a:off x="6444208" y="5663820"/>
            <a:ext cx="1152128" cy="61206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>
                <a:solidFill>
                  <a:schemeClr val="tx1"/>
                </a:solidFill>
              </a:rPr>
              <a:t>Revisión de Cierre de </a:t>
            </a:r>
            <a:r>
              <a:rPr lang="es-MX" sz="1000" b="1" dirty="0" smtClean="0">
                <a:solidFill>
                  <a:schemeClr val="tx1"/>
                </a:solidFill>
              </a:rPr>
              <a:t>Misión  </a:t>
            </a:r>
            <a:r>
              <a:rPr lang="es-MX" sz="1000" b="1" dirty="0" err="1" smtClean="0">
                <a:solidFill>
                  <a:schemeClr val="tx1"/>
                </a:solidFill>
              </a:rPr>
              <a:t>RCM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14351" name="14350 Conector angular"/>
          <p:cNvCxnSpPr>
            <a:stCxn id="44" idx="2"/>
            <a:endCxn id="39" idx="0"/>
          </p:cNvCxnSpPr>
          <p:nvPr/>
        </p:nvCxnSpPr>
        <p:spPr>
          <a:xfrm rot="5400000" flipH="1" flipV="1">
            <a:off x="1364619" y="2123941"/>
            <a:ext cx="4524221" cy="3630513"/>
          </a:xfrm>
          <a:prstGeom prst="bentConnector5">
            <a:avLst>
              <a:gd name="adj1" fmla="val -12594"/>
              <a:gd name="adj2" fmla="val 74636"/>
              <a:gd name="adj3" fmla="val 105053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32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Fases del Ciclo de Vida (0)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36</a:t>
            </a:fld>
            <a:endParaRPr lang="es-ES"/>
          </a:p>
        </p:txBody>
      </p:sp>
      <p:sp>
        <p:nvSpPr>
          <p:cNvPr id="12" name="11 Terminador"/>
          <p:cNvSpPr/>
          <p:nvPr/>
        </p:nvSpPr>
        <p:spPr>
          <a:xfrm>
            <a:off x="217411" y="119675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Inicio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3" name="12 Terminador"/>
          <p:cNvSpPr/>
          <p:nvPr/>
        </p:nvSpPr>
        <p:spPr>
          <a:xfrm>
            <a:off x="289419" y="623731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Fin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cxnSp>
        <p:nvCxnSpPr>
          <p:cNvPr id="15" name="14 Conector recto de flecha"/>
          <p:cNvCxnSpPr>
            <a:stCxn id="12" idx="2"/>
            <a:endCxn id="13" idx="0"/>
          </p:cNvCxnSpPr>
          <p:nvPr/>
        </p:nvCxnSpPr>
        <p:spPr>
          <a:xfrm>
            <a:off x="1098562" y="1556792"/>
            <a:ext cx="72008" cy="468052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Proceso"/>
          <p:cNvSpPr/>
          <p:nvPr/>
        </p:nvSpPr>
        <p:spPr>
          <a:xfrm>
            <a:off x="35496" y="234888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Factibilidad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35496" y="2996952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>
                <a:solidFill>
                  <a:srgbClr val="000000"/>
                </a:solidFill>
              </a:rPr>
              <a:t>Definición Preliminar</a:t>
            </a:r>
          </a:p>
        </p:txBody>
      </p:sp>
      <p:sp>
        <p:nvSpPr>
          <p:cNvPr id="6" name="5 Proceso"/>
          <p:cNvSpPr/>
          <p:nvPr/>
        </p:nvSpPr>
        <p:spPr>
          <a:xfrm>
            <a:off x="35496" y="3645024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Definición Detallada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35496" y="4293096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Calificación-Producción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5496" y="494116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Utilización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35496" y="1700808"/>
            <a:ext cx="2232248" cy="504056"/>
          </a:xfrm>
          <a:prstGeom prst="flowChartProcess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0 Análisis </a:t>
            </a:r>
            <a:r>
              <a:rPr lang="es-MX" sz="1400" b="1" dirty="0">
                <a:solidFill>
                  <a:srgbClr val="000000"/>
                </a:solidFill>
              </a:rPr>
              <a:t>Misión / </a:t>
            </a:r>
            <a:r>
              <a:rPr lang="es-MX" sz="1400" b="1" dirty="0" err="1">
                <a:solidFill>
                  <a:srgbClr val="000000"/>
                </a:solidFill>
              </a:rPr>
              <a:t>Ident</a:t>
            </a:r>
            <a:r>
              <a:rPr lang="es-MX" sz="1400" b="1" dirty="0">
                <a:solidFill>
                  <a:srgbClr val="000000"/>
                </a:solidFill>
              </a:rPr>
              <a:t> Necesidades</a:t>
            </a:r>
          </a:p>
        </p:txBody>
      </p:sp>
      <p:sp>
        <p:nvSpPr>
          <p:cNvPr id="10" name="9 Proceso"/>
          <p:cNvSpPr/>
          <p:nvPr/>
        </p:nvSpPr>
        <p:spPr>
          <a:xfrm>
            <a:off x="35496" y="558924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Eliminación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1" name="10 Documento"/>
          <p:cNvSpPr/>
          <p:nvPr/>
        </p:nvSpPr>
        <p:spPr>
          <a:xfrm>
            <a:off x="2411760" y="1700808"/>
            <a:ext cx="1008112" cy="504056"/>
          </a:xfrm>
          <a:prstGeom prst="flowChartDocumen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rgbClr val="000000"/>
                </a:solidFill>
              </a:rPr>
              <a:t>RDM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232248" y="6525344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err="1" smtClean="0"/>
              <a:t>RDM</a:t>
            </a:r>
            <a:r>
              <a:rPr lang="es-MX" sz="1600" b="1" dirty="0" smtClean="0"/>
              <a:t> Revisión </a:t>
            </a:r>
            <a:r>
              <a:rPr lang="es-MX" sz="1600" b="1" dirty="0"/>
              <a:t>de Definición de </a:t>
            </a:r>
            <a:r>
              <a:rPr lang="es-MX" sz="1600" b="1" dirty="0" smtClean="0"/>
              <a:t>Misión</a:t>
            </a:r>
            <a:endParaRPr lang="es-MX" sz="1600" b="1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633115"/>
              </p:ext>
            </p:extLst>
          </p:nvPr>
        </p:nvGraphicFramePr>
        <p:xfrm>
          <a:off x="4125396" y="3971870"/>
          <a:ext cx="2606844" cy="1257330"/>
        </p:xfrm>
        <a:graphic>
          <a:graphicData uri="http://schemas.openxmlformats.org/drawingml/2006/table">
            <a:tbl>
              <a:tblPr firstRow="1" firstCol="1" bandRow="1"/>
              <a:tblGrid>
                <a:gridCol w="2606844"/>
              </a:tblGrid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Objetivos de la Revisión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7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la Declaración de la Misión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Evaluar Especificación de Requerimientos Técnicos Preliminares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Evaluar Aspectos Programáticos Preliminares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929745"/>
              </p:ext>
            </p:extLst>
          </p:nvPr>
        </p:nvGraphicFramePr>
        <p:xfrm>
          <a:off x="3909789" y="1196752"/>
          <a:ext cx="3038475" cy="2520315"/>
        </p:xfrm>
        <a:graphic>
          <a:graphicData uri="http://schemas.openxmlformats.org/drawingml/2006/table">
            <a:tbl>
              <a:tblPr firstRow="1" firstCol="1" bandRow="1"/>
              <a:tblGrid>
                <a:gridCol w="3038475"/>
              </a:tblGrid>
              <a:tr h="1917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Major tasks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17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la descripción de la misión en términos de la identificación y caracterización de: las necesidades de la misión, su desempeño esperado, su dependencia y metas de seguridad , así como las restricciones de operación; con respecto al medio ambiente físico y operacional.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Desarrollar la Especificación de Requerimientos Técnicos Preliminares.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Identificar posibles Conceptos de Misión.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768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evaluación preliminar de aspectos programáticos soportados por el </a:t>
                      </a:r>
                      <a:r>
                        <a:rPr lang="es-MX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mercado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así como los estudios económicos apropiados.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evaluación de riesgos preliminares.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17" name="16 CuadroTexto"/>
          <p:cNvSpPr txBox="1"/>
          <p:nvPr/>
        </p:nvSpPr>
        <p:spPr>
          <a:xfrm>
            <a:off x="3131840" y="544522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rgbClr val="FF0000"/>
                </a:solidFill>
              </a:rPr>
              <a:t>VER ANEXO</a:t>
            </a:r>
            <a:endParaRPr lang="es-MX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61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565400"/>
            <a:ext cx="8137525" cy="1727696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 smtClean="0"/>
              <a:t>5 Conclusiones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389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>
            <a:off x="2051720" y="2204864"/>
            <a:ext cx="3096344" cy="2376264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rgbClr val="FF0000"/>
                </a:solidFill>
              </a:rPr>
              <a:t>Instrumentos de Promoción</a:t>
            </a:r>
          </a:p>
          <a:p>
            <a:pPr algn="ctr"/>
            <a:endParaRPr lang="es-MX" sz="1000" dirty="0">
              <a:solidFill>
                <a:srgbClr val="FF0000"/>
              </a:solidFill>
            </a:endParaRPr>
          </a:p>
          <a:p>
            <a:pPr algn="ctr"/>
            <a:endParaRPr lang="es-MX" sz="1000" dirty="0" smtClean="0">
              <a:solidFill>
                <a:srgbClr val="FF0000"/>
              </a:solidFill>
            </a:endParaRPr>
          </a:p>
          <a:p>
            <a:pPr algn="ctr"/>
            <a:endParaRPr lang="es-MX" sz="1000" dirty="0">
              <a:solidFill>
                <a:srgbClr val="FF0000"/>
              </a:solidFill>
            </a:endParaRPr>
          </a:p>
          <a:p>
            <a:pPr algn="ctr"/>
            <a:endParaRPr lang="es-MX" sz="1000" dirty="0" smtClean="0">
              <a:solidFill>
                <a:srgbClr val="FF0000"/>
              </a:solidFill>
            </a:endParaRPr>
          </a:p>
          <a:p>
            <a:pPr algn="ctr"/>
            <a:endParaRPr lang="es-MX" sz="1000" dirty="0" smtClean="0">
              <a:solidFill>
                <a:srgbClr val="FF0000"/>
              </a:solidFill>
            </a:endParaRPr>
          </a:p>
          <a:p>
            <a:pPr algn="ctr"/>
            <a:endParaRPr lang="es-MX" sz="1000" dirty="0">
              <a:solidFill>
                <a:srgbClr val="FF0000"/>
              </a:solidFill>
            </a:endParaRPr>
          </a:p>
          <a:p>
            <a:pPr algn="ctr"/>
            <a:endParaRPr lang="es-MX" sz="1000" dirty="0" smtClean="0">
              <a:solidFill>
                <a:srgbClr val="FF0000"/>
              </a:solidFill>
            </a:endParaRPr>
          </a:p>
          <a:p>
            <a:pPr algn="ctr"/>
            <a:endParaRPr lang="es-MX" sz="1000" dirty="0">
              <a:solidFill>
                <a:srgbClr val="FF0000"/>
              </a:solidFill>
            </a:endParaRPr>
          </a:p>
          <a:p>
            <a:pPr algn="ctr"/>
            <a:endParaRPr lang="es-MX" sz="1000" dirty="0" smtClean="0">
              <a:solidFill>
                <a:srgbClr val="FF0000"/>
              </a:solidFill>
            </a:endParaRPr>
          </a:p>
          <a:p>
            <a:pPr algn="ctr"/>
            <a:endParaRPr lang="es-MX" sz="1000" dirty="0">
              <a:solidFill>
                <a:srgbClr val="FF0000"/>
              </a:solidFill>
            </a:endParaRPr>
          </a:p>
          <a:p>
            <a:pPr algn="ctr"/>
            <a:endParaRPr lang="es-MX" sz="1000" dirty="0" smtClean="0">
              <a:solidFill>
                <a:srgbClr val="FF0000"/>
              </a:solidFill>
            </a:endParaRPr>
          </a:p>
          <a:p>
            <a:pPr algn="ctr"/>
            <a:endParaRPr lang="es-MX" sz="1000" dirty="0">
              <a:solidFill>
                <a:srgbClr val="FF0000"/>
              </a:solidFill>
            </a:endParaRPr>
          </a:p>
          <a:p>
            <a:pPr algn="ctr"/>
            <a:endParaRPr lang="es-MX" sz="1000" dirty="0" smtClean="0">
              <a:solidFill>
                <a:srgbClr val="FF0000"/>
              </a:solidFill>
            </a:endParaRPr>
          </a:p>
          <a:p>
            <a:pPr algn="ctr"/>
            <a:endParaRPr lang="es-MX" sz="1000" dirty="0">
              <a:solidFill>
                <a:srgbClr val="FF0000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15888"/>
            <a:ext cx="6624736" cy="850900"/>
          </a:xfrm>
        </p:spPr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Acciones necesarias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38</a:t>
            </a:fld>
            <a:endParaRPr lang="es-ES"/>
          </a:p>
        </p:txBody>
      </p:sp>
      <p:sp>
        <p:nvSpPr>
          <p:cNvPr id="4" name="3 Proceso"/>
          <p:cNvSpPr/>
          <p:nvPr/>
        </p:nvSpPr>
        <p:spPr>
          <a:xfrm>
            <a:off x="6732240" y="6057292"/>
            <a:ext cx="1512168" cy="684076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err="1" smtClean="0">
                <a:solidFill>
                  <a:srgbClr val="000000"/>
                </a:solidFill>
              </a:rPr>
              <a:t>SATEX</a:t>
            </a:r>
            <a:r>
              <a:rPr lang="en-US" sz="1600" b="1" dirty="0" smtClean="0">
                <a:solidFill>
                  <a:srgbClr val="000000"/>
                </a:solidFill>
              </a:rPr>
              <a:t> 2</a:t>
            </a:r>
          </a:p>
          <a:p>
            <a:r>
              <a:rPr lang="en-US" sz="1600" b="1" dirty="0" err="1" smtClean="0">
                <a:solidFill>
                  <a:srgbClr val="000000"/>
                </a:solidFill>
              </a:rPr>
              <a:t>Operativo</a:t>
            </a:r>
            <a:endParaRPr lang="es-MX" sz="16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5436096" y="2492896"/>
            <a:ext cx="3672408" cy="316835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600" b="1" dirty="0" err="1" smtClean="0">
                <a:solidFill>
                  <a:srgbClr val="000000"/>
                </a:solidFill>
              </a:rPr>
              <a:t>Desarrollar</a:t>
            </a:r>
            <a:r>
              <a:rPr lang="en-US" sz="1600" b="1" dirty="0" smtClean="0">
                <a:solidFill>
                  <a:srgbClr val="000000"/>
                </a:solidFill>
              </a:rPr>
              <a:t> con </a:t>
            </a:r>
            <a:r>
              <a:rPr lang="en-US" sz="1600" b="1" dirty="0" err="1" smtClean="0">
                <a:solidFill>
                  <a:srgbClr val="000000"/>
                </a:solidFill>
              </a:rPr>
              <a:t>éxito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</a:rPr>
              <a:t>su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</a:rPr>
              <a:t>Proyecto</a:t>
            </a:r>
            <a:endParaRPr lang="en-US" sz="1600" b="1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>
                <a:solidFill>
                  <a:srgbClr val="000000"/>
                </a:solidFill>
              </a:rPr>
              <a:t>Metodología</a:t>
            </a:r>
            <a:endParaRPr lang="en-US" sz="1600" b="1" dirty="0">
              <a:solidFill>
                <a:srgbClr val="000000"/>
              </a:solidFill>
            </a:endParaRPr>
          </a:p>
          <a:p>
            <a:pPr marL="628650" lvl="1" indent="-171450" algn="l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000000"/>
                </a:solidFill>
              </a:rPr>
              <a:t>0 </a:t>
            </a:r>
            <a:r>
              <a:rPr lang="en-US" sz="1100" dirty="0">
                <a:solidFill>
                  <a:srgbClr val="000000"/>
                </a:solidFill>
              </a:rPr>
              <a:t>‐ </a:t>
            </a:r>
            <a:r>
              <a:rPr lang="en-US" sz="1100" dirty="0" err="1">
                <a:solidFill>
                  <a:srgbClr val="000000"/>
                </a:solidFill>
              </a:rPr>
              <a:t>Análisis</a:t>
            </a:r>
            <a:r>
              <a:rPr lang="en-US" sz="1100" dirty="0">
                <a:solidFill>
                  <a:srgbClr val="000000"/>
                </a:solidFill>
              </a:rPr>
              <a:t> de </a:t>
            </a:r>
            <a:r>
              <a:rPr lang="en-US" sz="1100" dirty="0" err="1">
                <a:solidFill>
                  <a:srgbClr val="000000"/>
                </a:solidFill>
              </a:rPr>
              <a:t>Misión</a:t>
            </a:r>
            <a:r>
              <a:rPr lang="en-US" sz="1100" dirty="0">
                <a:solidFill>
                  <a:srgbClr val="000000"/>
                </a:solidFill>
              </a:rPr>
              <a:t> / </a:t>
            </a:r>
            <a:r>
              <a:rPr lang="en-US" sz="1100" dirty="0" err="1" smtClean="0">
                <a:solidFill>
                  <a:srgbClr val="000000"/>
                </a:solidFill>
              </a:rPr>
              <a:t>Identific</a:t>
            </a:r>
            <a:r>
              <a:rPr lang="en-US" sz="1100" dirty="0" smtClean="0">
                <a:solidFill>
                  <a:srgbClr val="000000"/>
                </a:solidFill>
              </a:rPr>
              <a:t>  </a:t>
            </a:r>
            <a:r>
              <a:rPr lang="en-US" sz="1100" dirty="0" err="1">
                <a:solidFill>
                  <a:srgbClr val="000000"/>
                </a:solidFill>
              </a:rPr>
              <a:t>Necesidades</a:t>
            </a:r>
            <a:endParaRPr lang="en-US" sz="1100" dirty="0">
              <a:solidFill>
                <a:srgbClr val="000000"/>
              </a:solidFill>
            </a:endParaRPr>
          </a:p>
          <a:p>
            <a:pPr marL="628650" lvl="1" indent="-171450" algn="l">
              <a:buFont typeface="Arial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</a:rPr>
              <a:t>A ‐ </a:t>
            </a:r>
            <a:r>
              <a:rPr lang="en-US" sz="1100" dirty="0" err="1">
                <a:solidFill>
                  <a:srgbClr val="000000"/>
                </a:solidFill>
              </a:rPr>
              <a:t>Factibilidad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  <a:p>
            <a:pPr marL="628650" lvl="1" indent="-171450" algn="l">
              <a:buFont typeface="Arial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</a:rPr>
              <a:t>B ‐ </a:t>
            </a:r>
            <a:r>
              <a:rPr lang="en-US" sz="1100" dirty="0" err="1">
                <a:solidFill>
                  <a:srgbClr val="000000"/>
                </a:solidFill>
              </a:rPr>
              <a:t>Definición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Preliminar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  <a:p>
            <a:pPr marL="628650" lvl="1" indent="-171450" algn="l">
              <a:buFont typeface="Arial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</a:rPr>
              <a:t>C ‐ </a:t>
            </a:r>
            <a:r>
              <a:rPr lang="en-US" sz="1100" dirty="0" err="1">
                <a:solidFill>
                  <a:srgbClr val="000000"/>
                </a:solidFill>
              </a:rPr>
              <a:t>Definición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detallada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  <a:p>
            <a:pPr marL="628650" lvl="1" indent="-171450" algn="l">
              <a:buFont typeface="Arial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</a:rPr>
              <a:t>D ‐ </a:t>
            </a:r>
            <a:r>
              <a:rPr lang="en-US" sz="1100" dirty="0" err="1">
                <a:solidFill>
                  <a:srgbClr val="000000"/>
                </a:solidFill>
              </a:rPr>
              <a:t>Calificación</a:t>
            </a:r>
            <a:r>
              <a:rPr lang="en-US" sz="1100" dirty="0">
                <a:solidFill>
                  <a:srgbClr val="000000"/>
                </a:solidFill>
              </a:rPr>
              <a:t> y </a:t>
            </a:r>
            <a:r>
              <a:rPr lang="en-US" sz="1100" dirty="0" err="1">
                <a:solidFill>
                  <a:srgbClr val="000000"/>
                </a:solidFill>
              </a:rPr>
              <a:t>Producción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  <a:p>
            <a:pPr marL="628650" lvl="1" indent="-171450" algn="l">
              <a:buFont typeface="Arial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</a:rPr>
              <a:t>E - </a:t>
            </a:r>
            <a:r>
              <a:rPr lang="en-US" sz="1100" dirty="0" err="1">
                <a:solidFill>
                  <a:srgbClr val="000000"/>
                </a:solidFill>
              </a:rPr>
              <a:t>Utilización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  <a:p>
            <a:pPr marL="628650" lvl="1" indent="-171450" algn="l">
              <a:buFont typeface="Arial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</a:rPr>
              <a:t>F </a:t>
            </a:r>
            <a:r>
              <a:rPr lang="en-US" sz="1100" dirty="0" smtClean="0">
                <a:solidFill>
                  <a:srgbClr val="000000"/>
                </a:solidFill>
              </a:rPr>
              <a:t>– </a:t>
            </a:r>
            <a:r>
              <a:rPr lang="en-US" sz="1100" dirty="0" err="1" smtClean="0">
                <a:solidFill>
                  <a:srgbClr val="000000"/>
                </a:solidFill>
              </a:rPr>
              <a:t>Eliminación</a:t>
            </a:r>
            <a:endParaRPr lang="en-US" sz="1100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000000"/>
                </a:solidFill>
              </a:rPr>
              <a:t>Aprobar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</a:rPr>
              <a:t>eventos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</a:rPr>
              <a:t>críticos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</a:rPr>
              <a:t>sobre</a:t>
            </a:r>
            <a:r>
              <a:rPr lang="en-US" sz="1600" dirty="0">
                <a:solidFill>
                  <a:srgbClr val="000000"/>
                </a:solidFill>
              </a:rPr>
              <a:t>: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s-MX" sz="1400" dirty="0">
                <a:solidFill>
                  <a:srgbClr val="FF0000"/>
                </a:solidFill>
              </a:rPr>
              <a:t>Definición de Misión </a:t>
            </a:r>
            <a:r>
              <a:rPr lang="es-MX" sz="1400" b="1" dirty="0" err="1">
                <a:solidFill>
                  <a:srgbClr val="000000"/>
                </a:solidFill>
              </a:rPr>
              <a:t>RDM</a:t>
            </a:r>
            <a:endParaRPr lang="es-MX" sz="1400" dirty="0">
              <a:solidFill>
                <a:srgbClr val="000000"/>
              </a:solidFill>
            </a:endParaRP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s-MX" sz="1400" dirty="0">
                <a:solidFill>
                  <a:srgbClr val="FF0000"/>
                </a:solidFill>
              </a:rPr>
              <a:t>Requerimientos Preliminare</a:t>
            </a:r>
            <a:r>
              <a:rPr lang="es-MX" sz="1400" dirty="0">
                <a:solidFill>
                  <a:srgbClr val="000000"/>
                </a:solidFill>
              </a:rPr>
              <a:t>s </a:t>
            </a:r>
            <a:r>
              <a:rPr lang="es-MX" sz="1400" b="1" dirty="0" err="1">
                <a:solidFill>
                  <a:srgbClr val="000000"/>
                </a:solidFill>
              </a:rPr>
              <a:t>RRP</a:t>
            </a:r>
            <a:r>
              <a:rPr lang="es-MX" sz="1400" dirty="0">
                <a:solidFill>
                  <a:srgbClr val="000000"/>
                </a:solidFill>
              </a:rPr>
              <a:t> 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s-MX" sz="1400" dirty="0">
                <a:solidFill>
                  <a:srgbClr val="FF0000"/>
                </a:solidFill>
              </a:rPr>
              <a:t>Requerimientos del Sistema </a:t>
            </a:r>
            <a:r>
              <a:rPr lang="es-MX" sz="1400" b="1" dirty="0" err="1">
                <a:solidFill>
                  <a:srgbClr val="000000"/>
                </a:solidFill>
              </a:rPr>
              <a:t>RRS</a:t>
            </a:r>
            <a:r>
              <a:rPr lang="es-MX" sz="1400" dirty="0">
                <a:solidFill>
                  <a:srgbClr val="000000"/>
                </a:solidFill>
              </a:rPr>
              <a:t> </a:t>
            </a: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s-MX" sz="1400" dirty="0">
                <a:solidFill>
                  <a:srgbClr val="FF0000"/>
                </a:solidFill>
              </a:rPr>
              <a:t>Diseño Preliminar </a:t>
            </a:r>
            <a:r>
              <a:rPr lang="es-MX" sz="1400" b="1" dirty="0" err="1" smtClean="0">
                <a:solidFill>
                  <a:srgbClr val="000000"/>
                </a:solidFill>
              </a:rPr>
              <a:t>RDP</a:t>
            </a:r>
            <a:endParaRPr lang="es-MX" sz="1400" b="1" dirty="0" smtClean="0">
              <a:solidFill>
                <a:srgbClr val="000000"/>
              </a:solidFill>
            </a:endParaRPr>
          </a:p>
          <a:p>
            <a:pPr marL="742950" lvl="1" indent="-285750" algn="l">
              <a:buFont typeface="Arial" pitchFamily="34" charset="0"/>
              <a:buChar char="•"/>
            </a:pPr>
            <a:r>
              <a:rPr lang="es-MX" sz="1400" b="1" dirty="0" smtClean="0">
                <a:solidFill>
                  <a:srgbClr val="000000"/>
                </a:solidFill>
              </a:rPr>
              <a:t>……… </a:t>
            </a:r>
            <a:endParaRPr lang="es-MX" sz="1400" dirty="0">
              <a:solidFill>
                <a:srgbClr val="000000"/>
              </a:solidFill>
            </a:endParaRPr>
          </a:p>
        </p:txBody>
      </p:sp>
      <p:sp>
        <p:nvSpPr>
          <p:cNvPr id="6" name="5 Proceso"/>
          <p:cNvSpPr/>
          <p:nvPr/>
        </p:nvSpPr>
        <p:spPr>
          <a:xfrm>
            <a:off x="5868144" y="836712"/>
            <a:ext cx="2520280" cy="1224136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600" b="1" dirty="0" err="1" smtClean="0">
                <a:solidFill>
                  <a:srgbClr val="000000"/>
                </a:solidFill>
              </a:rPr>
              <a:t>Proyecto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</a:rPr>
              <a:t>Formalizado</a:t>
            </a:r>
            <a:r>
              <a:rPr lang="en-US" sz="1600" b="1" dirty="0" smtClean="0">
                <a:solidFill>
                  <a:srgbClr val="000000"/>
                </a:solidFill>
              </a:rPr>
              <a:t>: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000000"/>
                </a:solidFill>
              </a:rPr>
              <a:t>Financiación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000000"/>
                </a:solidFill>
              </a:rPr>
              <a:t>Gpo</a:t>
            </a:r>
            <a:r>
              <a:rPr lang="en-US" sz="1600" b="1" dirty="0" smtClean="0">
                <a:solidFill>
                  <a:srgbClr val="000000"/>
                </a:solidFill>
              </a:rPr>
              <a:t> de </a:t>
            </a:r>
            <a:r>
              <a:rPr lang="en-US" sz="1600" b="1" dirty="0" err="1" smtClean="0">
                <a:solidFill>
                  <a:srgbClr val="000000"/>
                </a:solidFill>
              </a:rPr>
              <a:t>desarrollo</a:t>
            </a:r>
            <a:endParaRPr lang="en-US" sz="1600" b="1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000000"/>
                </a:solidFill>
              </a:rPr>
              <a:t>Organización</a:t>
            </a:r>
            <a:endParaRPr lang="es-MX" sz="16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3059832" y="836712"/>
            <a:ext cx="2376264" cy="1224136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600" b="1" dirty="0" err="1" smtClean="0">
                <a:solidFill>
                  <a:srgbClr val="000000"/>
                </a:solidFill>
              </a:rPr>
              <a:t>Dueños</a:t>
            </a:r>
            <a:r>
              <a:rPr lang="en-US" sz="1600" b="1" dirty="0" smtClean="0">
                <a:solidFill>
                  <a:srgbClr val="000000"/>
                </a:solidFill>
              </a:rPr>
              <a:t> del </a:t>
            </a:r>
            <a:r>
              <a:rPr lang="en-US" sz="1600" b="1" dirty="0" err="1" smtClean="0">
                <a:solidFill>
                  <a:srgbClr val="000000"/>
                </a:solidFill>
              </a:rPr>
              <a:t>Proyecto</a:t>
            </a:r>
            <a:endParaRPr lang="en-US" sz="1600" b="1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000000"/>
                </a:solidFill>
              </a:rPr>
              <a:t>Interés</a:t>
            </a:r>
            <a:endParaRPr lang="en-US" sz="1600" b="1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000000"/>
                </a:solidFill>
              </a:rPr>
              <a:t>Capacidad</a:t>
            </a:r>
            <a:r>
              <a:rPr lang="en-US" sz="1600" b="1" dirty="0" smtClean="0">
                <a:solidFill>
                  <a:srgbClr val="000000"/>
                </a:solidFill>
              </a:rPr>
              <a:t> de </a:t>
            </a:r>
            <a:r>
              <a:rPr lang="en-US" sz="1600" b="1" dirty="0" err="1" smtClean="0">
                <a:solidFill>
                  <a:srgbClr val="000000"/>
                </a:solidFill>
              </a:rPr>
              <a:t>Financiación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" name="9 Proceso"/>
          <p:cNvSpPr/>
          <p:nvPr/>
        </p:nvSpPr>
        <p:spPr>
          <a:xfrm>
            <a:off x="323528" y="836712"/>
            <a:ext cx="2376264" cy="1224136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600" b="1" dirty="0" smtClean="0">
                <a:solidFill>
                  <a:srgbClr val="000000"/>
                </a:solidFill>
              </a:rPr>
              <a:t>Grupo </a:t>
            </a:r>
            <a:r>
              <a:rPr lang="en-US" sz="1600" b="1" dirty="0" err="1" smtClean="0">
                <a:solidFill>
                  <a:srgbClr val="000000"/>
                </a:solidFill>
              </a:rPr>
              <a:t>promotor</a:t>
            </a:r>
            <a:r>
              <a:rPr lang="en-US" sz="1600" b="1" dirty="0" smtClean="0">
                <a:solidFill>
                  <a:srgbClr val="000000"/>
                </a:solidFill>
              </a:rPr>
              <a:t>: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000000"/>
                </a:solidFill>
              </a:rPr>
              <a:t>Capacidad</a:t>
            </a:r>
            <a:endParaRPr lang="en-US" sz="1600" b="1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FF0000"/>
                </a:solidFill>
              </a:rPr>
              <a:t>Instrumentos</a:t>
            </a:r>
            <a:r>
              <a:rPr lang="en-US" sz="1600" b="1" dirty="0" smtClean="0">
                <a:solidFill>
                  <a:srgbClr val="FF0000"/>
                </a:solidFill>
              </a:rPr>
              <a:t> de </a:t>
            </a:r>
            <a:r>
              <a:rPr lang="en-US" sz="1600" b="1" dirty="0" err="1" smtClean="0">
                <a:solidFill>
                  <a:srgbClr val="FF0000"/>
                </a:solidFill>
              </a:rPr>
              <a:t>Promoción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11" name="10 Flecha abajo"/>
          <p:cNvSpPr/>
          <p:nvPr/>
        </p:nvSpPr>
        <p:spPr>
          <a:xfrm flipV="1">
            <a:off x="1691680" y="2312876"/>
            <a:ext cx="288032" cy="324036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abajo"/>
          <p:cNvSpPr/>
          <p:nvPr/>
        </p:nvSpPr>
        <p:spPr>
          <a:xfrm>
            <a:off x="7308304" y="5769260"/>
            <a:ext cx="288032" cy="324036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Flecha abajo"/>
          <p:cNvSpPr/>
          <p:nvPr/>
        </p:nvSpPr>
        <p:spPr>
          <a:xfrm rot="5400000" flipV="1">
            <a:off x="5526106" y="1250758"/>
            <a:ext cx="288032" cy="324036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Flecha abajo"/>
          <p:cNvSpPr/>
          <p:nvPr/>
        </p:nvSpPr>
        <p:spPr>
          <a:xfrm rot="5400000" flipV="1">
            <a:off x="2753798" y="1250758"/>
            <a:ext cx="288032" cy="324036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Documento"/>
          <p:cNvSpPr/>
          <p:nvPr/>
        </p:nvSpPr>
        <p:spPr>
          <a:xfrm>
            <a:off x="3791694" y="2564904"/>
            <a:ext cx="1212354" cy="886207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chemeClr val="tx1"/>
                </a:solidFill>
              </a:rPr>
              <a:t>Estatutos el proyecto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6" name="15 Documento"/>
          <p:cNvSpPr/>
          <p:nvPr/>
        </p:nvSpPr>
        <p:spPr>
          <a:xfrm>
            <a:off x="3791693" y="3573016"/>
            <a:ext cx="1212355" cy="886207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chemeClr val="tx1"/>
                </a:solidFill>
              </a:rPr>
              <a:t>Plan de Proyecto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07504" y="2636912"/>
            <a:ext cx="3600400" cy="3294366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b="1" dirty="0" smtClean="0">
                <a:solidFill>
                  <a:srgbClr val="FF0000"/>
                </a:solidFill>
              </a:rPr>
              <a:t>Contenido</a:t>
            </a:r>
          </a:p>
          <a:p>
            <a:pPr algn="l"/>
            <a:r>
              <a:rPr lang="es-MX" sz="1200" dirty="0">
                <a:solidFill>
                  <a:srgbClr val="C00000"/>
                </a:solidFill>
              </a:rPr>
              <a:t>Alcance del proyecto</a:t>
            </a:r>
            <a:r>
              <a:rPr lang="es-MX" sz="1200" dirty="0">
                <a:solidFill>
                  <a:srgbClr val="0070C0"/>
                </a:solidFill>
              </a:rPr>
              <a:t> </a:t>
            </a:r>
            <a:r>
              <a:rPr lang="es-MX" sz="1200" dirty="0" smtClean="0">
                <a:solidFill>
                  <a:srgbClr val="0070C0"/>
                </a:solidFill>
              </a:rPr>
              <a:t>(Propósito/Objetivos)</a:t>
            </a:r>
            <a:endParaRPr lang="es-MX" sz="1200" dirty="0">
              <a:solidFill>
                <a:srgbClr val="0070C0"/>
              </a:solidFill>
            </a:endParaRPr>
          </a:p>
          <a:p>
            <a:pPr algn="l"/>
            <a:r>
              <a:rPr lang="es-MX" sz="1200" dirty="0">
                <a:solidFill>
                  <a:srgbClr val="C00000"/>
                </a:solidFill>
              </a:rPr>
              <a:t>Expectativas y beneficios</a:t>
            </a:r>
          </a:p>
          <a:p>
            <a:pPr algn="l"/>
            <a:r>
              <a:rPr lang="es-MX" sz="1200" dirty="0">
                <a:solidFill>
                  <a:srgbClr val="C00000"/>
                </a:solidFill>
              </a:rPr>
              <a:t>Disponibilidad de recursos</a:t>
            </a:r>
            <a:r>
              <a:rPr lang="es-MX" sz="1200" dirty="0">
                <a:solidFill>
                  <a:srgbClr val="0070C0"/>
                </a:solidFill>
              </a:rPr>
              <a:t> </a:t>
            </a:r>
            <a:r>
              <a:rPr lang="es-MX" sz="1200" dirty="0" smtClean="0">
                <a:solidFill>
                  <a:srgbClr val="0070C0"/>
                </a:solidFill>
              </a:rPr>
              <a:t>(tecnología, nuevos desarrollos; </a:t>
            </a:r>
            <a:r>
              <a:rPr lang="es-MX" sz="1200" dirty="0" err="1" smtClean="0">
                <a:solidFill>
                  <a:srgbClr val="0070C0"/>
                </a:solidFill>
              </a:rPr>
              <a:t>reuso</a:t>
            </a:r>
            <a:r>
              <a:rPr lang="es-MX" sz="1200" dirty="0" smtClean="0">
                <a:solidFill>
                  <a:srgbClr val="0070C0"/>
                </a:solidFill>
              </a:rPr>
              <a:t>; </a:t>
            </a:r>
            <a:r>
              <a:rPr lang="es-MX" sz="1200" dirty="0">
                <a:solidFill>
                  <a:srgbClr val="0070C0"/>
                </a:solidFill>
              </a:rPr>
              <a:t>recursos </a:t>
            </a:r>
            <a:r>
              <a:rPr lang="es-MX" sz="1200" dirty="0" smtClean="0">
                <a:solidFill>
                  <a:srgbClr val="0070C0"/>
                </a:solidFill>
              </a:rPr>
              <a:t>humanos; </a:t>
            </a:r>
            <a:r>
              <a:rPr lang="es-MX" sz="1200" dirty="0">
                <a:solidFill>
                  <a:srgbClr val="0070C0"/>
                </a:solidFill>
              </a:rPr>
              <a:t>Infraestructura e instalaciones técnicas.</a:t>
            </a:r>
          </a:p>
          <a:p>
            <a:pPr algn="l"/>
            <a:r>
              <a:rPr lang="es-MX" sz="1200" dirty="0">
                <a:solidFill>
                  <a:srgbClr val="C00000"/>
                </a:solidFill>
              </a:rPr>
              <a:t>Descripción del sistema</a:t>
            </a:r>
            <a:r>
              <a:rPr lang="es-MX" sz="1200" dirty="0">
                <a:solidFill>
                  <a:srgbClr val="0070C0"/>
                </a:solidFill>
              </a:rPr>
              <a:t> </a:t>
            </a:r>
            <a:r>
              <a:rPr lang="es-MX" sz="1200" dirty="0" smtClean="0">
                <a:solidFill>
                  <a:srgbClr val="0070C0"/>
                </a:solidFill>
              </a:rPr>
              <a:t>(del proyecto)</a:t>
            </a:r>
            <a:endParaRPr lang="es-MX" sz="1200" dirty="0">
              <a:solidFill>
                <a:srgbClr val="0070C0"/>
              </a:solidFill>
            </a:endParaRPr>
          </a:p>
          <a:p>
            <a:pPr algn="l"/>
            <a:r>
              <a:rPr lang="es-MX" sz="1200" dirty="0">
                <a:solidFill>
                  <a:srgbClr val="C00000"/>
                </a:solidFill>
              </a:rPr>
              <a:t>Criterios de desarrollo</a:t>
            </a:r>
            <a:r>
              <a:rPr lang="es-MX" sz="1200" dirty="0">
                <a:solidFill>
                  <a:srgbClr val="0070C0"/>
                </a:solidFill>
              </a:rPr>
              <a:t> </a:t>
            </a:r>
            <a:r>
              <a:rPr lang="es-MX" sz="1200" dirty="0">
                <a:solidFill>
                  <a:srgbClr val="000000"/>
                </a:solidFill>
              </a:rPr>
              <a:t>[METODOLOGÍA]</a:t>
            </a:r>
            <a:r>
              <a:rPr lang="es-MX" sz="1200" dirty="0">
                <a:solidFill>
                  <a:srgbClr val="0070C0"/>
                </a:solidFill>
              </a:rPr>
              <a:t> </a:t>
            </a:r>
          </a:p>
          <a:p>
            <a:pPr algn="l"/>
            <a:r>
              <a:rPr lang="es-MX" sz="1200" dirty="0" smtClean="0">
                <a:solidFill>
                  <a:srgbClr val="C00000"/>
                </a:solidFill>
              </a:rPr>
              <a:t>Identificación de </a:t>
            </a:r>
            <a:r>
              <a:rPr lang="es-MX" sz="1200" dirty="0">
                <a:solidFill>
                  <a:srgbClr val="C00000"/>
                </a:solidFill>
              </a:rPr>
              <a:t>riesgos</a:t>
            </a:r>
          </a:p>
          <a:p>
            <a:pPr algn="l"/>
            <a:r>
              <a:rPr lang="es-MX" sz="1200" dirty="0">
                <a:solidFill>
                  <a:srgbClr val="C00000"/>
                </a:solidFill>
              </a:rPr>
              <a:t>Organización para desarrollo</a:t>
            </a:r>
          </a:p>
          <a:p>
            <a:pPr algn="l"/>
            <a:r>
              <a:rPr lang="es-MX" sz="1200" dirty="0">
                <a:solidFill>
                  <a:srgbClr val="C00000"/>
                </a:solidFill>
              </a:rPr>
              <a:t>Entregables del proyecto</a:t>
            </a:r>
          </a:p>
          <a:p>
            <a:pPr algn="l"/>
            <a:r>
              <a:rPr lang="es-MX" sz="1200" dirty="0">
                <a:solidFill>
                  <a:srgbClr val="C00000"/>
                </a:solidFill>
              </a:rPr>
              <a:t>Herramientas de control</a:t>
            </a:r>
            <a:r>
              <a:rPr lang="es-MX" sz="1200" dirty="0">
                <a:solidFill>
                  <a:srgbClr val="0070C0"/>
                </a:solidFill>
              </a:rPr>
              <a:t> (administración de: información; incidentes; cambios; riesgos; comunicación; calidad)</a:t>
            </a:r>
          </a:p>
          <a:p>
            <a:pPr algn="l"/>
            <a:r>
              <a:rPr lang="es-MX" sz="1200" dirty="0">
                <a:solidFill>
                  <a:srgbClr val="C00000"/>
                </a:solidFill>
              </a:rPr>
              <a:t>Recursos necesarios</a:t>
            </a:r>
            <a:r>
              <a:rPr lang="es-MX" sz="1200" dirty="0">
                <a:solidFill>
                  <a:srgbClr val="0070C0"/>
                </a:solidFill>
              </a:rPr>
              <a:t> (financieros; tecnológicos; humanos; infraestructura y materiales</a:t>
            </a:r>
            <a:r>
              <a:rPr lang="es-MX" sz="1200" dirty="0" smtClean="0">
                <a:solidFill>
                  <a:srgbClr val="000000"/>
                </a:solidFill>
              </a:rPr>
              <a:t>) </a:t>
            </a:r>
            <a:r>
              <a:rPr lang="es-MX" sz="1200" b="1" dirty="0" smtClean="0">
                <a:solidFill>
                  <a:srgbClr val="000000"/>
                </a:solidFill>
              </a:rPr>
              <a:t>COSTOS</a:t>
            </a:r>
            <a:endParaRPr lang="es-MX" sz="1200" b="1" dirty="0">
              <a:solidFill>
                <a:srgbClr val="000000"/>
              </a:solidFill>
            </a:endParaRPr>
          </a:p>
          <a:p>
            <a:pPr algn="ctr"/>
            <a:endParaRPr lang="es-MX" sz="1200" dirty="0">
              <a:solidFill>
                <a:srgbClr val="FF0000"/>
              </a:solidFill>
            </a:endParaRPr>
          </a:p>
        </p:txBody>
      </p:sp>
      <p:sp>
        <p:nvSpPr>
          <p:cNvPr id="20" name="19 Flecha abajo"/>
          <p:cNvSpPr/>
          <p:nvPr/>
        </p:nvSpPr>
        <p:spPr>
          <a:xfrm>
            <a:off x="7020272" y="2132856"/>
            <a:ext cx="288032" cy="324036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Proceso"/>
          <p:cNvSpPr/>
          <p:nvPr/>
        </p:nvSpPr>
        <p:spPr>
          <a:xfrm>
            <a:off x="2771800" y="6057292"/>
            <a:ext cx="2376264" cy="684076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600" b="1" dirty="0" smtClean="0">
                <a:solidFill>
                  <a:srgbClr val="000000"/>
                </a:solidFill>
              </a:rPr>
              <a:t>Grupo </a:t>
            </a:r>
            <a:r>
              <a:rPr lang="en-US" sz="1600" b="1" dirty="0" err="1" smtClean="0">
                <a:solidFill>
                  <a:srgbClr val="000000"/>
                </a:solidFill>
              </a:rPr>
              <a:t>promotor</a:t>
            </a:r>
            <a:endParaRPr lang="en-US" sz="1600" b="1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FF0000"/>
                </a:solidFill>
              </a:rPr>
              <a:t>Propuesta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inicial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22" name="21 Flecha abajo"/>
          <p:cNvSpPr/>
          <p:nvPr/>
        </p:nvSpPr>
        <p:spPr>
          <a:xfrm flipV="1">
            <a:off x="3707904" y="5517232"/>
            <a:ext cx="288032" cy="324036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Flecha abajo"/>
          <p:cNvSpPr/>
          <p:nvPr/>
        </p:nvSpPr>
        <p:spPr>
          <a:xfrm rot="5400000" flipV="1">
            <a:off x="6030162" y="6219310"/>
            <a:ext cx="288032" cy="324036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Proceso"/>
          <p:cNvSpPr/>
          <p:nvPr/>
        </p:nvSpPr>
        <p:spPr>
          <a:xfrm>
            <a:off x="467544" y="6057292"/>
            <a:ext cx="1512168" cy="684076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err="1" smtClean="0">
                <a:solidFill>
                  <a:srgbClr val="000000"/>
                </a:solidFill>
              </a:rPr>
              <a:t>Antecedente</a:t>
            </a:r>
            <a:r>
              <a:rPr lang="en-US" sz="1600" b="1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US" sz="1600" b="1" dirty="0" err="1" smtClean="0">
                <a:solidFill>
                  <a:srgbClr val="000000"/>
                </a:solidFill>
              </a:rPr>
              <a:t>Proy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</a:rPr>
              <a:t>SATEX</a:t>
            </a:r>
            <a:endParaRPr 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25" name="24 Flecha abajo"/>
          <p:cNvSpPr/>
          <p:nvPr/>
        </p:nvSpPr>
        <p:spPr>
          <a:xfrm rot="5400000" flipV="1">
            <a:off x="2213738" y="6219310"/>
            <a:ext cx="288032" cy="324036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998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565400"/>
            <a:ext cx="8137525" cy="1727696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 smtClean="0"/>
              <a:t>Anexo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647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565400"/>
            <a:ext cx="8137525" cy="1727696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s-ES" dirty="0" smtClean="0"/>
          </a:p>
          <a:p>
            <a:pPr marL="0" indent="0" algn="ctr">
              <a:buFont typeface="Wingdings" pitchFamily="2" charset="2"/>
              <a:buNone/>
            </a:pPr>
            <a:r>
              <a:rPr lang="es-ES" dirty="0" smtClean="0"/>
              <a:t>1 Antecedentes</a:t>
            </a:r>
          </a:p>
        </p:txBody>
      </p:sp>
    </p:spTree>
    <p:extLst>
      <p:ext uri="{BB962C8B-B14F-4D97-AF65-F5344CB8AC3E}">
        <p14:creationId xmlns:p14="http://schemas.microsoft.com/office/powerpoint/2010/main" val="351783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Ciclo de Vida de un proyecto Espacial</a:t>
            </a:r>
            <a:br>
              <a:rPr lang="es-MX" dirty="0" smtClean="0">
                <a:solidFill>
                  <a:srgbClr val="C00000"/>
                </a:solidFill>
              </a:rPr>
            </a:br>
            <a:r>
              <a:rPr lang="es-MX" dirty="0" smtClean="0">
                <a:solidFill>
                  <a:srgbClr val="C00000"/>
                </a:solidFill>
              </a:rPr>
              <a:t>Fases y Documentos de Revisión 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40</a:t>
            </a:fld>
            <a:endParaRPr lang="es-ES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130038"/>
              </p:ext>
            </p:extLst>
          </p:nvPr>
        </p:nvGraphicFramePr>
        <p:xfrm>
          <a:off x="600075" y="1419224"/>
          <a:ext cx="7875588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Documento" r:id="rId4" imgW="6081837" imgH="4163484" progId="Word.Document.12">
                  <p:embed/>
                </p:oleObj>
              </mc:Choice>
              <mc:Fallback>
                <p:oleObj name="Documento" r:id="rId4" imgW="6081837" imgH="416348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0075" y="1419224"/>
                        <a:ext cx="7875588" cy="543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52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44624"/>
            <a:ext cx="6767784" cy="850900"/>
          </a:xfrm>
        </p:spPr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Ciclo de Vida de un proyecto Espacial</a:t>
            </a:r>
            <a:br>
              <a:rPr lang="es-MX" dirty="0">
                <a:solidFill>
                  <a:srgbClr val="C00000"/>
                </a:solidFill>
              </a:rPr>
            </a:br>
            <a:r>
              <a:rPr lang="es-MX" dirty="0">
                <a:solidFill>
                  <a:srgbClr val="C00000"/>
                </a:solidFill>
              </a:rPr>
              <a:t>Fases y Documentos de Revisión 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08206" y="1205384"/>
            <a:ext cx="503238" cy="279400"/>
          </a:xfrm>
        </p:spPr>
        <p:txBody>
          <a:bodyPr/>
          <a:lstStyle/>
          <a:p>
            <a:pPr>
              <a:defRPr/>
            </a:pPr>
            <a:fld id="{B07608CF-DB66-48DA-A571-2F5A64157BD3}" type="slidenum">
              <a:rPr lang="es-ES" sz="900" smtClean="0"/>
              <a:pPr>
                <a:defRPr/>
              </a:pPr>
              <a:t>41</a:t>
            </a:fld>
            <a:endParaRPr lang="es-ES" sz="900"/>
          </a:p>
        </p:txBody>
      </p:sp>
      <p:sp>
        <p:nvSpPr>
          <p:cNvPr id="4" name="3 Proceso"/>
          <p:cNvSpPr/>
          <p:nvPr/>
        </p:nvSpPr>
        <p:spPr>
          <a:xfrm>
            <a:off x="251520" y="1196752"/>
            <a:ext cx="1224136" cy="648072"/>
          </a:xfrm>
          <a:prstGeom prst="flowChartProcess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rgbClr val="000000"/>
                </a:solidFill>
              </a:rPr>
              <a:t>0 ‐ </a:t>
            </a:r>
            <a:r>
              <a:rPr lang="en-US" sz="900" b="1" dirty="0" err="1">
                <a:solidFill>
                  <a:srgbClr val="000000"/>
                </a:solidFill>
              </a:rPr>
              <a:t>Análisis</a:t>
            </a:r>
            <a:r>
              <a:rPr lang="en-US" sz="900" b="1" dirty="0">
                <a:solidFill>
                  <a:srgbClr val="000000"/>
                </a:solidFill>
              </a:rPr>
              <a:t> de </a:t>
            </a:r>
            <a:r>
              <a:rPr lang="en-US" sz="900" b="1" dirty="0" err="1">
                <a:solidFill>
                  <a:srgbClr val="000000"/>
                </a:solidFill>
              </a:rPr>
              <a:t>Misión</a:t>
            </a:r>
            <a:r>
              <a:rPr lang="en-US" sz="900" b="1" dirty="0">
                <a:solidFill>
                  <a:srgbClr val="000000"/>
                </a:solidFill>
              </a:rPr>
              <a:t> / </a:t>
            </a:r>
            <a:r>
              <a:rPr lang="en-US" sz="900" b="1" dirty="0" err="1">
                <a:solidFill>
                  <a:srgbClr val="000000"/>
                </a:solidFill>
              </a:rPr>
              <a:t>Identificación</a:t>
            </a:r>
            <a:r>
              <a:rPr lang="en-US" sz="900" b="1" dirty="0">
                <a:solidFill>
                  <a:srgbClr val="000000"/>
                </a:solidFill>
              </a:rPr>
              <a:t> </a:t>
            </a:r>
            <a:r>
              <a:rPr lang="en-US" sz="900" b="1" dirty="0" err="1">
                <a:solidFill>
                  <a:srgbClr val="000000"/>
                </a:solidFill>
              </a:rPr>
              <a:t>Necesidades</a:t>
            </a:r>
            <a:endParaRPr lang="es-MX" sz="9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1619672" y="1196752"/>
            <a:ext cx="936104" cy="648072"/>
          </a:xfrm>
          <a:prstGeom prst="flowChartProcess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rgbClr val="000000"/>
                </a:solidFill>
              </a:rPr>
              <a:t>A </a:t>
            </a:r>
            <a:r>
              <a:rPr lang="en-US" sz="900" b="1" dirty="0" err="1">
                <a:solidFill>
                  <a:srgbClr val="000000"/>
                </a:solidFill>
              </a:rPr>
              <a:t>Factibilidad</a:t>
            </a:r>
            <a:endParaRPr lang="es-MX" sz="9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2699792" y="1196752"/>
            <a:ext cx="1080120" cy="648072"/>
          </a:xfrm>
          <a:prstGeom prst="flowChartProcess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rgbClr val="000000"/>
                </a:solidFill>
              </a:rPr>
              <a:t>B </a:t>
            </a:r>
            <a:r>
              <a:rPr lang="en-US" sz="900" b="1" dirty="0" err="1">
                <a:solidFill>
                  <a:srgbClr val="000000"/>
                </a:solidFill>
              </a:rPr>
              <a:t>Definición</a:t>
            </a:r>
            <a:r>
              <a:rPr lang="en-US" sz="900" b="1" dirty="0">
                <a:solidFill>
                  <a:srgbClr val="000000"/>
                </a:solidFill>
              </a:rPr>
              <a:t> </a:t>
            </a:r>
            <a:r>
              <a:rPr lang="en-US" sz="900" b="1" dirty="0" err="1">
                <a:solidFill>
                  <a:srgbClr val="000000"/>
                </a:solidFill>
              </a:rPr>
              <a:t>Preliminar</a:t>
            </a:r>
            <a:endParaRPr lang="es-MX" sz="900" b="1" dirty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898262" y="1196752"/>
            <a:ext cx="889762" cy="64807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rgbClr val="000000"/>
                </a:solidFill>
              </a:rPr>
              <a:t>C </a:t>
            </a:r>
            <a:r>
              <a:rPr lang="en-US" sz="900" b="1" dirty="0" err="1">
                <a:solidFill>
                  <a:srgbClr val="000000"/>
                </a:solidFill>
              </a:rPr>
              <a:t>Definición</a:t>
            </a:r>
            <a:r>
              <a:rPr lang="en-US" sz="900" b="1" dirty="0">
                <a:solidFill>
                  <a:srgbClr val="000000"/>
                </a:solidFill>
              </a:rPr>
              <a:t> </a:t>
            </a:r>
            <a:r>
              <a:rPr lang="en-US" sz="900" b="1" dirty="0" err="1">
                <a:solidFill>
                  <a:srgbClr val="000000"/>
                </a:solidFill>
              </a:rPr>
              <a:t>Detallada</a:t>
            </a:r>
            <a:endParaRPr lang="es-MX" sz="900" b="1" dirty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4932040" y="1196752"/>
            <a:ext cx="1080120" cy="64807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rgbClr val="000000"/>
                </a:solidFill>
              </a:rPr>
              <a:t>D </a:t>
            </a:r>
            <a:r>
              <a:rPr lang="en-US" sz="900" b="1" dirty="0" err="1">
                <a:solidFill>
                  <a:srgbClr val="000000"/>
                </a:solidFill>
              </a:rPr>
              <a:t>Calificación</a:t>
            </a:r>
            <a:r>
              <a:rPr lang="en-US" sz="900" b="1" dirty="0">
                <a:solidFill>
                  <a:srgbClr val="000000"/>
                </a:solidFill>
              </a:rPr>
              <a:t> y </a:t>
            </a:r>
            <a:r>
              <a:rPr lang="en-US" sz="900" b="1" dirty="0" err="1">
                <a:solidFill>
                  <a:srgbClr val="000000"/>
                </a:solidFill>
              </a:rPr>
              <a:t>Producción</a:t>
            </a:r>
            <a:endParaRPr lang="es-MX" sz="900" b="1" dirty="0">
              <a:solidFill>
                <a:srgbClr val="000000"/>
              </a:solidFill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6372200" y="1196752"/>
            <a:ext cx="1404156" cy="648072"/>
          </a:xfrm>
          <a:prstGeom prst="flowChartProcess">
            <a:avLst/>
          </a:prstGeom>
          <a:solidFill>
            <a:srgbClr val="CCFFFF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rgbClr val="000000"/>
                </a:solidFill>
              </a:rPr>
              <a:t>E </a:t>
            </a:r>
            <a:r>
              <a:rPr lang="en-US" sz="900" b="1" dirty="0" err="1">
                <a:solidFill>
                  <a:srgbClr val="000000"/>
                </a:solidFill>
              </a:rPr>
              <a:t>Utilizacion</a:t>
            </a:r>
            <a:endParaRPr lang="es-MX" sz="900" b="1" dirty="0">
              <a:solidFill>
                <a:srgbClr val="000000"/>
              </a:solidFill>
            </a:endParaRPr>
          </a:p>
        </p:txBody>
      </p:sp>
      <p:sp>
        <p:nvSpPr>
          <p:cNvPr id="11" name="10 Proceso"/>
          <p:cNvSpPr/>
          <p:nvPr/>
        </p:nvSpPr>
        <p:spPr>
          <a:xfrm>
            <a:off x="7848364" y="1196752"/>
            <a:ext cx="864096" cy="648072"/>
          </a:xfrm>
          <a:prstGeom prst="flowChartProcess">
            <a:avLst/>
          </a:prstGeom>
          <a:solidFill>
            <a:srgbClr val="FFC000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rgbClr val="000000"/>
                </a:solidFill>
              </a:rPr>
              <a:t>F </a:t>
            </a:r>
            <a:r>
              <a:rPr lang="en-US" sz="900" b="1" dirty="0" err="1">
                <a:solidFill>
                  <a:srgbClr val="000000"/>
                </a:solidFill>
              </a:rPr>
              <a:t>Eliminación</a:t>
            </a:r>
            <a:endParaRPr lang="es-MX" sz="900" b="1" dirty="0">
              <a:solidFill>
                <a:srgbClr val="000000"/>
              </a:solidFill>
            </a:endParaRPr>
          </a:p>
        </p:txBody>
      </p:sp>
      <p:sp>
        <p:nvSpPr>
          <p:cNvPr id="20" name="19 Proceso"/>
          <p:cNvSpPr/>
          <p:nvPr/>
        </p:nvSpPr>
        <p:spPr>
          <a:xfrm>
            <a:off x="1187624" y="2132856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RDM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22" name="21 Conector recto de flecha"/>
          <p:cNvCxnSpPr>
            <a:endCxn id="20" idx="0"/>
          </p:cNvCxnSpPr>
          <p:nvPr/>
        </p:nvCxnSpPr>
        <p:spPr>
          <a:xfrm>
            <a:off x="1511660" y="1772816"/>
            <a:ext cx="0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endCxn id="25" idx="0"/>
          </p:cNvCxnSpPr>
          <p:nvPr/>
        </p:nvCxnSpPr>
        <p:spPr>
          <a:xfrm>
            <a:off x="2519772" y="1844824"/>
            <a:ext cx="0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Proceso"/>
          <p:cNvSpPr/>
          <p:nvPr/>
        </p:nvSpPr>
        <p:spPr>
          <a:xfrm>
            <a:off x="3491880" y="3140968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RDP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31" name="30 Conector recto de flecha"/>
          <p:cNvCxnSpPr>
            <a:endCxn id="30" idx="0"/>
          </p:cNvCxnSpPr>
          <p:nvPr/>
        </p:nvCxnSpPr>
        <p:spPr>
          <a:xfrm>
            <a:off x="3815916" y="1844824"/>
            <a:ext cx="0" cy="129614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Proceso"/>
          <p:cNvSpPr/>
          <p:nvPr/>
        </p:nvSpPr>
        <p:spPr>
          <a:xfrm>
            <a:off x="2915816" y="2780928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RRS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33" name="32 Conector recto de flecha"/>
          <p:cNvCxnSpPr>
            <a:stCxn id="7" idx="2"/>
            <a:endCxn id="32" idx="0"/>
          </p:cNvCxnSpPr>
          <p:nvPr/>
        </p:nvCxnSpPr>
        <p:spPr>
          <a:xfrm>
            <a:off x="3239852" y="1844824"/>
            <a:ext cx="0" cy="9361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Proceso"/>
          <p:cNvSpPr/>
          <p:nvPr/>
        </p:nvSpPr>
        <p:spPr>
          <a:xfrm>
            <a:off x="4427984" y="3501008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RDC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36" name="35 Conector recto de flecha"/>
          <p:cNvCxnSpPr>
            <a:endCxn id="35" idx="0"/>
          </p:cNvCxnSpPr>
          <p:nvPr/>
        </p:nvCxnSpPr>
        <p:spPr>
          <a:xfrm>
            <a:off x="4752020" y="1844824"/>
            <a:ext cx="0" cy="16561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Proceso"/>
          <p:cNvSpPr/>
          <p:nvPr/>
        </p:nvSpPr>
        <p:spPr>
          <a:xfrm>
            <a:off x="5292080" y="3789040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RC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40" name="39 Conector recto de flecha"/>
          <p:cNvCxnSpPr>
            <a:endCxn id="39" idx="0"/>
          </p:cNvCxnSpPr>
          <p:nvPr/>
        </p:nvCxnSpPr>
        <p:spPr>
          <a:xfrm>
            <a:off x="5616116" y="1844824"/>
            <a:ext cx="0" cy="19442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Proceso"/>
          <p:cNvSpPr/>
          <p:nvPr/>
        </p:nvSpPr>
        <p:spPr>
          <a:xfrm>
            <a:off x="5724128" y="4581128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RPO</a:t>
            </a:r>
            <a:endParaRPr lang="es-MX" sz="1400" b="1" dirty="0">
              <a:solidFill>
                <a:srgbClr val="FF0000"/>
              </a:solidFill>
            </a:endParaRPr>
          </a:p>
        </p:txBody>
      </p:sp>
      <p:sp>
        <p:nvSpPr>
          <p:cNvPr id="46" name="45 Proceso"/>
          <p:cNvSpPr/>
          <p:nvPr/>
        </p:nvSpPr>
        <p:spPr>
          <a:xfrm>
            <a:off x="5724128" y="4149080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FF0000"/>
                </a:solidFill>
              </a:rPr>
              <a:t>RA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47" name="46 Conector recto de flecha"/>
          <p:cNvCxnSpPr>
            <a:endCxn id="46" idx="0"/>
          </p:cNvCxnSpPr>
          <p:nvPr/>
        </p:nvCxnSpPr>
        <p:spPr>
          <a:xfrm>
            <a:off x="6048164" y="1844824"/>
            <a:ext cx="0" cy="23042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Proceso"/>
          <p:cNvSpPr/>
          <p:nvPr/>
        </p:nvSpPr>
        <p:spPr>
          <a:xfrm>
            <a:off x="7020272" y="5733256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RRE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55" name="54 Conector recto de flecha"/>
          <p:cNvCxnSpPr>
            <a:endCxn id="54" idx="0"/>
          </p:cNvCxnSpPr>
          <p:nvPr/>
        </p:nvCxnSpPr>
        <p:spPr>
          <a:xfrm>
            <a:off x="7308304" y="1844824"/>
            <a:ext cx="36004" cy="38884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Proceso"/>
          <p:cNvSpPr/>
          <p:nvPr/>
        </p:nvSpPr>
        <p:spPr>
          <a:xfrm>
            <a:off x="7452320" y="6093296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RTV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57" name="56 Conector recto de flecha"/>
          <p:cNvCxnSpPr>
            <a:endCxn id="56" idx="0"/>
          </p:cNvCxnSpPr>
          <p:nvPr/>
        </p:nvCxnSpPr>
        <p:spPr>
          <a:xfrm>
            <a:off x="7776356" y="1772816"/>
            <a:ext cx="0" cy="43204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Proceso"/>
          <p:cNvSpPr/>
          <p:nvPr/>
        </p:nvSpPr>
        <p:spPr>
          <a:xfrm>
            <a:off x="6156176" y="4977172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RPV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62" name="61 Conector recto de flecha"/>
          <p:cNvCxnSpPr>
            <a:endCxn id="61" idx="0"/>
          </p:cNvCxnSpPr>
          <p:nvPr/>
        </p:nvCxnSpPr>
        <p:spPr>
          <a:xfrm>
            <a:off x="6480212" y="1844824"/>
            <a:ext cx="0" cy="31323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Proceso"/>
          <p:cNvSpPr/>
          <p:nvPr/>
        </p:nvSpPr>
        <p:spPr>
          <a:xfrm>
            <a:off x="6588224" y="5373216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RPL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67" name="66 Conector recto de flecha"/>
          <p:cNvCxnSpPr>
            <a:endCxn id="66" idx="0"/>
          </p:cNvCxnSpPr>
          <p:nvPr/>
        </p:nvCxnSpPr>
        <p:spPr>
          <a:xfrm>
            <a:off x="6912260" y="1844824"/>
            <a:ext cx="0" cy="352839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Proceso"/>
          <p:cNvSpPr/>
          <p:nvPr/>
        </p:nvSpPr>
        <p:spPr>
          <a:xfrm>
            <a:off x="8388424" y="6453336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RCM</a:t>
            </a:r>
            <a:endParaRPr lang="es-MX" sz="1400" b="1" dirty="0">
              <a:solidFill>
                <a:srgbClr val="FF0000"/>
              </a:solidFill>
            </a:endParaRPr>
          </a:p>
        </p:txBody>
      </p:sp>
      <p:cxnSp>
        <p:nvCxnSpPr>
          <p:cNvPr id="72" name="71 Conector recto de flecha"/>
          <p:cNvCxnSpPr>
            <a:endCxn id="71" idx="0"/>
          </p:cNvCxnSpPr>
          <p:nvPr/>
        </p:nvCxnSpPr>
        <p:spPr>
          <a:xfrm>
            <a:off x="8712460" y="1916832"/>
            <a:ext cx="0" cy="45365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51520" y="3509714"/>
            <a:ext cx="316835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200" dirty="0"/>
              <a:t>Revisión de Definición de Misión </a:t>
            </a:r>
            <a:r>
              <a:rPr lang="es-MX" sz="1200" b="1" dirty="0" err="1" smtClean="0"/>
              <a:t>RDM</a:t>
            </a:r>
            <a:endParaRPr lang="es-MX" sz="1200" dirty="0"/>
          </a:p>
          <a:p>
            <a:pPr algn="l"/>
            <a:r>
              <a:rPr lang="es-MX" sz="1200" dirty="0"/>
              <a:t>Revisión de Requerimientos Preliminares </a:t>
            </a:r>
            <a:r>
              <a:rPr lang="es-MX" sz="1200" b="1" dirty="0" err="1" smtClean="0"/>
              <a:t>RRP</a:t>
            </a:r>
            <a:endParaRPr lang="es-MX" sz="1200" dirty="0"/>
          </a:p>
          <a:p>
            <a:pPr algn="l"/>
            <a:r>
              <a:rPr lang="es-MX" sz="1200" dirty="0"/>
              <a:t>Revisión de Requerimientos del Sistema </a:t>
            </a:r>
            <a:r>
              <a:rPr lang="es-MX" sz="1200" dirty="0" smtClean="0"/>
              <a:t> </a:t>
            </a:r>
            <a:r>
              <a:rPr lang="es-MX" sz="1200" b="1" dirty="0" err="1" smtClean="0"/>
              <a:t>RRS</a:t>
            </a:r>
            <a:endParaRPr lang="es-MX" sz="1200" dirty="0"/>
          </a:p>
          <a:p>
            <a:pPr algn="l"/>
            <a:r>
              <a:rPr lang="es-MX" sz="1200" dirty="0"/>
              <a:t>Revisión de Diseño Preliminar </a:t>
            </a:r>
            <a:r>
              <a:rPr lang="es-MX" sz="1200" b="1" dirty="0" err="1" smtClean="0"/>
              <a:t>RDP</a:t>
            </a:r>
            <a:endParaRPr lang="es-MX" sz="1200" dirty="0"/>
          </a:p>
          <a:p>
            <a:pPr algn="l"/>
            <a:r>
              <a:rPr lang="es-MX" sz="1200" dirty="0"/>
              <a:t>Revisión de Diseño Crítico </a:t>
            </a:r>
            <a:r>
              <a:rPr lang="es-MX" sz="1200" dirty="0" smtClean="0"/>
              <a:t> </a:t>
            </a:r>
            <a:r>
              <a:rPr lang="es-MX" sz="1200" b="1" dirty="0" err="1" smtClean="0"/>
              <a:t>RDC</a:t>
            </a:r>
            <a:r>
              <a:rPr lang="es-MX" sz="1200" dirty="0" smtClean="0"/>
              <a:t> </a:t>
            </a:r>
          </a:p>
          <a:p>
            <a:pPr algn="l"/>
            <a:r>
              <a:rPr lang="es-MX" sz="1200" dirty="0" smtClean="0"/>
              <a:t>Revisión </a:t>
            </a:r>
            <a:r>
              <a:rPr lang="es-MX" sz="1200" dirty="0"/>
              <a:t>de Calificación </a:t>
            </a:r>
            <a:r>
              <a:rPr lang="es-MX" sz="1200" dirty="0" smtClean="0"/>
              <a:t> </a:t>
            </a:r>
            <a:r>
              <a:rPr lang="es-MX" sz="1200" b="1" dirty="0" err="1" smtClean="0"/>
              <a:t>RC</a:t>
            </a:r>
            <a:endParaRPr lang="es-MX" sz="1200" dirty="0"/>
          </a:p>
          <a:p>
            <a:pPr algn="l"/>
            <a:r>
              <a:rPr lang="es-MX" sz="1200" dirty="0"/>
              <a:t>Revisión de </a:t>
            </a:r>
            <a:r>
              <a:rPr lang="es-MX" sz="1200" dirty="0" smtClean="0"/>
              <a:t>Aceptación </a:t>
            </a:r>
            <a:r>
              <a:rPr lang="es-MX" sz="1200" b="1" dirty="0" smtClean="0"/>
              <a:t>RA</a:t>
            </a:r>
            <a:endParaRPr lang="es-MX" sz="1200" dirty="0"/>
          </a:p>
          <a:p>
            <a:pPr algn="l"/>
            <a:r>
              <a:rPr lang="es-MX" sz="1200" dirty="0"/>
              <a:t>Revisión de </a:t>
            </a:r>
            <a:r>
              <a:rPr lang="es-MX" sz="1200" dirty="0" smtClean="0"/>
              <a:t>Preparación para Operación </a:t>
            </a:r>
            <a:r>
              <a:rPr lang="es-MX" sz="1200" b="1" dirty="0" err="1" smtClean="0"/>
              <a:t>RPO</a:t>
            </a:r>
            <a:endParaRPr lang="es-MX" sz="1200" dirty="0"/>
          </a:p>
          <a:p>
            <a:pPr algn="l"/>
            <a:r>
              <a:rPr lang="es-MX" sz="1200" dirty="0"/>
              <a:t>Revisión de </a:t>
            </a:r>
            <a:r>
              <a:rPr lang="es-MX" sz="1200" dirty="0" smtClean="0"/>
              <a:t>Preparación para Vuelo </a:t>
            </a:r>
            <a:r>
              <a:rPr lang="es-MX" sz="1200" b="1" dirty="0" err="1" smtClean="0"/>
              <a:t>RPV</a:t>
            </a:r>
            <a:endParaRPr lang="es-MX" sz="1200" dirty="0"/>
          </a:p>
          <a:p>
            <a:pPr algn="l"/>
            <a:r>
              <a:rPr lang="es-MX" sz="1200" dirty="0"/>
              <a:t>Revisión de </a:t>
            </a:r>
            <a:r>
              <a:rPr lang="es-MX" sz="1200" dirty="0" smtClean="0"/>
              <a:t>Preparación para Lanzamiento </a:t>
            </a:r>
            <a:r>
              <a:rPr lang="es-MX" sz="1200" b="1" dirty="0" err="1" smtClean="0"/>
              <a:t>RPL</a:t>
            </a:r>
            <a:endParaRPr lang="es-MX" sz="1200" dirty="0"/>
          </a:p>
          <a:p>
            <a:pPr algn="l"/>
            <a:r>
              <a:rPr lang="es-MX" sz="1200" dirty="0"/>
              <a:t>Revisión de Resultados </a:t>
            </a:r>
            <a:r>
              <a:rPr lang="es-MX" sz="1200" dirty="0" smtClean="0"/>
              <a:t>Encargados </a:t>
            </a:r>
            <a:r>
              <a:rPr lang="es-MX" sz="1200" b="1" dirty="0" err="1" smtClean="0"/>
              <a:t>RRE</a:t>
            </a:r>
            <a:endParaRPr lang="es-MX" sz="1200" dirty="0"/>
          </a:p>
          <a:p>
            <a:pPr algn="l"/>
            <a:r>
              <a:rPr lang="es-MX" sz="1200" dirty="0"/>
              <a:t>Revisión de Término de Vida </a:t>
            </a:r>
            <a:r>
              <a:rPr lang="es-MX" sz="1200" b="1" dirty="0" err="1" smtClean="0"/>
              <a:t>RTV</a:t>
            </a:r>
            <a:endParaRPr lang="es-MX" sz="1200" dirty="0"/>
          </a:p>
          <a:p>
            <a:pPr algn="l"/>
            <a:r>
              <a:rPr lang="es-MX" sz="1200" dirty="0"/>
              <a:t>Revisión de Cierre de </a:t>
            </a:r>
            <a:r>
              <a:rPr lang="es-MX" sz="1200" dirty="0" smtClean="0"/>
              <a:t>Misión </a:t>
            </a:r>
            <a:r>
              <a:rPr lang="es-MX" sz="1200" b="1" dirty="0" err="1" smtClean="0"/>
              <a:t>RCM</a:t>
            </a:r>
            <a:r>
              <a:rPr lang="es-MX" sz="1200" dirty="0" smtClean="0"/>
              <a:t>]</a:t>
            </a:r>
            <a:endParaRPr lang="es-MX" sz="1200" dirty="0"/>
          </a:p>
        </p:txBody>
      </p:sp>
      <p:sp>
        <p:nvSpPr>
          <p:cNvPr id="25" name="24 Proceso"/>
          <p:cNvSpPr/>
          <p:nvPr/>
        </p:nvSpPr>
        <p:spPr>
          <a:xfrm>
            <a:off x="2195736" y="2492896"/>
            <a:ext cx="648072" cy="288032"/>
          </a:xfrm>
          <a:prstGeom prst="flowChartProcess">
            <a:avLst/>
          </a:prstGeom>
          <a:solidFill>
            <a:srgbClr val="FFFFCC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err="1" smtClean="0">
                <a:solidFill>
                  <a:srgbClr val="FF0000"/>
                </a:solidFill>
              </a:rPr>
              <a:t>RRP</a:t>
            </a:r>
            <a:endParaRPr lang="es-MX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8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Fases del Ciclo de Vida (0)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42</a:t>
            </a:fld>
            <a:endParaRPr lang="es-ES"/>
          </a:p>
        </p:txBody>
      </p:sp>
      <p:sp>
        <p:nvSpPr>
          <p:cNvPr id="12" name="11 Terminador"/>
          <p:cNvSpPr/>
          <p:nvPr/>
        </p:nvSpPr>
        <p:spPr>
          <a:xfrm>
            <a:off x="217411" y="119675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Inicio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3" name="12 Terminador"/>
          <p:cNvSpPr/>
          <p:nvPr/>
        </p:nvSpPr>
        <p:spPr>
          <a:xfrm>
            <a:off x="289419" y="623731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Fin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cxnSp>
        <p:nvCxnSpPr>
          <p:cNvPr id="15" name="14 Conector recto de flecha"/>
          <p:cNvCxnSpPr>
            <a:stCxn id="12" idx="2"/>
            <a:endCxn id="13" idx="0"/>
          </p:cNvCxnSpPr>
          <p:nvPr/>
        </p:nvCxnSpPr>
        <p:spPr>
          <a:xfrm>
            <a:off x="1098562" y="1556792"/>
            <a:ext cx="72008" cy="468052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Proceso"/>
          <p:cNvSpPr/>
          <p:nvPr/>
        </p:nvSpPr>
        <p:spPr>
          <a:xfrm>
            <a:off x="35496" y="234888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Factibilidad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35496" y="2996952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>
                <a:solidFill>
                  <a:srgbClr val="000000"/>
                </a:solidFill>
              </a:rPr>
              <a:t>Definición Preliminar</a:t>
            </a:r>
          </a:p>
        </p:txBody>
      </p:sp>
      <p:sp>
        <p:nvSpPr>
          <p:cNvPr id="6" name="5 Proceso"/>
          <p:cNvSpPr/>
          <p:nvPr/>
        </p:nvSpPr>
        <p:spPr>
          <a:xfrm>
            <a:off x="35496" y="3645024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Definición Detallada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35496" y="4293096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Calificación-Producción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5496" y="494116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Utilización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35496" y="1700808"/>
            <a:ext cx="2232248" cy="504056"/>
          </a:xfrm>
          <a:prstGeom prst="flowChartProcess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0 Análisis </a:t>
            </a:r>
            <a:r>
              <a:rPr lang="es-MX" sz="1400" b="1" dirty="0">
                <a:solidFill>
                  <a:srgbClr val="000000"/>
                </a:solidFill>
              </a:rPr>
              <a:t>Misión / </a:t>
            </a:r>
            <a:r>
              <a:rPr lang="es-MX" sz="1400" b="1" dirty="0" err="1">
                <a:solidFill>
                  <a:srgbClr val="000000"/>
                </a:solidFill>
              </a:rPr>
              <a:t>Ident</a:t>
            </a:r>
            <a:r>
              <a:rPr lang="es-MX" sz="1400" b="1" dirty="0">
                <a:solidFill>
                  <a:srgbClr val="000000"/>
                </a:solidFill>
              </a:rPr>
              <a:t> Necesidades</a:t>
            </a:r>
          </a:p>
        </p:txBody>
      </p:sp>
      <p:sp>
        <p:nvSpPr>
          <p:cNvPr id="10" name="9 Proceso"/>
          <p:cNvSpPr/>
          <p:nvPr/>
        </p:nvSpPr>
        <p:spPr>
          <a:xfrm>
            <a:off x="35496" y="558924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Eliminación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1" name="10 Documento"/>
          <p:cNvSpPr/>
          <p:nvPr/>
        </p:nvSpPr>
        <p:spPr>
          <a:xfrm>
            <a:off x="2411760" y="1700808"/>
            <a:ext cx="1008112" cy="504056"/>
          </a:xfrm>
          <a:prstGeom prst="flowChartDocumen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rgbClr val="000000"/>
                </a:solidFill>
              </a:rPr>
              <a:t>RDM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232248" y="6525344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err="1" smtClean="0"/>
              <a:t>RDM</a:t>
            </a:r>
            <a:r>
              <a:rPr lang="es-MX" sz="1600" b="1" dirty="0" smtClean="0"/>
              <a:t> Revisión </a:t>
            </a:r>
            <a:r>
              <a:rPr lang="es-MX" sz="1600" b="1" dirty="0"/>
              <a:t>de Definición de </a:t>
            </a:r>
            <a:r>
              <a:rPr lang="es-MX" sz="1600" b="1" dirty="0" smtClean="0"/>
              <a:t>Misión</a:t>
            </a:r>
            <a:endParaRPr lang="es-MX" sz="1600" b="1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258224"/>
              </p:ext>
            </p:extLst>
          </p:nvPr>
        </p:nvGraphicFramePr>
        <p:xfrm>
          <a:off x="4125396" y="3971870"/>
          <a:ext cx="2606844" cy="1257330"/>
        </p:xfrm>
        <a:graphic>
          <a:graphicData uri="http://schemas.openxmlformats.org/drawingml/2006/table">
            <a:tbl>
              <a:tblPr firstRow="1" firstCol="1" bandRow="1"/>
              <a:tblGrid>
                <a:gridCol w="2606844"/>
              </a:tblGrid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Objetivos de la Revisión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7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la Declaración de la Misión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Evaluar Especificación de Requerimientos Técnicos Preliminares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Evaluar Aspectos Programáticos Preliminares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378420"/>
              </p:ext>
            </p:extLst>
          </p:nvPr>
        </p:nvGraphicFramePr>
        <p:xfrm>
          <a:off x="3909789" y="1196752"/>
          <a:ext cx="3038475" cy="2520315"/>
        </p:xfrm>
        <a:graphic>
          <a:graphicData uri="http://schemas.openxmlformats.org/drawingml/2006/table">
            <a:tbl>
              <a:tblPr firstRow="1" firstCol="1" bandRow="1"/>
              <a:tblGrid>
                <a:gridCol w="3038475"/>
              </a:tblGrid>
              <a:tr h="1917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Major tasks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17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la descripción de la misión en términos de la identificación y caracterización de: las necesidades de la misión, su desempeño esperado, su dependencia y metas de seguridad , así como las restricciones de operación; con respecto al medio ambiente físico y operacional.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Desarrollar la Especificación de Requerimientos Técnicos Preliminares.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Identificar posibles Conceptos de Misión.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768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evaluación preliminar de aspectos programáticos soportados por el </a:t>
                      </a:r>
                      <a:r>
                        <a:rPr lang="es-MX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mercado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así como los estudios económicos apropiados.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evaluación de riesgos preliminares.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5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Fases del Ciclo de Vida </a:t>
            </a:r>
            <a:r>
              <a:rPr lang="es-MX" dirty="0" smtClean="0">
                <a:solidFill>
                  <a:srgbClr val="C00000"/>
                </a:solidFill>
              </a:rPr>
              <a:t>(A)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43</a:t>
            </a:fld>
            <a:endParaRPr lang="es-ES"/>
          </a:p>
        </p:txBody>
      </p:sp>
      <p:sp>
        <p:nvSpPr>
          <p:cNvPr id="12" name="11 Terminador"/>
          <p:cNvSpPr/>
          <p:nvPr/>
        </p:nvSpPr>
        <p:spPr>
          <a:xfrm>
            <a:off x="217411" y="119675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Inicio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3" name="12 Terminador"/>
          <p:cNvSpPr/>
          <p:nvPr/>
        </p:nvSpPr>
        <p:spPr>
          <a:xfrm>
            <a:off x="289419" y="623731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Fin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cxnSp>
        <p:nvCxnSpPr>
          <p:cNvPr id="15" name="14 Conector recto de flecha"/>
          <p:cNvCxnSpPr>
            <a:stCxn id="12" idx="2"/>
            <a:endCxn id="13" idx="0"/>
          </p:cNvCxnSpPr>
          <p:nvPr/>
        </p:nvCxnSpPr>
        <p:spPr>
          <a:xfrm>
            <a:off x="1098562" y="1556792"/>
            <a:ext cx="72008" cy="468052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Proceso"/>
          <p:cNvSpPr/>
          <p:nvPr/>
        </p:nvSpPr>
        <p:spPr>
          <a:xfrm>
            <a:off x="35496" y="2348880"/>
            <a:ext cx="2232248" cy="504056"/>
          </a:xfrm>
          <a:prstGeom prst="flowChartProcess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A Factibilidad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35496" y="2996952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>
                <a:solidFill>
                  <a:srgbClr val="000000"/>
                </a:solidFill>
              </a:rPr>
              <a:t>Definición Preliminar</a:t>
            </a:r>
          </a:p>
        </p:txBody>
      </p:sp>
      <p:sp>
        <p:nvSpPr>
          <p:cNvPr id="6" name="5 Proceso"/>
          <p:cNvSpPr/>
          <p:nvPr/>
        </p:nvSpPr>
        <p:spPr>
          <a:xfrm>
            <a:off x="35496" y="3645024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Definición Detallada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35496" y="4293096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Calificación-Producción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5496" y="494116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Utilización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35496" y="170080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Análisis Misión / </a:t>
            </a:r>
            <a:r>
              <a:rPr lang="es-MX" sz="1400" b="1" dirty="0" err="1" smtClean="0">
                <a:solidFill>
                  <a:srgbClr val="000000"/>
                </a:solidFill>
              </a:rPr>
              <a:t>Ident</a:t>
            </a:r>
            <a:r>
              <a:rPr lang="es-MX" sz="1400" b="1" dirty="0" smtClean="0">
                <a:solidFill>
                  <a:srgbClr val="000000"/>
                </a:solidFill>
              </a:rPr>
              <a:t> Necesidades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35496" y="558924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Eliminación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4" name="13 Documento"/>
          <p:cNvSpPr/>
          <p:nvPr/>
        </p:nvSpPr>
        <p:spPr>
          <a:xfrm>
            <a:off x="2411760" y="2348880"/>
            <a:ext cx="1008112" cy="504056"/>
          </a:xfrm>
          <a:prstGeom prst="flowChartDocumen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err="1" smtClean="0">
                <a:solidFill>
                  <a:srgbClr val="000000"/>
                </a:solidFill>
              </a:rPr>
              <a:t>RRP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386593" y="6546830"/>
            <a:ext cx="7793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 smtClean="0"/>
              <a:t>RRP</a:t>
            </a:r>
            <a:r>
              <a:rPr lang="es-MX" sz="1600" dirty="0" smtClean="0"/>
              <a:t> Revisión </a:t>
            </a:r>
            <a:r>
              <a:rPr lang="es-MX" sz="1600" dirty="0"/>
              <a:t>de Requerimientos </a:t>
            </a:r>
            <a:r>
              <a:rPr lang="es-MX" sz="1600" dirty="0" smtClean="0"/>
              <a:t>Preliminares</a:t>
            </a:r>
            <a:endParaRPr lang="es-MX" sz="1600" b="1" dirty="0"/>
          </a:p>
        </p:txBody>
      </p:sp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479544"/>
              </p:ext>
            </p:extLst>
          </p:nvPr>
        </p:nvGraphicFramePr>
        <p:xfrm>
          <a:off x="5709572" y="4509120"/>
          <a:ext cx="3326924" cy="2036465"/>
        </p:xfrm>
        <a:graphic>
          <a:graphicData uri="http://schemas.openxmlformats.org/drawingml/2006/table">
            <a:tbl>
              <a:tblPr firstRow="1" firstCol="1" bandRow="1"/>
              <a:tblGrid>
                <a:gridCol w="3326924"/>
              </a:tblGrid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Objetivos de la Revisión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4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Plan Preliminar de Aseguramiento de: Administración; Ingeniería y Producción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Especificación de Requerimientos Técnicos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8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Confirmar la factibilidad técnica y programática de los Conceptos de Sistema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Seleccionar los Conceptos:  de Sistema; y de Operación. Seleccionar las Soluciones Técnicas (incluyendo: Filosofía del Modelo y Aproximación de Verificación) para proceso en siguiente fase (B)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945609"/>
              </p:ext>
            </p:extLst>
          </p:nvPr>
        </p:nvGraphicFramePr>
        <p:xfrm>
          <a:off x="3635896" y="1052736"/>
          <a:ext cx="4608512" cy="3380581"/>
        </p:xfrm>
        <a:graphic>
          <a:graphicData uri="http://schemas.openxmlformats.org/drawingml/2006/table">
            <a:tbl>
              <a:tblPr firstRow="1" firstCol="1" bandRow="1"/>
              <a:tblGrid>
                <a:gridCol w="4608512"/>
              </a:tblGrid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s-MX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Major</a:t>
                      </a:r>
                      <a:r>
                        <a:rPr lang="es-MX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MX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tasks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60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Establecer para el proyecto: el Plan de Administración Preliminar; el Plan de Ingeniería del Sistema; y el Plan de Aseguramiento del Producto.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posibles Conceptos de Sistema y de Operación, así como la arquitectura del sistema y comparar respecto a las necesidades </a:t>
                      </a:r>
                      <a:r>
                        <a:rPr lang="es-MX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identificadas, 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para determinar  los niveles de incertidumbre y de riesgo.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Establecer el Árbol de Funciones.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7271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Evaluar la factibilidad técnica y programática de los posibles conceptos, mediante la identificación de restricciones relacionadas con la realización, costos, calendarios, organización, operaciones, mantenimiento, producción y eliminación.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Identificar tecnologías críticas y proponer actividades de pre-desarrollo.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Cuantificar y caracterizar elementos críticos para la factibilidad técnica y económica.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135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Proponer los conceptos de sistema y de operación, así como las soluciones técnicas, incluyendo la filosofía del modelo y los criterios de verificación; que serán afinados en la Fase B,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la evaluación de riesgos.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Fases del Ciclo de Vida </a:t>
            </a:r>
            <a:r>
              <a:rPr lang="es-MX" dirty="0" smtClean="0">
                <a:solidFill>
                  <a:srgbClr val="C00000"/>
                </a:solidFill>
              </a:rPr>
              <a:t>(B)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44</a:t>
            </a:fld>
            <a:endParaRPr lang="es-ES"/>
          </a:p>
        </p:txBody>
      </p:sp>
      <p:sp>
        <p:nvSpPr>
          <p:cNvPr id="12" name="11 Terminador"/>
          <p:cNvSpPr/>
          <p:nvPr/>
        </p:nvSpPr>
        <p:spPr>
          <a:xfrm>
            <a:off x="217411" y="119675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Inicio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3" name="12 Terminador"/>
          <p:cNvSpPr/>
          <p:nvPr/>
        </p:nvSpPr>
        <p:spPr>
          <a:xfrm>
            <a:off x="289419" y="623731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Fin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cxnSp>
        <p:nvCxnSpPr>
          <p:cNvPr id="15" name="14 Conector recto de flecha"/>
          <p:cNvCxnSpPr>
            <a:stCxn id="12" idx="2"/>
            <a:endCxn id="13" idx="0"/>
          </p:cNvCxnSpPr>
          <p:nvPr/>
        </p:nvCxnSpPr>
        <p:spPr>
          <a:xfrm>
            <a:off x="1098562" y="1556792"/>
            <a:ext cx="72008" cy="468052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Proceso"/>
          <p:cNvSpPr/>
          <p:nvPr/>
        </p:nvSpPr>
        <p:spPr>
          <a:xfrm>
            <a:off x="35496" y="234888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Factibilidad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35496" y="2996952"/>
            <a:ext cx="2232248" cy="504056"/>
          </a:xfrm>
          <a:prstGeom prst="flowChartProcess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B Definición </a:t>
            </a:r>
            <a:r>
              <a:rPr lang="es-MX" sz="1400" b="1" dirty="0">
                <a:solidFill>
                  <a:srgbClr val="000000"/>
                </a:solidFill>
              </a:rPr>
              <a:t>Preliminar</a:t>
            </a:r>
          </a:p>
        </p:txBody>
      </p:sp>
      <p:sp>
        <p:nvSpPr>
          <p:cNvPr id="6" name="5 Proceso"/>
          <p:cNvSpPr/>
          <p:nvPr/>
        </p:nvSpPr>
        <p:spPr>
          <a:xfrm>
            <a:off x="35496" y="3645024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Definición Detallada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35496" y="4293096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Calificación-Producción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5496" y="494116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Utilización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35496" y="170080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Análisis Misión / </a:t>
            </a:r>
            <a:r>
              <a:rPr lang="es-MX" sz="1400" b="1" dirty="0" err="1" smtClean="0">
                <a:solidFill>
                  <a:srgbClr val="000000"/>
                </a:solidFill>
              </a:rPr>
              <a:t>Ident</a:t>
            </a:r>
            <a:r>
              <a:rPr lang="es-MX" sz="1400" b="1" dirty="0" smtClean="0">
                <a:solidFill>
                  <a:srgbClr val="000000"/>
                </a:solidFill>
              </a:rPr>
              <a:t> Necesidades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35496" y="558924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Eliminación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4" name="13 Documento"/>
          <p:cNvSpPr/>
          <p:nvPr/>
        </p:nvSpPr>
        <p:spPr>
          <a:xfrm>
            <a:off x="2411760" y="2780928"/>
            <a:ext cx="1008112" cy="504056"/>
          </a:xfrm>
          <a:prstGeom prst="flowChartDocumen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err="1" smtClean="0">
                <a:solidFill>
                  <a:srgbClr val="000000"/>
                </a:solidFill>
              </a:rPr>
              <a:t>RRS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979613" y="6258798"/>
            <a:ext cx="7344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 smtClean="0"/>
              <a:t>RRS</a:t>
            </a:r>
            <a:r>
              <a:rPr lang="es-MX" sz="1600" dirty="0" smtClean="0"/>
              <a:t> Revisión </a:t>
            </a:r>
            <a:r>
              <a:rPr lang="es-MX" sz="1600" dirty="0"/>
              <a:t>de Requerimientos del </a:t>
            </a:r>
            <a:r>
              <a:rPr lang="es-MX" sz="1600" dirty="0" smtClean="0"/>
              <a:t>Sistema</a:t>
            </a:r>
            <a:endParaRPr lang="es-MX" sz="1600" b="1" dirty="0"/>
          </a:p>
        </p:txBody>
      </p:sp>
      <p:sp>
        <p:nvSpPr>
          <p:cNvPr id="17" name="16 Documento"/>
          <p:cNvSpPr/>
          <p:nvPr/>
        </p:nvSpPr>
        <p:spPr>
          <a:xfrm>
            <a:off x="2411760" y="3356992"/>
            <a:ext cx="1008112" cy="504056"/>
          </a:xfrm>
          <a:prstGeom prst="flowChartDocument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rgbClr val="000000"/>
                </a:solidFill>
              </a:rPr>
              <a:t>RDP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123728" y="6546830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 smtClean="0"/>
              <a:t>RDP</a:t>
            </a:r>
            <a:r>
              <a:rPr lang="es-MX" sz="1600" dirty="0" smtClean="0"/>
              <a:t> Revisión </a:t>
            </a:r>
            <a:r>
              <a:rPr lang="es-MX" sz="1600" dirty="0"/>
              <a:t>de Diseño </a:t>
            </a:r>
            <a:r>
              <a:rPr lang="es-MX" sz="1600" dirty="0" smtClean="0"/>
              <a:t>Preliminar</a:t>
            </a:r>
            <a:endParaRPr lang="es-MX" sz="16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50494"/>
              </p:ext>
            </p:extLst>
          </p:nvPr>
        </p:nvGraphicFramePr>
        <p:xfrm>
          <a:off x="2483768" y="4878680"/>
          <a:ext cx="2660596" cy="1286624"/>
        </p:xfrm>
        <a:graphic>
          <a:graphicData uri="http://schemas.openxmlformats.org/drawingml/2006/table">
            <a:tbl>
              <a:tblPr firstRow="1" firstCol="1" bandRow="1"/>
              <a:tblGrid>
                <a:gridCol w="2660596"/>
              </a:tblGrid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Objetivos de la Revisión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Actualización de Especificación de Requerimientos Técnicos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5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Evaluación de Definición de Diseño Preliminar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Evaluación de programa de Verificación Preliminar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72892"/>
              </p:ext>
            </p:extLst>
          </p:nvPr>
        </p:nvGraphicFramePr>
        <p:xfrm>
          <a:off x="5292080" y="4509120"/>
          <a:ext cx="3722460" cy="1725930"/>
        </p:xfrm>
        <a:graphic>
          <a:graphicData uri="http://schemas.openxmlformats.org/drawingml/2006/table">
            <a:tbl>
              <a:tblPr firstRow="1" firstCol="1" bandRow="1"/>
              <a:tblGrid>
                <a:gridCol w="3722460"/>
              </a:tblGrid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Objetivos de la Revisión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Verificación del Diseño Preliminar: de Conceptos seleccionados y de Soluciones Técnicas VS Requerimientos de Proyecto y de Sistema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404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Planes Finales de Aseguramiento: de Administración; de Ingeniería; y de Producto.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Publicación de: Árbol de Producto; Estructura de Desagregación de Trabajo; Árbol de Especificaciones (incluyendo </a:t>
                      </a:r>
                      <a:r>
                        <a:rPr lang="es-MX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filosofía 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del modelo)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094111"/>
              </p:ext>
            </p:extLst>
          </p:nvPr>
        </p:nvGraphicFramePr>
        <p:xfrm>
          <a:off x="3627859" y="1337784"/>
          <a:ext cx="5408637" cy="3035194"/>
        </p:xfrm>
        <a:graphic>
          <a:graphicData uri="http://schemas.openxmlformats.org/drawingml/2006/table">
            <a:tbl>
              <a:tblPr firstRow="1" firstCol="1" bandRow="1"/>
              <a:tblGrid>
                <a:gridCol w="5408637"/>
              </a:tblGrid>
              <a:tr h="147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 Major tasks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1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Finalizar los planes: de administración del proyecto; de ingeniería; y de aseguramiento del producto.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Establecer la línea base de la calendarización maestra.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28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de forma completa la línea base de costos.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Elaborar la versión preliminar de la estructura de desagregación organizacional (OBS).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Confirmar las soluciones técnicas para los conceptos de sistema y de operación; así como su factibilidad respecto a las restricciones programáticas.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Conducir estudios para negociación de balance y seleccionar el concepto de sistema preferente, así como su solución técnica preferente.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94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Establecer una definición de diseño preliminar para el concepto de sistema seleccionado y las soluciones técnicas relativas.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Determinar el programa de verificación incluyendo la filosofía del modelo.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40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Identificar y definir las interfaces externas.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48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Preparar la especificación del siguiente nivel y los correspondientes documentos para acuerdos de negocios relacionados.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Cuando sea necesario reducir los riesgos de desarrollo, iniciar el trabajo de pre-desarrollo sobre tecnologías críticas, o áreas de diseño del sistema.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Iniciar el abastecimiento de cualquier producto con tiempos de entrega largos, para cumplir las necesidades del calendario del proyecto.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Preparar el plan: de mitigación para desechos espaciales y el plan de eliminación.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40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Conducir la evaluación de realizabilidad y seguridad.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48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Finalizar el árbol de producto, la estructura de desagregación de trabajo y el árbol de especificaciones. </a:t>
                      </a:r>
                      <a:endParaRPr lang="es-MX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47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Actualizar la evaluación de riesgos.</a:t>
                      </a:r>
                      <a:endParaRPr lang="es-MX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67" marR="3266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98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Fases del Ciclo de Vida </a:t>
            </a:r>
            <a:r>
              <a:rPr lang="es-MX" dirty="0" smtClean="0">
                <a:solidFill>
                  <a:srgbClr val="C00000"/>
                </a:solidFill>
              </a:rPr>
              <a:t>(C)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45</a:t>
            </a:fld>
            <a:endParaRPr lang="es-ES"/>
          </a:p>
        </p:txBody>
      </p:sp>
      <p:sp>
        <p:nvSpPr>
          <p:cNvPr id="12" name="11 Terminador"/>
          <p:cNvSpPr/>
          <p:nvPr/>
        </p:nvSpPr>
        <p:spPr>
          <a:xfrm>
            <a:off x="217411" y="119675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Inicio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3" name="12 Terminador"/>
          <p:cNvSpPr/>
          <p:nvPr/>
        </p:nvSpPr>
        <p:spPr>
          <a:xfrm>
            <a:off x="289419" y="623731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Fin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cxnSp>
        <p:nvCxnSpPr>
          <p:cNvPr id="15" name="14 Conector recto de flecha"/>
          <p:cNvCxnSpPr>
            <a:stCxn id="12" idx="2"/>
            <a:endCxn id="13" idx="0"/>
          </p:cNvCxnSpPr>
          <p:nvPr/>
        </p:nvCxnSpPr>
        <p:spPr>
          <a:xfrm>
            <a:off x="1098562" y="1556792"/>
            <a:ext cx="72008" cy="468052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Proceso"/>
          <p:cNvSpPr/>
          <p:nvPr/>
        </p:nvSpPr>
        <p:spPr>
          <a:xfrm>
            <a:off x="35496" y="234888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Factibilidad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35496" y="2996952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>
                <a:solidFill>
                  <a:srgbClr val="000000"/>
                </a:solidFill>
              </a:rPr>
              <a:t>Definición Preliminar</a:t>
            </a:r>
          </a:p>
        </p:txBody>
      </p:sp>
      <p:sp>
        <p:nvSpPr>
          <p:cNvPr id="6" name="5 Proceso"/>
          <p:cNvSpPr/>
          <p:nvPr/>
        </p:nvSpPr>
        <p:spPr>
          <a:xfrm>
            <a:off x="35496" y="3645024"/>
            <a:ext cx="2232248" cy="504056"/>
          </a:xfrm>
          <a:prstGeom prst="flowChartProcess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C Definición </a:t>
            </a:r>
            <a:r>
              <a:rPr lang="es-MX" sz="1400" b="1" dirty="0">
                <a:solidFill>
                  <a:srgbClr val="000000"/>
                </a:solidFill>
              </a:rPr>
              <a:t>Detallada</a:t>
            </a:r>
          </a:p>
        </p:txBody>
      </p:sp>
      <p:sp>
        <p:nvSpPr>
          <p:cNvPr id="7" name="6 Proceso"/>
          <p:cNvSpPr/>
          <p:nvPr/>
        </p:nvSpPr>
        <p:spPr>
          <a:xfrm>
            <a:off x="35496" y="4293096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Calificación-Producción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5496" y="494116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Utilización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35496" y="170080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Análisis Misión / </a:t>
            </a:r>
            <a:r>
              <a:rPr lang="es-MX" sz="1400" b="1" dirty="0" err="1" smtClean="0">
                <a:solidFill>
                  <a:srgbClr val="000000"/>
                </a:solidFill>
              </a:rPr>
              <a:t>Ident</a:t>
            </a:r>
            <a:r>
              <a:rPr lang="es-MX" sz="1400" b="1" dirty="0" smtClean="0">
                <a:solidFill>
                  <a:srgbClr val="000000"/>
                </a:solidFill>
              </a:rPr>
              <a:t> Necesidades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35496" y="558924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Eliminación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4" name="13 Documento"/>
          <p:cNvSpPr/>
          <p:nvPr/>
        </p:nvSpPr>
        <p:spPr>
          <a:xfrm>
            <a:off x="2411760" y="3645024"/>
            <a:ext cx="1008112" cy="504056"/>
          </a:xfrm>
          <a:prstGeom prst="flowChartDocumen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err="1" smtClean="0">
                <a:solidFill>
                  <a:srgbClr val="000000"/>
                </a:solidFill>
              </a:rPr>
              <a:t>RDC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267744" y="6525344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 smtClean="0"/>
              <a:t>RDC</a:t>
            </a:r>
            <a:r>
              <a:rPr lang="es-MX" sz="1600" dirty="0" smtClean="0"/>
              <a:t> Revisión </a:t>
            </a:r>
            <a:r>
              <a:rPr lang="es-MX" sz="1600" dirty="0"/>
              <a:t>de Diseño </a:t>
            </a:r>
            <a:r>
              <a:rPr lang="es-MX" sz="1600" dirty="0" smtClean="0"/>
              <a:t>Crítico</a:t>
            </a:r>
            <a:endParaRPr lang="es-MX" sz="16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007361"/>
              </p:ext>
            </p:extLst>
          </p:nvPr>
        </p:nvGraphicFramePr>
        <p:xfrm>
          <a:off x="4283968" y="4439543"/>
          <a:ext cx="3110900" cy="1872461"/>
        </p:xfrm>
        <a:graphic>
          <a:graphicData uri="http://schemas.openxmlformats.org/drawingml/2006/table">
            <a:tbl>
              <a:tblPr firstRow="1" firstCol="1" bandRow="1"/>
              <a:tblGrid>
                <a:gridCol w="3110900"/>
              </a:tblGrid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Objetivos de la Revisión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9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Confirmar compatibilidad con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Interfases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Externas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el Diseño Final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Planeación de Ensamblaje; Integración; pruebas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Ensamblaje y Pruebas para Equipo de Vuelo y Software de Manufactura [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Release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flight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hardware/software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manufacturing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assembly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testing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].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25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Manual de Usuario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984588"/>
              </p:ext>
            </p:extLst>
          </p:nvPr>
        </p:nvGraphicFramePr>
        <p:xfrm>
          <a:off x="4247604" y="1239386"/>
          <a:ext cx="3060700" cy="2693670"/>
        </p:xfrm>
        <a:graphic>
          <a:graphicData uri="http://schemas.openxmlformats.org/drawingml/2006/table">
            <a:tbl>
              <a:tblPr firstRow="1" firstCol="1" bandRow="1"/>
              <a:tblGrid>
                <a:gridCol w="3060700"/>
              </a:tblGrid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 Major tasks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Completar la definición de diseño detallado del sistema </a:t>
                      </a:r>
                      <a:r>
                        <a:rPr lang="es-MX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 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todos los niveles de la cadena cliente-proveedor.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Producción, pruebas de desarrollo y precalificación de elementos críticos y componentes seleccionados.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Producción y pruebas de desarrollo de modelos de ingeniería, según se requiera por la filosofía del modelo seleccionado y los criterios de verificación.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Completar el ensamble, integración y planes de pruebas, del sistema y sus partes integrantes.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Definición detallada de interfases internas y externas.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Emisión del manual preliminar de usuario.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Actualización de la evaluación de riesgos.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4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Fases del Ciclo de Vida </a:t>
            </a:r>
            <a:r>
              <a:rPr lang="es-MX" dirty="0" smtClean="0">
                <a:solidFill>
                  <a:srgbClr val="C00000"/>
                </a:solidFill>
              </a:rPr>
              <a:t>(D)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46</a:t>
            </a:fld>
            <a:endParaRPr lang="es-ES"/>
          </a:p>
        </p:txBody>
      </p:sp>
      <p:sp>
        <p:nvSpPr>
          <p:cNvPr id="12" name="11 Terminador"/>
          <p:cNvSpPr/>
          <p:nvPr/>
        </p:nvSpPr>
        <p:spPr>
          <a:xfrm>
            <a:off x="217411" y="119675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Inicio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3" name="12 Terminador"/>
          <p:cNvSpPr/>
          <p:nvPr/>
        </p:nvSpPr>
        <p:spPr>
          <a:xfrm>
            <a:off x="289419" y="623731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Fin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cxnSp>
        <p:nvCxnSpPr>
          <p:cNvPr id="15" name="14 Conector recto de flecha"/>
          <p:cNvCxnSpPr>
            <a:stCxn id="12" idx="2"/>
            <a:endCxn id="13" idx="0"/>
          </p:cNvCxnSpPr>
          <p:nvPr/>
        </p:nvCxnSpPr>
        <p:spPr>
          <a:xfrm>
            <a:off x="1098562" y="1556792"/>
            <a:ext cx="72008" cy="468052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Proceso"/>
          <p:cNvSpPr/>
          <p:nvPr/>
        </p:nvSpPr>
        <p:spPr>
          <a:xfrm>
            <a:off x="35496" y="234888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Factibilidad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35496" y="2996952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>
                <a:solidFill>
                  <a:srgbClr val="000000"/>
                </a:solidFill>
              </a:rPr>
              <a:t>Definición Preliminar</a:t>
            </a:r>
          </a:p>
        </p:txBody>
      </p:sp>
      <p:sp>
        <p:nvSpPr>
          <p:cNvPr id="6" name="5 Proceso"/>
          <p:cNvSpPr/>
          <p:nvPr/>
        </p:nvSpPr>
        <p:spPr>
          <a:xfrm>
            <a:off x="35496" y="3645024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Definición Detallada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35496" y="4293096"/>
            <a:ext cx="2232248" cy="504056"/>
          </a:xfrm>
          <a:prstGeom prst="flowChartProcess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D Calificación-Producción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5496" y="494116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Utilización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35496" y="170080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Análisis Misión / </a:t>
            </a:r>
            <a:r>
              <a:rPr lang="es-MX" sz="1400" b="1" dirty="0" err="1" smtClean="0">
                <a:solidFill>
                  <a:srgbClr val="000000"/>
                </a:solidFill>
              </a:rPr>
              <a:t>Ident</a:t>
            </a:r>
            <a:r>
              <a:rPr lang="es-MX" sz="1400" b="1" dirty="0" smtClean="0">
                <a:solidFill>
                  <a:srgbClr val="000000"/>
                </a:solidFill>
              </a:rPr>
              <a:t> Necesidades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35496" y="558924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Eliminación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4" name="13 Documento"/>
          <p:cNvSpPr/>
          <p:nvPr/>
        </p:nvSpPr>
        <p:spPr>
          <a:xfrm>
            <a:off x="2411760" y="3717032"/>
            <a:ext cx="1008112" cy="504056"/>
          </a:xfrm>
          <a:prstGeom prst="flowChartDocumen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err="1" smtClean="0">
                <a:solidFill>
                  <a:srgbClr val="000000"/>
                </a:solidFill>
              </a:rPr>
              <a:t>RC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051720" y="6054387"/>
            <a:ext cx="7092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600" dirty="0" err="1" smtClean="0"/>
              <a:t>RC</a:t>
            </a:r>
            <a:r>
              <a:rPr lang="es-MX" sz="1600" dirty="0" smtClean="0"/>
              <a:t> Revisión </a:t>
            </a:r>
            <a:r>
              <a:rPr lang="es-MX" sz="1600" dirty="0"/>
              <a:t>de </a:t>
            </a:r>
            <a:r>
              <a:rPr lang="es-MX" sz="1600" dirty="0" smtClean="0"/>
              <a:t>Calificación</a:t>
            </a:r>
          </a:p>
          <a:p>
            <a:pPr algn="l"/>
            <a:r>
              <a:rPr lang="es-MX" sz="1600" dirty="0" smtClean="0"/>
              <a:t>RA Revisión </a:t>
            </a:r>
            <a:r>
              <a:rPr lang="es-MX" sz="1600" dirty="0"/>
              <a:t>de </a:t>
            </a:r>
            <a:r>
              <a:rPr lang="es-MX" sz="1600" dirty="0" smtClean="0"/>
              <a:t>Aceptación</a:t>
            </a:r>
            <a:endParaRPr lang="es-MX" sz="1600" dirty="0"/>
          </a:p>
          <a:p>
            <a:pPr algn="l"/>
            <a:r>
              <a:rPr lang="es-MX" sz="1600" dirty="0" err="1" smtClean="0"/>
              <a:t>RPO</a:t>
            </a:r>
            <a:r>
              <a:rPr lang="es-MX" sz="1600" dirty="0" smtClean="0"/>
              <a:t> Revisión </a:t>
            </a:r>
            <a:r>
              <a:rPr lang="es-MX" sz="1600" dirty="0"/>
              <a:t>de Preparación </a:t>
            </a:r>
            <a:r>
              <a:rPr lang="es-MX" sz="1600" dirty="0" smtClean="0"/>
              <a:t>para Operación</a:t>
            </a:r>
            <a:endParaRPr lang="es-MX" sz="1600" dirty="0"/>
          </a:p>
        </p:txBody>
      </p:sp>
      <p:sp>
        <p:nvSpPr>
          <p:cNvPr id="17" name="16 Documento"/>
          <p:cNvSpPr/>
          <p:nvPr/>
        </p:nvSpPr>
        <p:spPr>
          <a:xfrm>
            <a:off x="2411760" y="4293096"/>
            <a:ext cx="1008112" cy="504056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00"/>
                </a:solidFill>
              </a:rPr>
              <a:t>RA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8" name="17 Documento"/>
          <p:cNvSpPr/>
          <p:nvPr/>
        </p:nvSpPr>
        <p:spPr>
          <a:xfrm>
            <a:off x="2411760" y="4869160"/>
            <a:ext cx="1008112" cy="504056"/>
          </a:xfrm>
          <a:prstGeom prst="flowChartDocument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rgbClr val="000000"/>
                </a:solidFill>
              </a:rPr>
              <a:t>RPO</a:t>
            </a:r>
            <a:endParaRPr lang="es-MX" dirty="0">
              <a:solidFill>
                <a:srgbClr val="000000"/>
              </a:solidFill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520695"/>
              </p:ext>
            </p:extLst>
          </p:nvPr>
        </p:nvGraphicFramePr>
        <p:xfrm>
          <a:off x="5174879" y="1313342"/>
          <a:ext cx="3933625" cy="4851962"/>
        </p:xfrm>
        <a:graphic>
          <a:graphicData uri="http://schemas.openxmlformats.org/drawingml/2006/table">
            <a:tbl>
              <a:tblPr firstRow="1" firstCol="1" bandRow="1"/>
              <a:tblGrid>
                <a:gridCol w="3933625"/>
              </a:tblGrid>
              <a:tr h="1599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Objetivos de la Revisión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1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Confirmar que Proceso de Verificación demostró que Diseño y sus Márgenes satisfacen los Requerimientos Aplicables. 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completes 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del Registro de Verificación, en todos los niveles de la 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Cadena 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Cliente-Proveedor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75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la Aceptabilidad de todos las Renuncias y Desviaciones (Si desarrollo comprende la producción de varios productos recurrentes, el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QR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se completa mediante la verificación de la configuración funcional, bajo reglas específicas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61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Analizando la Configuración de primer artículo desde el punto de vista de reproductividad; Se publiquen los archivos maestros de producción; El archivo de proceder a la operación en serie, es aceptado por el Cliente.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Confirmar que Proceso de Verificación demostró que Producto está libre de errores de trabajo humano y listo para el uso operacional subsecuente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completes 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del Registro de Verificación de Aceptación, en todos los niveles de la 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Cadena 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Cliente-Proveedor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que todo material por entregar esté disponible, por la Lista Aprobada de elementos Entregables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el Producto "Como se Construyó" y sus componentes VS el Producto requerido "Como se Diseñó" y sus componentes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3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la Aceptabilidad de todos las Renuncias y Desviaciones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1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completes 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del Paquete de Datos de Aceptación.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1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Autorizar la entrega del Producto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1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Publicar el Certificado de Aceptación.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la Capacidad de Procedimientos Operacionales y su compatibilidad con el Sistema de Vuelo.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72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la Preparación de los Grupos de Operación.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64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Aceptar y Publicar el Segmento Terrestre para Operación.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050" marR="310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764057"/>
              </p:ext>
            </p:extLst>
          </p:nvPr>
        </p:nvGraphicFramePr>
        <p:xfrm>
          <a:off x="2447404" y="1363603"/>
          <a:ext cx="2556644" cy="1777365"/>
        </p:xfrm>
        <a:graphic>
          <a:graphicData uri="http://schemas.openxmlformats.org/drawingml/2006/table">
            <a:tbl>
              <a:tblPr firstRow="1" firstCol="1" bandRow="1"/>
              <a:tblGrid>
                <a:gridCol w="2556644"/>
              </a:tblGrid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 Major tasks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Completar pruebas de calificación y las actividades de verificación relacionadas.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Completar manufacturas, ensamble y pruebas del harware y software de vuelo y del asociado al soporte en tierra.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3117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Completar las pruebas de interoperabilidad entre segmentos espacial y de tierra.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Preparar el paquete de datos de aceptación.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9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Fases del Ciclo de Vida </a:t>
            </a:r>
            <a:r>
              <a:rPr lang="es-MX" dirty="0" smtClean="0">
                <a:solidFill>
                  <a:srgbClr val="C00000"/>
                </a:solidFill>
              </a:rPr>
              <a:t>(E)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47</a:t>
            </a:fld>
            <a:endParaRPr lang="es-ES"/>
          </a:p>
        </p:txBody>
      </p:sp>
      <p:sp>
        <p:nvSpPr>
          <p:cNvPr id="12" name="11 Terminador"/>
          <p:cNvSpPr/>
          <p:nvPr/>
        </p:nvSpPr>
        <p:spPr>
          <a:xfrm>
            <a:off x="217411" y="119675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Inicio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3" name="12 Terminador"/>
          <p:cNvSpPr/>
          <p:nvPr/>
        </p:nvSpPr>
        <p:spPr>
          <a:xfrm>
            <a:off x="289419" y="623731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Fin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cxnSp>
        <p:nvCxnSpPr>
          <p:cNvPr id="15" name="14 Conector recto de flecha"/>
          <p:cNvCxnSpPr>
            <a:stCxn id="12" idx="2"/>
            <a:endCxn id="13" idx="0"/>
          </p:cNvCxnSpPr>
          <p:nvPr/>
        </p:nvCxnSpPr>
        <p:spPr>
          <a:xfrm>
            <a:off x="1098562" y="1556792"/>
            <a:ext cx="72008" cy="468052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Proceso"/>
          <p:cNvSpPr/>
          <p:nvPr/>
        </p:nvSpPr>
        <p:spPr>
          <a:xfrm>
            <a:off x="35496" y="234888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Factibilidad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35496" y="2996952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>
                <a:solidFill>
                  <a:srgbClr val="000000"/>
                </a:solidFill>
              </a:rPr>
              <a:t>Definición Preliminar</a:t>
            </a:r>
          </a:p>
        </p:txBody>
      </p:sp>
      <p:sp>
        <p:nvSpPr>
          <p:cNvPr id="6" name="5 Proceso"/>
          <p:cNvSpPr/>
          <p:nvPr/>
        </p:nvSpPr>
        <p:spPr>
          <a:xfrm>
            <a:off x="35496" y="3645024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Definición Detallada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35496" y="4293096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Calificación-Producción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5496" y="4941168"/>
            <a:ext cx="2232248" cy="504056"/>
          </a:xfrm>
          <a:prstGeom prst="flowChartProcess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E Utilización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35496" y="170080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Análisis Misión / </a:t>
            </a:r>
            <a:r>
              <a:rPr lang="es-MX" sz="1400" b="1" dirty="0" err="1" smtClean="0">
                <a:solidFill>
                  <a:srgbClr val="000000"/>
                </a:solidFill>
              </a:rPr>
              <a:t>Ident</a:t>
            </a:r>
            <a:r>
              <a:rPr lang="es-MX" sz="1400" b="1" dirty="0" smtClean="0">
                <a:solidFill>
                  <a:srgbClr val="000000"/>
                </a:solidFill>
              </a:rPr>
              <a:t> Necesidades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35496" y="558924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Eliminación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4" name="13 Documento"/>
          <p:cNvSpPr/>
          <p:nvPr/>
        </p:nvSpPr>
        <p:spPr>
          <a:xfrm>
            <a:off x="2411760" y="4653136"/>
            <a:ext cx="1008112" cy="504056"/>
          </a:xfrm>
          <a:prstGeom prst="flowChartDocumen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err="1" smtClean="0">
                <a:solidFill>
                  <a:srgbClr val="000000"/>
                </a:solidFill>
              </a:rPr>
              <a:t>RPV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123728" y="5805264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600" dirty="0" err="1" smtClean="0"/>
              <a:t>RPV</a:t>
            </a:r>
            <a:r>
              <a:rPr lang="es-MX" sz="1600" dirty="0" smtClean="0"/>
              <a:t> Revisión </a:t>
            </a:r>
            <a:r>
              <a:rPr lang="es-MX" sz="1600" dirty="0"/>
              <a:t>de Preparación </a:t>
            </a:r>
            <a:r>
              <a:rPr lang="es-MX" sz="1600" dirty="0" smtClean="0"/>
              <a:t>para Vuelo</a:t>
            </a:r>
            <a:endParaRPr lang="es-MX" sz="1600" dirty="0"/>
          </a:p>
          <a:p>
            <a:pPr algn="l"/>
            <a:r>
              <a:rPr lang="es-MX" sz="1600" dirty="0" err="1" smtClean="0"/>
              <a:t>RPL</a:t>
            </a:r>
            <a:r>
              <a:rPr lang="es-MX" sz="1600" dirty="0" smtClean="0"/>
              <a:t> Revisión </a:t>
            </a:r>
            <a:r>
              <a:rPr lang="es-MX" sz="1600" dirty="0"/>
              <a:t>de Preparación </a:t>
            </a:r>
            <a:r>
              <a:rPr lang="es-MX" sz="1600" dirty="0" smtClean="0"/>
              <a:t>para Lanzamiento</a:t>
            </a:r>
            <a:endParaRPr lang="es-MX" sz="1600" dirty="0"/>
          </a:p>
          <a:p>
            <a:pPr algn="l"/>
            <a:r>
              <a:rPr lang="es-MX" sz="1600" dirty="0" err="1" smtClean="0"/>
              <a:t>RRE</a:t>
            </a:r>
            <a:r>
              <a:rPr lang="es-MX" sz="1600" dirty="0" smtClean="0"/>
              <a:t> Revisión </a:t>
            </a:r>
            <a:r>
              <a:rPr lang="es-MX" sz="1600" dirty="0"/>
              <a:t>de Resultados </a:t>
            </a:r>
            <a:r>
              <a:rPr lang="es-MX" sz="1600" dirty="0" smtClean="0"/>
              <a:t>Encargados</a:t>
            </a:r>
            <a:endParaRPr lang="es-MX" sz="1600" dirty="0"/>
          </a:p>
          <a:p>
            <a:pPr algn="l"/>
            <a:r>
              <a:rPr lang="es-MX" sz="1600" dirty="0" err="1" smtClean="0"/>
              <a:t>RTV</a:t>
            </a:r>
            <a:r>
              <a:rPr lang="es-MX" sz="1600" dirty="0" smtClean="0"/>
              <a:t> Revisión </a:t>
            </a:r>
            <a:r>
              <a:rPr lang="es-MX" sz="1600" dirty="0"/>
              <a:t>de Término de </a:t>
            </a:r>
            <a:r>
              <a:rPr lang="es-MX" sz="1600" dirty="0" smtClean="0"/>
              <a:t>Vida</a:t>
            </a:r>
            <a:endParaRPr lang="es-MX" sz="1600" dirty="0"/>
          </a:p>
        </p:txBody>
      </p:sp>
      <p:sp>
        <p:nvSpPr>
          <p:cNvPr id="17" name="16 Documento"/>
          <p:cNvSpPr/>
          <p:nvPr/>
        </p:nvSpPr>
        <p:spPr>
          <a:xfrm>
            <a:off x="2411760" y="5229200"/>
            <a:ext cx="1008112" cy="504056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rgbClr val="000000"/>
                </a:solidFill>
              </a:rPr>
              <a:t>RPL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8" name="17 Documento"/>
          <p:cNvSpPr/>
          <p:nvPr/>
        </p:nvSpPr>
        <p:spPr>
          <a:xfrm>
            <a:off x="3491880" y="4653136"/>
            <a:ext cx="1008112" cy="504056"/>
          </a:xfrm>
          <a:prstGeom prst="flowChartDocument">
            <a:avLst/>
          </a:prstGeom>
          <a:solidFill>
            <a:srgbClr val="FFCC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00"/>
                </a:solidFill>
              </a:rPr>
              <a:t>RRE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9" name="18 Documento"/>
          <p:cNvSpPr/>
          <p:nvPr/>
        </p:nvSpPr>
        <p:spPr>
          <a:xfrm>
            <a:off x="3491880" y="5229200"/>
            <a:ext cx="1008112" cy="504056"/>
          </a:xfrm>
          <a:prstGeom prst="flowChartDocument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rgbClr val="000000"/>
                </a:solidFill>
              </a:rPr>
              <a:t>RTV</a:t>
            </a:r>
            <a:endParaRPr lang="es-MX" dirty="0">
              <a:solidFill>
                <a:srgbClr val="000000"/>
              </a:solidFill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233301"/>
              </p:ext>
            </p:extLst>
          </p:nvPr>
        </p:nvGraphicFramePr>
        <p:xfrm>
          <a:off x="4860032" y="2644522"/>
          <a:ext cx="4176464" cy="3160742"/>
        </p:xfrm>
        <a:graphic>
          <a:graphicData uri="http://schemas.openxmlformats.org/drawingml/2006/table">
            <a:tbl>
              <a:tblPr firstRow="1" firstCol="1" bandRow="1"/>
              <a:tblGrid>
                <a:gridCol w="4176464"/>
              </a:tblGrid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Objetivos de la Revisión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170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Para Verificar, previo al lanzamiento, que los Segmentos: de Vuelo; de Tierra; y de Soporte (seguimiento, comunicaciones y segurifdad), estan listos para el lanzamiento.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86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 realiza justo previo al lanzamiento, para: ++ Declarar la </a:t>
                      </a:r>
                      <a:r>
                        <a:rPr lang="es-MX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Preparación 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para Lanzamiento, por parte de: Vehículo Lanzador; Segmento Espacial; Segmento de Tierra; Sistemas de Soporte. ++ Proporcionar la Autorización de Proceder al Lanzamiento.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Declarar la preparación para Operación/Utilización de rutina y la entrega del sistema al iniciador del Proyecto, o al operador designado. Se realiza posterior a la Verificación de la "Etapa en órbita" y la realización de sus pruebas para comprobar que todos los elementos del sistema operan dentro de los parámetros de desempeño </a:t>
                      </a:r>
                      <a:r>
                        <a:rPr lang="es-MX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especificados. 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Verificar que la Misión ha completado su Operación o Servicio Útil.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Garantizar que todos los elementos en órbita están configurados para permitir una eliminación segura.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155891"/>
              </p:ext>
            </p:extLst>
          </p:nvPr>
        </p:nvGraphicFramePr>
        <p:xfrm>
          <a:off x="2627784" y="764704"/>
          <a:ext cx="5616624" cy="1774676"/>
        </p:xfrm>
        <a:graphic>
          <a:graphicData uri="http://schemas.openxmlformats.org/drawingml/2006/table">
            <a:tbl>
              <a:tblPr firstRow="1" firstCol="1" bandRow="1"/>
              <a:tblGrid>
                <a:gridCol w="5616624"/>
              </a:tblGrid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 </a:t>
                      </a:r>
                      <a:r>
                        <a:rPr lang="es-MX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Major</a:t>
                      </a:r>
                      <a:r>
                        <a:rPr lang="es-MX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MX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tasks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Realizar todas las actividades en el nivel de los segmentos espacial y de tierra, para preparar el lanzamiento.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Conducir todas las operaciones de lanzamiento y de órbita temprana.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785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Realizar actividades de verificación en órbita, incluyendo las encargadas.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Realizar todas las operaciones en órbita para lograr los objetivos de la misión.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Realizar todas las actividades del segmento de tierra, para soportar la misión.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Realizar otras actividades de soporte en tierra para apoyar la mision.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Finalizar el plan de eliminación.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5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Fases del Ciclo de Vida </a:t>
            </a:r>
            <a:r>
              <a:rPr lang="es-MX" dirty="0" smtClean="0">
                <a:solidFill>
                  <a:srgbClr val="C00000"/>
                </a:solidFill>
              </a:rPr>
              <a:t>(F)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608CF-DB66-48DA-A571-2F5A64157BD3}" type="slidenum">
              <a:rPr lang="es-ES" smtClean="0"/>
              <a:pPr>
                <a:defRPr/>
              </a:pPr>
              <a:t>48</a:t>
            </a:fld>
            <a:endParaRPr lang="es-ES"/>
          </a:p>
        </p:txBody>
      </p:sp>
      <p:sp>
        <p:nvSpPr>
          <p:cNvPr id="12" name="11 Terminador"/>
          <p:cNvSpPr/>
          <p:nvPr/>
        </p:nvSpPr>
        <p:spPr>
          <a:xfrm>
            <a:off x="217411" y="119675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Inicio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3" name="12 Terminador"/>
          <p:cNvSpPr/>
          <p:nvPr/>
        </p:nvSpPr>
        <p:spPr>
          <a:xfrm>
            <a:off x="289419" y="6237312"/>
            <a:ext cx="1762301" cy="360040"/>
          </a:xfrm>
          <a:prstGeom prst="flowChartTerminator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Fin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cxnSp>
        <p:nvCxnSpPr>
          <p:cNvPr id="15" name="14 Conector recto de flecha"/>
          <p:cNvCxnSpPr>
            <a:stCxn id="12" idx="2"/>
            <a:endCxn id="13" idx="0"/>
          </p:cNvCxnSpPr>
          <p:nvPr/>
        </p:nvCxnSpPr>
        <p:spPr>
          <a:xfrm>
            <a:off x="1098562" y="1556792"/>
            <a:ext cx="72008" cy="468052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Proceso"/>
          <p:cNvSpPr/>
          <p:nvPr/>
        </p:nvSpPr>
        <p:spPr>
          <a:xfrm>
            <a:off x="35496" y="2348880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Factibilidad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35496" y="2996952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>
                <a:solidFill>
                  <a:srgbClr val="000000"/>
                </a:solidFill>
              </a:rPr>
              <a:t>Definición Preliminar</a:t>
            </a:r>
          </a:p>
        </p:txBody>
      </p:sp>
      <p:sp>
        <p:nvSpPr>
          <p:cNvPr id="6" name="5 Proceso"/>
          <p:cNvSpPr/>
          <p:nvPr/>
        </p:nvSpPr>
        <p:spPr>
          <a:xfrm>
            <a:off x="35496" y="3645024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Definición Detallada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>
            <a:off x="35496" y="4293096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Calificación-Producción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8" name="7 Proceso"/>
          <p:cNvSpPr/>
          <p:nvPr/>
        </p:nvSpPr>
        <p:spPr>
          <a:xfrm>
            <a:off x="35496" y="494116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Utilización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9" name="8 Proceso"/>
          <p:cNvSpPr/>
          <p:nvPr/>
        </p:nvSpPr>
        <p:spPr>
          <a:xfrm>
            <a:off x="35496" y="1700808"/>
            <a:ext cx="2232248" cy="504056"/>
          </a:xfrm>
          <a:prstGeom prst="flowChartProcess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rgbClr val="000000"/>
                </a:solidFill>
              </a:rPr>
              <a:t>Análisis Misión / </a:t>
            </a:r>
            <a:r>
              <a:rPr lang="es-MX" sz="1400" b="1" dirty="0" err="1" smtClean="0">
                <a:solidFill>
                  <a:srgbClr val="000000"/>
                </a:solidFill>
              </a:rPr>
              <a:t>Ident</a:t>
            </a:r>
            <a:r>
              <a:rPr lang="es-MX" sz="1400" b="1" dirty="0" smtClean="0">
                <a:solidFill>
                  <a:srgbClr val="000000"/>
                </a:solidFill>
              </a:rPr>
              <a:t> Necesidades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0" name="9 Proceso"/>
          <p:cNvSpPr/>
          <p:nvPr/>
        </p:nvSpPr>
        <p:spPr>
          <a:xfrm>
            <a:off x="35496" y="5589240"/>
            <a:ext cx="2232248" cy="504056"/>
          </a:xfrm>
          <a:prstGeom prst="flowChartProcess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solidFill>
                  <a:srgbClr val="000000"/>
                </a:solidFill>
              </a:rPr>
              <a:t>F Eliminación</a:t>
            </a:r>
            <a:endParaRPr lang="es-MX" sz="1400" b="1" dirty="0">
              <a:solidFill>
                <a:srgbClr val="000000"/>
              </a:solidFill>
            </a:endParaRPr>
          </a:p>
        </p:txBody>
      </p:sp>
      <p:sp>
        <p:nvSpPr>
          <p:cNvPr id="14" name="13 Documento"/>
          <p:cNvSpPr/>
          <p:nvPr/>
        </p:nvSpPr>
        <p:spPr>
          <a:xfrm>
            <a:off x="2411760" y="5589240"/>
            <a:ext cx="1008112" cy="504056"/>
          </a:xfrm>
          <a:prstGeom prst="flowChartDocumen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err="1" smtClean="0">
                <a:solidFill>
                  <a:srgbClr val="000000"/>
                </a:solidFill>
              </a:rPr>
              <a:t>RCM</a:t>
            </a:r>
            <a:endParaRPr lang="es-MX" dirty="0">
              <a:solidFill>
                <a:srgbClr val="00000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304256" y="6525344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 smtClean="0"/>
              <a:t>RCM</a:t>
            </a:r>
            <a:r>
              <a:rPr lang="es-MX" sz="1600" dirty="0" smtClean="0"/>
              <a:t> Revisión </a:t>
            </a:r>
            <a:r>
              <a:rPr lang="es-MX" sz="1600" dirty="0"/>
              <a:t>de Cierre de </a:t>
            </a:r>
            <a:r>
              <a:rPr lang="es-MX" sz="1600" dirty="0" smtClean="0"/>
              <a:t>Misión</a:t>
            </a:r>
            <a:endParaRPr lang="es-MX" sz="16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335368"/>
              </p:ext>
            </p:extLst>
          </p:nvPr>
        </p:nvGraphicFramePr>
        <p:xfrm>
          <a:off x="4211960" y="5229200"/>
          <a:ext cx="2750860" cy="733425"/>
        </p:xfrm>
        <a:graphic>
          <a:graphicData uri="http://schemas.openxmlformats.org/drawingml/2006/table">
            <a:tbl>
              <a:tblPr firstRow="1" firstCol="1" bandRow="1"/>
              <a:tblGrid>
                <a:gridCol w="2750860"/>
              </a:tblGrid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Objetivos de la Revisión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Garantizar que todas las Actividades de Eliminación de la Misión se han completado de forma adecuada.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895075"/>
              </p:ext>
            </p:extLst>
          </p:nvPr>
        </p:nvGraphicFramePr>
        <p:xfrm>
          <a:off x="4247604" y="4509120"/>
          <a:ext cx="2700660" cy="387985"/>
        </p:xfrm>
        <a:graphic>
          <a:graphicData uri="http://schemas.openxmlformats.org/drawingml/2006/table">
            <a:tbl>
              <a:tblPr firstRow="1" firstCol="1" bandRow="1"/>
              <a:tblGrid>
                <a:gridCol w="2700660"/>
              </a:tblGrid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 Major tasks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Realizar el plan de eliminación.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1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565400"/>
            <a:ext cx="8137525" cy="1727696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 smtClean="0"/>
              <a:t>6 Material complementario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566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Antecedentes;</a:t>
            </a:r>
            <a:r>
              <a:rPr lang="es-MX" dirty="0">
                <a:solidFill>
                  <a:srgbClr val="C00000"/>
                </a:solidFill>
              </a:rPr>
              <a:t/>
            </a:r>
            <a:br>
              <a:rPr lang="es-MX" dirty="0">
                <a:solidFill>
                  <a:srgbClr val="C00000"/>
                </a:solidFill>
              </a:rPr>
            </a:br>
            <a:r>
              <a:rPr lang="es-MX" dirty="0" smtClean="0">
                <a:solidFill>
                  <a:srgbClr val="C00000"/>
                </a:solidFill>
              </a:rPr>
              <a:t>identificación del Proyecto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188" y="1196975"/>
            <a:ext cx="7921625" cy="5544393"/>
          </a:xfrm>
        </p:spPr>
        <p:txBody>
          <a:bodyPr/>
          <a:lstStyle/>
          <a:p>
            <a:r>
              <a:rPr lang="es-ES" dirty="0"/>
              <a:t>¿Qué?: </a:t>
            </a:r>
            <a:endParaRPr lang="es-MX" dirty="0"/>
          </a:p>
          <a:p>
            <a:pPr lvl="1"/>
            <a:r>
              <a:rPr lang="es-ES" dirty="0"/>
              <a:t>Desarrollo de proyecto </a:t>
            </a:r>
            <a:r>
              <a:rPr lang="es-ES" dirty="0" smtClean="0"/>
              <a:t>espacial: </a:t>
            </a:r>
            <a:r>
              <a:rPr lang="es-ES" dirty="0" err="1" smtClean="0">
                <a:solidFill>
                  <a:srgbClr val="000000"/>
                </a:solidFill>
              </a:rPr>
              <a:t>SATEX</a:t>
            </a:r>
            <a:r>
              <a:rPr lang="es-ES" dirty="0" smtClean="0">
                <a:solidFill>
                  <a:srgbClr val="000000"/>
                </a:solidFill>
              </a:rPr>
              <a:t> 2</a:t>
            </a:r>
            <a:endParaRPr lang="es-MX" dirty="0">
              <a:solidFill>
                <a:srgbClr val="000000"/>
              </a:solidFill>
            </a:endParaRPr>
          </a:p>
          <a:p>
            <a:r>
              <a:rPr lang="es-ES" dirty="0"/>
              <a:t>¿Porqué?</a:t>
            </a:r>
            <a:endParaRPr lang="es-MX" dirty="0"/>
          </a:p>
          <a:p>
            <a:pPr lvl="1"/>
            <a:r>
              <a:rPr lang="es-ES" dirty="0"/>
              <a:t>Existe evidencia de que la realización y </a:t>
            </a:r>
            <a:r>
              <a:rPr lang="es-ES" dirty="0" smtClean="0"/>
              <a:t>resultados de proyectos espaciales tienen </a:t>
            </a:r>
            <a:r>
              <a:rPr lang="es-ES" dirty="0"/>
              <a:t>efectos convenientes para las sociedades que los realizan (económicos, sociales y culturales).</a:t>
            </a:r>
            <a:endParaRPr lang="es-MX" dirty="0"/>
          </a:p>
          <a:p>
            <a:pPr lvl="1"/>
            <a:r>
              <a:rPr lang="es-ES" dirty="0"/>
              <a:t>Los mandatos de existencia, propósitos y acciones de las entidades mexicanas promotoras, les atribuyen responsabilidades en la materia.</a:t>
            </a:r>
            <a:endParaRPr lang="es-MX" dirty="0"/>
          </a:p>
          <a:p>
            <a:pPr lvl="1"/>
            <a:r>
              <a:rPr lang="es-ES" dirty="0"/>
              <a:t>La situación actual y acciones recientes, realizadas en el país por los interesados, configuran un ambiente favorable al </a:t>
            </a:r>
            <a:r>
              <a:rPr lang="es-ES" dirty="0" smtClean="0"/>
              <a:t>desarrollo </a:t>
            </a:r>
            <a:r>
              <a:rPr lang="es-ES" dirty="0"/>
              <a:t>de proyectos de esta naturaleza.</a:t>
            </a:r>
            <a:endParaRPr lang="es-MX" dirty="0"/>
          </a:p>
          <a:p>
            <a:pPr lvl="1"/>
            <a:r>
              <a:rPr lang="es-ES" dirty="0"/>
              <a:t>La nación requiere disponer de capacidades y la imagen relativa, que favorezcan su ubicación como parte en el concierto internacional.</a:t>
            </a:r>
            <a:endParaRPr lang="es-MX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4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-28575"/>
            <a:ext cx="6769100" cy="865188"/>
          </a:xfrm>
        </p:spPr>
        <p:txBody>
          <a:bodyPr/>
          <a:lstStyle/>
          <a:p>
            <a:r>
              <a:rPr lang="es-ES" dirty="0" smtClean="0">
                <a:solidFill>
                  <a:srgbClr val="C00000"/>
                </a:solidFill>
              </a:rPr>
              <a:t>Integración (general) de la acción «desarrollo»</a:t>
            </a:r>
          </a:p>
        </p:txBody>
      </p:sp>
      <p:grpSp>
        <p:nvGrpSpPr>
          <p:cNvPr id="14340" name="10239 Grupo"/>
          <p:cNvGrpSpPr>
            <a:grpSpLocks/>
          </p:cNvGrpSpPr>
          <p:nvPr/>
        </p:nvGrpSpPr>
        <p:grpSpPr bwMode="auto">
          <a:xfrm>
            <a:off x="684213" y="1484313"/>
            <a:ext cx="7200900" cy="5221287"/>
            <a:chOff x="1115616" y="764704"/>
            <a:chExt cx="7992888" cy="5976664"/>
          </a:xfrm>
        </p:grpSpPr>
        <p:sp>
          <p:nvSpPr>
            <p:cNvPr id="20" name="19 Proceso"/>
            <p:cNvSpPr/>
            <p:nvPr/>
          </p:nvSpPr>
          <p:spPr>
            <a:xfrm>
              <a:off x="1115616" y="3285115"/>
              <a:ext cx="2304827" cy="503356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100" b="1" dirty="0">
                  <a:solidFill>
                    <a:srgbClr val="000000"/>
                  </a:solidFill>
                </a:rPr>
                <a:t>Desarrollo de «XXX»</a:t>
              </a:r>
            </a:p>
          </p:txBody>
        </p:sp>
        <p:cxnSp>
          <p:nvCxnSpPr>
            <p:cNvPr id="21" name="20 Conector recto de flecha"/>
            <p:cNvCxnSpPr>
              <a:endCxn id="20" idx="0"/>
            </p:cNvCxnSpPr>
            <p:nvPr/>
          </p:nvCxnSpPr>
          <p:spPr>
            <a:xfrm rot="5400000">
              <a:off x="2123592" y="3140678"/>
              <a:ext cx="287112" cy="1763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>
              <a:stCxn id="20" idx="2"/>
            </p:cNvCxnSpPr>
            <p:nvPr/>
          </p:nvCxnSpPr>
          <p:spPr>
            <a:xfrm rot="5400000">
              <a:off x="2087248" y="3969306"/>
              <a:ext cx="359799" cy="1763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>
              <a:stCxn id="20" idx="3"/>
            </p:cNvCxnSpPr>
            <p:nvPr/>
          </p:nvCxnSpPr>
          <p:spPr>
            <a:xfrm flipV="1">
              <a:off x="3420443" y="1640579"/>
              <a:ext cx="2015843" cy="1897123"/>
            </a:xfrm>
            <a:prstGeom prst="line">
              <a:avLst/>
            </a:prstGeom>
            <a:ln w="38100">
              <a:solidFill>
                <a:srgbClr val="0033CC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>
              <a:stCxn id="20" idx="3"/>
              <a:endCxn id="59" idx="3"/>
            </p:cNvCxnSpPr>
            <p:nvPr/>
          </p:nvCxnSpPr>
          <p:spPr>
            <a:xfrm>
              <a:off x="3420443" y="3537702"/>
              <a:ext cx="1938311" cy="2327791"/>
            </a:xfrm>
            <a:prstGeom prst="line">
              <a:avLst/>
            </a:prstGeom>
            <a:ln w="38100">
              <a:solidFill>
                <a:srgbClr val="0033CC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347" name="35 Grupo"/>
            <p:cNvGrpSpPr>
              <a:grpSpLocks/>
            </p:cNvGrpSpPr>
            <p:nvPr/>
          </p:nvGrpSpPr>
          <p:grpSpPr bwMode="auto">
            <a:xfrm>
              <a:off x="4499992" y="764704"/>
              <a:ext cx="3600400" cy="5832648"/>
              <a:chOff x="4932040" y="620688"/>
              <a:chExt cx="3600400" cy="5832648"/>
            </a:xfrm>
          </p:grpSpPr>
          <p:sp>
            <p:nvSpPr>
              <p:cNvPr id="37" name="36 Proceso"/>
              <p:cNvSpPr/>
              <p:nvPr/>
            </p:nvSpPr>
            <p:spPr>
              <a:xfrm>
                <a:off x="6227803" y="1196730"/>
                <a:ext cx="2304827" cy="359799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Identificar Propósitos</a:t>
                </a:r>
              </a:p>
            </p:txBody>
          </p:sp>
          <p:sp>
            <p:nvSpPr>
              <p:cNvPr id="38" name="37 Proceso"/>
              <p:cNvSpPr/>
              <p:nvPr/>
            </p:nvSpPr>
            <p:spPr>
              <a:xfrm>
                <a:off x="6227803" y="2924857"/>
                <a:ext cx="2304827" cy="359799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Procesar insumos</a:t>
                </a:r>
              </a:p>
            </p:txBody>
          </p:sp>
          <p:sp>
            <p:nvSpPr>
              <p:cNvPr id="39" name="38 Proceso"/>
              <p:cNvSpPr/>
              <p:nvPr/>
            </p:nvSpPr>
            <p:spPr>
              <a:xfrm>
                <a:off x="6227803" y="3500898"/>
                <a:ext cx="2304827" cy="359799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Integrar solución</a:t>
                </a:r>
              </a:p>
            </p:txBody>
          </p:sp>
          <p:sp>
            <p:nvSpPr>
              <p:cNvPr id="40" name="39 Proceso"/>
              <p:cNvSpPr/>
              <p:nvPr/>
            </p:nvSpPr>
            <p:spPr>
              <a:xfrm>
                <a:off x="6227803" y="4076941"/>
                <a:ext cx="2304827" cy="359799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Documentar resultados</a:t>
                </a:r>
              </a:p>
            </p:txBody>
          </p:sp>
          <p:sp>
            <p:nvSpPr>
              <p:cNvPr id="41" name="40 Proceso"/>
              <p:cNvSpPr/>
              <p:nvPr/>
            </p:nvSpPr>
            <p:spPr>
              <a:xfrm>
                <a:off x="6227803" y="4652982"/>
                <a:ext cx="2304827" cy="359799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Presentar a aprobación</a:t>
                </a:r>
              </a:p>
            </p:txBody>
          </p:sp>
          <p:sp>
            <p:nvSpPr>
              <p:cNvPr id="42" name="41 Rombo"/>
              <p:cNvSpPr/>
              <p:nvPr/>
            </p:nvSpPr>
            <p:spPr>
              <a:xfrm>
                <a:off x="6589033" y="5229025"/>
                <a:ext cx="1584129" cy="648728"/>
              </a:xfrm>
              <a:prstGeom prst="diamond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000" b="1" dirty="0">
                    <a:solidFill>
                      <a:srgbClr val="000000"/>
                    </a:solidFill>
                  </a:rPr>
                  <a:t>Aprobar</a:t>
                </a:r>
              </a:p>
            </p:txBody>
          </p:sp>
          <p:sp>
            <p:nvSpPr>
              <p:cNvPr id="43" name="42 Proceso"/>
              <p:cNvSpPr/>
              <p:nvPr/>
            </p:nvSpPr>
            <p:spPr>
              <a:xfrm>
                <a:off x="4932658" y="3644455"/>
                <a:ext cx="1080168" cy="505173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Modificar</a:t>
                </a:r>
              </a:p>
            </p:txBody>
          </p:sp>
          <p:cxnSp>
            <p:nvCxnSpPr>
              <p:cNvPr id="44" name="49 Forma"/>
              <p:cNvCxnSpPr>
                <a:stCxn id="42" idx="1"/>
                <a:endCxn id="43" idx="2"/>
              </p:cNvCxnSpPr>
              <p:nvPr/>
            </p:nvCxnSpPr>
            <p:spPr>
              <a:xfrm rot="10800000">
                <a:off x="5471861" y="4149628"/>
                <a:ext cx="1117172" cy="1404670"/>
              </a:xfrm>
              <a:prstGeom prst="bentConnector2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52 Forma"/>
              <p:cNvCxnSpPr>
                <a:stCxn id="43" idx="0"/>
                <a:endCxn id="37" idx="1"/>
              </p:cNvCxnSpPr>
              <p:nvPr/>
            </p:nvCxnSpPr>
            <p:spPr>
              <a:xfrm rot="5400000" flipH="1" flipV="1">
                <a:off x="4715919" y="2132572"/>
                <a:ext cx="2267825" cy="755942"/>
              </a:xfrm>
              <a:prstGeom prst="bentConnector2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45 Terminador"/>
              <p:cNvSpPr/>
              <p:nvPr/>
            </p:nvSpPr>
            <p:spPr>
              <a:xfrm>
                <a:off x="6300048" y="620688"/>
                <a:ext cx="2160335" cy="359799"/>
              </a:xfrm>
              <a:prstGeom prst="flowChartTerminator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Tarea Anterior</a:t>
                </a:r>
              </a:p>
            </p:txBody>
          </p:sp>
          <p:cxnSp>
            <p:nvCxnSpPr>
              <p:cNvPr id="47" name="46 Conector recto de flecha"/>
              <p:cNvCxnSpPr>
                <a:stCxn id="46" idx="2"/>
                <a:endCxn id="37" idx="0"/>
              </p:cNvCxnSpPr>
              <p:nvPr/>
            </p:nvCxnSpPr>
            <p:spPr>
              <a:xfrm>
                <a:off x="7380216" y="980487"/>
                <a:ext cx="0" cy="216242"/>
              </a:xfrm>
              <a:prstGeom prst="straightConnector1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47 Conector recto de flecha"/>
              <p:cNvCxnSpPr>
                <a:stCxn id="37" idx="2"/>
                <a:endCxn id="55" idx="0"/>
              </p:cNvCxnSpPr>
              <p:nvPr/>
            </p:nvCxnSpPr>
            <p:spPr>
              <a:xfrm>
                <a:off x="7380216" y="1556529"/>
                <a:ext cx="0" cy="216244"/>
              </a:xfrm>
              <a:prstGeom prst="straightConnector1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Conector recto de flecha"/>
              <p:cNvCxnSpPr>
                <a:stCxn id="38" idx="2"/>
                <a:endCxn id="39" idx="0"/>
              </p:cNvCxnSpPr>
              <p:nvPr/>
            </p:nvCxnSpPr>
            <p:spPr>
              <a:xfrm>
                <a:off x="7380216" y="3284656"/>
                <a:ext cx="0" cy="216242"/>
              </a:xfrm>
              <a:prstGeom prst="straightConnector1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49 Conector recto de flecha"/>
              <p:cNvCxnSpPr>
                <a:stCxn id="39" idx="2"/>
                <a:endCxn id="40" idx="0"/>
              </p:cNvCxnSpPr>
              <p:nvPr/>
            </p:nvCxnSpPr>
            <p:spPr>
              <a:xfrm>
                <a:off x="7380216" y="3860697"/>
                <a:ext cx="0" cy="216244"/>
              </a:xfrm>
              <a:prstGeom prst="straightConnector1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50 Conector recto de flecha"/>
              <p:cNvCxnSpPr>
                <a:stCxn id="41" idx="2"/>
                <a:endCxn id="42" idx="0"/>
              </p:cNvCxnSpPr>
              <p:nvPr/>
            </p:nvCxnSpPr>
            <p:spPr>
              <a:xfrm>
                <a:off x="7380216" y="5012782"/>
                <a:ext cx="0" cy="216244"/>
              </a:xfrm>
              <a:prstGeom prst="straightConnector1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51 Conector recto de flecha"/>
              <p:cNvCxnSpPr>
                <a:stCxn id="40" idx="2"/>
                <a:endCxn id="41" idx="0"/>
              </p:cNvCxnSpPr>
              <p:nvPr/>
            </p:nvCxnSpPr>
            <p:spPr>
              <a:xfrm>
                <a:off x="7380216" y="4436740"/>
                <a:ext cx="0" cy="216242"/>
              </a:xfrm>
              <a:prstGeom prst="straightConnector1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52 Terminador"/>
              <p:cNvSpPr/>
              <p:nvPr/>
            </p:nvSpPr>
            <p:spPr>
              <a:xfrm>
                <a:off x="6300048" y="6093997"/>
                <a:ext cx="2160335" cy="359799"/>
              </a:xfrm>
              <a:prstGeom prst="flowChartTerminator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Tarea Siguiente</a:t>
                </a:r>
              </a:p>
            </p:txBody>
          </p:sp>
          <p:cxnSp>
            <p:nvCxnSpPr>
              <p:cNvPr id="54" name="53 Conector recto de flecha"/>
              <p:cNvCxnSpPr>
                <a:stCxn id="42" idx="2"/>
                <a:endCxn id="53" idx="0"/>
              </p:cNvCxnSpPr>
              <p:nvPr/>
            </p:nvCxnSpPr>
            <p:spPr>
              <a:xfrm>
                <a:off x="7380216" y="5877753"/>
                <a:ext cx="0" cy="216244"/>
              </a:xfrm>
              <a:prstGeom prst="straightConnector1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54 Proceso"/>
              <p:cNvSpPr/>
              <p:nvPr/>
            </p:nvSpPr>
            <p:spPr>
              <a:xfrm>
                <a:off x="6227803" y="1772772"/>
                <a:ext cx="2304827" cy="359799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Planear Acciones</a:t>
                </a:r>
              </a:p>
            </p:txBody>
          </p:sp>
          <p:sp>
            <p:nvSpPr>
              <p:cNvPr id="56" name="55 Proceso"/>
              <p:cNvSpPr/>
              <p:nvPr/>
            </p:nvSpPr>
            <p:spPr>
              <a:xfrm>
                <a:off x="6227803" y="2348814"/>
                <a:ext cx="2304827" cy="359799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FF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s-MX" sz="1100" b="1" dirty="0">
                    <a:solidFill>
                      <a:srgbClr val="000000"/>
                    </a:solidFill>
                  </a:rPr>
                  <a:t>Obtener insumos (</a:t>
                </a:r>
                <a:r>
                  <a:rPr lang="es-MX" sz="1100" b="1" dirty="0" err="1">
                    <a:solidFill>
                      <a:srgbClr val="000000"/>
                    </a:solidFill>
                  </a:rPr>
                  <a:t>Inf</a:t>
                </a:r>
                <a:r>
                  <a:rPr lang="es-MX" sz="1100" b="1" dirty="0">
                    <a:solidFill>
                      <a:srgbClr val="000000"/>
                    </a:solidFill>
                  </a:rPr>
                  <a:t>)</a:t>
                </a:r>
              </a:p>
            </p:txBody>
          </p:sp>
          <p:cxnSp>
            <p:nvCxnSpPr>
              <p:cNvPr id="57" name="56 Conector recto de flecha"/>
              <p:cNvCxnSpPr>
                <a:stCxn id="56" idx="2"/>
                <a:endCxn id="38" idx="0"/>
              </p:cNvCxnSpPr>
              <p:nvPr/>
            </p:nvCxnSpPr>
            <p:spPr>
              <a:xfrm>
                <a:off x="7380216" y="2708613"/>
                <a:ext cx="0" cy="216244"/>
              </a:xfrm>
              <a:prstGeom prst="straightConnector1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57 Conector recto de flecha"/>
              <p:cNvCxnSpPr>
                <a:stCxn id="55" idx="2"/>
                <a:endCxn id="56" idx="0"/>
              </p:cNvCxnSpPr>
              <p:nvPr/>
            </p:nvCxnSpPr>
            <p:spPr>
              <a:xfrm>
                <a:off x="7380216" y="2132571"/>
                <a:ext cx="0" cy="216242"/>
              </a:xfrm>
              <a:prstGeom prst="straightConnector1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58 Elipse"/>
            <p:cNvSpPr/>
            <p:nvPr/>
          </p:nvSpPr>
          <p:spPr>
            <a:xfrm>
              <a:off x="4715587" y="764704"/>
              <a:ext cx="4392917" cy="5976664"/>
            </a:xfrm>
            <a:prstGeom prst="ellipse">
              <a:avLst/>
            </a:prstGeom>
            <a:noFill/>
            <a:ln w="38100">
              <a:solidFill>
                <a:srgbClr val="0033C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MX" sz="1100">
                <a:solidFill>
                  <a:srgbClr val="FFFFFF"/>
                </a:solidFill>
              </a:endParaRPr>
            </a:p>
          </p:txBody>
        </p:sp>
      </p:grpSp>
      <p:sp>
        <p:nvSpPr>
          <p:cNvPr id="14341" name="Rectangle 4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107950" y="908050"/>
            <a:ext cx="3992563" cy="1417638"/>
          </a:xfrm>
          <a:prstGeom prst="rect">
            <a:avLst/>
          </a:prstGeom>
          <a:solidFill>
            <a:srgbClr val="CCFFCC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s-ES" sz="1600" b="1" dirty="0" smtClean="0">
                <a:solidFill>
                  <a:srgbClr val="FF0000"/>
                </a:solidFill>
              </a:rPr>
              <a:t>Cuando se haga referencia </a:t>
            </a:r>
            <a:r>
              <a:rPr lang="es-ES" sz="1600" b="1" dirty="0">
                <a:solidFill>
                  <a:srgbClr val="FF0000"/>
                </a:solidFill>
              </a:rPr>
              <a:t>a </a:t>
            </a:r>
            <a:r>
              <a:rPr lang="es-ES" sz="1600" b="1" dirty="0" smtClean="0">
                <a:solidFill>
                  <a:srgbClr val="FF0000"/>
                </a:solidFill>
              </a:rPr>
              <a:t>“acciones” o Desarrollo”, </a:t>
            </a:r>
            <a:r>
              <a:rPr lang="es-ES" sz="1600" b="1" dirty="0">
                <a:solidFill>
                  <a:srgbClr val="FF0000"/>
                </a:solidFill>
              </a:rPr>
              <a:t>debe entenderse que implica la realización, al menos, del siguiente conjunto de actividades.</a:t>
            </a:r>
          </a:p>
        </p:txBody>
      </p:sp>
    </p:spTree>
    <p:extLst>
      <p:ext uri="{BB962C8B-B14F-4D97-AF65-F5344CB8AC3E}">
        <p14:creationId xmlns:p14="http://schemas.microsoft.com/office/powerpoint/2010/main" val="234506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767784" cy="850900"/>
          </a:xfrm>
        </p:spPr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Plan de proyecto (contenido general)</a:t>
            </a:r>
          </a:p>
        </p:txBody>
      </p:sp>
      <p:sp>
        <p:nvSpPr>
          <p:cNvPr id="24579" name="2 Marcador de contenido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611188" y="765175"/>
            <a:ext cx="3884612" cy="5976938"/>
          </a:xfrm>
        </p:spPr>
        <p:txBody>
          <a:bodyPr/>
          <a:lstStyle/>
          <a:p>
            <a:r>
              <a:rPr lang="es-ES" sz="1400" dirty="0" smtClean="0"/>
              <a:t>Antecedentes</a:t>
            </a:r>
            <a:endParaRPr lang="es-MX" sz="1400" dirty="0" smtClean="0"/>
          </a:p>
          <a:p>
            <a:r>
              <a:rPr lang="es-ES" sz="1400" dirty="0" smtClean="0"/>
              <a:t>Denominación</a:t>
            </a:r>
          </a:p>
          <a:p>
            <a:r>
              <a:rPr lang="es-ES" sz="1400" dirty="0" smtClean="0"/>
              <a:t>Propósito</a:t>
            </a:r>
            <a:endParaRPr lang="es-MX" sz="1400" dirty="0" smtClean="0"/>
          </a:p>
          <a:p>
            <a:r>
              <a:rPr lang="es-ES" sz="1400" dirty="0" smtClean="0"/>
              <a:t>Formalización</a:t>
            </a:r>
            <a:endParaRPr lang="es-MX" sz="1400" dirty="0" smtClean="0"/>
          </a:p>
          <a:p>
            <a:r>
              <a:rPr lang="es-ES" sz="1400" dirty="0" smtClean="0"/>
              <a:t>Visión</a:t>
            </a:r>
            <a:endParaRPr lang="es-MX" sz="1400" dirty="0" smtClean="0"/>
          </a:p>
          <a:p>
            <a:r>
              <a:rPr lang="es-ES" sz="1400" dirty="0" smtClean="0"/>
              <a:t>Amplitud (Alcance)</a:t>
            </a:r>
            <a:endParaRPr lang="es-MX" sz="1400" dirty="0" smtClean="0"/>
          </a:p>
          <a:p>
            <a:r>
              <a:rPr lang="es-ES" sz="1400" dirty="0" smtClean="0"/>
              <a:t>Ciclo de Vida</a:t>
            </a:r>
            <a:endParaRPr lang="es-MX" sz="1400" dirty="0" smtClean="0"/>
          </a:p>
          <a:p>
            <a:r>
              <a:rPr lang="es-ES" sz="1400" dirty="0" smtClean="0"/>
              <a:t>Grupo de Proyecto</a:t>
            </a:r>
            <a:endParaRPr lang="es-MX" sz="1400" dirty="0" smtClean="0"/>
          </a:p>
          <a:p>
            <a:pPr lvl="1"/>
            <a:r>
              <a:rPr lang="es-ES" sz="1400" dirty="0" smtClean="0"/>
              <a:t>Integración</a:t>
            </a:r>
            <a:endParaRPr lang="es-MX" sz="1400" dirty="0" smtClean="0"/>
          </a:p>
          <a:p>
            <a:pPr lvl="1"/>
            <a:r>
              <a:rPr lang="es-ES" sz="1400" dirty="0" smtClean="0"/>
              <a:t>Participación</a:t>
            </a:r>
            <a:endParaRPr lang="es-MX" sz="1400" dirty="0" smtClean="0"/>
          </a:p>
          <a:p>
            <a:pPr lvl="1"/>
            <a:r>
              <a:rPr lang="es-ES" sz="1400" dirty="0" smtClean="0"/>
              <a:t>Estructura organizacional de GA</a:t>
            </a:r>
            <a:endParaRPr lang="es-MX" sz="1400" dirty="0" smtClean="0"/>
          </a:p>
          <a:p>
            <a:pPr lvl="1"/>
            <a:r>
              <a:rPr lang="es-ES" sz="1400" dirty="0" smtClean="0"/>
              <a:t>Capacitación</a:t>
            </a:r>
            <a:endParaRPr lang="es-MX" sz="1400" dirty="0" smtClean="0"/>
          </a:p>
          <a:p>
            <a:pPr lvl="2"/>
            <a:r>
              <a:rPr lang="es-ES" sz="1400" dirty="0" smtClean="0"/>
              <a:t>Documentación</a:t>
            </a:r>
            <a:endParaRPr lang="es-MX" sz="1400" dirty="0" smtClean="0"/>
          </a:p>
          <a:p>
            <a:pPr lvl="2"/>
            <a:r>
              <a:rPr lang="es-ES" sz="1400" dirty="0" smtClean="0"/>
              <a:t>Talleres</a:t>
            </a:r>
          </a:p>
          <a:p>
            <a:r>
              <a:rPr lang="es-ES" sz="1400" dirty="0" smtClean="0"/>
              <a:t>Metodología</a:t>
            </a:r>
            <a:endParaRPr lang="es-MX" sz="1400" dirty="0" smtClean="0"/>
          </a:p>
          <a:p>
            <a:r>
              <a:rPr lang="es-ES" sz="1400" dirty="0" smtClean="0"/>
              <a:t>Herramientas</a:t>
            </a:r>
            <a:endParaRPr lang="es-MX" sz="1400" dirty="0" smtClean="0"/>
          </a:p>
          <a:p>
            <a:pPr lvl="1"/>
            <a:r>
              <a:rPr lang="es-ES" sz="1000" dirty="0" smtClean="0"/>
              <a:t>Formatos</a:t>
            </a:r>
            <a:endParaRPr lang="es-MX" sz="1000" dirty="0" smtClean="0"/>
          </a:p>
          <a:p>
            <a:pPr lvl="1"/>
            <a:r>
              <a:rPr lang="es-ES" sz="1000" dirty="0" smtClean="0"/>
              <a:t>Tablas</a:t>
            </a:r>
            <a:endParaRPr lang="es-MX" sz="1000" dirty="0" smtClean="0"/>
          </a:p>
          <a:p>
            <a:r>
              <a:rPr lang="es-ES" sz="1400" dirty="0" smtClean="0"/>
              <a:t>Productos</a:t>
            </a:r>
            <a:endParaRPr lang="es-MX" sz="1400" dirty="0" smtClean="0"/>
          </a:p>
          <a:p>
            <a:pPr lvl="1"/>
            <a:r>
              <a:rPr lang="es-ES" sz="1400" dirty="0" smtClean="0"/>
              <a:t>Intermedios</a:t>
            </a:r>
            <a:endParaRPr lang="es-MX" sz="1400" dirty="0" smtClean="0"/>
          </a:p>
          <a:p>
            <a:pPr lvl="1"/>
            <a:r>
              <a:rPr lang="es-ES" sz="1400" dirty="0" smtClean="0"/>
              <a:t>Finales</a:t>
            </a:r>
          </a:p>
          <a:p>
            <a:r>
              <a:rPr lang="es-ES" sz="1400" dirty="0" smtClean="0"/>
              <a:t>Entregables</a:t>
            </a:r>
            <a:endParaRPr lang="es-MX" sz="1400" dirty="0" smtClean="0"/>
          </a:p>
          <a:p>
            <a:r>
              <a:rPr lang="es-ES" sz="1400" dirty="0" smtClean="0"/>
              <a:t>Controles</a:t>
            </a:r>
            <a:endParaRPr lang="es-MX" sz="1400" dirty="0" smtClean="0"/>
          </a:p>
          <a:p>
            <a:pPr lvl="1"/>
            <a:endParaRPr lang="es-MX" sz="1400" dirty="0" smtClean="0"/>
          </a:p>
          <a:p>
            <a:endParaRPr lang="es-MX" sz="2200" dirty="0" smtClean="0"/>
          </a:p>
          <a:p>
            <a:endParaRPr lang="es-MX" dirty="0" smtClean="0"/>
          </a:p>
        </p:txBody>
      </p:sp>
      <p:sp>
        <p:nvSpPr>
          <p:cNvPr id="24580" name="3 Marcador de contenido" descr="Rectangle: Click to edit Master text styles&#10;Second level&#10;Third level&#10;Fourth level&#10;Fifth level"/>
          <p:cNvSpPr>
            <a:spLocks noGrp="1"/>
          </p:cNvSpPr>
          <p:nvPr>
            <p:ph sz="half" idx="2"/>
          </p:nvPr>
        </p:nvSpPr>
        <p:spPr>
          <a:xfrm>
            <a:off x="4648200" y="765175"/>
            <a:ext cx="3884613" cy="5976938"/>
          </a:xfrm>
        </p:spPr>
        <p:txBody>
          <a:bodyPr/>
          <a:lstStyle/>
          <a:p>
            <a:r>
              <a:rPr lang="es-ES" sz="1400" smtClean="0"/>
              <a:t>Descripción</a:t>
            </a:r>
            <a:endParaRPr lang="es-MX" sz="1400" smtClean="0"/>
          </a:p>
          <a:p>
            <a:pPr lvl="1"/>
            <a:r>
              <a:rPr lang="es-ES" sz="1400" smtClean="0"/>
              <a:t>Etapas</a:t>
            </a:r>
            <a:endParaRPr lang="es-MX" sz="1400" smtClean="0"/>
          </a:p>
          <a:p>
            <a:pPr lvl="1"/>
            <a:r>
              <a:rPr lang="es-ES" sz="1400" smtClean="0"/>
              <a:t>Entregables</a:t>
            </a:r>
            <a:endParaRPr lang="es-MX" sz="1400" smtClean="0"/>
          </a:p>
          <a:p>
            <a:r>
              <a:rPr lang="es-ES" sz="1400" smtClean="0"/>
              <a:t>Programa</a:t>
            </a:r>
            <a:endParaRPr lang="es-MX" sz="1400" smtClean="0"/>
          </a:p>
          <a:p>
            <a:pPr lvl="1"/>
            <a:r>
              <a:rPr lang="es-ES" sz="1400" smtClean="0"/>
              <a:t>Actividades</a:t>
            </a:r>
            <a:endParaRPr lang="es-MX" sz="1400" smtClean="0"/>
          </a:p>
          <a:p>
            <a:pPr lvl="1"/>
            <a:r>
              <a:rPr lang="es-ES" sz="1400" smtClean="0"/>
              <a:t>Entregables</a:t>
            </a:r>
            <a:endParaRPr lang="es-MX" sz="1400" smtClean="0"/>
          </a:p>
          <a:p>
            <a:pPr lvl="1"/>
            <a:r>
              <a:rPr lang="es-ES" sz="1400" smtClean="0"/>
              <a:t>Tiempo</a:t>
            </a:r>
            <a:endParaRPr lang="es-MX" sz="1400" smtClean="0"/>
          </a:p>
          <a:p>
            <a:r>
              <a:rPr lang="es-ES" sz="1400" smtClean="0"/>
              <a:t>Presupuesto</a:t>
            </a:r>
            <a:endParaRPr lang="es-MX" sz="1400" smtClean="0"/>
          </a:p>
          <a:p>
            <a:pPr lvl="1"/>
            <a:r>
              <a:rPr lang="es-ES" sz="1400" smtClean="0"/>
              <a:t>Importe</a:t>
            </a:r>
            <a:endParaRPr lang="es-MX" sz="1400" smtClean="0"/>
          </a:p>
          <a:p>
            <a:pPr lvl="1"/>
            <a:r>
              <a:rPr lang="es-ES" sz="1400" smtClean="0"/>
              <a:t>Flujo de efectivo</a:t>
            </a:r>
            <a:endParaRPr lang="es-MX" sz="1400" smtClean="0"/>
          </a:p>
          <a:p>
            <a:pPr lvl="1"/>
            <a:r>
              <a:rPr lang="es-ES" sz="1400" smtClean="0"/>
              <a:t>Costo por entregable</a:t>
            </a:r>
            <a:endParaRPr lang="es-MX" sz="1400" smtClean="0"/>
          </a:p>
          <a:p>
            <a:r>
              <a:rPr lang="es-ES" sz="1400" smtClean="0"/>
              <a:t>Evaluación</a:t>
            </a:r>
          </a:p>
          <a:p>
            <a:endParaRPr lang="es-ES" sz="1400" smtClean="0"/>
          </a:p>
          <a:p>
            <a:endParaRPr lang="es-MX" sz="1400" smtClean="0"/>
          </a:p>
          <a:p>
            <a:r>
              <a:rPr lang="es-ES" sz="1400" smtClean="0"/>
              <a:t>Cada Elemento, en general debe contener:</a:t>
            </a:r>
            <a:endParaRPr lang="es-MX" sz="1400" smtClean="0"/>
          </a:p>
          <a:p>
            <a:r>
              <a:rPr lang="es-ES" sz="1400" smtClean="0"/>
              <a:t>	Propósitos</a:t>
            </a:r>
            <a:endParaRPr lang="es-MX" sz="1400" smtClean="0"/>
          </a:p>
          <a:p>
            <a:r>
              <a:rPr lang="es-ES" sz="1400" smtClean="0"/>
              <a:t>	Planeación</a:t>
            </a:r>
            <a:endParaRPr lang="es-MX" sz="1400" smtClean="0"/>
          </a:p>
          <a:p>
            <a:r>
              <a:rPr lang="es-ES" sz="1400" smtClean="0"/>
              <a:t>	Responsabilidades</a:t>
            </a:r>
            <a:endParaRPr lang="es-MX" sz="1400" smtClean="0"/>
          </a:p>
          <a:p>
            <a:r>
              <a:rPr lang="es-ES" sz="1400" smtClean="0"/>
              <a:t>	Ejecución</a:t>
            </a:r>
            <a:endParaRPr lang="es-MX" sz="1400" smtClean="0"/>
          </a:p>
          <a:p>
            <a:r>
              <a:rPr lang="es-ES" sz="1400" smtClean="0"/>
              <a:t>	Validación</a:t>
            </a:r>
            <a:endParaRPr lang="es-MX" sz="1400" smtClean="0"/>
          </a:p>
          <a:p>
            <a:r>
              <a:rPr lang="es-ES" sz="1400" smtClean="0"/>
              <a:t>	Aprobación</a:t>
            </a:r>
            <a:endParaRPr lang="es-MX" sz="1400" smtClean="0"/>
          </a:p>
          <a:p>
            <a:endParaRPr lang="es-MX" smtClean="0"/>
          </a:p>
        </p:txBody>
      </p:sp>
      <p:sp>
        <p:nvSpPr>
          <p:cNvPr id="24581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CDE137-2231-42D0-89B4-1A76247D8C5C}" type="slidenum">
              <a:rPr lang="es-ES" sz="1200" smtClean="0"/>
              <a:pPr/>
              <a:t>51</a:t>
            </a:fld>
            <a:endParaRPr lang="es-ES" sz="1200" smtClean="0"/>
          </a:p>
        </p:txBody>
      </p:sp>
    </p:spTree>
    <p:extLst>
      <p:ext uri="{BB962C8B-B14F-4D97-AF65-F5344CB8AC3E}">
        <p14:creationId xmlns:p14="http://schemas.microsoft.com/office/powerpoint/2010/main" val="26387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Fase de Planeación (general) de un proyecto</a:t>
            </a:r>
          </a:p>
        </p:txBody>
      </p:sp>
      <p:sp>
        <p:nvSpPr>
          <p:cNvPr id="13315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8A90103-ABB8-4722-8B09-8BF99AE76815}" type="slidenum">
              <a:rPr lang="es-ES" sz="1200" smtClean="0">
                <a:solidFill>
                  <a:srgbClr val="000000"/>
                </a:solidFill>
              </a:rPr>
              <a:pPr/>
              <a:t>52</a:t>
            </a:fld>
            <a:endParaRPr lang="es-ES" sz="1200" smtClean="0">
              <a:solidFill>
                <a:srgbClr val="000000"/>
              </a:solidFill>
            </a:endParaRPr>
          </a:p>
        </p:txBody>
      </p:sp>
      <p:grpSp>
        <p:nvGrpSpPr>
          <p:cNvPr id="13316" name="16 Grupo"/>
          <p:cNvGrpSpPr>
            <a:grpSpLocks/>
          </p:cNvGrpSpPr>
          <p:nvPr/>
        </p:nvGrpSpPr>
        <p:grpSpPr bwMode="auto">
          <a:xfrm>
            <a:off x="4643438" y="1125538"/>
            <a:ext cx="3457575" cy="5472112"/>
            <a:chOff x="179512" y="1124744"/>
            <a:chExt cx="3456384" cy="5472608"/>
          </a:xfrm>
        </p:grpSpPr>
        <p:sp>
          <p:nvSpPr>
            <p:cNvPr id="4" name="3 Proceso"/>
            <p:cNvSpPr/>
            <p:nvPr/>
          </p:nvSpPr>
          <p:spPr>
            <a:xfrm>
              <a:off x="1331640" y="1916978"/>
              <a:ext cx="2304256" cy="503284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Invitación / Propuesta inicial</a:t>
              </a:r>
            </a:p>
          </p:txBody>
        </p:sp>
        <p:sp>
          <p:nvSpPr>
            <p:cNvPr id="5" name="4 Rombo"/>
            <p:cNvSpPr/>
            <p:nvPr/>
          </p:nvSpPr>
          <p:spPr>
            <a:xfrm>
              <a:off x="1691878" y="3572891"/>
              <a:ext cx="1583779" cy="647759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b="1" dirty="0">
                  <a:solidFill>
                    <a:srgbClr val="000000"/>
                  </a:solidFill>
                </a:rPr>
                <a:t>Aprobar</a:t>
              </a:r>
            </a:p>
          </p:txBody>
        </p:sp>
        <p:sp>
          <p:nvSpPr>
            <p:cNvPr id="6" name="5 Proceso"/>
            <p:cNvSpPr/>
            <p:nvPr/>
          </p:nvSpPr>
          <p:spPr>
            <a:xfrm>
              <a:off x="1331640" y="2709213"/>
              <a:ext cx="2304256" cy="503283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Desarrollo de Estatutos</a:t>
              </a:r>
            </a:p>
          </p:txBody>
        </p:sp>
        <p:cxnSp>
          <p:nvCxnSpPr>
            <p:cNvPr id="7" name="6 Conector recto de flecha"/>
            <p:cNvCxnSpPr>
              <a:stCxn id="4" idx="2"/>
              <a:endCxn id="6" idx="0"/>
            </p:cNvCxnSpPr>
            <p:nvPr/>
          </p:nvCxnSpPr>
          <p:spPr>
            <a:xfrm rot="5400000">
              <a:off x="2340086" y="2563943"/>
              <a:ext cx="287364" cy="3174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>
              <a:stCxn id="6" idx="2"/>
              <a:endCxn id="5" idx="0"/>
            </p:cNvCxnSpPr>
            <p:nvPr/>
          </p:nvCxnSpPr>
          <p:spPr>
            <a:xfrm rot="5400000">
              <a:off x="2303571" y="3392693"/>
              <a:ext cx="360395" cy="3174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Proceso"/>
            <p:cNvSpPr/>
            <p:nvPr/>
          </p:nvSpPr>
          <p:spPr>
            <a:xfrm>
              <a:off x="179512" y="2709213"/>
              <a:ext cx="1080715" cy="503283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Modificar</a:t>
              </a:r>
            </a:p>
          </p:txBody>
        </p:sp>
        <p:cxnSp>
          <p:nvCxnSpPr>
            <p:cNvPr id="19" name="18 Forma"/>
            <p:cNvCxnSpPr>
              <a:stCxn id="15" idx="0"/>
              <a:endCxn id="4" idx="1"/>
            </p:cNvCxnSpPr>
            <p:nvPr/>
          </p:nvCxnSpPr>
          <p:spPr>
            <a:xfrm rot="5400000" flipH="1" flipV="1">
              <a:off x="755459" y="2133031"/>
              <a:ext cx="539799" cy="612564"/>
            </a:xfrm>
            <a:prstGeom prst="bentConnector2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Terminador"/>
            <p:cNvSpPr/>
            <p:nvPr/>
          </p:nvSpPr>
          <p:spPr>
            <a:xfrm>
              <a:off x="1907704" y="1124744"/>
              <a:ext cx="1152128" cy="431839"/>
            </a:xfrm>
            <a:prstGeom prst="flowChartTerminator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Inicio</a:t>
              </a:r>
            </a:p>
          </p:txBody>
        </p:sp>
        <p:cxnSp>
          <p:nvCxnSpPr>
            <p:cNvPr id="23" name="22 Conector recto de flecha"/>
            <p:cNvCxnSpPr>
              <a:stCxn id="22" idx="2"/>
              <a:endCxn id="4" idx="0"/>
            </p:cNvCxnSpPr>
            <p:nvPr/>
          </p:nvCxnSpPr>
          <p:spPr>
            <a:xfrm rot="5400000">
              <a:off x="2304364" y="1735987"/>
              <a:ext cx="358808" cy="3174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Proceso"/>
            <p:cNvSpPr/>
            <p:nvPr/>
          </p:nvSpPr>
          <p:spPr>
            <a:xfrm>
              <a:off x="1331640" y="4652489"/>
              <a:ext cx="2304256" cy="1152629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Grupo de Proyecto</a:t>
              </a:r>
            </a:p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Integración</a:t>
              </a:r>
            </a:p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Negociación</a:t>
              </a:r>
            </a:p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Entrenamiento</a:t>
              </a:r>
            </a:p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Organización</a:t>
              </a:r>
            </a:p>
          </p:txBody>
        </p:sp>
        <p:cxnSp>
          <p:nvCxnSpPr>
            <p:cNvPr id="32" name="31 Conector recto de flecha"/>
            <p:cNvCxnSpPr>
              <a:stCxn id="5" idx="2"/>
              <a:endCxn id="31" idx="0"/>
            </p:cNvCxnSpPr>
            <p:nvPr/>
          </p:nvCxnSpPr>
          <p:spPr>
            <a:xfrm rot="5400000">
              <a:off x="2267848" y="4436569"/>
              <a:ext cx="431839" cy="3174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Documento"/>
            <p:cNvSpPr/>
            <p:nvPr/>
          </p:nvSpPr>
          <p:spPr>
            <a:xfrm>
              <a:off x="395338" y="4004730"/>
              <a:ext cx="1440953" cy="576314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600" b="1" dirty="0">
                  <a:solidFill>
                    <a:srgbClr val="0033CC"/>
                  </a:solidFill>
                </a:rPr>
                <a:t>Estatutos de Proyecto</a:t>
              </a:r>
            </a:p>
          </p:txBody>
        </p:sp>
        <p:sp>
          <p:nvSpPr>
            <p:cNvPr id="37" name="36 Proceso"/>
            <p:cNvSpPr/>
            <p:nvPr/>
          </p:nvSpPr>
          <p:spPr>
            <a:xfrm>
              <a:off x="1331640" y="6094069"/>
              <a:ext cx="2304256" cy="503283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Inicio</a:t>
              </a:r>
            </a:p>
            <a:p>
              <a:pPr>
                <a:defRPr/>
              </a:pPr>
              <a:r>
                <a:rPr lang="es-MX" sz="1400" b="1" dirty="0">
                  <a:solidFill>
                    <a:srgbClr val="000000"/>
                  </a:solidFill>
                </a:rPr>
                <a:t>(</a:t>
              </a:r>
              <a:r>
                <a:rPr lang="es-MX" sz="1400" b="1" dirty="0" err="1">
                  <a:solidFill>
                    <a:srgbClr val="000000"/>
                  </a:solidFill>
                </a:rPr>
                <a:t>KikOff</a:t>
              </a:r>
              <a:r>
                <a:rPr lang="es-MX" sz="1400" b="1" dirty="0">
                  <a:solidFill>
                    <a:srgbClr val="000000"/>
                  </a:solidFill>
                </a:rPr>
                <a:t>)</a:t>
              </a:r>
            </a:p>
          </p:txBody>
        </p:sp>
        <p:cxnSp>
          <p:nvCxnSpPr>
            <p:cNvPr id="38" name="37 Conector recto de flecha"/>
            <p:cNvCxnSpPr>
              <a:stCxn id="31" idx="2"/>
              <a:endCxn id="37" idx="0"/>
            </p:cNvCxnSpPr>
            <p:nvPr/>
          </p:nvCxnSpPr>
          <p:spPr>
            <a:xfrm rot="5400000">
              <a:off x="2340086" y="5948800"/>
              <a:ext cx="287364" cy="3174"/>
            </a:xfrm>
            <a:prstGeom prst="straightConnector1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86 Forma"/>
            <p:cNvCxnSpPr>
              <a:stCxn id="5" idx="1"/>
              <a:endCxn id="15" idx="2"/>
            </p:cNvCxnSpPr>
            <p:nvPr/>
          </p:nvCxnSpPr>
          <p:spPr>
            <a:xfrm rot="10800000">
              <a:off x="719076" y="3212495"/>
              <a:ext cx="972802" cy="684275"/>
            </a:xfrm>
            <a:prstGeom prst="bentConnector2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12562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>
                <a:solidFill>
                  <a:srgbClr val="C00000"/>
                </a:solidFill>
              </a:rPr>
              <a:t>Temas de Planeación</a:t>
            </a:r>
            <a:br>
              <a:rPr lang="es-ES" smtClean="0">
                <a:solidFill>
                  <a:srgbClr val="C00000"/>
                </a:solidFill>
              </a:rPr>
            </a:br>
            <a:r>
              <a:rPr lang="es-ES" sz="1800" smtClean="0">
                <a:solidFill>
                  <a:srgbClr val="C00000"/>
                </a:solidFill>
              </a:rPr>
              <a:t>(sus actividades deben considerar, al menos, los siguientes aspectos)</a:t>
            </a:r>
            <a:endParaRPr lang="es-MX" sz="1800" smtClean="0">
              <a:solidFill>
                <a:srgbClr val="C00000"/>
              </a:solidFill>
            </a:endParaRPr>
          </a:p>
        </p:txBody>
      </p:sp>
      <p:sp>
        <p:nvSpPr>
          <p:cNvPr id="15363" name="2 Marcador de contenido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539750" y="1052513"/>
            <a:ext cx="3744913" cy="5689600"/>
          </a:xfrm>
        </p:spPr>
        <p:txBody>
          <a:bodyPr/>
          <a:lstStyle/>
          <a:p>
            <a:r>
              <a:rPr lang="es-MX" sz="1600" smtClean="0"/>
              <a:t>Hacia donde</a:t>
            </a:r>
          </a:p>
          <a:p>
            <a:pPr lvl="1"/>
            <a:r>
              <a:rPr lang="es-MX" sz="1600" smtClean="0"/>
              <a:t>Visión</a:t>
            </a:r>
          </a:p>
          <a:p>
            <a:r>
              <a:rPr lang="es-MX" sz="1600" smtClean="0"/>
              <a:t>Qué</a:t>
            </a:r>
          </a:p>
          <a:p>
            <a:pPr lvl="1"/>
            <a:r>
              <a:rPr lang="es-MX" sz="1600" smtClean="0"/>
              <a:t>Misión</a:t>
            </a:r>
          </a:p>
          <a:p>
            <a:pPr lvl="1"/>
            <a:r>
              <a:rPr lang="es-MX" sz="1600" smtClean="0"/>
              <a:t>Objetivos</a:t>
            </a:r>
          </a:p>
          <a:p>
            <a:pPr lvl="2"/>
            <a:r>
              <a:rPr lang="es-MX" sz="1600" smtClean="0"/>
              <a:t>Generales</a:t>
            </a:r>
          </a:p>
          <a:p>
            <a:pPr lvl="2"/>
            <a:r>
              <a:rPr lang="es-MX" sz="1600" smtClean="0"/>
              <a:t>Específicos</a:t>
            </a:r>
          </a:p>
          <a:p>
            <a:r>
              <a:rPr lang="es-MX" sz="1600" smtClean="0"/>
              <a:t>Porqué</a:t>
            </a:r>
          </a:p>
          <a:p>
            <a:pPr lvl="1"/>
            <a:r>
              <a:rPr lang="es-MX" sz="1600" smtClean="0"/>
              <a:t>Diagnóstico</a:t>
            </a:r>
          </a:p>
          <a:p>
            <a:pPr lvl="1"/>
            <a:r>
              <a:rPr lang="es-MX" sz="1600" smtClean="0"/>
              <a:t>Análisis FODA</a:t>
            </a:r>
          </a:p>
          <a:p>
            <a:pPr lvl="2"/>
            <a:r>
              <a:rPr lang="es-MX" sz="1600" smtClean="0"/>
              <a:t>Fortalezas</a:t>
            </a:r>
          </a:p>
          <a:p>
            <a:pPr lvl="2"/>
            <a:r>
              <a:rPr lang="es-MX" sz="1600" smtClean="0"/>
              <a:t>Debilidades</a:t>
            </a:r>
          </a:p>
          <a:p>
            <a:pPr lvl="2"/>
            <a:r>
              <a:rPr lang="es-MX" sz="1600" smtClean="0"/>
              <a:t>Oportunidades</a:t>
            </a:r>
          </a:p>
          <a:p>
            <a:pPr lvl="2"/>
            <a:r>
              <a:rPr lang="es-MX" sz="1600" smtClean="0"/>
              <a:t>Amenazas</a:t>
            </a:r>
          </a:p>
          <a:p>
            <a:r>
              <a:rPr lang="es-MX" sz="1600" smtClean="0"/>
              <a:t>Para quién</a:t>
            </a:r>
          </a:p>
          <a:p>
            <a:pPr lvl="1"/>
            <a:r>
              <a:rPr lang="es-MX" sz="1600" smtClean="0"/>
              <a:t>Destino</a:t>
            </a:r>
          </a:p>
          <a:p>
            <a:pPr lvl="1"/>
            <a:r>
              <a:rPr lang="es-MX" sz="1600" smtClean="0"/>
              <a:t>Mercado</a:t>
            </a:r>
          </a:p>
        </p:txBody>
      </p:sp>
      <p:sp>
        <p:nvSpPr>
          <p:cNvPr id="15364" name="3 Marcador de contenido" descr="Rectangle: Click to edit Master text styles&#10;Second level&#10;Third level&#10;Fourth level&#10;Fifth level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3884613" cy="5661025"/>
          </a:xfrm>
        </p:spPr>
        <p:txBody>
          <a:bodyPr/>
          <a:lstStyle/>
          <a:p>
            <a:r>
              <a:rPr lang="es-MX" sz="1600" smtClean="0"/>
              <a:t>Con bases y limitaciones</a:t>
            </a:r>
          </a:p>
          <a:p>
            <a:pPr lvl="1"/>
            <a:r>
              <a:rPr lang="es-MX" sz="1600" smtClean="0"/>
              <a:t>Leyes y Reglamentos</a:t>
            </a:r>
          </a:p>
          <a:p>
            <a:pPr lvl="1"/>
            <a:r>
              <a:rPr lang="es-MX" sz="1600" smtClean="0"/>
              <a:t>Normas</a:t>
            </a:r>
          </a:p>
          <a:p>
            <a:pPr lvl="1"/>
            <a:r>
              <a:rPr lang="es-MX" sz="1600" smtClean="0"/>
              <a:t>Criterios de gestión</a:t>
            </a:r>
          </a:p>
          <a:p>
            <a:pPr lvl="1"/>
            <a:r>
              <a:rPr lang="es-MX" sz="1600" smtClean="0"/>
              <a:t>Condiciones del sistema</a:t>
            </a:r>
          </a:p>
          <a:p>
            <a:r>
              <a:rPr lang="es-MX" sz="1600" smtClean="0"/>
              <a:t>Dónde</a:t>
            </a:r>
          </a:p>
          <a:p>
            <a:pPr lvl="1"/>
            <a:r>
              <a:rPr lang="es-MX" sz="1600" smtClean="0"/>
              <a:t>Ubicaciones</a:t>
            </a:r>
          </a:p>
          <a:p>
            <a:r>
              <a:rPr lang="es-MX" sz="1600" smtClean="0"/>
              <a:t>Cómo</a:t>
            </a:r>
          </a:p>
          <a:p>
            <a:pPr lvl="1"/>
            <a:r>
              <a:rPr lang="es-MX" sz="1600" smtClean="0"/>
              <a:t>Líneas de acción</a:t>
            </a:r>
          </a:p>
          <a:p>
            <a:pPr lvl="1"/>
            <a:r>
              <a:rPr lang="es-MX" sz="1600" smtClean="0"/>
              <a:t>Políticas y estrategias</a:t>
            </a:r>
          </a:p>
          <a:p>
            <a:pPr lvl="1"/>
            <a:r>
              <a:rPr lang="es-MX" sz="1600" smtClean="0"/>
              <a:t>Organización (Py)</a:t>
            </a:r>
          </a:p>
          <a:p>
            <a:pPr lvl="1"/>
            <a:r>
              <a:rPr lang="es-MX" sz="1600" smtClean="0"/>
              <a:t>Procedimientos y métodos</a:t>
            </a:r>
          </a:p>
          <a:p>
            <a:r>
              <a:rPr lang="es-MX" sz="1600" smtClean="0"/>
              <a:t>Cuándo</a:t>
            </a:r>
          </a:p>
          <a:p>
            <a:pPr lvl="1"/>
            <a:r>
              <a:rPr lang="es-MX" sz="1600" smtClean="0"/>
              <a:t>Programación</a:t>
            </a:r>
          </a:p>
          <a:p>
            <a:r>
              <a:rPr lang="es-MX" sz="1600" smtClean="0"/>
              <a:t>Recursos</a:t>
            </a:r>
          </a:p>
          <a:p>
            <a:pPr lvl="1"/>
            <a:r>
              <a:rPr lang="es-MX" sz="1600" smtClean="0"/>
              <a:t>Financieros</a:t>
            </a:r>
          </a:p>
          <a:p>
            <a:pPr lvl="1"/>
            <a:r>
              <a:rPr lang="es-MX" sz="1600" smtClean="0"/>
              <a:t>Humanos</a:t>
            </a:r>
          </a:p>
          <a:p>
            <a:pPr lvl="1"/>
            <a:r>
              <a:rPr lang="es-MX" sz="1600" smtClean="0"/>
              <a:t>Tecnológicos</a:t>
            </a:r>
          </a:p>
          <a:p>
            <a:pPr lvl="1"/>
            <a:r>
              <a:rPr lang="es-MX" sz="1600" smtClean="0"/>
              <a:t>Materiales</a:t>
            </a:r>
          </a:p>
        </p:txBody>
      </p:sp>
      <p:sp>
        <p:nvSpPr>
          <p:cNvPr id="1536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58812FE-2533-4083-8F39-411C79850630}" type="slidenum">
              <a:rPr lang="es-ES" sz="1200" smtClean="0"/>
              <a:pPr/>
              <a:t>53</a:t>
            </a:fld>
            <a:endParaRPr lang="es-ES" sz="1200" smtClean="0"/>
          </a:p>
        </p:txBody>
      </p:sp>
    </p:spTree>
    <p:extLst>
      <p:ext uri="{BB962C8B-B14F-4D97-AF65-F5344CB8AC3E}">
        <p14:creationId xmlns:p14="http://schemas.microsoft.com/office/powerpoint/2010/main" val="289105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Antecedentes;</a:t>
            </a:r>
            <a:r>
              <a:rPr lang="es-MX" dirty="0">
                <a:solidFill>
                  <a:srgbClr val="C00000"/>
                </a:solidFill>
              </a:rPr>
              <a:t/>
            </a:r>
            <a:br>
              <a:rPr lang="es-MX" dirty="0">
                <a:solidFill>
                  <a:srgbClr val="C00000"/>
                </a:solidFill>
              </a:rPr>
            </a:br>
            <a:r>
              <a:rPr lang="es-MX" dirty="0" smtClean="0">
                <a:solidFill>
                  <a:srgbClr val="C00000"/>
                </a:solidFill>
              </a:rPr>
              <a:t>identificación </a:t>
            </a:r>
            <a:r>
              <a:rPr lang="es-MX" dirty="0">
                <a:solidFill>
                  <a:srgbClr val="C00000"/>
                </a:solidFill>
              </a:rPr>
              <a:t>del Proyecto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188" y="1196975"/>
            <a:ext cx="7921625" cy="5256361"/>
          </a:xfrm>
        </p:spPr>
        <p:txBody>
          <a:bodyPr/>
          <a:lstStyle/>
          <a:p>
            <a:r>
              <a:rPr lang="es-ES" dirty="0"/>
              <a:t>¿Para qué?</a:t>
            </a:r>
            <a:endParaRPr lang="es-MX" dirty="0"/>
          </a:p>
          <a:p>
            <a:pPr lvl="1"/>
            <a:r>
              <a:rPr lang="es-ES" dirty="0"/>
              <a:t>Contribuir a crear, en el ámbito nacional, una razonable capacidad de respuesta y competencia en materia espacial.</a:t>
            </a:r>
            <a:endParaRPr lang="es-MX" dirty="0"/>
          </a:p>
          <a:p>
            <a:r>
              <a:rPr lang="es-ES" dirty="0"/>
              <a:t>¿Quienes? </a:t>
            </a:r>
            <a:endParaRPr lang="es-ES" dirty="0" smtClean="0"/>
          </a:p>
          <a:p>
            <a:pPr lvl="1"/>
            <a:r>
              <a:rPr lang="es-ES" dirty="0" smtClean="0"/>
              <a:t>Promoción inicial en el seno de </a:t>
            </a:r>
            <a:r>
              <a:rPr lang="es-ES" dirty="0" err="1" smtClean="0">
                <a:solidFill>
                  <a:srgbClr val="000000"/>
                </a:solidFill>
              </a:rPr>
              <a:t>SoMeCyTA</a:t>
            </a:r>
            <a:endParaRPr lang="es-ES" dirty="0" smtClean="0">
              <a:solidFill>
                <a:srgbClr val="000000"/>
              </a:solidFill>
            </a:endParaRPr>
          </a:p>
          <a:p>
            <a:pPr lvl="1"/>
            <a:r>
              <a:rPr lang="es-ES" dirty="0" smtClean="0">
                <a:solidFill>
                  <a:srgbClr val="000000"/>
                </a:solidFill>
              </a:rPr>
              <a:t>Entidades académicas</a:t>
            </a:r>
            <a:r>
              <a:rPr lang="es-ES" dirty="0" smtClean="0"/>
              <a:t> que</a:t>
            </a:r>
            <a:r>
              <a:rPr lang="es-ES" dirty="0"/>
              <a:t>, con las diferentes responsabilidades e intereses requeridos, estén dispuestas a participar y aportar en el esfuerzo.</a:t>
            </a:r>
            <a:endParaRPr lang="es-MX" dirty="0"/>
          </a:p>
          <a:p>
            <a:r>
              <a:rPr lang="es-ES" dirty="0"/>
              <a:t>Personal clave del proyecto (accionistas).</a:t>
            </a:r>
            <a:endParaRPr lang="es-MX" dirty="0"/>
          </a:p>
          <a:p>
            <a:pPr lvl="1"/>
            <a:r>
              <a:rPr lang="es-ES" dirty="0"/>
              <a:t>¡Quienes lo financian</a:t>
            </a:r>
            <a:r>
              <a:rPr lang="es-ES" dirty="0" smtClean="0"/>
              <a:t>!  </a:t>
            </a:r>
            <a:r>
              <a:rPr lang="es-ES" dirty="0" smtClean="0">
                <a:solidFill>
                  <a:srgbClr val="000000"/>
                </a:solidFill>
              </a:rPr>
              <a:t>PENDIENTE DE  IDENTIFICAR  Y LOGRAR</a:t>
            </a:r>
            <a:endParaRPr lang="es-MX" dirty="0">
              <a:solidFill>
                <a:srgbClr val="000000"/>
              </a:solidFill>
            </a:endParaRPr>
          </a:p>
          <a:p>
            <a:pPr lvl="1"/>
            <a:r>
              <a:rPr lang="es-ES" dirty="0"/>
              <a:t>¡Quienes lo dirigen y controlan</a:t>
            </a:r>
            <a:r>
              <a:rPr lang="es-ES" dirty="0" smtClean="0"/>
              <a:t>! </a:t>
            </a:r>
            <a:r>
              <a:rPr lang="es-ES" dirty="0" err="1">
                <a:solidFill>
                  <a:srgbClr val="000000"/>
                </a:solidFill>
              </a:rPr>
              <a:t>SoMeCyTA</a:t>
            </a:r>
            <a:r>
              <a:rPr lang="es-ES" dirty="0">
                <a:solidFill>
                  <a:srgbClr val="000000"/>
                </a:solidFill>
              </a:rPr>
              <a:t> </a:t>
            </a:r>
            <a:endParaRPr lang="es-MX" dirty="0">
              <a:solidFill>
                <a:srgbClr val="000000"/>
              </a:solidFill>
            </a:endParaRPr>
          </a:p>
          <a:p>
            <a:pPr lvl="1"/>
            <a:r>
              <a:rPr lang="es-ES" dirty="0"/>
              <a:t>¡Quienes lo realizan</a:t>
            </a:r>
            <a:r>
              <a:rPr lang="es-ES" dirty="0" smtClean="0"/>
              <a:t>! </a:t>
            </a:r>
            <a:r>
              <a:rPr lang="es-ES" dirty="0">
                <a:solidFill>
                  <a:srgbClr val="000000"/>
                </a:solidFill>
              </a:rPr>
              <a:t>Entidades académicas </a:t>
            </a:r>
            <a:endParaRPr lang="es-MX" dirty="0">
              <a:solidFill>
                <a:srgbClr val="000000"/>
              </a:solidFill>
            </a:endParaRP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83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Antecedentes;</a:t>
            </a:r>
            <a:r>
              <a:rPr lang="es-MX" dirty="0">
                <a:solidFill>
                  <a:srgbClr val="C00000"/>
                </a:solidFill>
              </a:rPr>
              <a:t/>
            </a:r>
            <a:br>
              <a:rPr lang="es-MX" dirty="0">
                <a:solidFill>
                  <a:srgbClr val="C00000"/>
                </a:solidFill>
              </a:rPr>
            </a:br>
            <a:r>
              <a:rPr lang="es-MX" dirty="0" smtClean="0">
                <a:solidFill>
                  <a:srgbClr val="C00000"/>
                </a:solidFill>
              </a:rPr>
              <a:t>identificación </a:t>
            </a:r>
            <a:r>
              <a:rPr lang="es-MX" dirty="0">
                <a:solidFill>
                  <a:srgbClr val="C00000"/>
                </a:solidFill>
              </a:rPr>
              <a:t>del Proyecto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052736"/>
            <a:ext cx="4176464" cy="5661025"/>
          </a:xfrm>
        </p:spPr>
        <p:txBody>
          <a:bodyPr/>
          <a:lstStyle/>
          <a:p>
            <a:r>
              <a:rPr lang="es-ES" sz="2000" dirty="0"/>
              <a:t>¿Cómo</a:t>
            </a:r>
            <a:r>
              <a:rPr lang="es-ES" sz="2000" dirty="0" smtClean="0"/>
              <a:t>? </a:t>
            </a:r>
            <a:r>
              <a:rPr lang="es-ES" sz="2000" dirty="0" smtClean="0">
                <a:solidFill>
                  <a:srgbClr val="000000"/>
                </a:solidFill>
              </a:rPr>
              <a:t>Propuesta</a:t>
            </a:r>
            <a:endParaRPr lang="es-MX" sz="2000" dirty="0">
              <a:solidFill>
                <a:srgbClr val="000000"/>
              </a:solidFill>
            </a:endParaRPr>
          </a:p>
          <a:p>
            <a:pPr lvl="1"/>
            <a:r>
              <a:rPr lang="es-ES" sz="1600" dirty="0"/>
              <a:t>Mediante el </a:t>
            </a:r>
            <a:r>
              <a:rPr lang="es-ES" sz="1600" dirty="0">
                <a:solidFill>
                  <a:srgbClr val="000000"/>
                </a:solidFill>
              </a:rPr>
              <a:t>trabajo: colaborativo</a:t>
            </a:r>
            <a:r>
              <a:rPr lang="es-ES" sz="1600" dirty="0"/>
              <a:t>, conjunto, organizado y eficaz de las entidades participantes.</a:t>
            </a:r>
            <a:endParaRPr lang="es-MX" sz="1600" dirty="0"/>
          </a:p>
          <a:p>
            <a:pPr lvl="1"/>
            <a:r>
              <a:rPr lang="es-ES" sz="1600" dirty="0">
                <a:solidFill>
                  <a:srgbClr val="000000"/>
                </a:solidFill>
              </a:rPr>
              <a:t>Adoptar un propósito y objetivos</a:t>
            </a:r>
            <a:r>
              <a:rPr lang="es-ES" sz="1600" dirty="0"/>
              <a:t> claros y compartidos para la misión.</a:t>
            </a:r>
            <a:endParaRPr lang="es-MX" sz="1600" dirty="0"/>
          </a:p>
          <a:p>
            <a:pPr lvl="1"/>
            <a:r>
              <a:rPr lang="es-ES" sz="1600" dirty="0">
                <a:solidFill>
                  <a:srgbClr val="000000"/>
                </a:solidFill>
              </a:rPr>
              <a:t>Adoptar </a:t>
            </a:r>
            <a:r>
              <a:rPr lang="es-ES" sz="1600" dirty="0" smtClean="0">
                <a:solidFill>
                  <a:srgbClr val="000000"/>
                </a:solidFill>
              </a:rPr>
              <a:t>metodología</a:t>
            </a:r>
            <a:r>
              <a:rPr lang="es-ES" sz="1600" dirty="0" smtClean="0"/>
              <a:t> </a:t>
            </a:r>
            <a:r>
              <a:rPr lang="es-ES" sz="1600" dirty="0"/>
              <a:t>para el desarrollo del proyecto.</a:t>
            </a:r>
            <a:endParaRPr lang="es-MX" sz="1600" dirty="0"/>
          </a:p>
          <a:p>
            <a:pPr lvl="1"/>
            <a:r>
              <a:rPr lang="es-ES" sz="1600" dirty="0"/>
              <a:t>Elaborar un </a:t>
            </a:r>
            <a:r>
              <a:rPr lang="es-ES" sz="1600" dirty="0" smtClean="0">
                <a:solidFill>
                  <a:srgbClr val="000000"/>
                </a:solidFill>
              </a:rPr>
              <a:t>plan </a:t>
            </a:r>
            <a:r>
              <a:rPr lang="es-ES" sz="1600" dirty="0">
                <a:solidFill>
                  <a:srgbClr val="000000"/>
                </a:solidFill>
              </a:rPr>
              <a:t>de trabajo </a:t>
            </a:r>
            <a:r>
              <a:rPr lang="es-ES" sz="1600" dirty="0" smtClean="0">
                <a:solidFill>
                  <a:srgbClr val="000000"/>
                </a:solidFill>
              </a:rPr>
              <a:t>inicial </a:t>
            </a:r>
            <a:r>
              <a:rPr lang="es-ES" sz="1600" dirty="0" smtClean="0"/>
              <a:t>(documentos de promoción, aceptación y financiación)</a:t>
            </a:r>
            <a:endParaRPr lang="es-ES" sz="1600" dirty="0" smtClean="0">
              <a:solidFill>
                <a:srgbClr val="000000"/>
              </a:solidFill>
            </a:endParaRPr>
          </a:p>
          <a:p>
            <a:pPr lvl="1"/>
            <a:r>
              <a:rPr lang="es-ES" sz="1600" dirty="0" smtClean="0"/>
              <a:t>Instalarlo como </a:t>
            </a:r>
            <a:r>
              <a:rPr lang="es-ES" sz="1600" dirty="0" smtClean="0">
                <a:solidFill>
                  <a:srgbClr val="000000"/>
                </a:solidFill>
              </a:rPr>
              <a:t>proyecto formal </a:t>
            </a:r>
            <a:r>
              <a:rPr lang="es-ES" sz="1600" dirty="0">
                <a:solidFill>
                  <a:srgbClr val="000000"/>
                </a:solidFill>
              </a:rPr>
              <a:t>con financiación</a:t>
            </a:r>
            <a:r>
              <a:rPr lang="es-ES" sz="1600" dirty="0"/>
              <a:t> y </a:t>
            </a:r>
            <a:r>
              <a:rPr lang="es-ES" sz="1600" dirty="0" smtClean="0"/>
              <a:t>dependencia.</a:t>
            </a:r>
            <a:endParaRPr lang="es-MX" sz="1600" dirty="0"/>
          </a:p>
          <a:p>
            <a:pPr lvl="1"/>
            <a:r>
              <a:rPr lang="es-ES" sz="1600" dirty="0"/>
              <a:t>Lograr la estructuración de una </a:t>
            </a:r>
            <a:r>
              <a:rPr lang="es-ES" sz="1600" dirty="0">
                <a:solidFill>
                  <a:srgbClr val="000000"/>
                </a:solidFill>
              </a:rPr>
              <a:t>organización con la autoridad</a:t>
            </a:r>
            <a:r>
              <a:rPr lang="es-ES" sz="1600" dirty="0"/>
              <a:t> y flexibilidad </a:t>
            </a:r>
            <a:r>
              <a:rPr lang="es-ES" sz="1600" dirty="0">
                <a:solidFill>
                  <a:srgbClr val="000000"/>
                </a:solidFill>
              </a:rPr>
              <a:t>necesarias</a:t>
            </a:r>
            <a:r>
              <a:rPr lang="es-ES" sz="1600" dirty="0"/>
              <a:t> para la realización de la totalidad de acciones </a:t>
            </a:r>
            <a:r>
              <a:rPr lang="es-ES" sz="1600" dirty="0" smtClean="0"/>
              <a:t>requeridas.</a:t>
            </a:r>
            <a:endParaRPr lang="es-MX" sz="1800" dirty="0"/>
          </a:p>
          <a:p>
            <a:pPr lvl="1"/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 bwMode="auto">
          <a:xfrm>
            <a:off x="4499992" y="1052737"/>
            <a:ext cx="4032448" cy="1440159"/>
          </a:xfrm>
          <a:prstGeom prst="rect">
            <a:avLst/>
          </a:prstGeom>
          <a:solidFill>
            <a:srgbClr val="CCFFCC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FF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7C004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99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99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99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99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9900CC"/>
                </a:solidFill>
                <a:latin typeface="+mn-lt"/>
              </a:defRPr>
            </a:lvl9pPr>
          </a:lstStyle>
          <a:p>
            <a:pPr marL="342900" lvl="1" indent="-342900">
              <a:buFontTx/>
              <a:buChar char="•"/>
            </a:pPr>
            <a:r>
              <a:rPr lang="es-ES" sz="1600" dirty="0"/>
              <a:t>Realizar y aprobar un plan de Trabajo formal bajo condiciones adecuadas de control.</a:t>
            </a:r>
            <a:endParaRPr lang="es-MX" sz="1600" dirty="0"/>
          </a:p>
          <a:p>
            <a:endParaRPr lang="es-MX" sz="1800" dirty="0" smtClean="0"/>
          </a:p>
          <a:p>
            <a:pPr lvl="1"/>
            <a:endParaRPr lang="es-MX" dirty="0"/>
          </a:p>
        </p:txBody>
      </p:sp>
      <p:grpSp>
        <p:nvGrpSpPr>
          <p:cNvPr id="19" name="18 Grupo"/>
          <p:cNvGrpSpPr/>
          <p:nvPr/>
        </p:nvGrpSpPr>
        <p:grpSpPr>
          <a:xfrm>
            <a:off x="4481430" y="2996952"/>
            <a:ext cx="4987114" cy="3600400"/>
            <a:chOff x="2339752" y="1700808"/>
            <a:chExt cx="4987114" cy="3600400"/>
          </a:xfrm>
        </p:grpSpPr>
        <p:sp>
          <p:nvSpPr>
            <p:cNvPr id="20" name="19 Proceso"/>
            <p:cNvSpPr/>
            <p:nvPr/>
          </p:nvSpPr>
          <p:spPr>
            <a:xfrm>
              <a:off x="3995936" y="1700808"/>
              <a:ext cx="1224136" cy="648072"/>
            </a:xfrm>
            <a:prstGeom prst="flowChartProcess">
              <a:avLst/>
            </a:prstGeom>
            <a:solidFill>
              <a:srgbClr val="FFFFCC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err="1" smtClean="0">
                  <a:solidFill>
                    <a:srgbClr val="000000"/>
                  </a:solidFill>
                </a:rPr>
                <a:t>Unidad</a:t>
              </a:r>
              <a:r>
                <a:rPr lang="en-US" sz="1600" b="1" dirty="0" smtClean="0">
                  <a:solidFill>
                    <a:srgbClr val="000000"/>
                  </a:solidFill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</a:rPr>
                <a:t>Financiera</a:t>
              </a:r>
              <a:endParaRPr lang="es-MX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21" name="20 Proceso"/>
            <p:cNvSpPr/>
            <p:nvPr/>
          </p:nvSpPr>
          <p:spPr>
            <a:xfrm>
              <a:off x="3995936" y="2564904"/>
              <a:ext cx="1224136" cy="648072"/>
            </a:xfrm>
            <a:prstGeom prst="flowChartProcess">
              <a:avLst/>
            </a:prstGeom>
            <a:solidFill>
              <a:srgbClr val="CCFFCC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err="1" smtClean="0">
                  <a:solidFill>
                    <a:srgbClr val="000000"/>
                  </a:solidFill>
                </a:rPr>
                <a:t>Unidad</a:t>
              </a:r>
              <a:r>
                <a:rPr lang="en-US" sz="1600" b="1" dirty="0" smtClean="0">
                  <a:solidFill>
                    <a:srgbClr val="000000"/>
                  </a:solidFill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</a:rPr>
                <a:t>Directiva</a:t>
              </a:r>
              <a:endParaRPr lang="es-MX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22" name="21 Proceso"/>
            <p:cNvSpPr/>
            <p:nvPr/>
          </p:nvSpPr>
          <p:spPr>
            <a:xfrm>
              <a:off x="5220072" y="3429000"/>
              <a:ext cx="1224136" cy="648072"/>
            </a:xfrm>
            <a:prstGeom prst="flowChartProcess">
              <a:avLst/>
            </a:prstGeom>
            <a:solidFill>
              <a:srgbClr val="CCFFCC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err="1" smtClean="0">
                  <a:solidFill>
                    <a:srgbClr val="000000"/>
                  </a:solidFill>
                </a:rPr>
                <a:t>Unidad</a:t>
              </a:r>
              <a:r>
                <a:rPr lang="en-US" sz="1600" b="1" dirty="0" smtClean="0">
                  <a:solidFill>
                    <a:srgbClr val="000000"/>
                  </a:solidFill>
                </a:rPr>
                <a:t> de Control</a:t>
              </a:r>
              <a:endParaRPr lang="es-MX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23" name="22 Proceso"/>
            <p:cNvSpPr/>
            <p:nvPr/>
          </p:nvSpPr>
          <p:spPr>
            <a:xfrm>
              <a:off x="2339752" y="4653136"/>
              <a:ext cx="1368152" cy="648072"/>
            </a:xfrm>
            <a:prstGeom prst="flowChartProcess">
              <a:avLst/>
            </a:prstGeom>
            <a:solidFill>
              <a:srgbClr val="FFC000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rgbClr val="000000"/>
                  </a:solidFill>
                </a:rPr>
                <a:t>Grupo de </a:t>
              </a:r>
              <a:r>
                <a:rPr lang="en-US" sz="1600" b="1" dirty="0" err="1" smtClean="0">
                  <a:solidFill>
                    <a:srgbClr val="000000"/>
                  </a:solidFill>
                </a:rPr>
                <a:t>Proyecto</a:t>
              </a:r>
              <a:r>
                <a:rPr lang="en-US" sz="1600" b="1" dirty="0" smtClean="0">
                  <a:solidFill>
                    <a:srgbClr val="000000"/>
                  </a:solidFill>
                </a:rPr>
                <a:t> 1</a:t>
              </a:r>
              <a:endParaRPr lang="es-MX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24" name="23 Proceso"/>
            <p:cNvSpPr/>
            <p:nvPr/>
          </p:nvSpPr>
          <p:spPr>
            <a:xfrm>
              <a:off x="3923928" y="4653136"/>
              <a:ext cx="1368152" cy="648072"/>
            </a:xfrm>
            <a:prstGeom prst="flowChartProcess">
              <a:avLst/>
            </a:prstGeom>
            <a:solidFill>
              <a:srgbClr val="FFC000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rgbClr val="000000"/>
                  </a:solidFill>
                </a:rPr>
                <a:t>Grupo de </a:t>
              </a:r>
              <a:r>
                <a:rPr lang="en-US" sz="1600" b="1" dirty="0" err="1" smtClean="0">
                  <a:solidFill>
                    <a:srgbClr val="000000"/>
                  </a:solidFill>
                </a:rPr>
                <a:t>Proyecto</a:t>
              </a:r>
              <a:r>
                <a:rPr lang="en-US" sz="1600" b="1" dirty="0" smtClean="0">
                  <a:solidFill>
                    <a:srgbClr val="000000"/>
                  </a:solidFill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</a:rPr>
                <a:t>i</a:t>
              </a:r>
              <a:endParaRPr lang="es-MX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24 Proceso"/>
            <p:cNvSpPr/>
            <p:nvPr/>
          </p:nvSpPr>
          <p:spPr>
            <a:xfrm>
              <a:off x="5508104" y="4653136"/>
              <a:ext cx="1368152" cy="648072"/>
            </a:xfrm>
            <a:prstGeom prst="flowChartProcess">
              <a:avLst/>
            </a:prstGeom>
            <a:solidFill>
              <a:srgbClr val="FFC000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rgbClr val="000000"/>
                  </a:solidFill>
                </a:rPr>
                <a:t>Grupo de </a:t>
              </a:r>
              <a:r>
                <a:rPr lang="en-US" sz="1600" b="1" dirty="0" err="1" smtClean="0">
                  <a:solidFill>
                    <a:srgbClr val="000000"/>
                  </a:solidFill>
                </a:rPr>
                <a:t>Proyecto</a:t>
              </a:r>
              <a:r>
                <a:rPr lang="en-US" sz="1600" b="1" dirty="0" smtClean="0">
                  <a:solidFill>
                    <a:srgbClr val="000000"/>
                  </a:solidFill>
                </a:rPr>
                <a:t> n</a:t>
              </a:r>
              <a:endParaRPr lang="es-MX" sz="1600" b="1" dirty="0">
                <a:solidFill>
                  <a:srgbClr val="000000"/>
                </a:solidFill>
              </a:endParaRPr>
            </a:p>
          </p:txBody>
        </p:sp>
        <p:cxnSp>
          <p:nvCxnSpPr>
            <p:cNvPr id="26" name="25 Conector recto"/>
            <p:cNvCxnSpPr>
              <a:stCxn id="20" idx="2"/>
              <a:endCxn id="21" idx="0"/>
            </p:cNvCxnSpPr>
            <p:nvPr/>
          </p:nvCxnSpPr>
          <p:spPr>
            <a:xfrm>
              <a:off x="4608004" y="2348880"/>
              <a:ext cx="0" cy="216024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>
              <a:stCxn id="21" idx="2"/>
              <a:endCxn id="24" idx="0"/>
            </p:cNvCxnSpPr>
            <p:nvPr/>
          </p:nvCxnSpPr>
          <p:spPr>
            <a:xfrm>
              <a:off x="4608004" y="3212976"/>
              <a:ext cx="0" cy="14401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angular"/>
            <p:cNvCxnSpPr>
              <a:stCxn id="21" idx="2"/>
              <a:endCxn id="22" idx="1"/>
            </p:cNvCxnSpPr>
            <p:nvPr/>
          </p:nvCxnSpPr>
          <p:spPr>
            <a:xfrm rot="16200000" flipH="1">
              <a:off x="4644008" y="3176972"/>
              <a:ext cx="540060" cy="612068"/>
            </a:xfrm>
            <a:prstGeom prst="bentConnector2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angular"/>
            <p:cNvCxnSpPr>
              <a:stCxn id="23" idx="0"/>
              <a:endCxn id="21" idx="2"/>
            </p:cNvCxnSpPr>
            <p:nvPr/>
          </p:nvCxnSpPr>
          <p:spPr>
            <a:xfrm rot="5400000" flipH="1" flipV="1">
              <a:off x="3095836" y="3140968"/>
              <a:ext cx="1440160" cy="1584176"/>
            </a:xfrm>
            <a:prstGeom prst="bentConnector3">
              <a:avLst>
                <a:gd name="adj1" fmla="val 22632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angular"/>
            <p:cNvCxnSpPr>
              <a:stCxn id="25" idx="0"/>
              <a:endCxn id="21" idx="2"/>
            </p:cNvCxnSpPr>
            <p:nvPr/>
          </p:nvCxnSpPr>
          <p:spPr>
            <a:xfrm rot="16200000" flipV="1">
              <a:off x="4680012" y="3140968"/>
              <a:ext cx="1440160" cy="1584176"/>
            </a:xfrm>
            <a:prstGeom prst="bentConnector3">
              <a:avLst>
                <a:gd name="adj1" fmla="val 22632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5148064" y="2566645"/>
              <a:ext cx="21788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b="1" dirty="0" smtClean="0"/>
                <a:t>¿Un Director?</a:t>
              </a:r>
            </a:p>
            <a:p>
              <a:r>
                <a:rPr lang="es-MX" sz="1200" b="1" dirty="0" smtClean="0"/>
                <a:t>¿Un Director  y un Comité?</a:t>
              </a:r>
            </a:p>
            <a:p>
              <a:r>
                <a:rPr lang="es-MX" sz="1200" b="1" dirty="0" smtClean="0"/>
                <a:t>¿Un Comité de Pares?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409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Antecedentes;</a:t>
            </a:r>
            <a:r>
              <a:rPr lang="es-MX" dirty="0">
                <a:solidFill>
                  <a:srgbClr val="C00000"/>
                </a:solidFill>
              </a:rPr>
              <a:t/>
            </a:r>
            <a:br>
              <a:rPr lang="es-MX" dirty="0">
                <a:solidFill>
                  <a:srgbClr val="C00000"/>
                </a:solidFill>
              </a:rPr>
            </a:br>
            <a:r>
              <a:rPr lang="es-MX" dirty="0" smtClean="0">
                <a:solidFill>
                  <a:srgbClr val="C00000"/>
                </a:solidFill>
              </a:rPr>
              <a:t>identificación </a:t>
            </a:r>
            <a:r>
              <a:rPr lang="es-MX" dirty="0">
                <a:solidFill>
                  <a:srgbClr val="C00000"/>
                </a:solidFill>
              </a:rPr>
              <a:t>del Proyecto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96975"/>
            <a:ext cx="3888804" cy="5400377"/>
          </a:xfrm>
        </p:spPr>
        <p:txBody>
          <a:bodyPr/>
          <a:lstStyle/>
          <a:p>
            <a:r>
              <a:rPr lang="es-ES" dirty="0"/>
              <a:t>Plan </a:t>
            </a:r>
            <a:r>
              <a:rPr lang="es-ES" dirty="0" smtClean="0"/>
              <a:t>inicial de </a:t>
            </a:r>
            <a:r>
              <a:rPr lang="es-ES" dirty="0"/>
              <a:t>Trabajo.</a:t>
            </a:r>
            <a:endParaRPr lang="es-MX" dirty="0"/>
          </a:p>
          <a:p>
            <a:pPr lvl="1"/>
            <a:r>
              <a:rPr lang="es-ES" dirty="0"/>
              <a:t>Parte 1.- Elaborar un documento de propuesta para </a:t>
            </a:r>
            <a:r>
              <a:rPr lang="es-ES" dirty="0" smtClean="0"/>
              <a:t>que el  proyecto logre </a:t>
            </a:r>
            <a:r>
              <a:rPr lang="es-ES" dirty="0"/>
              <a:t>la aceptación y la financiación necesaria para su desarrollo.</a:t>
            </a:r>
            <a:endParaRPr lang="es-MX" dirty="0"/>
          </a:p>
          <a:p>
            <a:pPr lvl="1"/>
            <a:r>
              <a:rPr lang="es-ES" dirty="0"/>
              <a:t>Parte 2.- Desarrollar un documento de </a:t>
            </a:r>
            <a:r>
              <a:rPr lang="es-ES" dirty="0" smtClean="0"/>
              <a:t>Plan </a:t>
            </a:r>
            <a:r>
              <a:rPr lang="es-ES" dirty="0"/>
              <a:t>de </a:t>
            </a:r>
            <a:r>
              <a:rPr lang="es-ES" dirty="0" smtClean="0"/>
              <a:t>Proyecto</a:t>
            </a:r>
            <a:r>
              <a:rPr lang="es-ES" dirty="0"/>
              <a:t>, con base en los propósitos, metodología y organización aprobados</a:t>
            </a:r>
            <a:r>
              <a:rPr lang="es-ES" dirty="0" smtClean="0"/>
              <a:t>.</a:t>
            </a:r>
            <a:endParaRPr lang="es-MX" dirty="0"/>
          </a:p>
          <a:p>
            <a:pPr lvl="1"/>
            <a:endParaRPr lang="es-MX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2979-C4BA-4CE7-8B01-4E3E80B9CEF6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  <p:pic>
        <p:nvPicPr>
          <p:cNvPr id="5" name="Picture 2" descr="H:\04 HP2 Data-111224-120904\D07 SoMeCyTA\03 DT\101-199\SMA_119_r2 LEIM representación2SV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12844"/>
            <a:ext cx="3240360" cy="279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4427612" y="1196753"/>
            <a:ext cx="3888804" cy="2016224"/>
          </a:xfrm>
          <a:prstGeom prst="rect">
            <a:avLst/>
          </a:prstGeom>
          <a:solidFill>
            <a:srgbClr val="CCFFCC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FF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7C004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99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99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99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99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9900CC"/>
                </a:solidFill>
                <a:latin typeface="+mn-lt"/>
              </a:defRPr>
            </a:lvl9pPr>
          </a:lstStyle>
          <a:p>
            <a:pPr lvl="1"/>
            <a:r>
              <a:rPr lang="es-ES" dirty="0" smtClean="0"/>
              <a:t>Proceso iterativo; que a lo largo de las fases del proyecto va precisando requerimientos, acciones y procedimientos.</a:t>
            </a:r>
            <a:endParaRPr lang="es-MX" dirty="0" smtClean="0"/>
          </a:p>
          <a:p>
            <a:pPr lvl="1"/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344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Antecedentes;</a:t>
            </a:r>
            <a:br>
              <a:rPr lang="es-MX" dirty="0" smtClean="0">
                <a:solidFill>
                  <a:srgbClr val="C00000"/>
                </a:solidFill>
              </a:rPr>
            </a:br>
            <a:r>
              <a:rPr lang="es-MX" dirty="0" smtClean="0">
                <a:solidFill>
                  <a:srgbClr val="C00000"/>
                </a:solidFill>
              </a:rPr>
              <a:t>reuniones del Proyecto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77F7-9B9F-43DE-B002-66725E0CD4EF}" type="slidenum">
              <a:rPr lang="es-MX" smtClean="0"/>
              <a:pPr/>
              <a:t>9</a:t>
            </a:fld>
            <a:endParaRPr lang="es-MX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968552"/>
          </a:xfrm>
        </p:spPr>
        <p:txBody>
          <a:bodyPr>
            <a:noAutofit/>
          </a:bodyPr>
          <a:lstStyle/>
          <a:p>
            <a:r>
              <a:rPr lang="es-ES_tradnl" sz="1600" dirty="0" smtClean="0"/>
              <a:t>11.11.23-24 Reunión de Arranque de RedCyTE (Querétaro, </a:t>
            </a:r>
            <a:r>
              <a:rPr lang="es-ES_tradnl" sz="1600" dirty="0" err="1" smtClean="0"/>
              <a:t>Qro</a:t>
            </a:r>
            <a:r>
              <a:rPr lang="es-ES_tradnl" sz="1600" dirty="0" smtClean="0"/>
              <a:t>.).</a:t>
            </a:r>
          </a:p>
          <a:p>
            <a:pPr lvl="1"/>
            <a:r>
              <a:rPr lang="es-ES_tradnl" sz="1200" dirty="0" smtClean="0"/>
              <a:t>Resultado: Integración de Grupos Temáticos en materia espacial. </a:t>
            </a:r>
          </a:p>
          <a:p>
            <a:pPr lvl="1"/>
            <a:r>
              <a:rPr lang="es-ES_tradnl" sz="1200" dirty="0"/>
              <a:t>Se </a:t>
            </a:r>
            <a:r>
              <a:rPr lang="es-ES_tradnl" sz="1200" dirty="0" smtClean="0"/>
              <a:t>discutió </a:t>
            </a:r>
            <a:r>
              <a:rPr lang="es-ES_tradnl" sz="1200" dirty="0"/>
              <a:t>el </a:t>
            </a:r>
            <a:r>
              <a:rPr lang="es-ES_tradnl" sz="1200" dirty="0" smtClean="0"/>
              <a:t>promover una nueva versión del proyecto </a:t>
            </a:r>
            <a:r>
              <a:rPr lang="es-ES_tradnl" sz="1200" dirty="0" err="1" smtClean="0"/>
              <a:t>SATEX</a:t>
            </a:r>
            <a:r>
              <a:rPr lang="es-ES_tradnl" sz="1200" dirty="0" smtClean="0"/>
              <a:t>; promotores: Celso Gutiérrez, Alejandro Pedroza, Jorge Sosa y otros. Se consideró participación de instituciones y reunión próxima para definir una agenda de temas por incluir.</a:t>
            </a:r>
          </a:p>
          <a:p>
            <a:r>
              <a:rPr lang="es-ES_tradnl" sz="1600" dirty="0" smtClean="0"/>
              <a:t>12.01.31. Reunión de Trabajo </a:t>
            </a:r>
            <a:r>
              <a:rPr lang="es-ES_tradnl" sz="1600" dirty="0" err="1" smtClean="0"/>
              <a:t>Satex</a:t>
            </a:r>
            <a:r>
              <a:rPr lang="es-ES_tradnl" sz="1600" dirty="0" smtClean="0"/>
              <a:t> 2 (IPN-Unidad Allende).</a:t>
            </a:r>
          </a:p>
          <a:p>
            <a:pPr lvl="1"/>
            <a:r>
              <a:rPr lang="es-ES_tradnl" sz="1200" dirty="0" smtClean="0"/>
              <a:t>Reunión inicial para considerar la precisión de una carga útil; </a:t>
            </a:r>
          </a:p>
          <a:p>
            <a:pPr lvl="1"/>
            <a:r>
              <a:rPr lang="es-ES_tradnl" sz="1200" dirty="0" smtClean="0"/>
              <a:t>Se propuso Agenda para próxima la Reunión de Trabajo en el </a:t>
            </a:r>
            <a:r>
              <a:rPr lang="es-ES_tradnl" sz="1200" dirty="0" err="1" smtClean="0"/>
              <a:t>INAOE</a:t>
            </a:r>
            <a:r>
              <a:rPr lang="es-ES_tradnl" sz="1200" dirty="0" smtClean="0"/>
              <a:t>,</a:t>
            </a:r>
          </a:p>
          <a:p>
            <a:r>
              <a:rPr lang="es-ES_tradnl" sz="1600" dirty="0" smtClean="0"/>
              <a:t>12.02 23 y 24. Reunión de Trabajo </a:t>
            </a:r>
            <a:r>
              <a:rPr lang="es-ES_tradnl" sz="1600" dirty="0" err="1" smtClean="0"/>
              <a:t>Satex</a:t>
            </a:r>
            <a:r>
              <a:rPr lang="es-ES_tradnl" sz="1600" dirty="0" smtClean="0"/>
              <a:t> 2 (</a:t>
            </a:r>
            <a:r>
              <a:rPr lang="es-ES_tradnl" sz="1600" dirty="0" err="1" smtClean="0"/>
              <a:t>INAOE</a:t>
            </a:r>
            <a:r>
              <a:rPr lang="es-ES_tradnl" sz="1600" dirty="0" smtClean="0"/>
              <a:t>, Sta. Ma. </a:t>
            </a:r>
            <a:r>
              <a:rPr lang="es-ES_tradnl" sz="1600" dirty="0" err="1" smtClean="0"/>
              <a:t>Tonanzintla</a:t>
            </a:r>
            <a:r>
              <a:rPr lang="es-ES_tradnl" sz="1600" dirty="0" smtClean="0"/>
              <a:t>).</a:t>
            </a:r>
          </a:p>
          <a:p>
            <a:pPr lvl="1"/>
            <a:r>
              <a:rPr lang="es-ES_tradnl" sz="1200" dirty="0" smtClean="0"/>
              <a:t>Integración inicial de grupos de trabajo  sobre Subsistemas de Satex-2.</a:t>
            </a:r>
          </a:p>
          <a:p>
            <a:r>
              <a:rPr lang="es-ES_tradnl" sz="1600" dirty="0" smtClean="0"/>
              <a:t>Reuniones de trabajo coordinadas por </a:t>
            </a:r>
            <a:r>
              <a:rPr lang="es-ES_tradnl" sz="1600" dirty="0" err="1" smtClean="0"/>
              <a:t>SOMECyTA</a:t>
            </a:r>
            <a:r>
              <a:rPr lang="es-ES_tradnl" sz="1600" dirty="0" smtClean="0"/>
              <a:t> (Videoconferencia).</a:t>
            </a:r>
          </a:p>
          <a:p>
            <a:pPr lvl="1">
              <a:lnSpc>
                <a:spcPct val="110000"/>
              </a:lnSpc>
            </a:pPr>
            <a:r>
              <a:rPr lang="es-ES_tradnl" sz="1200" dirty="0" smtClean="0"/>
              <a:t>2012.02.29 Reunión de coordinación del Satex-2.</a:t>
            </a:r>
          </a:p>
          <a:p>
            <a:pPr lvl="1">
              <a:lnSpc>
                <a:spcPct val="110000"/>
              </a:lnSpc>
            </a:pPr>
            <a:r>
              <a:rPr lang="es-ES_tradnl" sz="1200" dirty="0" smtClean="0"/>
              <a:t>2012.03.23 Reunión de Satex-2 sobre Cargas Útiles Ópticas (</a:t>
            </a:r>
            <a:r>
              <a:rPr lang="es-ES_tradnl" sz="1200" dirty="0" err="1" smtClean="0"/>
              <a:t>CUO</a:t>
            </a:r>
            <a:r>
              <a:rPr lang="es-ES_tradnl" sz="1200" dirty="0" smtClean="0"/>
              <a:t>).</a:t>
            </a:r>
          </a:p>
          <a:p>
            <a:pPr lvl="1">
              <a:lnSpc>
                <a:spcPct val="110000"/>
              </a:lnSpc>
            </a:pPr>
            <a:r>
              <a:rPr lang="es-ES_tradnl" sz="1200" dirty="0" smtClean="0"/>
              <a:t>2012. 04.17 Reunión de coordinación del Satex-2.</a:t>
            </a:r>
          </a:p>
          <a:p>
            <a:pPr lvl="1">
              <a:lnSpc>
                <a:spcPct val="110000"/>
              </a:lnSpc>
            </a:pPr>
            <a:r>
              <a:rPr lang="es-ES_tradnl" sz="1200" dirty="0" smtClean="0"/>
              <a:t>2012.05.07 Presentación del Primer Plan de Trabajo de RedCyTE, en la SCT.</a:t>
            </a:r>
          </a:p>
          <a:p>
            <a:pPr lvl="1">
              <a:lnSpc>
                <a:spcPct val="110000"/>
              </a:lnSpc>
            </a:pPr>
            <a:r>
              <a:rPr lang="es-ES_tradnl" sz="1200" dirty="0" smtClean="0"/>
              <a:t>2012.06.15 Reunión de coordinación del Satex-2, en la Sala Azul de Poli-Virtual en </a:t>
            </a:r>
            <a:r>
              <a:rPr lang="es-ES_tradnl" sz="1200" dirty="0" err="1" smtClean="0"/>
              <a:t>UPZ</a:t>
            </a:r>
            <a:r>
              <a:rPr lang="es-ES_tradnl" sz="1200" dirty="0" smtClean="0"/>
              <a:t>.</a:t>
            </a:r>
          </a:p>
          <a:p>
            <a:pPr lvl="1">
              <a:lnSpc>
                <a:spcPct val="110000"/>
              </a:lnSpc>
            </a:pPr>
            <a:r>
              <a:rPr lang="es-ES_tradnl" sz="1200" dirty="0" smtClean="0"/>
              <a:t>2012.08.17 Reunión de coordinación del Satex-2.</a:t>
            </a:r>
          </a:p>
          <a:p>
            <a:r>
              <a:rPr lang="es-ES_tradnl" sz="1600" dirty="0" smtClean="0"/>
              <a:t>Reuniones de la Junta de Gobierno de la Agencia Espacial Mexicana.</a:t>
            </a:r>
          </a:p>
          <a:p>
            <a:pPr lvl="1"/>
            <a:r>
              <a:rPr lang="es-ES_tradnl" sz="1200" dirty="0" smtClean="0"/>
              <a:t>12.04.11 (2ª Ru Ord) Se propone la incorporación del Proyecto Satex-2 en las tareas de la AEM.</a:t>
            </a:r>
            <a:endParaRPr lang="es-MX" sz="1200" dirty="0" smtClean="0"/>
          </a:p>
          <a:p>
            <a:pPr lvl="1"/>
            <a:r>
              <a:rPr lang="es-ES_tradnl" sz="1200" dirty="0"/>
              <a:t>12.08.09 </a:t>
            </a:r>
            <a:r>
              <a:rPr lang="es-ES_tradnl" sz="1200" dirty="0" smtClean="0"/>
              <a:t>(3ª </a:t>
            </a:r>
            <a:r>
              <a:rPr lang="es-ES_tradnl" sz="1200" dirty="0"/>
              <a:t>Ru Ord) </a:t>
            </a:r>
            <a:r>
              <a:rPr lang="es-ES_tradnl" sz="1200" dirty="0" smtClean="0"/>
              <a:t>Se menciona </a:t>
            </a:r>
            <a:r>
              <a:rPr lang="es-ES_tradnl" sz="1200" dirty="0" err="1" smtClean="0"/>
              <a:t>Satex</a:t>
            </a:r>
            <a:r>
              <a:rPr lang="es-ES_tradnl" sz="1200" dirty="0" smtClean="0"/>
              <a:t> 2 </a:t>
            </a:r>
            <a:r>
              <a:rPr lang="es-ES_tradnl" sz="1200" dirty="0" err="1" smtClean="0"/>
              <a:t>cmo</a:t>
            </a:r>
            <a:r>
              <a:rPr lang="es-ES_tradnl" sz="1200" dirty="0" smtClean="0"/>
              <a:t> posible proyecto de la AEM).</a:t>
            </a:r>
          </a:p>
        </p:txBody>
      </p:sp>
    </p:spTree>
    <p:extLst>
      <p:ext uri="{BB962C8B-B14F-4D97-AF65-F5344CB8AC3E}">
        <p14:creationId xmlns:p14="http://schemas.microsoft.com/office/powerpoint/2010/main" val="10200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Diseño Contemporáneo</Template>
  <TotalTime>9562</TotalTime>
  <Words>5496</Words>
  <Application>Microsoft Office PowerPoint</Application>
  <PresentationFormat>Presentación en pantalla (4:3)</PresentationFormat>
  <Paragraphs>1102</Paragraphs>
  <Slides>53</Slides>
  <Notes>2</Notes>
  <HiddenSlides>12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53</vt:i4>
      </vt:variant>
    </vt:vector>
  </HeadingPairs>
  <TitlesOfParts>
    <vt:vector size="56" baseType="lpstr">
      <vt:lpstr>Diseño personalizado</vt:lpstr>
      <vt:lpstr>Tema de Office</vt:lpstr>
      <vt:lpstr>Documento</vt:lpstr>
      <vt:lpstr>Sociedad Mexicana de Ciencia y Tecnología Espacial (SoMeCyTA)  2do Congreso nacional y 1er Latinoamericano de Ciencia y Tecnología Aeroespacial Taller del proyecto del Microsatélite SATEX 2 San Luis Potosí; SLP. 17-18 septiembre de 2012</vt:lpstr>
      <vt:lpstr>Presentación de PowerPoint</vt:lpstr>
      <vt:lpstr>Control de cambios</vt:lpstr>
      <vt:lpstr>Presentación de PowerPoint</vt:lpstr>
      <vt:lpstr>Antecedentes; identificación del Proyecto</vt:lpstr>
      <vt:lpstr>Antecedentes; identificación del Proyecto</vt:lpstr>
      <vt:lpstr>Antecedentes; identificación del Proyecto</vt:lpstr>
      <vt:lpstr>Antecedentes; identificación del Proyecto</vt:lpstr>
      <vt:lpstr>Antecedentes; reuniones del Proyecto</vt:lpstr>
      <vt:lpstr>Antecedentes; documentos de control</vt:lpstr>
      <vt:lpstr>Presentación de PowerPoint</vt:lpstr>
      <vt:lpstr>Preguntas</vt:lpstr>
      <vt:lpstr>Grupos de trabajo</vt:lpstr>
      <vt:lpstr>Documentos para control de Proyecto</vt:lpstr>
      <vt:lpstr>Sistema satelital SATEX 2</vt:lpstr>
      <vt:lpstr>Subsistemas y Grupos de Proyecto</vt:lpstr>
      <vt:lpstr>Demanda permanente de información actualizada </vt:lpstr>
      <vt:lpstr>Información mínima para caracterización inicial del sistema </vt:lpstr>
      <vt:lpstr>Grupos de trabajo e información recibida </vt:lpstr>
      <vt:lpstr>Observaciones sobre información entregada</vt:lpstr>
      <vt:lpstr>Ubicación en el proceso</vt:lpstr>
      <vt:lpstr>Presentación de PowerPoint</vt:lpstr>
      <vt:lpstr>Metodología general de gestión de un proyecto</vt:lpstr>
      <vt:lpstr>Ciclo de vida (general) de un proyecto</vt:lpstr>
      <vt:lpstr>Sistemas complejos</vt:lpstr>
      <vt:lpstr>Sistemas de satélites pequeños</vt:lpstr>
      <vt:lpstr>Sistemas de satélites pequeños</vt:lpstr>
      <vt:lpstr>Presentación de PowerPoint</vt:lpstr>
      <vt:lpstr>Presentación de PowerPoint</vt:lpstr>
      <vt:lpstr>Planeación de un Proyecto Espacial</vt:lpstr>
      <vt:lpstr>Documento de Requerimientos de proyecto (PRD)</vt:lpstr>
      <vt:lpstr>Plan de administración del proyecto</vt:lpstr>
      <vt:lpstr>Ciclo de Vida de Proyectos Espaciales</vt:lpstr>
      <vt:lpstr>Fases en el ciclo de vida de un proyecto espacial</vt:lpstr>
      <vt:lpstr>Ciclo de Vida de un proyecto Espacial</vt:lpstr>
      <vt:lpstr>Fases del Ciclo de Vida (0)</vt:lpstr>
      <vt:lpstr>Presentación de PowerPoint</vt:lpstr>
      <vt:lpstr>Acciones necesarias</vt:lpstr>
      <vt:lpstr>Presentación de PowerPoint</vt:lpstr>
      <vt:lpstr>Ciclo de Vida de un proyecto Espacial Fases y Documentos de Revisión </vt:lpstr>
      <vt:lpstr>Ciclo de Vida de un proyecto Espacial Fases y Documentos de Revisión </vt:lpstr>
      <vt:lpstr>Fases del Ciclo de Vida (0)</vt:lpstr>
      <vt:lpstr>Fases del Ciclo de Vida (A)</vt:lpstr>
      <vt:lpstr>Fases del Ciclo de Vida (B)</vt:lpstr>
      <vt:lpstr>Fases del Ciclo de Vida (C)</vt:lpstr>
      <vt:lpstr>Fases del Ciclo de Vida (D)</vt:lpstr>
      <vt:lpstr>Fases del Ciclo de Vida (E)</vt:lpstr>
      <vt:lpstr>Fases del Ciclo de Vida (F)</vt:lpstr>
      <vt:lpstr>Presentación de PowerPoint</vt:lpstr>
      <vt:lpstr>Integración (general) de la acción «desarrollo»</vt:lpstr>
      <vt:lpstr>Plan de proyecto (contenido general)</vt:lpstr>
      <vt:lpstr>Fase de Planeación (general) de un proyecto</vt:lpstr>
      <vt:lpstr>Temas de Planeación (sus actividades deben considerar, al menos, los siguientes aspectos)</vt:lpstr>
    </vt:vector>
  </TitlesOfParts>
  <Company>CeDiCyT IPN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PAE_050PR_r1 SVP Modelo Ini Org_100517.ppt</dc:title>
  <dc:creator>S Vinals P</dc:creator>
  <dc:description>Modelo Inicial de Estructura_x000d_
S Viñals P_x000d_
17 mayo de 2010_x000d_
(PAE_050PR_r1 SVP Modelo Ini Org_100517.ppt)_x000d_
Sustitute a:_x000d_
PyAEM_113DT_r1 SVP  (AI937) Modelo Ini Org_100509.ppt_x000d_
AI_937DT_r1-100130 SVP RECTE.ppt</dc:description>
  <cp:lastModifiedBy>Luis E. Íñiguez</cp:lastModifiedBy>
  <cp:revision>652</cp:revision>
  <cp:lastPrinted>2012-09-14T22:19:05Z</cp:lastPrinted>
  <dcterms:created xsi:type="dcterms:W3CDTF">2006-01-11T04:45:26Z</dcterms:created>
  <dcterms:modified xsi:type="dcterms:W3CDTF">2012-09-14T22:21:31Z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TC010455213082</vt:lpwstr>
  </property>
</Properties>
</file>