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5" r:id="rId2"/>
  </p:sldMasterIdLst>
  <p:sldIdLst>
    <p:sldId id="257" r:id="rId3"/>
    <p:sldId id="294" r:id="rId4"/>
    <p:sldId id="292" r:id="rId5"/>
    <p:sldId id="297" r:id="rId6"/>
    <p:sldId id="293" r:id="rId7"/>
    <p:sldId id="298" r:id="rId8"/>
    <p:sldId id="259" r:id="rId9"/>
    <p:sldId id="296" r:id="rId10"/>
    <p:sldId id="301" r:id="rId11"/>
    <p:sldId id="302" r:id="rId12"/>
    <p:sldId id="303" r:id="rId13"/>
    <p:sldId id="300" r:id="rId14"/>
    <p:sldId id="260" r:id="rId15"/>
    <p:sldId id="295" r:id="rId16"/>
    <p:sldId id="262" r:id="rId17"/>
    <p:sldId id="263" r:id="rId18"/>
    <p:sldId id="264" r:id="rId19"/>
    <p:sldId id="265" r:id="rId20"/>
    <p:sldId id="266" r:id="rId21"/>
    <p:sldId id="268" r:id="rId22"/>
    <p:sldId id="269" r:id="rId23"/>
    <p:sldId id="271" r:id="rId24"/>
    <p:sldId id="272" r:id="rId25"/>
    <p:sldId id="273" r:id="rId26"/>
    <p:sldId id="275" r:id="rId27"/>
    <p:sldId id="299" r:id="rId28"/>
    <p:sldId id="287" r:id="rId29"/>
    <p:sldId id="288" r:id="rId30"/>
    <p:sldId id="289" r:id="rId31"/>
    <p:sldId id="290" r:id="rId32"/>
    <p:sldId id="291" r:id="rId3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71" autoAdjust="0"/>
    <p:restoredTop sz="94660"/>
  </p:normalViewPr>
  <p:slideViewPr>
    <p:cSldViewPr>
      <p:cViewPr varScale="1">
        <p:scale>
          <a:sx n="69" d="100"/>
          <a:sy n="69" d="100"/>
        </p:scale>
        <p:origin x="-130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00D27003-15B8-46A2-896E-15BAF388B20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6856C2E3-A99F-47BC-B7DB-BD7775FCDB1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02007B1-47FB-479F-B1EF-F9C06976D20F}"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600200"/>
            <a:ext cx="8229600" cy="4530725"/>
          </a:xfrm>
        </p:spPr>
        <p:txBody>
          <a:bodyPr/>
          <a:lstStyle/>
          <a:p>
            <a:pPr lvl="0"/>
            <a:endParaRPr lang="es-ES"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es-ES"/>
          </a:p>
        </p:txBody>
      </p:sp>
      <p:sp>
        <p:nvSpPr>
          <p:cNvPr id="5" name="Rectangle 10"/>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32AE1204-89FD-4C9E-AAD7-E222A467C102}" type="slidenum">
              <a:rPr lang="es-ES"/>
              <a:pPr>
                <a:defRPr/>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00D27003-15B8-46A2-896E-15BAF388B208}" type="slidenum">
              <a:rPr lang="es-ES" smtClean="0"/>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3DEF3F3-55EA-40E9-AB36-78A98F04C53E}"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29ABFCD-1C36-4FB0-B252-B0255BB6307D}"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4D49C38-B03A-43CD-9479-9F65B12C70FE}"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02F15198-0FA2-4CBB-A440-EADF5194742E}"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9A894891-4240-42DD-9E00-31076DC5467D}"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236CC064-7425-4B0B-8BA1-1940F6A0613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3DEF3F3-55EA-40E9-AB36-78A98F04C53E}"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90F89EF-39FF-4EDC-9F44-4A44BABA344D}"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CA242299-5497-4C6B-9CE6-6D759BDE1B52}"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6856C2E3-A99F-47BC-B7DB-BD7775FCDB16}" type="slidenum">
              <a:rPr lang="es-ES" smtClean="0"/>
              <a:pPr/>
              <a:t>‹Nº›</a:t>
            </a:fld>
            <a:endParaRPr lang="es-E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02007B1-47FB-479F-B1EF-F9C06976D20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29ABFCD-1C36-4FB0-B252-B0255BB6307D}"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4D49C38-B03A-43CD-9479-9F65B12C70FE}"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02F15198-0FA2-4CBB-A440-EADF5194742E}"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9A894891-4240-42DD-9E00-31076DC5467D}"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236CC064-7425-4B0B-8BA1-1940F6A0613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90F89EF-39FF-4EDC-9F44-4A44BABA344D}"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CA242299-5497-4C6B-9CE6-6D759BDE1B52}"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AF82463-00E9-43C2-A5FD-3B9CC8AD2973}"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AF82463-00E9-43C2-A5FD-3B9CC8AD2973}"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hyperlink" Target="http://www.programacionweb.net/articulos/articulo/?num=183" TargetMode="Externa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hyperlink" Target="http://www.programacionweb.net/articulos/articulo/?num=197" TargetMode="Externa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hyperlink" Target="http://www.programacionweb.net/articulos/articulo/?num=200" TargetMode="Externa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hyperlink" Target="http://www.programacionweb.net/articulos/articulo/?num=197" TargetMode="Externa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hyperlink" Target="http://10.20.2.198/" TargetMode="Externa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9750" y="2708275"/>
            <a:ext cx="8229600" cy="1143000"/>
          </a:xfrm>
        </p:spPr>
        <p:txBody>
          <a:bodyPr/>
          <a:lstStyle/>
          <a:p>
            <a:pPr algn="ctr"/>
            <a:r>
              <a:rPr lang="es-MX"/>
              <a:t>Primeros pasos en PHP</a:t>
            </a:r>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fontScale="92500" lnSpcReduction="10000"/>
          </a:bodyPr>
          <a:lstStyle/>
          <a:p>
            <a:pPr>
              <a:buNone/>
            </a:pPr>
            <a:r>
              <a:rPr lang="es-ES" sz="2800" dirty="0" smtClean="0"/>
              <a:t>FLOTANTES.</a:t>
            </a:r>
          </a:p>
          <a:p>
            <a:r>
              <a:rPr lang="es-ES" sz="2800" dirty="0" smtClean="0"/>
              <a:t>Los números en punto flotante ( "</a:t>
            </a:r>
            <a:r>
              <a:rPr lang="es-ES" sz="2800" dirty="0" err="1" smtClean="0"/>
              <a:t>double</a:t>
            </a:r>
            <a:r>
              <a:rPr lang="es-ES" sz="2800" dirty="0" smtClean="0"/>
              <a:t>" ) se pueden especificar utilizando cualquiera de las siguientes sintaxis: </a:t>
            </a:r>
          </a:p>
          <a:p>
            <a:pPr lvl="1"/>
            <a:r>
              <a:rPr lang="es-ES" sz="2400" dirty="0" smtClean="0"/>
              <a:t>$a = 1.234;</a:t>
            </a:r>
          </a:p>
          <a:p>
            <a:pPr>
              <a:buNone/>
            </a:pPr>
            <a:endParaRPr lang="es-ES" sz="2800" dirty="0" smtClean="0"/>
          </a:p>
          <a:p>
            <a:pPr>
              <a:buNone/>
            </a:pPr>
            <a:r>
              <a:rPr lang="es-ES" sz="2800" dirty="0" smtClean="0"/>
              <a:t>CADENAS.</a:t>
            </a:r>
          </a:p>
          <a:p>
            <a:r>
              <a:rPr lang="es-ES" sz="2800" dirty="0" smtClean="0"/>
              <a:t>Las cadenas de caracteres se pueden especificar usando uno de dos tipos de delimitadores.</a:t>
            </a:r>
          </a:p>
          <a:p>
            <a:pPr lvl="1"/>
            <a:r>
              <a:rPr lang="es-ES" sz="2400" dirty="0" smtClean="0"/>
              <a:t>la cadena está encerrada entre comillas dobles ( " ).</a:t>
            </a:r>
          </a:p>
          <a:p>
            <a:pPr lvl="1"/>
            <a:r>
              <a:rPr lang="es-ES" sz="2400" dirty="0" smtClean="0"/>
              <a:t>la cadena está encerrada entre comillas simples ( ‘ ).</a:t>
            </a:r>
          </a:p>
          <a:p>
            <a:endParaRPr lang="es-ES" sz="2800" dirty="0" smtClean="0"/>
          </a:p>
        </p:txBody>
      </p:sp>
      <p:sp>
        <p:nvSpPr>
          <p:cNvPr id="5122" name="Rectangle 2"/>
          <p:cNvSpPr>
            <a:spLocks noGrp="1" noChangeArrowheads="1"/>
          </p:cNvSpPr>
          <p:nvPr>
            <p:ph type="title"/>
          </p:nvPr>
        </p:nvSpPr>
        <p:spPr/>
        <p:txBody>
          <a:bodyPr/>
          <a:lstStyle/>
          <a:p>
            <a:r>
              <a:rPr lang="es-MX" dirty="0" smtClean="0"/>
              <a:t>Variables</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a:bodyPr>
          <a:lstStyle/>
          <a:p>
            <a:pPr>
              <a:buNone/>
            </a:pPr>
            <a:r>
              <a:rPr lang="es-ES" sz="2800" dirty="0" smtClean="0"/>
              <a:t>CADENAS.</a:t>
            </a:r>
          </a:p>
          <a:p>
            <a:r>
              <a:rPr lang="es-ES" sz="2800" b="1" dirty="0" smtClean="0"/>
              <a:t>Caracteres protegidos</a:t>
            </a:r>
            <a:endParaRPr lang="es-ES" sz="2800" dirty="0" smtClean="0"/>
          </a:p>
          <a:p>
            <a:endParaRPr lang="es-ES" sz="2800" dirty="0" smtClean="0"/>
          </a:p>
        </p:txBody>
      </p:sp>
      <p:sp>
        <p:nvSpPr>
          <p:cNvPr id="5122" name="Rectangle 2"/>
          <p:cNvSpPr>
            <a:spLocks noGrp="1" noChangeArrowheads="1"/>
          </p:cNvSpPr>
          <p:nvPr>
            <p:ph type="title"/>
          </p:nvPr>
        </p:nvSpPr>
        <p:spPr/>
        <p:txBody>
          <a:bodyPr/>
          <a:lstStyle/>
          <a:p>
            <a:r>
              <a:rPr lang="es-MX" dirty="0" smtClean="0"/>
              <a:t>Variables</a:t>
            </a:r>
            <a:endParaRPr lang="es-ES" dirty="0"/>
          </a:p>
        </p:txBody>
      </p:sp>
      <p:graphicFrame>
        <p:nvGraphicFramePr>
          <p:cNvPr id="4" name="3 Tabla"/>
          <p:cNvGraphicFramePr>
            <a:graphicFrameLocks noGrp="1"/>
          </p:cNvGraphicFramePr>
          <p:nvPr/>
        </p:nvGraphicFramePr>
        <p:xfrm>
          <a:off x="285721" y="2571744"/>
          <a:ext cx="8643998" cy="3807162"/>
        </p:xfrm>
        <a:graphic>
          <a:graphicData uri="http://schemas.openxmlformats.org/drawingml/2006/table">
            <a:tbl>
              <a:tblPr/>
              <a:tblGrid>
                <a:gridCol w="1937084"/>
                <a:gridCol w="6706914"/>
              </a:tblGrid>
              <a:tr h="204723">
                <a:tc>
                  <a:txBody>
                    <a:bodyPr/>
                    <a:lstStyle/>
                    <a:p>
                      <a:pPr algn="ctr"/>
                      <a:r>
                        <a:rPr lang="es-ES" sz="1800" b="1" dirty="0">
                          <a:solidFill>
                            <a:srgbClr val="006600"/>
                          </a:solidFill>
                          <a:latin typeface="Arial"/>
                        </a:rPr>
                        <a:t>Secuencia</a:t>
                      </a:r>
                      <a:endParaRPr lang="es-ES" sz="1800" dirty="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800" b="1" dirty="0">
                          <a:solidFill>
                            <a:srgbClr val="006600"/>
                          </a:solidFill>
                          <a:latin typeface="Arial"/>
                        </a:rPr>
                        <a:t>significado</a:t>
                      </a:r>
                      <a:endParaRPr lang="es-ES" sz="1800" dirty="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4723">
                <a:tc>
                  <a:txBody>
                    <a:bodyPr/>
                    <a:lstStyle/>
                    <a:p>
                      <a:pPr algn="just"/>
                      <a:r>
                        <a:rPr lang="es-ES" sz="1800">
                          <a:solidFill>
                            <a:srgbClr val="FF0000"/>
                          </a:solidFill>
                          <a:latin typeface="Arial"/>
                        </a:rPr>
                        <a:t>\n</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ES" sz="1800">
                          <a:solidFill>
                            <a:srgbClr val="006600"/>
                          </a:solidFill>
                          <a:latin typeface="Arial"/>
                        </a:rPr>
                        <a:t>Nueva línea</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4723">
                <a:tc>
                  <a:txBody>
                    <a:bodyPr/>
                    <a:lstStyle/>
                    <a:p>
                      <a:pPr algn="just"/>
                      <a:r>
                        <a:rPr lang="es-ES" sz="1800">
                          <a:solidFill>
                            <a:srgbClr val="FF0000"/>
                          </a:solidFill>
                          <a:latin typeface="Arial"/>
                        </a:rPr>
                        <a:t>\r</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ES" sz="1800">
                          <a:solidFill>
                            <a:srgbClr val="006600"/>
                          </a:solidFill>
                          <a:latin typeface="Arial"/>
                        </a:rPr>
                        <a:t>Retorno de carro</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4723">
                <a:tc>
                  <a:txBody>
                    <a:bodyPr/>
                    <a:lstStyle/>
                    <a:p>
                      <a:pPr algn="just"/>
                      <a:r>
                        <a:rPr lang="es-ES" sz="1800">
                          <a:solidFill>
                            <a:srgbClr val="FF0000"/>
                          </a:solidFill>
                          <a:latin typeface="Arial"/>
                        </a:rPr>
                        <a:t>\t</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ES" sz="1800">
                          <a:solidFill>
                            <a:srgbClr val="006600"/>
                          </a:solidFill>
                          <a:latin typeface="Arial"/>
                        </a:rPr>
                        <a:t>Tabulación horizontal</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4723">
                <a:tc>
                  <a:txBody>
                    <a:bodyPr/>
                    <a:lstStyle/>
                    <a:p>
                      <a:pPr algn="just"/>
                      <a:r>
                        <a:rPr lang="es-ES" sz="1800">
                          <a:solidFill>
                            <a:srgbClr val="FF0000"/>
                          </a:solidFill>
                          <a:latin typeface="Arial"/>
                        </a:rPr>
                        <a:t>\\</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ES" sz="1800">
                          <a:solidFill>
                            <a:srgbClr val="006600"/>
                          </a:solidFill>
                          <a:latin typeface="Arial"/>
                        </a:rPr>
                        <a:t>Barra invertida</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4723">
                <a:tc>
                  <a:txBody>
                    <a:bodyPr/>
                    <a:lstStyle/>
                    <a:p>
                      <a:pPr algn="just"/>
                      <a:r>
                        <a:rPr lang="es-ES" sz="1800">
                          <a:solidFill>
                            <a:srgbClr val="FF0000"/>
                          </a:solidFill>
                          <a:latin typeface="Arial"/>
                        </a:rPr>
                        <a:t>\$</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ES" sz="1800">
                          <a:solidFill>
                            <a:srgbClr val="006600"/>
                          </a:solidFill>
                          <a:latin typeface="Arial"/>
                        </a:rPr>
                        <a:t>Signo del dólar</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4723">
                <a:tc>
                  <a:txBody>
                    <a:bodyPr/>
                    <a:lstStyle/>
                    <a:p>
                      <a:pPr algn="just"/>
                      <a:r>
                        <a:rPr lang="es-ES" sz="1800">
                          <a:solidFill>
                            <a:srgbClr val="FF0000"/>
                          </a:solidFill>
                          <a:latin typeface="Arial"/>
                        </a:rPr>
                        <a:t>\"</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ES" sz="1800">
                          <a:solidFill>
                            <a:srgbClr val="006600"/>
                          </a:solidFill>
                          <a:latin typeface="Arial"/>
                        </a:rPr>
                        <a:t>Comillas dobles</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4723">
                <a:tc>
                  <a:txBody>
                    <a:bodyPr/>
                    <a:lstStyle/>
                    <a:p>
                      <a:pPr algn="just"/>
                      <a:r>
                        <a:rPr lang="es-ES" sz="1800">
                          <a:solidFill>
                            <a:srgbClr val="FF0000"/>
                          </a:solidFill>
                          <a:latin typeface="Arial"/>
                        </a:rPr>
                        <a:t>\[0-7]{1,3}</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ES" sz="1800">
                          <a:solidFill>
                            <a:srgbClr val="006600"/>
                          </a:solidFill>
                          <a:latin typeface="Arial"/>
                        </a:rPr>
                        <a:t>La secuencia de caracteres que coincida con la expresión regular es un carácter en notación octal </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4723">
                <a:tc>
                  <a:txBody>
                    <a:bodyPr/>
                    <a:lstStyle/>
                    <a:p>
                      <a:pPr algn="just"/>
                      <a:r>
                        <a:rPr lang="es-ES" sz="1800">
                          <a:solidFill>
                            <a:srgbClr val="FF0000"/>
                          </a:solidFill>
                          <a:latin typeface="Arial"/>
                        </a:rPr>
                        <a:t>\x[0-9A-Fa-f]{1,2}</a:t>
                      </a:r>
                      <a:endParaRPr lang="es-ES" sz="180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ES" sz="1800" dirty="0">
                          <a:solidFill>
                            <a:srgbClr val="006600"/>
                          </a:solidFill>
                          <a:latin typeface="Arial"/>
                        </a:rPr>
                        <a:t>La secuencia de caracteres que coincida con la expresión regular es un carácter en notación hexadecimal </a:t>
                      </a:r>
                      <a:endParaRPr lang="es-ES" sz="1800" dirty="0"/>
                    </a:p>
                  </a:txBody>
                  <a:tcPr marL="87739" marR="87739" marT="43869" marB="438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a:bodyPr>
          <a:lstStyle/>
          <a:p>
            <a:r>
              <a:rPr lang="es-ES" sz="2800" dirty="0" smtClean="0"/>
              <a:t>Una </a:t>
            </a:r>
            <a:r>
              <a:rPr lang="es-ES" sz="2800" dirty="0"/>
              <a:t>variable </a:t>
            </a:r>
            <a:r>
              <a:rPr lang="es-ES" sz="2800" dirty="0" smtClean="0"/>
              <a:t>puede definirse dedos estilos diferentes:</a:t>
            </a:r>
          </a:p>
          <a:p>
            <a:endParaRPr lang="es-ES" sz="2800" dirty="0" smtClean="0"/>
          </a:p>
          <a:p>
            <a:pPr lvl="1"/>
            <a:r>
              <a:rPr lang="es-ES" sz="2400" dirty="0" smtClean="0"/>
              <a:t>Estilo corto: $variable;</a:t>
            </a:r>
          </a:p>
          <a:p>
            <a:pPr lvl="1"/>
            <a:endParaRPr lang="es-ES" sz="2400" dirty="0" smtClean="0"/>
          </a:p>
          <a:p>
            <a:pPr lvl="1"/>
            <a:r>
              <a:rPr lang="es-ES" sz="2400" dirty="0" smtClean="0"/>
              <a:t>Estilo Largo: $HTTP_POST_VARS[“variable”];	</a:t>
            </a:r>
          </a:p>
        </p:txBody>
      </p:sp>
      <p:sp>
        <p:nvSpPr>
          <p:cNvPr id="5122" name="Rectangle 2"/>
          <p:cNvSpPr>
            <a:spLocks noGrp="1" noChangeArrowheads="1"/>
          </p:cNvSpPr>
          <p:nvPr>
            <p:ph type="title"/>
          </p:nvPr>
        </p:nvSpPr>
        <p:spPr/>
        <p:txBody>
          <a:bodyPr/>
          <a:lstStyle/>
          <a:p>
            <a:r>
              <a:rPr lang="es-MX"/>
              <a:t>Variables</a:t>
            </a:r>
            <a:endParaRPr lang="es-E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lstStyle/>
          <a:p>
            <a:r>
              <a:rPr lang="es-ES" sz="2800" dirty="0"/>
              <a:t>asignamos valor a una variable con el operador de igualdad </a:t>
            </a:r>
            <a:r>
              <a:rPr lang="es-ES" sz="2800" dirty="0" smtClean="0"/>
              <a:t>(</a:t>
            </a:r>
            <a:r>
              <a:rPr lang="es-ES" sz="2800" b="1" dirty="0" smtClean="0"/>
              <a:t>=</a:t>
            </a:r>
            <a:r>
              <a:rPr lang="es-ES" sz="2800" dirty="0" smtClean="0"/>
              <a:t>).</a:t>
            </a:r>
          </a:p>
          <a:p>
            <a:r>
              <a:rPr lang="es-ES" sz="2800" dirty="0" smtClean="0"/>
              <a:t>concatenamos </a:t>
            </a:r>
            <a:r>
              <a:rPr lang="es-ES" sz="2800" dirty="0"/>
              <a:t>con el operador punto </a:t>
            </a:r>
            <a:r>
              <a:rPr lang="es-ES" sz="2800" dirty="0" smtClean="0"/>
              <a:t>(</a:t>
            </a:r>
            <a:r>
              <a:rPr lang="es-ES" sz="2800" b="1" dirty="0" smtClean="0"/>
              <a:t>.</a:t>
            </a:r>
            <a:r>
              <a:rPr lang="es-ES" sz="2800" dirty="0" smtClean="0"/>
              <a:t>). </a:t>
            </a:r>
            <a:endParaRPr lang="es-ES" sz="2800" dirty="0"/>
          </a:p>
          <a:p>
            <a:pPr lvl="1">
              <a:buNone/>
            </a:pPr>
            <a:r>
              <a:rPr lang="es-ES" sz="2400" dirty="0" smtClean="0">
                <a:solidFill>
                  <a:srgbClr val="FF0000"/>
                </a:solidFill>
              </a:rPr>
              <a:t>	&lt;? </a:t>
            </a:r>
            <a:r>
              <a:rPr lang="es-ES" sz="2400" dirty="0">
                <a:solidFill>
                  <a:srgbClr val="FF0000"/>
                </a:solidFill>
              </a:rPr>
              <a:t/>
            </a:r>
            <a:br>
              <a:rPr lang="es-ES" sz="2400" dirty="0">
                <a:solidFill>
                  <a:srgbClr val="FF0000"/>
                </a:solidFill>
              </a:rPr>
            </a:br>
            <a:r>
              <a:rPr lang="es-ES" sz="2400" dirty="0" smtClean="0">
                <a:solidFill>
                  <a:srgbClr val="FF0000"/>
                </a:solidFill>
              </a:rPr>
              <a:t>	$</a:t>
            </a:r>
            <a:r>
              <a:rPr lang="es-ES" sz="2400" dirty="0" err="1">
                <a:solidFill>
                  <a:srgbClr val="FF0000"/>
                </a:solidFill>
              </a:rPr>
              <a:t>miVariable</a:t>
            </a:r>
            <a:r>
              <a:rPr lang="es-ES" sz="2400" dirty="0">
                <a:solidFill>
                  <a:srgbClr val="FF0000"/>
                </a:solidFill>
              </a:rPr>
              <a:t> = 'Hola '; </a:t>
            </a:r>
            <a:br>
              <a:rPr lang="es-ES" sz="2400" dirty="0">
                <a:solidFill>
                  <a:srgbClr val="FF0000"/>
                </a:solidFill>
              </a:rPr>
            </a:br>
            <a:r>
              <a:rPr lang="es-ES" sz="2400" dirty="0" smtClean="0">
                <a:solidFill>
                  <a:srgbClr val="FF0000"/>
                </a:solidFill>
              </a:rPr>
              <a:t>	$</a:t>
            </a:r>
            <a:r>
              <a:rPr lang="es-ES" sz="2400" dirty="0">
                <a:solidFill>
                  <a:srgbClr val="FF0000"/>
                </a:solidFill>
              </a:rPr>
              <a:t>miVariable2 = 33; </a:t>
            </a:r>
            <a:br>
              <a:rPr lang="es-ES" sz="2400" dirty="0">
                <a:solidFill>
                  <a:srgbClr val="FF0000"/>
                </a:solidFill>
              </a:rPr>
            </a:br>
            <a:r>
              <a:rPr lang="es-ES" sz="2400" dirty="0" smtClean="0">
                <a:solidFill>
                  <a:srgbClr val="FF0000"/>
                </a:solidFill>
              </a:rPr>
              <a:t>	//</a:t>
            </a:r>
            <a:r>
              <a:rPr lang="es-ES" sz="2400" dirty="0">
                <a:solidFill>
                  <a:srgbClr val="FF0000"/>
                </a:solidFill>
              </a:rPr>
              <a:t> Imprimimos Hola 33 </a:t>
            </a:r>
            <a:br>
              <a:rPr lang="es-ES" sz="2400" dirty="0">
                <a:solidFill>
                  <a:srgbClr val="FF0000"/>
                </a:solidFill>
              </a:rPr>
            </a:br>
            <a:r>
              <a:rPr lang="es-ES" sz="2400" dirty="0" smtClean="0">
                <a:solidFill>
                  <a:srgbClr val="FF0000"/>
                </a:solidFill>
              </a:rPr>
              <a:t>	echo</a:t>
            </a:r>
            <a:r>
              <a:rPr lang="es-ES" sz="2400" dirty="0">
                <a:solidFill>
                  <a:srgbClr val="FF0000"/>
                </a:solidFill>
              </a:rPr>
              <a:t> $miVariable.$miVariable2; </a:t>
            </a:r>
            <a:br>
              <a:rPr lang="es-ES" sz="2400" dirty="0">
                <a:solidFill>
                  <a:srgbClr val="FF0000"/>
                </a:solidFill>
              </a:rPr>
            </a:br>
            <a:r>
              <a:rPr lang="es-ES" sz="2400" dirty="0">
                <a:solidFill>
                  <a:srgbClr val="FF0000"/>
                </a:solidFill>
              </a:rPr>
              <a:t>?&gt; </a:t>
            </a:r>
            <a:r>
              <a:rPr lang="es-ES" sz="2400" dirty="0"/>
              <a:t/>
            </a:r>
            <a:br>
              <a:rPr lang="es-ES" sz="2400" dirty="0"/>
            </a:br>
            <a:endParaRPr lang="es-ES" sz="2400" dirty="0"/>
          </a:p>
        </p:txBody>
      </p:sp>
      <p:sp>
        <p:nvSpPr>
          <p:cNvPr id="6146" name="Rectangle 2"/>
          <p:cNvSpPr>
            <a:spLocks noGrp="1" noChangeArrowheads="1"/>
          </p:cNvSpPr>
          <p:nvPr>
            <p:ph type="title"/>
          </p:nvPr>
        </p:nvSpPr>
        <p:spPr/>
        <p:txBody>
          <a:bodyPr/>
          <a:lstStyle/>
          <a:p>
            <a:r>
              <a:rPr lang="es-MX"/>
              <a:t>Variables</a:t>
            </a:r>
            <a:endParaRPr lang="es-E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fontScale="92500" lnSpcReduction="20000"/>
          </a:bodyPr>
          <a:lstStyle/>
          <a:p>
            <a:r>
              <a:rPr lang="es-ES" sz="2800" dirty="0" smtClean="0"/>
              <a:t>Si colocamos comillas dobles el interprete asumirá que existen variable ($</a:t>
            </a:r>
            <a:r>
              <a:rPr lang="es-ES" sz="2800" dirty="0" err="1" smtClean="0"/>
              <a:t>var</a:t>
            </a:r>
            <a:r>
              <a:rPr lang="es-ES" sz="2800" dirty="0" smtClean="0"/>
              <a:t>) dentro del </a:t>
            </a:r>
            <a:r>
              <a:rPr lang="es-ES" sz="2800" dirty="0" err="1" smtClean="0"/>
              <a:t>string</a:t>
            </a:r>
            <a:r>
              <a:rPr lang="es-ES" sz="2800" dirty="0" smtClean="0"/>
              <a:t>.</a:t>
            </a:r>
          </a:p>
          <a:p>
            <a:pPr>
              <a:buNone/>
            </a:pPr>
            <a:endParaRPr lang="es-ES" sz="2800" dirty="0" smtClean="0"/>
          </a:p>
          <a:p>
            <a:r>
              <a:rPr lang="es-ES" sz="2800" dirty="0" smtClean="0"/>
              <a:t>Con comillas simples se ignoran las variables dentro del </a:t>
            </a:r>
            <a:r>
              <a:rPr lang="es-ES" sz="2800" dirty="0" err="1" smtClean="0"/>
              <a:t>string</a:t>
            </a:r>
            <a:r>
              <a:rPr lang="es-ES" sz="2800" dirty="0" smtClean="0"/>
              <a:t> pero le falto decir que es mas rápido.</a:t>
            </a:r>
          </a:p>
          <a:p>
            <a:pPr>
              <a:buNone/>
            </a:pPr>
            <a:endParaRPr lang="es-ES" sz="2800" dirty="0" smtClean="0"/>
          </a:p>
          <a:p>
            <a:pPr>
              <a:buNone/>
            </a:pPr>
            <a:r>
              <a:rPr lang="es-ES" sz="2800" dirty="0" smtClean="0"/>
              <a:t>$</a:t>
            </a:r>
            <a:r>
              <a:rPr lang="es-ES" sz="2800" dirty="0" err="1" smtClean="0"/>
              <a:t>tmp</a:t>
            </a:r>
            <a:r>
              <a:rPr lang="es-ES" sz="2800" dirty="0" smtClean="0"/>
              <a:t> = '</a:t>
            </a:r>
            <a:r>
              <a:rPr lang="es-ES" sz="2800" dirty="0" err="1" smtClean="0"/>
              <a:t>aaaaaaaaaaaaaaaaaaaa</a:t>
            </a:r>
            <a:r>
              <a:rPr lang="es-ES" sz="2800" dirty="0" smtClean="0"/>
              <a:t>';</a:t>
            </a:r>
            <a:r>
              <a:rPr lang="es-ES" sz="2800" i="1" dirty="0" smtClean="0"/>
              <a:t>//rápido</a:t>
            </a:r>
          </a:p>
          <a:p>
            <a:pPr>
              <a:buNone/>
            </a:pPr>
            <a:r>
              <a:rPr lang="es-ES" sz="2800" dirty="0" smtClean="0"/>
              <a:t>$</a:t>
            </a:r>
            <a:r>
              <a:rPr lang="es-ES" sz="2800" dirty="0" err="1" smtClean="0"/>
              <a:t>tmp</a:t>
            </a:r>
            <a:r>
              <a:rPr lang="es-ES" sz="2800" dirty="0" smtClean="0"/>
              <a:t> = "</a:t>
            </a:r>
            <a:r>
              <a:rPr lang="es-ES" sz="2800" dirty="0" err="1" smtClean="0"/>
              <a:t>aaaaaaaaaaaaaaaaaaaa</a:t>
            </a:r>
            <a:r>
              <a:rPr lang="es-ES" sz="2800" dirty="0" smtClean="0"/>
              <a:t>"; </a:t>
            </a:r>
            <a:r>
              <a:rPr lang="es-ES" sz="2800" i="1" dirty="0" smtClean="0"/>
              <a:t>//lento</a:t>
            </a:r>
            <a:endParaRPr lang="es-ES" sz="2800" dirty="0" smtClean="0"/>
          </a:p>
          <a:p>
            <a:pPr>
              <a:buNone/>
            </a:pPr>
            <a:r>
              <a:rPr lang="es-ES" sz="2800" dirty="0"/>
              <a:t/>
            </a:r>
            <a:br>
              <a:rPr lang="es-ES" sz="2800" dirty="0"/>
            </a:br>
            <a:endParaRPr lang="es-ES" sz="2800" dirty="0"/>
          </a:p>
        </p:txBody>
      </p:sp>
      <p:sp>
        <p:nvSpPr>
          <p:cNvPr id="6146" name="Rectangle 2"/>
          <p:cNvSpPr>
            <a:spLocks noGrp="1" noChangeArrowheads="1"/>
          </p:cNvSpPr>
          <p:nvPr>
            <p:ph type="title"/>
          </p:nvPr>
        </p:nvSpPr>
        <p:spPr/>
        <p:txBody>
          <a:bodyPr/>
          <a:lstStyle/>
          <a:p>
            <a:r>
              <a:rPr lang="es-MX"/>
              <a:t>Variables</a:t>
            </a:r>
            <a:endParaRPr lang="es-E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lstStyle/>
          <a:p>
            <a:r>
              <a:rPr lang="es-ES" dirty="0" smtClean="0"/>
              <a:t>A diferencia </a:t>
            </a:r>
            <a:r>
              <a:rPr lang="es-ES" dirty="0"/>
              <a:t>que una </a:t>
            </a:r>
            <a:r>
              <a:rPr lang="es-ES" dirty="0" smtClean="0"/>
              <a:t>variable toma </a:t>
            </a:r>
            <a:r>
              <a:rPr lang="es-ES" dirty="0"/>
              <a:t>un </a:t>
            </a:r>
            <a:r>
              <a:rPr lang="es-ES" dirty="0" smtClean="0"/>
              <a:t>valor que no </a:t>
            </a:r>
            <a:r>
              <a:rPr lang="es-ES" dirty="0"/>
              <a:t>puede variar durante la </a:t>
            </a:r>
            <a:r>
              <a:rPr lang="es-ES" dirty="0" smtClean="0"/>
              <a:t>ejecución </a:t>
            </a:r>
            <a:r>
              <a:rPr lang="es-ES" dirty="0"/>
              <a:t>del </a:t>
            </a:r>
            <a:r>
              <a:rPr lang="es-ES" dirty="0" smtClean="0"/>
              <a:t>script.</a:t>
            </a:r>
          </a:p>
          <a:p>
            <a:endParaRPr lang="es-ES" dirty="0" smtClean="0"/>
          </a:p>
          <a:p>
            <a:r>
              <a:rPr lang="es-ES" dirty="0" smtClean="0"/>
              <a:t>Son </a:t>
            </a:r>
            <a:r>
              <a:rPr lang="es-ES" dirty="0"/>
              <a:t>globales, por lo que se pueden leer desde el interior de una </a:t>
            </a:r>
            <a:r>
              <a:rPr lang="es-ES" dirty="0" smtClean="0"/>
              <a:t>función </a:t>
            </a:r>
            <a:r>
              <a:rPr lang="es-ES" dirty="0"/>
              <a:t>sin tener que pasarlas como </a:t>
            </a:r>
            <a:r>
              <a:rPr lang="es-ES" dirty="0" smtClean="0"/>
              <a:t>parámetro</a:t>
            </a:r>
            <a:r>
              <a:rPr lang="es-ES" dirty="0"/>
              <a:t>. </a:t>
            </a:r>
            <a:br>
              <a:rPr lang="es-ES" dirty="0"/>
            </a:br>
            <a:endParaRPr lang="es-ES" dirty="0"/>
          </a:p>
        </p:txBody>
      </p:sp>
      <p:sp>
        <p:nvSpPr>
          <p:cNvPr id="8194" name="Rectangle 2"/>
          <p:cNvSpPr>
            <a:spLocks noGrp="1" noChangeArrowheads="1"/>
          </p:cNvSpPr>
          <p:nvPr>
            <p:ph type="title"/>
          </p:nvPr>
        </p:nvSpPr>
        <p:spPr/>
        <p:txBody>
          <a:bodyPr/>
          <a:lstStyle/>
          <a:p>
            <a:r>
              <a:rPr lang="es-MX"/>
              <a:t>Constantes</a:t>
            </a:r>
            <a:endParaRPr lang="es-E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r>
              <a:rPr lang="es-ES" dirty="0"/>
              <a:t>Al contrario que </a:t>
            </a:r>
            <a:r>
              <a:rPr lang="es-ES" dirty="0">
                <a:hlinkClick r:id="rId2"/>
              </a:rPr>
              <a:t>las variables</a:t>
            </a:r>
            <a:r>
              <a:rPr lang="es-ES" dirty="0"/>
              <a:t>, las constantes se expresan sin signo del </a:t>
            </a:r>
            <a:r>
              <a:rPr lang="es-ES" dirty="0" err="1"/>
              <a:t>dolar</a:t>
            </a:r>
            <a:r>
              <a:rPr lang="es-ES" dirty="0"/>
              <a:t> ($), y se tienen que definir usando la </a:t>
            </a:r>
            <a:r>
              <a:rPr lang="es-ES" dirty="0" smtClean="0"/>
              <a:t>función </a:t>
            </a:r>
            <a:r>
              <a:rPr lang="es-ES" b="1" dirty="0"/>
              <a:t>define</a:t>
            </a:r>
            <a:r>
              <a:rPr lang="es-ES" dirty="0" smtClean="0"/>
              <a:t>:</a:t>
            </a:r>
          </a:p>
          <a:p>
            <a:r>
              <a:rPr lang="es-ES" dirty="0"/>
              <a:t/>
            </a:r>
            <a:br>
              <a:rPr lang="es-ES" dirty="0"/>
            </a:br>
            <a:r>
              <a:rPr lang="es-ES" dirty="0"/>
              <a:t>&lt;? </a:t>
            </a:r>
            <a:br>
              <a:rPr lang="es-ES" dirty="0"/>
            </a:br>
            <a:r>
              <a:rPr lang="es-ES" dirty="0"/>
              <a:t>define ('</a:t>
            </a:r>
            <a:r>
              <a:rPr lang="es-ES" dirty="0" err="1"/>
              <a:t>miConstante','valor</a:t>
            </a:r>
            <a:r>
              <a:rPr lang="es-ES" dirty="0"/>
              <a:t> de mi constante'); </a:t>
            </a:r>
            <a:br>
              <a:rPr lang="es-ES" dirty="0"/>
            </a:br>
            <a:r>
              <a:rPr lang="es-ES" dirty="0"/>
              <a:t>echo </a:t>
            </a:r>
            <a:r>
              <a:rPr lang="es-ES" dirty="0" err="1"/>
              <a:t>miConstante</a:t>
            </a:r>
            <a:r>
              <a:rPr lang="es-ES" dirty="0"/>
              <a:t>; </a:t>
            </a:r>
            <a:br>
              <a:rPr lang="es-ES" dirty="0"/>
            </a:br>
            <a:r>
              <a:rPr lang="es-ES" dirty="0"/>
              <a:t>?&gt; </a:t>
            </a:r>
            <a:endParaRPr lang="es-ES" dirty="0" smtClean="0"/>
          </a:p>
          <a:p>
            <a:endParaRPr lang="es-ES" dirty="0" smtClean="0"/>
          </a:p>
          <a:p>
            <a:r>
              <a:rPr lang="es-ES" dirty="0" smtClean="0"/>
              <a:t>Eje: define (“CONSTANTE”, 100);</a:t>
            </a:r>
            <a:endParaRPr lang="es-ES" dirty="0"/>
          </a:p>
        </p:txBody>
      </p:sp>
      <p:sp>
        <p:nvSpPr>
          <p:cNvPr id="9218" name="Rectangle 2"/>
          <p:cNvSpPr>
            <a:spLocks noGrp="1" noChangeArrowheads="1"/>
          </p:cNvSpPr>
          <p:nvPr>
            <p:ph type="title"/>
          </p:nvPr>
        </p:nvSpPr>
        <p:spPr/>
        <p:txBody>
          <a:bodyPr/>
          <a:lstStyle/>
          <a:p>
            <a:r>
              <a:rPr lang="es-MX"/>
              <a:t>Constantes</a:t>
            </a:r>
            <a:endParaRPr lang="es-E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lstStyle/>
          <a:p>
            <a:r>
              <a:rPr lang="es-ES"/>
              <a:t>Los operadores son expresiones que nos permiten manipular los datos </a:t>
            </a:r>
          </a:p>
        </p:txBody>
      </p:sp>
      <p:sp>
        <p:nvSpPr>
          <p:cNvPr id="10242" name="Rectangle 2"/>
          <p:cNvSpPr>
            <a:spLocks noGrp="1" noChangeArrowheads="1"/>
          </p:cNvSpPr>
          <p:nvPr>
            <p:ph type="title"/>
          </p:nvPr>
        </p:nvSpPr>
        <p:spPr/>
        <p:txBody>
          <a:bodyPr/>
          <a:lstStyle/>
          <a:p>
            <a:r>
              <a:rPr lang="es-MX"/>
              <a:t>Operadores</a:t>
            </a:r>
            <a:endParaRPr lang="es-E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normAutofit/>
          </a:bodyPr>
          <a:lstStyle/>
          <a:p>
            <a:pPr>
              <a:lnSpc>
                <a:spcPct val="80000"/>
              </a:lnSpc>
              <a:buFont typeface="Wingdings" pitchFamily="2" charset="2"/>
              <a:buNone/>
            </a:pPr>
            <a:r>
              <a:rPr lang="es-ES" sz="2800" dirty="0"/>
              <a:t>  </a:t>
            </a:r>
            <a:r>
              <a:rPr lang="es-ES" sz="2800" dirty="0" smtClean="0"/>
              <a:t>PHP </a:t>
            </a:r>
            <a:r>
              <a:rPr lang="es-ES" sz="2800" dirty="0"/>
              <a:t>dispone de una gran cantidad de operadores que podríamos organizar en las siguientes categorías: </a:t>
            </a:r>
            <a:endParaRPr lang="es-ES" sz="2800" dirty="0" smtClean="0"/>
          </a:p>
          <a:p>
            <a:pPr>
              <a:lnSpc>
                <a:spcPct val="80000"/>
              </a:lnSpc>
              <a:buFont typeface="Wingdings" pitchFamily="2" charset="2"/>
              <a:buNone/>
            </a:pPr>
            <a:endParaRPr lang="es-ES" sz="2800" dirty="0" smtClean="0"/>
          </a:p>
          <a:p>
            <a:pPr lvl="1">
              <a:lnSpc>
                <a:spcPct val="80000"/>
              </a:lnSpc>
            </a:pPr>
            <a:r>
              <a:rPr lang="es-ES" sz="2400" dirty="0" smtClean="0"/>
              <a:t>Operadores Aritméticos</a:t>
            </a:r>
          </a:p>
          <a:p>
            <a:pPr lvl="1">
              <a:lnSpc>
                <a:spcPct val="80000"/>
              </a:lnSpc>
            </a:pPr>
            <a:r>
              <a:rPr lang="es-ES" sz="2400" dirty="0" smtClean="0"/>
              <a:t>Operadores de Asignación</a:t>
            </a:r>
          </a:p>
          <a:p>
            <a:pPr lvl="1">
              <a:lnSpc>
                <a:spcPct val="80000"/>
              </a:lnSpc>
            </a:pPr>
            <a:r>
              <a:rPr lang="es-ES" sz="2400" dirty="0" smtClean="0"/>
              <a:t>Operadores de Comparación</a:t>
            </a:r>
          </a:p>
          <a:p>
            <a:pPr lvl="1">
              <a:lnSpc>
                <a:spcPct val="80000"/>
              </a:lnSpc>
            </a:pPr>
            <a:r>
              <a:rPr lang="es-ES" sz="2400" dirty="0" smtClean="0">
                <a:solidFill>
                  <a:srgbClr val="002060"/>
                </a:solidFill>
              </a:rPr>
              <a:t>Operadores de Incremento</a:t>
            </a:r>
          </a:p>
          <a:p>
            <a:pPr lvl="1">
              <a:lnSpc>
                <a:spcPct val="80000"/>
              </a:lnSpc>
            </a:pPr>
            <a:r>
              <a:rPr lang="es-ES" sz="2400" dirty="0" smtClean="0">
                <a:solidFill>
                  <a:srgbClr val="002060"/>
                </a:solidFill>
              </a:rPr>
              <a:t>Operadores de Lógica</a:t>
            </a:r>
          </a:p>
          <a:p>
            <a:pPr lvl="1">
              <a:lnSpc>
                <a:spcPct val="80000"/>
              </a:lnSpc>
            </a:pPr>
            <a:r>
              <a:rPr lang="es-ES" sz="2400" dirty="0" smtClean="0">
                <a:solidFill>
                  <a:srgbClr val="002060"/>
                </a:solidFill>
              </a:rPr>
              <a:t>Operadores de Cadena</a:t>
            </a:r>
          </a:p>
          <a:p>
            <a:pPr lvl="1">
              <a:lnSpc>
                <a:spcPct val="80000"/>
              </a:lnSpc>
            </a:pPr>
            <a:r>
              <a:rPr lang="es-ES" sz="2400" dirty="0" smtClean="0"/>
              <a:t>Operadores </a:t>
            </a:r>
            <a:r>
              <a:rPr lang="es-ES" sz="2400" dirty="0"/>
              <a:t>de Matrices </a:t>
            </a:r>
            <a:endParaRPr lang="es-ES" sz="2400" dirty="0" smtClean="0"/>
          </a:p>
          <a:p>
            <a:pPr lvl="1">
              <a:lnSpc>
                <a:spcPct val="80000"/>
              </a:lnSpc>
            </a:pPr>
            <a:r>
              <a:rPr lang="es-ES" sz="2400" dirty="0" smtClean="0"/>
              <a:t>Operadores </a:t>
            </a:r>
            <a:r>
              <a:rPr lang="es-ES" sz="2400" dirty="0"/>
              <a:t>de Tipo </a:t>
            </a:r>
          </a:p>
        </p:txBody>
      </p:sp>
      <p:sp>
        <p:nvSpPr>
          <p:cNvPr id="11266" name="Rectangle 2"/>
          <p:cNvSpPr>
            <a:spLocks noGrp="1" noChangeArrowheads="1"/>
          </p:cNvSpPr>
          <p:nvPr>
            <p:ph type="title"/>
          </p:nvPr>
        </p:nvSpPr>
        <p:spPr/>
        <p:txBody>
          <a:bodyPr/>
          <a:lstStyle/>
          <a:p>
            <a:r>
              <a:rPr lang="es-ES" b="1"/>
              <a:t>Tipos de operadores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lstStyle/>
          <a:p>
            <a:r>
              <a:rPr lang="es-ES" dirty="0"/>
              <a:t>Los operadores de aritmética son los operadores básicos para el trabajo con números, nos permiten sumar dos valores, restarlos, dividirlos... Se trata de operadores binarios en todos los casos ya que requieren dos </a:t>
            </a:r>
            <a:r>
              <a:rPr lang="es-ES" dirty="0" err="1"/>
              <a:t>operandos</a:t>
            </a:r>
            <a:r>
              <a:rPr lang="es-ES" dirty="0"/>
              <a:t> para funcionar correctamente. </a:t>
            </a:r>
            <a:br>
              <a:rPr lang="es-ES" dirty="0"/>
            </a:br>
            <a:r>
              <a:rPr lang="es-ES" dirty="0"/>
              <a:t> </a:t>
            </a:r>
          </a:p>
        </p:txBody>
      </p:sp>
      <p:sp>
        <p:nvSpPr>
          <p:cNvPr id="12290" name="Rectangle 2"/>
          <p:cNvSpPr>
            <a:spLocks noGrp="1" noChangeArrowheads="1"/>
          </p:cNvSpPr>
          <p:nvPr>
            <p:ph type="title"/>
          </p:nvPr>
        </p:nvSpPr>
        <p:spPr/>
        <p:txBody>
          <a:bodyPr/>
          <a:lstStyle/>
          <a:p>
            <a:r>
              <a:rPr lang="es-ES" b="1" dirty="0"/>
              <a:t>Operadores </a:t>
            </a:r>
            <a:r>
              <a:rPr lang="es-ES" b="1" dirty="0" smtClean="0"/>
              <a:t>Aritméticos</a:t>
            </a:r>
            <a:endParaRPr lang="es-ES" b="1" dirty="0"/>
          </a:p>
        </p:txBody>
      </p:sp>
      <p:graphicFrame>
        <p:nvGraphicFramePr>
          <p:cNvPr id="4" name="4 Marcador de contenido"/>
          <p:cNvGraphicFramePr>
            <a:graphicFrameLocks/>
          </p:cNvGraphicFramePr>
          <p:nvPr/>
        </p:nvGraphicFramePr>
        <p:xfrm>
          <a:off x="1500166" y="4306274"/>
          <a:ext cx="6096000" cy="2194560"/>
        </p:xfrm>
        <a:graphic>
          <a:graphicData uri="http://schemas.openxmlformats.org/drawingml/2006/table">
            <a:tbl>
              <a:tblPr/>
              <a:tblGrid>
                <a:gridCol w="2032000"/>
                <a:gridCol w="2032000"/>
                <a:gridCol w="2032000"/>
              </a:tblGrid>
              <a:tr h="0">
                <a:tc>
                  <a:txBody>
                    <a:bodyPr/>
                    <a:lstStyle/>
                    <a:p>
                      <a:pPr algn="ctr"/>
                      <a:r>
                        <a:rPr lang="es-ES" b="1" i="1" dirty="0"/>
                        <a:t>OPERADOR</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s-ES" b="1" i="1"/>
                        <a:t>NOMBRE</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s-ES" b="1" i="1"/>
                        <a:t>EJEMPLO</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r>
              <a:tr h="0">
                <a:tc>
                  <a:txBody>
                    <a:bodyPr/>
                    <a:lstStyle/>
                    <a:p>
                      <a:pPr algn="ctr"/>
                      <a:r>
                        <a:rPr lang="es-ES" b="1" dirty="0">
                          <a:solidFill>
                            <a:schemeClr val="tx1"/>
                          </a:solidFill>
                        </a:rPr>
                        <a:t>+</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solidFill>
                            <a:schemeClr val="tx1"/>
                          </a:solidFill>
                        </a:rPr>
                        <a:t>Adición</a:t>
                      </a:r>
                      <a:endParaRPr lang="es-E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solidFill>
                            <a:schemeClr val="tx1"/>
                          </a:solidFill>
                        </a:rPr>
                        <a:t>$a + $b </a:t>
                      </a:r>
                      <a:endParaRPr lang="es-E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dirty="0">
                          <a:solidFill>
                            <a:schemeClr val="tx1"/>
                          </a:solidFill>
                        </a:rPr>
                        <a:t>-</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solidFill>
                            <a:schemeClr val="tx1"/>
                          </a:solidFill>
                        </a:rPr>
                        <a:t>Sustracción</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solidFill>
                            <a:schemeClr val="tx1"/>
                          </a:solidFill>
                        </a:rPr>
                        <a:t>$a +- $b </a:t>
                      </a:r>
                      <a:endParaRPr lang="es-E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dirty="0">
                          <a:solidFill>
                            <a:schemeClr val="tx1"/>
                          </a:solidFill>
                        </a:rPr>
                        <a:t>*</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solidFill>
                            <a:schemeClr val="tx1"/>
                          </a:solidFill>
                        </a:rPr>
                        <a:t>Multiplicación</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solidFill>
                            <a:schemeClr val="tx1"/>
                          </a:solidFill>
                        </a:rPr>
                        <a:t>$a * $b </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dirty="0">
                          <a:solidFill>
                            <a:schemeClr val="tx1"/>
                          </a:solidFill>
                        </a:rPr>
                        <a:t>/</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solidFill>
                            <a:schemeClr val="tx1"/>
                          </a:solidFill>
                        </a:rPr>
                        <a:t>División</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solidFill>
                            <a:schemeClr val="tx1"/>
                          </a:solidFill>
                        </a:rPr>
                        <a:t>$a / $b </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a:solidFill>
                            <a:schemeClr val="tx1"/>
                          </a:solidFill>
                        </a:rPr>
                        <a:t>%</a:t>
                      </a:r>
                      <a:endParaRPr lang="es-E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err="1">
                          <a:solidFill>
                            <a:schemeClr val="tx1"/>
                          </a:solidFill>
                        </a:rPr>
                        <a:t>Modulus</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solidFill>
                            <a:schemeClr val="tx1"/>
                          </a:solidFill>
                        </a:rPr>
                        <a:t>$a % $b </a:t>
                      </a:r>
                      <a:endParaRPr lang="es-E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lstStyle/>
          <a:p>
            <a:r>
              <a:rPr lang="es-ES" dirty="0"/>
              <a:t>Los comentarios que soporta PHP </a:t>
            </a:r>
            <a:r>
              <a:rPr lang="es-ES" dirty="0" smtClean="0"/>
              <a:t>son </a:t>
            </a:r>
            <a:r>
              <a:rPr lang="es-ES" dirty="0"/>
              <a:t>los de C, C++ y los del </a:t>
            </a:r>
            <a:r>
              <a:rPr lang="es-ES" dirty="0" err="1"/>
              <a:t>shell</a:t>
            </a:r>
            <a:r>
              <a:rPr lang="es-ES" dirty="0"/>
              <a:t> de Unix, </a:t>
            </a:r>
            <a:r>
              <a:rPr lang="es-ES" dirty="0" smtClean="0"/>
              <a:t>así </a:t>
            </a:r>
            <a:r>
              <a:rPr lang="es-ES" dirty="0"/>
              <a:t>podemos usar // y /* */ para comentarios y comentarios </a:t>
            </a:r>
            <a:r>
              <a:rPr lang="es-ES" dirty="0" err="1"/>
              <a:t>multilinea</a:t>
            </a:r>
            <a:r>
              <a:rPr lang="es-ES" dirty="0"/>
              <a:t> respectivamente como haríamos en C</a:t>
            </a:r>
            <a:r>
              <a:rPr lang="es-ES" dirty="0" smtClean="0"/>
              <a:t>.</a:t>
            </a:r>
          </a:p>
          <a:p>
            <a:endParaRPr lang="es-ES" dirty="0"/>
          </a:p>
          <a:p>
            <a:r>
              <a:rPr lang="es-ES" dirty="0"/>
              <a:t>O </a:t>
            </a:r>
            <a:r>
              <a:rPr lang="es-ES" dirty="0" smtClean="0"/>
              <a:t>también </a:t>
            </a:r>
            <a:r>
              <a:rPr lang="es-ES" dirty="0"/>
              <a:t>podemos usar # como en los comentarios del </a:t>
            </a:r>
            <a:r>
              <a:rPr lang="es-ES" dirty="0" err="1"/>
              <a:t>shell</a:t>
            </a:r>
            <a:r>
              <a:rPr lang="es-ES" dirty="0"/>
              <a:t> de Unix.</a:t>
            </a:r>
          </a:p>
        </p:txBody>
      </p:sp>
      <p:sp>
        <p:nvSpPr>
          <p:cNvPr id="4098" name="Rectangle 2"/>
          <p:cNvSpPr>
            <a:spLocks noGrp="1" noChangeArrowheads="1"/>
          </p:cNvSpPr>
          <p:nvPr>
            <p:ph type="title"/>
          </p:nvPr>
        </p:nvSpPr>
        <p:spPr/>
        <p:txBody>
          <a:bodyPr/>
          <a:lstStyle/>
          <a:p>
            <a:r>
              <a:rPr lang="es-MX"/>
              <a:t>Comentarios</a:t>
            </a:r>
            <a:endParaRPr lang="es-E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57200" y="1481329"/>
            <a:ext cx="8229600" cy="3090679"/>
          </a:xfrm>
        </p:spPr>
        <p:txBody>
          <a:bodyPr>
            <a:normAutofit fontScale="92500" lnSpcReduction="10000"/>
          </a:bodyPr>
          <a:lstStyle/>
          <a:p>
            <a:pPr>
              <a:lnSpc>
                <a:spcPct val="90000"/>
              </a:lnSpc>
            </a:pPr>
            <a:r>
              <a:rPr lang="es-ES" sz="2800" dirty="0" smtClean="0"/>
              <a:t>Permiten </a:t>
            </a:r>
            <a:r>
              <a:rPr lang="es-ES" sz="2800" dirty="0"/>
              <a:t>modificar el valor de una variable, el operador de asignación básico es el 'es igual a' (=), que da el valor que lo sigue a la variable que lo precede:</a:t>
            </a:r>
            <a:br>
              <a:rPr lang="es-ES" sz="2800" dirty="0"/>
            </a:br>
            <a:r>
              <a:rPr lang="es-ES" sz="2600" dirty="0" smtClean="0">
                <a:solidFill>
                  <a:srgbClr val="FF0000"/>
                </a:solidFill>
              </a:rPr>
              <a:t>&lt;? </a:t>
            </a:r>
            <a:br>
              <a:rPr lang="es-ES" sz="2600" dirty="0" smtClean="0">
                <a:solidFill>
                  <a:srgbClr val="FF0000"/>
                </a:solidFill>
              </a:rPr>
            </a:br>
            <a:r>
              <a:rPr lang="es-ES" sz="2600" dirty="0" smtClean="0">
                <a:solidFill>
                  <a:srgbClr val="FF0000"/>
                </a:solidFill>
              </a:rPr>
              <a:t>	$a = 1; </a:t>
            </a:r>
            <a:br>
              <a:rPr lang="es-ES" sz="2600" dirty="0" smtClean="0">
                <a:solidFill>
                  <a:srgbClr val="FF0000"/>
                </a:solidFill>
              </a:rPr>
            </a:br>
            <a:r>
              <a:rPr lang="es-ES" sz="2600" dirty="0" smtClean="0">
                <a:solidFill>
                  <a:srgbClr val="FF0000"/>
                </a:solidFill>
              </a:rPr>
              <a:t>	$a += 1; // Sumamos y asignamos </a:t>
            </a:r>
            <a:br>
              <a:rPr lang="es-ES" sz="2600" dirty="0" smtClean="0">
                <a:solidFill>
                  <a:srgbClr val="FF0000"/>
                </a:solidFill>
              </a:rPr>
            </a:br>
            <a:r>
              <a:rPr lang="es-ES" sz="2600" dirty="0" smtClean="0">
                <a:solidFill>
                  <a:srgbClr val="FF0000"/>
                </a:solidFill>
              </a:rPr>
              <a:t>	$a = $a + 1; // Operación equivalente </a:t>
            </a:r>
            <a:br>
              <a:rPr lang="es-ES" sz="2600" dirty="0" smtClean="0">
                <a:solidFill>
                  <a:srgbClr val="FF0000"/>
                </a:solidFill>
              </a:rPr>
            </a:br>
            <a:r>
              <a:rPr lang="es-ES" sz="2600" dirty="0" smtClean="0">
                <a:solidFill>
                  <a:srgbClr val="FF0000"/>
                </a:solidFill>
              </a:rPr>
              <a:t>?&gt; </a:t>
            </a:r>
            <a:endParaRPr lang="es-ES" sz="2600" dirty="0">
              <a:solidFill>
                <a:srgbClr val="FF0000"/>
              </a:solidFill>
            </a:endParaRPr>
          </a:p>
        </p:txBody>
      </p:sp>
      <p:sp>
        <p:nvSpPr>
          <p:cNvPr id="18434" name="Rectangle 2"/>
          <p:cNvSpPr>
            <a:spLocks noGrp="1" noChangeArrowheads="1"/>
          </p:cNvSpPr>
          <p:nvPr>
            <p:ph type="title"/>
          </p:nvPr>
        </p:nvSpPr>
        <p:spPr/>
        <p:txBody>
          <a:bodyPr/>
          <a:lstStyle/>
          <a:p>
            <a:r>
              <a:rPr lang="es-ES" b="1"/>
              <a:t>Operadores de Asignación</a:t>
            </a:r>
          </a:p>
        </p:txBody>
      </p:sp>
      <p:graphicFrame>
        <p:nvGraphicFramePr>
          <p:cNvPr id="4" name="3 Tabla"/>
          <p:cNvGraphicFramePr>
            <a:graphicFrameLocks noGrp="1"/>
          </p:cNvGraphicFramePr>
          <p:nvPr/>
        </p:nvGraphicFramePr>
        <p:xfrm>
          <a:off x="428596" y="4297704"/>
          <a:ext cx="8429685" cy="2560320"/>
        </p:xfrm>
        <a:graphic>
          <a:graphicData uri="http://schemas.openxmlformats.org/drawingml/2006/table">
            <a:tbl>
              <a:tblPr/>
              <a:tblGrid>
                <a:gridCol w="2809895"/>
                <a:gridCol w="2809895"/>
                <a:gridCol w="2809895"/>
              </a:tblGrid>
              <a:tr h="0">
                <a:tc>
                  <a:txBody>
                    <a:bodyPr/>
                    <a:lstStyle/>
                    <a:p>
                      <a:pPr algn="ctr"/>
                      <a:r>
                        <a:rPr lang="es-ES" b="1" i="1" dirty="0"/>
                        <a:t>OPERADOR</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s-ES" b="1" i="1"/>
                        <a:t>USO</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s-ES" b="1" i="1"/>
                        <a:t>EQUIVALENTE A</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r>
              <a:tr h="0">
                <a:tc>
                  <a:txBody>
                    <a:bodyPr/>
                    <a:lstStyle/>
                    <a:p>
                      <a:pPr algn="ctr"/>
                      <a:r>
                        <a:rPr lang="es-ES" b="1" dirty="0"/>
                        <a:t>+=</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t>$a = $a + $b </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a:t>-=</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t>$a = $a - $b </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a:t>*=</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 $a *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a:t>/=</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t>$a /= $b </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 $a /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a:t>%=</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t>$a %= $b </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 $a %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dirty="0"/>
                        <a:t>.=</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 $a .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457200" y="1481329"/>
            <a:ext cx="8229600" cy="1804795"/>
          </a:xfrm>
        </p:spPr>
        <p:txBody>
          <a:bodyPr>
            <a:normAutofit fontScale="92500" lnSpcReduction="20000"/>
          </a:bodyPr>
          <a:lstStyle/>
          <a:p>
            <a:r>
              <a:rPr lang="es-ES" dirty="0"/>
              <a:t>Los </a:t>
            </a:r>
            <a:r>
              <a:rPr lang="es-ES" dirty="0">
                <a:hlinkClick r:id="rId2"/>
              </a:rPr>
              <a:t>operadores</a:t>
            </a:r>
            <a:r>
              <a:rPr lang="es-ES" dirty="0"/>
              <a:t> de comparación son operadores en su mayoría binarios que nos permiten comparar variables devolviendo un valor booleano a 1 (TRUE) si se cumple la </a:t>
            </a:r>
            <a:r>
              <a:rPr lang="es-ES" dirty="0" smtClean="0"/>
              <a:t>condición </a:t>
            </a:r>
            <a:r>
              <a:rPr lang="es-ES" dirty="0"/>
              <a:t>que expresan y a 0 (FALSE) en el caso contrario</a:t>
            </a:r>
            <a:r>
              <a:rPr lang="es-ES" dirty="0" smtClean="0"/>
              <a:t>.</a:t>
            </a:r>
            <a:endParaRPr lang="es-ES" dirty="0"/>
          </a:p>
        </p:txBody>
      </p:sp>
      <p:sp>
        <p:nvSpPr>
          <p:cNvPr id="19458" name="Rectangle 2"/>
          <p:cNvSpPr>
            <a:spLocks noGrp="1" noChangeArrowheads="1"/>
          </p:cNvSpPr>
          <p:nvPr>
            <p:ph type="title"/>
          </p:nvPr>
        </p:nvSpPr>
        <p:spPr/>
        <p:txBody>
          <a:bodyPr/>
          <a:lstStyle/>
          <a:p>
            <a:r>
              <a:rPr lang="es-ES"/>
              <a:t>Operadores de Comparación </a:t>
            </a:r>
          </a:p>
        </p:txBody>
      </p:sp>
      <p:graphicFrame>
        <p:nvGraphicFramePr>
          <p:cNvPr id="4" name="3 Tabla"/>
          <p:cNvGraphicFramePr>
            <a:graphicFrameLocks noGrp="1"/>
          </p:cNvGraphicFramePr>
          <p:nvPr/>
        </p:nvGraphicFramePr>
        <p:xfrm>
          <a:off x="571472" y="3500438"/>
          <a:ext cx="7858179" cy="2834640"/>
        </p:xfrm>
        <a:graphic>
          <a:graphicData uri="http://schemas.openxmlformats.org/drawingml/2006/table">
            <a:tbl>
              <a:tblPr/>
              <a:tblGrid>
                <a:gridCol w="2071702"/>
                <a:gridCol w="3643338"/>
                <a:gridCol w="2143139"/>
              </a:tblGrid>
              <a:tr h="0">
                <a:tc>
                  <a:txBody>
                    <a:bodyPr/>
                    <a:lstStyle/>
                    <a:p>
                      <a:pPr algn="ctr"/>
                      <a:r>
                        <a:rPr lang="es-ES" b="1" i="1" dirty="0"/>
                        <a:t>OPERADOR</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s-ES" b="1" i="1" dirty="0"/>
                        <a:t>NOMBRE</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s-ES" b="1" i="1"/>
                        <a:t>USO</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r>
              <a:tr h="0">
                <a:tc>
                  <a:txBody>
                    <a:bodyPr/>
                    <a:lstStyle/>
                    <a:p>
                      <a:pPr algn="ctr"/>
                      <a:r>
                        <a:rPr lang="es-ES" b="1" dirty="0"/>
                        <a:t>= =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igual</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t>$a = =$b</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dirty="0"/>
                        <a:t>= = =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smtClean="0"/>
                        <a:t>Idéntico  (igual y del mismo tipo)</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 = =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a:t>! = </a:t>
                      </a:r>
                      <a:r>
                        <a:rPr lang="es-ES" b="1" dirty="0" smtClean="0"/>
                        <a:t>, &lt;&gt;</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smtClean="0"/>
                        <a:t>Desigual</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t>$a ! = $b </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sz="1800" dirty="0" smtClean="0"/>
                        <a:t>!==</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smtClean="0"/>
                        <a:t>Desigual o</a:t>
                      </a:r>
                      <a:r>
                        <a:rPr lang="es-ES" b="1" baseline="0" dirty="0" smtClean="0"/>
                        <a:t> de tipo diferente</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t>$a &lt;&gt; $b </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dirty="0"/>
                        <a:t>&lt;</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menor que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&lt;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s-ES" b="1"/>
                        <a:t>&gt;</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a:t>mayor que </a:t>
                      </a: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b="1" dirty="0"/>
                        <a:t>$a &gt; $b </a:t>
                      </a: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normAutofit/>
          </a:bodyPr>
          <a:lstStyle/>
          <a:p>
            <a:pPr>
              <a:lnSpc>
                <a:spcPct val="80000"/>
              </a:lnSpc>
            </a:pPr>
            <a:r>
              <a:rPr lang="es-ES" sz="2800" dirty="0"/>
              <a:t>Estos operadores se usan mayormente como condición para las estructuras de control</a:t>
            </a:r>
            <a:r>
              <a:rPr lang="es-ES" sz="2800" dirty="0" smtClean="0"/>
              <a:t>.</a:t>
            </a:r>
          </a:p>
          <a:p>
            <a:pPr>
              <a:lnSpc>
                <a:spcPct val="80000"/>
              </a:lnSpc>
            </a:pPr>
            <a:r>
              <a:rPr lang="es-ES" sz="2800" dirty="0" smtClean="0"/>
              <a:t>El </a:t>
            </a:r>
            <a:r>
              <a:rPr lang="es-ES" sz="2800" dirty="0"/>
              <a:t>operador de </a:t>
            </a:r>
            <a:r>
              <a:rPr lang="es-ES" sz="2800" dirty="0" smtClean="0"/>
              <a:t>comparación </a:t>
            </a:r>
            <a:r>
              <a:rPr lang="es-ES" sz="2800" dirty="0"/>
              <a:t>ternario es el </a:t>
            </a:r>
            <a:r>
              <a:rPr lang="es-ES" sz="2800" dirty="0" smtClean="0"/>
              <a:t>'?:’</a:t>
            </a:r>
          </a:p>
          <a:p>
            <a:pPr lvl="1">
              <a:lnSpc>
                <a:spcPct val="80000"/>
              </a:lnSpc>
            </a:pPr>
            <a:r>
              <a:rPr lang="es-ES" sz="2400" dirty="0" smtClean="0"/>
              <a:t>Evalúa </a:t>
            </a:r>
            <a:r>
              <a:rPr lang="es-ES" sz="2400" dirty="0"/>
              <a:t>una condición, que puede ser una </a:t>
            </a:r>
            <a:r>
              <a:rPr lang="es-ES" sz="2400" dirty="0" smtClean="0"/>
              <a:t>operación </a:t>
            </a:r>
            <a:r>
              <a:rPr lang="es-ES" sz="2400" dirty="0"/>
              <a:t>de </a:t>
            </a:r>
            <a:r>
              <a:rPr lang="es-ES" sz="2400" dirty="0" smtClean="0"/>
              <a:t>comparación binaria </a:t>
            </a:r>
            <a:r>
              <a:rPr lang="es-ES" sz="2400" dirty="0"/>
              <a:t>y si se cumple ejecuta el segundo operando, de lo contrario ejecuta el tercero</a:t>
            </a:r>
            <a:r>
              <a:rPr lang="es-ES" sz="2400" dirty="0" smtClean="0"/>
              <a:t>:</a:t>
            </a:r>
          </a:p>
          <a:p>
            <a:pPr lvl="2">
              <a:lnSpc>
                <a:spcPct val="80000"/>
              </a:lnSpc>
              <a:buNone/>
            </a:pPr>
            <a:r>
              <a:rPr lang="es-ES" sz="2200" dirty="0" smtClean="0">
                <a:solidFill>
                  <a:srgbClr val="FF0000"/>
                </a:solidFill>
              </a:rPr>
              <a:t>	&lt;? </a:t>
            </a:r>
            <a:br>
              <a:rPr lang="es-ES" sz="2200" dirty="0" smtClean="0">
                <a:solidFill>
                  <a:srgbClr val="FF0000"/>
                </a:solidFill>
              </a:rPr>
            </a:br>
            <a:r>
              <a:rPr lang="es-ES" sz="2200" dirty="0" smtClean="0">
                <a:solidFill>
                  <a:srgbClr val="FF0000"/>
                </a:solidFill>
              </a:rPr>
              <a:t>echo ($variable == 1) ? 'Vale 1' : 'Vale mas de uno'; </a:t>
            </a:r>
            <a:br>
              <a:rPr lang="es-ES" sz="2200" dirty="0" smtClean="0">
                <a:solidFill>
                  <a:srgbClr val="FF0000"/>
                </a:solidFill>
              </a:rPr>
            </a:br>
            <a:r>
              <a:rPr lang="es-ES" sz="2200" dirty="0" smtClean="0">
                <a:solidFill>
                  <a:srgbClr val="FF0000"/>
                </a:solidFill>
              </a:rPr>
              <a:t>?&gt; </a:t>
            </a:r>
            <a:r>
              <a:rPr lang="es-ES" sz="2200" dirty="0"/>
              <a:t/>
            </a:r>
            <a:br>
              <a:rPr lang="es-ES" sz="2200" dirty="0"/>
            </a:br>
            <a:endParaRPr lang="es-ES" sz="2200" dirty="0"/>
          </a:p>
        </p:txBody>
      </p:sp>
      <p:sp>
        <p:nvSpPr>
          <p:cNvPr id="21506" name="Rectangle 2"/>
          <p:cNvSpPr>
            <a:spLocks noGrp="1" noChangeArrowheads="1"/>
          </p:cNvSpPr>
          <p:nvPr>
            <p:ph type="title"/>
          </p:nvPr>
        </p:nvSpPr>
        <p:spPr/>
        <p:txBody>
          <a:bodyPr/>
          <a:lstStyle/>
          <a:p>
            <a:r>
              <a:rPr lang="es-ES"/>
              <a:t>Operadores de Comparación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normAutofit fontScale="92500"/>
          </a:bodyPr>
          <a:lstStyle/>
          <a:p>
            <a:pPr>
              <a:lnSpc>
                <a:spcPct val="80000"/>
              </a:lnSpc>
            </a:pPr>
            <a:r>
              <a:rPr lang="es-ES" sz="2800" dirty="0"/>
              <a:t>Los operadores de incremento (++) permiten aumentar en una unidad el valor de una variable numérica, los de decremento (--) por lo contrario disminuyen la misma variable en una unidad. </a:t>
            </a:r>
            <a:endParaRPr lang="es-ES" sz="2800" dirty="0" smtClean="0"/>
          </a:p>
          <a:p>
            <a:pPr>
              <a:lnSpc>
                <a:spcPct val="80000"/>
              </a:lnSpc>
            </a:pPr>
            <a:endParaRPr lang="es-ES" sz="2800" dirty="0" smtClean="0"/>
          </a:p>
          <a:p>
            <a:pPr lvl="1">
              <a:lnSpc>
                <a:spcPct val="80000"/>
              </a:lnSpc>
              <a:buNone/>
            </a:pPr>
            <a:r>
              <a:rPr lang="es-ES" sz="2400" dirty="0" smtClean="0">
                <a:solidFill>
                  <a:srgbClr val="FF0000"/>
                </a:solidFill>
              </a:rPr>
              <a:t>&lt;? </a:t>
            </a:r>
            <a:r>
              <a:rPr lang="es-ES" sz="2400" dirty="0">
                <a:solidFill>
                  <a:srgbClr val="FF0000"/>
                </a:solidFill>
              </a:rPr>
              <a:t/>
            </a:r>
            <a:br>
              <a:rPr lang="es-ES" sz="2400" dirty="0">
                <a:solidFill>
                  <a:srgbClr val="FF0000"/>
                </a:solidFill>
              </a:rPr>
            </a:br>
            <a:r>
              <a:rPr lang="es-ES" sz="2400" dirty="0">
                <a:solidFill>
                  <a:srgbClr val="FF0000"/>
                </a:solidFill>
              </a:rPr>
              <a:t>$variable = 2; </a:t>
            </a:r>
            <a:br>
              <a:rPr lang="es-ES" sz="2400" dirty="0">
                <a:solidFill>
                  <a:srgbClr val="FF0000"/>
                </a:solidFill>
              </a:rPr>
            </a:br>
            <a:r>
              <a:rPr lang="es-ES" sz="2400" dirty="0">
                <a:solidFill>
                  <a:srgbClr val="FF0000"/>
                </a:solidFill>
              </a:rPr>
              <a:t>echo $variable++; // Imprime 2 y luego incrementa </a:t>
            </a:r>
            <a:br>
              <a:rPr lang="es-ES" sz="2400" dirty="0">
                <a:solidFill>
                  <a:srgbClr val="FF0000"/>
                </a:solidFill>
              </a:rPr>
            </a:br>
            <a:r>
              <a:rPr lang="es-ES" sz="2400" dirty="0">
                <a:solidFill>
                  <a:srgbClr val="FF0000"/>
                </a:solidFill>
              </a:rPr>
              <a:t>echo ++$variable; // incrementa y luego imprime 4 </a:t>
            </a:r>
            <a:endParaRPr lang="es-ES" sz="2400" dirty="0" smtClean="0">
              <a:solidFill>
                <a:srgbClr val="FF0000"/>
              </a:solidFill>
            </a:endParaRPr>
          </a:p>
          <a:p>
            <a:pPr lvl="1">
              <a:lnSpc>
                <a:spcPct val="80000"/>
              </a:lnSpc>
              <a:buNone/>
            </a:pPr>
            <a:r>
              <a:rPr lang="es-ES" sz="2400" dirty="0" smtClean="0">
                <a:solidFill>
                  <a:srgbClr val="FF0000"/>
                </a:solidFill>
              </a:rPr>
              <a:t>?&gt; </a:t>
            </a:r>
          </a:p>
          <a:p>
            <a:pPr>
              <a:lnSpc>
                <a:spcPct val="80000"/>
              </a:lnSpc>
              <a:buNone/>
            </a:pPr>
            <a:r>
              <a:rPr lang="es-ES" sz="2800" dirty="0"/>
              <a:t/>
            </a:r>
            <a:br>
              <a:rPr lang="es-ES" sz="2800" dirty="0"/>
            </a:br>
            <a:r>
              <a:rPr lang="es-ES" sz="2800" dirty="0"/>
              <a:t>Este tipo de operador se utiliza mucho para el tercer parámetro de un bucle </a:t>
            </a:r>
            <a:r>
              <a:rPr lang="es-ES" sz="2800" dirty="0" err="1"/>
              <a:t>for</a:t>
            </a:r>
            <a:r>
              <a:rPr lang="es-ES" sz="2800" dirty="0"/>
              <a:t>. </a:t>
            </a:r>
          </a:p>
        </p:txBody>
      </p:sp>
      <p:sp>
        <p:nvSpPr>
          <p:cNvPr id="22530" name="Rectangle 2"/>
          <p:cNvSpPr>
            <a:spLocks noGrp="1" noChangeArrowheads="1"/>
          </p:cNvSpPr>
          <p:nvPr>
            <p:ph type="title"/>
          </p:nvPr>
        </p:nvSpPr>
        <p:spPr/>
        <p:txBody>
          <a:bodyPr/>
          <a:lstStyle/>
          <a:p>
            <a:r>
              <a:rPr lang="es-ES" b="1"/>
              <a:t>Operadores de Incremento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457200" y="1481329"/>
            <a:ext cx="8229600" cy="1804795"/>
          </a:xfrm>
        </p:spPr>
        <p:txBody>
          <a:bodyPr>
            <a:normAutofit fontScale="92500" lnSpcReduction="20000"/>
          </a:bodyPr>
          <a:lstStyle/>
          <a:p>
            <a:r>
              <a:rPr lang="es-ES" dirty="0" smtClean="0"/>
              <a:t>Permiten </a:t>
            </a:r>
            <a:r>
              <a:rPr lang="es-ES" dirty="0"/>
              <a:t>crear expresiones mas complejas para evaluar nuestras estructuras de control, </a:t>
            </a:r>
            <a:r>
              <a:rPr lang="es-ES" dirty="0" smtClean="0"/>
              <a:t>permitiendo </a:t>
            </a:r>
            <a:r>
              <a:rPr lang="es-ES" dirty="0"/>
              <a:t>enlazar varias </a:t>
            </a:r>
            <a:r>
              <a:rPr lang="es-ES" dirty="0">
                <a:hlinkClick r:id="rId2"/>
              </a:rPr>
              <a:t>operaciones de comparación</a:t>
            </a:r>
            <a:r>
              <a:rPr lang="es-ES" dirty="0"/>
              <a:t> con los diferentes operadores booleanos. </a:t>
            </a:r>
          </a:p>
        </p:txBody>
      </p:sp>
      <p:sp>
        <p:nvSpPr>
          <p:cNvPr id="23554" name="Rectangle 2"/>
          <p:cNvSpPr>
            <a:spLocks noGrp="1" noChangeArrowheads="1"/>
          </p:cNvSpPr>
          <p:nvPr>
            <p:ph type="title"/>
          </p:nvPr>
        </p:nvSpPr>
        <p:spPr/>
        <p:txBody>
          <a:bodyPr/>
          <a:lstStyle/>
          <a:p>
            <a:r>
              <a:rPr lang="es-ES"/>
              <a:t>Operadores de Lógica </a:t>
            </a:r>
          </a:p>
        </p:txBody>
      </p:sp>
      <p:graphicFrame>
        <p:nvGraphicFramePr>
          <p:cNvPr id="4" name="3 Tabla"/>
          <p:cNvGraphicFramePr>
            <a:graphicFrameLocks noGrp="1"/>
          </p:cNvGraphicFramePr>
          <p:nvPr/>
        </p:nvGraphicFramePr>
        <p:xfrm>
          <a:off x="214282" y="3143248"/>
          <a:ext cx="8644000" cy="2928958"/>
        </p:xfrm>
        <a:graphic>
          <a:graphicData uri="http://schemas.openxmlformats.org/drawingml/2006/table">
            <a:tbl>
              <a:tblPr/>
              <a:tblGrid>
                <a:gridCol w="1285885"/>
                <a:gridCol w="1071570"/>
                <a:gridCol w="1214445"/>
                <a:gridCol w="5072100"/>
              </a:tblGrid>
              <a:tr h="214314">
                <a:tc>
                  <a:txBody>
                    <a:bodyPr/>
                    <a:lstStyle/>
                    <a:p>
                      <a:pPr algn="ctr"/>
                      <a:r>
                        <a:rPr lang="es-ES" sz="1600" b="1" i="1" dirty="0"/>
                        <a:t>OPERADOR</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s-ES" sz="1600" b="1" i="1" dirty="0"/>
                        <a:t>NOMBRE</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s-ES" sz="1600" b="1" i="1" dirty="0"/>
                        <a:t>USO</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s-ES" sz="1600" b="1" i="1" dirty="0"/>
                        <a:t>RESULTADO</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r>
              <a:tr h="399242">
                <a:tc>
                  <a:txBody>
                    <a:bodyPr/>
                    <a:lstStyle/>
                    <a:p>
                      <a:pPr algn="ctr"/>
                      <a:r>
                        <a:rPr lang="es-ES" sz="1600" b="1" dirty="0"/>
                        <a:t>!</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dirty="0"/>
                        <a:t>NOT</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dirty="0"/>
                        <a:t>! $b</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dirty="0"/>
                        <a:t>Devuelve verdadero si $b es falso y viceversa. </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42942">
                <a:tc>
                  <a:txBody>
                    <a:bodyPr/>
                    <a:lstStyle/>
                    <a:p>
                      <a:pPr algn="ctr"/>
                      <a:r>
                        <a:rPr lang="es-ES" sz="1600" b="1"/>
                        <a:t>&amp;&amp;</a:t>
                      </a:r>
                      <a:endParaRPr lang="es-ES" sz="160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dirty="0"/>
                        <a:t>AND</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dirty="0"/>
                        <a:t>$a &amp;&amp; $b </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dirty="0"/>
                        <a:t>Devuelve verdadero si $a y $b </a:t>
                      </a:r>
                      <a:r>
                        <a:rPr lang="es-ES" sz="1600" b="1" dirty="0" err="1"/>
                        <a:t>sn</a:t>
                      </a:r>
                      <a:r>
                        <a:rPr lang="es-ES" sz="1600" b="1" dirty="0"/>
                        <a:t> verdaderos; en otro caso devuelve falso. </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57256">
                <a:tc>
                  <a:txBody>
                    <a:bodyPr/>
                    <a:lstStyle/>
                    <a:p>
                      <a:pPr algn="ctr"/>
                      <a:r>
                        <a:rPr lang="es-ES" sz="1600" b="1"/>
                        <a:t>| | </a:t>
                      </a:r>
                      <a:endParaRPr lang="es-ES" sz="160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a:t>OR</a:t>
                      </a:r>
                      <a:endParaRPr lang="es-ES" sz="160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a:t>$a | | $b </a:t>
                      </a:r>
                      <a:endParaRPr lang="es-ES" sz="160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dirty="0"/>
                        <a:t>Devuelve verdadero si alguno de los dos $a ó $b o ambos son verdaderos; en otro caso devuelve falso. </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190">
                <a:tc>
                  <a:txBody>
                    <a:bodyPr/>
                    <a:lstStyle/>
                    <a:p>
                      <a:pPr algn="ctr"/>
                      <a:r>
                        <a:rPr lang="es-ES" sz="1600" b="1" dirty="0"/>
                        <a:t>and</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a:t>AND</a:t>
                      </a:r>
                      <a:endParaRPr lang="es-ES" sz="160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a:t>$a and $b </a:t>
                      </a:r>
                      <a:endParaRPr lang="es-ES" sz="160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dirty="0"/>
                        <a:t>Lo mismo que &amp;&amp; pero con baja prioridad.</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190">
                <a:tc>
                  <a:txBody>
                    <a:bodyPr/>
                    <a:lstStyle/>
                    <a:p>
                      <a:pPr algn="ctr"/>
                      <a:r>
                        <a:rPr lang="es-ES" sz="1600" b="1"/>
                        <a:t>or</a:t>
                      </a:r>
                      <a:endParaRPr lang="es-ES" sz="160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dirty="0"/>
                        <a:t>OR</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a:t>$a or $b </a:t>
                      </a:r>
                      <a:endParaRPr lang="es-ES" sz="160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b="1" dirty="0"/>
                        <a:t>Lo mismo que | | pero con baja prioridad. </a:t>
                      </a:r>
                      <a:endParaRPr lang="es-ES" sz="1600" dirty="0"/>
                    </a:p>
                  </a:txBody>
                  <a:tcPr marL="71298" marR="71298" marT="35649" marB="35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lstStyle/>
          <a:p>
            <a:r>
              <a:rPr lang="es-ES"/>
              <a:t>En esta categoría encontramos el </a:t>
            </a:r>
            <a:r>
              <a:rPr lang="es-ES">
                <a:hlinkClick r:id="rId2"/>
              </a:rPr>
              <a:t>operador</a:t>
            </a:r>
            <a:r>
              <a:rPr lang="es-ES"/>
              <a:t> binario de concatenacion (.), que se encarga de unir dos cadenas dadas la una a continuacion de la otra:</a:t>
            </a:r>
            <a:br>
              <a:rPr lang="es-ES"/>
            </a:br>
            <a:endParaRPr lang="es-ES"/>
          </a:p>
        </p:txBody>
      </p:sp>
      <p:sp>
        <p:nvSpPr>
          <p:cNvPr id="25602" name="Rectangle 2"/>
          <p:cNvSpPr>
            <a:spLocks noGrp="1" noChangeArrowheads="1"/>
          </p:cNvSpPr>
          <p:nvPr>
            <p:ph type="title"/>
          </p:nvPr>
        </p:nvSpPr>
        <p:spPr/>
        <p:txBody>
          <a:bodyPr/>
          <a:lstStyle/>
          <a:p>
            <a:r>
              <a:rPr lang="es-ES"/>
              <a:t>Operadores de Cadena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lstStyle/>
          <a:p>
            <a:pPr>
              <a:lnSpc>
                <a:spcPct val="80000"/>
              </a:lnSpc>
            </a:pPr>
            <a:r>
              <a:rPr lang="es-ES" sz="2000" dirty="0"/>
              <a:t>Este operador nos será de gran utilidad para almacenar una gran cantidad de datos en una misma variable de manera limpia, veamos un ejemplo:</a:t>
            </a:r>
            <a:br>
              <a:rPr lang="es-ES" sz="2000" dirty="0"/>
            </a:br>
            <a:r>
              <a:rPr lang="es-ES" sz="2000" dirty="0"/>
              <a:t>  </a:t>
            </a:r>
          </a:p>
          <a:p>
            <a:pPr>
              <a:lnSpc>
                <a:spcPct val="80000"/>
              </a:lnSpc>
              <a:buNone/>
            </a:pPr>
            <a:r>
              <a:rPr lang="es-ES" sz="2000" dirty="0" smtClean="0"/>
              <a:t>	</a:t>
            </a:r>
            <a:r>
              <a:rPr lang="es-ES" sz="2000" dirty="0" smtClean="0">
                <a:solidFill>
                  <a:srgbClr val="FF0000"/>
                </a:solidFill>
              </a:rPr>
              <a:t>&lt;? </a:t>
            </a:r>
            <a:r>
              <a:rPr lang="es-ES" sz="2000" dirty="0">
                <a:solidFill>
                  <a:srgbClr val="FF0000"/>
                </a:solidFill>
              </a:rPr>
              <a:t/>
            </a:r>
            <a:br>
              <a:rPr lang="es-ES" sz="2000" dirty="0">
                <a:solidFill>
                  <a:srgbClr val="FF0000"/>
                </a:solidFill>
              </a:rPr>
            </a:br>
            <a:r>
              <a:rPr lang="es-ES" sz="2000" dirty="0">
                <a:solidFill>
                  <a:srgbClr val="FF0000"/>
                </a:solidFill>
              </a:rPr>
              <a:t>$</a:t>
            </a:r>
            <a:r>
              <a:rPr lang="es-ES" sz="2000" dirty="0" err="1">
                <a:solidFill>
                  <a:srgbClr val="FF0000"/>
                </a:solidFill>
              </a:rPr>
              <a:t>html</a:t>
            </a:r>
            <a:r>
              <a:rPr lang="es-ES" sz="2000" dirty="0">
                <a:solidFill>
                  <a:srgbClr val="FF0000"/>
                </a:solidFill>
              </a:rPr>
              <a:t>  = "&lt;</a:t>
            </a:r>
            <a:r>
              <a:rPr lang="es-ES" sz="2000" dirty="0" err="1">
                <a:solidFill>
                  <a:srgbClr val="FF0000"/>
                </a:solidFill>
              </a:rPr>
              <a:t>html</a:t>
            </a:r>
            <a:r>
              <a:rPr lang="es-ES" sz="2000" dirty="0">
                <a:solidFill>
                  <a:srgbClr val="FF0000"/>
                </a:solidFill>
              </a:rPr>
              <a:t>&gt;\n"; </a:t>
            </a:r>
            <a:br>
              <a:rPr lang="es-ES" sz="2000" dirty="0">
                <a:solidFill>
                  <a:srgbClr val="FF0000"/>
                </a:solidFill>
              </a:rPr>
            </a:br>
            <a:r>
              <a:rPr lang="es-ES" sz="2000" dirty="0">
                <a:solidFill>
                  <a:srgbClr val="FF0000"/>
                </a:solidFill>
              </a:rPr>
              <a:t>$</a:t>
            </a:r>
            <a:r>
              <a:rPr lang="es-ES" sz="2000" dirty="0" err="1">
                <a:solidFill>
                  <a:srgbClr val="FF0000"/>
                </a:solidFill>
              </a:rPr>
              <a:t>html</a:t>
            </a:r>
            <a:r>
              <a:rPr lang="es-ES" sz="2000" dirty="0">
                <a:solidFill>
                  <a:srgbClr val="FF0000"/>
                </a:solidFill>
              </a:rPr>
              <a:t> .= "&lt;head&gt;\n"; </a:t>
            </a:r>
            <a:br>
              <a:rPr lang="es-ES" sz="2000" dirty="0">
                <a:solidFill>
                  <a:srgbClr val="FF0000"/>
                </a:solidFill>
              </a:rPr>
            </a:br>
            <a:r>
              <a:rPr lang="es-ES" sz="2000" dirty="0">
                <a:solidFill>
                  <a:srgbClr val="FF0000"/>
                </a:solidFill>
              </a:rPr>
              <a:t>$</a:t>
            </a:r>
            <a:r>
              <a:rPr lang="es-ES" sz="2000" dirty="0" err="1">
                <a:solidFill>
                  <a:srgbClr val="FF0000"/>
                </a:solidFill>
              </a:rPr>
              <a:t>html</a:t>
            </a:r>
            <a:r>
              <a:rPr lang="es-ES" sz="2000" dirty="0">
                <a:solidFill>
                  <a:srgbClr val="FF0000"/>
                </a:solidFill>
              </a:rPr>
              <a:t> .= "&lt;</a:t>
            </a:r>
            <a:r>
              <a:rPr lang="es-ES" sz="2000" dirty="0" err="1">
                <a:solidFill>
                  <a:srgbClr val="FF0000"/>
                </a:solidFill>
              </a:rPr>
              <a:t>title</a:t>
            </a:r>
            <a:r>
              <a:rPr lang="es-ES" sz="2000" dirty="0">
                <a:solidFill>
                  <a:srgbClr val="FF0000"/>
                </a:solidFill>
              </a:rPr>
              <a:t>&gt;Mi página&lt;/</a:t>
            </a:r>
            <a:r>
              <a:rPr lang="es-ES" sz="2000" dirty="0" err="1">
                <a:solidFill>
                  <a:srgbClr val="FF0000"/>
                </a:solidFill>
              </a:rPr>
              <a:t>title</a:t>
            </a:r>
            <a:r>
              <a:rPr lang="es-ES" sz="2000" dirty="0">
                <a:solidFill>
                  <a:srgbClr val="FF0000"/>
                </a:solidFill>
              </a:rPr>
              <a:t>&gt;\n"; </a:t>
            </a:r>
            <a:br>
              <a:rPr lang="es-ES" sz="2000" dirty="0">
                <a:solidFill>
                  <a:srgbClr val="FF0000"/>
                </a:solidFill>
              </a:rPr>
            </a:br>
            <a:r>
              <a:rPr lang="es-ES" sz="2000" dirty="0">
                <a:solidFill>
                  <a:srgbClr val="FF0000"/>
                </a:solidFill>
              </a:rPr>
              <a:t>$</a:t>
            </a:r>
            <a:r>
              <a:rPr lang="es-ES" sz="2000" dirty="0" err="1">
                <a:solidFill>
                  <a:srgbClr val="FF0000"/>
                </a:solidFill>
              </a:rPr>
              <a:t>html</a:t>
            </a:r>
            <a:r>
              <a:rPr lang="es-ES" sz="2000" dirty="0">
                <a:solidFill>
                  <a:srgbClr val="FF0000"/>
                </a:solidFill>
              </a:rPr>
              <a:t> .= "&lt;/head&gt;\n"; </a:t>
            </a:r>
            <a:br>
              <a:rPr lang="es-ES" sz="2000" dirty="0">
                <a:solidFill>
                  <a:srgbClr val="FF0000"/>
                </a:solidFill>
              </a:rPr>
            </a:br>
            <a:r>
              <a:rPr lang="es-ES" sz="2000" dirty="0">
                <a:solidFill>
                  <a:srgbClr val="FF0000"/>
                </a:solidFill>
              </a:rPr>
              <a:t>$</a:t>
            </a:r>
            <a:r>
              <a:rPr lang="es-ES" sz="2000" dirty="0" err="1">
                <a:solidFill>
                  <a:srgbClr val="FF0000"/>
                </a:solidFill>
              </a:rPr>
              <a:t>html</a:t>
            </a:r>
            <a:r>
              <a:rPr lang="es-ES" sz="2000" dirty="0">
                <a:solidFill>
                  <a:srgbClr val="FF0000"/>
                </a:solidFill>
              </a:rPr>
              <a:t> .= "&lt;</a:t>
            </a:r>
            <a:r>
              <a:rPr lang="es-ES" sz="2000" dirty="0" err="1">
                <a:solidFill>
                  <a:srgbClr val="FF0000"/>
                </a:solidFill>
              </a:rPr>
              <a:t>body</a:t>
            </a:r>
            <a:r>
              <a:rPr lang="es-ES" sz="2000" dirty="0">
                <a:solidFill>
                  <a:srgbClr val="FF0000"/>
                </a:solidFill>
              </a:rPr>
              <a:t>&gt;\n"; </a:t>
            </a:r>
            <a:br>
              <a:rPr lang="es-ES" sz="2000" dirty="0">
                <a:solidFill>
                  <a:srgbClr val="FF0000"/>
                </a:solidFill>
              </a:rPr>
            </a:br>
            <a:r>
              <a:rPr lang="es-ES" sz="2000" dirty="0">
                <a:solidFill>
                  <a:srgbClr val="FF0000"/>
                </a:solidFill>
              </a:rPr>
              <a:t>$</a:t>
            </a:r>
            <a:r>
              <a:rPr lang="es-ES" sz="2000" dirty="0" err="1">
                <a:solidFill>
                  <a:srgbClr val="FF0000"/>
                </a:solidFill>
              </a:rPr>
              <a:t>html</a:t>
            </a:r>
            <a:r>
              <a:rPr lang="es-ES" sz="2000" dirty="0">
                <a:solidFill>
                  <a:srgbClr val="FF0000"/>
                </a:solidFill>
              </a:rPr>
              <a:t> .= "Este es el contenido de mi\n"; </a:t>
            </a:r>
            <a:br>
              <a:rPr lang="es-ES" sz="2000" dirty="0">
                <a:solidFill>
                  <a:srgbClr val="FF0000"/>
                </a:solidFill>
              </a:rPr>
            </a:br>
            <a:r>
              <a:rPr lang="es-ES" sz="2000" dirty="0">
                <a:solidFill>
                  <a:srgbClr val="FF0000"/>
                </a:solidFill>
              </a:rPr>
              <a:t>$</a:t>
            </a:r>
            <a:r>
              <a:rPr lang="es-ES" sz="2000" dirty="0" err="1">
                <a:solidFill>
                  <a:srgbClr val="FF0000"/>
                </a:solidFill>
              </a:rPr>
              <a:t>html</a:t>
            </a:r>
            <a:r>
              <a:rPr lang="es-ES" sz="2000" dirty="0">
                <a:solidFill>
                  <a:srgbClr val="FF0000"/>
                </a:solidFill>
              </a:rPr>
              <a:t> .= "preciosa página\n"; </a:t>
            </a:r>
            <a:br>
              <a:rPr lang="es-ES" sz="2000" dirty="0">
                <a:solidFill>
                  <a:srgbClr val="FF0000"/>
                </a:solidFill>
              </a:rPr>
            </a:br>
            <a:r>
              <a:rPr lang="es-ES" sz="2000" dirty="0">
                <a:solidFill>
                  <a:srgbClr val="FF0000"/>
                </a:solidFill>
              </a:rPr>
              <a:t>$</a:t>
            </a:r>
            <a:r>
              <a:rPr lang="es-ES" sz="2000" dirty="0" err="1">
                <a:solidFill>
                  <a:srgbClr val="FF0000"/>
                </a:solidFill>
              </a:rPr>
              <a:t>html</a:t>
            </a:r>
            <a:r>
              <a:rPr lang="es-ES" sz="2000" dirty="0">
                <a:solidFill>
                  <a:srgbClr val="FF0000"/>
                </a:solidFill>
              </a:rPr>
              <a:t> .= "&lt;/</a:t>
            </a:r>
            <a:r>
              <a:rPr lang="es-ES" sz="2000" dirty="0" err="1">
                <a:solidFill>
                  <a:srgbClr val="FF0000"/>
                </a:solidFill>
              </a:rPr>
              <a:t>body</a:t>
            </a:r>
            <a:r>
              <a:rPr lang="es-ES" sz="2000" dirty="0">
                <a:solidFill>
                  <a:srgbClr val="FF0000"/>
                </a:solidFill>
              </a:rPr>
              <a:t>&gt;\n"; </a:t>
            </a:r>
            <a:br>
              <a:rPr lang="es-ES" sz="2000" dirty="0">
                <a:solidFill>
                  <a:srgbClr val="FF0000"/>
                </a:solidFill>
              </a:rPr>
            </a:br>
            <a:r>
              <a:rPr lang="es-ES" sz="2000" dirty="0">
                <a:solidFill>
                  <a:srgbClr val="FF0000"/>
                </a:solidFill>
              </a:rPr>
              <a:t>$</a:t>
            </a:r>
            <a:r>
              <a:rPr lang="es-ES" sz="2000" dirty="0" err="1">
                <a:solidFill>
                  <a:srgbClr val="FF0000"/>
                </a:solidFill>
              </a:rPr>
              <a:t>html</a:t>
            </a:r>
            <a:r>
              <a:rPr lang="es-ES" sz="2000" dirty="0">
                <a:solidFill>
                  <a:srgbClr val="FF0000"/>
                </a:solidFill>
              </a:rPr>
              <a:t> .= "&lt;/</a:t>
            </a:r>
            <a:r>
              <a:rPr lang="es-ES" sz="2000" dirty="0" err="1">
                <a:solidFill>
                  <a:srgbClr val="FF0000"/>
                </a:solidFill>
              </a:rPr>
              <a:t>html</a:t>
            </a:r>
            <a:r>
              <a:rPr lang="es-ES" sz="2000" dirty="0">
                <a:solidFill>
                  <a:srgbClr val="FF0000"/>
                </a:solidFill>
              </a:rPr>
              <a:t>&gt;\n"; </a:t>
            </a:r>
            <a:br>
              <a:rPr lang="es-ES" sz="2000" dirty="0">
                <a:solidFill>
                  <a:srgbClr val="FF0000"/>
                </a:solidFill>
              </a:rPr>
            </a:br>
            <a:r>
              <a:rPr lang="es-ES" sz="2000" dirty="0">
                <a:solidFill>
                  <a:srgbClr val="FF0000"/>
                </a:solidFill>
              </a:rPr>
              <a:t>echo $</a:t>
            </a:r>
            <a:r>
              <a:rPr lang="es-ES" sz="2000" dirty="0" err="1">
                <a:solidFill>
                  <a:srgbClr val="FF0000"/>
                </a:solidFill>
              </a:rPr>
              <a:t>html</a:t>
            </a:r>
            <a:r>
              <a:rPr lang="es-ES" sz="2000" dirty="0">
                <a:solidFill>
                  <a:srgbClr val="FF0000"/>
                </a:solidFill>
              </a:rPr>
              <a:t>; </a:t>
            </a:r>
            <a:br>
              <a:rPr lang="es-ES" sz="2000" dirty="0">
                <a:solidFill>
                  <a:srgbClr val="FF0000"/>
                </a:solidFill>
              </a:rPr>
            </a:br>
            <a:r>
              <a:rPr lang="es-ES" sz="2000" dirty="0">
                <a:solidFill>
                  <a:srgbClr val="FF0000"/>
                </a:solidFill>
              </a:rPr>
              <a:t>?&gt;</a:t>
            </a:r>
          </a:p>
          <a:p>
            <a:pPr>
              <a:lnSpc>
                <a:spcPct val="80000"/>
              </a:lnSpc>
            </a:pPr>
            <a:endParaRPr lang="es-ES" sz="2000" dirty="0"/>
          </a:p>
        </p:txBody>
      </p:sp>
      <p:sp>
        <p:nvSpPr>
          <p:cNvPr id="26626" name="Rectangle 2"/>
          <p:cNvSpPr>
            <a:spLocks noGrp="1" noChangeArrowheads="1"/>
          </p:cNvSpPr>
          <p:nvPr>
            <p:ph type="title"/>
          </p:nvPr>
        </p:nvSpPr>
        <p:spPr/>
        <p:txBody>
          <a:bodyPr/>
          <a:lstStyle/>
          <a:p>
            <a:r>
              <a:rPr lang="es-ES" dirty="0"/>
              <a:t>Operadores de Cadena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609600" y="2895600"/>
            <a:ext cx="8229600" cy="1143000"/>
          </a:xfrm>
        </p:spPr>
        <p:txBody>
          <a:bodyPr/>
          <a:lstStyle/>
          <a:p>
            <a:pPr algn="ctr" eaLnBrk="1" hangingPunct="1"/>
            <a:r>
              <a:rPr lang="es-MX" smtClean="0"/>
              <a:t>EXTRA PRIMEROS PASOS</a:t>
            </a:r>
            <a:endParaRPr lang="es-E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s-MX" smtClean="0"/>
              <a:t>Caracteres de escape</a:t>
            </a:r>
            <a:endParaRPr lang="es-ES" smtClean="0"/>
          </a:p>
        </p:txBody>
      </p:sp>
      <p:graphicFrame>
        <p:nvGraphicFramePr>
          <p:cNvPr id="17442" name="Group 34"/>
          <p:cNvGraphicFramePr>
            <a:graphicFrameLocks noGrp="1"/>
          </p:cNvGraphicFramePr>
          <p:nvPr>
            <p:ph type="tbl" idx="1"/>
          </p:nvPr>
        </p:nvGraphicFramePr>
        <p:xfrm>
          <a:off x="457200" y="1600200"/>
          <a:ext cx="8229600" cy="4530728"/>
        </p:xfrm>
        <a:graphic>
          <a:graphicData uri="http://schemas.openxmlformats.org/drawingml/2006/table">
            <a:tbl>
              <a:tblPr/>
              <a:tblGrid>
                <a:gridCol w="4114800"/>
                <a:gridCol w="4114800"/>
              </a:tblGrid>
              <a:tr h="566738">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Carácter de escape</a:t>
                      </a:r>
                      <a:endParaRPr kumimoji="0" lang="es-E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Significado</a:t>
                      </a:r>
                      <a:endParaRPr kumimoji="0" lang="es-E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\n</a:t>
                      </a:r>
                      <a:endParaRPr kumimoji="0" lang="es-E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Nueva línea</a:t>
                      </a:r>
                      <a:endParaRPr kumimoji="0" lang="es-E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\r</a:t>
                      </a:r>
                      <a:endParaRPr kumimoji="0" lang="es-E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Retorno de carro</a:t>
                      </a:r>
                      <a:endParaRPr kumimoji="0" lang="es-E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\t</a:t>
                      </a:r>
                      <a:endParaRPr kumimoji="0" lang="es-E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Tabulación horizontal</a:t>
                      </a:r>
                      <a:endParaRPr kumimoji="0" lang="es-E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a:t>
                      </a:r>
                      <a:endParaRPr kumimoji="0" lang="es-E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Signo de dólar</a:t>
                      </a:r>
                      <a:endParaRPr kumimoji="0" lang="es-E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a:t>
                      </a:r>
                      <a:endParaRPr kumimoji="0" lang="es-E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Comilla simple</a:t>
                      </a:r>
                      <a:endParaRPr kumimoji="0" lang="es-E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a:t>
                      </a:r>
                      <a:endParaRPr kumimoji="0" lang="es-E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Comilla doble</a:t>
                      </a:r>
                      <a:endParaRPr kumimoji="0" lang="es-E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a:t>
                      </a:r>
                      <a:endParaRPr kumimoji="0" lang="es-E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s-MX" sz="2800" b="0" i="0" u="none" strike="noStrike" cap="none" normalizeH="0" baseline="0" smtClean="0">
                          <a:ln>
                            <a:noFill/>
                          </a:ln>
                          <a:solidFill>
                            <a:schemeClr val="tx1"/>
                          </a:solidFill>
                          <a:effectLst/>
                          <a:latin typeface="Arial" charset="0"/>
                        </a:rPr>
                        <a:t>Contraslash</a:t>
                      </a:r>
                      <a:endParaRPr kumimoji="0" lang="es-E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lstStyle/>
          <a:p>
            <a:pPr eaLnBrk="1" hangingPunct="1"/>
            <a:r>
              <a:rPr lang="es-MX" dirty="0" smtClean="0"/>
              <a:t>PHP nos permite conocer un tipo de dato que hay almacenado en una variable mediante la función </a:t>
            </a:r>
            <a:r>
              <a:rPr lang="es-MX" dirty="0" err="1" smtClean="0"/>
              <a:t>gettype</a:t>
            </a:r>
            <a:r>
              <a:rPr lang="es-MX" dirty="0" smtClean="0"/>
              <a:t>().</a:t>
            </a:r>
          </a:p>
          <a:p>
            <a:pPr eaLnBrk="1" hangingPunct="1"/>
            <a:endParaRPr lang="es-MX" dirty="0" smtClean="0"/>
          </a:p>
          <a:p>
            <a:pPr eaLnBrk="1" hangingPunct="1"/>
            <a:r>
              <a:rPr lang="es-MX" dirty="0" smtClean="0"/>
              <a:t>La función </a:t>
            </a:r>
            <a:r>
              <a:rPr lang="es-MX" dirty="0" err="1" smtClean="0"/>
              <a:t>settype</a:t>
            </a:r>
            <a:r>
              <a:rPr lang="es-MX" dirty="0" smtClean="0"/>
              <a:t>() permite cambiar el tipo de dato. </a:t>
            </a:r>
          </a:p>
          <a:p>
            <a:pPr eaLnBrk="1" hangingPunct="1"/>
            <a:endParaRPr lang="es-MX" dirty="0" smtClean="0"/>
          </a:p>
          <a:p>
            <a:pPr eaLnBrk="1" hangingPunct="1">
              <a:buFont typeface="Wingdings" pitchFamily="2" charset="2"/>
              <a:buNone/>
            </a:pPr>
            <a:r>
              <a:rPr lang="es-MX" dirty="0" smtClean="0"/>
              <a:t>	Ejemplo:</a:t>
            </a:r>
          </a:p>
          <a:p>
            <a:pPr eaLnBrk="1" hangingPunct="1">
              <a:buFont typeface="Wingdings" pitchFamily="2" charset="2"/>
              <a:buNone/>
            </a:pPr>
            <a:endParaRPr lang="es-MX" dirty="0" smtClean="0"/>
          </a:p>
          <a:p>
            <a:pPr eaLnBrk="1" hangingPunct="1">
              <a:buFont typeface="Wingdings" pitchFamily="2" charset="2"/>
              <a:buNone/>
            </a:pPr>
            <a:r>
              <a:rPr lang="es-MX" dirty="0" smtClean="0"/>
              <a:t>		</a:t>
            </a:r>
            <a:r>
              <a:rPr lang="es-MX" dirty="0" err="1" smtClean="0">
                <a:solidFill>
                  <a:srgbClr val="FF0000"/>
                </a:solidFill>
              </a:rPr>
              <a:t>settype</a:t>
            </a:r>
            <a:r>
              <a:rPr lang="es-MX" dirty="0" smtClean="0">
                <a:solidFill>
                  <a:srgbClr val="FF0000"/>
                </a:solidFill>
              </a:rPr>
              <a:t> ($variable “</a:t>
            </a:r>
            <a:r>
              <a:rPr lang="es-MX" dirty="0" err="1" smtClean="0">
                <a:solidFill>
                  <a:srgbClr val="FF0000"/>
                </a:solidFill>
              </a:rPr>
              <a:t>integer</a:t>
            </a:r>
            <a:r>
              <a:rPr lang="es-MX" dirty="0" smtClean="0">
                <a:solidFill>
                  <a:srgbClr val="FF0000"/>
                </a:solidFill>
              </a:rPr>
              <a:t>”);</a:t>
            </a:r>
            <a:endParaRPr lang="es-ES" dirty="0" smtClean="0">
              <a:solidFill>
                <a:srgbClr val="FF0000"/>
              </a:solidFill>
            </a:endParaRPr>
          </a:p>
        </p:txBody>
      </p:sp>
      <p:sp>
        <p:nvSpPr>
          <p:cNvPr id="5122" name="Rectangle 2"/>
          <p:cNvSpPr>
            <a:spLocks noGrp="1" noChangeArrowheads="1"/>
          </p:cNvSpPr>
          <p:nvPr>
            <p:ph type="title"/>
          </p:nvPr>
        </p:nvSpPr>
        <p:spPr/>
        <p:txBody>
          <a:bodyPr/>
          <a:lstStyle/>
          <a:p>
            <a:pPr eaLnBrk="1" hangingPunct="1"/>
            <a:r>
              <a:rPr lang="es-MX" smtClean="0"/>
              <a:t>Conocer un tipo de variable</a:t>
            </a:r>
            <a:endParaRPr lang="es-E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normAutofit/>
          </a:bodyPr>
          <a:lstStyle/>
          <a:p>
            <a:r>
              <a:rPr lang="es-ES" dirty="0" smtClean="0"/>
              <a:t>Existen diferentes estilos de etiquetas para insertar código en PHP.</a:t>
            </a:r>
          </a:p>
          <a:p>
            <a:endParaRPr lang="es-ES" dirty="0" smtClean="0"/>
          </a:p>
          <a:p>
            <a:pPr lvl="1"/>
            <a:r>
              <a:rPr lang="es-ES" dirty="0" smtClean="0"/>
              <a:t>Corto	</a:t>
            </a:r>
            <a:r>
              <a:rPr lang="es-ES" dirty="0" smtClean="0">
                <a:solidFill>
                  <a:srgbClr val="FF0000"/>
                </a:solidFill>
              </a:rPr>
              <a:t>&lt;?</a:t>
            </a:r>
            <a:r>
              <a:rPr lang="es-ES" dirty="0" smtClean="0"/>
              <a:t> … </a:t>
            </a:r>
            <a:r>
              <a:rPr lang="es-ES" dirty="0" smtClean="0">
                <a:solidFill>
                  <a:srgbClr val="FF0000"/>
                </a:solidFill>
              </a:rPr>
              <a:t>?&gt;</a:t>
            </a:r>
          </a:p>
          <a:p>
            <a:pPr lvl="1"/>
            <a:r>
              <a:rPr lang="es-ES" dirty="0" err="1" smtClean="0"/>
              <a:t>Xml</a:t>
            </a:r>
            <a:r>
              <a:rPr lang="es-ES" dirty="0" smtClean="0"/>
              <a:t>	</a:t>
            </a:r>
            <a:r>
              <a:rPr lang="es-ES" dirty="0" smtClean="0">
                <a:solidFill>
                  <a:srgbClr val="FF0000"/>
                </a:solidFill>
              </a:rPr>
              <a:t>&lt;?</a:t>
            </a:r>
            <a:r>
              <a:rPr lang="es-ES" dirty="0" err="1" smtClean="0">
                <a:solidFill>
                  <a:srgbClr val="FF0000"/>
                </a:solidFill>
              </a:rPr>
              <a:t>php</a:t>
            </a:r>
            <a:r>
              <a:rPr lang="es-ES" dirty="0" smtClean="0"/>
              <a:t> … </a:t>
            </a:r>
            <a:r>
              <a:rPr lang="es-ES" dirty="0" smtClean="0">
                <a:solidFill>
                  <a:srgbClr val="FF0000"/>
                </a:solidFill>
              </a:rPr>
              <a:t>?&gt;</a:t>
            </a:r>
          </a:p>
          <a:p>
            <a:pPr lvl="1"/>
            <a:r>
              <a:rPr lang="es-ES" dirty="0" smtClean="0"/>
              <a:t>Script	</a:t>
            </a:r>
            <a:r>
              <a:rPr lang="es-ES" dirty="0" smtClean="0">
                <a:solidFill>
                  <a:srgbClr val="FF0000"/>
                </a:solidFill>
              </a:rPr>
              <a:t>&lt;SCRIPT LANGUAJE=‘</a:t>
            </a:r>
            <a:r>
              <a:rPr lang="es-ES" dirty="0" err="1" smtClean="0">
                <a:solidFill>
                  <a:srgbClr val="FF0000"/>
                </a:solidFill>
              </a:rPr>
              <a:t>php</a:t>
            </a:r>
            <a:r>
              <a:rPr lang="es-ES" dirty="0" smtClean="0">
                <a:solidFill>
                  <a:srgbClr val="FF0000"/>
                </a:solidFill>
              </a:rPr>
              <a:t>’&gt; </a:t>
            </a:r>
            <a:r>
              <a:rPr lang="es-ES" dirty="0" smtClean="0"/>
              <a:t>… </a:t>
            </a:r>
            <a:r>
              <a:rPr lang="es-ES" dirty="0" smtClean="0">
                <a:solidFill>
                  <a:srgbClr val="FF0000"/>
                </a:solidFill>
              </a:rPr>
              <a:t>&lt;/script&gt;</a:t>
            </a:r>
          </a:p>
          <a:p>
            <a:pPr lvl="1"/>
            <a:r>
              <a:rPr lang="es-ES" dirty="0" err="1" smtClean="0"/>
              <a:t>Asp</a:t>
            </a:r>
            <a:r>
              <a:rPr lang="es-ES" dirty="0" smtClean="0"/>
              <a:t>	</a:t>
            </a:r>
            <a:r>
              <a:rPr lang="es-ES" dirty="0" smtClean="0">
                <a:solidFill>
                  <a:srgbClr val="FF0000"/>
                </a:solidFill>
              </a:rPr>
              <a:t>&lt;%</a:t>
            </a:r>
            <a:r>
              <a:rPr lang="es-ES" dirty="0" smtClean="0"/>
              <a:t> … </a:t>
            </a:r>
            <a:r>
              <a:rPr lang="es-ES" dirty="0" smtClean="0">
                <a:solidFill>
                  <a:srgbClr val="FF0000"/>
                </a:solidFill>
              </a:rPr>
              <a:t>%&gt;</a:t>
            </a:r>
          </a:p>
          <a:p>
            <a:pPr lvl="1"/>
            <a:endParaRPr lang="es-ES" dirty="0" smtClean="0"/>
          </a:p>
        </p:txBody>
      </p:sp>
      <p:sp>
        <p:nvSpPr>
          <p:cNvPr id="4098" name="Rectangle 2"/>
          <p:cNvSpPr>
            <a:spLocks noGrp="1" noChangeArrowheads="1"/>
          </p:cNvSpPr>
          <p:nvPr>
            <p:ph type="title"/>
          </p:nvPr>
        </p:nvSpPr>
        <p:spPr/>
        <p:txBody>
          <a:bodyPr>
            <a:normAutofit/>
          </a:bodyPr>
          <a:lstStyle/>
          <a:p>
            <a:r>
              <a:rPr lang="es-MX" dirty="0" smtClean="0"/>
              <a:t>Embeber PHP en HTML</a:t>
            </a:r>
            <a:endParaRPr lang="es-E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fontScale="92500" lnSpcReduction="20000"/>
          </a:bodyPr>
          <a:lstStyle/>
          <a:p>
            <a:pPr eaLnBrk="1" hangingPunct="1"/>
            <a:r>
              <a:rPr lang="es-MX" sz="2800" dirty="0" err="1" smtClean="0"/>
              <a:t>isset</a:t>
            </a:r>
            <a:r>
              <a:rPr lang="es-MX" sz="2800" dirty="0" smtClean="0"/>
              <a:t> nos </a:t>
            </a:r>
            <a:r>
              <a:rPr lang="es-MX" sz="2800" dirty="0" smtClean="0"/>
              <a:t>permite </a:t>
            </a:r>
            <a:r>
              <a:rPr lang="es-MX" sz="2800" dirty="0" smtClean="0"/>
              <a:t>determinar si una variable concreta tiene un valor asignado o no.</a:t>
            </a:r>
          </a:p>
          <a:p>
            <a:pPr eaLnBrk="1" hangingPunct="1"/>
            <a:endParaRPr lang="es-MX" sz="2800" dirty="0" smtClean="0"/>
          </a:p>
          <a:p>
            <a:pPr eaLnBrk="1" hangingPunct="1"/>
            <a:r>
              <a:rPr lang="es-MX" sz="2800" dirty="0" err="1" smtClean="0"/>
              <a:t>unset</a:t>
            </a:r>
            <a:r>
              <a:rPr lang="es-MX" sz="2800" dirty="0" smtClean="0"/>
              <a:t> esta destinada a eliminar el contenido de una variable.</a:t>
            </a:r>
          </a:p>
          <a:p>
            <a:pPr eaLnBrk="1" hangingPunct="1"/>
            <a:endParaRPr lang="es-MX" sz="2800" dirty="0" smtClean="0"/>
          </a:p>
          <a:p>
            <a:pPr eaLnBrk="1" hangingPunct="1"/>
            <a:r>
              <a:rPr lang="es-MX" sz="2800" dirty="0" err="1" smtClean="0"/>
              <a:t>empty</a:t>
            </a:r>
            <a:r>
              <a:rPr lang="es-MX" sz="2800" dirty="0" smtClean="0"/>
              <a:t> tiene un valor parecido a </a:t>
            </a:r>
            <a:r>
              <a:rPr lang="es-MX" sz="2800" dirty="0" err="1" smtClean="0"/>
              <a:t>issset</a:t>
            </a:r>
            <a:r>
              <a:rPr lang="es-MX" sz="2800" dirty="0" smtClean="0"/>
              <a:t> pero con el resultado opuesto.</a:t>
            </a:r>
          </a:p>
          <a:p>
            <a:pPr eaLnBrk="1" hangingPunct="1"/>
            <a:endParaRPr lang="es-MX" sz="2800" dirty="0" smtClean="0"/>
          </a:p>
          <a:p>
            <a:pPr eaLnBrk="1" hangingPunct="1"/>
            <a:r>
              <a:rPr lang="es-MX" sz="2800" dirty="0" smtClean="0"/>
              <a:t>Las funciones </a:t>
            </a:r>
            <a:r>
              <a:rPr lang="es-MX" sz="2800" dirty="0" err="1" smtClean="0"/>
              <a:t>is_integer</a:t>
            </a:r>
            <a:r>
              <a:rPr lang="es-MX" sz="2800" dirty="0" smtClean="0"/>
              <a:t>(), </a:t>
            </a:r>
            <a:r>
              <a:rPr lang="es-MX" sz="2800" dirty="0" err="1" smtClean="0"/>
              <a:t>is_double</a:t>
            </a:r>
            <a:r>
              <a:rPr lang="es-MX" sz="2800" dirty="0" smtClean="0"/>
              <a:t> e </a:t>
            </a:r>
            <a:r>
              <a:rPr lang="es-MX" sz="2800" dirty="0" err="1" smtClean="0"/>
              <a:t>is_string</a:t>
            </a:r>
            <a:r>
              <a:rPr lang="es-MX" sz="2800" dirty="0" smtClean="0"/>
              <a:t> reciben como argumento una variable y </a:t>
            </a:r>
            <a:r>
              <a:rPr lang="es-MX" sz="2800" dirty="0" smtClean="0"/>
              <a:t>devuelve un </a:t>
            </a:r>
            <a:r>
              <a:rPr lang="es-MX" sz="2800" dirty="0" smtClean="0"/>
              <a:t>valor booleano. </a:t>
            </a:r>
            <a:endParaRPr lang="es-ES" sz="2800" dirty="0" smtClean="0"/>
          </a:p>
        </p:txBody>
      </p:sp>
      <p:sp>
        <p:nvSpPr>
          <p:cNvPr id="6146" name="Rectangle 2"/>
          <p:cNvSpPr>
            <a:spLocks noGrp="1" noChangeArrowheads="1"/>
          </p:cNvSpPr>
          <p:nvPr>
            <p:ph type="title"/>
          </p:nvPr>
        </p:nvSpPr>
        <p:spPr/>
        <p:txBody>
          <a:bodyPr>
            <a:normAutofit fontScale="90000"/>
          </a:bodyPr>
          <a:lstStyle/>
          <a:p>
            <a:pPr eaLnBrk="1" hangingPunct="1"/>
            <a:r>
              <a:rPr lang="es-MX" smtClean="0"/>
              <a:t>Funciones en manejo de variables</a:t>
            </a:r>
            <a:endParaRPr lang="es-E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endParaRPr lang="es-MX" dirty="0" smtClean="0"/>
          </a:p>
          <a:p>
            <a:endParaRPr lang="es-MX" dirty="0" smtClean="0"/>
          </a:p>
          <a:p>
            <a:pPr>
              <a:buFont typeface="Wingdings" pitchFamily="2" charset="2"/>
              <a:buNone/>
            </a:pPr>
            <a:endParaRPr lang="es-MX" dirty="0" smtClean="0"/>
          </a:p>
          <a:p>
            <a:r>
              <a:rPr lang="es-MX" dirty="0" smtClean="0"/>
              <a:t>Realizar Practica #4: Primeros pasos </a:t>
            </a:r>
            <a:r>
              <a:rPr lang="es-MX" smtClean="0"/>
              <a:t>en PHP</a:t>
            </a:r>
            <a:endParaRPr lang="es-ES" dirty="0" smtClean="0"/>
          </a:p>
        </p:txBody>
      </p:sp>
      <p:sp>
        <p:nvSpPr>
          <p:cNvPr id="19458" name="Rectangle 2"/>
          <p:cNvSpPr>
            <a:spLocks noGrp="1" noChangeArrowheads="1"/>
          </p:cNvSpPr>
          <p:nvPr>
            <p:ph type="title"/>
          </p:nvPr>
        </p:nvSpPr>
        <p:spPr/>
        <p:txBody>
          <a:bodyPr/>
          <a:lstStyle/>
          <a:p>
            <a:r>
              <a:rPr lang="es-MX" dirty="0" smtClean="0"/>
              <a:t>Practica</a:t>
            </a:r>
            <a:endParaRPr lang="es-ES" dirty="0"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fontScale="85000" lnSpcReduction="20000"/>
          </a:bodyPr>
          <a:lstStyle/>
          <a:p>
            <a:r>
              <a:rPr lang="es-ES" sz="2800" dirty="0" smtClean="0"/>
              <a:t>Enteros (</a:t>
            </a:r>
            <a:r>
              <a:rPr lang="es-ES" sz="2800" dirty="0" err="1" smtClean="0"/>
              <a:t>integer</a:t>
            </a:r>
            <a:r>
              <a:rPr lang="es-ES" sz="2800" dirty="0" smtClean="0"/>
              <a:t>)</a:t>
            </a:r>
          </a:p>
          <a:p>
            <a:endParaRPr lang="es-ES" sz="2800" dirty="0" smtClean="0"/>
          </a:p>
          <a:p>
            <a:r>
              <a:rPr lang="es-ES" sz="2800" dirty="0" smtClean="0"/>
              <a:t>Flotantes (</a:t>
            </a:r>
            <a:r>
              <a:rPr lang="es-ES" sz="2800" dirty="0" err="1" smtClean="0"/>
              <a:t>float</a:t>
            </a:r>
            <a:r>
              <a:rPr lang="es-ES" sz="2800" dirty="0" smtClean="0"/>
              <a:t>)</a:t>
            </a:r>
          </a:p>
          <a:p>
            <a:endParaRPr lang="es-ES" sz="2800" dirty="0" smtClean="0"/>
          </a:p>
          <a:p>
            <a:r>
              <a:rPr lang="es-ES" sz="2800" dirty="0" smtClean="0"/>
              <a:t>Cadenas de caracteres (</a:t>
            </a:r>
            <a:r>
              <a:rPr lang="es-ES" sz="2800" dirty="0" err="1" smtClean="0"/>
              <a:t>string</a:t>
            </a:r>
            <a:r>
              <a:rPr lang="es-ES" sz="2800" dirty="0" smtClean="0"/>
              <a:t>)</a:t>
            </a:r>
          </a:p>
          <a:p>
            <a:endParaRPr lang="es-ES" sz="2800" dirty="0" smtClean="0"/>
          </a:p>
          <a:p>
            <a:r>
              <a:rPr lang="es-ES" sz="2800" dirty="0" smtClean="0"/>
              <a:t>Arreglos (</a:t>
            </a:r>
            <a:r>
              <a:rPr lang="es-ES" sz="2800" dirty="0" err="1" smtClean="0"/>
              <a:t>arrays</a:t>
            </a:r>
            <a:r>
              <a:rPr lang="es-ES" sz="2800" dirty="0" smtClean="0"/>
              <a:t>)</a:t>
            </a:r>
          </a:p>
          <a:p>
            <a:endParaRPr lang="es-ES" sz="2800" dirty="0" smtClean="0"/>
          </a:p>
          <a:p>
            <a:r>
              <a:rPr lang="es-ES" sz="2800" dirty="0" smtClean="0"/>
              <a:t>Objetos (</a:t>
            </a:r>
            <a:r>
              <a:rPr lang="es-ES" sz="2800" dirty="0" err="1" smtClean="0"/>
              <a:t>objects</a:t>
            </a:r>
            <a:r>
              <a:rPr lang="es-ES" sz="2800" dirty="0" smtClean="0"/>
              <a:t>): almacena instancias de clases.</a:t>
            </a:r>
          </a:p>
          <a:p>
            <a:endParaRPr lang="es-ES" sz="2800" dirty="0" smtClean="0"/>
          </a:p>
          <a:p>
            <a:pPr>
              <a:buNone/>
            </a:pPr>
            <a:r>
              <a:rPr lang="es-ES" sz="2800" dirty="0"/>
              <a:t/>
            </a:r>
            <a:br>
              <a:rPr lang="es-ES" sz="2800" dirty="0"/>
            </a:br>
            <a:endParaRPr lang="es-ES" sz="2800" dirty="0"/>
          </a:p>
        </p:txBody>
      </p:sp>
      <p:sp>
        <p:nvSpPr>
          <p:cNvPr id="6146" name="Rectangle 2"/>
          <p:cNvSpPr>
            <a:spLocks noGrp="1" noChangeArrowheads="1"/>
          </p:cNvSpPr>
          <p:nvPr>
            <p:ph type="title"/>
          </p:nvPr>
        </p:nvSpPr>
        <p:spPr/>
        <p:txBody>
          <a:bodyPr/>
          <a:lstStyle/>
          <a:p>
            <a:r>
              <a:rPr lang="es-MX" dirty="0" smtClean="0"/>
              <a:t>Tipos de Datos en PHP</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normAutofit fontScale="92500"/>
          </a:bodyPr>
          <a:lstStyle/>
          <a:p>
            <a:r>
              <a:rPr lang="es-ES" dirty="0" smtClean="0"/>
              <a:t>Ejemplo de una pagina básica (eje.1):</a:t>
            </a:r>
          </a:p>
          <a:p>
            <a:pPr lvl="4">
              <a:buNone/>
            </a:pPr>
            <a:r>
              <a:rPr lang="es-ES" dirty="0" smtClean="0"/>
              <a:t>&lt;HTML&gt;</a:t>
            </a:r>
          </a:p>
          <a:p>
            <a:pPr lvl="4">
              <a:buNone/>
            </a:pPr>
            <a:r>
              <a:rPr lang="es-ES" dirty="0" smtClean="0"/>
              <a:t>  &lt;HEAD&gt;</a:t>
            </a:r>
          </a:p>
          <a:p>
            <a:pPr lvl="4">
              <a:buNone/>
            </a:pPr>
            <a:r>
              <a:rPr lang="es-ES" dirty="0" smtClean="0"/>
              <a:t>    &lt;TITLE&gt;Mi primera pagina en PHP&lt;/TITLE&gt;</a:t>
            </a:r>
          </a:p>
          <a:p>
            <a:pPr lvl="4">
              <a:buNone/>
            </a:pPr>
            <a:r>
              <a:rPr lang="es-ES" dirty="0" smtClean="0"/>
              <a:t>  &lt;/HEAD&gt;</a:t>
            </a:r>
          </a:p>
          <a:p>
            <a:pPr lvl="4">
              <a:buNone/>
            </a:pPr>
            <a:endParaRPr lang="es-ES" dirty="0" smtClean="0"/>
          </a:p>
          <a:p>
            <a:pPr lvl="4">
              <a:buNone/>
            </a:pPr>
            <a:r>
              <a:rPr lang="es-ES" dirty="0" smtClean="0"/>
              <a:t>  &lt;BODY&gt;</a:t>
            </a:r>
          </a:p>
          <a:p>
            <a:pPr lvl="4">
              <a:buNone/>
            </a:pPr>
            <a:r>
              <a:rPr lang="es-ES" dirty="0" smtClean="0"/>
              <a:t>    &lt;CENTER&gt;&lt;H1&gt;Mi Primera pagina en PHP&lt;/H1&gt;&lt;/CENTER&gt; </a:t>
            </a:r>
          </a:p>
          <a:p>
            <a:pPr lvl="4">
              <a:buNone/>
            </a:pPr>
            <a:r>
              <a:rPr lang="es-ES" dirty="0" smtClean="0"/>
              <a:t>    &lt;HR&gt;</a:t>
            </a:r>
          </a:p>
          <a:p>
            <a:pPr lvl="4">
              <a:buNone/>
            </a:pPr>
            <a:r>
              <a:rPr lang="es-ES" b="1" dirty="0" smtClean="0">
                <a:solidFill>
                  <a:srgbClr val="FF0000"/>
                </a:solidFill>
              </a:rPr>
              <a:t>		&lt;?</a:t>
            </a:r>
          </a:p>
          <a:p>
            <a:pPr lvl="4">
              <a:buNone/>
            </a:pPr>
            <a:r>
              <a:rPr lang="es-ES" dirty="0" smtClean="0">
                <a:solidFill>
                  <a:srgbClr val="FF0000"/>
                </a:solidFill>
              </a:rPr>
              <a:t>			echo “Hola mundo¡¡¡";</a:t>
            </a:r>
          </a:p>
          <a:p>
            <a:pPr lvl="4">
              <a:buNone/>
            </a:pPr>
            <a:r>
              <a:rPr lang="es-ES" b="1" dirty="0" smtClean="0">
                <a:solidFill>
                  <a:srgbClr val="FF0000"/>
                </a:solidFill>
              </a:rPr>
              <a:t>		?&gt;</a:t>
            </a:r>
          </a:p>
          <a:p>
            <a:pPr lvl="4">
              <a:buNone/>
            </a:pPr>
            <a:r>
              <a:rPr lang="es-ES" dirty="0" smtClean="0"/>
              <a:t>  &lt;/BODY&gt;</a:t>
            </a:r>
          </a:p>
          <a:p>
            <a:pPr lvl="4">
              <a:buNone/>
            </a:pPr>
            <a:r>
              <a:rPr lang="es-ES" dirty="0" smtClean="0"/>
              <a:t>&lt;/HTML&gt;</a:t>
            </a:r>
          </a:p>
          <a:p>
            <a:pPr lvl="1"/>
            <a:endParaRPr lang="es-ES" dirty="0" smtClean="0"/>
          </a:p>
        </p:txBody>
      </p:sp>
      <p:sp>
        <p:nvSpPr>
          <p:cNvPr id="4098" name="Rectangle 2"/>
          <p:cNvSpPr>
            <a:spLocks noGrp="1" noChangeArrowheads="1"/>
          </p:cNvSpPr>
          <p:nvPr>
            <p:ph type="title"/>
          </p:nvPr>
        </p:nvSpPr>
        <p:spPr/>
        <p:txBody>
          <a:bodyPr>
            <a:normAutofit/>
          </a:bodyPr>
          <a:lstStyle/>
          <a:p>
            <a:r>
              <a:rPr lang="es-MX" dirty="0" smtClean="0"/>
              <a:t>Embeber PHP en HTML</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fontScale="92500"/>
          </a:bodyPr>
          <a:lstStyle/>
          <a:p>
            <a:r>
              <a:rPr lang="es-ES" sz="2400" dirty="0" smtClean="0"/>
              <a:t>echo() puede tomar expresiones múltiples, mientras el </a:t>
            </a:r>
            <a:r>
              <a:rPr lang="es-ES" sz="2400" dirty="0" err="1" smtClean="0"/>
              <a:t>print</a:t>
            </a:r>
            <a:r>
              <a:rPr lang="es-ES" sz="2400" dirty="0" smtClean="0"/>
              <a:t>() no, por ejemplo:</a:t>
            </a:r>
          </a:p>
          <a:p>
            <a:pPr lvl="2">
              <a:buNone/>
            </a:pPr>
            <a:endParaRPr lang="es-ES" sz="2200" b="1" dirty="0" smtClean="0">
              <a:solidFill>
                <a:srgbClr val="FF0000"/>
              </a:solidFill>
            </a:endParaRPr>
          </a:p>
          <a:p>
            <a:pPr lvl="2">
              <a:buNone/>
            </a:pPr>
            <a:r>
              <a:rPr lang="es-ES" sz="2200" b="1" dirty="0" smtClean="0">
                <a:solidFill>
                  <a:srgbClr val="FF0000"/>
                </a:solidFill>
              </a:rPr>
              <a:t>&lt;?</a:t>
            </a:r>
            <a:r>
              <a:rPr lang="es-ES" sz="2200" b="1" dirty="0" err="1" smtClean="0">
                <a:solidFill>
                  <a:srgbClr val="FF0000"/>
                </a:solidFill>
              </a:rPr>
              <a:t>php</a:t>
            </a:r>
            <a:r>
              <a:rPr lang="es-ES" sz="2200" dirty="0" smtClean="0">
                <a:solidFill>
                  <a:srgbClr val="FF0000"/>
                </a:solidFill>
              </a:rPr>
              <a:t/>
            </a:r>
            <a:br>
              <a:rPr lang="es-ES" sz="2200" dirty="0" smtClean="0">
                <a:solidFill>
                  <a:srgbClr val="FF0000"/>
                </a:solidFill>
              </a:rPr>
            </a:br>
            <a:r>
              <a:rPr lang="es-ES" sz="2200" dirty="0" smtClean="0">
                <a:solidFill>
                  <a:srgbClr val="FF0000"/>
                </a:solidFill>
              </a:rPr>
              <a:t>	echo "uno", "dos", "tres"; </a:t>
            </a:r>
            <a:br>
              <a:rPr lang="es-ES" sz="2200" dirty="0" smtClean="0">
                <a:solidFill>
                  <a:srgbClr val="FF0000"/>
                </a:solidFill>
              </a:rPr>
            </a:br>
            <a:r>
              <a:rPr lang="en-US" sz="2400" dirty="0" smtClean="0">
                <a:solidFill>
                  <a:srgbClr val="FF0000"/>
                </a:solidFill>
              </a:rPr>
              <a:t>$array=file("archivo.txt") or print "No </a:t>
            </a:r>
            <a:r>
              <a:rPr lang="en-US" sz="2400" dirty="0" err="1" smtClean="0">
                <a:solidFill>
                  <a:srgbClr val="FF0000"/>
                </a:solidFill>
              </a:rPr>
              <a:t>encontrado</a:t>
            </a:r>
            <a:r>
              <a:rPr lang="en-US" sz="2400" dirty="0" smtClean="0">
                <a:solidFill>
                  <a:srgbClr val="FF0000"/>
                </a:solidFill>
              </a:rPr>
              <a:t>";</a:t>
            </a:r>
            <a:r>
              <a:rPr lang="es-ES" sz="2200" dirty="0" smtClean="0">
                <a:solidFill>
                  <a:srgbClr val="FF0000"/>
                </a:solidFill>
              </a:rPr>
              <a:t> </a:t>
            </a:r>
          </a:p>
          <a:p>
            <a:pPr lvl="2">
              <a:buNone/>
            </a:pPr>
            <a:r>
              <a:rPr lang="es-ES" sz="2200" b="1" dirty="0" smtClean="0">
                <a:solidFill>
                  <a:srgbClr val="FF0000"/>
                </a:solidFill>
              </a:rPr>
              <a:t>?&gt;</a:t>
            </a:r>
            <a:endParaRPr lang="es-ES" sz="2200" dirty="0" smtClean="0">
              <a:solidFill>
                <a:srgbClr val="FF0000"/>
              </a:solidFill>
            </a:endParaRPr>
          </a:p>
          <a:p>
            <a:pPr lvl="2">
              <a:buNone/>
            </a:pPr>
            <a:endParaRPr lang="es-ES" sz="2200" dirty="0" smtClean="0">
              <a:solidFill>
                <a:srgbClr val="FF0000"/>
              </a:solidFill>
            </a:endParaRPr>
          </a:p>
          <a:p>
            <a:r>
              <a:rPr lang="es-ES" sz="2400" u="sng" dirty="0" err="1" smtClean="0"/>
              <a:t>print</a:t>
            </a:r>
            <a:r>
              <a:rPr lang="es-ES" sz="2400" dirty="0" smtClean="0"/>
              <a:t>() puede retornar un valor true o false y el echo() no.</a:t>
            </a:r>
          </a:p>
          <a:p>
            <a:r>
              <a:rPr lang="es-ES" sz="2400" dirty="0" smtClean="0"/>
              <a:t>echo() es mucho más veloz que el </a:t>
            </a:r>
            <a:r>
              <a:rPr lang="es-ES" sz="2400" dirty="0" err="1" smtClean="0"/>
              <a:t>print</a:t>
            </a:r>
            <a:r>
              <a:rPr lang="es-ES" sz="2400" dirty="0" smtClean="0"/>
              <a:t>(), algunos estiman que hasta en un 50%. </a:t>
            </a:r>
          </a:p>
        </p:txBody>
      </p:sp>
      <p:sp>
        <p:nvSpPr>
          <p:cNvPr id="5122" name="Rectangle 2"/>
          <p:cNvSpPr>
            <a:spLocks noGrp="1" noChangeArrowheads="1"/>
          </p:cNvSpPr>
          <p:nvPr>
            <p:ph type="title"/>
          </p:nvPr>
        </p:nvSpPr>
        <p:spPr/>
        <p:txBody>
          <a:bodyPr/>
          <a:lstStyle/>
          <a:p>
            <a:r>
              <a:rPr lang="es-MX" dirty="0" err="1" smtClean="0"/>
              <a:t>print</a:t>
            </a:r>
            <a:r>
              <a:rPr lang="es-MX" dirty="0" smtClean="0"/>
              <a:t> vs echo</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lnSpcReduction="10000"/>
          </a:bodyPr>
          <a:lstStyle/>
          <a:p>
            <a:r>
              <a:rPr lang="es-ES" sz="2800" dirty="0"/>
              <a:t>Una variable es un nombre que contiene unos determinados datos, ya sean de texto o numéricos, y en </a:t>
            </a:r>
            <a:r>
              <a:rPr lang="es-ES" sz="2800" dirty="0" err="1"/>
              <a:t>php</a:t>
            </a:r>
            <a:r>
              <a:rPr lang="es-ES" sz="2800" dirty="0"/>
              <a:t> tienen la peculiaridad de ir precedidas por el signo del </a:t>
            </a:r>
            <a:r>
              <a:rPr lang="es-ES" sz="2800" dirty="0" err="1"/>
              <a:t>dolar</a:t>
            </a:r>
            <a:r>
              <a:rPr lang="es-ES" sz="2800" dirty="0"/>
              <a:t> (</a:t>
            </a:r>
            <a:r>
              <a:rPr lang="es-ES" sz="2800" b="1" dirty="0"/>
              <a:t>$</a:t>
            </a:r>
            <a:r>
              <a:rPr lang="es-ES" sz="2800" dirty="0"/>
              <a:t>). </a:t>
            </a:r>
            <a:br>
              <a:rPr lang="es-ES" sz="2800" dirty="0"/>
            </a:br>
            <a:r>
              <a:rPr lang="es-ES" sz="2800" dirty="0"/>
              <a:t/>
            </a:r>
            <a:br>
              <a:rPr lang="es-ES" sz="2800" dirty="0"/>
            </a:br>
            <a:r>
              <a:rPr lang="es-ES" sz="2800" dirty="0"/>
              <a:t>El lenguaje PHP es muy </a:t>
            </a:r>
            <a:r>
              <a:rPr lang="es-ES" sz="2800" dirty="0" smtClean="0"/>
              <a:t>fácil </a:t>
            </a:r>
            <a:r>
              <a:rPr lang="es-ES" sz="2800" dirty="0"/>
              <a:t>con respeto a las variables, pues no es </a:t>
            </a:r>
            <a:r>
              <a:rPr lang="es-ES" sz="2800" dirty="0" smtClean="0"/>
              <a:t>necesario </a:t>
            </a:r>
            <a:r>
              <a:rPr lang="es-ES" sz="2800" dirty="0"/>
              <a:t>definirlas antes de usarlas y pueden contener texto y </a:t>
            </a:r>
            <a:r>
              <a:rPr lang="es-ES" sz="2800" dirty="0" smtClean="0"/>
              <a:t>números </a:t>
            </a:r>
            <a:r>
              <a:rPr lang="es-ES" sz="2800" dirty="0"/>
              <a:t>indiferentemente, vamos a ver un ejemplo de uso de variables.</a:t>
            </a:r>
          </a:p>
        </p:txBody>
      </p:sp>
      <p:sp>
        <p:nvSpPr>
          <p:cNvPr id="5122" name="Rectangle 2"/>
          <p:cNvSpPr>
            <a:spLocks noGrp="1" noChangeArrowheads="1"/>
          </p:cNvSpPr>
          <p:nvPr>
            <p:ph type="title"/>
          </p:nvPr>
        </p:nvSpPr>
        <p:spPr/>
        <p:txBody>
          <a:bodyPr/>
          <a:lstStyle/>
          <a:p>
            <a:r>
              <a:rPr lang="es-MX"/>
              <a:t>Variables</a:t>
            </a:r>
            <a:endParaRPr lang="es-E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fontScale="92500"/>
          </a:bodyPr>
          <a:lstStyle/>
          <a:p>
            <a:r>
              <a:rPr lang="es-ES" sz="2800" dirty="0" smtClean="0"/>
              <a:t>Si se quisiese obligar a que una variable se convierta a un tipo concreto, se podría forzar la variable o usar la función </a:t>
            </a:r>
            <a:r>
              <a:rPr lang="es-ES" sz="2800" b="1" dirty="0" err="1" smtClean="0">
                <a:hlinkClick r:id="rId2"/>
              </a:rPr>
              <a:t>settype</a:t>
            </a:r>
            <a:r>
              <a:rPr lang="es-ES" sz="2800" b="1" dirty="0" smtClean="0">
                <a:hlinkClick r:id="rId2"/>
              </a:rPr>
              <a:t>()</a:t>
            </a:r>
            <a:r>
              <a:rPr lang="es-ES" sz="2800" dirty="0" smtClean="0"/>
              <a:t> para ello.</a:t>
            </a:r>
          </a:p>
          <a:p>
            <a:endParaRPr lang="es-ES" sz="2800" dirty="0" smtClean="0"/>
          </a:p>
          <a:p>
            <a:pPr lvl="1">
              <a:buNone/>
            </a:pPr>
            <a:r>
              <a:rPr lang="es-ES" sz="2400" dirty="0" smtClean="0"/>
              <a:t>	</a:t>
            </a:r>
            <a:r>
              <a:rPr lang="es-ES" sz="2400" dirty="0" smtClean="0">
                <a:solidFill>
                  <a:srgbClr val="FF0000"/>
                </a:solidFill>
              </a:rPr>
              <a:t>&lt;?</a:t>
            </a:r>
            <a:r>
              <a:rPr lang="es-ES" sz="2400" dirty="0" err="1" smtClean="0">
                <a:solidFill>
                  <a:srgbClr val="FF0000"/>
                </a:solidFill>
              </a:rPr>
              <a:t>php</a:t>
            </a:r>
            <a:r>
              <a:rPr lang="es-ES" sz="2400" dirty="0" smtClean="0">
                <a:solidFill>
                  <a:srgbClr val="FF0000"/>
                </a:solidFill>
              </a:rPr>
              <a:t/>
            </a:r>
            <a:br>
              <a:rPr lang="es-ES" sz="2400" dirty="0" smtClean="0">
                <a:solidFill>
                  <a:srgbClr val="FF0000"/>
                </a:solidFill>
              </a:rPr>
            </a:br>
            <a:r>
              <a:rPr lang="es-ES" sz="2400" dirty="0" smtClean="0">
                <a:solidFill>
                  <a:srgbClr val="FF0000"/>
                </a:solidFill>
              </a:rPr>
              <a:t>	$</a:t>
            </a:r>
            <a:r>
              <a:rPr lang="es-ES" sz="2400" dirty="0" err="1" smtClean="0">
                <a:solidFill>
                  <a:srgbClr val="FF0000"/>
                </a:solidFill>
              </a:rPr>
              <a:t>foo</a:t>
            </a:r>
            <a:r>
              <a:rPr lang="es-ES" sz="2400" dirty="0" smtClean="0">
                <a:solidFill>
                  <a:srgbClr val="FF0000"/>
                </a:solidFill>
              </a:rPr>
              <a:t> = "5bar"; // </a:t>
            </a:r>
            <a:r>
              <a:rPr lang="es-ES" sz="2400" dirty="0" err="1" smtClean="0">
                <a:solidFill>
                  <a:srgbClr val="FF0000"/>
                </a:solidFill>
              </a:rPr>
              <a:t>string</a:t>
            </a:r>
            <a:r>
              <a:rPr lang="es-ES" sz="2400" dirty="0" smtClean="0">
                <a:solidFill>
                  <a:srgbClr val="FF0000"/>
                </a:solidFill>
              </a:rPr>
              <a:t/>
            </a:r>
            <a:br>
              <a:rPr lang="es-ES" sz="2400" dirty="0" smtClean="0">
                <a:solidFill>
                  <a:srgbClr val="FF0000"/>
                </a:solidFill>
              </a:rPr>
            </a:br>
            <a:r>
              <a:rPr lang="es-ES" sz="2400" dirty="0" smtClean="0">
                <a:solidFill>
                  <a:srgbClr val="FF0000"/>
                </a:solidFill>
              </a:rPr>
              <a:t>	$bar = true;   // </a:t>
            </a:r>
            <a:r>
              <a:rPr lang="es-ES" sz="2400" dirty="0" err="1" smtClean="0">
                <a:solidFill>
                  <a:srgbClr val="FF0000"/>
                </a:solidFill>
              </a:rPr>
              <a:t>boolean</a:t>
            </a:r>
            <a:r>
              <a:rPr lang="es-ES" sz="2400" dirty="0" smtClean="0">
                <a:solidFill>
                  <a:srgbClr val="FF0000"/>
                </a:solidFill>
              </a:rPr>
              <a:t/>
            </a:r>
            <a:br>
              <a:rPr lang="es-ES" sz="2400" dirty="0" smtClean="0">
                <a:solidFill>
                  <a:srgbClr val="FF0000"/>
                </a:solidFill>
              </a:rPr>
            </a:br>
            <a:r>
              <a:rPr lang="es-ES" sz="2400" dirty="0" smtClean="0">
                <a:solidFill>
                  <a:srgbClr val="FF0000"/>
                </a:solidFill>
              </a:rPr>
              <a:t/>
            </a:r>
            <a:br>
              <a:rPr lang="es-ES" sz="2400" dirty="0" smtClean="0">
                <a:solidFill>
                  <a:srgbClr val="FF0000"/>
                </a:solidFill>
              </a:rPr>
            </a:br>
            <a:r>
              <a:rPr lang="es-ES" sz="2400" dirty="0" smtClean="0">
                <a:solidFill>
                  <a:srgbClr val="FF0000"/>
                </a:solidFill>
              </a:rPr>
              <a:t>	</a:t>
            </a:r>
            <a:r>
              <a:rPr lang="es-ES" sz="2400" dirty="0" err="1" smtClean="0">
                <a:solidFill>
                  <a:srgbClr val="FF0000"/>
                </a:solidFill>
              </a:rPr>
              <a:t>settype</a:t>
            </a:r>
            <a:r>
              <a:rPr lang="es-ES" sz="2400" dirty="0" smtClean="0">
                <a:solidFill>
                  <a:srgbClr val="FF0000"/>
                </a:solidFill>
              </a:rPr>
              <a:t>($</a:t>
            </a:r>
            <a:r>
              <a:rPr lang="es-ES" sz="2400" dirty="0" err="1" smtClean="0">
                <a:solidFill>
                  <a:srgbClr val="FF0000"/>
                </a:solidFill>
              </a:rPr>
              <a:t>foo</a:t>
            </a:r>
            <a:r>
              <a:rPr lang="es-ES" sz="2400" dirty="0" smtClean="0">
                <a:solidFill>
                  <a:srgbClr val="FF0000"/>
                </a:solidFill>
              </a:rPr>
              <a:t>, "</a:t>
            </a:r>
            <a:r>
              <a:rPr lang="es-ES" sz="2400" dirty="0" err="1" smtClean="0">
                <a:solidFill>
                  <a:srgbClr val="FF0000"/>
                </a:solidFill>
              </a:rPr>
              <a:t>integer</a:t>
            </a:r>
            <a:r>
              <a:rPr lang="es-ES" sz="2400" dirty="0" smtClean="0">
                <a:solidFill>
                  <a:srgbClr val="FF0000"/>
                </a:solidFill>
              </a:rPr>
              <a:t>"); //$</a:t>
            </a:r>
            <a:r>
              <a:rPr lang="es-ES" sz="2400" dirty="0" err="1" smtClean="0">
                <a:solidFill>
                  <a:srgbClr val="FF0000"/>
                </a:solidFill>
              </a:rPr>
              <a:t>foo</a:t>
            </a:r>
            <a:r>
              <a:rPr lang="es-ES" sz="2400" dirty="0" smtClean="0">
                <a:solidFill>
                  <a:srgbClr val="FF0000"/>
                </a:solidFill>
              </a:rPr>
              <a:t> es ahora 5 (</a:t>
            </a:r>
            <a:r>
              <a:rPr lang="es-ES" sz="2400" dirty="0" err="1" smtClean="0">
                <a:solidFill>
                  <a:srgbClr val="FF0000"/>
                </a:solidFill>
              </a:rPr>
              <a:t>integer</a:t>
            </a:r>
            <a:r>
              <a:rPr lang="es-ES" sz="2400" dirty="0" smtClean="0">
                <a:solidFill>
                  <a:srgbClr val="FF0000"/>
                </a:solidFill>
              </a:rPr>
              <a:t>)</a:t>
            </a:r>
            <a:br>
              <a:rPr lang="es-ES" sz="2400" dirty="0" smtClean="0">
                <a:solidFill>
                  <a:srgbClr val="FF0000"/>
                </a:solidFill>
              </a:rPr>
            </a:br>
            <a:r>
              <a:rPr lang="es-ES" sz="2400" dirty="0" smtClean="0">
                <a:solidFill>
                  <a:srgbClr val="FF0000"/>
                </a:solidFill>
              </a:rPr>
              <a:t>	</a:t>
            </a:r>
            <a:r>
              <a:rPr lang="es-ES" sz="2400" dirty="0" err="1" smtClean="0">
                <a:solidFill>
                  <a:srgbClr val="FF0000"/>
                </a:solidFill>
              </a:rPr>
              <a:t>settype</a:t>
            </a:r>
            <a:r>
              <a:rPr lang="es-ES" sz="2400" dirty="0" smtClean="0">
                <a:solidFill>
                  <a:srgbClr val="FF0000"/>
                </a:solidFill>
              </a:rPr>
              <a:t>($bar, "</a:t>
            </a:r>
            <a:r>
              <a:rPr lang="es-ES" sz="2400" dirty="0" err="1" smtClean="0">
                <a:solidFill>
                  <a:srgbClr val="FF0000"/>
                </a:solidFill>
              </a:rPr>
              <a:t>string</a:t>
            </a:r>
            <a:r>
              <a:rPr lang="es-ES" sz="2400" dirty="0" smtClean="0">
                <a:solidFill>
                  <a:srgbClr val="FF0000"/>
                </a:solidFill>
              </a:rPr>
              <a:t>");  //$bar es ahora "1" (</a:t>
            </a:r>
            <a:r>
              <a:rPr lang="es-ES" sz="2400" dirty="0" err="1" smtClean="0">
                <a:solidFill>
                  <a:srgbClr val="FF0000"/>
                </a:solidFill>
              </a:rPr>
              <a:t>string</a:t>
            </a:r>
            <a:r>
              <a:rPr lang="es-ES" sz="2400" dirty="0" smtClean="0">
                <a:solidFill>
                  <a:srgbClr val="FF0000"/>
                </a:solidFill>
              </a:rPr>
              <a:t>)</a:t>
            </a:r>
            <a:br>
              <a:rPr lang="es-ES" sz="2400" dirty="0" smtClean="0">
                <a:solidFill>
                  <a:srgbClr val="FF0000"/>
                </a:solidFill>
              </a:rPr>
            </a:br>
            <a:r>
              <a:rPr lang="es-ES" sz="2400" dirty="0" smtClean="0">
                <a:solidFill>
                  <a:srgbClr val="FF0000"/>
                </a:solidFill>
              </a:rPr>
              <a:t>?&gt;</a:t>
            </a:r>
          </a:p>
          <a:p>
            <a:endParaRPr lang="es-ES" sz="2800" dirty="0" smtClean="0"/>
          </a:p>
        </p:txBody>
      </p:sp>
      <p:sp>
        <p:nvSpPr>
          <p:cNvPr id="5122" name="Rectangle 2"/>
          <p:cNvSpPr>
            <a:spLocks noGrp="1" noChangeArrowheads="1"/>
          </p:cNvSpPr>
          <p:nvPr>
            <p:ph type="title"/>
          </p:nvPr>
        </p:nvSpPr>
        <p:spPr/>
        <p:txBody>
          <a:bodyPr/>
          <a:lstStyle/>
          <a:p>
            <a:r>
              <a:rPr lang="es-MX"/>
              <a:t>Variables</a:t>
            </a:r>
            <a:endParaRPr lang="es-E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a:bodyPr>
          <a:lstStyle/>
          <a:p>
            <a:pPr>
              <a:buNone/>
            </a:pPr>
            <a:r>
              <a:rPr lang="es-ES" sz="2800" dirty="0" smtClean="0"/>
              <a:t>ENTEROS.</a:t>
            </a:r>
          </a:p>
          <a:p>
            <a:r>
              <a:rPr lang="es-ES" sz="2800" dirty="0" smtClean="0"/>
              <a:t>Los enteros se puede especificar usando una de las siguientes sintaxis:</a:t>
            </a:r>
          </a:p>
          <a:p>
            <a:pPr lvl="1"/>
            <a:r>
              <a:rPr lang="es-ES" sz="2400" dirty="0" smtClean="0"/>
              <a:t>$a = 1234; // número decimal</a:t>
            </a:r>
          </a:p>
          <a:p>
            <a:pPr lvl="1"/>
            <a:r>
              <a:rPr lang="es-ES" sz="2400" dirty="0" smtClean="0"/>
              <a:t>$a = -123; // un número negativo</a:t>
            </a:r>
          </a:p>
          <a:p>
            <a:pPr lvl="1"/>
            <a:r>
              <a:rPr lang="es-ES" sz="2400" dirty="0" smtClean="0"/>
              <a:t>$a = 0123; // número octal (equivalente al 83 decimal).</a:t>
            </a:r>
          </a:p>
          <a:p>
            <a:pPr lvl="1"/>
            <a:r>
              <a:rPr lang="es-ES" sz="2400" dirty="0" smtClean="0"/>
              <a:t>$a = 0x12; // número hexadecimal ( equivalente al 18 decimal ) </a:t>
            </a:r>
          </a:p>
        </p:txBody>
      </p:sp>
      <p:sp>
        <p:nvSpPr>
          <p:cNvPr id="5122" name="Rectangle 2"/>
          <p:cNvSpPr>
            <a:spLocks noGrp="1" noChangeArrowheads="1"/>
          </p:cNvSpPr>
          <p:nvPr>
            <p:ph type="title"/>
          </p:nvPr>
        </p:nvSpPr>
        <p:spPr/>
        <p:txBody>
          <a:bodyPr/>
          <a:lstStyle/>
          <a:p>
            <a:r>
              <a:rPr lang="es-MX" dirty="0" smtClean="0"/>
              <a:t>Variables</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936</TotalTime>
  <Words>1397</Words>
  <Application>Microsoft Office PowerPoint</Application>
  <PresentationFormat>Presentación en pantalla (4:3)</PresentationFormat>
  <Paragraphs>277</Paragraphs>
  <Slides>31</Slides>
  <Notes>0</Notes>
  <HiddenSlides>1</HiddenSlides>
  <MMClips>0</MMClips>
  <ScaleCrop>false</ScaleCrop>
  <HeadingPairs>
    <vt:vector size="4" baseType="variant">
      <vt:variant>
        <vt:lpstr>Tema</vt:lpstr>
      </vt:variant>
      <vt:variant>
        <vt:i4>2</vt:i4>
      </vt:variant>
      <vt:variant>
        <vt:lpstr>Títulos de diapositiva</vt:lpstr>
      </vt:variant>
      <vt:variant>
        <vt:i4>31</vt:i4>
      </vt:variant>
    </vt:vector>
  </HeadingPairs>
  <TitlesOfParts>
    <vt:vector size="33" baseType="lpstr">
      <vt:lpstr>Concurrencia</vt:lpstr>
      <vt:lpstr>1_Concurrencia</vt:lpstr>
      <vt:lpstr>Primeros pasos en PHP</vt:lpstr>
      <vt:lpstr>Comentarios</vt:lpstr>
      <vt:lpstr>Embeber PHP en HTML</vt:lpstr>
      <vt:lpstr>Tipos de Datos en PHP</vt:lpstr>
      <vt:lpstr>Embeber PHP en HTML</vt:lpstr>
      <vt:lpstr>print vs echo</vt:lpstr>
      <vt:lpstr>Variables</vt:lpstr>
      <vt:lpstr>Variables</vt:lpstr>
      <vt:lpstr>Variables</vt:lpstr>
      <vt:lpstr>Variables</vt:lpstr>
      <vt:lpstr>Variables</vt:lpstr>
      <vt:lpstr>Variables</vt:lpstr>
      <vt:lpstr>Variables</vt:lpstr>
      <vt:lpstr>Variables</vt:lpstr>
      <vt:lpstr>Constantes</vt:lpstr>
      <vt:lpstr>Constantes</vt:lpstr>
      <vt:lpstr>Operadores</vt:lpstr>
      <vt:lpstr>Tipos de operadores</vt:lpstr>
      <vt:lpstr>Operadores Aritméticos</vt:lpstr>
      <vt:lpstr>Operadores de Asignación</vt:lpstr>
      <vt:lpstr>Operadores de Comparación </vt:lpstr>
      <vt:lpstr>Operadores de Comparación </vt:lpstr>
      <vt:lpstr>Operadores de Incremento</vt:lpstr>
      <vt:lpstr>Operadores de Lógica </vt:lpstr>
      <vt:lpstr>Operadores de Cadena</vt:lpstr>
      <vt:lpstr>Operadores de Cadena</vt:lpstr>
      <vt:lpstr>EXTRA PRIMEROS PASOS</vt:lpstr>
      <vt:lpstr>Caracteres de escape</vt:lpstr>
      <vt:lpstr>Conocer un tipo de variable</vt:lpstr>
      <vt:lpstr>Funciones en manejo de variables</vt:lpstr>
      <vt:lpstr>Practica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Primeros pasos en PHP</dc:title>
  <dc:creator>P</dc:creator>
  <cp:lastModifiedBy>TOSHIBA</cp:lastModifiedBy>
  <cp:revision>92</cp:revision>
  <dcterms:created xsi:type="dcterms:W3CDTF">2008-02-25T02:07:37Z</dcterms:created>
  <dcterms:modified xsi:type="dcterms:W3CDTF">2010-08-21T05:24:49Z</dcterms:modified>
</cp:coreProperties>
</file>