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41"/>
  </p:notesMasterIdLst>
  <p:sldIdLst>
    <p:sldId id="297" r:id="rId2"/>
    <p:sldId id="298" r:id="rId3"/>
    <p:sldId id="301" r:id="rId4"/>
    <p:sldId id="319" r:id="rId5"/>
    <p:sldId id="320" r:id="rId6"/>
    <p:sldId id="322" r:id="rId7"/>
    <p:sldId id="321" r:id="rId8"/>
    <p:sldId id="323" r:id="rId9"/>
    <p:sldId id="325" r:id="rId10"/>
    <p:sldId id="324" r:id="rId11"/>
    <p:sldId id="331" r:id="rId12"/>
    <p:sldId id="332" r:id="rId13"/>
    <p:sldId id="333" r:id="rId14"/>
    <p:sldId id="334" r:id="rId15"/>
    <p:sldId id="326" r:id="rId16"/>
    <p:sldId id="327" r:id="rId17"/>
    <p:sldId id="328" r:id="rId18"/>
    <p:sldId id="329" r:id="rId19"/>
    <p:sldId id="330" r:id="rId20"/>
    <p:sldId id="335" r:id="rId21"/>
    <p:sldId id="336" r:id="rId22"/>
    <p:sldId id="337" r:id="rId23"/>
    <p:sldId id="338" r:id="rId24"/>
    <p:sldId id="339" r:id="rId25"/>
    <p:sldId id="341" r:id="rId26"/>
    <p:sldId id="342" r:id="rId27"/>
    <p:sldId id="343" r:id="rId28"/>
    <p:sldId id="344" r:id="rId29"/>
    <p:sldId id="345" r:id="rId30"/>
    <p:sldId id="346" r:id="rId31"/>
    <p:sldId id="347" r:id="rId32"/>
    <p:sldId id="348" r:id="rId33"/>
    <p:sldId id="349" r:id="rId34"/>
    <p:sldId id="350" r:id="rId35"/>
    <p:sldId id="351" r:id="rId36"/>
    <p:sldId id="317" r:id="rId37"/>
    <p:sldId id="352" r:id="rId38"/>
    <p:sldId id="353" r:id="rId39"/>
    <p:sldId id="354" r:id="rId40"/>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40" autoAdjust="0"/>
    <p:restoredTop sz="94619" autoAdjust="0"/>
  </p:normalViewPr>
  <p:slideViewPr>
    <p:cSldViewPr>
      <p:cViewPr>
        <p:scale>
          <a:sx n="60" d="100"/>
          <a:sy n="60" d="100"/>
        </p:scale>
        <p:origin x="-702" y="-30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8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ED968218-A479-4FBC-86E2-958B0CC234DC}" type="datetimeFigureOut">
              <a:rPr lang="es-ES"/>
              <a:pPr>
                <a:defRPr/>
              </a:pPr>
              <a:t>19/06/2010</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S"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F8FB964E-233D-447D-8D17-5F37ECE571F2}"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pPr>
              <a:defRPr/>
            </a:pPr>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pPr>
              <a:defRPr/>
            </a:pPr>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pPr>
              <a:defRPr/>
            </a:pPr>
            <a:fld id="{348E90B8-2796-45C6-BD73-846145EA10FA}" type="slidenum">
              <a:rPr lang="es-ES" smtClean="0"/>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pPr>
              <a:defRPr/>
            </a:pPr>
            <a:endParaRPr lang="es-ES"/>
          </a:p>
        </p:txBody>
      </p:sp>
      <p:sp>
        <p:nvSpPr>
          <p:cNvPr id="5" name="4 Marcador de pie de página"/>
          <p:cNvSpPr>
            <a:spLocks noGrp="1"/>
          </p:cNvSpPr>
          <p:nvPr>
            <p:ph type="ftr" sz="quarter" idx="11"/>
          </p:nvPr>
        </p:nvSpPr>
        <p:spPr/>
        <p:txBody>
          <a:bodyPr/>
          <a:lstStyle>
            <a:extLst/>
          </a:lstStyle>
          <a:p>
            <a:pPr>
              <a:defRPr/>
            </a:pPr>
            <a:endParaRPr lang="es-ES"/>
          </a:p>
        </p:txBody>
      </p:sp>
      <p:sp>
        <p:nvSpPr>
          <p:cNvPr id="6" name="5 Marcador de número de diapositiva"/>
          <p:cNvSpPr>
            <a:spLocks noGrp="1"/>
          </p:cNvSpPr>
          <p:nvPr>
            <p:ph type="sldNum" sz="quarter" idx="12"/>
          </p:nvPr>
        </p:nvSpPr>
        <p:spPr/>
        <p:txBody>
          <a:bodyPr/>
          <a:lstStyle>
            <a:extLst/>
          </a:lstStyle>
          <a:p>
            <a:pPr>
              <a:defRPr/>
            </a:pPr>
            <a:fld id="{A98F6AE1-B192-452C-8802-EBBBBDE1E6F8}" type="slidenum">
              <a:rPr lang="es-ES" smtClean="0"/>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pPr>
              <a:defRPr/>
            </a:pPr>
            <a:endParaRPr lang="es-ES"/>
          </a:p>
        </p:txBody>
      </p:sp>
      <p:sp>
        <p:nvSpPr>
          <p:cNvPr id="5" name="4 Marcador de pie de página"/>
          <p:cNvSpPr>
            <a:spLocks noGrp="1"/>
          </p:cNvSpPr>
          <p:nvPr>
            <p:ph type="ftr" sz="quarter" idx="11"/>
          </p:nvPr>
        </p:nvSpPr>
        <p:spPr/>
        <p:txBody>
          <a:bodyPr/>
          <a:lstStyle>
            <a:extLst/>
          </a:lstStyle>
          <a:p>
            <a:pPr>
              <a:defRPr/>
            </a:pPr>
            <a:endParaRPr lang="es-ES"/>
          </a:p>
        </p:txBody>
      </p:sp>
      <p:sp>
        <p:nvSpPr>
          <p:cNvPr id="6" name="5 Marcador de número de diapositiva"/>
          <p:cNvSpPr>
            <a:spLocks noGrp="1"/>
          </p:cNvSpPr>
          <p:nvPr>
            <p:ph type="sldNum" sz="quarter" idx="12"/>
          </p:nvPr>
        </p:nvSpPr>
        <p:spPr/>
        <p:txBody>
          <a:bodyPr/>
          <a:lstStyle>
            <a:extLst/>
          </a:lstStyle>
          <a:p>
            <a:pPr>
              <a:defRPr/>
            </a:pPr>
            <a:fld id="{F8130CC5-50A8-4D38-A816-463BD6A17888}" type="slidenum">
              <a:rPr lang="es-ES" smtClean="0"/>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pPr>
              <a:defRPr/>
            </a:pPr>
            <a:endParaRPr lang="es-ES"/>
          </a:p>
        </p:txBody>
      </p:sp>
      <p:sp>
        <p:nvSpPr>
          <p:cNvPr id="5" name="4 Marcador de pie de página"/>
          <p:cNvSpPr>
            <a:spLocks noGrp="1"/>
          </p:cNvSpPr>
          <p:nvPr>
            <p:ph type="ftr" sz="quarter" idx="11"/>
          </p:nvPr>
        </p:nvSpPr>
        <p:spPr/>
        <p:txBody>
          <a:bodyPr/>
          <a:lstStyle>
            <a:extLst/>
          </a:lstStyle>
          <a:p>
            <a:pPr>
              <a:defRPr/>
            </a:pPr>
            <a:endParaRPr lang="es-ES"/>
          </a:p>
        </p:txBody>
      </p:sp>
      <p:sp>
        <p:nvSpPr>
          <p:cNvPr id="6" name="5 Marcador de número de diapositiva"/>
          <p:cNvSpPr>
            <a:spLocks noGrp="1"/>
          </p:cNvSpPr>
          <p:nvPr>
            <p:ph type="sldNum" sz="quarter" idx="12"/>
          </p:nvPr>
        </p:nvSpPr>
        <p:spPr/>
        <p:txBody>
          <a:bodyPr/>
          <a:lstStyle>
            <a:extLst/>
          </a:lstStyle>
          <a:p>
            <a:pPr>
              <a:defRPr/>
            </a:pPr>
            <a:fld id="{235AD827-A66C-4E28-BD55-56F9A2C3BCB9}" type="slidenum">
              <a:rPr lang="es-ES" smtClean="0"/>
              <a:pPr>
                <a:defRPr/>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pPr>
              <a:defRPr/>
            </a:pPr>
            <a:endParaRPr lang="es-ES"/>
          </a:p>
        </p:txBody>
      </p:sp>
      <p:sp>
        <p:nvSpPr>
          <p:cNvPr id="5" name="4 Marcador de pie de página"/>
          <p:cNvSpPr>
            <a:spLocks noGrp="1"/>
          </p:cNvSpPr>
          <p:nvPr>
            <p:ph type="ftr" sz="quarter" idx="11"/>
          </p:nvPr>
        </p:nvSpPr>
        <p:spPr/>
        <p:txBody>
          <a:bodyPr/>
          <a:lstStyle>
            <a:extLst/>
          </a:lstStyle>
          <a:p>
            <a:pPr>
              <a:defRPr/>
            </a:pPr>
            <a:endParaRPr lang="es-ES"/>
          </a:p>
        </p:txBody>
      </p:sp>
      <p:sp>
        <p:nvSpPr>
          <p:cNvPr id="6" name="5 Marcador de número de diapositiva"/>
          <p:cNvSpPr>
            <a:spLocks noGrp="1"/>
          </p:cNvSpPr>
          <p:nvPr>
            <p:ph type="sldNum" sz="quarter" idx="12"/>
          </p:nvPr>
        </p:nvSpPr>
        <p:spPr/>
        <p:txBody>
          <a:bodyPr/>
          <a:lstStyle>
            <a:extLst/>
          </a:lstStyle>
          <a:p>
            <a:pPr>
              <a:defRPr/>
            </a:pPr>
            <a:fld id="{B8E04023-585C-450E-BB97-23D030D057AA}" type="slidenum">
              <a:rPr lang="es-ES" smtClean="0"/>
              <a:pPr>
                <a:defRPr/>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pPr>
              <a:defRPr/>
            </a:pPr>
            <a:endParaRPr lang="es-ES"/>
          </a:p>
        </p:txBody>
      </p:sp>
      <p:sp>
        <p:nvSpPr>
          <p:cNvPr id="6" name="5 Marcador de pie de página"/>
          <p:cNvSpPr>
            <a:spLocks noGrp="1"/>
          </p:cNvSpPr>
          <p:nvPr>
            <p:ph type="ftr" sz="quarter" idx="11"/>
          </p:nvPr>
        </p:nvSpPr>
        <p:spPr/>
        <p:txBody>
          <a:bodyPr/>
          <a:lstStyle>
            <a:extLst/>
          </a:lstStyle>
          <a:p>
            <a:pPr>
              <a:defRPr/>
            </a:pPr>
            <a:endParaRPr lang="es-ES"/>
          </a:p>
        </p:txBody>
      </p:sp>
      <p:sp>
        <p:nvSpPr>
          <p:cNvPr id="7" name="6 Marcador de número de diapositiva"/>
          <p:cNvSpPr>
            <a:spLocks noGrp="1"/>
          </p:cNvSpPr>
          <p:nvPr>
            <p:ph type="sldNum" sz="quarter" idx="12"/>
          </p:nvPr>
        </p:nvSpPr>
        <p:spPr/>
        <p:txBody>
          <a:bodyPr/>
          <a:lstStyle>
            <a:extLst/>
          </a:lstStyle>
          <a:p>
            <a:pPr>
              <a:defRPr/>
            </a:pPr>
            <a:fld id="{5A53C15A-DE6B-437B-80F9-385A9B221F53}" type="slidenum">
              <a:rPr lang="es-ES" smtClean="0"/>
              <a:pPr>
                <a:defRPr/>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pPr>
              <a:defRPr/>
            </a:pPr>
            <a:endParaRPr lang="es-ES"/>
          </a:p>
        </p:txBody>
      </p:sp>
      <p:sp>
        <p:nvSpPr>
          <p:cNvPr id="8" name="7 Marcador de pie de página"/>
          <p:cNvSpPr>
            <a:spLocks noGrp="1"/>
          </p:cNvSpPr>
          <p:nvPr>
            <p:ph type="ftr" sz="quarter" idx="11"/>
          </p:nvPr>
        </p:nvSpPr>
        <p:spPr/>
        <p:txBody>
          <a:bodyPr/>
          <a:lstStyle>
            <a:extLst/>
          </a:lstStyle>
          <a:p>
            <a:pPr>
              <a:defRPr/>
            </a:pPr>
            <a:endParaRPr lang="es-ES"/>
          </a:p>
        </p:txBody>
      </p:sp>
      <p:sp>
        <p:nvSpPr>
          <p:cNvPr id="9" name="8 Marcador de número de diapositiva"/>
          <p:cNvSpPr>
            <a:spLocks noGrp="1"/>
          </p:cNvSpPr>
          <p:nvPr>
            <p:ph type="sldNum" sz="quarter" idx="12"/>
          </p:nvPr>
        </p:nvSpPr>
        <p:spPr/>
        <p:txBody>
          <a:bodyPr/>
          <a:lstStyle>
            <a:extLst/>
          </a:lstStyle>
          <a:p>
            <a:pPr>
              <a:defRPr/>
            </a:pPr>
            <a:fld id="{6A7FCFAC-BC6B-4B95-8EC5-053B30198BA6}" type="slidenum">
              <a:rPr lang="es-ES" smtClean="0"/>
              <a:pPr>
                <a:defRPr/>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pPr>
              <a:defRPr/>
            </a:pPr>
            <a:endParaRPr lang="es-ES"/>
          </a:p>
        </p:txBody>
      </p:sp>
      <p:sp>
        <p:nvSpPr>
          <p:cNvPr id="4" name="3 Marcador de pie de página"/>
          <p:cNvSpPr>
            <a:spLocks noGrp="1"/>
          </p:cNvSpPr>
          <p:nvPr>
            <p:ph type="ftr" sz="quarter" idx="11"/>
          </p:nvPr>
        </p:nvSpPr>
        <p:spPr/>
        <p:txBody>
          <a:bodyPr/>
          <a:lstStyle>
            <a:extLst/>
          </a:lstStyle>
          <a:p>
            <a:pPr>
              <a:defRPr/>
            </a:pPr>
            <a:endParaRPr lang="es-ES"/>
          </a:p>
        </p:txBody>
      </p:sp>
      <p:sp>
        <p:nvSpPr>
          <p:cNvPr id="5" name="4 Marcador de número de diapositiva"/>
          <p:cNvSpPr>
            <a:spLocks noGrp="1"/>
          </p:cNvSpPr>
          <p:nvPr>
            <p:ph type="sldNum" sz="quarter" idx="12"/>
          </p:nvPr>
        </p:nvSpPr>
        <p:spPr/>
        <p:txBody>
          <a:bodyPr/>
          <a:lstStyle>
            <a:extLst/>
          </a:lstStyle>
          <a:p>
            <a:pPr>
              <a:defRPr/>
            </a:pPr>
            <a:fld id="{6CB95AA3-A5E8-457C-BD33-4052AF52BDF0}" type="slidenum">
              <a:rPr lang="es-ES" smtClean="0"/>
              <a:pPr>
                <a:defRPr/>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pPr>
              <a:defRPr/>
            </a:pPr>
            <a:endParaRPr lang="es-ES"/>
          </a:p>
        </p:txBody>
      </p:sp>
      <p:sp>
        <p:nvSpPr>
          <p:cNvPr id="3" name="2 Marcador de pie de página"/>
          <p:cNvSpPr>
            <a:spLocks noGrp="1"/>
          </p:cNvSpPr>
          <p:nvPr>
            <p:ph type="ftr" sz="quarter" idx="11"/>
          </p:nvPr>
        </p:nvSpPr>
        <p:spPr/>
        <p:txBody>
          <a:bodyPr/>
          <a:lstStyle>
            <a:extLst/>
          </a:lstStyle>
          <a:p>
            <a:pPr>
              <a:defRPr/>
            </a:pPr>
            <a:endParaRPr lang="es-ES"/>
          </a:p>
        </p:txBody>
      </p:sp>
      <p:sp>
        <p:nvSpPr>
          <p:cNvPr id="4" name="3 Marcador de número de diapositiva"/>
          <p:cNvSpPr>
            <a:spLocks noGrp="1"/>
          </p:cNvSpPr>
          <p:nvPr>
            <p:ph type="sldNum" sz="quarter" idx="12"/>
          </p:nvPr>
        </p:nvSpPr>
        <p:spPr/>
        <p:txBody>
          <a:bodyPr/>
          <a:lstStyle>
            <a:extLst/>
          </a:lstStyle>
          <a:p>
            <a:pPr>
              <a:defRPr/>
            </a:pPr>
            <a:fld id="{4ED7DD47-0C77-491B-8A2C-16DF5C1A2C11}" type="slidenum">
              <a:rPr lang="es-ES" smtClean="0"/>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pPr>
              <a:defRPr/>
            </a:pPr>
            <a:endParaRPr lang="es-ES"/>
          </a:p>
        </p:txBody>
      </p:sp>
      <p:sp>
        <p:nvSpPr>
          <p:cNvPr id="6" name="5 Marcador de pie de página"/>
          <p:cNvSpPr>
            <a:spLocks noGrp="1"/>
          </p:cNvSpPr>
          <p:nvPr>
            <p:ph type="ftr" sz="quarter" idx="11"/>
          </p:nvPr>
        </p:nvSpPr>
        <p:spPr/>
        <p:txBody>
          <a:bodyPr/>
          <a:lstStyle>
            <a:extLst/>
          </a:lstStyle>
          <a:p>
            <a:pPr>
              <a:defRPr/>
            </a:pPr>
            <a:endParaRPr lang="es-ES"/>
          </a:p>
        </p:txBody>
      </p:sp>
      <p:sp>
        <p:nvSpPr>
          <p:cNvPr id="7" name="6 Marcador de número de diapositiva"/>
          <p:cNvSpPr>
            <a:spLocks noGrp="1"/>
          </p:cNvSpPr>
          <p:nvPr>
            <p:ph type="sldNum" sz="quarter" idx="12"/>
          </p:nvPr>
        </p:nvSpPr>
        <p:spPr/>
        <p:txBody>
          <a:bodyPr/>
          <a:lstStyle>
            <a:extLst/>
          </a:lstStyle>
          <a:p>
            <a:pPr>
              <a:defRPr/>
            </a:pPr>
            <a:fld id="{E1DF3013-23C0-42DD-9665-380E555A9153}" type="slidenum">
              <a:rPr lang="es-ES" smtClean="0"/>
              <a:pPr>
                <a:defRPr/>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pPr>
              <a:defRPr/>
            </a:pPr>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pPr>
              <a:defRPr/>
            </a:pPr>
            <a:fld id="{C3DDD844-031E-496E-97C4-FB0C32B309EC}" type="slidenum">
              <a:rPr lang="es-ES" smtClean="0"/>
              <a:pPr>
                <a:defRPr/>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7F207932-C5B8-4A45-87CE-2C296B91A33B}" type="slidenum">
              <a:rPr lang="es-ES" smtClean="0"/>
              <a:pPr>
                <a:defRPr/>
              </a:pPr>
              <a:t>‹Nº›</a:t>
            </a:fld>
            <a:endParaRPr lang="es-E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hornet.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18.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9.gif"/><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html-color-codes.info/"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es.wikipedia.org/wiki/HTML" TargetMode="External"/><Relationship Id="rId2" Type="http://schemas.openxmlformats.org/officeDocument/2006/relationships/hyperlink" Target="http://es.wikipedia.org/wiki/Lenguaje_de_marcado" TargetMode="External"/><Relationship Id="rId1" Type="http://schemas.openxmlformats.org/officeDocument/2006/relationships/slideLayout" Target="../slideLayouts/slideLayout2.xml"/><Relationship Id="rId5" Type="http://schemas.openxmlformats.org/officeDocument/2006/relationships/hyperlink" Target="http://www.w3schools.com/xhtml/xhtml_dtd.asp" TargetMode="External"/><Relationship Id="rId4" Type="http://schemas.openxmlformats.org/officeDocument/2006/relationships/hyperlink" Target="http://es.wikipedia.org/wiki/P%C3%A1gina_web"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39750" y="2636838"/>
            <a:ext cx="8229600" cy="2078046"/>
          </a:xfrm>
        </p:spPr>
        <p:txBody>
          <a:bodyPr>
            <a:normAutofit/>
          </a:bodyPr>
          <a:lstStyle/>
          <a:p>
            <a:pPr algn="ctr" eaLnBrk="1" hangingPunct="1"/>
            <a:r>
              <a:rPr lang="es-ES" dirty="0" smtClean="0"/>
              <a:t>HTML con </a:t>
            </a:r>
            <a:r>
              <a:rPr lang="es-ES" dirty="0" err="1" smtClean="0"/>
              <a:t>Dreamweaver</a:t>
            </a:r>
            <a:r>
              <a:rPr lang="es-ES" dirty="0" smtClean="0"/>
              <a:t/>
            </a:r>
            <a:br>
              <a:rPr lang="es-ES" dirty="0" smtClean="0"/>
            </a:br>
            <a:r>
              <a:rPr lang="es-ES" dirty="0" smtClean="0"/>
              <a:t>(parte 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p:txBody>
          <a:bodyPr>
            <a:normAutofit fontScale="77500" lnSpcReduction="20000"/>
          </a:bodyPr>
          <a:lstStyle/>
          <a:p>
            <a:pPr>
              <a:buNone/>
            </a:pPr>
            <a:r>
              <a:rPr lang="es-ES" dirty="0" smtClean="0"/>
              <a:t>DOCTYPE define 3 tipos de documentos:</a:t>
            </a:r>
          </a:p>
          <a:p>
            <a:pPr>
              <a:buNone/>
            </a:pPr>
            <a:endParaRPr lang="es-ES" dirty="0" smtClean="0"/>
          </a:p>
          <a:p>
            <a:r>
              <a:rPr lang="es-ES" dirty="0" smtClean="0"/>
              <a:t>STRICT: no soporta etiquetas antiguas y el código debe estar escrito correctamente.</a:t>
            </a:r>
          </a:p>
          <a:p>
            <a:pPr lvl="1">
              <a:buNone/>
            </a:pPr>
            <a:r>
              <a:rPr lang="es-ES" dirty="0" smtClean="0">
                <a:solidFill>
                  <a:srgbClr val="FF0000"/>
                </a:solidFill>
              </a:rPr>
              <a:t>&lt;!DOCTYPE HTML PUBLIC "-//W3C//DTD HTML 4.01//EN" "http://www.w3.org/TR/html4/strict.dtd"&gt;</a:t>
            </a:r>
          </a:p>
          <a:p>
            <a:pPr>
              <a:buNone/>
            </a:pPr>
            <a:endParaRPr lang="es-ES" dirty="0" smtClean="0"/>
          </a:p>
          <a:p>
            <a:r>
              <a:rPr lang="es-ES" dirty="0" smtClean="0"/>
              <a:t>TRANSITIONAL: Permiten algunos elementos y atributos antiguos que están en desuso</a:t>
            </a:r>
          </a:p>
          <a:p>
            <a:pPr lvl="1">
              <a:buNone/>
            </a:pPr>
            <a:r>
              <a:rPr lang="es-ES" dirty="0" smtClean="0">
                <a:solidFill>
                  <a:srgbClr val="FF0000"/>
                </a:solidFill>
              </a:rPr>
              <a:t>&lt;!DOCTYPE HTML PUBLIC "-//W3C//DTD HTML 4.01 </a:t>
            </a:r>
            <a:r>
              <a:rPr lang="es-ES" dirty="0" err="1" smtClean="0">
                <a:solidFill>
                  <a:srgbClr val="FF0000"/>
                </a:solidFill>
              </a:rPr>
              <a:t>Transitional</a:t>
            </a:r>
            <a:r>
              <a:rPr lang="es-ES" dirty="0" smtClean="0">
                <a:solidFill>
                  <a:srgbClr val="FF0000"/>
                </a:solidFill>
              </a:rPr>
              <a:t>//EN" "http://www.w3.org/TR/html4/loose.dtd"&gt;</a:t>
            </a:r>
          </a:p>
          <a:p>
            <a:pPr lvl="1">
              <a:buNone/>
            </a:pPr>
            <a:endParaRPr lang="es-ES" dirty="0" smtClean="0">
              <a:solidFill>
                <a:srgbClr val="FF0000"/>
              </a:solidFill>
            </a:endParaRPr>
          </a:p>
          <a:p>
            <a:r>
              <a:rPr lang="es-ES" dirty="0" smtClean="0"/>
              <a:t>FRAMESET: cuando se quiere usar marcos en HTML.</a:t>
            </a:r>
          </a:p>
          <a:p>
            <a:pPr lvl="1">
              <a:buNone/>
            </a:pPr>
            <a:r>
              <a:rPr lang="es-ES" dirty="0" smtClean="0">
                <a:solidFill>
                  <a:srgbClr val="FF0000"/>
                </a:solidFill>
              </a:rPr>
              <a:t>&lt;!DOCTYPE HTML PUBLIC "-//W3C//DTD HTML 4.01 </a:t>
            </a:r>
            <a:r>
              <a:rPr lang="es-ES" dirty="0" err="1" smtClean="0">
                <a:solidFill>
                  <a:srgbClr val="FF0000"/>
                </a:solidFill>
              </a:rPr>
              <a:t>Frameset</a:t>
            </a:r>
            <a:r>
              <a:rPr lang="es-ES" dirty="0" smtClean="0">
                <a:solidFill>
                  <a:srgbClr val="FF0000"/>
                </a:solidFill>
              </a:rPr>
              <a:t>//EN" "http://www.w3.org/TR/html4/frameset.dtd"&gt;</a:t>
            </a:r>
            <a:endParaRPr lang="es-ES" dirty="0" smtClean="0"/>
          </a:p>
        </p:txBody>
      </p:sp>
      <p:sp>
        <p:nvSpPr>
          <p:cNvPr id="27650" name="Rectangle 2"/>
          <p:cNvSpPr>
            <a:spLocks noGrp="1" noChangeArrowheads="1"/>
          </p:cNvSpPr>
          <p:nvPr>
            <p:ph type="title"/>
          </p:nvPr>
        </p:nvSpPr>
        <p:spPr/>
        <p:txBody>
          <a:bodyPr>
            <a:normAutofit/>
          </a:bodyPr>
          <a:lstStyle/>
          <a:p>
            <a:pPr eaLnBrk="1" hangingPunct="1"/>
            <a:r>
              <a:rPr lang="es-MX" dirty="0" smtClean="0"/>
              <a:t>Estructura del Documento</a:t>
            </a:r>
            <a:endParaRPr lang="es-E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p:txBody>
          <a:bodyPr>
            <a:normAutofit fontScale="92500" lnSpcReduction="10000"/>
          </a:bodyPr>
          <a:lstStyle/>
          <a:p>
            <a:pPr marL="0" indent="0">
              <a:spcBef>
                <a:spcPts val="0"/>
              </a:spcBef>
              <a:buNone/>
            </a:pPr>
            <a:r>
              <a:rPr lang="es-ES" b="1" dirty="0" smtClean="0">
                <a:solidFill>
                  <a:srgbClr val="0070C0"/>
                </a:solidFill>
              </a:rPr>
              <a:t>La Cabecera &lt;head&gt; </a:t>
            </a:r>
            <a:r>
              <a:rPr lang="es-ES" dirty="0" smtClean="0"/>
              <a:t>a</a:t>
            </a:r>
            <a:r>
              <a:rPr lang="es-AR" dirty="0" smtClean="0"/>
              <a:t>demás del título de la página, se pueden incluir aquí los META, que indica propiedades de la página como</a:t>
            </a:r>
            <a:r>
              <a:rPr lang="es-AR" dirty="0" smtClean="0"/>
              <a:t>:</a:t>
            </a:r>
          </a:p>
          <a:p>
            <a:pPr marL="0" indent="0">
              <a:spcBef>
                <a:spcPts val="0"/>
              </a:spcBef>
              <a:buNone/>
            </a:pPr>
            <a:endParaRPr lang="es-AR" dirty="0" smtClean="0"/>
          </a:p>
          <a:p>
            <a:r>
              <a:rPr lang="es-AR" dirty="0" smtClean="0"/>
              <a:t>Nombre del autor</a:t>
            </a:r>
            <a:r>
              <a:rPr lang="es-AR" dirty="0" smtClean="0"/>
              <a:t>.</a:t>
            </a:r>
          </a:p>
          <a:p>
            <a:pPr>
              <a:buNone/>
            </a:pPr>
            <a:endParaRPr lang="es-AR" dirty="0" smtClean="0"/>
          </a:p>
          <a:p>
            <a:r>
              <a:rPr lang="es-AR" dirty="0" smtClean="0"/>
              <a:t>La herramienta con que hemos creado la página (en este caso la versión 4.03 en español para Windows 95 del </a:t>
            </a:r>
            <a:r>
              <a:rPr lang="es-AR" dirty="0" err="1" smtClean="0"/>
              <a:t>Composer</a:t>
            </a:r>
            <a:r>
              <a:rPr lang="es-AR" dirty="0" smtClean="0"/>
              <a:t> de Netscape)</a:t>
            </a:r>
          </a:p>
          <a:p>
            <a:endParaRPr lang="es-AR" dirty="0" smtClean="0"/>
          </a:p>
          <a:p>
            <a:pPr marL="877824" lvl="4" indent="-256032">
              <a:spcBef>
                <a:spcPts val="400"/>
              </a:spcBef>
              <a:buClr>
                <a:schemeClr val="accent1"/>
              </a:buClr>
              <a:buSzPct val="68000"/>
              <a:buNone/>
            </a:pPr>
            <a:r>
              <a:rPr lang="es-AR" dirty="0" smtClean="0">
                <a:solidFill>
                  <a:srgbClr val="FF0000"/>
                </a:solidFill>
              </a:rPr>
              <a:t>&lt;META NAME=“GENERATOR" CONTENT="</a:t>
            </a:r>
            <a:r>
              <a:rPr lang="es-AR" dirty="0" err="1" smtClean="0">
                <a:solidFill>
                  <a:srgbClr val="FF0000"/>
                </a:solidFill>
              </a:rPr>
              <a:t>Mozilla</a:t>
            </a:r>
            <a:r>
              <a:rPr lang="es-AR" dirty="0" smtClean="0">
                <a:solidFill>
                  <a:srgbClr val="FF0000"/>
                </a:solidFill>
              </a:rPr>
              <a:t>/4.03 [es] (Win95; I) [Netscape]"&gt;</a:t>
            </a:r>
          </a:p>
          <a:p>
            <a:pPr marL="877824" lvl="4" indent="-256032">
              <a:spcBef>
                <a:spcPts val="400"/>
              </a:spcBef>
              <a:buClr>
                <a:schemeClr val="accent1"/>
              </a:buClr>
              <a:buSzPct val="68000"/>
              <a:buNone/>
            </a:pPr>
            <a:endParaRPr lang="es-AR" dirty="0" smtClean="0">
              <a:solidFill>
                <a:srgbClr val="FF0000"/>
              </a:solidFill>
            </a:endParaRPr>
          </a:p>
        </p:txBody>
      </p:sp>
      <p:sp>
        <p:nvSpPr>
          <p:cNvPr id="27650" name="Rectangle 2"/>
          <p:cNvSpPr>
            <a:spLocks noGrp="1" noChangeArrowheads="1"/>
          </p:cNvSpPr>
          <p:nvPr>
            <p:ph type="title"/>
          </p:nvPr>
        </p:nvSpPr>
        <p:spPr/>
        <p:txBody>
          <a:bodyPr>
            <a:normAutofit/>
          </a:bodyPr>
          <a:lstStyle/>
          <a:p>
            <a:pPr eaLnBrk="1" hangingPunct="1"/>
            <a:r>
              <a:rPr lang="es-MX" dirty="0" smtClean="0"/>
              <a:t>Estructura del Documento</a:t>
            </a:r>
            <a:endParaRPr lang="es-E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p:txBody>
          <a:bodyPr>
            <a:normAutofit/>
          </a:bodyPr>
          <a:lstStyle/>
          <a:p>
            <a:pPr marL="0" indent="0">
              <a:spcBef>
                <a:spcPts val="0"/>
              </a:spcBef>
              <a:buNone/>
            </a:pPr>
            <a:r>
              <a:rPr lang="es-AR" dirty="0" smtClean="0"/>
              <a:t>Estas son las propiedades más comunes:</a:t>
            </a:r>
          </a:p>
          <a:p>
            <a:pPr marL="877824" lvl="4" indent="-256032">
              <a:spcBef>
                <a:spcPts val="400"/>
              </a:spcBef>
              <a:buClr>
                <a:schemeClr val="accent1"/>
              </a:buClr>
              <a:buSzPct val="68000"/>
              <a:buNone/>
            </a:pPr>
            <a:endParaRPr lang="es-AR" dirty="0" smtClean="0">
              <a:solidFill>
                <a:srgbClr val="FF0000"/>
              </a:solidFill>
            </a:endParaRPr>
          </a:p>
        </p:txBody>
      </p:sp>
      <p:sp>
        <p:nvSpPr>
          <p:cNvPr id="27650" name="Rectangle 2"/>
          <p:cNvSpPr>
            <a:spLocks noGrp="1" noChangeArrowheads="1"/>
          </p:cNvSpPr>
          <p:nvPr>
            <p:ph type="title"/>
          </p:nvPr>
        </p:nvSpPr>
        <p:spPr/>
        <p:txBody>
          <a:bodyPr>
            <a:normAutofit/>
          </a:bodyPr>
          <a:lstStyle/>
          <a:p>
            <a:pPr eaLnBrk="1" hangingPunct="1"/>
            <a:r>
              <a:rPr lang="es-MX" dirty="0" smtClean="0"/>
              <a:t>Estructura del Documento</a:t>
            </a:r>
            <a:endParaRPr lang="es-ES" dirty="0" smtClean="0"/>
          </a:p>
        </p:txBody>
      </p:sp>
      <p:graphicFrame>
        <p:nvGraphicFramePr>
          <p:cNvPr id="4" name="3 Tabla"/>
          <p:cNvGraphicFramePr>
            <a:graphicFrameLocks noGrp="1"/>
          </p:cNvGraphicFramePr>
          <p:nvPr/>
        </p:nvGraphicFramePr>
        <p:xfrm>
          <a:off x="1142976" y="2643182"/>
          <a:ext cx="6572296" cy="2857500"/>
        </p:xfrm>
        <a:graphic>
          <a:graphicData uri="http://schemas.openxmlformats.org/drawingml/2006/table">
            <a:tbl>
              <a:tblPr/>
              <a:tblGrid>
                <a:gridCol w="2286016"/>
                <a:gridCol w="4286280"/>
              </a:tblGrid>
              <a:tr h="0">
                <a:tc>
                  <a:txBody>
                    <a:bodyPr/>
                    <a:lstStyle/>
                    <a:p>
                      <a:pPr algn="ctr">
                        <a:spcAft>
                          <a:spcPts val="0"/>
                        </a:spcAft>
                      </a:pPr>
                      <a:r>
                        <a:rPr lang="es-AR" sz="1800" b="1" dirty="0">
                          <a:latin typeface="Times New Roman"/>
                          <a:ea typeface="Times New Roman"/>
                        </a:rPr>
                        <a:t>Propiedad</a:t>
                      </a:r>
                      <a:endParaRPr lang="es-ES" sz="1800" dirty="0">
                        <a:latin typeface="Times New Roman"/>
                        <a:ea typeface="Times New Roman"/>
                      </a:endParaRPr>
                    </a:p>
                  </a:txBody>
                  <a:tcPr marL="9525" marR="9525" marT="9525" marB="9525" anchor="ctr">
                    <a:lnL>
                      <a:noFill/>
                    </a:lnL>
                    <a:lnR>
                      <a:noFill/>
                    </a:lnR>
                    <a:lnT>
                      <a:noFill/>
                    </a:lnT>
                    <a:lnB>
                      <a:noFill/>
                    </a:lnB>
                  </a:tcPr>
                </a:tc>
                <a:tc>
                  <a:txBody>
                    <a:bodyPr/>
                    <a:lstStyle/>
                    <a:p>
                      <a:pPr algn="ctr">
                        <a:spcAft>
                          <a:spcPts val="0"/>
                        </a:spcAft>
                      </a:pPr>
                      <a:r>
                        <a:rPr lang="es-AR" sz="1800" b="1">
                          <a:latin typeface="Times New Roman"/>
                          <a:ea typeface="Times New Roman"/>
                        </a:rPr>
                        <a:t>Utilidad</a:t>
                      </a:r>
                      <a:endParaRPr lang="es-ES" sz="1800">
                        <a:latin typeface="Times New Roman"/>
                        <a:ea typeface="Times New Roman"/>
                      </a:endParaRPr>
                    </a:p>
                  </a:txBody>
                  <a:tcPr marL="9525" marR="9525" marT="9525" marB="9525" anchor="ctr">
                    <a:lnL>
                      <a:noFill/>
                    </a:lnL>
                    <a:lnR>
                      <a:noFill/>
                    </a:lnR>
                    <a:lnT>
                      <a:noFill/>
                    </a:lnT>
                    <a:lnB>
                      <a:noFill/>
                    </a:lnB>
                  </a:tcPr>
                </a:tc>
              </a:tr>
              <a:tr h="0">
                <a:tc>
                  <a:txBody>
                    <a:bodyPr/>
                    <a:lstStyle/>
                    <a:p>
                      <a:pPr>
                        <a:spcAft>
                          <a:spcPts val="0"/>
                        </a:spcAft>
                      </a:pPr>
                      <a:r>
                        <a:rPr lang="es-AR" sz="1800">
                          <a:solidFill>
                            <a:srgbClr val="006600"/>
                          </a:solidFill>
                          <a:latin typeface="Courier New"/>
                          <a:ea typeface="Times New Roman"/>
                        </a:rPr>
                        <a:t>AUTHOR</a:t>
                      </a:r>
                      <a:endParaRPr lang="es-ES" sz="1800">
                        <a:latin typeface="Times New Roman"/>
                        <a:ea typeface="Times New Roman"/>
                      </a:endParaRPr>
                    </a:p>
                  </a:txBody>
                  <a:tcPr marL="9525" marR="9525" marT="9525" marB="9525" anchor="ctr">
                    <a:lnL>
                      <a:noFill/>
                    </a:lnL>
                    <a:lnR>
                      <a:noFill/>
                    </a:lnR>
                    <a:lnT>
                      <a:noFill/>
                    </a:lnT>
                    <a:lnB>
                      <a:noFill/>
                    </a:lnB>
                  </a:tcPr>
                </a:tc>
                <a:tc>
                  <a:txBody>
                    <a:bodyPr/>
                    <a:lstStyle/>
                    <a:p>
                      <a:pPr>
                        <a:spcAft>
                          <a:spcPts val="0"/>
                        </a:spcAft>
                      </a:pPr>
                      <a:r>
                        <a:rPr lang="es-AR" sz="1800">
                          <a:latin typeface="Arial"/>
                          <a:ea typeface="Times New Roman"/>
                        </a:rPr>
                        <a:t>Autor de la página.</a:t>
                      </a:r>
                      <a:endParaRPr lang="es-ES" sz="1800">
                        <a:latin typeface="Times New Roman"/>
                        <a:ea typeface="Times New Roman"/>
                      </a:endParaRPr>
                    </a:p>
                  </a:txBody>
                  <a:tcPr marL="9525" marR="9525" marT="9525" marB="9525" anchor="ctr">
                    <a:lnL>
                      <a:noFill/>
                    </a:lnL>
                    <a:lnR>
                      <a:noFill/>
                    </a:lnR>
                    <a:lnT>
                      <a:noFill/>
                    </a:lnT>
                    <a:lnB>
                      <a:noFill/>
                    </a:lnB>
                  </a:tcPr>
                </a:tc>
              </a:tr>
              <a:tr h="0">
                <a:tc>
                  <a:txBody>
                    <a:bodyPr/>
                    <a:lstStyle/>
                    <a:p>
                      <a:pPr>
                        <a:spcAft>
                          <a:spcPts val="0"/>
                        </a:spcAft>
                      </a:pPr>
                      <a:r>
                        <a:rPr lang="es-AR" sz="1800">
                          <a:solidFill>
                            <a:srgbClr val="006600"/>
                          </a:solidFill>
                          <a:latin typeface="Courier New"/>
                          <a:ea typeface="Times New Roman"/>
                        </a:rPr>
                        <a:t>GENERATOR</a:t>
                      </a:r>
                      <a:endParaRPr lang="es-ES" sz="1800">
                        <a:latin typeface="Times New Roman"/>
                        <a:ea typeface="Times New Roman"/>
                      </a:endParaRPr>
                    </a:p>
                  </a:txBody>
                  <a:tcPr marL="9525" marR="9525" marT="9525" marB="9525" anchor="ctr">
                    <a:lnL>
                      <a:noFill/>
                    </a:lnL>
                    <a:lnR>
                      <a:noFill/>
                    </a:lnR>
                    <a:lnT>
                      <a:noFill/>
                    </a:lnT>
                    <a:lnB>
                      <a:noFill/>
                    </a:lnB>
                  </a:tcPr>
                </a:tc>
                <a:tc>
                  <a:txBody>
                    <a:bodyPr/>
                    <a:lstStyle/>
                    <a:p>
                      <a:pPr>
                        <a:spcAft>
                          <a:spcPts val="0"/>
                        </a:spcAft>
                      </a:pPr>
                      <a:r>
                        <a:rPr lang="es-AR" sz="1800">
                          <a:latin typeface="Arial"/>
                          <a:ea typeface="Times New Roman"/>
                        </a:rPr>
                        <a:t>Herramienta utilizada para hacer la página.</a:t>
                      </a:r>
                      <a:endParaRPr lang="es-ES" sz="1800">
                        <a:latin typeface="Times New Roman"/>
                        <a:ea typeface="Times New Roman"/>
                      </a:endParaRPr>
                    </a:p>
                  </a:txBody>
                  <a:tcPr marL="9525" marR="9525" marT="9525" marB="9525" anchor="ctr">
                    <a:lnL>
                      <a:noFill/>
                    </a:lnL>
                    <a:lnR>
                      <a:noFill/>
                    </a:lnR>
                    <a:lnT>
                      <a:noFill/>
                    </a:lnT>
                    <a:lnB>
                      <a:noFill/>
                    </a:lnB>
                  </a:tcPr>
                </a:tc>
              </a:tr>
              <a:tr h="0">
                <a:tc>
                  <a:txBody>
                    <a:bodyPr/>
                    <a:lstStyle/>
                    <a:p>
                      <a:pPr>
                        <a:spcAft>
                          <a:spcPts val="0"/>
                        </a:spcAft>
                      </a:pPr>
                      <a:r>
                        <a:rPr lang="es-AR" sz="1800">
                          <a:solidFill>
                            <a:srgbClr val="006600"/>
                          </a:solidFill>
                          <a:latin typeface="Courier New"/>
                          <a:ea typeface="Times New Roman"/>
                        </a:rPr>
                        <a:t>CLASSIFICATION</a:t>
                      </a:r>
                      <a:endParaRPr lang="es-ES" sz="1800">
                        <a:latin typeface="Times New Roman"/>
                        <a:ea typeface="Times New Roman"/>
                      </a:endParaRPr>
                    </a:p>
                  </a:txBody>
                  <a:tcPr marL="9525" marR="9525" marT="9525" marB="9525" anchor="ctr">
                    <a:lnL>
                      <a:noFill/>
                    </a:lnL>
                    <a:lnR>
                      <a:noFill/>
                    </a:lnR>
                    <a:lnT>
                      <a:noFill/>
                    </a:lnT>
                    <a:lnB>
                      <a:noFill/>
                    </a:lnB>
                  </a:tcPr>
                </a:tc>
                <a:tc>
                  <a:txBody>
                    <a:bodyPr/>
                    <a:lstStyle/>
                    <a:p>
                      <a:pPr>
                        <a:spcAft>
                          <a:spcPts val="0"/>
                        </a:spcAft>
                      </a:pPr>
                      <a:r>
                        <a:rPr lang="es-AR" sz="1800">
                          <a:latin typeface="Arial"/>
                          <a:ea typeface="Times New Roman"/>
                        </a:rPr>
                        <a:t>Palabras que permite clasificar la página dentro de un buscador jerárquico (como Yahoo).</a:t>
                      </a:r>
                      <a:endParaRPr lang="es-ES" sz="1800">
                        <a:latin typeface="Times New Roman"/>
                        <a:ea typeface="Times New Roman"/>
                      </a:endParaRPr>
                    </a:p>
                  </a:txBody>
                  <a:tcPr marL="9525" marR="9525" marT="9525" marB="9525" anchor="ctr">
                    <a:lnL>
                      <a:noFill/>
                    </a:lnL>
                    <a:lnR>
                      <a:noFill/>
                    </a:lnR>
                    <a:lnT>
                      <a:noFill/>
                    </a:lnT>
                    <a:lnB>
                      <a:noFill/>
                    </a:lnB>
                  </a:tcPr>
                </a:tc>
              </a:tr>
              <a:tr h="0">
                <a:tc>
                  <a:txBody>
                    <a:bodyPr/>
                    <a:lstStyle/>
                    <a:p>
                      <a:pPr>
                        <a:spcAft>
                          <a:spcPts val="0"/>
                        </a:spcAft>
                      </a:pPr>
                      <a:r>
                        <a:rPr lang="es-AR" sz="1800">
                          <a:solidFill>
                            <a:srgbClr val="006600"/>
                          </a:solidFill>
                          <a:latin typeface="Courier New"/>
                          <a:ea typeface="Times New Roman"/>
                        </a:rPr>
                        <a:t>KEYWORDS</a:t>
                      </a:r>
                      <a:endParaRPr lang="es-ES" sz="1800">
                        <a:latin typeface="Times New Roman"/>
                        <a:ea typeface="Times New Roman"/>
                      </a:endParaRPr>
                    </a:p>
                  </a:txBody>
                  <a:tcPr marL="9525" marR="9525" marT="9525" marB="9525" anchor="ctr">
                    <a:lnL>
                      <a:noFill/>
                    </a:lnL>
                    <a:lnR>
                      <a:noFill/>
                    </a:lnR>
                    <a:lnT>
                      <a:noFill/>
                    </a:lnT>
                    <a:lnB>
                      <a:noFill/>
                    </a:lnB>
                  </a:tcPr>
                </a:tc>
                <a:tc>
                  <a:txBody>
                    <a:bodyPr/>
                    <a:lstStyle/>
                    <a:p>
                      <a:pPr>
                        <a:spcAft>
                          <a:spcPts val="0"/>
                        </a:spcAft>
                      </a:pPr>
                      <a:r>
                        <a:rPr lang="es-AR" sz="1800">
                          <a:latin typeface="Arial"/>
                          <a:ea typeface="Times New Roman"/>
                        </a:rPr>
                        <a:t>Palabras clave por las que encontrar´n la página en los buscadores.</a:t>
                      </a:r>
                      <a:endParaRPr lang="es-ES" sz="1800">
                        <a:latin typeface="Times New Roman"/>
                        <a:ea typeface="Times New Roman"/>
                      </a:endParaRPr>
                    </a:p>
                  </a:txBody>
                  <a:tcPr marL="9525" marR="9525" marT="9525" marB="9525" anchor="ctr">
                    <a:lnL>
                      <a:noFill/>
                    </a:lnL>
                    <a:lnR>
                      <a:noFill/>
                    </a:lnR>
                    <a:lnT>
                      <a:noFill/>
                    </a:lnT>
                    <a:lnB>
                      <a:noFill/>
                    </a:lnB>
                  </a:tcPr>
                </a:tc>
              </a:tr>
              <a:tr h="0">
                <a:tc>
                  <a:txBody>
                    <a:bodyPr/>
                    <a:lstStyle/>
                    <a:p>
                      <a:pPr>
                        <a:spcAft>
                          <a:spcPts val="0"/>
                        </a:spcAft>
                      </a:pPr>
                      <a:r>
                        <a:rPr lang="es-AR" sz="1800">
                          <a:solidFill>
                            <a:srgbClr val="006600"/>
                          </a:solidFill>
                          <a:latin typeface="Courier New"/>
                          <a:ea typeface="Times New Roman"/>
                        </a:rPr>
                        <a:t>DESCRIPTION</a:t>
                      </a:r>
                      <a:endParaRPr lang="es-ES" sz="1800">
                        <a:latin typeface="Times New Roman"/>
                        <a:ea typeface="Times New Roman"/>
                      </a:endParaRPr>
                    </a:p>
                  </a:txBody>
                  <a:tcPr marL="9525" marR="9525" marT="9525" marB="9525" anchor="ctr">
                    <a:lnL>
                      <a:noFill/>
                    </a:lnL>
                    <a:lnR>
                      <a:noFill/>
                    </a:lnR>
                    <a:lnT>
                      <a:noFill/>
                    </a:lnT>
                    <a:lnB>
                      <a:noFill/>
                    </a:lnB>
                  </a:tcPr>
                </a:tc>
                <a:tc>
                  <a:txBody>
                    <a:bodyPr/>
                    <a:lstStyle/>
                    <a:p>
                      <a:pPr>
                        <a:spcAft>
                          <a:spcPts val="0"/>
                        </a:spcAft>
                      </a:pPr>
                      <a:r>
                        <a:rPr lang="es-AR" sz="1800" dirty="0">
                          <a:latin typeface="Arial"/>
                          <a:ea typeface="Times New Roman"/>
                        </a:rPr>
                        <a:t>Descripción del contenido de la página.</a:t>
                      </a:r>
                      <a:endParaRPr lang="es-ES" sz="1800" dirty="0">
                        <a:latin typeface="Times New Roman"/>
                        <a:ea typeface="Times New Roman"/>
                      </a:endParaRPr>
                    </a:p>
                  </a:txBody>
                  <a:tcPr marL="9525" marR="9525" marT="9525" marB="9525"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p:txBody>
          <a:bodyPr>
            <a:normAutofit fontScale="92500" lnSpcReduction="10000"/>
          </a:bodyPr>
          <a:lstStyle/>
          <a:p>
            <a:r>
              <a:rPr lang="es-AR" dirty="0" smtClean="0"/>
              <a:t>Otro elemento interesante que podremos incluir en nuestras cabeceras. Cuando especificamos una URL relativa en un enlace, en principio es para acceder a una página situada en nuestro mismo servidor. Sin embargo, si especificamos</a:t>
            </a:r>
            <a:r>
              <a:rPr lang="es-AR" dirty="0" smtClean="0"/>
              <a:t>:</a:t>
            </a:r>
          </a:p>
          <a:p>
            <a:endParaRPr lang="es-ES" dirty="0" smtClean="0"/>
          </a:p>
          <a:p>
            <a:pPr>
              <a:buNone/>
            </a:pPr>
            <a:r>
              <a:rPr lang="es-AR" dirty="0" smtClean="0"/>
              <a:t>	</a:t>
            </a:r>
            <a:r>
              <a:rPr lang="es-AR" dirty="0" smtClean="0">
                <a:solidFill>
                  <a:srgbClr val="FF0000"/>
                </a:solidFill>
              </a:rPr>
              <a:t>&lt;BASE HREF="http://www.hornet.org/music</a:t>
            </a:r>
            <a:r>
              <a:rPr lang="es-AR" dirty="0" smtClean="0">
                <a:solidFill>
                  <a:srgbClr val="FF0000"/>
                </a:solidFill>
              </a:rPr>
              <a:t>"&gt;</a:t>
            </a:r>
          </a:p>
          <a:p>
            <a:pPr>
              <a:buNone/>
            </a:pPr>
            <a:endParaRPr lang="es-AR" dirty="0" smtClean="0">
              <a:solidFill>
                <a:srgbClr val="FF0000"/>
              </a:solidFill>
            </a:endParaRPr>
          </a:p>
          <a:p>
            <a:r>
              <a:rPr lang="es-AR" dirty="0" smtClean="0"/>
              <a:t>Ahora todas nuestras </a:t>
            </a:r>
            <a:r>
              <a:rPr lang="es-AR" dirty="0" err="1" smtClean="0"/>
              <a:t>URLs</a:t>
            </a:r>
            <a:r>
              <a:rPr lang="es-AR" dirty="0" smtClean="0"/>
              <a:t> relativas se referirán al directorio /</a:t>
            </a:r>
            <a:r>
              <a:rPr lang="es-AR" dirty="0" err="1" smtClean="0"/>
              <a:t>music</a:t>
            </a:r>
            <a:r>
              <a:rPr lang="es-AR" dirty="0" smtClean="0"/>
              <a:t> dentro del </a:t>
            </a:r>
            <a:r>
              <a:rPr lang="es-AR" dirty="0" smtClean="0"/>
              <a:t>servidor</a:t>
            </a:r>
          </a:p>
          <a:p>
            <a:endParaRPr lang="es-AR" dirty="0" smtClean="0"/>
          </a:p>
          <a:p>
            <a:pPr>
              <a:buNone/>
            </a:pPr>
            <a:r>
              <a:rPr lang="es-AR" dirty="0" smtClean="0"/>
              <a:t>		 </a:t>
            </a:r>
            <a:r>
              <a:rPr lang="es-AR" dirty="0" smtClean="0">
                <a:solidFill>
                  <a:srgbClr val="FF0000"/>
                </a:solidFill>
                <a:hlinkClick r:id="rId2"/>
              </a:rPr>
              <a:t>http://www.hornet.org</a:t>
            </a:r>
            <a:r>
              <a:rPr lang="es-AR" dirty="0" smtClean="0">
                <a:solidFill>
                  <a:srgbClr val="FF0000"/>
                </a:solidFill>
              </a:rPr>
              <a:t>.</a:t>
            </a:r>
            <a:endParaRPr lang="es-ES" dirty="0" smtClean="0">
              <a:solidFill>
                <a:srgbClr val="FF0000"/>
              </a:solidFill>
            </a:endParaRPr>
          </a:p>
          <a:p>
            <a:pPr marL="877824" lvl="4" indent="-256032">
              <a:spcBef>
                <a:spcPts val="400"/>
              </a:spcBef>
              <a:buClr>
                <a:schemeClr val="accent1"/>
              </a:buClr>
              <a:buSzPct val="68000"/>
              <a:buNone/>
            </a:pPr>
            <a:endParaRPr lang="es-AR" dirty="0" smtClean="0">
              <a:solidFill>
                <a:srgbClr val="FF0000"/>
              </a:solidFill>
            </a:endParaRPr>
          </a:p>
        </p:txBody>
      </p:sp>
      <p:sp>
        <p:nvSpPr>
          <p:cNvPr id="27650" name="Rectangle 2"/>
          <p:cNvSpPr>
            <a:spLocks noGrp="1" noChangeArrowheads="1"/>
          </p:cNvSpPr>
          <p:nvPr>
            <p:ph type="title"/>
          </p:nvPr>
        </p:nvSpPr>
        <p:spPr/>
        <p:txBody>
          <a:bodyPr>
            <a:normAutofit/>
          </a:bodyPr>
          <a:lstStyle/>
          <a:p>
            <a:pPr eaLnBrk="1" hangingPunct="1"/>
            <a:r>
              <a:rPr lang="es-MX" dirty="0" smtClean="0"/>
              <a:t>Estructura del Documento</a:t>
            </a:r>
            <a:endParaRPr lang="es-E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457200" y="1481329"/>
            <a:ext cx="8229600" cy="1090416"/>
          </a:xfrm>
        </p:spPr>
        <p:txBody>
          <a:bodyPr>
            <a:normAutofit fontScale="85000" lnSpcReduction="20000"/>
          </a:bodyPr>
          <a:lstStyle/>
          <a:p>
            <a:pPr>
              <a:buNone/>
            </a:pPr>
            <a:r>
              <a:rPr lang="es-AR" b="1" dirty="0" smtClean="0">
                <a:solidFill>
                  <a:srgbClr val="0070C0"/>
                </a:solidFill>
              </a:rPr>
              <a:t>El Cuerpo &lt;</a:t>
            </a:r>
            <a:r>
              <a:rPr lang="es-AR" b="1" dirty="0" err="1" smtClean="0">
                <a:solidFill>
                  <a:srgbClr val="0070C0"/>
                </a:solidFill>
              </a:rPr>
              <a:t>body</a:t>
            </a:r>
            <a:r>
              <a:rPr lang="es-AR" b="1" dirty="0" smtClean="0">
                <a:solidFill>
                  <a:srgbClr val="0070C0"/>
                </a:solidFill>
              </a:rPr>
              <a:t>&gt;</a:t>
            </a:r>
          </a:p>
          <a:p>
            <a:pPr>
              <a:buNone/>
            </a:pPr>
            <a:endParaRPr lang="es-AR" b="1" dirty="0" smtClean="0">
              <a:solidFill>
                <a:srgbClr val="0070C0"/>
              </a:solidFill>
            </a:endParaRPr>
          </a:p>
          <a:p>
            <a:r>
              <a:rPr lang="es-AR" dirty="0" smtClean="0"/>
              <a:t>Los parámetros que admite la etiqueta &lt;BODY&gt; son:</a:t>
            </a:r>
          </a:p>
          <a:p>
            <a:pPr marL="877824" lvl="4" indent="-256032">
              <a:spcBef>
                <a:spcPts val="400"/>
              </a:spcBef>
              <a:buClr>
                <a:schemeClr val="accent1"/>
              </a:buClr>
              <a:buSzPct val="68000"/>
              <a:buNone/>
            </a:pPr>
            <a:endParaRPr lang="es-AR" dirty="0" smtClean="0">
              <a:solidFill>
                <a:srgbClr val="FF0000"/>
              </a:solidFill>
            </a:endParaRPr>
          </a:p>
        </p:txBody>
      </p:sp>
      <p:sp>
        <p:nvSpPr>
          <p:cNvPr id="27650" name="Rectangle 2"/>
          <p:cNvSpPr>
            <a:spLocks noGrp="1" noChangeArrowheads="1"/>
          </p:cNvSpPr>
          <p:nvPr>
            <p:ph type="title"/>
          </p:nvPr>
        </p:nvSpPr>
        <p:spPr/>
        <p:txBody>
          <a:bodyPr>
            <a:normAutofit/>
          </a:bodyPr>
          <a:lstStyle/>
          <a:p>
            <a:pPr eaLnBrk="1" hangingPunct="1"/>
            <a:r>
              <a:rPr lang="es-MX" dirty="0" smtClean="0"/>
              <a:t>Estructura del Documento</a:t>
            </a:r>
            <a:endParaRPr lang="es-ES" dirty="0" smtClean="0"/>
          </a:p>
        </p:txBody>
      </p:sp>
      <p:graphicFrame>
        <p:nvGraphicFramePr>
          <p:cNvPr id="4" name="3 Tabla"/>
          <p:cNvGraphicFramePr>
            <a:graphicFrameLocks noGrp="1"/>
          </p:cNvGraphicFramePr>
          <p:nvPr/>
        </p:nvGraphicFramePr>
        <p:xfrm>
          <a:off x="500034" y="2571744"/>
          <a:ext cx="8429684" cy="4051972"/>
        </p:xfrm>
        <a:graphic>
          <a:graphicData uri="http://schemas.openxmlformats.org/drawingml/2006/table">
            <a:tbl>
              <a:tblPr/>
              <a:tblGrid>
                <a:gridCol w="1785950"/>
                <a:gridCol w="6643734"/>
              </a:tblGrid>
              <a:tr h="217857">
                <a:tc>
                  <a:txBody>
                    <a:bodyPr/>
                    <a:lstStyle/>
                    <a:p>
                      <a:pPr algn="ctr">
                        <a:spcAft>
                          <a:spcPts val="0"/>
                        </a:spcAft>
                      </a:pPr>
                      <a:r>
                        <a:rPr lang="es-AR" sz="1400" b="1" dirty="0">
                          <a:solidFill>
                            <a:schemeClr val="tx1"/>
                          </a:solidFill>
                          <a:latin typeface="Times New Roman"/>
                          <a:ea typeface="Times New Roman"/>
                        </a:rPr>
                        <a:t>Parámetro</a:t>
                      </a:r>
                      <a:endParaRPr lang="es-ES" sz="1400" b="1" dirty="0">
                        <a:solidFill>
                          <a:schemeClr val="tx1"/>
                        </a:solidFill>
                        <a:latin typeface="Times New Roman"/>
                        <a:ea typeface="Times New Roman"/>
                      </a:endParaRPr>
                    </a:p>
                  </a:txBody>
                  <a:tcPr marL="8804" marR="8804" marT="8804" marB="8804" anchor="ctr">
                    <a:lnL>
                      <a:noFill/>
                    </a:lnL>
                    <a:lnR>
                      <a:noFill/>
                    </a:lnR>
                    <a:lnT>
                      <a:noFill/>
                    </a:lnT>
                    <a:lnB>
                      <a:noFill/>
                    </a:lnB>
                    <a:solidFill>
                      <a:schemeClr val="bg1"/>
                    </a:solidFill>
                  </a:tcPr>
                </a:tc>
                <a:tc>
                  <a:txBody>
                    <a:bodyPr/>
                    <a:lstStyle/>
                    <a:p>
                      <a:pPr algn="ctr">
                        <a:spcAft>
                          <a:spcPts val="0"/>
                        </a:spcAft>
                      </a:pPr>
                      <a:r>
                        <a:rPr lang="es-AR" sz="1400" b="1" dirty="0">
                          <a:solidFill>
                            <a:schemeClr val="tx1"/>
                          </a:solidFill>
                          <a:latin typeface="Times New Roman"/>
                          <a:ea typeface="Times New Roman"/>
                        </a:rPr>
                        <a:t>Utilidad</a:t>
                      </a:r>
                      <a:endParaRPr lang="es-ES" sz="1400" b="1" dirty="0">
                        <a:solidFill>
                          <a:schemeClr val="tx1"/>
                        </a:solidFill>
                        <a:latin typeface="Times New Roman"/>
                        <a:ea typeface="Times New Roman"/>
                      </a:endParaRPr>
                    </a:p>
                  </a:txBody>
                  <a:tcPr marL="8804" marR="8804" marT="8804" marB="8804" anchor="ctr">
                    <a:lnL>
                      <a:noFill/>
                    </a:lnL>
                    <a:lnR>
                      <a:noFill/>
                    </a:lnR>
                    <a:lnT>
                      <a:noFill/>
                    </a:lnT>
                    <a:lnB>
                      <a:noFill/>
                    </a:lnB>
                    <a:solidFill>
                      <a:schemeClr val="bg1"/>
                    </a:solidFill>
                  </a:tcPr>
                </a:tc>
              </a:tr>
              <a:tr h="335498">
                <a:tc>
                  <a:txBody>
                    <a:bodyPr/>
                    <a:lstStyle/>
                    <a:p>
                      <a:pPr>
                        <a:spcAft>
                          <a:spcPts val="0"/>
                        </a:spcAft>
                      </a:pPr>
                      <a:r>
                        <a:rPr lang="es-AR" sz="1400">
                          <a:solidFill>
                            <a:srgbClr val="006600"/>
                          </a:solidFill>
                          <a:latin typeface="Courier New"/>
                          <a:ea typeface="Times New Roman"/>
                        </a:rPr>
                        <a:t>BACKGROUND</a:t>
                      </a:r>
                      <a:endParaRPr lang="es-ES" sz="1400">
                        <a:latin typeface="Times New Roman"/>
                        <a:ea typeface="Times New Roman"/>
                      </a:endParaRPr>
                    </a:p>
                  </a:txBody>
                  <a:tcPr marL="8804" marR="8804" marT="8804" marB="8804" anchor="ctr">
                    <a:lnL>
                      <a:noFill/>
                    </a:lnL>
                    <a:lnR>
                      <a:noFill/>
                    </a:lnR>
                    <a:lnT>
                      <a:noFill/>
                    </a:lnT>
                    <a:lnB>
                      <a:noFill/>
                    </a:lnB>
                    <a:solidFill>
                      <a:schemeClr val="bg1"/>
                    </a:solidFill>
                  </a:tcPr>
                </a:tc>
                <a:tc>
                  <a:txBody>
                    <a:bodyPr/>
                    <a:lstStyle/>
                    <a:p>
                      <a:pPr>
                        <a:spcAft>
                          <a:spcPts val="0"/>
                        </a:spcAft>
                      </a:pPr>
                      <a:r>
                        <a:rPr lang="es-AR" sz="1400" dirty="0">
                          <a:latin typeface="Arial"/>
                          <a:ea typeface="Times New Roman"/>
                        </a:rPr>
                        <a:t>Permite definir un gráfico de fondo para la página.</a:t>
                      </a:r>
                      <a:endParaRPr lang="es-ES" sz="1400" dirty="0">
                        <a:latin typeface="Times New Roman"/>
                        <a:ea typeface="Times New Roman"/>
                      </a:endParaRPr>
                    </a:p>
                  </a:txBody>
                  <a:tcPr marL="8804" marR="8804" marT="8804" marB="8804" anchor="ctr">
                    <a:lnL>
                      <a:noFill/>
                    </a:lnL>
                    <a:lnR>
                      <a:noFill/>
                    </a:lnR>
                    <a:lnT>
                      <a:noFill/>
                    </a:lnT>
                    <a:lnB>
                      <a:noFill/>
                    </a:lnB>
                    <a:solidFill>
                      <a:schemeClr val="bg1"/>
                    </a:solidFill>
                  </a:tcPr>
                </a:tc>
              </a:tr>
              <a:tr h="335498">
                <a:tc>
                  <a:txBody>
                    <a:bodyPr/>
                    <a:lstStyle/>
                    <a:p>
                      <a:pPr>
                        <a:spcAft>
                          <a:spcPts val="0"/>
                        </a:spcAft>
                      </a:pPr>
                      <a:r>
                        <a:rPr lang="es-AR" sz="1400">
                          <a:solidFill>
                            <a:srgbClr val="006600"/>
                          </a:solidFill>
                          <a:latin typeface="Courier New"/>
                          <a:ea typeface="Times New Roman"/>
                        </a:rPr>
                        <a:t>BGCOLOR</a:t>
                      </a:r>
                      <a:endParaRPr lang="es-ES" sz="1400">
                        <a:latin typeface="Times New Roman"/>
                        <a:ea typeface="Times New Roman"/>
                      </a:endParaRPr>
                    </a:p>
                  </a:txBody>
                  <a:tcPr marL="8804" marR="8804" marT="8804" marB="8804" anchor="ctr">
                    <a:lnL>
                      <a:noFill/>
                    </a:lnL>
                    <a:lnR>
                      <a:noFill/>
                    </a:lnR>
                    <a:lnT>
                      <a:noFill/>
                    </a:lnT>
                    <a:lnB>
                      <a:noFill/>
                    </a:lnB>
                    <a:solidFill>
                      <a:schemeClr val="bg1"/>
                    </a:solidFill>
                  </a:tcPr>
                </a:tc>
                <a:tc>
                  <a:txBody>
                    <a:bodyPr/>
                    <a:lstStyle/>
                    <a:p>
                      <a:pPr>
                        <a:spcAft>
                          <a:spcPts val="0"/>
                        </a:spcAft>
                      </a:pPr>
                      <a:r>
                        <a:rPr lang="es-AR" sz="1400" dirty="0">
                          <a:latin typeface="Arial"/>
                          <a:ea typeface="Times New Roman"/>
                        </a:rPr>
                        <a:t>Permite definir el color de fondo de la página.</a:t>
                      </a:r>
                      <a:endParaRPr lang="es-ES" sz="1400" dirty="0">
                        <a:latin typeface="Times New Roman"/>
                        <a:ea typeface="Times New Roman"/>
                      </a:endParaRPr>
                    </a:p>
                  </a:txBody>
                  <a:tcPr marL="8804" marR="8804" marT="8804" marB="8804" anchor="ctr">
                    <a:lnL>
                      <a:noFill/>
                    </a:lnL>
                    <a:lnR>
                      <a:noFill/>
                    </a:lnR>
                    <a:lnT>
                      <a:noFill/>
                    </a:lnT>
                    <a:lnB>
                      <a:noFill/>
                    </a:lnB>
                    <a:solidFill>
                      <a:schemeClr val="bg1"/>
                    </a:solidFill>
                  </a:tcPr>
                </a:tc>
              </a:tr>
              <a:tr h="654387">
                <a:tc>
                  <a:txBody>
                    <a:bodyPr/>
                    <a:lstStyle/>
                    <a:p>
                      <a:pPr>
                        <a:spcAft>
                          <a:spcPts val="0"/>
                        </a:spcAft>
                      </a:pPr>
                      <a:r>
                        <a:rPr lang="es-AR" sz="1400">
                          <a:solidFill>
                            <a:srgbClr val="006600"/>
                          </a:solidFill>
                          <a:latin typeface="Courier New"/>
                          <a:ea typeface="Times New Roman"/>
                        </a:rPr>
                        <a:t>BGPROPERTIES</a:t>
                      </a:r>
                      <a:r>
                        <a:rPr lang="es-AR" sz="1400">
                          <a:solidFill>
                            <a:srgbClr val="006600"/>
                          </a:solidFill>
                          <a:latin typeface="Courier New"/>
                          <a:ea typeface="Times New Roman"/>
                          <a:cs typeface="Courier New"/>
                        </a:rPr>
                        <a:t> </a:t>
                      </a:r>
                      <a:endParaRPr lang="es-ES" sz="1400">
                        <a:latin typeface="Times New Roman"/>
                        <a:ea typeface="Times New Roman"/>
                      </a:endParaRPr>
                    </a:p>
                  </a:txBody>
                  <a:tcPr marL="8804" marR="8804" marT="8804" marB="8804" anchor="ctr">
                    <a:lnL>
                      <a:noFill/>
                    </a:lnL>
                    <a:lnR>
                      <a:noFill/>
                    </a:lnR>
                    <a:lnT>
                      <a:noFill/>
                    </a:lnT>
                    <a:lnB>
                      <a:noFill/>
                    </a:lnB>
                    <a:solidFill>
                      <a:schemeClr val="bg1"/>
                    </a:solidFill>
                  </a:tcPr>
                </a:tc>
                <a:tc>
                  <a:txBody>
                    <a:bodyPr/>
                    <a:lstStyle/>
                    <a:p>
                      <a:pPr>
                        <a:spcAft>
                          <a:spcPts val="0"/>
                        </a:spcAft>
                      </a:pPr>
                      <a:r>
                        <a:rPr lang="es-AR" sz="1400">
                          <a:latin typeface="Arial"/>
                          <a:ea typeface="Times New Roman"/>
                        </a:rPr>
                        <a:t>Cuando es igual a </a:t>
                      </a:r>
                      <a:r>
                        <a:rPr lang="es-AR" sz="1400">
                          <a:solidFill>
                            <a:srgbClr val="006600"/>
                          </a:solidFill>
                          <a:latin typeface="Courier New"/>
                          <a:ea typeface="Times New Roman"/>
                        </a:rPr>
                        <a:t>FIXED</a:t>
                      </a:r>
                      <a:r>
                        <a:rPr lang="es-AR" sz="1400">
                          <a:latin typeface="Arial"/>
                          <a:ea typeface="Times New Roman"/>
                        </a:rPr>
                        <a:t> el gráfico definido como fondo de la página permanecerá inmóvil aunque utilicemos las barras de desplazamiento.</a:t>
                      </a:r>
                      <a:endParaRPr lang="es-ES" sz="1400">
                        <a:latin typeface="Times New Roman"/>
                        <a:ea typeface="Times New Roman"/>
                      </a:endParaRPr>
                    </a:p>
                  </a:txBody>
                  <a:tcPr marL="8804" marR="8804" marT="8804" marB="8804" anchor="ctr">
                    <a:lnL>
                      <a:noFill/>
                    </a:lnL>
                    <a:lnR>
                      <a:noFill/>
                    </a:lnR>
                    <a:lnT>
                      <a:noFill/>
                    </a:lnT>
                    <a:lnB>
                      <a:noFill/>
                    </a:lnB>
                    <a:solidFill>
                      <a:schemeClr val="bg1"/>
                    </a:solidFill>
                  </a:tcPr>
                </a:tc>
              </a:tr>
              <a:tr h="217857">
                <a:tc>
                  <a:txBody>
                    <a:bodyPr/>
                    <a:lstStyle/>
                    <a:p>
                      <a:pPr>
                        <a:spcAft>
                          <a:spcPts val="0"/>
                        </a:spcAft>
                      </a:pPr>
                      <a:r>
                        <a:rPr lang="es-AR" sz="1400">
                          <a:solidFill>
                            <a:srgbClr val="006600"/>
                          </a:solidFill>
                          <a:latin typeface="Courier New"/>
                          <a:ea typeface="Times New Roman"/>
                        </a:rPr>
                        <a:t>TEXT</a:t>
                      </a:r>
                      <a:endParaRPr lang="es-ES" sz="1400">
                        <a:latin typeface="Times New Roman"/>
                        <a:ea typeface="Times New Roman"/>
                      </a:endParaRPr>
                    </a:p>
                  </a:txBody>
                  <a:tcPr marL="8804" marR="8804" marT="8804" marB="8804" anchor="ctr">
                    <a:lnL>
                      <a:noFill/>
                    </a:lnL>
                    <a:lnR>
                      <a:noFill/>
                    </a:lnR>
                    <a:lnT>
                      <a:noFill/>
                    </a:lnT>
                    <a:lnB>
                      <a:noFill/>
                    </a:lnB>
                    <a:solidFill>
                      <a:schemeClr val="bg1"/>
                    </a:solidFill>
                  </a:tcPr>
                </a:tc>
                <a:tc>
                  <a:txBody>
                    <a:bodyPr/>
                    <a:lstStyle/>
                    <a:p>
                      <a:pPr>
                        <a:spcAft>
                          <a:spcPts val="0"/>
                        </a:spcAft>
                      </a:pPr>
                      <a:r>
                        <a:rPr lang="es-AR" sz="1400">
                          <a:latin typeface="Arial"/>
                          <a:ea typeface="Times New Roman"/>
                        </a:rPr>
                        <a:t>Cambia el color del texto.</a:t>
                      </a:r>
                      <a:endParaRPr lang="es-ES" sz="1400">
                        <a:latin typeface="Times New Roman"/>
                        <a:ea typeface="Times New Roman"/>
                      </a:endParaRPr>
                    </a:p>
                  </a:txBody>
                  <a:tcPr marL="8804" marR="8804" marT="8804" marB="8804" anchor="ctr">
                    <a:lnL>
                      <a:noFill/>
                    </a:lnL>
                    <a:lnR>
                      <a:noFill/>
                    </a:lnR>
                    <a:lnT>
                      <a:noFill/>
                    </a:lnT>
                    <a:lnB>
                      <a:noFill/>
                    </a:lnB>
                    <a:solidFill>
                      <a:schemeClr val="bg1"/>
                    </a:solidFill>
                  </a:tcPr>
                </a:tc>
              </a:tr>
              <a:tr h="335498">
                <a:tc>
                  <a:txBody>
                    <a:bodyPr/>
                    <a:lstStyle/>
                    <a:p>
                      <a:pPr>
                        <a:spcAft>
                          <a:spcPts val="0"/>
                        </a:spcAft>
                      </a:pPr>
                      <a:r>
                        <a:rPr lang="es-AR" sz="1400">
                          <a:solidFill>
                            <a:srgbClr val="006600"/>
                          </a:solidFill>
                          <a:latin typeface="Courier New"/>
                          <a:ea typeface="Times New Roman"/>
                        </a:rPr>
                        <a:t>LINK</a:t>
                      </a:r>
                      <a:endParaRPr lang="es-ES" sz="1400">
                        <a:latin typeface="Times New Roman"/>
                        <a:ea typeface="Times New Roman"/>
                      </a:endParaRPr>
                    </a:p>
                  </a:txBody>
                  <a:tcPr marL="8804" marR="8804" marT="8804" marB="8804" anchor="ctr">
                    <a:lnL>
                      <a:noFill/>
                    </a:lnL>
                    <a:lnR>
                      <a:noFill/>
                    </a:lnR>
                    <a:lnT>
                      <a:noFill/>
                    </a:lnT>
                    <a:lnB>
                      <a:noFill/>
                    </a:lnB>
                    <a:solidFill>
                      <a:schemeClr val="bg1"/>
                    </a:solidFill>
                  </a:tcPr>
                </a:tc>
                <a:tc>
                  <a:txBody>
                    <a:bodyPr/>
                    <a:lstStyle/>
                    <a:p>
                      <a:pPr>
                        <a:spcAft>
                          <a:spcPts val="0"/>
                        </a:spcAft>
                      </a:pPr>
                      <a:r>
                        <a:rPr lang="es-AR" sz="1400">
                          <a:latin typeface="Arial"/>
                          <a:ea typeface="Times New Roman"/>
                        </a:rPr>
                        <a:t>Cambia el color de un enlace no visitado (por defecto azul).</a:t>
                      </a:r>
                      <a:endParaRPr lang="es-ES" sz="1400">
                        <a:latin typeface="Times New Roman"/>
                        <a:ea typeface="Times New Roman"/>
                      </a:endParaRPr>
                    </a:p>
                  </a:txBody>
                  <a:tcPr marL="8804" marR="8804" marT="8804" marB="8804" anchor="ctr">
                    <a:lnL>
                      <a:noFill/>
                    </a:lnL>
                    <a:lnR>
                      <a:noFill/>
                    </a:lnR>
                    <a:lnT>
                      <a:noFill/>
                    </a:lnT>
                    <a:lnB>
                      <a:noFill/>
                    </a:lnB>
                    <a:solidFill>
                      <a:schemeClr val="bg1"/>
                    </a:solidFill>
                  </a:tcPr>
                </a:tc>
              </a:tr>
              <a:tr h="335498">
                <a:tc>
                  <a:txBody>
                    <a:bodyPr/>
                    <a:lstStyle/>
                    <a:p>
                      <a:pPr>
                        <a:spcAft>
                          <a:spcPts val="0"/>
                        </a:spcAft>
                      </a:pPr>
                      <a:r>
                        <a:rPr lang="es-AR" sz="1400">
                          <a:solidFill>
                            <a:srgbClr val="006600"/>
                          </a:solidFill>
                          <a:latin typeface="Courier New"/>
                          <a:ea typeface="Times New Roman"/>
                        </a:rPr>
                        <a:t>VLINK</a:t>
                      </a:r>
                      <a:endParaRPr lang="es-ES" sz="1400">
                        <a:latin typeface="Times New Roman"/>
                        <a:ea typeface="Times New Roman"/>
                      </a:endParaRPr>
                    </a:p>
                  </a:txBody>
                  <a:tcPr marL="8804" marR="8804" marT="8804" marB="8804" anchor="ctr">
                    <a:lnL>
                      <a:noFill/>
                    </a:lnL>
                    <a:lnR>
                      <a:noFill/>
                    </a:lnR>
                    <a:lnT>
                      <a:noFill/>
                    </a:lnT>
                    <a:lnB>
                      <a:noFill/>
                    </a:lnB>
                    <a:solidFill>
                      <a:schemeClr val="bg1"/>
                    </a:solidFill>
                  </a:tcPr>
                </a:tc>
                <a:tc>
                  <a:txBody>
                    <a:bodyPr/>
                    <a:lstStyle/>
                    <a:p>
                      <a:pPr>
                        <a:spcAft>
                          <a:spcPts val="0"/>
                        </a:spcAft>
                      </a:pPr>
                      <a:r>
                        <a:rPr lang="es-AR" sz="1400">
                          <a:latin typeface="Arial"/>
                          <a:ea typeface="Times New Roman"/>
                        </a:rPr>
                        <a:t>Cambia el color de un enlace ya visitado (por defecto púrpura).</a:t>
                      </a:r>
                      <a:endParaRPr lang="es-ES" sz="1400">
                        <a:latin typeface="Times New Roman"/>
                        <a:ea typeface="Times New Roman"/>
                      </a:endParaRPr>
                    </a:p>
                  </a:txBody>
                  <a:tcPr marL="8804" marR="8804" marT="8804" marB="8804" anchor="ctr">
                    <a:lnL>
                      <a:noFill/>
                    </a:lnL>
                    <a:lnR>
                      <a:noFill/>
                    </a:lnR>
                    <a:lnT>
                      <a:noFill/>
                    </a:lnT>
                    <a:lnB>
                      <a:noFill/>
                    </a:lnB>
                    <a:solidFill>
                      <a:schemeClr val="bg1"/>
                    </a:solidFill>
                  </a:tcPr>
                </a:tc>
              </a:tr>
              <a:tr h="494942">
                <a:tc>
                  <a:txBody>
                    <a:bodyPr/>
                    <a:lstStyle/>
                    <a:p>
                      <a:pPr>
                        <a:spcAft>
                          <a:spcPts val="0"/>
                        </a:spcAft>
                      </a:pPr>
                      <a:r>
                        <a:rPr lang="es-AR" sz="1400">
                          <a:solidFill>
                            <a:srgbClr val="006600"/>
                          </a:solidFill>
                          <a:latin typeface="Courier New"/>
                          <a:ea typeface="Times New Roman"/>
                        </a:rPr>
                        <a:t>ALINK</a:t>
                      </a:r>
                      <a:endParaRPr lang="es-ES" sz="1400">
                        <a:latin typeface="Times New Roman"/>
                        <a:ea typeface="Times New Roman"/>
                      </a:endParaRPr>
                    </a:p>
                  </a:txBody>
                  <a:tcPr marL="8804" marR="8804" marT="8804" marB="8804" anchor="ctr">
                    <a:lnL>
                      <a:noFill/>
                    </a:lnL>
                    <a:lnR>
                      <a:noFill/>
                    </a:lnR>
                    <a:lnT>
                      <a:noFill/>
                    </a:lnT>
                    <a:lnB>
                      <a:noFill/>
                    </a:lnB>
                    <a:solidFill>
                      <a:schemeClr val="bg1"/>
                    </a:solidFill>
                  </a:tcPr>
                </a:tc>
                <a:tc>
                  <a:txBody>
                    <a:bodyPr/>
                    <a:lstStyle/>
                    <a:p>
                      <a:pPr>
                        <a:spcAft>
                          <a:spcPts val="0"/>
                        </a:spcAft>
                      </a:pPr>
                      <a:r>
                        <a:rPr lang="es-AR" sz="1400">
                          <a:latin typeface="Arial"/>
                          <a:ea typeface="Times New Roman"/>
                        </a:rPr>
                        <a:t>Cambia el color que toma un enlace mientras lo estamos pulsando (por defecto rojo).</a:t>
                      </a:r>
                      <a:endParaRPr lang="es-ES" sz="1400">
                        <a:latin typeface="Times New Roman"/>
                        <a:ea typeface="Times New Roman"/>
                      </a:endParaRPr>
                    </a:p>
                  </a:txBody>
                  <a:tcPr marL="8804" marR="8804" marT="8804" marB="8804" anchor="ctr">
                    <a:lnL>
                      <a:noFill/>
                    </a:lnL>
                    <a:lnR>
                      <a:noFill/>
                    </a:lnR>
                    <a:lnT>
                      <a:noFill/>
                    </a:lnT>
                    <a:lnB>
                      <a:noFill/>
                    </a:lnB>
                    <a:solidFill>
                      <a:schemeClr val="bg1"/>
                    </a:solidFill>
                  </a:tcPr>
                </a:tc>
              </a:tr>
              <a:tr h="654387">
                <a:tc>
                  <a:txBody>
                    <a:bodyPr/>
                    <a:lstStyle/>
                    <a:p>
                      <a:pPr>
                        <a:spcAft>
                          <a:spcPts val="0"/>
                        </a:spcAft>
                      </a:pPr>
                      <a:r>
                        <a:rPr lang="es-AR" sz="1400">
                          <a:solidFill>
                            <a:srgbClr val="006600"/>
                          </a:solidFill>
                          <a:latin typeface="Courier New"/>
                          <a:ea typeface="Times New Roman"/>
                        </a:rPr>
                        <a:t>LEFTMARGIN y TOPMARGIN</a:t>
                      </a:r>
                      <a:r>
                        <a:rPr lang="es-AR" sz="1400">
                          <a:solidFill>
                            <a:srgbClr val="006600"/>
                          </a:solidFill>
                          <a:latin typeface="Courier New"/>
                          <a:ea typeface="Times New Roman"/>
                          <a:cs typeface="Courier New"/>
                        </a:rPr>
                        <a:t> </a:t>
                      </a:r>
                      <a:endParaRPr lang="es-ES" sz="1400">
                        <a:latin typeface="Times New Roman"/>
                        <a:ea typeface="Times New Roman"/>
                      </a:endParaRPr>
                    </a:p>
                  </a:txBody>
                  <a:tcPr marL="8804" marR="8804" marT="8804" marB="8804" anchor="ctr">
                    <a:lnL>
                      <a:noFill/>
                    </a:lnL>
                    <a:lnR>
                      <a:noFill/>
                    </a:lnR>
                    <a:lnT>
                      <a:noFill/>
                    </a:lnT>
                    <a:lnB>
                      <a:noFill/>
                    </a:lnB>
                    <a:solidFill>
                      <a:schemeClr val="bg1"/>
                    </a:solidFill>
                  </a:tcPr>
                </a:tc>
                <a:tc>
                  <a:txBody>
                    <a:bodyPr/>
                    <a:lstStyle/>
                    <a:p>
                      <a:pPr>
                        <a:spcAft>
                          <a:spcPts val="0"/>
                        </a:spcAft>
                      </a:pPr>
                      <a:r>
                        <a:rPr lang="es-AR" sz="1400">
                          <a:latin typeface="Arial"/>
                          <a:ea typeface="Times New Roman"/>
                        </a:rPr>
                        <a:t>Especifican el número de pixels que dejará de margen entre el borde de la ventana y el contenido de la página. Se suelen utilizar para dejarlos a cero.</a:t>
                      </a:r>
                      <a:endParaRPr lang="es-ES" sz="1400">
                        <a:latin typeface="Times New Roman"/>
                        <a:ea typeface="Times New Roman"/>
                      </a:endParaRPr>
                    </a:p>
                  </a:txBody>
                  <a:tcPr marL="8804" marR="8804" marT="8804" marB="8804" anchor="ctr">
                    <a:lnL>
                      <a:noFill/>
                    </a:lnL>
                    <a:lnR>
                      <a:noFill/>
                    </a:lnR>
                    <a:lnT>
                      <a:noFill/>
                    </a:lnT>
                    <a:lnB>
                      <a:noFill/>
                    </a:lnB>
                    <a:solidFill>
                      <a:schemeClr val="bg1"/>
                    </a:solidFill>
                  </a:tcPr>
                </a:tc>
              </a:tr>
              <a:tr h="419106">
                <a:tc>
                  <a:txBody>
                    <a:bodyPr/>
                    <a:lstStyle/>
                    <a:p>
                      <a:pPr>
                        <a:spcAft>
                          <a:spcPts val="0"/>
                        </a:spcAft>
                      </a:pPr>
                      <a:r>
                        <a:rPr lang="es-AR" sz="1400" dirty="0">
                          <a:solidFill>
                            <a:srgbClr val="006600"/>
                          </a:solidFill>
                          <a:latin typeface="Courier New"/>
                          <a:ea typeface="Times New Roman"/>
                        </a:rPr>
                        <a:t>MARGINWIDTH y MARGINHEIGHT</a:t>
                      </a:r>
                      <a:r>
                        <a:rPr lang="es-AR" sz="1400" dirty="0">
                          <a:solidFill>
                            <a:srgbClr val="006600"/>
                          </a:solidFill>
                          <a:latin typeface="Courier New"/>
                          <a:ea typeface="Times New Roman"/>
                          <a:cs typeface="Courier New"/>
                        </a:rPr>
                        <a:t> </a:t>
                      </a:r>
                      <a:endParaRPr lang="es-ES" sz="1400" dirty="0">
                        <a:latin typeface="Times New Roman"/>
                        <a:ea typeface="Times New Roman"/>
                      </a:endParaRPr>
                    </a:p>
                  </a:txBody>
                  <a:tcPr marL="8804" marR="8804" marT="8804" marB="8804" anchor="ctr">
                    <a:lnL>
                      <a:noFill/>
                    </a:lnL>
                    <a:lnR>
                      <a:noFill/>
                    </a:lnR>
                    <a:lnT>
                      <a:noFill/>
                    </a:lnT>
                    <a:lnB>
                      <a:noFill/>
                    </a:lnB>
                    <a:solidFill>
                      <a:schemeClr val="bg1"/>
                    </a:solidFill>
                  </a:tcPr>
                </a:tc>
                <a:tc>
                  <a:txBody>
                    <a:bodyPr/>
                    <a:lstStyle/>
                    <a:p>
                      <a:pPr>
                        <a:spcAft>
                          <a:spcPts val="0"/>
                        </a:spcAft>
                      </a:pPr>
                      <a:r>
                        <a:rPr lang="es-AR" sz="1400" dirty="0">
                          <a:latin typeface="Arial"/>
                          <a:ea typeface="Times New Roman"/>
                        </a:rPr>
                        <a:t>Más o menos equivalentes a los anteriores, pero éstos funcionan en Netscape.</a:t>
                      </a:r>
                      <a:endParaRPr lang="es-ES" sz="1400" dirty="0">
                        <a:latin typeface="Times New Roman"/>
                        <a:ea typeface="Times New Roman"/>
                      </a:endParaRPr>
                    </a:p>
                  </a:txBody>
                  <a:tcPr marL="8804" marR="8804" marT="8804" marB="8804" anchor="ctr">
                    <a:lnL>
                      <a:noFill/>
                    </a:lnL>
                    <a:lnR>
                      <a:noFill/>
                    </a:lnR>
                    <a:lnT>
                      <a:noFill/>
                    </a:lnT>
                    <a:lnB>
                      <a:noFill/>
                    </a:lnB>
                    <a:solidFill>
                      <a:schemeClr val="bg1"/>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457200" y="1481328"/>
            <a:ext cx="4186238" cy="4525963"/>
          </a:xfrm>
        </p:spPr>
        <p:txBody>
          <a:bodyPr>
            <a:normAutofit fontScale="92500"/>
          </a:bodyPr>
          <a:lstStyle/>
          <a:p>
            <a:pPr marL="0" indent="0">
              <a:lnSpc>
                <a:spcPct val="120000"/>
              </a:lnSpc>
              <a:spcBef>
                <a:spcPts val="0"/>
              </a:spcBef>
              <a:buNone/>
            </a:pPr>
            <a:r>
              <a:rPr lang="es-ES" dirty="0" smtClean="0"/>
              <a:t>La forma en que se organiza un sitio web depende en gran medida de su tipo y de la forma en que prefieras hacerlo.</a:t>
            </a:r>
          </a:p>
          <a:p>
            <a:pPr marL="0" indent="0">
              <a:lnSpc>
                <a:spcPct val="120000"/>
              </a:lnSpc>
              <a:spcBef>
                <a:spcPts val="0"/>
              </a:spcBef>
              <a:buNone/>
            </a:pPr>
            <a:r>
              <a:rPr lang="es-ES" dirty="0" smtClean="0"/>
              <a:t>Una de las formas que puedes usar para organizar tu sitio web es:</a:t>
            </a:r>
            <a:endParaRPr lang="es-ES" dirty="0" smtClean="0">
              <a:solidFill>
                <a:srgbClr val="FF0000"/>
              </a:solidFill>
            </a:endParaRPr>
          </a:p>
        </p:txBody>
      </p:sp>
      <p:sp>
        <p:nvSpPr>
          <p:cNvPr id="27650" name="Rectangle 2"/>
          <p:cNvSpPr>
            <a:spLocks noGrp="1" noChangeArrowheads="1"/>
          </p:cNvSpPr>
          <p:nvPr>
            <p:ph type="title"/>
          </p:nvPr>
        </p:nvSpPr>
        <p:spPr/>
        <p:txBody>
          <a:bodyPr>
            <a:normAutofit/>
          </a:bodyPr>
          <a:lstStyle/>
          <a:p>
            <a:pPr eaLnBrk="1" hangingPunct="1"/>
            <a:r>
              <a:rPr lang="es-MX" dirty="0" smtClean="0"/>
              <a:t>Organizar un sitio Web</a:t>
            </a:r>
            <a:endParaRPr lang="es-ES" dirty="0" smtClean="0"/>
          </a:p>
        </p:txBody>
      </p:sp>
      <p:pic>
        <p:nvPicPr>
          <p:cNvPr id="4" name="3 Imagen" descr="dir1.gif"/>
          <p:cNvPicPr>
            <a:picLocks noChangeAspect="1"/>
          </p:cNvPicPr>
          <p:nvPr/>
        </p:nvPicPr>
        <p:blipFill>
          <a:blip r:embed="rId2" cstate="print"/>
          <a:stretch>
            <a:fillRect/>
          </a:stretch>
        </p:blipFill>
        <p:spPr>
          <a:xfrm>
            <a:off x="5429256" y="1714488"/>
            <a:ext cx="2428892" cy="354042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a:bodyPr>
          <a:lstStyle/>
          <a:p>
            <a:pPr eaLnBrk="1" hangingPunct="1"/>
            <a:r>
              <a:rPr lang="es-MX" dirty="0" smtClean="0"/>
              <a:t>Organizar un sitio Web</a:t>
            </a:r>
            <a:endParaRPr lang="es-ES" dirty="0" smtClean="0"/>
          </a:p>
        </p:txBody>
      </p:sp>
      <p:pic>
        <p:nvPicPr>
          <p:cNvPr id="5" name="4 Imagen" descr="dir2.gif"/>
          <p:cNvPicPr>
            <a:picLocks noChangeAspect="1"/>
          </p:cNvPicPr>
          <p:nvPr/>
        </p:nvPicPr>
        <p:blipFill>
          <a:blip r:embed="rId2" cstate="print"/>
          <a:stretch>
            <a:fillRect/>
          </a:stretch>
        </p:blipFill>
        <p:spPr>
          <a:xfrm>
            <a:off x="1857356" y="1714488"/>
            <a:ext cx="1928826" cy="3923036"/>
          </a:xfrm>
          <a:prstGeom prst="rect">
            <a:avLst/>
          </a:prstGeom>
        </p:spPr>
      </p:pic>
      <p:pic>
        <p:nvPicPr>
          <p:cNvPr id="7" name="6 Marcador de contenido" descr="dir3.gif"/>
          <p:cNvPicPr>
            <a:picLocks noGrp="1" noChangeAspect="1"/>
          </p:cNvPicPr>
          <p:nvPr>
            <p:ph idx="1"/>
          </p:nvPr>
        </p:nvPicPr>
        <p:blipFill>
          <a:blip r:embed="rId3" cstate="print"/>
          <a:stretch>
            <a:fillRect/>
          </a:stretch>
        </p:blipFill>
        <p:spPr>
          <a:xfrm>
            <a:off x="4929190" y="1785926"/>
            <a:ext cx="2286016" cy="4324893"/>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457200" y="1481329"/>
            <a:ext cx="8186766" cy="1590482"/>
          </a:xfrm>
        </p:spPr>
        <p:txBody>
          <a:bodyPr>
            <a:normAutofit fontScale="70000" lnSpcReduction="20000"/>
          </a:bodyPr>
          <a:lstStyle/>
          <a:p>
            <a:pPr marL="0" indent="0">
              <a:lnSpc>
                <a:spcPct val="120000"/>
              </a:lnSpc>
              <a:spcBef>
                <a:spcPts val="0"/>
              </a:spcBef>
              <a:buNone/>
            </a:pPr>
            <a:r>
              <a:rPr lang="es-ES" dirty="0" smtClean="0"/>
              <a:t>Digamos que quieres poner un vínculo a la biografía de Isaac en el documento "artistas.html". Como el documento referente se encuentra ubicado en el directorio "raíz", comenzaremos desde ahí</a:t>
            </a:r>
            <a:r>
              <a:rPr lang="es-ES" dirty="0" smtClean="0"/>
              <a:t>: </a:t>
            </a:r>
            <a:endParaRPr lang="es-ES" dirty="0" smtClean="0"/>
          </a:p>
          <a:p>
            <a:pPr marL="0" indent="0">
              <a:lnSpc>
                <a:spcPct val="120000"/>
              </a:lnSpc>
              <a:spcBef>
                <a:spcPts val="0"/>
              </a:spcBef>
              <a:buNone/>
            </a:pPr>
            <a:r>
              <a:rPr lang="es-ES" dirty="0" smtClean="0"/>
              <a:t>	</a:t>
            </a:r>
            <a:r>
              <a:rPr lang="es-ES" b="1" dirty="0" smtClean="0"/>
              <a:t>artistas/</a:t>
            </a:r>
            <a:r>
              <a:rPr lang="es-ES" b="1" dirty="0" err="1" smtClean="0"/>
              <a:t>isaac</a:t>
            </a:r>
            <a:r>
              <a:rPr lang="es-ES" b="1" dirty="0" smtClean="0"/>
              <a:t>/bio.html</a:t>
            </a:r>
            <a:endParaRPr lang="es-ES" b="1" dirty="0" smtClean="0">
              <a:solidFill>
                <a:srgbClr val="FF0000"/>
              </a:solidFill>
            </a:endParaRPr>
          </a:p>
        </p:txBody>
      </p:sp>
      <p:sp>
        <p:nvSpPr>
          <p:cNvPr id="27650" name="Rectangle 2"/>
          <p:cNvSpPr>
            <a:spLocks noGrp="1" noChangeArrowheads="1"/>
          </p:cNvSpPr>
          <p:nvPr>
            <p:ph type="title"/>
          </p:nvPr>
        </p:nvSpPr>
        <p:spPr/>
        <p:txBody>
          <a:bodyPr>
            <a:normAutofit/>
          </a:bodyPr>
          <a:lstStyle/>
          <a:p>
            <a:pPr eaLnBrk="1" hangingPunct="1"/>
            <a:r>
              <a:rPr lang="es-MX" dirty="0" smtClean="0"/>
              <a:t>Organizar un sitio Web</a:t>
            </a:r>
            <a:endParaRPr lang="es-ES" dirty="0" smtClean="0"/>
          </a:p>
        </p:txBody>
      </p:sp>
      <p:pic>
        <p:nvPicPr>
          <p:cNvPr id="5" name="4 Imagen" descr="path11.gif"/>
          <p:cNvPicPr>
            <a:picLocks noChangeAspect="1"/>
          </p:cNvPicPr>
          <p:nvPr/>
        </p:nvPicPr>
        <p:blipFill>
          <a:blip r:embed="rId2" cstate="print"/>
          <a:stretch>
            <a:fillRect/>
          </a:stretch>
        </p:blipFill>
        <p:spPr>
          <a:xfrm>
            <a:off x="857224" y="3000372"/>
            <a:ext cx="1928826" cy="3649130"/>
          </a:xfrm>
          <a:prstGeom prst="rect">
            <a:avLst/>
          </a:prstGeom>
        </p:spPr>
      </p:pic>
      <p:pic>
        <p:nvPicPr>
          <p:cNvPr id="6" name="5 Imagen" descr="path12.gif"/>
          <p:cNvPicPr>
            <a:picLocks noChangeAspect="1"/>
          </p:cNvPicPr>
          <p:nvPr/>
        </p:nvPicPr>
        <p:blipFill>
          <a:blip r:embed="rId3" cstate="print"/>
          <a:stretch>
            <a:fillRect/>
          </a:stretch>
        </p:blipFill>
        <p:spPr>
          <a:xfrm>
            <a:off x="3357554" y="3000372"/>
            <a:ext cx="1925765" cy="3643338"/>
          </a:xfrm>
          <a:prstGeom prst="rect">
            <a:avLst/>
          </a:prstGeom>
        </p:spPr>
      </p:pic>
      <p:pic>
        <p:nvPicPr>
          <p:cNvPr id="7" name="6 Imagen" descr="path13.gif"/>
          <p:cNvPicPr>
            <a:picLocks noChangeAspect="1"/>
          </p:cNvPicPr>
          <p:nvPr/>
        </p:nvPicPr>
        <p:blipFill>
          <a:blip r:embed="rId4" cstate="print"/>
          <a:stretch>
            <a:fillRect/>
          </a:stretch>
        </p:blipFill>
        <p:spPr>
          <a:xfrm>
            <a:off x="5929322" y="3000372"/>
            <a:ext cx="1928826" cy="364913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457200" y="1481329"/>
            <a:ext cx="8186766" cy="1661919"/>
          </a:xfrm>
        </p:spPr>
        <p:txBody>
          <a:bodyPr>
            <a:normAutofit fontScale="77500" lnSpcReduction="20000"/>
          </a:bodyPr>
          <a:lstStyle/>
          <a:p>
            <a:pPr marL="0" indent="0">
              <a:lnSpc>
                <a:spcPct val="120000"/>
              </a:lnSpc>
              <a:spcBef>
                <a:spcPts val="0"/>
              </a:spcBef>
              <a:buNone/>
            </a:pPr>
            <a:r>
              <a:rPr lang="es-ES" dirty="0" smtClean="0"/>
              <a:t>Si necesitamos insertar un vínculo en mi biografía apuntando a la biografía de Isaac. Como el documento referente está ubicado en el directorio "yo", comenzaremos desde ahí:</a:t>
            </a:r>
          </a:p>
          <a:p>
            <a:pPr marL="0" indent="0">
              <a:lnSpc>
                <a:spcPct val="120000"/>
              </a:lnSpc>
              <a:spcBef>
                <a:spcPts val="0"/>
              </a:spcBef>
              <a:buNone/>
            </a:pPr>
            <a:r>
              <a:rPr lang="es-ES" dirty="0" smtClean="0"/>
              <a:t>	</a:t>
            </a:r>
            <a:r>
              <a:rPr lang="es-ES" b="1" dirty="0" smtClean="0"/>
              <a:t>../</a:t>
            </a:r>
            <a:r>
              <a:rPr lang="es-ES" b="1" dirty="0" err="1" smtClean="0"/>
              <a:t>isaac</a:t>
            </a:r>
            <a:r>
              <a:rPr lang="es-ES" b="1" dirty="0" smtClean="0"/>
              <a:t>/bio.html</a:t>
            </a:r>
          </a:p>
        </p:txBody>
      </p:sp>
      <p:sp>
        <p:nvSpPr>
          <p:cNvPr id="27650" name="Rectangle 2"/>
          <p:cNvSpPr>
            <a:spLocks noGrp="1" noChangeArrowheads="1"/>
          </p:cNvSpPr>
          <p:nvPr>
            <p:ph type="title"/>
          </p:nvPr>
        </p:nvSpPr>
        <p:spPr/>
        <p:txBody>
          <a:bodyPr>
            <a:normAutofit/>
          </a:bodyPr>
          <a:lstStyle/>
          <a:p>
            <a:pPr eaLnBrk="1" hangingPunct="1"/>
            <a:r>
              <a:rPr lang="es-MX" dirty="0" smtClean="0"/>
              <a:t>Organizar un sitio Web</a:t>
            </a:r>
            <a:endParaRPr lang="es-ES" dirty="0" smtClean="0"/>
          </a:p>
        </p:txBody>
      </p:sp>
      <p:pic>
        <p:nvPicPr>
          <p:cNvPr id="8" name="7 Imagen" descr="path21.gif"/>
          <p:cNvPicPr>
            <a:picLocks noChangeAspect="1"/>
          </p:cNvPicPr>
          <p:nvPr/>
        </p:nvPicPr>
        <p:blipFill>
          <a:blip r:embed="rId2" cstate="print"/>
          <a:stretch>
            <a:fillRect/>
          </a:stretch>
        </p:blipFill>
        <p:spPr>
          <a:xfrm>
            <a:off x="785786" y="2994580"/>
            <a:ext cx="1928826" cy="3649130"/>
          </a:xfrm>
          <a:prstGeom prst="rect">
            <a:avLst/>
          </a:prstGeom>
        </p:spPr>
      </p:pic>
      <p:pic>
        <p:nvPicPr>
          <p:cNvPr id="9" name="8 Imagen" descr="path12.gif"/>
          <p:cNvPicPr>
            <a:picLocks noChangeAspect="1"/>
          </p:cNvPicPr>
          <p:nvPr/>
        </p:nvPicPr>
        <p:blipFill>
          <a:blip r:embed="rId3" cstate="print"/>
          <a:stretch>
            <a:fillRect/>
          </a:stretch>
        </p:blipFill>
        <p:spPr>
          <a:xfrm>
            <a:off x="3428992" y="2928934"/>
            <a:ext cx="1925764" cy="3643338"/>
          </a:xfrm>
          <a:prstGeom prst="rect">
            <a:avLst/>
          </a:prstGeom>
        </p:spPr>
      </p:pic>
      <p:pic>
        <p:nvPicPr>
          <p:cNvPr id="10" name="9 Imagen" descr="path13.gif"/>
          <p:cNvPicPr>
            <a:picLocks noChangeAspect="1"/>
          </p:cNvPicPr>
          <p:nvPr/>
        </p:nvPicPr>
        <p:blipFill>
          <a:blip r:embed="rId4" cstate="print"/>
          <a:stretch>
            <a:fillRect/>
          </a:stretch>
        </p:blipFill>
        <p:spPr>
          <a:xfrm>
            <a:off x="5857884" y="2923142"/>
            <a:ext cx="1928826" cy="364913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p:txBody>
          <a:bodyPr>
            <a:normAutofit fontScale="70000" lnSpcReduction="20000"/>
          </a:bodyPr>
          <a:lstStyle/>
          <a:p>
            <a:r>
              <a:rPr lang="es-AR" dirty="0" smtClean="0"/>
              <a:t>Posiblemente la manera más clara de organizar la información.</a:t>
            </a:r>
          </a:p>
          <a:p>
            <a:r>
              <a:rPr lang="es-AR" dirty="0" smtClean="0"/>
              <a:t>Las tablas se definen de la siguiente manera. Primero, las características de la tabla, luego las de cada fila y dentro de ésta, cada celda. Así pues, una tabla con 2 filas y 3 columnas se declarará así:</a:t>
            </a:r>
          </a:p>
          <a:p>
            <a:endParaRPr lang="es-AR" dirty="0" smtClean="0"/>
          </a:p>
          <a:p>
            <a:pPr lvl="2">
              <a:buNone/>
            </a:pPr>
            <a:r>
              <a:rPr lang="es-ES" dirty="0" smtClean="0"/>
              <a:t>&lt;</a:t>
            </a:r>
            <a:r>
              <a:rPr lang="es-ES" dirty="0" err="1" smtClean="0"/>
              <a:t>table</a:t>
            </a:r>
            <a:r>
              <a:rPr lang="es-ES" dirty="0" smtClean="0"/>
              <a:t> </a:t>
            </a:r>
            <a:r>
              <a:rPr lang="es-ES" dirty="0" err="1" smtClean="0"/>
              <a:t>border</a:t>
            </a:r>
            <a:r>
              <a:rPr lang="es-ES" dirty="0" smtClean="0"/>
              <a:t>="1" </a:t>
            </a:r>
            <a:r>
              <a:rPr lang="es-ES" dirty="0" err="1" smtClean="0"/>
              <a:t>summary</a:t>
            </a:r>
            <a:r>
              <a:rPr lang="es-ES" dirty="0" smtClean="0"/>
              <a:t>="Ejemplo de tabla simple."&gt;</a:t>
            </a:r>
          </a:p>
          <a:p>
            <a:pPr lvl="2">
              <a:buNone/>
            </a:pPr>
            <a:r>
              <a:rPr lang="es-ES" dirty="0" smtClean="0"/>
              <a:t>&lt;</a:t>
            </a:r>
            <a:r>
              <a:rPr lang="es-ES" dirty="0" err="1" smtClean="0"/>
              <a:t>tr</a:t>
            </a:r>
            <a:r>
              <a:rPr lang="es-ES" dirty="0" smtClean="0"/>
              <a:t>&gt;</a:t>
            </a:r>
            <a:br>
              <a:rPr lang="es-ES" dirty="0" smtClean="0"/>
            </a:br>
            <a:r>
              <a:rPr lang="es-ES" dirty="0" smtClean="0"/>
              <a:t>&lt;</a:t>
            </a:r>
            <a:r>
              <a:rPr lang="es-ES" dirty="0" err="1" smtClean="0"/>
              <a:t>td</a:t>
            </a:r>
            <a:r>
              <a:rPr lang="es-ES" dirty="0" smtClean="0"/>
              <a:t>&gt;Celda 1&lt;/</a:t>
            </a:r>
            <a:r>
              <a:rPr lang="es-ES" dirty="0" err="1" smtClean="0"/>
              <a:t>td</a:t>
            </a:r>
            <a:r>
              <a:rPr lang="es-ES" dirty="0" smtClean="0"/>
              <a:t>&gt;</a:t>
            </a:r>
            <a:br>
              <a:rPr lang="es-ES" dirty="0" smtClean="0"/>
            </a:br>
            <a:r>
              <a:rPr lang="es-ES" dirty="0" smtClean="0"/>
              <a:t>&lt;</a:t>
            </a:r>
            <a:r>
              <a:rPr lang="es-ES" dirty="0" err="1" smtClean="0"/>
              <a:t>td</a:t>
            </a:r>
            <a:r>
              <a:rPr lang="es-ES" dirty="0" smtClean="0"/>
              <a:t>&gt;Celda 2&lt;/</a:t>
            </a:r>
            <a:r>
              <a:rPr lang="es-ES" dirty="0" err="1" smtClean="0"/>
              <a:t>td</a:t>
            </a:r>
            <a:r>
              <a:rPr lang="es-ES" dirty="0" smtClean="0"/>
              <a:t>&gt;</a:t>
            </a:r>
            <a:br>
              <a:rPr lang="es-ES" dirty="0" smtClean="0"/>
            </a:br>
            <a:r>
              <a:rPr lang="es-ES" dirty="0" smtClean="0"/>
              <a:t>&lt;</a:t>
            </a:r>
            <a:r>
              <a:rPr lang="es-ES" dirty="0" err="1" smtClean="0"/>
              <a:t>td</a:t>
            </a:r>
            <a:r>
              <a:rPr lang="es-ES" dirty="0" smtClean="0"/>
              <a:t>&gt;Celda 3&lt;/</a:t>
            </a:r>
            <a:r>
              <a:rPr lang="es-ES" dirty="0" err="1" smtClean="0"/>
              <a:t>td</a:t>
            </a:r>
            <a:r>
              <a:rPr lang="es-ES" dirty="0" smtClean="0"/>
              <a:t>&gt;</a:t>
            </a:r>
          </a:p>
          <a:p>
            <a:pPr lvl="2">
              <a:buNone/>
            </a:pPr>
            <a:r>
              <a:rPr lang="es-ES" dirty="0" smtClean="0"/>
              <a:t>&lt;/</a:t>
            </a:r>
            <a:r>
              <a:rPr lang="es-ES" dirty="0" err="1" smtClean="0"/>
              <a:t>tr</a:t>
            </a:r>
            <a:r>
              <a:rPr lang="es-ES" dirty="0" smtClean="0"/>
              <a:t>&gt;</a:t>
            </a:r>
          </a:p>
          <a:p>
            <a:pPr lvl="2">
              <a:buNone/>
            </a:pPr>
            <a:r>
              <a:rPr lang="es-ES" dirty="0" smtClean="0"/>
              <a:t>&lt;</a:t>
            </a:r>
            <a:r>
              <a:rPr lang="es-ES" dirty="0" err="1" smtClean="0"/>
              <a:t>tr</a:t>
            </a:r>
            <a:r>
              <a:rPr lang="es-ES" dirty="0" smtClean="0"/>
              <a:t>&gt;</a:t>
            </a:r>
            <a:br>
              <a:rPr lang="es-ES" dirty="0" smtClean="0"/>
            </a:br>
            <a:r>
              <a:rPr lang="es-ES" dirty="0" smtClean="0"/>
              <a:t>&lt;</a:t>
            </a:r>
            <a:r>
              <a:rPr lang="es-ES" dirty="0" err="1" smtClean="0"/>
              <a:t>td</a:t>
            </a:r>
            <a:r>
              <a:rPr lang="es-ES" dirty="0" smtClean="0"/>
              <a:t>&gt;Celda 4&lt;/</a:t>
            </a:r>
            <a:r>
              <a:rPr lang="es-ES" dirty="0" err="1" smtClean="0"/>
              <a:t>td</a:t>
            </a:r>
            <a:r>
              <a:rPr lang="es-ES" dirty="0" smtClean="0"/>
              <a:t>&gt;</a:t>
            </a:r>
            <a:br>
              <a:rPr lang="es-ES" dirty="0" smtClean="0"/>
            </a:br>
            <a:r>
              <a:rPr lang="es-ES" dirty="0" smtClean="0"/>
              <a:t>&lt;</a:t>
            </a:r>
            <a:r>
              <a:rPr lang="es-ES" dirty="0" err="1" smtClean="0"/>
              <a:t>td</a:t>
            </a:r>
            <a:r>
              <a:rPr lang="es-ES" dirty="0" smtClean="0"/>
              <a:t>&gt;Celda 5&lt;/</a:t>
            </a:r>
            <a:r>
              <a:rPr lang="es-ES" dirty="0" err="1" smtClean="0"/>
              <a:t>td</a:t>
            </a:r>
            <a:r>
              <a:rPr lang="es-ES" dirty="0" smtClean="0"/>
              <a:t>&gt;</a:t>
            </a:r>
            <a:br>
              <a:rPr lang="es-ES" dirty="0" smtClean="0"/>
            </a:br>
            <a:r>
              <a:rPr lang="es-ES" dirty="0" smtClean="0"/>
              <a:t>&lt;</a:t>
            </a:r>
            <a:r>
              <a:rPr lang="es-ES" dirty="0" err="1" smtClean="0"/>
              <a:t>td</a:t>
            </a:r>
            <a:r>
              <a:rPr lang="es-ES" dirty="0" smtClean="0"/>
              <a:t>&gt;Celda 6&lt;/</a:t>
            </a:r>
            <a:r>
              <a:rPr lang="es-ES" dirty="0" err="1" smtClean="0"/>
              <a:t>td</a:t>
            </a:r>
            <a:r>
              <a:rPr lang="es-ES" dirty="0" smtClean="0"/>
              <a:t>&gt;</a:t>
            </a:r>
          </a:p>
          <a:p>
            <a:pPr lvl="2">
              <a:buNone/>
            </a:pPr>
            <a:r>
              <a:rPr lang="es-ES" dirty="0" smtClean="0"/>
              <a:t>&lt;/</a:t>
            </a:r>
            <a:r>
              <a:rPr lang="es-ES" dirty="0" err="1" smtClean="0"/>
              <a:t>tr</a:t>
            </a:r>
            <a:r>
              <a:rPr lang="es-ES" dirty="0" smtClean="0"/>
              <a:t>&gt;</a:t>
            </a:r>
          </a:p>
          <a:p>
            <a:pPr lvl="2">
              <a:buNone/>
            </a:pPr>
            <a:r>
              <a:rPr lang="es-ES" dirty="0" smtClean="0"/>
              <a:t>&lt;/</a:t>
            </a:r>
            <a:r>
              <a:rPr lang="es-ES" dirty="0" err="1" smtClean="0"/>
              <a:t>table</a:t>
            </a:r>
            <a:r>
              <a:rPr lang="es-ES" dirty="0" smtClean="0"/>
              <a:t>&gt;</a:t>
            </a:r>
            <a:endParaRPr lang="es-AR" dirty="0" smtClean="0"/>
          </a:p>
        </p:txBody>
      </p:sp>
      <p:sp>
        <p:nvSpPr>
          <p:cNvPr id="27650" name="Rectangle 2"/>
          <p:cNvSpPr>
            <a:spLocks noGrp="1" noChangeArrowheads="1"/>
          </p:cNvSpPr>
          <p:nvPr>
            <p:ph type="title"/>
          </p:nvPr>
        </p:nvSpPr>
        <p:spPr/>
        <p:txBody>
          <a:bodyPr>
            <a:normAutofit/>
          </a:bodyPr>
          <a:lstStyle/>
          <a:p>
            <a:pPr eaLnBrk="1" hangingPunct="1"/>
            <a:r>
              <a:rPr lang="es-MX" dirty="0" smtClean="0"/>
              <a:t>Tablas en HTML</a:t>
            </a:r>
            <a:endParaRPr lang="es-ES" dirty="0" smtClean="0"/>
          </a:p>
        </p:txBody>
      </p:sp>
      <p:graphicFrame>
        <p:nvGraphicFramePr>
          <p:cNvPr id="4" name="3 Tabla"/>
          <p:cNvGraphicFramePr>
            <a:graphicFrameLocks noGrp="1"/>
          </p:cNvGraphicFramePr>
          <p:nvPr/>
        </p:nvGraphicFramePr>
        <p:xfrm>
          <a:off x="4071933" y="5412124"/>
          <a:ext cx="4238613" cy="731520"/>
        </p:xfrm>
        <a:graphic>
          <a:graphicData uri="http://schemas.openxmlformats.org/drawingml/2006/table">
            <a:tbl>
              <a:tblPr/>
              <a:tblGrid>
                <a:gridCol w="1412871"/>
                <a:gridCol w="1412871"/>
                <a:gridCol w="1412871"/>
              </a:tblGrid>
              <a:tr h="0">
                <a:tc>
                  <a:txBody>
                    <a:bodyPr/>
                    <a:lstStyle/>
                    <a:p>
                      <a:r>
                        <a:rPr lang="es-ES"/>
                        <a:t>Celda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s-ES"/>
                        <a:t>Celda 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s-ES"/>
                        <a:t>Celda 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277182">
                <a:tc>
                  <a:txBody>
                    <a:bodyPr/>
                    <a:lstStyle/>
                    <a:p>
                      <a:r>
                        <a:rPr lang="es-ES"/>
                        <a:t>Celda 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s-ES"/>
                        <a:t>Celda 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s-ES" dirty="0"/>
                        <a:t>Celda 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p:txBody>
          <a:bodyPr>
            <a:normAutofit/>
          </a:bodyPr>
          <a:lstStyle/>
          <a:p>
            <a:r>
              <a:rPr lang="es-AR" dirty="0" smtClean="0"/>
              <a:t>Lo ideal cuando trabajas con texto sería poder cambiarlo al tamaño que te viniese bien, ponerlo de colorines y cambiar el tipo de letra. Todo esto puedes hacerlo gracias a la etiqueta </a:t>
            </a:r>
            <a:r>
              <a:rPr lang="es-AR" dirty="0" smtClean="0">
                <a:solidFill>
                  <a:srgbClr val="FF0000"/>
                </a:solidFill>
              </a:rPr>
              <a:t>&lt;FONT&gt;</a:t>
            </a:r>
            <a:r>
              <a:rPr lang="es-AR" dirty="0" smtClean="0"/>
              <a:t>.</a:t>
            </a:r>
          </a:p>
          <a:p>
            <a:endParaRPr lang="es-ES" dirty="0" smtClean="0"/>
          </a:p>
        </p:txBody>
      </p:sp>
      <p:sp>
        <p:nvSpPr>
          <p:cNvPr id="27650" name="Rectangle 2"/>
          <p:cNvSpPr>
            <a:spLocks noGrp="1" noChangeArrowheads="1"/>
          </p:cNvSpPr>
          <p:nvPr>
            <p:ph type="title"/>
          </p:nvPr>
        </p:nvSpPr>
        <p:spPr/>
        <p:txBody>
          <a:bodyPr>
            <a:normAutofit/>
          </a:bodyPr>
          <a:lstStyle/>
          <a:p>
            <a:pPr eaLnBrk="1" hangingPunct="1"/>
            <a:r>
              <a:rPr lang="es-MX" dirty="0" smtClean="0"/>
              <a:t>Formateo Fino</a:t>
            </a:r>
            <a:endParaRPr lang="es-E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p:txBody>
          <a:bodyPr>
            <a:normAutofit/>
          </a:bodyPr>
          <a:lstStyle/>
          <a:p>
            <a:r>
              <a:rPr lang="es-AR" dirty="0" smtClean="0"/>
              <a:t>Estas son las cosas que podremos cambiar con los atributos de TABLE:</a:t>
            </a:r>
          </a:p>
          <a:p>
            <a:endParaRPr lang="es-AR" dirty="0" smtClean="0"/>
          </a:p>
        </p:txBody>
      </p:sp>
      <p:sp>
        <p:nvSpPr>
          <p:cNvPr id="27650" name="Rectangle 2"/>
          <p:cNvSpPr>
            <a:spLocks noGrp="1" noChangeArrowheads="1"/>
          </p:cNvSpPr>
          <p:nvPr>
            <p:ph type="title"/>
          </p:nvPr>
        </p:nvSpPr>
        <p:spPr/>
        <p:txBody>
          <a:bodyPr>
            <a:normAutofit/>
          </a:bodyPr>
          <a:lstStyle/>
          <a:p>
            <a:pPr eaLnBrk="1" hangingPunct="1"/>
            <a:r>
              <a:rPr lang="es-MX" dirty="0" smtClean="0"/>
              <a:t>Tablas en HTML</a:t>
            </a:r>
            <a:endParaRPr lang="es-ES" dirty="0" smtClean="0"/>
          </a:p>
        </p:txBody>
      </p:sp>
      <p:graphicFrame>
        <p:nvGraphicFramePr>
          <p:cNvPr id="5" name="4 Tabla"/>
          <p:cNvGraphicFramePr>
            <a:graphicFrameLocks noGrp="1"/>
          </p:cNvGraphicFramePr>
          <p:nvPr/>
        </p:nvGraphicFramePr>
        <p:xfrm>
          <a:off x="571472" y="2571744"/>
          <a:ext cx="8143932" cy="2552700"/>
        </p:xfrm>
        <a:graphic>
          <a:graphicData uri="http://schemas.openxmlformats.org/drawingml/2006/table">
            <a:tbl>
              <a:tblPr/>
              <a:tblGrid>
                <a:gridCol w="1571636"/>
                <a:gridCol w="6572296"/>
              </a:tblGrid>
              <a:tr h="0">
                <a:tc>
                  <a:txBody>
                    <a:bodyPr/>
                    <a:lstStyle/>
                    <a:p>
                      <a:pPr algn="ctr">
                        <a:spcAft>
                          <a:spcPts val="0"/>
                        </a:spcAft>
                      </a:pPr>
                      <a:r>
                        <a:rPr lang="es-AR" sz="1600" b="1" dirty="0">
                          <a:latin typeface="Times New Roman"/>
                          <a:ea typeface="Times New Roman"/>
                        </a:rPr>
                        <a:t>Parámetro</a:t>
                      </a:r>
                      <a:endParaRPr lang="es-ES" sz="1600" dirty="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s-AR" sz="1600" b="1">
                          <a:latin typeface="Times New Roman"/>
                          <a:ea typeface="Times New Roman"/>
                        </a:rPr>
                        <a:t>Utilidad</a:t>
                      </a:r>
                      <a:endParaRPr lang="es-ES" sz="160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spcAft>
                          <a:spcPts val="0"/>
                        </a:spcAft>
                      </a:pPr>
                      <a:r>
                        <a:rPr lang="es-AR" sz="1600">
                          <a:solidFill>
                            <a:srgbClr val="006600"/>
                          </a:solidFill>
                          <a:latin typeface="Courier New"/>
                          <a:ea typeface="Times New Roman"/>
                        </a:rPr>
                        <a:t>BORDER</a:t>
                      </a:r>
                      <a:endParaRPr lang="es-ES" sz="160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s-AR" sz="1600" dirty="0">
                          <a:latin typeface="Arial"/>
                          <a:ea typeface="Times New Roman"/>
                        </a:rPr>
                        <a:t>Especifica el grosor del borde que se dibujará alrededor de las celdas. Por defecto es cero, lo que significa que no dibujará borde alguno.</a:t>
                      </a:r>
                      <a:endParaRPr lang="es-ES" sz="1600" dirty="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spcAft>
                          <a:spcPts val="0"/>
                        </a:spcAft>
                      </a:pPr>
                      <a:r>
                        <a:rPr lang="es-AR" sz="1600">
                          <a:solidFill>
                            <a:srgbClr val="006600"/>
                          </a:solidFill>
                          <a:latin typeface="Courier New"/>
                          <a:ea typeface="Times New Roman"/>
                        </a:rPr>
                        <a:t>CELLSPACING</a:t>
                      </a:r>
                      <a:endParaRPr lang="es-ES" sz="160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s-AR" sz="1600">
                          <a:latin typeface="Arial"/>
                          <a:ea typeface="Times New Roman"/>
                        </a:rPr>
                        <a:t>Define el número de pixels que separarán las celdas.</a:t>
                      </a:r>
                      <a:endParaRPr lang="es-ES" sz="160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spcAft>
                          <a:spcPts val="0"/>
                        </a:spcAft>
                      </a:pPr>
                      <a:r>
                        <a:rPr lang="es-AR" sz="1600">
                          <a:solidFill>
                            <a:srgbClr val="006600"/>
                          </a:solidFill>
                          <a:latin typeface="Courier New"/>
                          <a:ea typeface="Times New Roman"/>
                        </a:rPr>
                        <a:t>CELLPADDING</a:t>
                      </a:r>
                      <a:endParaRPr lang="es-ES" sz="160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s-AR" sz="1600">
                          <a:latin typeface="Arial"/>
                          <a:ea typeface="Times New Roman"/>
                        </a:rPr>
                        <a:t>Especifica el número de pixels que habrá entre el borde de una celda y su contenido.</a:t>
                      </a:r>
                      <a:endParaRPr lang="es-ES" sz="160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spcAft>
                          <a:spcPts val="0"/>
                        </a:spcAft>
                      </a:pPr>
                      <a:r>
                        <a:rPr lang="es-AR" sz="1600">
                          <a:solidFill>
                            <a:srgbClr val="006600"/>
                          </a:solidFill>
                          <a:latin typeface="Courier New"/>
                          <a:ea typeface="Times New Roman"/>
                        </a:rPr>
                        <a:t>WIDTH</a:t>
                      </a:r>
                      <a:endParaRPr lang="es-ES" sz="160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s-AR" sz="1600">
                          <a:latin typeface="Arial"/>
                          <a:ea typeface="Times New Roman"/>
                        </a:rPr>
                        <a:t>Especifica la anchura de la tabla. Puede estar tanto en pixels como en porcentaje de la anchura total disponible para él (pondremos "100%" si queremos que ocupe todo el ancho de la ventana del navegador).</a:t>
                      </a:r>
                      <a:endParaRPr lang="es-ES" sz="160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spcAft>
                          <a:spcPts val="0"/>
                        </a:spcAft>
                      </a:pPr>
                      <a:r>
                        <a:rPr lang="es-AR" sz="1600">
                          <a:solidFill>
                            <a:srgbClr val="006600"/>
                          </a:solidFill>
                          <a:latin typeface="Courier New"/>
                          <a:ea typeface="Times New Roman"/>
                        </a:rPr>
                        <a:t>ALIGN</a:t>
                      </a:r>
                      <a:endParaRPr lang="es-ES" sz="160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s-AR" sz="1600" dirty="0">
                          <a:latin typeface="Arial"/>
                          <a:ea typeface="Times New Roman"/>
                        </a:rPr>
                        <a:t>Alinea la tabla a izquierda (</a:t>
                      </a:r>
                      <a:r>
                        <a:rPr lang="es-AR" sz="1600" dirty="0">
                          <a:solidFill>
                            <a:srgbClr val="006600"/>
                          </a:solidFill>
                          <a:latin typeface="Courier New"/>
                          <a:ea typeface="Times New Roman"/>
                        </a:rPr>
                        <a:t>LEFT</a:t>
                      </a:r>
                      <a:r>
                        <a:rPr lang="es-AR" sz="1600" dirty="0">
                          <a:latin typeface="Arial"/>
                          <a:ea typeface="Times New Roman"/>
                        </a:rPr>
                        <a:t>), derecha (</a:t>
                      </a:r>
                      <a:r>
                        <a:rPr lang="es-AR" sz="1600" dirty="0">
                          <a:solidFill>
                            <a:srgbClr val="006600"/>
                          </a:solidFill>
                          <a:latin typeface="Courier New"/>
                          <a:ea typeface="Times New Roman"/>
                        </a:rPr>
                        <a:t>RIGHT</a:t>
                      </a:r>
                      <a:r>
                        <a:rPr lang="es-AR" sz="1600" dirty="0">
                          <a:latin typeface="Arial"/>
                          <a:ea typeface="Times New Roman"/>
                        </a:rPr>
                        <a:t>) o centro (</a:t>
                      </a:r>
                      <a:r>
                        <a:rPr lang="es-AR" sz="1600" dirty="0">
                          <a:solidFill>
                            <a:srgbClr val="006600"/>
                          </a:solidFill>
                          <a:latin typeface="Courier New"/>
                          <a:ea typeface="Times New Roman"/>
                        </a:rPr>
                        <a:t>CENTER</a:t>
                      </a:r>
                      <a:r>
                        <a:rPr lang="es-AR" sz="1600" dirty="0">
                          <a:latin typeface="Arial"/>
                          <a:ea typeface="Times New Roman"/>
                        </a:rPr>
                        <a:t>).</a:t>
                      </a:r>
                      <a:endParaRPr lang="es-ES" sz="1600" dirty="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p:txBody>
          <a:bodyPr>
            <a:normAutofit/>
          </a:bodyPr>
          <a:lstStyle/>
          <a:p>
            <a:r>
              <a:rPr lang="es-AR" dirty="0" smtClean="0"/>
              <a:t>Definir las Filas</a:t>
            </a:r>
          </a:p>
          <a:p>
            <a:pPr lvl="1"/>
            <a:r>
              <a:rPr lang="es-AR" dirty="0" smtClean="0"/>
              <a:t>Cada fila se define con una etiqueta </a:t>
            </a:r>
            <a:r>
              <a:rPr lang="es-AR" dirty="0" smtClean="0">
                <a:solidFill>
                  <a:srgbClr val="FF0000"/>
                </a:solidFill>
              </a:rPr>
              <a:t>TR</a:t>
            </a:r>
            <a:r>
              <a:rPr lang="es-AR" dirty="0" smtClean="0"/>
              <a:t>, que tiene los siguientes atributos:</a:t>
            </a:r>
          </a:p>
          <a:p>
            <a:endParaRPr lang="es-AR" dirty="0" smtClean="0"/>
          </a:p>
        </p:txBody>
      </p:sp>
      <p:sp>
        <p:nvSpPr>
          <p:cNvPr id="27650" name="Rectangle 2"/>
          <p:cNvSpPr>
            <a:spLocks noGrp="1" noChangeArrowheads="1"/>
          </p:cNvSpPr>
          <p:nvPr>
            <p:ph type="title"/>
          </p:nvPr>
        </p:nvSpPr>
        <p:spPr/>
        <p:txBody>
          <a:bodyPr>
            <a:normAutofit/>
          </a:bodyPr>
          <a:lstStyle/>
          <a:p>
            <a:pPr eaLnBrk="1" hangingPunct="1"/>
            <a:r>
              <a:rPr lang="es-MX" dirty="0" smtClean="0"/>
              <a:t>Tablas en HTML</a:t>
            </a:r>
            <a:endParaRPr lang="es-ES" dirty="0" smtClean="0"/>
          </a:p>
        </p:txBody>
      </p:sp>
      <p:graphicFrame>
        <p:nvGraphicFramePr>
          <p:cNvPr id="6" name="5 Tabla"/>
          <p:cNvGraphicFramePr>
            <a:graphicFrameLocks noGrp="1"/>
          </p:cNvGraphicFramePr>
          <p:nvPr/>
        </p:nvGraphicFramePr>
        <p:xfrm>
          <a:off x="1142976" y="3071810"/>
          <a:ext cx="7643866" cy="2071702"/>
        </p:xfrm>
        <a:graphic>
          <a:graphicData uri="http://schemas.openxmlformats.org/drawingml/2006/table">
            <a:tbl>
              <a:tblPr/>
              <a:tblGrid>
                <a:gridCol w="2956047"/>
                <a:gridCol w="4687819"/>
              </a:tblGrid>
              <a:tr h="308742">
                <a:tc>
                  <a:txBody>
                    <a:bodyPr/>
                    <a:lstStyle/>
                    <a:p>
                      <a:pPr algn="ctr">
                        <a:spcAft>
                          <a:spcPts val="0"/>
                        </a:spcAft>
                      </a:pPr>
                      <a:r>
                        <a:rPr lang="es-AR" sz="1600" b="1" dirty="0">
                          <a:latin typeface="Times New Roman"/>
                          <a:ea typeface="Times New Roman"/>
                        </a:rPr>
                        <a:t>Parámetro</a:t>
                      </a:r>
                      <a:endParaRPr lang="es-ES" sz="1600" dirty="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s-AR" sz="1600" b="1">
                          <a:latin typeface="Times New Roman"/>
                          <a:ea typeface="Times New Roman"/>
                        </a:rPr>
                        <a:t>Utilidad</a:t>
                      </a:r>
                      <a:endParaRPr lang="es-ES" sz="160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81480">
                <a:tc>
                  <a:txBody>
                    <a:bodyPr/>
                    <a:lstStyle/>
                    <a:p>
                      <a:pPr algn="ctr">
                        <a:spcAft>
                          <a:spcPts val="0"/>
                        </a:spcAft>
                      </a:pPr>
                      <a:r>
                        <a:rPr lang="es-AR" sz="1600" dirty="0">
                          <a:solidFill>
                            <a:srgbClr val="006600"/>
                          </a:solidFill>
                          <a:latin typeface="Courier New"/>
                          <a:ea typeface="Times New Roman"/>
                        </a:rPr>
                        <a:t>ALIGN</a:t>
                      </a:r>
                      <a:endParaRPr lang="es-ES" sz="1600" dirty="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s-AR" sz="1600">
                          <a:latin typeface="Arial"/>
                          <a:ea typeface="Times New Roman"/>
                        </a:rPr>
                        <a:t>Alinea el contenido de las celdas de la fila horizontalmente a izquierda (</a:t>
                      </a:r>
                      <a:r>
                        <a:rPr lang="es-AR" sz="1600">
                          <a:solidFill>
                            <a:srgbClr val="006600"/>
                          </a:solidFill>
                          <a:latin typeface="Courier New"/>
                          <a:ea typeface="Times New Roman"/>
                        </a:rPr>
                        <a:t>LEFT</a:t>
                      </a:r>
                      <a:r>
                        <a:rPr lang="es-AR" sz="1600">
                          <a:latin typeface="Arial"/>
                          <a:ea typeface="Times New Roman"/>
                        </a:rPr>
                        <a:t>), derecha (</a:t>
                      </a:r>
                      <a:r>
                        <a:rPr lang="es-AR" sz="1600">
                          <a:solidFill>
                            <a:srgbClr val="006600"/>
                          </a:solidFill>
                          <a:latin typeface="Courier New"/>
                          <a:ea typeface="Times New Roman"/>
                        </a:rPr>
                        <a:t>RIGHT</a:t>
                      </a:r>
                      <a:r>
                        <a:rPr lang="es-AR" sz="1600">
                          <a:latin typeface="Arial"/>
                          <a:ea typeface="Times New Roman"/>
                        </a:rPr>
                        <a:t>) o centro (</a:t>
                      </a:r>
                      <a:r>
                        <a:rPr lang="es-AR" sz="1600">
                          <a:solidFill>
                            <a:srgbClr val="006600"/>
                          </a:solidFill>
                          <a:latin typeface="Courier New"/>
                          <a:ea typeface="Times New Roman"/>
                        </a:rPr>
                        <a:t>CENTER</a:t>
                      </a:r>
                      <a:r>
                        <a:rPr lang="es-AR" sz="1600">
                          <a:latin typeface="Arial"/>
                          <a:ea typeface="Times New Roman"/>
                        </a:rPr>
                        <a:t>).</a:t>
                      </a:r>
                      <a:endParaRPr lang="es-ES" sz="160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81480">
                <a:tc>
                  <a:txBody>
                    <a:bodyPr/>
                    <a:lstStyle/>
                    <a:p>
                      <a:pPr algn="ctr">
                        <a:spcAft>
                          <a:spcPts val="0"/>
                        </a:spcAft>
                      </a:pPr>
                      <a:r>
                        <a:rPr lang="es-AR" sz="1600" dirty="0">
                          <a:solidFill>
                            <a:srgbClr val="006600"/>
                          </a:solidFill>
                          <a:latin typeface="Courier New"/>
                          <a:ea typeface="Times New Roman"/>
                        </a:rPr>
                        <a:t>VALIGN</a:t>
                      </a:r>
                      <a:endParaRPr lang="es-ES" sz="1600" dirty="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s-AR" sz="1600" dirty="0">
                          <a:latin typeface="Arial"/>
                          <a:ea typeface="Times New Roman"/>
                        </a:rPr>
                        <a:t>Alinea el contenido de las celdas de la fila verticalmente arriba (</a:t>
                      </a:r>
                      <a:r>
                        <a:rPr lang="es-AR" sz="1600" dirty="0">
                          <a:solidFill>
                            <a:srgbClr val="006600"/>
                          </a:solidFill>
                          <a:latin typeface="Courier New"/>
                          <a:ea typeface="Times New Roman"/>
                        </a:rPr>
                        <a:t>TOP</a:t>
                      </a:r>
                      <a:r>
                        <a:rPr lang="es-AR" sz="1600" dirty="0">
                          <a:latin typeface="Arial"/>
                          <a:ea typeface="Times New Roman"/>
                        </a:rPr>
                        <a:t>), abajo (</a:t>
                      </a:r>
                      <a:r>
                        <a:rPr lang="es-AR" sz="1600" dirty="0">
                          <a:solidFill>
                            <a:srgbClr val="006600"/>
                          </a:solidFill>
                          <a:latin typeface="Courier New"/>
                          <a:ea typeface="Times New Roman"/>
                        </a:rPr>
                        <a:t>BOTTOM</a:t>
                      </a:r>
                      <a:r>
                        <a:rPr lang="es-AR" sz="1600" dirty="0">
                          <a:latin typeface="Arial"/>
                          <a:ea typeface="Times New Roman"/>
                        </a:rPr>
                        <a:t>) o centro (</a:t>
                      </a:r>
                      <a:r>
                        <a:rPr lang="es-AR" sz="1600" dirty="0">
                          <a:solidFill>
                            <a:srgbClr val="006600"/>
                          </a:solidFill>
                          <a:latin typeface="Courier New"/>
                          <a:ea typeface="Times New Roman"/>
                        </a:rPr>
                        <a:t>MIDDLE</a:t>
                      </a:r>
                      <a:r>
                        <a:rPr lang="es-AR" sz="1600" dirty="0">
                          <a:latin typeface="Arial"/>
                          <a:ea typeface="Times New Roman"/>
                        </a:rPr>
                        <a:t>).</a:t>
                      </a:r>
                      <a:endParaRPr lang="es-ES" sz="1600" dirty="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428596" y="1071546"/>
            <a:ext cx="8229600" cy="4525963"/>
          </a:xfrm>
        </p:spPr>
        <p:txBody>
          <a:bodyPr>
            <a:normAutofit/>
          </a:bodyPr>
          <a:lstStyle/>
          <a:p>
            <a:r>
              <a:rPr lang="es-AR" dirty="0" smtClean="0"/>
              <a:t>Definir Celdas</a:t>
            </a:r>
          </a:p>
          <a:p>
            <a:pPr lvl="1"/>
            <a:r>
              <a:rPr lang="es-AR" dirty="0" smtClean="0"/>
              <a:t>Se definen con las etiquetas TD y TH. TH se utiliza para encabezados, de modo que su interior se escribirá por defecto en negrita y centrado. Sus atributos son:</a:t>
            </a:r>
          </a:p>
        </p:txBody>
      </p:sp>
      <p:sp>
        <p:nvSpPr>
          <p:cNvPr id="27650" name="Rectangle 2"/>
          <p:cNvSpPr>
            <a:spLocks noGrp="1" noChangeArrowheads="1"/>
          </p:cNvSpPr>
          <p:nvPr>
            <p:ph type="title"/>
          </p:nvPr>
        </p:nvSpPr>
        <p:spPr/>
        <p:txBody>
          <a:bodyPr>
            <a:normAutofit/>
          </a:bodyPr>
          <a:lstStyle/>
          <a:p>
            <a:pPr eaLnBrk="1" hangingPunct="1"/>
            <a:r>
              <a:rPr lang="es-MX" dirty="0" smtClean="0"/>
              <a:t>Tablas en HTML</a:t>
            </a:r>
            <a:endParaRPr lang="es-ES" dirty="0" smtClean="0"/>
          </a:p>
        </p:txBody>
      </p:sp>
      <p:graphicFrame>
        <p:nvGraphicFramePr>
          <p:cNvPr id="5" name="4 Tabla"/>
          <p:cNvGraphicFramePr>
            <a:graphicFrameLocks noGrp="1"/>
          </p:cNvGraphicFramePr>
          <p:nvPr/>
        </p:nvGraphicFramePr>
        <p:xfrm>
          <a:off x="142876" y="3057962"/>
          <a:ext cx="8929718" cy="3585748"/>
        </p:xfrm>
        <a:graphic>
          <a:graphicData uri="http://schemas.openxmlformats.org/drawingml/2006/table">
            <a:tbl>
              <a:tblPr/>
              <a:tblGrid>
                <a:gridCol w="1097916"/>
                <a:gridCol w="7831802"/>
              </a:tblGrid>
              <a:tr h="236297">
                <a:tc>
                  <a:txBody>
                    <a:bodyPr/>
                    <a:lstStyle/>
                    <a:p>
                      <a:pPr algn="ctr">
                        <a:spcAft>
                          <a:spcPts val="0"/>
                        </a:spcAft>
                      </a:pPr>
                      <a:r>
                        <a:rPr lang="es-AR" sz="1600" b="1" dirty="0">
                          <a:latin typeface="Times New Roman"/>
                          <a:ea typeface="Times New Roman"/>
                        </a:rPr>
                        <a:t>Parámetro</a:t>
                      </a:r>
                      <a:endParaRPr lang="es-ES" sz="1600" dirty="0">
                        <a:latin typeface="Times New Roman"/>
                        <a:ea typeface="Times New Roman"/>
                      </a:endParaRPr>
                    </a:p>
                  </a:txBody>
                  <a:tcPr marL="8559" marR="8559" marT="8559" marB="85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spcAft>
                          <a:spcPts val="0"/>
                        </a:spcAft>
                      </a:pPr>
                      <a:r>
                        <a:rPr lang="es-AR" sz="1600" b="1">
                          <a:latin typeface="Times New Roman"/>
                          <a:ea typeface="Times New Roman"/>
                        </a:rPr>
                        <a:t>Utilidad</a:t>
                      </a:r>
                      <a:endParaRPr lang="es-ES" sz="1600">
                        <a:latin typeface="Times New Roman"/>
                        <a:ea typeface="Times New Roman"/>
                      </a:endParaRPr>
                    </a:p>
                  </a:txBody>
                  <a:tcPr marL="8559" marR="8559" marT="8559" marB="85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461930">
                <a:tc>
                  <a:txBody>
                    <a:bodyPr/>
                    <a:lstStyle/>
                    <a:p>
                      <a:pPr algn="ctr">
                        <a:spcAft>
                          <a:spcPts val="0"/>
                        </a:spcAft>
                      </a:pPr>
                      <a:r>
                        <a:rPr lang="es-AR" sz="1600">
                          <a:solidFill>
                            <a:srgbClr val="006600"/>
                          </a:solidFill>
                          <a:latin typeface="Courier New"/>
                          <a:ea typeface="Times New Roman"/>
                        </a:rPr>
                        <a:t>ALIGN</a:t>
                      </a:r>
                      <a:endParaRPr lang="es-ES" sz="1600">
                        <a:latin typeface="Times New Roman"/>
                        <a:ea typeface="Times New Roman"/>
                      </a:endParaRPr>
                    </a:p>
                  </a:txBody>
                  <a:tcPr marL="8559" marR="8559" marT="8559" marB="85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spcAft>
                          <a:spcPts val="0"/>
                        </a:spcAft>
                      </a:pPr>
                      <a:r>
                        <a:rPr lang="es-AR" sz="1600" dirty="0">
                          <a:latin typeface="Arial"/>
                          <a:ea typeface="Times New Roman"/>
                        </a:rPr>
                        <a:t>Alinea el contenido de la celda horizontalmente a izquierda (</a:t>
                      </a:r>
                      <a:r>
                        <a:rPr lang="es-AR" sz="1600" dirty="0">
                          <a:solidFill>
                            <a:srgbClr val="006600"/>
                          </a:solidFill>
                          <a:latin typeface="Courier New"/>
                          <a:ea typeface="Times New Roman"/>
                        </a:rPr>
                        <a:t>LEFT</a:t>
                      </a:r>
                      <a:r>
                        <a:rPr lang="es-AR" sz="1600" dirty="0">
                          <a:latin typeface="Arial"/>
                          <a:ea typeface="Times New Roman"/>
                        </a:rPr>
                        <a:t>), derecha (</a:t>
                      </a:r>
                      <a:r>
                        <a:rPr lang="es-AR" sz="1600" dirty="0">
                          <a:solidFill>
                            <a:srgbClr val="006600"/>
                          </a:solidFill>
                          <a:latin typeface="Courier New"/>
                          <a:ea typeface="Times New Roman"/>
                        </a:rPr>
                        <a:t>RIGHT</a:t>
                      </a:r>
                      <a:r>
                        <a:rPr lang="es-AR" sz="1600" dirty="0">
                          <a:latin typeface="Arial"/>
                          <a:ea typeface="Times New Roman"/>
                        </a:rPr>
                        <a:t>) o centro (</a:t>
                      </a:r>
                      <a:r>
                        <a:rPr lang="es-AR" sz="1600" dirty="0">
                          <a:solidFill>
                            <a:srgbClr val="006600"/>
                          </a:solidFill>
                          <a:latin typeface="Courier New"/>
                          <a:ea typeface="Times New Roman"/>
                        </a:rPr>
                        <a:t>CENTER</a:t>
                      </a:r>
                      <a:r>
                        <a:rPr lang="es-AR" sz="1600" dirty="0">
                          <a:latin typeface="Arial"/>
                          <a:ea typeface="Times New Roman"/>
                        </a:rPr>
                        <a:t>).</a:t>
                      </a:r>
                      <a:endParaRPr lang="es-ES" sz="1600" dirty="0">
                        <a:latin typeface="Times New Roman"/>
                        <a:ea typeface="Times New Roman"/>
                      </a:endParaRPr>
                    </a:p>
                  </a:txBody>
                  <a:tcPr marL="8559" marR="8559" marT="8559" marB="85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457093">
                <a:tc>
                  <a:txBody>
                    <a:bodyPr/>
                    <a:lstStyle/>
                    <a:p>
                      <a:pPr algn="ctr">
                        <a:spcAft>
                          <a:spcPts val="0"/>
                        </a:spcAft>
                      </a:pPr>
                      <a:r>
                        <a:rPr lang="es-AR" sz="1600">
                          <a:solidFill>
                            <a:srgbClr val="006600"/>
                          </a:solidFill>
                          <a:latin typeface="Courier New"/>
                          <a:ea typeface="Times New Roman"/>
                        </a:rPr>
                        <a:t>VALIGN</a:t>
                      </a:r>
                      <a:endParaRPr lang="es-ES" sz="1600">
                        <a:latin typeface="Times New Roman"/>
                        <a:ea typeface="Times New Roman"/>
                      </a:endParaRPr>
                    </a:p>
                  </a:txBody>
                  <a:tcPr marL="8559" marR="8559" marT="8559" marB="85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spcAft>
                          <a:spcPts val="0"/>
                        </a:spcAft>
                      </a:pPr>
                      <a:r>
                        <a:rPr lang="es-AR" sz="1600" dirty="0">
                          <a:latin typeface="Arial"/>
                          <a:ea typeface="Times New Roman"/>
                        </a:rPr>
                        <a:t>Alinea el contenido de la celda verticalmente arriba (</a:t>
                      </a:r>
                      <a:r>
                        <a:rPr lang="es-AR" sz="1600" dirty="0">
                          <a:solidFill>
                            <a:srgbClr val="006600"/>
                          </a:solidFill>
                          <a:latin typeface="Courier New"/>
                          <a:ea typeface="Times New Roman"/>
                        </a:rPr>
                        <a:t>TOP</a:t>
                      </a:r>
                      <a:r>
                        <a:rPr lang="es-AR" sz="1600" dirty="0">
                          <a:latin typeface="Arial"/>
                          <a:ea typeface="Times New Roman"/>
                        </a:rPr>
                        <a:t>), abajo (</a:t>
                      </a:r>
                      <a:r>
                        <a:rPr lang="es-AR" sz="1600" dirty="0">
                          <a:solidFill>
                            <a:srgbClr val="006600"/>
                          </a:solidFill>
                          <a:latin typeface="Courier New"/>
                          <a:ea typeface="Times New Roman"/>
                        </a:rPr>
                        <a:t>BOTTOM</a:t>
                      </a:r>
                      <a:r>
                        <a:rPr lang="es-AR" sz="1600" dirty="0">
                          <a:latin typeface="Arial"/>
                          <a:ea typeface="Times New Roman"/>
                        </a:rPr>
                        <a:t>) o centro (</a:t>
                      </a:r>
                      <a:r>
                        <a:rPr lang="es-AR" sz="1600" dirty="0">
                          <a:solidFill>
                            <a:srgbClr val="006600"/>
                          </a:solidFill>
                          <a:latin typeface="Courier New"/>
                          <a:ea typeface="Times New Roman"/>
                        </a:rPr>
                        <a:t>MIDDLE</a:t>
                      </a:r>
                      <a:r>
                        <a:rPr lang="es-AR" sz="1600" dirty="0">
                          <a:latin typeface="Arial"/>
                          <a:ea typeface="Times New Roman"/>
                        </a:rPr>
                        <a:t>).</a:t>
                      </a:r>
                      <a:endParaRPr lang="es-ES" sz="1600" dirty="0">
                        <a:latin typeface="Times New Roman"/>
                        <a:ea typeface="Times New Roman"/>
                      </a:endParaRPr>
                    </a:p>
                  </a:txBody>
                  <a:tcPr marL="8559" marR="8559" marT="8559" marB="85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677889">
                <a:tc>
                  <a:txBody>
                    <a:bodyPr/>
                    <a:lstStyle/>
                    <a:p>
                      <a:pPr algn="ctr">
                        <a:spcAft>
                          <a:spcPts val="0"/>
                        </a:spcAft>
                      </a:pPr>
                      <a:r>
                        <a:rPr lang="es-AR" sz="1600" dirty="0">
                          <a:solidFill>
                            <a:srgbClr val="006600"/>
                          </a:solidFill>
                          <a:latin typeface="Courier New"/>
                          <a:ea typeface="Times New Roman"/>
                        </a:rPr>
                        <a:t>WIDTH</a:t>
                      </a:r>
                      <a:endParaRPr lang="es-ES" sz="1600" dirty="0">
                        <a:latin typeface="Times New Roman"/>
                        <a:ea typeface="Times New Roman"/>
                      </a:endParaRPr>
                    </a:p>
                  </a:txBody>
                  <a:tcPr marL="8559" marR="8559" marT="8559" marB="85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spcAft>
                          <a:spcPts val="0"/>
                        </a:spcAft>
                      </a:pPr>
                      <a:r>
                        <a:rPr lang="es-AR" sz="1600" dirty="0">
                          <a:latin typeface="Arial"/>
                          <a:ea typeface="Times New Roman"/>
                        </a:rPr>
                        <a:t>Especifica la anchura de la celda. También se puede especificar tanto en </a:t>
                      </a:r>
                      <a:r>
                        <a:rPr lang="es-AR" sz="1600" dirty="0" err="1">
                          <a:latin typeface="Arial"/>
                          <a:ea typeface="Times New Roman"/>
                        </a:rPr>
                        <a:t>pixels</a:t>
                      </a:r>
                      <a:r>
                        <a:rPr lang="es-AR" sz="1600" dirty="0">
                          <a:latin typeface="Arial"/>
                          <a:ea typeface="Times New Roman"/>
                        </a:rPr>
                        <a:t> como en porcentaje, teniendo en cuenta que, en este último caso, será un porcentaje respecto al ancho total de la tabla (no de la ventana del navegador).</a:t>
                      </a:r>
                      <a:endParaRPr lang="es-ES" sz="1600" dirty="0">
                        <a:latin typeface="Times New Roman"/>
                        <a:ea typeface="Times New Roman"/>
                      </a:endParaRPr>
                    </a:p>
                  </a:txBody>
                  <a:tcPr marL="8559" marR="8559" marT="8559" marB="85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313120">
                <a:tc>
                  <a:txBody>
                    <a:bodyPr/>
                    <a:lstStyle/>
                    <a:p>
                      <a:pPr algn="ctr">
                        <a:spcAft>
                          <a:spcPts val="0"/>
                        </a:spcAft>
                      </a:pPr>
                      <a:r>
                        <a:rPr lang="es-AR" sz="1600">
                          <a:solidFill>
                            <a:srgbClr val="006600"/>
                          </a:solidFill>
                          <a:latin typeface="Courier New"/>
                          <a:ea typeface="Times New Roman"/>
                        </a:rPr>
                        <a:t>NOWRAP</a:t>
                      </a:r>
                      <a:endParaRPr lang="es-ES" sz="1600">
                        <a:latin typeface="Times New Roman"/>
                        <a:ea typeface="Times New Roman"/>
                      </a:endParaRPr>
                    </a:p>
                  </a:txBody>
                  <a:tcPr marL="8559" marR="8559" marT="8559" marB="85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spcAft>
                          <a:spcPts val="0"/>
                        </a:spcAft>
                      </a:pPr>
                      <a:r>
                        <a:rPr lang="es-AR" sz="1600" dirty="0">
                          <a:latin typeface="Arial"/>
                          <a:ea typeface="Times New Roman"/>
                        </a:rPr>
                        <a:t>Impide que, en el interior de la celda, se rompa la línea en un espacio.</a:t>
                      </a:r>
                      <a:endParaRPr lang="es-ES" sz="1600" dirty="0">
                        <a:latin typeface="Times New Roman"/>
                        <a:ea typeface="Times New Roman"/>
                      </a:endParaRPr>
                    </a:p>
                  </a:txBody>
                  <a:tcPr marL="8559" marR="8559" marT="8559" marB="85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677889">
                <a:tc>
                  <a:txBody>
                    <a:bodyPr/>
                    <a:lstStyle/>
                    <a:p>
                      <a:pPr algn="ctr">
                        <a:spcAft>
                          <a:spcPts val="0"/>
                        </a:spcAft>
                      </a:pPr>
                      <a:r>
                        <a:rPr lang="es-AR" sz="1600">
                          <a:solidFill>
                            <a:srgbClr val="006600"/>
                          </a:solidFill>
                          <a:latin typeface="Courier New"/>
                          <a:ea typeface="Times New Roman"/>
                        </a:rPr>
                        <a:t>COLSPAN</a:t>
                      </a:r>
                      <a:endParaRPr lang="es-ES" sz="1600">
                        <a:latin typeface="Times New Roman"/>
                        <a:ea typeface="Times New Roman"/>
                      </a:endParaRPr>
                    </a:p>
                  </a:txBody>
                  <a:tcPr marL="8559" marR="8559" marT="8559" marB="85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spcAft>
                          <a:spcPts val="0"/>
                        </a:spcAft>
                      </a:pPr>
                      <a:r>
                        <a:rPr lang="es-AR" sz="1600" dirty="0">
                          <a:latin typeface="Arial"/>
                          <a:ea typeface="Times New Roman"/>
                        </a:rPr>
                        <a:t>Especifica el número de celdas de la fila situadas a la derecha de la actual que se unen a ésta (incluyendo la celda en que se declara este parámetro). Es por defecto uno. Si se pone igual a cero, se unirán todas las celdas que queden a la derecha.</a:t>
                      </a:r>
                      <a:endParaRPr lang="es-ES" sz="1600" dirty="0">
                        <a:latin typeface="Times New Roman"/>
                        <a:ea typeface="Times New Roman"/>
                      </a:endParaRPr>
                    </a:p>
                  </a:txBody>
                  <a:tcPr marL="8559" marR="8559" marT="8559" marB="85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461930">
                <a:tc>
                  <a:txBody>
                    <a:bodyPr/>
                    <a:lstStyle/>
                    <a:p>
                      <a:pPr algn="ctr">
                        <a:spcAft>
                          <a:spcPts val="0"/>
                        </a:spcAft>
                      </a:pPr>
                      <a:r>
                        <a:rPr lang="es-AR" sz="1600" dirty="0">
                          <a:solidFill>
                            <a:srgbClr val="006600"/>
                          </a:solidFill>
                          <a:latin typeface="Courier New"/>
                          <a:ea typeface="Times New Roman"/>
                        </a:rPr>
                        <a:t>ROWSPAN</a:t>
                      </a:r>
                      <a:endParaRPr lang="es-ES" sz="1600" dirty="0">
                        <a:latin typeface="Times New Roman"/>
                        <a:ea typeface="Times New Roman"/>
                      </a:endParaRPr>
                    </a:p>
                  </a:txBody>
                  <a:tcPr marL="8559" marR="8559" marT="8559" marB="85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spcAft>
                          <a:spcPts val="0"/>
                        </a:spcAft>
                      </a:pPr>
                      <a:r>
                        <a:rPr lang="es-AR" sz="1600" dirty="0">
                          <a:latin typeface="Arial"/>
                          <a:ea typeface="Times New Roman"/>
                        </a:rPr>
                        <a:t>Especifica el número de celdas de la columna situadas debajo de la actual que se unen a ésta.</a:t>
                      </a:r>
                      <a:endParaRPr lang="es-ES" sz="1600" dirty="0">
                        <a:latin typeface="Times New Roman"/>
                        <a:ea typeface="Times New Roman"/>
                      </a:endParaRPr>
                    </a:p>
                  </a:txBody>
                  <a:tcPr marL="8559" marR="8559" marT="8559" marB="85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428596" y="1071546"/>
            <a:ext cx="8229600" cy="4525963"/>
          </a:xfrm>
        </p:spPr>
        <p:txBody>
          <a:bodyPr>
            <a:normAutofit fontScale="92500" lnSpcReduction="10000"/>
          </a:bodyPr>
          <a:lstStyle/>
          <a:p>
            <a:r>
              <a:rPr lang="es-AR" dirty="0" smtClean="0"/>
              <a:t>Titulo de Tabla</a:t>
            </a:r>
          </a:p>
          <a:p>
            <a:pPr lvl="1"/>
            <a:r>
              <a:rPr lang="es-AR" dirty="0" smtClean="0"/>
              <a:t>Esto se hace por medio de la etiqueta CAPTION.</a:t>
            </a:r>
          </a:p>
          <a:p>
            <a:pPr lvl="1">
              <a:buNone/>
            </a:pPr>
            <a:endParaRPr lang="es-AR" dirty="0" smtClean="0"/>
          </a:p>
          <a:p>
            <a:pPr lvl="1">
              <a:buNone/>
            </a:pPr>
            <a:r>
              <a:rPr lang="es-AR" dirty="0" smtClean="0">
                <a:solidFill>
                  <a:srgbClr val="FF0000"/>
                </a:solidFill>
              </a:rPr>
              <a:t>&lt;TABLE BORDER=1&gt;</a:t>
            </a:r>
          </a:p>
          <a:p>
            <a:pPr lvl="1">
              <a:buNone/>
            </a:pPr>
            <a:r>
              <a:rPr lang="es-AR" dirty="0" smtClean="0">
                <a:solidFill>
                  <a:srgbClr val="FF0000"/>
                </a:solidFill>
              </a:rPr>
              <a:t>&lt;CAPTION&gt;</a:t>
            </a:r>
          </a:p>
          <a:p>
            <a:pPr lvl="1">
              <a:buNone/>
            </a:pPr>
            <a:r>
              <a:rPr lang="es-AR" dirty="0" smtClean="0">
                <a:solidFill>
                  <a:srgbClr val="FF0000"/>
                </a:solidFill>
              </a:rPr>
              <a:t>    Ejemplo de tablas</a:t>
            </a:r>
          </a:p>
          <a:p>
            <a:pPr lvl="1">
              <a:buNone/>
            </a:pPr>
            <a:r>
              <a:rPr lang="es-AR" dirty="0" smtClean="0">
                <a:solidFill>
                  <a:srgbClr val="FF0000"/>
                </a:solidFill>
              </a:rPr>
              <a:t>  &lt;/CAPTION&gt;</a:t>
            </a:r>
          </a:p>
          <a:p>
            <a:pPr lvl="1">
              <a:buNone/>
            </a:pPr>
            <a:r>
              <a:rPr lang="es-AR" dirty="0" smtClean="0">
                <a:solidFill>
                  <a:srgbClr val="FF0000"/>
                </a:solidFill>
              </a:rPr>
              <a:t>...</a:t>
            </a:r>
          </a:p>
          <a:p>
            <a:pPr lvl="1">
              <a:buNone/>
            </a:pPr>
            <a:r>
              <a:rPr lang="es-AR" dirty="0" smtClean="0">
                <a:solidFill>
                  <a:srgbClr val="FF0000"/>
                </a:solidFill>
              </a:rPr>
              <a:t>&lt;/TABLE&gt;</a:t>
            </a:r>
          </a:p>
          <a:p>
            <a:pPr lvl="1">
              <a:buNone/>
            </a:pPr>
            <a:endParaRPr lang="es-AR" dirty="0" smtClean="0">
              <a:solidFill>
                <a:srgbClr val="FF0000"/>
              </a:solidFill>
            </a:endParaRPr>
          </a:p>
          <a:p>
            <a:pPr lvl="1"/>
            <a:r>
              <a:rPr lang="es-AR" dirty="0" smtClean="0"/>
              <a:t>Admite sólo un parámetro: ALIGN, que es por defecto TOP. Si lo definimos como BOTTOM el título se colocará al final de la tabla en lugar </a:t>
            </a:r>
            <a:r>
              <a:rPr lang="es-AR" u="sng" dirty="0" smtClean="0"/>
              <a:t>del</a:t>
            </a:r>
            <a:r>
              <a:rPr lang="es-AR" dirty="0" smtClean="0"/>
              <a:t> comienzo.</a:t>
            </a:r>
            <a:endParaRPr lang="es-ES" dirty="0" smtClean="0"/>
          </a:p>
          <a:p>
            <a:pPr lvl="1">
              <a:buNone/>
            </a:pPr>
            <a:endParaRPr lang="es-AR" dirty="0" smtClean="0">
              <a:solidFill>
                <a:srgbClr val="FF0000"/>
              </a:solidFill>
            </a:endParaRPr>
          </a:p>
        </p:txBody>
      </p:sp>
      <p:sp>
        <p:nvSpPr>
          <p:cNvPr id="27650" name="Rectangle 2"/>
          <p:cNvSpPr>
            <a:spLocks noGrp="1" noChangeArrowheads="1"/>
          </p:cNvSpPr>
          <p:nvPr>
            <p:ph type="title"/>
          </p:nvPr>
        </p:nvSpPr>
        <p:spPr/>
        <p:txBody>
          <a:bodyPr>
            <a:normAutofit/>
          </a:bodyPr>
          <a:lstStyle/>
          <a:p>
            <a:pPr eaLnBrk="1" hangingPunct="1"/>
            <a:r>
              <a:rPr lang="es-MX" dirty="0" smtClean="0"/>
              <a:t>Tablas en HTML</a:t>
            </a:r>
            <a:endParaRPr lang="es-E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428596" y="1071546"/>
            <a:ext cx="8229600" cy="5286412"/>
          </a:xfrm>
        </p:spPr>
        <p:txBody>
          <a:bodyPr>
            <a:normAutofit fontScale="77500" lnSpcReduction="20000"/>
          </a:bodyPr>
          <a:lstStyle/>
          <a:p>
            <a:r>
              <a:rPr lang="es-ES" dirty="0" smtClean="0"/>
              <a:t>Permite recolectar información provista por los visitantes de la pagina web.</a:t>
            </a:r>
          </a:p>
          <a:p>
            <a:r>
              <a:rPr lang="es-ES" dirty="0" smtClean="0"/>
              <a:t>Puede ser insertado en un documento HTML mediante la etiquete </a:t>
            </a:r>
            <a:r>
              <a:rPr lang="es-ES" dirty="0" err="1" smtClean="0"/>
              <a:t>form</a:t>
            </a:r>
            <a:r>
              <a:rPr lang="es-ES" dirty="0" smtClean="0"/>
              <a:t>:</a:t>
            </a:r>
          </a:p>
          <a:p>
            <a:endParaRPr lang="es-ES" dirty="0" smtClean="0"/>
          </a:p>
          <a:p>
            <a:pPr lvl="1">
              <a:buNone/>
            </a:pPr>
            <a:r>
              <a:rPr lang="en-US" dirty="0" smtClean="0">
                <a:solidFill>
                  <a:srgbClr val="C00000"/>
                </a:solidFill>
              </a:rPr>
              <a:t>	&lt;form method="post" action=“procesar.php"&gt;</a:t>
            </a:r>
            <a:br>
              <a:rPr lang="en-US" dirty="0" smtClean="0">
                <a:solidFill>
                  <a:srgbClr val="C00000"/>
                </a:solidFill>
              </a:rPr>
            </a:br>
            <a:r>
              <a:rPr lang="en-US" dirty="0" smtClean="0">
                <a:solidFill>
                  <a:srgbClr val="C00000"/>
                </a:solidFill>
              </a:rPr>
              <a:t>	...</a:t>
            </a:r>
            <a:r>
              <a:rPr lang="en-US" dirty="0" err="1" smtClean="0">
                <a:solidFill>
                  <a:srgbClr val="C00000"/>
                </a:solidFill>
              </a:rPr>
              <a:t>Controles</a:t>
            </a:r>
            <a:r>
              <a:rPr lang="en-US" dirty="0" smtClean="0">
                <a:solidFill>
                  <a:srgbClr val="C00000"/>
                </a:solidFill>
              </a:rPr>
              <a:t>...</a:t>
            </a:r>
            <a:br>
              <a:rPr lang="en-US" dirty="0" smtClean="0">
                <a:solidFill>
                  <a:srgbClr val="C00000"/>
                </a:solidFill>
              </a:rPr>
            </a:br>
            <a:r>
              <a:rPr lang="en-US" dirty="0" smtClean="0">
                <a:solidFill>
                  <a:srgbClr val="C00000"/>
                </a:solidFill>
              </a:rPr>
              <a:t>&lt;/form&gt;</a:t>
            </a:r>
          </a:p>
          <a:p>
            <a:pPr lvl="1">
              <a:buNone/>
            </a:pPr>
            <a:endParaRPr lang="es-ES" dirty="0" smtClean="0">
              <a:solidFill>
                <a:srgbClr val="FF0000"/>
              </a:solidFill>
            </a:endParaRPr>
          </a:p>
          <a:p>
            <a:pPr>
              <a:buNone/>
            </a:pPr>
            <a:r>
              <a:rPr lang="es-ES" dirty="0" smtClean="0"/>
              <a:t>Sus principales parámetros son: </a:t>
            </a:r>
          </a:p>
          <a:p>
            <a:r>
              <a:rPr lang="es-ES" dirty="0" err="1" smtClean="0">
                <a:solidFill>
                  <a:srgbClr val="C00000"/>
                </a:solidFill>
              </a:rPr>
              <a:t>method</a:t>
            </a:r>
            <a:r>
              <a:rPr lang="es-ES" dirty="0" smtClean="0"/>
              <a:t> = Indica el método para transferir las variables del formulario.</a:t>
            </a:r>
          </a:p>
          <a:p>
            <a:pPr lvl="1"/>
            <a:r>
              <a:rPr lang="es-AR" dirty="0" smtClean="0">
                <a:solidFill>
                  <a:srgbClr val="C00000"/>
                </a:solidFill>
              </a:rPr>
              <a:t>post:</a:t>
            </a:r>
            <a:r>
              <a:rPr lang="es-AR" dirty="0" smtClean="0"/>
              <a:t> E</a:t>
            </a:r>
            <a:r>
              <a:rPr lang="es-ES" dirty="0" err="1" smtClean="0"/>
              <a:t>nvia</a:t>
            </a:r>
            <a:r>
              <a:rPr lang="es-ES" dirty="0" smtClean="0"/>
              <a:t> las variables de forma “oculta” para que nadie pueda ver los datos que ha enviado al pulsar el botón de envío de formulario.</a:t>
            </a:r>
            <a:endParaRPr lang="es-AR" dirty="0" smtClean="0"/>
          </a:p>
          <a:p>
            <a:pPr lvl="1"/>
            <a:r>
              <a:rPr lang="es-AR" dirty="0" err="1" smtClean="0">
                <a:solidFill>
                  <a:srgbClr val="C00000"/>
                </a:solidFill>
              </a:rPr>
              <a:t>get</a:t>
            </a:r>
            <a:r>
              <a:rPr lang="es-AR" dirty="0" smtClean="0">
                <a:solidFill>
                  <a:srgbClr val="C00000"/>
                </a:solidFill>
              </a:rPr>
              <a:t>:</a:t>
            </a:r>
            <a:r>
              <a:rPr lang="es-AR" dirty="0" smtClean="0"/>
              <a:t> </a:t>
            </a:r>
            <a:r>
              <a:rPr lang="es-ES" dirty="0" smtClean="0"/>
              <a:t>añade los argumentos del formulario al URL recogido en </a:t>
            </a:r>
            <a:r>
              <a:rPr lang="es-ES" dirty="0" err="1" smtClean="0"/>
              <a:t>action</a:t>
            </a:r>
            <a:r>
              <a:rPr lang="es-ES" dirty="0" smtClean="0"/>
              <a:t> (utilizando como separador de las variables </a:t>
            </a:r>
            <a:r>
              <a:rPr lang="es-ES" dirty="0" smtClean="0"/>
              <a:t>el</a:t>
            </a:r>
            <a:r>
              <a:rPr lang="es-ES" dirty="0" smtClean="0"/>
              <a:t> </a:t>
            </a:r>
            <a:r>
              <a:rPr lang="es-ES" dirty="0" smtClean="0"/>
              <a:t>"?"). </a:t>
            </a:r>
            <a:r>
              <a:rPr lang="es-AR" dirty="0" smtClean="0"/>
              <a:t> </a:t>
            </a:r>
          </a:p>
          <a:p>
            <a:r>
              <a:rPr lang="es-ES" dirty="0" err="1" smtClean="0">
                <a:solidFill>
                  <a:srgbClr val="C00000"/>
                </a:solidFill>
              </a:rPr>
              <a:t>action</a:t>
            </a:r>
            <a:r>
              <a:rPr lang="es-ES" dirty="0" smtClean="0">
                <a:solidFill>
                  <a:srgbClr val="C00000"/>
                </a:solidFill>
              </a:rPr>
              <a:t> </a:t>
            </a:r>
            <a:r>
              <a:rPr lang="es-ES" dirty="0" smtClean="0"/>
              <a:t>= Indica el programa del servidor que va a "tratar" las variables que se envíen con el formulario.</a:t>
            </a:r>
            <a:endParaRPr lang="es-AR" dirty="0" smtClean="0"/>
          </a:p>
        </p:txBody>
      </p:sp>
      <p:sp>
        <p:nvSpPr>
          <p:cNvPr id="27650" name="Rectangle 2"/>
          <p:cNvSpPr>
            <a:spLocks noGrp="1" noChangeArrowheads="1"/>
          </p:cNvSpPr>
          <p:nvPr>
            <p:ph type="title"/>
          </p:nvPr>
        </p:nvSpPr>
        <p:spPr/>
        <p:txBody>
          <a:bodyPr>
            <a:normAutofit/>
          </a:bodyPr>
          <a:lstStyle/>
          <a:p>
            <a:pPr eaLnBrk="1" hangingPunct="1"/>
            <a:r>
              <a:rPr lang="es-MX" dirty="0" smtClean="0"/>
              <a:t>Formularios</a:t>
            </a:r>
            <a:endParaRPr lang="es-E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p:txBody>
          <a:bodyPr>
            <a:normAutofit/>
          </a:bodyPr>
          <a:lstStyle/>
          <a:p>
            <a:r>
              <a:rPr lang="es-AR" dirty="0" smtClean="0"/>
              <a:t>Cajas de Texto</a:t>
            </a:r>
            <a:r>
              <a:rPr lang="es-AR" dirty="0" smtClean="0"/>
              <a:t>.</a:t>
            </a:r>
            <a:endParaRPr lang="es-AR" dirty="0" smtClean="0"/>
          </a:p>
          <a:p>
            <a:pPr lvl="1"/>
            <a:r>
              <a:rPr lang="es-AR" dirty="0" smtClean="0"/>
              <a:t>Existen tres maneras de conseguir que el usuario introduzca texto en nuestro formulario. Las dos primeras se obtienen por medio de la etiqueta &lt;INPUT&gt;:</a:t>
            </a:r>
          </a:p>
          <a:p>
            <a:pPr lvl="3">
              <a:buNone/>
            </a:pPr>
            <a:r>
              <a:rPr lang="es-AR" dirty="0" smtClean="0">
                <a:solidFill>
                  <a:srgbClr val="FF0000"/>
                </a:solidFill>
              </a:rPr>
              <a:t>&lt;INPUT TYPE=TEXT&gt;</a:t>
            </a:r>
          </a:p>
          <a:p>
            <a:pPr lvl="3">
              <a:buNone/>
            </a:pPr>
            <a:r>
              <a:rPr lang="es-AR" dirty="0" smtClean="0">
                <a:solidFill>
                  <a:srgbClr val="FF0000"/>
                </a:solidFill>
              </a:rPr>
              <a:t>&lt;INPUT TYPE=PASSWORD&gt;</a:t>
            </a:r>
            <a:endParaRPr lang="es-ES" dirty="0" smtClean="0">
              <a:solidFill>
                <a:srgbClr val="FF0000"/>
              </a:solidFill>
            </a:endParaRPr>
          </a:p>
          <a:p>
            <a:pPr lvl="1"/>
            <a:r>
              <a:rPr lang="es-AR" dirty="0" smtClean="0"/>
              <a:t>Estos son los atributos para modificarlos:</a:t>
            </a:r>
          </a:p>
          <a:p>
            <a:pPr marL="877824" lvl="4" indent="-256032">
              <a:spcBef>
                <a:spcPts val="400"/>
              </a:spcBef>
              <a:buClr>
                <a:schemeClr val="accent1"/>
              </a:buClr>
              <a:buSzPct val="68000"/>
              <a:buNone/>
            </a:pPr>
            <a:endParaRPr lang="es-AR" dirty="0" smtClean="0">
              <a:solidFill>
                <a:srgbClr val="FF0000"/>
              </a:solidFill>
            </a:endParaRPr>
          </a:p>
        </p:txBody>
      </p:sp>
      <p:sp>
        <p:nvSpPr>
          <p:cNvPr id="27650" name="Rectangle 2"/>
          <p:cNvSpPr>
            <a:spLocks noGrp="1" noChangeArrowheads="1"/>
          </p:cNvSpPr>
          <p:nvPr>
            <p:ph type="title"/>
          </p:nvPr>
        </p:nvSpPr>
        <p:spPr/>
        <p:txBody>
          <a:bodyPr>
            <a:normAutofit/>
          </a:bodyPr>
          <a:lstStyle/>
          <a:p>
            <a:pPr eaLnBrk="1" hangingPunct="1"/>
            <a:r>
              <a:rPr lang="es-MX" dirty="0" smtClean="0"/>
              <a:t>Formularios</a:t>
            </a:r>
            <a:endParaRPr lang="es-ES" dirty="0" smtClean="0"/>
          </a:p>
        </p:txBody>
      </p:sp>
      <p:graphicFrame>
        <p:nvGraphicFramePr>
          <p:cNvPr id="4" name="3 Tabla"/>
          <p:cNvGraphicFramePr>
            <a:graphicFrameLocks noGrp="1"/>
          </p:cNvGraphicFramePr>
          <p:nvPr/>
        </p:nvGraphicFramePr>
        <p:xfrm>
          <a:off x="857224" y="4714884"/>
          <a:ext cx="7858180" cy="1051560"/>
        </p:xfrm>
        <a:graphic>
          <a:graphicData uri="http://schemas.openxmlformats.org/drawingml/2006/table">
            <a:tbl>
              <a:tblPr/>
              <a:tblGrid>
                <a:gridCol w="2000264"/>
                <a:gridCol w="5857916"/>
              </a:tblGrid>
              <a:tr h="0">
                <a:tc>
                  <a:txBody>
                    <a:bodyPr/>
                    <a:lstStyle/>
                    <a:p>
                      <a:pPr algn="ctr">
                        <a:spcAft>
                          <a:spcPts val="0"/>
                        </a:spcAft>
                      </a:pPr>
                      <a:r>
                        <a:rPr lang="es-AR" sz="1600" b="1">
                          <a:latin typeface="Times New Roman"/>
                          <a:ea typeface="Times New Roman"/>
                        </a:rPr>
                        <a:t>Parámetro</a:t>
                      </a:r>
                      <a:endParaRPr lang="es-ES" sz="1600">
                        <a:latin typeface="Times New Roman"/>
                        <a:ea typeface="Times New Roman"/>
                      </a:endParaRPr>
                    </a:p>
                  </a:txBody>
                  <a:tcPr marL="9525" marR="9525" marT="9525" marB="9525" anchor="ctr">
                    <a:lnL>
                      <a:noFill/>
                    </a:lnL>
                    <a:lnR>
                      <a:noFill/>
                    </a:lnR>
                    <a:lnT>
                      <a:noFill/>
                    </a:lnT>
                    <a:lnB>
                      <a:noFill/>
                    </a:lnB>
                  </a:tcPr>
                </a:tc>
                <a:tc>
                  <a:txBody>
                    <a:bodyPr/>
                    <a:lstStyle/>
                    <a:p>
                      <a:pPr algn="ctr">
                        <a:spcAft>
                          <a:spcPts val="0"/>
                        </a:spcAft>
                      </a:pPr>
                      <a:r>
                        <a:rPr lang="es-AR" sz="1600" b="1">
                          <a:latin typeface="Times New Roman"/>
                          <a:ea typeface="Times New Roman"/>
                        </a:rPr>
                        <a:t>Utilidad</a:t>
                      </a:r>
                      <a:endParaRPr lang="es-ES" sz="1600">
                        <a:latin typeface="Times New Roman"/>
                        <a:ea typeface="Times New Roman"/>
                      </a:endParaRPr>
                    </a:p>
                  </a:txBody>
                  <a:tcPr marL="9525" marR="9525" marT="9525" marB="9525" anchor="ctr">
                    <a:lnL>
                      <a:noFill/>
                    </a:lnL>
                    <a:lnR>
                      <a:noFill/>
                    </a:lnR>
                    <a:lnT>
                      <a:noFill/>
                    </a:lnT>
                    <a:lnB>
                      <a:noFill/>
                    </a:lnB>
                  </a:tcPr>
                </a:tc>
              </a:tr>
              <a:tr h="0">
                <a:tc>
                  <a:txBody>
                    <a:bodyPr/>
                    <a:lstStyle/>
                    <a:p>
                      <a:pPr>
                        <a:spcAft>
                          <a:spcPts val="0"/>
                        </a:spcAft>
                      </a:pPr>
                      <a:r>
                        <a:rPr lang="es-AR" sz="1600">
                          <a:solidFill>
                            <a:srgbClr val="006600"/>
                          </a:solidFill>
                          <a:latin typeface="Courier New"/>
                          <a:ea typeface="Times New Roman"/>
                        </a:rPr>
                        <a:t>SIZE</a:t>
                      </a:r>
                      <a:endParaRPr lang="es-ES" sz="1600">
                        <a:latin typeface="Times New Roman"/>
                        <a:ea typeface="Times New Roman"/>
                      </a:endParaRPr>
                    </a:p>
                  </a:txBody>
                  <a:tcPr marL="9525" marR="9525" marT="9525" marB="9525" anchor="ctr">
                    <a:lnL>
                      <a:noFill/>
                    </a:lnL>
                    <a:lnR>
                      <a:noFill/>
                    </a:lnR>
                    <a:lnT>
                      <a:noFill/>
                    </a:lnT>
                    <a:lnB>
                      <a:noFill/>
                    </a:lnB>
                  </a:tcPr>
                </a:tc>
                <a:tc>
                  <a:txBody>
                    <a:bodyPr/>
                    <a:lstStyle/>
                    <a:p>
                      <a:pPr>
                        <a:spcAft>
                          <a:spcPts val="0"/>
                        </a:spcAft>
                      </a:pPr>
                      <a:r>
                        <a:rPr lang="es-AR" sz="1600">
                          <a:latin typeface="Arial"/>
                          <a:ea typeface="Times New Roman"/>
                        </a:rPr>
                        <a:t>Tamaño de la caja de texto.</a:t>
                      </a:r>
                      <a:endParaRPr lang="es-ES" sz="1600">
                        <a:latin typeface="Times New Roman"/>
                        <a:ea typeface="Times New Roman"/>
                      </a:endParaRPr>
                    </a:p>
                  </a:txBody>
                  <a:tcPr marL="9525" marR="9525" marT="9525" marB="9525" anchor="ctr">
                    <a:lnL>
                      <a:noFill/>
                    </a:lnL>
                    <a:lnR>
                      <a:noFill/>
                    </a:lnR>
                    <a:lnT>
                      <a:noFill/>
                    </a:lnT>
                    <a:lnB>
                      <a:noFill/>
                    </a:lnB>
                  </a:tcPr>
                </a:tc>
              </a:tr>
              <a:tr h="0">
                <a:tc>
                  <a:txBody>
                    <a:bodyPr/>
                    <a:lstStyle/>
                    <a:p>
                      <a:pPr>
                        <a:spcAft>
                          <a:spcPts val="0"/>
                        </a:spcAft>
                      </a:pPr>
                      <a:r>
                        <a:rPr lang="es-AR" sz="1600">
                          <a:solidFill>
                            <a:srgbClr val="006600"/>
                          </a:solidFill>
                          <a:latin typeface="Courier New"/>
                          <a:ea typeface="Times New Roman"/>
                        </a:rPr>
                        <a:t>MAXLENGTH</a:t>
                      </a:r>
                      <a:endParaRPr lang="es-ES" sz="1600">
                        <a:latin typeface="Times New Roman"/>
                        <a:ea typeface="Times New Roman"/>
                      </a:endParaRPr>
                    </a:p>
                  </a:txBody>
                  <a:tcPr marL="9525" marR="9525" marT="9525" marB="9525" anchor="ctr">
                    <a:lnL>
                      <a:noFill/>
                    </a:lnL>
                    <a:lnR>
                      <a:noFill/>
                    </a:lnR>
                    <a:lnT>
                      <a:noFill/>
                    </a:lnT>
                    <a:lnB>
                      <a:noFill/>
                    </a:lnB>
                  </a:tcPr>
                </a:tc>
                <a:tc>
                  <a:txBody>
                    <a:bodyPr/>
                    <a:lstStyle/>
                    <a:p>
                      <a:pPr>
                        <a:spcAft>
                          <a:spcPts val="0"/>
                        </a:spcAft>
                      </a:pPr>
                      <a:r>
                        <a:rPr lang="es-AR" sz="1600">
                          <a:latin typeface="Arial"/>
                          <a:ea typeface="Times New Roman"/>
                        </a:rPr>
                        <a:t>Número máximo de caracteres que puede introducir el usuario.</a:t>
                      </a:r>
                      <a:endParaRPr lang="es-ES" sz="1600">
                        <a:latin typeface="Times New Roman"/>
                        <a:ea typeface="Times New Roman"/>
                      </a:endParaRPr>
                    </a:p>
                  </a:txBody>
                  <a:tcPr marL="9525" marR="9525" marT="9525" marB="9525" anchor="ctr">
                    <a:lnL>
                      <a:noFill/>
                    </a:lnL>
                    <a:lnR>
                      <a:noFill/>
                    </a:lnR>
                    <a:lnT>
                      <a:noFill/>
                    </a:lnT>
                    <a:lnB>
                      <a:noFill/>
                    </a:lnB>
                  </a:tcPr>
                </a:tc>
              </a:tr>
              <a:tr h="0">
                <a:tc>
                  <a:txBody>
                    <a:bodyPr/>
                    <a:lstStyle/>
                    <a:p>
                      <a:pPr>
                        <a:spcAft>
                          <a:spcPts val="0"/>
                        </a:spcAft>
                      </a:pPr>
                      <a:r>
                        <a:rPr lang="es-AR" sz="1600">
                          <a:solidFill>
                            <a:srgbClr val="006600"/>
                          </a:solidFill>
                          <a:latin typeface="Courier New"/>
                          <a:ea typeface="Times New Roman"/>
                        </a:rPr>
                        <a:t>VALUE</a:t>
                      </a:r>
                      <a:endParaRPr lang="es-ES" sz="1600">
                        <a:latin typeface="Times New Roman"/>
                        <a:ea typeface="Times New Roman"/>
                      </a:endParaRPr>
                    </a:p>
                  </a:txBody>
                  <a:tcPr marL="9525" marR="9525" marT="9525" marB="9525" anchor="ctr">
                    <a:lnL>
                      <a:noFill/>
                    </a:lnL>
                    <a:lnR>
                      <a:noFill/>
                    </a:lnR>
                    <a:lnT>
                      <a:noFill/>
                    </a:lnT>
                    <a:lnB>
                      <a:noFill/>
                    </a:lnB>
                  </a:tcPr>
                </a:tc>
                <a:tc>
                  <a:txBody>
                    <a:bodyPr/>
                    <a:lstStyle/>
                    <a:p>
                      <a:pPr>
                        <a:spcAft>
                          <a:spcPts val="0"/>
                        </a:spcAft>
                      </a:pPr>
                      <a:r>
                        <a:rPr lang="es-AR" sz="1600" dirty="0">
                          <a:latin typeface="Arial"/>
                          <a:ea typeface="Times New Roman"/>
                        </a:rPr>
                        <a:t>Texto por defecto que contendrá la caja.</a:t>
                      </a:r>
                      <a:endParaRPr lang="es-ES" sz="1600" dirty="0">
                        <a:latin typeface="Times New Roman"/>
                        <a:ea typeface="Times New Roman"/>
                      </a:endParaRPr>
                    </a:p>
                  </a:txBody>
                  <a:tcPr marL="9525" marR="9525" marT="9525" marB="9525"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p:txBody>
          <a:bodyPr>
            <a:normAutofit/>
          </a:bodyPr>
          <a:lstStyle/>
          <a:p>
            <a:r>
              <a:rPr lang="es-AR" dirty="0" smtClean="0"/>
              <a:t>Texto de Múltiples líneas.</a:t>
            </a:r>
          </a:p>
          <a:p>
            <a:pPr lvl="1"/>
            <a:r>
              <a:rPr lang="es-AR" dirty="0" smtClean="0"/>
              <a:t>Permite introducir más de una línea. En ese caso se utilizará la siguiente etiqueta: </a:t>
            </a:r>
          </a:p>
          <a:p>
            <a:pPr lvl="2">
              <a:buNone/>
            </a:pPr>
            <a:r>
              <a:rPr lang="es-AR" dirty="0" smtClean="0">
                <a:solidFill>
                  <a:srgbClr val="FF0000"/>
                </a:solidFill>
              </a:rPr>
              <a:t>	&lt;TEXTAREA&gt;</a:t>
            </a:r>
            <a:br>
              <a:rPr lang="es-AR" dirty="0" smtClean="0">
                <a:solidFill>
                  <a:srgbClr val="FF0000"/>
                </a:solidFill>
              </a:rPr>
            </a:br>
            <a:r>
              <a:rPr lang="es-AR" dirty="0" smtClean="0">
                <a:solidFill>
                  <a:srgbClr val="FF0000"/>
                </a:solidFill>
              </a:rPr>
              <a:t>		Por defecto</a:t>
            </a:r>
            <a:br>
              <a:rPr lang="es-AR" dirty="0" smtClean="0">
                <a:solidFill>
                  <a:srgbClr val="FF0000"/>
                </a:solidFill>
              </a:rPr>
            </a:br>
            <a:r>
              <a:rPr lang="es-AR" dirty="0" smtClean="0">
                <a:solidFill>
                  <a:srgbClr val="FF0000"/>
                </a:solidFill>
              </a:rPr>
              <a:t>&lt;/TEXTAREA&gt;</a:t>
            </a:r>
          </a:p>
          <a:p>
            <a:pPr lvl="1"/>
            <a:r>
              <a:rPr lang="es-AR" dirty="0" smtClean="0"/>
              <a:t>Admite estos parámetros:</a:t>
            </a:r>
          </a:p>
        </p:txBody>
      </p:sp>
      <p:sp>
        <p:nvSpPr>
          <p:cNvPr id="27650" name="Rectangle 2"/>
          <p:cNvSpPr>
            <a:spLocks noGrp="1" noChangeArrowheads="1"/>
          </p:cNvSpPr>
          <p:nvPr>
            <p:ph type="title"/>
          </p:nvPr>
        </p:nvSpPr>
        <p:spPr/>
        <p:txBody>
          <a:bodyPr>
            <a:normAutofit/>
          </a:bodyPr>
          <a:lstStyle/>
          <a:p>
            <a:pPr eaLnBrk="1" hangingPunct="1"/>
            <a:r>
              <a:rPr lang="es-MX" dirty="0" smtClean="0"/>
              <a:t>Formularios</a:t>
            </a:r>
            <a:endParaRPr lang="es-ES" dirty="0" smtClean="0"/>
          </a:p>
        </p:txBody>
      </p:sp>
      <p:graphicFrame>
        <p:nvGraphicFramePr>
          <p:cNvPr id="5" name="4 Tabla"/>
          <p:cNvGraphicFramePr>
            <a:graphicFrameLocks noGrp="1"/>
          </p:cNvGraphicFramePr>
          <p:nvPr/>
        </p:nvGraphicFramePr>
        <p:xfrm>
          <a:off x="1571604" y="4357694"/>
          <a:ext cx="6096000" cy="1276350"/>
        </p:xfrm>
        <a:graphic>
          <a:graphicData uri="http://schemas.openxmlformats.org/drawingml/2006/table">
            <a:tbl>
              <a:tblPr/>
              <a:tblGrid>
                <a:gridCol w="3048000"/>
                <a:gridCol w="3048000"/>
              </a:tblGrid>
              <a:tr h="0">
                <a:tc>
                  <a:txBody>
                    <a:bodyPr/>
                    <a:lstStyle/>
                    <a:p>
                      <a:pPr algn="ctr">
                        <a:spcAft>
                          <a:spcPts val="0"/>
                        </a:spcAft>
                      </a:pPr>
                      <a:r>
                        <a:rPr lang="es-AR" sz="1600" b="1" dirty="0">
                          <a:latin typeface="Times New Roman"/>
                          <a:ea typeface="Times New Roman"/>
                        </a:rPr>
                        <a:t>Parámetro</a:t>
                      </a:r>
                      <a:endParaRPr lang="es-ES" sz="1600" dirty="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s-AR" sz="1600" b="1">
                          <a:latin typeface="Times New Roman"/>
                          <a:ea typeface="Times New Roman"/>
                        </a:rPr>
                        <a:t>Utilidad</a:t>
                      </a:r>
                      <a:endParaRPr lang="es-ES" sz="160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a:spcAft>
                          <a:spcPts val="0"/>
                        </a:spcAft>
                      </a:pPr>
                      <a:r>
                        <a:rPr lang="es-AR" sz="1600" dirty="0">
                          <a:solidFill>
                            <a:srgbClr val="006600"/>
                          </a:solidFill>
                          <a:latin typeface="Courier New"/>
                          <a:ea typeface="Times New Roman"/>
                        </a:rPr>
                        <a:t>ROWS</a:t>
                      </a:r>
                      <a:endParaRPr lang="es-ES" sz="1600" dirty="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s-AR" sz="1600">
                          <a:latin typeface="Arial"/>
                          <a:ea typeface="Times New Roman"/>
                        </a:rPr>
                        <a:t>Filas que ocupará la caja de texto.</a:t>
                      </a:r>
                      <a:endParaRPr lang="es-ES" sz="160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a:spcAft>
                          <a:spcPts val="0"/>
                        </a:spcAft>
                      </a:pPr>
                      <a:r>
                        <a:rPr lang="es-AR" sz="1600" dirty="0">
                          <a:solidFill>
                            <a:srgbClr val="006600"/>
                          </a:solidFill>
                          <a:latin typeface="Courier New"/>
                          <a:ea typeface="Times New Roman"/>
                        </a:rPr>
                        <a:t>COLS</a:t>
                      </a:r>
                      <a:endParaRPr lang="es-ES" sz="1600" dirty="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s-AR" sz="1600" dirty="0">
                          <a:latin typeface="Arial"/>
                          <a:ea typeface="Times New Roman"/>
                        </a:rPr>
                        <a:t>Columnas que ocupará la caja de texto.</a:t>
                      </a:r>
                      <a:endParaRPr lang="es-ES" sz="1600" dirty="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457200" y="1481329"/>
            <a:ext cx="8229600" cy="3233556"/>
          </a:xfrm>
        </p:spPr>
        <p:txBody>
          <a:bodyPr>
            <a:normAutofit fontScale="85000" lnSpcReduction="20000"/>
          </a:bodyPr>
          <a:lstStyle/>
          <a:p>
            <a:r>
              <a:rPr lang="es-AR" dirty="0" smtClean="0"/>
              <a:t>Opciones</a:t>
            </a:r>
            <a:r>
              <a:rPr lang="es-AR" dirty="0" smtClean="0"/>
              <a:t>.</a:t>
            </a:r>
          </a:p>
          <a:p>
            <a:endParaRPr lang="es-AR" dirty="0" smtClean="0"/>
          </a:p>
          <a:p>
            <a:pPr lvl="1"/>
            <a:r>
              <a:rPr lang="es-AR" dirty="0" smtClean="0"/>
              <a:t>Si lo que deseamos es que el usuario decida entre varias opciones podremos hacerlo de dos modos:</a:t>
            </a:r>
          </a:p>
          <a:p>
            <a:pPr lvl="1"/>
            <a:r>
              <a:rPr lang="es-AR" b="1" dirty="0" smtClean="0"/>
              <a:t>Botones de Radio:</a:t>
            </a:r>
          </a:p>
          <a:p>
            <a:pPr lvl="1"/>
            <a:endParaRPr lang="es-ES" dirty="0" smtClean="0"/>
          </a:p>
          <a:p>
            <a:pPr lvl="1">
              <a:buNone/>
            </a:pPr>
            <a:r>
              <a:rPr lang="es-AR" dirty="0" smtClean="0"/>
              <a:t>	</a:t>
            </a:r>
            <a:r>
              <a:rPr lang="en-US" sz="2200" dirty="0" smtClean="0">
                <a:solidFill>
                  <a:srgbClr val="FF0000"/>
                </a:solidFill>
              </a:rPr>
              <a:t>&lt;INPUT NAME="</a:t>
            </a:r>
            <a:r>
              <a:rPr lang="en-US" sz="2200" dirty="0" err="1" smtClean="0">
                <a:solidFill>
                  <a:srgbClr val="FF0000"/>
                </a:solidFill>
              </a:rPr>
              <a:t>Respuesta</a:t>
            </a:r>
            <a:r>
              <a:rPr lang="en-US" sz="2200" dirty="0" smtClean="0">
                <a:solidFill>
                  <a:srgbClr val="FF0000"/>
                </a:solidFill>
              </a:rPr>
              <a:t>" TYPE=RADIO VALUE="mal"&gt;&lt;BR&gt;</a:t>
            </a:r>
          </a:p>
          <a:p>
            <a:pPr lvl="1">
              <a:buNone/>
            </a:pPr>
            <a:endParaRPr lang="en-US" dirty="0" smtClean="0">
              <a:solidFill>
                <a:srgbClr val="FF0000"/>
              </a:solidFill>
            </a:endParaRPr>
          </a:p>
          <a:p>
            <a:pPr lvl="1"/>
            <a:r>
              <a:rPr lang="es-AR" dirty="0" smtClean="0"/>
              <a:t>Para asociar varios botones de radio a una misma variable les pondremos a todos ellos el mismo NAME.</a:t>
            </a:r>
          </a:p>
          <a:p>
            <a:pPr lvl="1"/>
            <a:r>
              <a:rPr lang="es-AR" dirty="0" smtClean="0"/>
              <a:t>Acepta los siguientes parámetros:</a:t>
            </a:r>
            <a:endParaRPr lang="es-ES" dirty="0" smtClean="0"/>
          </a:p>
          <a:p>
            <a:pPr lvl="1"/>
            <a:endParaRPr lang="es-AR" dirty="0" smtClean="0"/>
          </a:p>
        </p:txBody>
      </p:sp>
      <p:sp>
        <p:nvSpPr>
          <p:cNvPr id="27650" name="Rectangle 2"/>
          <p:cNvSpPr>
            <a:spLocks noGrp="1" noChangeArrowheads="1"/>
          </p:cNvSpPr>
          <p:nvPr>
            <p:ph type="title"/>
          </p:nvPr>
        </p:nvSpPr>
        <p:spPr/>
        <p:txBody>
          <a:bodyPr>
            <a:normAutofit/>
          </a:bodyPr>
          <a:lstStyle/>
          <a:p>
            <a:pPr eaLnBrk="1" hangingPunct="1"/>
            <a:r>
              <a:rPr lang="es-MX" dirty="0" smtClean="0"/>
              <a:t>Formularios</a:t>
            </a:r>
            <a:endParaRPr lang="es-ES" dirty="0" smtClean="0"/>
          </a:p>
        </p:txBody>
      </p:sp>
      <p:graphicFrame>
        <p:nvGraphicFramePr>
          <p:cNvPr id="6" name="5 Tabla"/>
          <p:cNvGraphicFramePr>
            <a:graphicFrameLocks noGrp="1"/>
          </p:cNvGraphicFramePr>
          <p:nvPr/>
        </p:nvGraphicFramePr>
        <p:xfrm>
          <a:off x="1547834" y="4929198"/>
          <a:ext cx="6096000" cy="1032510"/>
        </p:xfrm>
        <a:graphic>
          <a:graphicData uri="http://schemas.openxmlformats.org/drawingml/2006/table">
            <a:tbl>
              <a:tblPr/>
              <a:tblGrid>
                <a:gridCol w="1214446"/>
                <a:gridCol w="4881554"/>
              </a:tblGrid>
              <a:tr h="0">
                <a:tc>
                  <a:txBody>
                    <a:bodyPr/>
                    <a:lstStyle/>
                    <a:p>
                      <a:pPr algn="ctr">
                        <a:spcAft>
                          <a:spcPts val="0"/>
                        </a:spcAft>
                      </a:pPr>
                      <a:r>
                        <a:rPr lang="es-AR" sz="1600" b="1" dirty="0">
                          <a:latin typeface="Times New Roman"/>
                          <a:ea typeface="Times New Roman"/>
                        </a:rPr>
                        <a:t>Parámetro</a:t>
                      </a:r>
                      <a:endParaRPr lang="es-ES" sz="1600" dirty="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s-AR" sz="1600" b="1">
                          <a:latin typeface="Times New Roman"/>
                          <a:ea typeface="Times New Roman"/>
                        </a:rPr>
                        <a:t>Utilidad</a:t>
                      </a:r>
                      <a:endParaRPr lang="es-ES" sz="160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a:spcAft>
                          <a:spcPts val="0"/>
                        </a:spcAft>
                      </a:pPr>
                      <a:r>
                        <a:rPr lang="es-AR" sz="1600">
                          <a:solidFill>
                            <a:srgbClr val="006600"/>
                          </a:solidFill>
                          <a:latin typeface="Courier New"/>
                          <a:ea typeface="Times New Roman"/>
                        </a:rPr>
                        <a:t>VALUE</a:t>
                      </a:r>
                      <a:endParaRPr lang="es-ES" sz="160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s-AR" sz="1600">
                          <a:latin typeface="Arial"/>
                          <a:ea typeface="Times New Roman"/>
                        </a:rPr>
                        <a:t>Este es el valor que asignará a la variable.</a:t>
                      </a:r>
                      <a:endParaRPr lang="es-ES" sz="160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a:spcAft>
                          <a:spcPts val="0"/>
                        </a:spcAft>
                      </a:pPr>
                      <a:r>
                        <a:rPr lang="es-AR" sz="1600" dirty="0">
                          <a:solidFill>
                            <a:srgbClr val="006600"/>
                          </a:solidFill>
                          <a:latin typeface="Courier New"/>
                          <a:ea typeface="Times New Roman"/>
                        </a:rPr>
                        <a:t>CHECKED</a:t>
                      </a:r>
                      <a:endParaRPr lang="es-ES" sz="1600" dirty="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s-AR" sz="1600" dirty="0">
                          <a:latin typeface="Arial"/>
                          <a:ea typeface="Times New Roman"/>
                        </a:rPr>
                        <a:t>Si lo indicamos en una de las opciones esta será la que esté activada por defecto.</a:t>
                      </a:r>
                      <a:endParaRPr lang="es-ES" sz="1600" dirty="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457200" y="1481329"/>
            <a:ext cx="8229600" cy="3233556"/>
          </a:xfrm>
        </p:spPr>
        <p:txBody>
          <a:bodyPr>
            <a:normAutofit fontScale="92500" lnSpcReduction="20000"/>
          </a:bodyPr>
          <a:lstStyle/>
          <a:p>
            <a:r>
              <a:rPr lang="es-AR" dirty="0" smtClean="0"/>
              <a:t>Opciones.</a:t>
            </a:r>
          </a:p>
          <a:p>
            <a:pPr lvl="1"/>
            <a:r>
              <a:rPr lang="es-AR" b="1" dirty="0" smtClean="0"/>
              <a:t>Listas desplegables:</a:t>
            </a:r>
          </a:p>
          <a:p>
            <a:pPr lvl="1"/>
            <a:r>
              <a:rPr lang="es-AR" dirty="0" smtClean="0"/>
              <a:t>Para emplearlas deberemos utilizar dos etiquetas, SELECT y OPTION:</a:t>
            </a:r>
          </a:p>
          <a:p>
            <a:pPr lvl="2">
              <a:buNone/>
            </a:pPr>
            <a:r>
              <a:rPr lang="en-US" dirty="0" smtClean="0">
                <a:solidFill>
                  <a:srgbClr val="FF0000"/>
                </a:solidFill>
              </a:rPr>
              <a:t>	&lt;SELECT NAME="</a:t>
            </a:r>
            <a:r>
              <a:rPr lang="en-US" dirty="0" err="1" smtClean="0">
                <a:solidFill>
                  <a:srgbClr val="FF0000"/>
                </a:solidFill>
              </a:rPr>
              <a:t>Navegador</a:t>
            </a:r>
            <a:r>
              <a:rPr lang="en-US" dirty="0" smtClean="0">
                <a:solidFill>
                  <a:srgbClr val="FF0000"/>
                </a:solidFill>
              </a:rPr>
              <a:t>"&gt; </a:t>
            </a:r>
            <a:br>
              <a:rPr lang="en-US" dirty="0" smtClean="0">
                <a:solidFill>
                  <a:srgbClr val="FF0000"/>
                </a:solidFill>
              </a:rPr>
            </a:br>
            <a:r>
              <a:rPr lang="en-US" dirty="0" smtClean="0">
                <a:solidFill>
                  <a:srgbClr val="FF0000"/>
                </a:solidFill>
              </a:rPr>
              <a:t>		&lt;OPTION&gt;Netscape </a:t>
            </a:r>
            <a:br>
              <a:rPr lang="en-US" dirty="0" smtClean="0">
                <a:solidFill>
                  <a:srgbClr val="FF0000"/>
                </a:solidFill>
              </a:rPr>
            </a:br>
            <a:r>
              <a:rPr lang="en-US" dirty="0" smtClean="0">
                <a:solidFill>
                  <a:srgbClr val="FF0000"/>
                </a:solidFill>
              </a:rPr>
              <a:t> 	&lt;OPTION&gt;Explorer </a:t>
            </a:r>
            <a:br>
              <a:rPr lang="en-US" dirty="0" smtClean="0">
                <a:solidFill>
                  <a:srgbClr val="FF0000"/>
                </a:solidFill>
              </a:rPr>
            </a:br>
            <a:r>
              <a:rPr lang="en-US" dirty="0" smtClean="0">
                <a:solidFill>
                  <a:srgbClr val="FF0000"/>
                </a:solidFill>
              </a:rPr>
              <a:t>  	&lt;OPTION&gt;Opera </a:t>
            </a:r>
            <a:br>
              <a:rPr lang="en-US" dirty="0" smtClean="0">
                <a:solidFill>
                  <a:srgbClr val="FF0000"/>
                </a:solidFill>
              </a:rPr>
            </a:br>
            <a:r>
              <a:rPr lang="en-US" dirty="0" smtClean="0">
                <a:solidFill>
                  <a:srgbClr val="FF0000"/>
                </a:solidFill>
              </a:rPr>
              <a:t>  	&lt;OPTION&gt;Lynx </a:t>
            </a:r>
            <a:br>
              <a:rPr lang="en-US" dirty="0" smtClean="0">
                <a:solidFill>
                  <a:srgbClr val="FF0000"/>
                </a:solidFill>
              </a:rPr>
            </a:br>
            <a:r>
              <a:rPr lang="en-US" dirty="0" smtClean="0">
                <a:solidFill>
                  <a:srgbClr val="FF0000"/>
                </a:solidFill>
              </a:rPr>
              <a:t>  	&lt;OPTION&gt;</a:t>
            </a:r>
            <a:r>
              <a:rPr lang="en-US" dirty="0" err="1" smtClean="0">
                <a:solidFill>
                  <a:srgbClr val="FF0000"/>
                </a:solidFill>
              </a:rPr>
              <a:t>Otros</a:t>
            </a:r>
            <a:r>
              <a:rPr lang="en-US" dirty="0" smtClean="0">
                <a:solidFill>
                  <a:srgbClr val="FF0000"/>
                </a:solidFill>
              </a:rPr>
              <a:t> </a:t>
            </a:r>
            <a:br>
              <a:rPr lang="en-US" dirty="0" smtClean="0">
                <a:solidFill>
                  <a:srgbClr val="FF0000"/>
                </a:solidFill>
              </a:rPr>
            </a:br>
            <a:r>
              <a:rPr lang="en-US" dirty="0" smtClean="0">
                <a:solidFill>
                  <a:srgbClr val="FF0000"/>
                </a:solidFill>
              </a:rPr>
              <a:t>&lt;/SELECT&gt;</a:t>
            </a:r>
            <a:endParaRPr lang="es-AR" dirty="0" smtClean="0">
              <a:solidFill>
                <a:srgbClr val="FF0000"/>
              </a:solidFill>
            </a:endParaRPr>
          </a:p>
          <a:p>
            <a:pPr lvl="1"/>
            <a:r>
              <a:rPr lang="es-AR" dirty="0" smtClean="0"/>
              <a:t>Los parámetros que admite SELECT son las siguientes:</a:t>
            </a:r>
            <a:endParaRPr lang="es-AR" b="1" dirty="0" smtClean="0"/>
          </a:p>
          <a:p>
            <a:pPr lvl="1"/>
            <a:endParaRPr lang="es-AR" b="1" dirty="0" smtClean="0"/>
          </a:p>
          <a:p>
            <a:pPr lvl="1"/>
            <a:endParaRPr lang="es-AR" dirty="0" smtClean="0"/>
          </a:p>
        </p:txBody>
      </p:sp>
      <p:sp>
        <p:nvSpPr>
          <p:cNvPr id="27650" name="Rectangle 2"/>
          <p:cNvSpPr>
            <a:spLocks noGrp="1" noChangeArrowheads="1"/>
          </p:cNvSpPr>
          <p:nvPr>
            <p:ph type="title"/>
          </p:nvPr>
        </p:nvSpPr>
        <p:spPr/>
        <p:txBody>
          <a:bodyPr>
            <a:normAutofit/>
          </a:bodyPr>
          <a:lstStyle/>
          <a:p>
            <a:pPr eaLnBrk="1" hangingPunct="1"/>
            <a:r>
              <a:rPr lang="es-MX" dirty="0" smtClean="0"/>
              <a:t>Formularios</a:t>
            </a:r>
            <a:endParaRPr lang="es-ES" dirty="0" smtClean="0"/>
          </a:p>
        </p:txBody>
      </p:sp>
      <p:graphicFrame>
        <p:nvGraphicFramePr>
          <p:cNvPr id="5" name="4 Tabla"/>
          <p:cNvGraphicFramePr>
            <a:graphicFrameLocks noGrp="1"/>
          </p:cNvGraphicFramePr>
          <p:nvPr/>
        </p:nvGraphicFramePr>
        <p:xfrm>
          <a:off x="785786" y="4929198"/>
          <a:ext cx="7929618" cy="1032510"/>
        </p:xfrm>
        <a:graphic>
          <a:graphicData uri="http://schemas.openxmlformats.org/drawingml/2006/table">
            <a:tbl>
              <a:tblPr/>
              <a:tblGrid>
                <a:gridCol w="1355490"/>
                <a:gridCol w="6574128"/>
              </a:tblGrid>
              <a:tr h="0">
                <a:tc>
                  <a:txBody>
                    <a:bodyPr/>
                    <a:lstStyle/>
                    <a:p>
                      <a:pPr algn="ctr">
                        <a:spcAft>
                          <a:spcPts val="0"/>
                        </a:spcAft>
                      </a:pPr>
                      <a:r>
                        <a:rPr lang="es-AR" sz="1600" b="1">
                          <a:latin typeface="Times New Roman"/>
                          <a:ea typeface="Times New Roman"/>
                        </a:rPr>
                        <a:t>Parámetro</a:t>
                      </a:r>
                      <a:endParaRPr lang="es-ES" sz="160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s-AR" sz="1600" b="1">
                          <a:latin typeface="Times New Roman"/>
                          <a:ea typeface="Times New Roman"/>
                        </a:rPr>
                        <a:t>Utilidad</a:t>
                      </a:r>
                      <a:endParaRPr lang="es-ES" sz="160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a:spcAft>
                          <a:spcPts val="0"/>
                        </a:spcAft>
                      </a:pPr>
                      <a:r>
                        <a:rPr lang="es-AR" sz="1600">
                          <a:solidFill>
                            <a:srgbClr val="006600"/>
                          </a:solidFill>
                          <a:latin typeface="Courier New"/>
                          <a:ea typeface="Times New Roman"/>
                        </a:rPr>
                        <a:t>SIZE</a:t>
                      </a:r>
                      <a:endParaRPr lang="es-ES" sz="160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s-AR" sz="1600">
                          <a:latin typeface="Arial"/>
                          <a:ea typeface="Times New Roman"/>
                        </a:rPr>
                        <a:t>El número de opciones que podremos ver. Si es mayor que 1 veremos una lista de selección y, si no, veremos una lista desplegable.</a:t>
                      </a:r>
                      <a:endParaRPr lang="es-ES" sz="160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a:spcAft>
                          <a:spcPts val="0"/>
                        </a:spcAft>
                      </a:pPr>
                      <a:r>
                        <a:rPr lang="es-AR" sz="1600" dirty="0">
                          <a:solidFill>
                            <a:srgbClr val="006600"/>
                          </a:solidFill>
                          <a:latin typeface="Courier New"/>
                          <a:ea typeface="Times New Roman"/>
                        </a:rPr>
                        <a:t>MULTIPLE</a:t>
                      </a:r>
                      <a:endParaRPr lang="es-ES" sz="1600" dirty="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s-AR" sz="1600" dirty="0">
                          <a:latin typeface="Arial"/>
                          <a:ea typeface="Times New Roman"/>
                        </a:rPr>
                        <a:t>Si lo indicamos podremos elegir más de una opción.</a:t>
                      </a:r>
                      <a:endParaRPr lang="es-ES" sz="1600" dirty="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457200" y="1481328"/>
            <a:ext cx="8229600" cy="4107911"/>
          </a:xfrm>
        </p:spPr>
        <p:txBody>
          <a:bodyPr>
            <a:normAutofit/>
          </a:bodyPr>
          <a:lstStyle/>
          <a:p>
            <a:r>
              <a:rPr lang="es-AR" dirty="0" smtClean="0"/>
              <a:t>Opciones</a:t>
            </a:r>
            <a:r>
              <a:rPr lang="es-AR" dirty="0" smtClean="0"/>
              <a:t>.</a:t>
            </a:r>
          </a:p>
          <a:p>
            <a:endParaRPr lang="es-AR" dirty="0" smtClean="0"/>
          </a:p>
          <a:p>
            <a:pPr lvl="1"/>
            <a:r>
              <a:rPr lang="es-AR" b="1" dirty="0" smtClean="0"/>
              <a:t>Listas desplegables:</a:t>
            </a:r>
          </a:p>
          <a:p>
            <a:pPr lvl="1"/>
            <a:r>
              <a:rPr lang="es-AR" dirty="0" smtClean="0"/>
              <a:t>Y OPTION estos</a:t>
            </a:r>
            <a:r>
              <a:rPr lang="es-AR" dirty="0" smtClean="0"/>
              <a:t>:</a:t>
            </a:r>
          </a:p>
          <a:p>
            <a:pPr lvl="1"/>
            <a:endParaRPr lang="es-AR" dirty="0" smtClean="0"/>
          </a:p>
          <a:p>
            <a:pPr lvl="1"/>
            <a:endParaRPr lang="es-AR" dirty="0" smtClean="0"/>
          </a:p>
          <a:p>
            <a:pPr lvl="2">
              <a:buNone/>
            </a:pPr>
            <a:r>
              <a:rPr lang="en-US" dirty="0" smtClean="0">
                <a:solidFill>
                  <a:srgbClr val="FF0000"/>
                </a:solidFill>
              </a:rPr>
              <a:t>	</a:t>
            </a:r>
            <a:endParaRPr lang="es-AR" dirty="0" smtClean="0"/>
          </a:p>
        </p:txBody>
      </p:sp>
      <p:sp>
        <p:nvSpPr>
          <p:cNvPr id="27650" name="Rectangle 2"/>
          <p:cNvSpPr>
            <a:spLocks noGrp="1" noChangeArrowheads="1"/>
          </p:cNvSpPr>
          <p:nvPr>
            <p:ph type="title"/>
          </p:nvPr>
        </p:nvSpPr>
        <p:spPr/>
        <p:txBody>
          <a:bodyPr>
            <a:normAutofit/>
          </a:bodyPr>
          <a:lstStyle/>
          <a:p>
            <a:pPr eaLnBrk="1" hangingPunct="1"/>
            <a:r>
              <a:rPr lang="es-MX" dirty="0" smtClean="0"/>
              <a:t>Formularios</a:t>
            </a:r>
            <a:endParaRPr lang="es-ES" dirty="0" smtClean="0"/>
          </a:p>
        </p:txBody>
      </p:sp>
      <p:graphicFrame>
        <p:nvGraphicFramePr>
          <p:cNvPr id="6" name="5 Tabla"/>
          <p:cNvGraphicFramePr>
            <a:graphicFrameLocks noGrp="1"/>
          </p:cNvGraphicFramePr>
          <p:nvPr/>
        </p:nvGraphicFramePr>
        <p:xfrm>
          <a:off x="971600" y="3645024"/>
          <a:ext cx="6905652" cy="1428760"/>
        </p:xfrm>
        <a:graphic>
          <a:graphicData uri="http://schemas.openxmlformats.org/drawingml/2006/table">
            <a:tbl>
              <a:tblPr/>
              <a:tblGrid>
                <a:gridCol w="3048195"/>
                <a:gridCol w="3857457"/>
              </a:tblGrid>
              <a:tr h="363780">
                <a:tc>
                  <a:txBody>
                    <a:bodyPr/>
                    <a:lstStyle/>
                    <a:p>
                      <a:pPr algn="ctr">
                        <a:spcAft>
                          <a:spcPts val="0"/>
                        </a:spcAft>
                      </a:pPr>
                      <a:r>
                        <a:rPr lang="es-AR" sz="1600" b="1" dirty="0">
                          <a:latin typeface="Times New Roman"/>
                          <a:ea typeface="Times New Roman"/>
                        </a:rPr>
                        <a:t>Parámetro</a:t>
                      </a:r>
                      <a:endParaRPr lang="es-ES" sz="1600" dirty="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s-AR" sz="1600" b="1">
                          <a:latin typeface="Times New Roman"/>
                          <a:ea typeface="Times New Roman"/>
                        </a:rPr>
                        <a:t>Utilidad</a:t>
                      </a:r>
                      <a:endParaRPr lang="es-ES" sz="160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3780">
                <a:tc>
                  <a:txBody>
                    <a:bodyPr/>
                    <a:lstStyle/>
                    <a:p>
                      <a:pPr algn="ctr">
                        <a:spcAft>
                          <a:spcPts val="0"/>
                        </a:spcAft>
                      </a:pPr>
                      <a:r>
                        <a:rPr lang="es-AR" sz="1600">
                          <a:solidFill>
                            <a:srgbClr val="006600"/>
                          </a:solidFill>
                          <a:latin typeface="Courier New"/>
                          <a:ea typeface="Times New Roman"/>
                        </a:rPr>
                        <a:t>VALUE</a:t>
                      </a:r>
                      <a:endParaRPr lang="es-ES" sz="160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s-AR" sz="1600">
                          <a:latin typeface="Arial"/>
                          <a:ea typeface="Times New Roman"/>
                        </a:rPr>
                        <a:t>Este es el valor que asignará a la variable.</a:t>
                      </a:r>
                      <a:endParaRPr lang="es-ES" sz="160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01200">
                <a:tc>
                  <a:txBody>
                    <a:bodyPr/>
                    <a:lstStyle/>
                    <a:p>
                      <a:pPr algn="ctr">
                        <a:spcAft>
                          <a:spcPts val="0"/>
                        </a:spcAft>
                      </a:pPr>
                      <a:r>
                        <a:rPr lang="es-AR" sz="1600" dirty="0">
                          <a:solidFill>
                            <a:srgbClr val="006600"/>
                          </a:solidFill>
                          <a:latin typeface="Courier New"/>
                          <a:ea typeface="Times New Roman"/>
                        </a:rPr>
                        <a:t>SELECTED</a:t>
                      </a:r>
                      <a:endParaRPr lang="es-ES" sz="1600" dirty="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s-AR" sz="1600" dirty="0">
                          <a:latin typeface="Arial"/>
                          <a:ea typeface="Times New Roman"/>
                        </a:rPr>
                        <a:t>Si lo indicamos en una de las opciones esta será la seleccionada por defecto.</a:t>
                      </a:r>
                      <a:endParaRPr lang="es-ES" sz="1600" dirty="0">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p:txBody>
          <a:bodyPr>
            <a:normAutofit/>
          </a:bodyPr>
          <a:lstStyle/>
          <a:p>
            <a:pPr>
              <a:lnSpc>
                <a:spcPct val="90000"/>
              </a:lnSpc>
            </a:pPr>
            <a:r>
              <a:rPr lang="es-AR" sz="2800" dirty="0" smtClean="0"/>
              <a:t>Para hacerlo vamos a utilizar el parámetro COLOR. Indicando el nombre, si es un color normal, o bien especificando el porcentaje de rojo, verde y azul (código RGB) del mismo. Los colores reconocidos son los siguientes:</a:t>
            </a:r>
            <a:endParaRPr lang="es-ES" sz="2800" dirty="0" smtClean="0"/>
          </a:p>
          <a:p>
            <a:pPr>
              <a:lnSpc>
                <a:spcPct val="90000"/>
              </a:lnSpc>
            </a:pPr>
            <a:endParaRPr lang="es-AR" sz="2800" dirty="0" smtClean="0"/>
          </a:p>
          <a:p>
            <a:pPr>
              <a:lnSpc>
                <a:spcPct val="90000"/>
              </a:lnSpc>
            </a:pPr>
            <a:endParaRPr lang="es-ES" sz="2800" dirty="0" smtClean="0"/>
          </a:p>
          <a:p>
            <a:pPr>
              <a:lnSpc>
                <a:spcPct val="90000"/>
              </a:lnSpc>
              <a:buNone/>
            </a:pPr>
            <a:endParaRPr lang="es-ES" sz="2900" dirty="0" smtClean="0">
              <a:solidFill>
                <a:srgbClr val="FF0000"/>
              </a:solidFill>
            </a:endParaRPr>
          </a:p>
          <a:p>
            <a:pPr>
              <a:lnSpc>
                <a:spcPct val="90000"/>
              </a:lnSpc>
              <a:buNone/>
            </a:pPr>
            <a:r>
              <a:rPr lang="es-AR" sz="2400" dirty="0" smtClean="0">
                <a:solidFill>
                  <a:srgbClr val="FF0000"/>
                </a:solidFill>
              </a:rPr>
              <a:t>&lt;FONT color="red"&gt;Estoy en rojo&lt;/FONT&gt;</a:t>
            </a:r>
            <a:endParaRPr lang="es-ES" sz="2400" dirty="0" smtClean="0">
              <a:solidFill>
                <a:srgbClr val="FF0000"/>
              </a:solidFill>
            </a:endParaRPr>
          </a:p>
        </p:txBody>
      </p:sp>
      <p:sp>
        <p:nvSpPr>
          <p:cNvPr id="4098" name="Rectangle 2"/>
          <p:cNvSpPr>
            <a:spLocks noGrp="1" noChangeArrowheads="1"/>
          </p:cNvSpPr>
          <p:nvPr>
            <p:ph type="title"/>
          </p:nvPr>
        </p:nvSpPr>
        <p:spPr/>
        <p:txBody>
          <a:bodyPr/>
          <a:lstStyle/>
          <a:p>
            <a:r>
              <a:rPr lang="es-MX" dirty="0" smtClean="0"/>
              <a:t>Cambio de Color</a:t>
            </a:r>
            <a:endParaRPr lang="es-ES" dirty="0"/>
          </a:p>
        </p:txBody>
      </p:sp>
      <p:graphicFrame>
        <p:nvGraphicFramePr>
          <p:cNvPr id="4" name="3 Tabla"/>
          <p:cNvGraphicFramePr>
            <a:graphicFrameLocks noGrp="1"/>
          </p:cNvGraphicFramePr>
          <p:nvPr/>
        </p:nvGraphicFramePr>
        <p:xfrm>
          <a:off x="1428728" y="4143380"/>
          <a:ext cx="6096000" cy="525780"/>
        </p:xfrm>
        <a:graphic>
          <a:graphicData uri="http://schemas.openxmlformats.org/drawingml/2006/table">
            <a:tbl>
              <a:tblPr/>
              <a:tblGrid>
                <a:gridCol w="762000"/>
                <a:gridCol w="762000"/>
                <a:gridCol w="762000"/>
                <a:gridCol w="762000"/>
                <a:gridCol w="762000"/>
                <a:gridCol w="762000"/>
                <a:gridCol w="762000"/>
                <a:gridCol w="762000"/>
              </a:tblGrid>
              <a:tr h="0">
                <a:tc>
                  <a:txBody>
                    <a:bodyPr/>
                    <a:lstStyle/>
                    <a:p>
                      <a:pPr>
                        <a:spcAft>
                          <a:spcPts val="0"/>
                        </a:spcAft>
                      </a:pPr>
                      <a:r>
                        <a:rPr lang="es-AR" sz="1600" dirty="0">
                          <a:solidFill>
                            <a:srgbClr val="FFFFFF"/>
                          </a:solidFill>
                          <a:latin typeface="Times New Roman"/>
                          <a:ea typeface="Times New Roman"/>
                          <a:cs typeface="Times New Roman"/>
                        </a:rPr>
                        <a:t>Black</a:t>
                      </a:r>
                      <a:endParaRPr lang="es-ES" sz="1600" dirty="0">
                        <a:latin typeface="Times New Roman"/>
                        <a:ea typeface="Times New Roman"/>
                        <a:cs typeface="Times New Roman"/>
                      </a:endParaRPr>
                    </a:p>
                  </a:txBody>
                  <a:tcPr marL="9525" marR="9525" marT="9525" marB="9525" anchor="ctr">
                    <a:lnL>
                      <a:noFill/>
                    </a:lnL>
                    <a:lnR>
                      <a:noFill/>
                    </a:lnR>
                    <a:lnT>
                      <a:noFill/>
                    </a:lnT>
                    <a:lnB>
                      <a:noFill/>
                    </a:lnB>
                    <a:solidFill>
                      <a:srgbClr val="000000"/>
                    </a:solidFill>
                  </a:tcPr>
                </a:tc>
                <a:tc>
                  <a:txBody>
                    <a:bodyPr/>
                    <a:lstStyle/>
                    <a:p>
                      <a:pPr>
                        <a:spcAft>
                          <a:spcPts val="0"/>
                        </a:spcAft>
                      </a:pPr>
                      <a:r>
                        <a:rPr lang="es-AR" sz="1600">
                          <a:latin typeface="Times New Roman"/>
                          <a:ea typeface="Times New Roman"/>
                          <a:cs typeface="Times New Roman"/>
                        </a:rPr>
                        <a:t>Silver</a:t>
                      </a:r>
                      <a:endParaRPr lang="es-ES" sz="1600">
                        <a:latin typeface="Times New Roman"/>
                        <a:ea typeface="Times New Roman"/>
                        <a:cs typeface="Times New Roman"/>
                      </a:endParaRPr>
                    </a:p>
                  </a:txBody>
                  <a:tcPr marL="9525" marR="9525" marT="9525" marB="9525" anchor="ctr">
                    <a:lnL>
                      <a:noFill/>
                    </a:lnL>
                    <a:lnR>
                      <a:noFill/>
                    </a:lnR>
                    <a:lnT>
                      <a:noFill/>
                    </a:lnT>
                    <a:lnB>
                      <a:noFill/>
                    </a:lnB>
                    <a:solidFill>
                      <a:srgbClr val="C0C0C0"/>
                    </a:solidFill>
                  </a:tcPr>
                </a:tc>
                <a:tc>
                  <a:txBody>
                    <a:bodyPr/>
                    <a:lstStyle/>
                    <a:p>
                      <a:pPr>
                        <a:spcAft>
                          <a:spcPts val="0"/>
                        </a:spcAft>
                      </a:pPr>
                      <a:r>
                        <a:rPr lang="es-AR" sz="1600">
                          <a:latin typeface="Times New Roman"/>
                          <a:ea typeface="Times New Roman"/>
                          <a:cs typeface="Times New Roman"/>
                        </a:rPr>
                        <a:t>Gray</a:t>
                      </a:r>
                      <a:endParaRPr lang="es-ES" sz="1600">
                        <a:latin typeface="Times New Roman"/>
                        <a:ea typeface="Times New Roman"/>
                        <a:cs typeface="Times New Roman"/>
                      </a:endParaRPr>
                    </a:p>
                  </a:txBody>
                  <a:tcPr marL="9525" marR="9525" marT="9525" marB="9525" anchor="ctr">
                    <a:lnL>
                      <a:noFill/>
                    </a:lnL>
                    <a:lnR>
                      <a:noFill/>
                    </a:lnR>
                    <a:lnT>
                      <a:noFill/>
                    </a:lnT>
                    <a:lnB>
                      <a:noFill/>
                    </a:lnB>
                    <a:solidFill>
                      <a:srgbClr val="808080"/>
                    </a:solidFill>
                  </a:tcPr>
                </a:tc>
                <a:tc>
                  <a:txBody>
                    <a:bodyPr/>
                    <a:lstStyle/>
                    <a:p>
                      <a:pPr>
                        <a:spcAft>
                          <a:spcPts val="0"/>
                        </a:spcAft>
                      </a:pPr>
                      <a:r>
                        <a:rPr lang="es-AR" sz="1600">
                          <a:latin typeface="Times New Roman"/>
                          <a:ea typeface="Times New Roman"/>
                          <a:cs typeface="Times New Roman"/>
                        </a:rPr>
                        <a:t>White</a:t>
                      </a:r>
                      <a:endParaRPr lang="es-ES" sz="1600">
                        <a:latin typeface="Times New Roman"/>
                        <a:ea typeface="Times New Roman"/>
                        <a:cs typeface="Times New Roman"/>
                      </a:endParaRPr>
                    </a:p>
                  </a:txBody>
                  <a:tcPr marL="9525" marR="9525" marT="9525" marB="9525" anchor="ctr">
                    <a:lnL>
                      <a:noFill/>
                    </a:lnL>
                    <a:lnR>
                      <a:noFill/>
                    </a:lnR>
                    <a:lnT>
                      <a:noFill/>
                    </a:lnT>
                    <a:lnB>
                      <a:noFill/>
                    </a:lnB>
                    <a:solidFill>
                      <a:srgbClr val="FFFFFF"/>
                    </a:solidFill>
                  </a:tcPr>
                </a:tc>
                <a:tc>
                  <a:txBody>
                    <a:bodyPr/>
                    <a:lstStyle/>
                    <a:p>
                      <a:pPr>
                        <a:spcAft>
                          <a:spcPts val="0"/>
                        </a:spcAft>
                      </a:pPr>
                      <a:r>
                        <a:rPr lang="es-AR" sz="1600">
                          <a:solidFill>
                            <a:srgbClr val="FFFFFF"/>
                          </a:solidFill>
                          <a:latin typeface="Times New Roman"/>
                          <a:ea typeface="Times New Roman"/>
                          <a:cs typeface="Times New Roman"/>
                        </a:rPr>
                        <a:t>Maroon</a:t>
                      </a:r>
                      <a:endParaRPr lang="es-ES" sz="1600">
                        <a:latin typeface="Times New Roman"/>
                        <a:ea typeface="Times New Roman"/>
                        <a:cs typeface="Times New Roman"/>
                      </a:endParaRPr>
                    </a:p>
                  </a:txBody>
                  <a:tcPr marL="9525" marR="9525" marT="9525" marB="9525" anchor="ctr">
                    <a:lnL>
                      <a:noFill/>
                    </a:lnL>
                    <a:lnR>
                      <a:noFill/>
                    </a:lnR>
                    <a:lnT>
                      <a:noFill/>
                    </a:lnT>
                    <a:lnB>
                      <a:noFill/>
                    </a:lnB>
                    <a:solidFill>
                      <a:srgbClr val="800000"/>
                    </a:solidFill>
                  </a:tcPr>
                </a:tc>
                <a:tc>
                  <a:txBody>
                    <a:bodyPr/>
                    <a:lstStyle/>
                    <a:p>
                      <a:pPr>
                        <a:spcAft>
                          <a:spcPts val="0"/>
                        </a:spcAft>
                      </a:pPr>
                      <a:r>
                        <a:rPr lang="es-AR" sz="1600">
                          <a:latin typeface="Times New Roman"/>
                          <a:ea typeface="Times New Roman"/>
                          <a:cs typeface="Times New Roman"/>
                        </a:rPr>
                        <a:t>Red</a:t>
                      </a:r>
                      <a:endParaRPr lang="es-ES" sz="1600">
                        <a:latin typeface="Times New Roman"/>
                        <a:ea typeface="Times New Roman"/>
                        <a:cs typeface="Times New Roman"/>
                      </a:endParaRPr>
                    </a:p>
                  </a:txBody>
                  <a:tcPr marL="9525" marR="9525" marT="9525" marB="9525" anchor="ctr">
                    <a:lnL>
                      <a:noFill/>
                    </a:lnL>
                    <a:lnR>
                      <a:noFill/>
                    </a:lnR>
                    <a:lnT>
                      <a:noFill/>
                    </a:lnT>
                    <a:lnB>
                      <a:noFill/>
                    </a:lnB>
                    <a:solidFill>
                      <a:srgbClr val="FF0000"/>
                    </a:solidFill>
                  </a:tcPr>
                </a:tc>
                <a:tc>
                  <a:txBody>
                    <a:bodyPr/>
                    <a:lstStyle/>
                    <a:p>
                      <a:pPr>
                        <a:spcAft>
                          <a:spcPts val="0"/>
                        </a:spcAft>
                      </a:pPr>
                      <a:r>
                        <a:rPr lang="es-AR" sz="1600">
                          <a:solidFill>
                            <a:srgbClr val="FFFFFF"/>
                          </a:solidFill>
                          <a:latin typeface="Times New Roman"/>
                          <a:ea typeface="Times New Roman"/>
                          <a:cs typeface="Times New Roman"/>
                        </a:rPr>
                        <a:t>Purple</a:t>
                      </a:r>
                      <a:endParaRPr lang="es-ES" sz="1600">
                        <a:latin typeface="Times New Roman"/>
                        <a:ea typeface="Times New Roman"/>
                        <a:cs typeface="Times New Roman"/>
                      </a:endParaRPr>
                    </a:p>
                  </a:txBody>
                  <a:tcPr marL="9525" marR="9525" marT="9525" marB="9525" anchor="ctr">
                    <a:lnL>
                      <a:noFill/>
                    </a:lnL>
                    <a:lnR>
                      <a:noFill/>
                    </a:lnR>
                    <a:lnT>
                      <a:noFill/>
                    </a:lnT>
                    <a:lnB>
                      <a:noFill/>
                    </a:lnB>
                    <a:solidFill>
                      <a:srgbClr val="800080"/>
                    </a:solidFill>
                  </a:tcPr>
                </a:tc>
                <a:tc>
                  <a:txBody>
                    <a:bodyPr/>
                    <a:lstStyle/>
                    <a:p>
                      <a:pPr>
                        <a:spcAft>
                          <a:spcPts val="0"/>
                        </a:spcAft>
                      </a:pPr>
                      <a:r>
                        <a:rPr lang="es-AR" sz="1600">
                          <a:latin typeface="Times New Roman"/>
                          <a:ea typeface="Times New Roman"/>
                          <a:cs typeface="Times New Roman"/>
                        </a:rPr>
                        <a:t>Fuchsia</a:t>
                      </a:r>
                      <a:endParaRPr lang="es-ES" sz="1600">
                        <a:latin typeface="Times New Roman"/>
                        <a:ea typeface="Times New Roman"/>
                        <a:cs typeface="Times New Roman"/>
                      </a:endParaRPr>
                    </a:p>
                  </a:txBody>
                  <a:tcPr marL="9525" marR="9525" marT="9525" marB="9525" anchor="ctr">
                    <a:lnL>
                      <a:noFill/>
                    </a:lnL>
                    <a:lnR>
                      <a:noFill/>
                    </a:lnR>
                    <a:lnT>
                      <a:noFill/>
                    </a:lnT>
                    <a:lnB>
                      <a:noFill/>
                    </a:lnB>
                    <a:solidFill>
                      <a:srgbClr val="FF00FF"/>
                    </a:solidFill>
                  </a:tcPr>
                </a:tc>
              </a:tr>
              <a:tr h="0">
                <a:tc>
                  <a:txBody>
                    <a:bodyPr/>
                    <a:lstStyle/>
                    <a:p>
                      <a:pPr>
                        <a:spcAft>
                          <a:spcPts val="0"/>
                        </a:spcAft>
                      </a:pPr>
                      <a:r>
                        <a:rPr lang="es-AR" sz="1600">
                          <a:solidFill>
                            <a:srgbClr val="FFFFFF"/>
                          </a:solidFill>
                          <a:latin typeface="Times New Roman"/>
                          <a:ea typeface="Times New Roman"/>
                          <a:cs typeface="Times New Roman"/>
                        </a:rPr>
                        <a:t>Green</a:t>
                      </a:r>
                      <a:endParaRPr lang="es-ES" sz="1600">
                        <a:latin typeface="Times New Roman"/>
                        <a:ea typeface="Times New Roman"/>
                        <a:cs typeface="Times New Roman"/>
                      </a:endParaRPr>
                    </a:p>
                  </a:txBody>
                  <a:tcPr marL="9525" marR="9525" marT="9525" marB="9525" anchor="ctr">
                    <a:lnL>
                      <a:noFill/>
                    </a:lnL>
                    <a:lnR>
                      <a:noFill/>
                    </a:lnR>
                    <a:lnT>
                      <a:noFill/>
                    </a:lnT>
                    <a:lnB>
                      <a:noFill/>
                    </a:lnB>
                    <a:solidFill>
                      <a:srgbClr val="008000"/>
                    </a:solidFill>
                  </a:tcPr>
                </a:tc>
                <a:tc>
                  <a:txBody>
                    <a:bodyPr/>
                    <a:lstStyle/>
                    <a:p>
                      <a:pPr>
                        <a:spcAft>
                          <a:spcPts val="0"/>
                        </a:spcAft>
                      </a:pPr>
                      <a:r>
                        <a:rPr lang="es-AR" sz="1600" dirty="0">
                          <a:latin typeface="Times New Roman"/>
                          <a:ea typeface="Times New Roman"/>
                          <a:cs typeface="Times New Roman"/>
                        </a:rPr>
                        <a:t>Lime</a:t>
                      </a:r>
                      <a:endParaRPr lang="es-ES" sz="1600" dirty="0">
                        <a:latin typeface="Times New Roman"/>
                        <a:ea typeface="Times New Roman"/>
                        <a:cs typeface="Times New Roman"/>
                      </a:endParaRPr>
                    </a:p>
                  </a:txBody>
                  <a:tcPr marL="9525" marR="9525" marT="9525" marB="9525" anchor="ctr">
                    <a:lnL>
                      <a:noFill/>
                    </a:lnL>
                    <a:lnR>
                      <a:noFill/>
                    </a:lnR>
                    <a:lnT>
                      <a:noFill/>
                    </a:lnT>
                    <a:lnB>
                      <a:noFill/>
                    </a:lnB>
                    <a:solidFill>
                      <a:srgbClr val="00FF00"/>
                    </a:solidFill>
                  </a:tcPr>
                </a:tc>
                <a:tc>
                  <a:txBody>
                    <a:bodyPr/>
                    <a:lstStyle/>
                    <a:p>
                      <a:pPr>
                        <a:spcAft>
                          <a:spcPts val="0"/>
                        </a:spcAft>
                      </a:pPr>
                      <a:r>
                        <a:rPr lang="es-AR" sz="1600">
                          <a:latin typeface="Times New Roman"/>
                          <a:ea typeface="Times New Roman"/>
                          <a:cs typeface="Times New Roman"/>
                        </a:rPr>
                        <a:t>Olive</a:t>
                      </a:r>
                      <a:endParaRPr lang="es-ES" sz="1600">
                        <a:latin typeface="Times New Roman"/>
                        <a:ea typeface="Times New Roman"/>
                        <a:cs typeface="Times New Roman"/>
                      </a:endParaRPr>
                    </a:p>
                  </a:txBody>
                  <a:tcPr marL="9525" marR="9525" marT="9525" marB="9525" anchor="ctr">
                    <a:lnL>
                      <a:noFill/>
                    </a:lnL>
                    <a:lnR>
                      <a:noFill/>
                    </a:lnR>
                    <a:lnT>
                      <a:noFill/>
                    </a:lnT>
                    <a:lnB>
                      <a:noFill/>
                    </a:lnB>
                    <a:solidFill>
                      <a:srgbClr val="808000"/>
                    </a:solidFill>
                  </a:tcPr>
                </a:tc>
                <a:tc>
                  <a:txBody>
                    <a:bodyPr/>
                    <a:lstStyle/>
                    <a:p>
                      <a:pPr>
                        <a:spcAft>
                          <a:spcPts val="0"/>
                        </a:spcAft>
                      </a:pPr>
                      <a:r>
                        <a:rPr lang="es-AR" sz="1600">
                          <a:latin typeface="Times New Roman"/>
                          <a:ea typeface="Times New Roman"/>
                          <a:cs typeface="Times New Roman"/>
                        </a:rPr>
                        <a:t>Yellow</a:t>
                      </a:r>
                      <a:endParaRPr lang="es-ES" sz="1600">
                        <a:latin typeface="Times New Roman"/>
                        <a:ea typeface="Times New Roman"/>
                        <a:cs typeface="Times New Roman"/>
                      </a:endParaRPr>
                    </a:p>
                  </a:txBody>
                  <a:tcPr marL="9525" marR="9525" marT="9525" marB="9525" anchor="ctr">
                    <a:lnL>
                      <a:noFill/>
                    </a:lnL>
                    <a:lnR>
                      <a:noFill/>
                    </a:lnR>
                    <a:lnT>
                      <a:noFill/>
                    </a:lnT>
                    <a:lnB>
                      <a:noFill/>
                    </a:lnB>
                    <a:solidFill>
                      <a:srgbClr val="FFFF00"/>
                    </a:solidFill>
                  </a:tcPr>
                </a:tc>
                <a:tc>
                  <a:txBody>
                    <a:bodyPr/>
                    <a:lstStyle/>
                    <a:p>
                      <a:pPr>
                        <a:spcAft>
                          <a:spcPts val="0"/>
                        </a:spcAft>
                      </a:pPr>
                      <a:r>
                        <a:rPr lang="es-AR" sz="1600">
                          <a:solidFill>
                            <a:srgbClr val="FFFFFF"/>
                          </a:solidFill>
                          <a:latin typeface="Times New Roman"/>
                          <a:ea typeface="Times New Roman"/>
                          <a:cs typeface="Times New Roman"/>
                        </a:rPr>
                        <a:t>Navy</a:t>
                      </a:r>
                      <a:endParaRPr lang="es-ES" sz="1600">
                        <a:latin typeface="Times New Roman"/>
                        <a:ea typeface="Times New Roman"/>
                        <a:cs typeface="Times New Roman"/>
                      </a:endParaRPr>
                    </a:p>
                  </a:txBody>
                  <a:tcPr marL="9525" marR="9525" marT="9525" marB="9525" anchor="ctr">
                    <a:lnL>
                      <a:noFill/>
                    </a:lnL>
                    <a:lnR>
                      <a:noFill/>
                    </a:lnR>
                    <a:lnT>
                      <a:noFill/>
                    </a:lnT>
                    <a:lnB>
                      <a:noFill/>
                    </a:lnB>
                    <a:solidFill>
                      <a:srgbClr val="000080"/>
                    </a:solidFill>
                  </a:tcPr>
                </a:tc>
                <a:tc>
                  <a:txBody>
                    <a:bodyPr/>
                    <a:lstStyle/>
                    <a:p>
                      <a:pPr>
                        <a:spcAft>
                          <a:spcPts val="0"/>
                        </a:spcAft>
                      </a:pPr>
                      <a:r>
                        <a:rPr lang="es-AR" sz="1600">
                          <a:solidFill>
                            <a:srgbClr val="FFFFFF"/>
                          </a:solidFill>
                          <a:latin typeface="Times New Roman"/>
                          <a:ea typeface="Times New Roman"/>
                          <a:cs typeface="Times New Roman"/>
                        </a:rPr>
                        <a:t>Blue</a:t>
                      </a:r>
                      <a:endParaRPr lang="es-ES" sz="1600">
                        <a:latin typeface="Times New Roman"/>
                        <a:ea typeface="Times New Roman"/>
                        <a:cs typeface="Times New Roman"/>
                      </a:endParaRPr>
                    </a:p>
                  </a:txBody>
                  <a:tcPr marL="9525" marR="9525" marT="9525" marB="9525" anchor="ctr">
                    <a:lnL>
                      <a:noFill/>
                    </a:lnL>
                    <a:lnR>
                      <a:noFill/>
                    </a:lnR>
                    <a:lnT>
                      <a:noFill/>
                    </a:lnT>
                    <a:lnB>
                      <a:noFill/>
                    </a:lnB>
                    <a:solidFill>
                      <a:srgbClr val="0000FF"/>
                    </a:solidFill>
                  </a:tcPr>
                </a:tc>
                <a:tc>
                  <a:txBody>
                    <a:bodyPr/>
                    <a:lstStyle/>
                    <a:p>
                      <a:pPr>
                        <a:spcAft>
                          <a:spcPts val="0"/>
                        </a:spcAft>
                      </a:pPr>
                      <a:r>
                        <a:rPr lang="es-AR" sz="1600">
                          <a:latin typeface="Times New Roman"/>
                          <a:ea typeface="Times New Roman"/>
                          <a:cs typeface="Times New Roman"/>
                        </a:rPr>
                        <a:t>Teal</a:t>
                      </a:r>
                      <a:endParaRPr lang="es-ES" sz="1600">
                        <a:latin typeface="Times New Roman"/>
                        <a:ea typeface="Times New Roman"/>
                        <a:cs typeface="Times New Roman"/>
                      </a:endParaRPr>
                    </a:p>
                  </a:txBody>
                  <a:tcPr marL="9525" marR="9525" marT="9525" marB="9525" anchor="ctr">
                    <a:lnL>
                      <a:noFill/>
                    </a:lnL>
                    <a:lnR>
                      <a:noFill/>
                    </a:lnR>
                    <a:lnT>
                      <a:noFill/>
                    </a:lnT>
                    <a:lnB>
                      <a:noFill/>
                    </a:lnB>
                    <a:solidFill>
                      <a:srgbClr val="008080"/>
                    </a:solidFill>
                  </a:tcPr>
                </a:tc>
                <a:tc>
                  <a:txBody>
                    <a:bodyPr/>
                    <a:lstStyle/>
                    <a:p>
                      <a:pPr>
                        <a:spcAft>
                          <a:spcPts val="0"/>
                        </a:spcAft>
                      </a:pPr>
                      <a:r>
                        <a:rPr lang="es-AR" sz="1600" dirty="0" err="1">
                          <a:latin typeface="Times New Roman"/>
                          <a:ea typeface="Times New Roman"/>
                          <a:cs typeface="Times New Roman"/>
                        </a:rPr>
                        <a:t>Aqua</a:t>
                      </a:r>
                      <a:endParaRPr lang="es-ES" sz="1600" dirty="0">
                        <a:latin typeface="Times New Roman"/>
                        <a:ea typeface="Times New Roman"/>
                        <a:cs typeface="Times New Roman"/>
                      </a:endParaRPr>
                    </a:p>
                  </a:txBody>
                  <a:tcPr marL="9525" marR="9525" marT="9525" marB="9525" anchor="ctr">
                    <a:lnL>
                      <a:noFill/>
                    </a:lnL>
                    <a:lnR>
                      <a:noFill/>
                    </a:lnR>
                    <a:lnT>
                      <a:noFill/>
                    </a:lnT>
                    <a:lnB>
                      <a:noFill/>
                    </a:lnB>
                    <a:solidFill>
                      <a:srgbClr val="00FFFF"/>
                    </a:solidFill>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457200" y="1481328"/>
            <a:ext cx="8229600" cy="4876629"/>
          </a:xfrm>
        </p:spPr>
        <p:txBody>
          <a:bodyPr>
            <a:normAutofit/>
          </a:bodyPr>
          <a:lstStyle/>
          <a:p>
            <a:r>
              <a:rPr lang="es-AR" dirty="0" smtClean="0"/>
              <a:t>Botones del </a:t>
            </a:r>
            <a:r>
              <a:rPr lang="es-AR" dirty="0" smtClean="0"/>
              <a:t>Formulario</a:t>
            </a:r>
          </a:p>
          <a:p>
            <a:endParaRPr lang="es-AR" dirty="0" smtClean="0"/>
          </a:p>
          <a:p>
            <a:pPr lvl="1"/>
            <a:r>
              <a:rPr lang="es-AR" dirty="0" smtClean="0"/>
              <a:t>Existen dos: uno que se utiliza para mandar el formulario y otro que sirve para limpiar todo lo que haya rellenado el usuario:</a:t>
            </a:r>
          </a:p>
          <a:p>
            <a:pPr lvl="3">
              <a:buNone/>
            </a:pPr>
            <a:endParaRPr lang="en-US" dirty="0" smtClean="0">
              <a:solidFill>
                <a:srgbClr val="FF0000"/>
              </a:solidFill>
            </a:endParaRPr>
          </a:p>
          <a:p>
            <a:pPr lvl="3">
              <a:buNone/>
            </a:pPr>
            <a:r>
              <a:rPr lang="en-US" dirty="0" smtClean="0">
                <a:solidFill>
                  <a:srgbClr val="FF0000"/>
                </a:solidFill>
              </a:rPr>
              <a:t>&lt;INPUT TYPE=SUBMIT&gt;&lt;BR&gt;</a:t>
            </a:r>
          </a:p>
          <a:p>
            <a:pPr lvl="3">
              <a:buNone/>
            </a:pPr>
            <a:r>
              <a:rPr lang="en-US" dirty="0" smtClean="0">
                <a:solidFill>
                  <a:srgbClr val="FF0000"/>
                </a:solidFill>
              </a:rPr>
              <a:t>&lt;INPUT TYPE=RESET&gt;</a:t>
            </a:r>
            <a:endParaRPr lang="es-AR" dirty="0" smtClean="0">
              <a:solidFill>
                <a:srgbClr val="FF0000"/>
              </a:solidFill>
            </a:endParaRPr>
          </a:p>
          <a:p>
            <a:pPr lvl="1"/>
            <a:endParaRPr lang="es-AR" dirty="0" smtClean="0"/>
          </a:p>
          <a:p>
            <a:pPr lvl="1"/>
            <a:r>
              <a:rPr lang="es-AR" dirty="0" smtClean="0"/>
              <a:t>Podemos cambiar el texto que el navegador pone por defecto en esos botones utilizando el parámetro VALUE.</a:t>
            </a:r>
            <a:endParaRPr lang="es-ES" dirty="0" smtClean="0"/>
          </a:p>
          <a:p>
            <a:pPr lvl="1"/>
            <a:endParaRPr lang="es-AR" dirty="0" smtClean="0"/>
          </a:p>
          <a:p>
            <a:pPr lvl="1"/>
            <a:endParaRPr lang="es-AR" dirty="0" smtClean="0"/>
          </a:p>
        </p:txBody>
      </p:sp>
      <p:sp>
        <p:nvSpPr>
          <p:cNvPr id="27650" name="Rectangle 2"/>
          <p:cNvSpPr>
            <a:spLocks noGrp="1" noChangeArrowheads="1"/>
          </p:cNvSpPr>
          <p:nvPr>
            <p:ph type="title"/>
          </p:nvPr>
        </p:nvSpPr>
        <p:spPr/>
        <p:txBody>
          <a:bodyPr>
            <a:normAutofit/>
          </a:bodyPr>
          <a:lstStyle/>
          <a:p>
            <a:pPr eaLnBrk="1" hangingPunct="1"/>
            <a:r>
              <a:rPr lang="es-MX" dirty="0" smtClean="0"/>
              <a:t>Formularios</a:t>
            </a:r>
            <a:endParaRPr lang="es-ES"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457200" y="1481328"/>
            <a:ext cx="8229600" cy="4876629"/>
          </a:xfrm>
        </p:spPr>
        <p:txBody>
          <a:bodyPr>
            <a:normAutofit/>
          </a:bodyPr>
          <a:lstStyle/>
          <a:p>
            <a:r>
              <a:rPr lang="es-AR" dirty="0" smtClean="0"/>
              <a:t>Controles de Confirmación</a:t>
            </a:r>
          </a:p>
          <a:p>
            <a:pPr lvl="1"/>
            <a:r>
              <a:rPr lang="es-AR" dirty="0" smtClean="0"/>
              <a:t>Lo utilizamos cuando necesitamos que el usuario confirme o niegue algo:</a:t>
            </a:r>
          </a:p>
          <a:p>
            <a:pPr lvl="2">
              <a:buNone/>
            </a:pPr>
            <a:r>
              <a:rPr lang="en-US" dirty="0" smtClean="0">
                <a:solidFill>
                  <a:srgbClr val="FF0000"/>
                </a:solidFill>
              </a:rPr>
              <a:t>	</a:t>
            </a:r>
          </a:p>
          <a:p>
            <a:pPr lvl="2">
              <a:buNone/>
            </a:pPr>
            <a:r>
              <a:rPr lang="en-US" dirty="0" smtClean="0">
                <a:solidFill>
                  <a:srgbClr val="FF0000"/>
                </a:solidFill>
              </a:rPr>
              <a:t>	&lt;INPUT NAME="</a:t>
            </a:r>
            <a:r>
              <a:rPr lang="en-US" dirty="0" err="1" smtClean="0">
                <a:solidFill>
                  <a:srgbClr val="FF0000"/>
                </a:solidFill>
              </a:rPr>
              <a:t>Belleza</a:t>
            </a:r>
            <a:r>
              <a:rPr lang="en-US" dirty="0" smtClean="0">
                <a:solidFill>
                  <a:srgbClr val="FF0000"/>
                </a:solidFill>
              </a:rPr>
              <a:t>" TYPE=CHECKBOX&gt;</a:t>
            </a:r>
          </a:p>
          <a:p>
            <a:pPr lvl="2">
              <a:buNone/>
            </a:pPr>
            <a:r>
              <a:rPr lang="en-US" dirty="0" smtClean="0">
                <a:solidFill>
                  <a:srgbClr val="FF0000"/>
                </a:solidFill>
              </a:rPr>
              <a:t>		Te </a:t>
            </a:r>
            <a:r>
              <a:rPr lang="en-US" dirty="0" err="1" smtClean="0">
                <a:solidFill>
                  <a:srgbClr val="FF0000"/>
                </a:solidFill>
              </a:rPr>
              <a:t>considas</a:t>
            </a:r>
            <a:r>
              <a:rPr lang="en-US" dirty="0" smtClean="0">
                <a:solidFill>
                  <a:srgbClr val="FF0000"/>
                </a:solidFill>
              </a:rPr>
              <a:t> </a:t>
            </a:r>
            <a:r>
              <a:rPr lang="en-US" dirty="0" err="1" smtClean="0">
                <a:solidFill>
                  <a:srgbClr val="FF0000"/>
                </a:solidFill>
              </a:rPr>
              <a:t>guapo</a:t>
            </a:r>
            <a:r>
              <a:rPr lang="en-US" dirty="0" smtClean="0">
                <a:solidFill>
                  <a:srgbClr val="FF0000"/>
                </a:solidFill>
              </a:rPr>
              <a:t>/a</a:t>
            </a:r>
            <a:endParaRPr lang="es-AR" dirty="0" smtClean="0">
              <a:solidFill>
                <a:srgbClr val="FF0000"/>
              </a:solidFill>
            </a:endParaRPr>
          </a:p>
          <a:p>
            <a:pPr lvl="1"/>
            <a:endParaRPr lang="es-AR" dirty="0" smtClean="0"/>
          </a:p>
          <a:p>
            <a:pPr lvl="1"/>
            <a:r>
              <a:rPr lang="es-AR" dirty="0" smtClean="0"/>
              <a:t>Si queremos que el control esté activado por defecto le añadiremos el parámetro CHECKED. El formulario asignará a la variable NAME el valor </a:t>
            </a:r>
            <a:r>
              <a:rPr lang="es-AR" i="1" dirty="0" err="1" smtClean="0"/>
              <a:t>on</a:t>
            </a:r>
            <a:r>
              <a:rPr lang="es-AR" dirty="0" smtClean="0"/>
              <a:t> u </a:t>
            </a:r>
            <a:r>
              <a:rPr lang="es-AR" i="1" dirty="0" smtClean="0"/>
              <a:t>off</a:t>
            </a:r>
            <a:r>
              <a:rPr lang="es-AR" dirty="0" smtClean="0"/>
              <a:t>.</a:t>
            </a:r>
          </a:p>
        </p:txBody>
      </p:sp>
      <p:sp>
        <p:nvSpPr>
          <p:cNvPr id="27650" name="Rectangle 2"/>
          <p:cNvSpPr>
            <a:spLocks noGrp="1" noChangeArrowheads="1"/>
          </p:cNvSpPr>
          <p:nvPr>
            <p:ph type="title"/>
          </p:nvPr>
        </p:nvSpPr>
        <p:spPr/>
        <p:txBody>
          <a:bodyPr>
            <a:normAutofit/>
          </a:bodyPr>
          <a:lstStyle/>
          <a:p>
            <a:pPr eaLnBrk="1" hangingPunct="1"/>
            <a:r>
              <a:rPr lang="es-MX" dirty="0" smtClean="0"/>
              <a:t>Formularios</a:t>
            </a:r>
            <a:endParaRPr lang="es-E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457200" y="1481328"/>
            <a:ext cx="8229600" cy="4876629"/>
          </a:xfrm>
        </p:spPr>
        <p:txBody>
          <a:bodyPr>
            <a:normAutofit fontScale="70000" lnSpcReduction="20000"/>
          </a:bodyPr>
          <a:lstStyle/>
          <a:p>
            <a:pPr marL="0" indent="0">
              <a:lnSpc>
                <a:spcPct val="110000"/>
              </a:lnSpc>
              <a:spcBef>
                <a:spcPts val="0"/>
              </a:spcBef>
              <a:buNone/>
            </a:pPr>
            <a:r>
              <a:rPr lang="es-AR" dirty="0" smtClean="0"/>
              <a:t>El estándar HTML 4.0 ha traído varias mejoras a los formularios, que acercan los mismos a las características que tienen en lenguajes como Java o Visual Basic.</a:t>
            </a:r>
          </a:p>
          <a:p>
            <a:r>
              <a:rPr lang="es-AR" dirty="0" smtClean="0"/>
              <a:t>Botones:</a:t>
            </a:r>
          </a:p>
          <a:p>
            <a:pPr lvl="1"/>
            <a:r>
              <a:rPr lang="es-AR" dirty="0" smtClean="0"/>
              <a:t>Se pueda encerrar con ella todo tipo de elementos HTML, como gráficos o, incluso, tablas enteras.</a:t>
            </a:r>
          </a:p>
          <a:p>
            <a:pPr lvl="1">
              <a:buNone/>
            </a:pPr>
            <a:r>
              <a:rPr lang="en-US" dirty="0" smtClean="0">
                <a:solidFill>
                  <a:srgbClr val="FF0000"/>
                </a:solidFill>
              </a:rPr>
              <a:t>	&lt;BUTTON TYPE="button"&gt;</a:t>
            </a:r>
            <a:br>
              <a:rPr lang="en-US" dirty="0" smtClean="0">
                <a:solidFill>
                  <a:srgbClr val="FF0000"/>
                </a:solidFill>
              </a:rPr>
            </a:br>
            <a:r>
              <a:rPr lang="en-US" dirty="0" smtClean="0">
                <a:solidFill>
                  <a:srgbClr val="FF0000"/>
                </a:solidFill>
              </a:rPr>
              <a:t>  &lt;table border="1"&gt;</a:t>
            </a:r>
            <a:br>
              <a:rPr lang="en-US" dirty="0" smtClean="0">
                <a:solidFill>
                  <a:srgbClr val="FF0000"/>
                </a:solidFill>
              </a:rPr>
            </a:br>
            <a:r>
              <a:rPr lang="en-US" dirty="0" smtClean="0">
                <a:solidFill>
                  <a:srgbClr val="FF0000"/>
                </a:solidFill>
              </a:rPr>
              <a:t>  &lt;</a:t>
            </a:r>
            <a:r>
              <a:rPr lang="en-US" dirty="0" err="1" smtClean="0">
                <a:solidFill>
                  <a:srgbClr val="FF0000"/>
                </a:solidFill>
              </a:rPr>
              <a:t>tr</a:t>
            </a:r>
            <a:r>
              <a:rPr lang="en-US" dirty="0" smtClean="0">
                <a:solidFill>
                  <a:srgbClr val="FF0000"/>
                </a:solidFill>
              </a:rPr>
              <a:t>&gt;</a:t>
            </a:r>
            <a:br>
              <a:rPr lang="en-US" dirty="0" smtClean="0">
                <a:solidFill>
                  <a:srgbClr val="FF0000"/>
                </a:solidFill>
              </a:rPr>
            </a:br>
            <a:r>
              <a:rPr lang="en-US" dirty="0" smtClean="0">
                <a:solidFill>
                  <a:srgbClr val="FF0000"/>
                </a:solidFill>
              </a:rPr>
              <a:t>    &lt;</a:t>
            </a:r>
            <a:r>
              <a:rPr lang="en-US" dirty="0" err="1" smtClean="0">
                <a:solidFill>
                  <a:srgbClr val="FF0000"/>
                </a:solidFill>
              </a:rPr>
              <a:t>th</a:t>
            </a:r>
            <a:r>
              <a:rPr lang="en-US" dirty="0" smtClean="0">
                <a:solidFill>
                  <a:srgbClr val="FF0000"/>
                </a:solidFill>
              </a:rPr>
              <a:t>&gt;Soy </a:t>
            </a:r>
            <a:r>
              <a:rPr lang="en-US" dirty="0" err="1" smtClean="0">
                <a:solidFill>
                  <a:srgbClr val="FF0000"/>
                </a:solidFill>
              </a:rPr>
              <a:t>una</a:t>
            </a:r>
            <a:r>
              <a:rPr lang="en-US" dirty="0" smtClean="0">
                <a:solidFill>
                  <a:srgbClr val="FF0000"/>
                </a:solidFill>
              </a:rPr>
              <a:t>&lt;/</a:t>
            </a:r>
            <a:r>
              <a:rPr lang="en-US" dirty="0" err="1" smtClean="0">
                <a:solidFill>
                  <a:srgbClr val="FF0000"/>
                </a:solidFill>
              </a:rPr>
              <a:t>th</a:t>
            </a:r>
            <a:r>
              <a:rPr lang="en-US" dirty="0" smtClean="0">
                <a:solidFill>
                  <a:srgbClr val="FF0000"/>
                </a:solidFill>
              </a:rPr>
              <a:t>&gt;</a:t>
            </a:r>
            <a:br>
              <a:rPr lang="en-US" dirty="0" smtClean="0">
                <a:solidFill>
                  <a:srgbClr val="FF0000"/>
                </a:solidFill>
              </a:rPr>
            </a:br>
            <a:r>
              <a:rPr lang="en-US" dirty="0" smtClean="0">
                <a:solidFill>
                  <a:srgbClr val="FF0000"/>
                </a:solidFill>
              </a:rPr>
              <a:t>    &lt;</a:t>
            </a:r>
            <a:r>
              <a:rPr lang="en-US" dirty="0" err="1" smtClean="0">
                <a:solidFill>
                  <a:srgbClr val="FF0000"/>
                </a:solidFill>
              </a:rPr>
              <a:t>th</a:t>
            </a:r>
            <a:r>
              <a:rPr lang="en-US" dirty="0" smtClean="0">
                <a:solidFill>
                  <a:srgbClr val="FF0000"/>
                </a:solidFill>
              </a:rPr>
              <a:t>&gt;</a:t>
            </a:r>
            <a:r>
              <a:rPr lang="en-US" dirty="0" err="1" smtClean="0">
                <a:solidFill>
                  <a:srgbClr val="FF0000"/>
                </a:solidFill>
              </a:rPr>
              <a:t>tabla</a:t>
            </a:r>
            <a:r>
              <a:rPr lang="en-US" dirty="0" smtClean="0">
                <a:solidFill>
                  <a:srgbClr val="FF0000"/>
                </a:solidFill>
              </a:rPr>
              <a:t>&lt;/</a:t>
            </a:r>
            <a:r>
              <a:rPr lang="en-US" dirty="0" err="1" smtClean="0">
                <a:solidFill>
                  <a:srgbClr val="FF0000"/>
                </a:solidFill>
              </a:rPr>
              <a:t>th</a:t>
            </a:r>
            <a:r>
              <a:rPr lang="en-US" dirty="0" smtClean="0">
                <a:solidFill>
                  <a:srgbClr val="FF0000"/>
                </a:solidFill>
              </a:rPr>
              <a:t>&gt;</a:t>
            </a:r>
            <a:br>
              <a:rPr lang="en-US" dirty="0" smtClean="0">
                <a:solidFill>
                  <a:srgbClr val="FF0000"/>
                </a:solidFill>
              </a:rPr>
            </a:br>
            <a:r>
              <a:rPr lang="en-US" dirty="0" smtClean="0">
                <a:solidFill>
                  <a:srgbClr val="FF0000"/>
                </a:solidFill>
              </a:rPr>
              <a:t>  &lt;/</a:t>
            </a:r>
            <a:r>
              <a:rPr lang="en-US" dirty="0" err="1" smtClean="0">
                <a:solidFill>
                  <a:srgbClr val="FF0000"/>
                </a:solidFill>
              </a:rPr>
              <a:t>tr</a:t>
            </a:r>
            <a:r>
              <a:rPr lang="en-US" dirty="0" smtClean="0">
                <a:solidFill>
                  <a:srgbClr val="FF0000"/>
                </a:solidFill>
              </a:rPr>
              <a:t>&gt;</a:t>
            </a:r>
            <a:br>
              <a:rPr lang="en-US" dirty="0" smtClean="0">
                <a:solidFill>
                  <a:srgbClr val="FF0000"/>
                </a:solidFill>
              </a:rPr>
            </a:br>
            <a:r>
              <a:rPr lang="en-US" dirty="0" smtClean="0">
                <a:solidFill>
                  <a:srgbClr val="FF0000"/>
                </a:solidFill>
              </a:rPr>
              <a:t>  &lt;</a:t>
            </a:r>
            <a:r>
              <a:rPr lang="en-US" dirty="0" err="1" smtClean="0">
                <a:solidFill>
                  <a:srgbClr val="FF0000"/>
                </a:solidFill>
              </a:rPr>
              <a:t>tr</a:t>
            </a:r>
            <a:r>
              <a:rPr lang="en-US" dirty="0" smtClean="0">
                <a:solidFill>
                  <a:srgbClr val="FF0000"/>
                </a:solidFill>
              </a:rPr>
              <a:t>&gt;</a:t>
            </a:r>
            <a:br>
              <a:rPr lang="en-US" dirty="0" smtClean="0">
                <a:solidFill>
                  <a:srgbClr val="FF0000"/>
                </a:solidFill>
              </a:rPr>
            </a:br>
            <a:r>
              <a:rPr lang="en-US" dirty="0" smtClean="0">
                <a:solidFill>
                  <a:srgbClr val="FF0000"/>
                </a:solidFill>
              </a:rPr>
              <a:t>    &lt;td&gt;</a:t>
            </a:r>
            <a:r>
              <a:rPr lang="en-US" dirty="0" err="1" smtClean="0">
                <a:solidFill>
                  <a:srgbClr val="FF0000"/>
                </a:solidFill>
              </a:rPr>
              <a:t>que</a:t>
            </a:r>
            <a:r>
              <a:rPr lang="en-US" dirty="0" smtClean="0">
                <a:solidFill>
                  <a:srgbClr val="FF0000"/>
                </a:solidFill>
              </a:rPr>
              <a:t> </a:t>
            </a:r>
            <a:r>
              <a:rPr lang="en-US" dirty="0" err="1" smtClean="0">
                <a:solidFill>
                  <a:srgbClr val="FF0000"/>
                </a:solidFill>
              </a:rPr>
              <a:t>está</a:t>
            </a:r>
            <a:r>
              <a:rPr lang="en-US" dirty="0" smtClean="0">
                <a:solidFill>
                  <a:srgbClr val="FF0000"/>
                </a:solidFill>
              </a:rPr>
              <a:t>&lt;/td&gt;</a:t>
            </a:r>
            <a:br>
              <a:rPr lang="en-US" dirty="0" smtClean="0">
                <a:solidFill>
                  <a:srgbClr val="FF0000"/>
                </a:solidFill>
              </a:rPr>
            </a:br>
            <a:r>
              <a:rPr lang="en-US" dirty="0" smtClean="0">
                <a:solidFill>
                  <a:srgbClr val="FF0000"/>
                </a:solidFill>
              </a:rPr>
              <a:t>    &lt;td&gt;en un </a:t>
            </a:r>
            <a:r>
              <a:rPr lang="en-US" dirty="0" err="1" smtClean="0">
                <a:solidFill>
                  <a:srgbClr val="FF0000"/>
                </a:solidFill>
              </a:rPr>
              <a:t>botón</a:t>
            </a:r>
            <a:r>
              <a:rPr lang="en-US" dirty="0" smtClean="0">
                <a:solidFill>
                  <a:srgbClr val="FF0000"/>
                </a:solidFill>
              </a:rPr>
              <a:t>&lt;/td&gt;</a:t>
            </a:r>
            <a:br>
              <a:rPr lang="en-US" dirty="0" smtClean="0">
                <a:solidFill>
                  <a:srgbClr val="FF0000"/>
                </a:solidFill>
              </a:rPr>
            </a:br>
            <a:r>
              <a:rPr lang="en-US" dirty="0" smtClean="0">
                <a:solidFill>
                  <a:srgbClr val="FF0000"/>
                </a:solidFill>
              </a:rPr>
              <a:t>  &lt;/</a:t>
            </a:r>
            <a:r>
              <a:rPr lang="en-US" dirty="0" err="1" smtClean="0">
                <a:solidFill>
                  <a:srgbClr val="FF0000"/>
                </a:solidFill>
              </a:rPr>
              <a:t>tr</a:t>
            </a:r>
            <a:r>
              <a:rPr lang="en-US" dirty="0" smtClean="0">
                <a:solidFill>
                  <a:srgbClr val="FF0000"/>
                </a:solidFill>
              </a:rPr>
              <a:t>&gt;</a:t>
            </a:r>
            <a:br>
              <a:rPr lang="en-US" dirty="0" smtClean="0">
                <a:solidFill>
                  <a:srgbClr val="FF0000"/>
                </a:solidFill>
              </a:rPr>
            </a:br>
            <a:r>
              <a:rPr lang="en-US" dirty="0" smtClean="0">
                <a:solidFill>
                  <a:srgbClr val="FF0000"/>
                </a:solidFill>
              </a:rPr>
              <a:t>  &lt;/table&gt;</a:t>
            </a:r>
            <a:br>
              <a:rPr lang="en-US" dirty="0" smtClean="0">
                <a:solidFill>
                  <a:srgbClr val="FF0000"/>
                </a:solidFill>
              </a:rPr>
            </a:br>
            <a:r>
              <a:rPr lang="en-US" dirty="0" smtClean="0">
                <a:solidFill>
                  <a:srgbClr val="FF0000"/>
                </a:solidFill>
              </a:rPr>
              <a:t>&lt;/BUTTON&gt;</a:t>
            </a:r>
          </a:p>
          <a:p>
            <a:pPr lvl="1"/>
            <a:endParaRPr lang="es-AR" dirty="0" smtClean="0"/>
          </a:p>
          <a:p>
            <a:pPr lvl="1"/>
            <a:r>
              <a:rPr lang="es-AR" dirty="0" smtClean="0"/>
              <a:t>Los parámetros de dicha etiqueta son los normales, TYPE, que podrá tomar los valores SUBMIT (por defecto), RESET y BUTTON, NAME y VALUE</a:t>
            </a:r>
          </a:p>
          <a:p>
            <a:pPr lvl="1"/>
            <a:endParaRPr lang="es-AR" dirty="0" smtClean="0"/>
          </a:p>
        </p:txBody>
      </p:sp>
      <p:sp>
        <p:nvSpPr>
          <p:cNvPr id="27650" name="Rectangle 2"/>
          <p:cNvSpPr>
            <a:spLocks noGrp="1" noChangeArrowheads="1"/>
          </p:cNvSpPr>
          <p:nvPr>
            <p:ph type="title"/>
          </p:nvPr>
        </p:nvSpPr>
        <p:spPr/>
        <p:txBody>
          <a:bodyPr>
            <a:normAutofit fontScale="90000"/>
          </a:bodyPr>
          <a:lstStyle/>
          <a:p>
            <a:pPr eaLnBrk="1" hangingPunct="1"/>
            <a:r>
              <a:rPr lang="es-MX" dirty="0" smtClean="0"/>
              <a:t>Controles Avanzados para Formularios</a:t>
            </a:r>
            <a:endParaRPr lang="es-ES"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457200" y="1481328"/>
            <a:ext cx="8229600" cy="4876629"/>
          </a:xfrm>
        </p:spPr>
        <p:txBody>
          <a:bodyPr>
            <a:normAutofit/>
          </a:bodyPr>
          <a:lstStyle/>
          <a:p>
            <a:r>
              <a:rPr lang="es-AR" dirty="0" smtClean="0"/>
              <a:t>Botones:</a:t>
            </a:r>
          </a:p>
          <a:p>
            <a:pPr lvl="1"/>
            <a:r>
              <a:rPr lang="es-AR" dirty="0" smtClean="0"/>
              <a:t>Por otro lado, ahora podemos declarar un gráfico como un elemento más de entrada como un nuevo tipo dentro del elemento INPUT:</a:t>
            </a:r>
          </a:p>
          <a:p>
            <a:pPr lvl="1">
              <a:buNone/>
            </a:pPr>
            <a:endParaRPr lang="en-US" dirty="0" smtClean="0">
              <a:solidFill>
                <a:srgbClr val="FF0000"/>
              </a:solidFill>
            </a:endParaRPr>
          </a:p>
          <a:p>
            <a:pPr lvl="1">
              <a:buNone/>
            </a:pPr>
            <a:r>
              <a:rPr lang="es-AR" sz="1800" dirty="0" smtClean="0">
                <a:solidFill>
                  <a:srgbClr val="FF0000"/>
                </a:solidFill>
              </a:rPr>
              <a:t>	&lt;INPUT TYPE="</a:t>
            </a:r>
            <a:r>
              <a:rPr lang="es-AR" sz="1800" dirty="0" err="1" smtClean="0">
                <a:solidFill>
                  <a:srgbClr val="FF0000"/>
                </a:solidFill>
              </a:rPr>
              <a:t>image</a:t>
            </a:r>
            <a:r>
              <a:rPr lang="es-AR" sz="1800" dirty="0" smtClean="0">
                <a:solidFill>
                  <a:srgbClr val="FF0000"/>
                </a:solidFill>
              </a:rPr>
              <a:t>" SRC="</a:t>
            </a:r>
            <a:r>
              <a:rPr lang="es-AR" sz="1800" dirty="0" err="1" smtClean="0">
                <a:solidFill>
                  <a:srgbClr val="FF0000"/>
                </a:solidFill>
              </a:rPr>
              <a:t>graficos</a:t>
            </a:r>
            <a:r>
              <a:rPr lang="es-AR" sz="1800" dirty="0" smtClean="0">
                <a:solidFill>
                  <a:srgbClr val="FF0000"/>
                </a:solidFill>
              </a:rPr>
              <a:t>/nav.gif" </a:t>
            </a:r>
            <a:r>
              <a:rPr lang="es-AR" sz="1800" dirty="0" err="1" smtClean="0">
                <a:solidFill>
                  <a:srgbClr val="FF0000"/>
                </a:solidFill>
              </a:rPr>
              <a:t>alt</a:t>
            </a:r>
            <a:r>
              <a:rPr lang="es-AR" sz="1800" dirty="0" smtClean="0">
                <a:solidFill>
                  <a:srgbClr val="FF0000"/>
                </a:solidFill>
              </a:rPr>
              <a:t>="Elije navegador"&gt;</a:t>
            </a:r>
            <a:endParaRPr lang="es-ES" sz="1800" dirty="0" smtClean="0">
              <a:solidFill>
                <a:srgbClr val="FF0000"/>
              </a:solidFill>
            </a:endParaRPr>
          </a:p>
          <a:p>
            <a:pPr lvl="1"/>
            <a:endParaRPr lang="es-AR" dirty="0" smtClean="0"/>
          </a:p>
          <a:p>
            <a:pPr lvl="1"/>
            <a:r>
              <a:rPr lang="es-AR" dirty="0" smtClean="0"/>
              <a:t>Este elemento se comportará de mismo modo que un botón de tipo SUBMIT, pero añadirá como información en el formulario las coordenadas (x, y) donde el usuario lo pulsó.</a:t>
            </a:r>
          </a:p>
        </p:txBody>
      </p:sp>
      <p:sp>
        <p:nvSpPr>
          <p:cNvPr id="27650" name="Rectangle 2"/>
          <p:cNvSpPr>
            <a:spLocks noGrp="1" noChangeArrowheads="1"/>
          </p:cNvSpPr>
          <p:nvPr>
            <p:ph type="title"/>
          </p:nvPr>
        </p:nvSpPr>
        <p:spPr/>
        <p:txBody>
          <a:bodyPr>
            <a:normAutofit fontScale="90000"/>
          </a:bodyPr>
          <a:lstStyle/>
          <a:p>
            <a:pPr eaLnBrk="1" hangingPunct="1"/>
            <a:r>
              <a:rPr lang="es-MX" dirty="0" smtClean="0"/>
              <a:t>Controles Avanzados para Formularios</a:t>
            </a:r>
            <a:endParaRPr lang="es-ES"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457200" y="1481328"/>
            <a:ext cx="8229600" cy="4876629"/>
          </a:xfrm>
        </p:spPr>
        <p:txBody>
          <a:bodyPr>
            <a:normAutofit fontScale="85000" lnSpcReduction="20000"/>
          </a:bodyPr>
          <a:lstStyle/>
          <a:p>
            <a:r>
              <a:rPr lang="es-AR" dirty="0" smtClean="0"/>
              <a:t>Agrupación de elementos:</a:t>
            </a:r>
          </a:p>
          <a:p>
            <a:pPr lvl="1"/>
            <a:r>
              <a:rPr lang="es-AR" dirty="0" smtClean="0"/>
              <a:t>Si encerramos una parte de un formulario dentro de la etiqueta FIELDSET se mostrará un rectángulo alrededor de los mismos. Además podemos indicarle un título por medio de la etiqueta LEGEND.</a:t>
            </a:r>
          </a:p>
          <a:p>
            <a:pPr lvl="1"/>
            <a:endParaRPr lang="es-AR" dirty="0" smtClean="0"/>
          </a:p>
          <a:p>
            <a:pPr lvl="2">
              <a:buNone/>
            </a:pPr>
            <a:r>
              <a:rPr lang="en-US" dirty="0" smtClean="0">
                <a:solidFill>
                  <a:srgbClr val="FF0000"/>
                </a:solidFill>
              </a:rPr>
              <a:t>	&lt;FIELDSET&gt;</a:t>
            </a:r>
            <a:br>
              <a:rPr lang="en-US" dirty="0" smtClean="0">
                <a:solidFill>
                  <a:srgbClr val="FF0000"/>
                </a:solidFill>
              </a:rPr>
            </a:br>
            <a:r>
              <a:rPr lang="en-US" dirty="0" smtClean="0">
                <a:solidFill>
                  <a:srgbClr val="FF0000"/>
                </a:solidFill>
              </a:rPr>
              <a:t>  &lt;LEGEND&gt;Mi </a:t>
            </a:r>
            <a:r>
              <a:rPr lang="en-US" dirty="0" err="1" smtClean="0">
                <a:solidFill>
                  <a:srgbClr val="FF0000"/>
                </a:solidFill>
              </a:rPr>
              <a:t>formulario</a:t>
            </a:r>
            <a:r>
              <a:rPr lang="en-US" dirty="0" smtClean="0">
                <a:solidFill>
                  <a:srgbClr val="FF0000"/>
                </a:solidFill>
              </a:rPr>
              <a:t>&lt;/LEGEND&gt;</a:t>
            </a:r>
            <a:br>
              <a:rPr lang="en-US" dirty="0" smtClean="0">
                <a:solidFill>
                  <a:srgbClr val="FF0000"/>
                </a:solidFill>
              </a:rPr>
            </a:br>
            <a:r>
              <a:rPr lang="en-US" dirty="0" smtClean="0">
                <a:solidFill>
                  <a:srgbClr val="FF0000"/>
                </a:solidFill>
              </a:rPr>
              <a:t>  &lt;LABEL&gt;</a:t>
            </a:r>
            <a:br>
              <a:rPr lang="en-US" dirty="0" smtClean="0">
                <a:solidFill>
                  <a:srgbClr val="FF0000"/>
                </a:solidFill>
              </a:rPr>
            </a:br>
            <a:r>
              <a:rPr lang="en-US" dirty="0" smtClean="0">
                <a:solidFill>
                  <a:srgbClr val="FF0000"/>
                </a:solidFill>
              </a:rPr>
              <a:t>    Mi </a:t>
            </a:r>
            <a:r>
              <a:rPr lang="en-US" dirty="0" err="1" smtClean="0">
                <a:solidFill>
                  <a:srgbClr val="FF0000"/>
                </a:solidFill>
              </a:rPr>
              <a:t>texto</a:t>
            </a:r>
            <a:r>
              <a:rPr lang="en-US" dirty="0" smtClean="0">
                <a:solidFill>
                  <a:srgbClr val="FF0000"/>
                </a:solidFill>
              </a:rPr>
              <a:t>:</a:t>
            </a:r>
            <a:br>
              <a:rPr lang="en-US" dirty="0" smtClean="0">
                <a:solidFill>
                  <a:srgbClr val="FF0000"/>
                </a:solidFill>
              </a:rPr>
            </a:br>
            <a:r>
              <a:rPr lang="en-US" dirty="0" smtClean="0">
                <a:solidFill>
                  <a:srgbClr val="FF0000"/>
                </a:solidFill>
              </a:rPr>
              <a:t>    &lt;INPUT TYPE="text"&gt;</a:t>
            </a:r>
            <a:br>
              <a:rPr lang="en-US" dirty="0" smtClean="0">
                <a:solidFill>
                  <a:srgbClr val="FF0000"/>
                </a:solidFill>
              </a:rPr>
            </a:br>
            <a:r>
              <a:rPr lang="en-US" dirty="0" smtClean="0">
                <a:solidFill>
                  <a:srgbClr val="FF0000"/>
                </a:solidFill>
              </a:rPr>
              <a:t>  &lt;/LABEL&gt;</a:t>
            </a:r>
            <a:br>
              <a:rPr lang="en-US" dirty="0" smtClean="0">
                <a:solidFill>
                  <a:srgbClr val="FF0000"/>
                </a:solidFill>
              </a:rPr>
            </a:br>
            <a:r>
              <a:rPr lang="en-US" dirty="0" smtClean="0">
                <a:solidFill>
                  <a:srgbClr val="FF0000"/>
                </a:solidFill>
              </a:rPr>
              <a:t>&lt;/FIELDSET&gt;</a:t>
            </a:r>
            <a:endParaRPr lang="es-AR" dirty="0" smtClean="0">
              <a:solidFill>
                <a:srgbClr val="FF0000"/>
              </a:solidFill>
            </a:endParaRPr>
          </a:p>
          <a:p>
            <a:pPr lvl="1"/>
            <a:endParaRPr lang="es-AR" dirty="0" smtClean="0"/>
          </a:p>
          <a:p>
            <a:pPr lvl="1"/>
            <a:r>
              <a:rPr lang="es-AR" dirty="0" smtClean="0"/>
              <a:t>LEGEND admite como parámetro ALIGN, que indicará en qué lugar se coloca el título. Por defecto es TOP (arriba), pudiendo estar también abajo (BOTTOM), a la izquierda (LEFT) o a la derecha (RIGHT).</a:t>
            </a:r>
          </a:p>
        </p:txBody>
      </p:sp>
      <p:sp>
        <p:nvSpPr>
          <p:cNvPr id="27650" name="Rectangle 2"/>
          <p:cNvSpPr>
            <a:spLocks noGrp="1" noChangeArrowheads="1"/>
          </p:cNvSpPr>
          <p:nvPr>
            <p:ph type="title"/>
          </p:nvPr>
        </p:nvSpPr>
        <p:spPr/>
        <p:txBody>
          <a:bodyPr>
            <a:normAutofit fontScale="90000"/>
          </a:bodyPr>
          <a:lstStyle/>
          <a:p>
            <a:pPr eaLnBrk="1" hangingPunct="1"/>
            <a:r>
              <a:rPr lang="es-MX" dirty="0" smtClean="0"/>
              <a:t>Controles Avanzados para Formularios</a:t>
            </a:r>
            <a:endParaRPr lang="es-ES"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457200" y="1481328"/>
            <a:ext cx="8229600" cy="4876629"/>
          </a:xfrm>
        </p:spPr>
        <p:txBody>
          <a:bodyPr>
            <a:normAutofit fontScale="92500" lnSpcReduction="10000"/>
          </a:bodyPr>
          <a:lstStyle/>
          <a:p>
            <a:r>
              <a:rPr lang="es-AR" dirty="0" smtClean="0"/>
              <a:t>Desactivación de elementos:</a:t>
            </a:r>
          </a:p>
          <a:p>
            <a:pPr lvl="1"/>
            <a:r>
              <a:rPr lang="es-AR" dirty="0" smtClean="0"/>
              <a:t>Todos los controles de un formulario se pueden desactivar, impidiendo así al usuario que los utilice. Se seguirán mostrando en pantalla, aunque con un aspecto distinto para indicar su triste estado. Para ello sólo tenemos que indicarle el parámetro DISABLED:</a:t>
            </a:r>
          </a:p>
          <a:p>
            <a:pPr lvl="2">
              <a:buNone/>
            </a:pPr>
            <a:r>
              <a:rPr lang="en-US" dirty="0" smtClean="0">
                <a:solidFill>
                  <a:srgbClr val="FF0000"/>
                </a:solidFill>
              </a:rPr>
              <a:t>&lt;LABEL DISABLED&gt;</a:t>
            </a:r>
            <a:r>
              <a:rPr lang="en-US" dirty="0" err="1" smtClean="0">
                <a:solidFill>
                  <a:srgbClr val="FF0000"/>
                </a:solidFill>
              </a:rPr>
              <a:t>Texto</a:t>
            </a:r>
            <a:r>
              <a:rPr lang="en-US" dirty="0" smtClean="0">
                <a:solidFill>
                  <a:srgbClr val="FF0000"/>
                </a:solidFill>
              </a:rPr>
              <a:t>:</a:t>
            </a:r>
            <a:br>
              <a:rPr lang="en-US" dirty="0" smtClean="0">
                <a:solidFill>
                  <a:srgbClr val="FF0000"/>
                </a:solidFill>
              </a:rPr>
            </a:br>
            <a:r>
              <a:rPr lang="en-US" dirty="0" smtClean="0">
                <a:solidFill>
                  <a:srgbClr val="FF0000"/>
                </a:solidFill>
              </a:rPr>
              <a:t>	</a:t>
            </a:r>
            <a:r>
              <a:rPr lang="en-US" sz="2000" dirty="0" smtClean="0">
                <a:solidFill>
                  <a:srgbClr val="FF0000"/>
                </a:solidFill>
              </a:rPr>
              <a:t>&lt;INPUT NAME="</a:t>
            </a:r>
            <a:r>
              <a:rPr lang="en-US" sz="2000" dirty="0" err="1" smtClean="0">
                <a:solidFill>
                  <a:srgbClr val="FF0000"/>
                </a:solidFill>
              </a:rPr>
              <a:t>Respuesta</a:t>
            </a:r>
            <a:r>
              <a:rPr lang="en-US" sz="2000" dirty="0" smtClean="0">
                <a:solidFill>
                  <a:srgbClr val="FF0000"/>
                </a:solidFill>
              </a:rPr>
              <a:t>" TYPE=RADIO VALUE="mal"&gt;&lt;BR&gt;</a:t>
            </a:r>
          </a:p>
          <a:p>
            <a:pPr lvl="2">
              <a:buNone/>
            </a:pPr>
            <a:r>
              <a:rPr lang="en-US" dirty="0" smtClean="0">
                <a:solidFill>
                  <a:srgbClr val="FF0000"/>
                </a:solidFill>
              </a:rPr>
              <a:t>	&lt;INPUT TYPE=TEXT </a:t>
            </a:r>
            <a:r>
              <a:rPr lang="en-US" u="sng" dirty="0" smtClean="0">
                <a:solidFill>
                  <a:srgbClr val="FF0000"/>
                </a:solidFill>
              </a:rPr>
              <a:t>DISABLED</a:t>
            </a:r>
            <a:r>
              <a:rPr lang="en-US" dirty="0" smtClean="0">
                <a:solidFill>
                  <a:srgbClr val="FF0000"/>
                </a:solidFill>
              </a:rPr>
              <a:t>&gt;</a:t>
            </a:r>
          </a:p>
          <a:p>
            <a:pPr lvl="2">
              <a:buNone/>
            </a:pPr>
            <a:r>
              <a:rPr lang="en-US" dirty="0" smtClean="0">
                <a:solidFill>
                  <a:srgbClr val="FF0000"/>
                </a:solidFill>
              </a:rPr>
              <a:t>&lt;/LABEL&gt;</a:t>
            </a:r>
            <a:endParaRPr lang="es-AR" dirty="0" smtClean="0">
              <a:solidFill>
                <a:srgbClr val="FF0000"/>
              </a:solidFill>
            </a:endParaRPr>
          </a:p>
          <a:p>
            <a:pPr lvl="1"/>
            <a:r>
              <a:rPr lang="es-AR" dirty="0" smtClean="0"/>
              <a:t>LEGEND admite como parámetro ALIGN, que indicará en qué lugar se coloca el título. Por defecto es TOP (arriba), pudiendo estar también abajo (BOTTOM), a la izquierda (LEFT) o a la derecha (RIGHT).</a:t>
            </a:r>
          </a:p>
        </p:txBody>
      </p:sp>
      <p:sp>
        <p:nvSpPr>
          <p:cNvPr id="27650" name="Rectangle 2"/>
          <p:cNvSpPr>
            <a:spLocks noGrp="1" noChangeArrowheads="1"/>
          </p:cNvSpPr>
          <p:nvPr>
            <p:ph type="title"/>
          </p:nvPr>
        </p:nvSpPr>
        <p:spPr/>
        <p:txBody>
          <a:bodyPr>
            <a:normAutofit fontScale="90000"/>
          </a:bodyPr>
          <a:lstStyle/>
          <a:p>
            <a:pPr eaLnBrk="1" hangingPunct="1"/>
            <a:r>
              <a:rPr lang="es-MX" dirty="0" smtClean="0"/>
              <a:t>Controles Avanzados para Formularios</a:t>
            </a:r>
            <a:endParaRPr lang="es-ES"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457200" y="1481329"/>
            <a:ext cx="8229600" cy="4948067"/>
          </a:xfrm>
        </p:spPr>
        <p:txBody>
          <a:bodyPr>
            <a:normAutofit/>
          </a:bodyPr>
          <a:lstStyle/>
          <a:p>
            <a:pPr>
              <a:lnSpc>
                <a:spcPct val="90000"/>
              </a:lnSpc>
            </a:pPr>
            <a:endParaRPr lang="es-ES" sz="2800" dirty="0" smtClean="0"/>
          </a:p>
          <a:p>
            <a:pPr>
              <a:lnSpc>
                <a:spcPct val="90000"/>
              </a:lnSpc>
            </a:pPr>
            <a:endParaRPr lang="es-ES" sz="2800" dirty="0" smtClean="0"/>
          </a:p>
          <a:p>
            <a:pPr>
              <a:lnSpc>
                <a:spcPct val="90000"/>
              </a:lnSpc>
            </a:pPr>
            <a:endParaRPr lang="es-ES" sz="2800" dirty="0" smtClean="0"/>
          </a:p>
          <a:p>
            <a:pPr>
              <a:lnSpc>
                <a:spcPct val="90000"/>
              </a:lnSpc>
            </a:pPr>
            <a:endParaRPr lang="es-ES" sz="2800" dirty="0" smtClean="0"/>
          </a:p>
          <a:p>
            <a:pPr>
              <a:lnSpc>
                <a:spcPct val="90000"/>
              </a:lnSpc>
            </a:pPr>
            <a:r>
              <a:rPr lang="es-ES" sz="2800" dirty="0" smtClean="0"/>
              <a:t>Realizar Practica #3: HTML con </a:t>
            </a:r>
            <a:r>
              <a:rPr lang="es-ES" sz="2800" dirty="0" err="1" smtClean="0"/>
              <a:t>Dreamweaver</a:t>
            </a:r>
            <a:r>
              <a:rPr lang="es-ES" sz="2800" dirty="0" smtClean="0"/>
              <a:t> parte 2</a:t>
            </a:r>
          </a:p>
          <a:p>
            <a:pPr>
              <a:lnSpc>
                <a:spcPct val="90000"/>
              </a:lnSpc>
            </a:pPr>
            <a:endParaRPr lang="es-ES" sz="2800" dirty="0" smtClean="0"/>
          </a:p>
        </p:txBody>
      </p:sp>
      <p:sp>
        <p:nvSpPr>
          <p:cNvPr id="5" name="4 Título"/>
          <p:cNvSpPr>
            <a:spLocks noGrp="1"/>
          </p:cNvSpPr>
          <p:nvPr>
            <p:ph type="title"/>
          </p:nvPr>
        </p:nvSpPr>
        <p:spPr/>
        <p:txBody>
          <a:bodyPr/>
          <a:lstStyle/>
          <a:p>
            <a:r>
              <a:rPr lang="es-ES" smtClean="0"/>
              <a:t>Practica</a:t>
            </a:r>
            <a:endParaRPr lang="es-E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MX" dirty="0" smtClean="0"/>
              <a:t>Formularios con PHP (GET)</a:t>
            </a:r>
            <a:endParaRPr lang="es-MX" dirty="0"/>
          </a:p>
        </p:txBody>
      </p:sp>
      <p:sp>
        <p:nvSpPr>
          <p:cNvPr id="4" name="3 Rectángulo"/>
          <p:cNvSpPr/>
          <p:nvPr/>
        </p:nvSpPr>
        <p:spPr>
          <a:xfrm>
            <a:off x="395536" y="1556793"/>
            <a:ext cx="8496944" cy="4093428"/>
          </a:xfrm>
          <a:prstGeom prst="rect">
            <a:avLst/>
          </a:prstGeom>
        </p:spPr>
        <p:txBody>
          <a:bodyPr wrap="square">
            <a:spAutoFit/>
          </a:bodyPr>
          <a:lstStyle/>
          <a:p>
            <a:r>
              <a:rPr lang="es-MX" sz="2000" dirty="0" smtClean="0"/>
              <a:t>&lt;</a:t>
            </a:r>
            <a:r>
              <a:rPr lang="es-MX" sz="2000" dirty="0" err="1" smtClean="0"/>
              <a:t>html</a:t>
            </a:r>
            <a:r>
              <a:rPr lang="es-MX" sz="2000" dirty="0" smtClean="0"/>
              <a:t>&gt;</a:t>
            </a:r>
          </a:p>
          <a:p>
            <a:r>
              <a:rPr lang="es-MX" sz="2000" dirty="0" smtClean="0"/>
              <a:t>&lt;head&gt;</a:t>
            </a:r>
          </a:p>
          <a:p>
            <a:r>
              <a:rPr lang="es-MX" sz="2000" dirty="0" smtClean="0"/>
              <a:t>&lt;</a:t>
            </a:r>
            <a:r>
              <a:rPr lang="es-MX" sz="2000" dirty="0" err="1" smtClean="0"/>
              <a:t>title</a:t>
            </a:r>
            <a:r>
              <a:rPr lang="es-MX" sz="2000" dirty="0" smtClean="0"/>
              <a:t>&gt;Ejemplo de PHP&lt;/</a:t>
            </a:r>
            <a:r>
              <a:rPr lang="es-MX" sz="2000" dirty="0" err="1" smtClean="0"/>
              <a:t>title</a:t>
            </a:r>
            <a:r>
              <a:rPr lang="es-MX" sz="2000" dirty="0" smtClean="0"/>
              <a:t>&gt;</a:t>
            </a:r>
          </a:p>
          <a:p>
            <a:r>
              <a:rPr lang="es-MX" sz="2000" dirty="0" smtClean="0"/>
              <a:t>&lt;/head&gt;</a:t>
            </a:r>
          </a:p>
          <a:p>
            <a:r>
              <a:rPr lang="es-MX" sz="2000" dirty="0" smtClean="0"/>
              <a:t>&lt;</a:t>
            </a:r>
            <a:r>
              <a:rPr lang="es-MX" sz="2000" dirty="0" err="1" smtClean="0"/>
              <a:t>body</a:t>
            </a:r>
            <a:r>
              <a:rPr lang="es-MX" sz="2000" dirty="0" smtClean="0"/>
              <a:t>&gt;</a:t>
            </a:r>
          </a:p>
          <a:p>
            <a:r>
              <a:rPr lang="es-MX" sz="2000" dirty="0" smtClean="0"/>
              <a:t>&lt;H1&gt;Ejemplo de procesado de formularios&lt;/H1</a:t>
            </a:r>
            <a:r>
              <a:rPr lang="es-MX" sz="2000" dirty="0" smtClean="0"/>
              <a:t>&gt;</a:t>
            </a:r>
            <a:endParaRPr lang="es-MX" sz="2000" dirty="0" smtClean="0"/>
          </a:p>
          <a:p>
            <a:r>
              <a:rPr lang="es-MX" sz="2000" dirty="0" smtClean="0"/>
              <a:t>&lt;FORM ACTION="parametros.php" METHOD="GET"&gt;</a:t>
            </a:r>
          </a:p>
          <a:p>
            <a:r>
              <a:rPr lang="es-MX" sz="2000" dirty="0" smtClean="0"/>
              <a:t>Introduzca su nombre:&lt;INPUT TYPE="</a:t>
            </a:r>
            <a:r>
              <a:rPr lang="es-MX" sz="2000" dirty="0" err="1" smtClean="0"/>
              <a:t>text</a:t>
            </a:r>
            <a:r>
              <a:rPr lang="es-MX" sz="2000" dirty="0" smtClean="0"/>
              <a:t>" NAME="nombre"&gt;&lt;BR&gt;</a:t>
            </a:r>
          </a:p>
          <a:p>
            <a:r>
              <a:rPr lang="es-MX" sz="2000" dirty="0" smtClean="0"/>
              <a:t>Introduzca sus apellidos:&lt;INPUT TYPE="</a:t>
            </a:r>
            <a:r>
              <a:rPr lang="es-MX" sz="2000" dirty="0" err="1" smtClean="0"/>
              <a:t>text</a:t>
            </a:r>
            <a:r>
              <a:rPr lang="es-MX" sz="2000" dirty="0" smtClean="0"/>
              <a:t>" NAME="apellidos"&gt;&lt;BR&gt;</a:t>
            </a:r>
          </a:p>
          <a:p>
            <a:r>
              <a:rPr lang="es-MX" sz="2000" dirty="0" smtClean="0"/>
              <a:t>&lt;INPUT TYPE="</a:t>
            </a:r>
            <a:r>
              <a:rPr lang="es-MX" sz="2000" dirty="0" err="1" smtClean="0"/>
              <a:t>submit</a:t>
            </a:r>
            <a:r>
              <a:rPr lang="es-MX" sz="2000" dirty="0" smtClean="0"/>
              <a:t>" VALUE="Enviar"&gt;</a:t>
            </a:r>
          </a:p>
          <a:p>
            <a:r>
              <a:rPr lang="es-MX" sz="2000" dirty="0" smtClean="0"/>
              <a:t>&lt;/FORM</a:t>
            </a:r>
            <a:r>
              <a:rPr lang="es-MX" sz="2000" dirty="0" smtClean="0"/>
              <a:t>&gt;</a:t>
            </a:r>
            <a:endParaRPr lang="es-MX" sz="2000" dirty="0" smtClean="0"/>
          </a:p>
          <a:p>
            <a:r>
              <a:rPr lang="es-MX" sz="2000" dirty="0" smtClean="0"/>
              <a:t>&lt;/</a:t>
            </a:r>
            <a:r>
              <a:rPr lang="es-MX" sz="2000" dirty="0" err="1" smtClean="0"/>
              <a:t>body</a:t>
            </a:r>
            <a:r>
              <a:rPr lang="es-MX" sz="2000" dirty="0" smtClean="0"/>
              <a:t>&gt;</a:t>
            </a:r>
          </a:p>
          <a:p>
            <a:r>
              <a:rPr lang="es-MX" sz="2000" dirty="0" smtClean="0"/>
              <a:t>&lt;/</a:t>
            </a:r>
            <a:r>
              <a:rPr lang="es-MX" sz="2000" dirty="0" err="1" smtClean="0"/>
              <a:t>html</a:t>
            </a:r>
            <a:r>
              <a:rPr lang="es-MX" sz="2000" dirty="0" smtClean="0"/>
              <a:t>&gt;</a:t>
            </a:r>
            <a:endParaRPr lang="es-MX" sz="2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481328"/>
            <a:ext cx="8258204" cy="4948068"/>
          </a:xfrm>
        </p:spPr>
        <p:txBody>
          <a:bodyPr>
            <a:normAutofit fontScale="70000" lnSpcReduction="20000"/>
          </a:bodyPr>
          <a:lstStyle/>
          <a:p>
            <a:pPr>
              <a:buNone/>
            </a:pPr>
            <a:r>
              <a:rPr lang="es-MX" dirty="0" smtClean="0"/>
              <a:t>&lt;</a:t>
            </a:r>
            <a:r>
              <a:rPr lang="es-MX" dirty="0" err="1" smtClean="0"/>
              <a:t>html</a:t>
            </a:r>
            <a:r>
              <a:rPr lang="es-MX" dirty="0" smtClean="0"/>
              <a:t>&gt;</a:t>
            </a:r>
          </a:p>
          <a:p>
            <a:pPr>
              <a:buNone/>
            </a:pPr>
            <a:r>
              <a:rPr lang="es-MX" dirty="0" smtClean="0"/>
              <a:t>&lt;head&gt;</a:t>
            </a:r>
          </a:p>
          <a:p>
            <a:pPr>
              <a:buNone/>
            </a:pPr>
            <a:r>
              <a:rPr lang="es-MX" dirty="0" smtClean="0"/>
              <a:t>&lt;</a:t>
            </a:r>
            <a:r>
              <a:rPr lang="es-MX" dirty="0" err="1" smtClean="0"/>
              <a:t>title</a:t>
            </a:r>
            <a:r>
              <a:rPr lang="es-MX" dirty="0" smtClean="0"/>
              <a:t>&gt;Ejemplo de PHP&lt;/</a:t>
            </a:r>
            <a:r>
              <a:rPr lang="es-MX" dirty="0" err="1" smtClean="0"/>
              <a:t>title</a:t>
            </a:r>
            <a:r>
              <a:rPr lang="es-MX" dirty="0" smtClean="0"/>
              <a:t>&gt;</a:t>
            </a:r>
          </a:p>
          <a:p>
            <a:pPr>
              <a:buNone/>
            </a:pPr>
            <a:r>
              <a:rPr lang="es-MX" dirty="0" smtClean="0"/>
              <a:t>&lt;/head&gt;</a:t>
            </a:r>
          </a:p>
          <a:p>
            <a:pPr>
              <a:buNone/>
            </a:pPr>
            <a:r>
              <a:rPr lang="es-MX" dirty="0" smtClean="0"/>
              <a:t>&lt;</a:t>
            </a:r>
            <a:r>
              <a:rPr lang="es-MX" dirty="0" err="1" smtClean="0"/>
              <a:t>body</a:t>
            </a:r>
            <a:r>
              <a:rPr lang="es-MX" dirty="0" smtClean="0"/>
              <a:t>&gt;</a:t>
            </a:r>
          </a:p>
          <a:p>
            <a:pPr>
              <a:buNone/>
            </a:pPr>
            <a:r>
              <a:rPr lang="es-MX" dirty="0" smtClean="0"/>
              <a:t>&lt;H1&gt;Ejemplo de procesado de formularios&lt;/H1&gt;</a:t>
            </a:r>
          </a:p>
          <a:p>
            <a:pPr>
              <a:buNone/>
            </a:pPr>
            <a:endParaRPr lang="es-MX" dirty="0" smtClean="0"/>
          </a:p>
          <a:p>
            <a:pPr>
              <a:buNone/>
            </a:pPr>
            <a:r>
              <a:rPr lang="es-MX" dirty="0" smtClean="0"/>
              <a:t>&lt;FORM ACTION="parametros.php" METHOD="POST"&gt;</a:t>
            </a:r>
          </a:p>
          <a:p>
            <a:pPr>
              <a:buNone/>
            </a:pPr>
            <a:r>
              <a:rPr lang="es-MX" dirty="0" smtClean="0"/>
              <a:t>Introduzca su nombre:&lt;INPUT TYPE="</a:t>
            </a:r>
            <a:r>
              <a:rPr lang="es-MX" dirty="0" err="1" smtClean="0"/>
              <a:t>text</a:t>
            </a:r>
            <a:r>
              <a:rPr lang="es-MX" dirty="0" smtClean="0"/>
              <a:t>" NAME="nombre"&gt;&lt;BR&gt;</a:t>
            </a:r>
          </a:p>
          <a:p>
            <a:pPr>
              <a:buNone/>
            </a:pPr>
            <a:r>
              <a:rPr lang="es-MX" dirty="0" smtClean="0"/>
              <a:t>Introduzca sus apellidos:&lt;INPUT TYPE="</a:t>
            </a:r>
            <a:r>
              <a:rPr lang="es-MX" dirty="0" err="1" smtClean="0"/>
              <a:t>text</a:t>
            </a:r>
            <a:r>
              <a:rPr lang="es-MX" dirty="0" smtClean="0"/>
              <a:t>" NAME="apellidos"&gt;&lt;BR&gt;</a:t>
            </a:r>
          </a:p>
          <a:p>
            <a:pPr>
              <a:buNone/>
            </a:pPr>
            <a:r>
              <a:rPr lang="es-MX" dirty="0" smtClean="0"/>
              <a:t>&lt;INPUT TYPE="</a:t>
            </a:r>
            <a:r>
              <a:rPr lang="es-MX" dirty="0" err="1" smtClean="0"/>
              <a:t>submit</a:t>
            </a:r>
            <a:r>
              <a:rPr lang="es-MX" dirty="0" smtClean="0"/>
              <a:t>" VALUE="Enviar"&gt;</a:t>
            </a:r>
          </a:p>
          <a:p>
            <a:pPr>
              <a:buNone/>
            </a:pPr>
            <a:r>
              <a:rPr lang="es-MX" dirty="0" smtClean="0"/>
              <a:t>&lt;/FORM&gt;</a:t>
            </a:r>
          </a:p>
          <a:p>
            <a:pPr>
              <a:buNone/>
            </a:pPr>
            <a:endParaRPr lang="es-MX" dirty="0" smtClean="0"/>
          </a:p>
          <a:p>
            <a:pPr>
              <a:buNone/>
            </a:pPr>
            <a:r>
              <a:rPr lang="es-MX" dirty="0" smtClean="0"/>
              <a:t>&lt;/</a:t>
            </a:r>
            <a:r>
              <a:rPr lang="es-MX" dirty="0" err="1" smtClean="0"/>
              <a:t>body</a:t>
            </a:r>
            <a:r>
              <a:rPr lang="es-MX" dirty="0" smtClean="0"/>
              <a:t>&gt;</a:t>
            </a:r>
          </a:p>
          <a:p>
            <a:pPr>
              <a:buNone/>
            </a:pPr>
            <a:r>
              <a:rPr lang="es-MX" dirty="0" smtClean="0"/>
              <a:t>&lt;/</a:t>
            </a:r>
            <a:r>
              <a:rPr lang="es-MX" dirty="0" err="1" smtClean="0"/>
              <a:t>html</a:t>
            </a:r>
            <a:r>
              <a:rPr lang="es-MX" dirty="0" smtClean="0"/>
              <a:t>&gt;</a:t>
            </a:r>
          </a:p>
          <a:p>
            <a:pPr>
              <a:buNone/>
            </a:pPr>
            <a:endParaRPr lang="es-MX" dirty="0"/>
          </a:p>
        </p:txBody>
      </p:sp>
      <p:sp>
        <p:nvSpPr>
          <p:cNvPr id="3" name="2 Título"/>
          <p:cNvSpPr>
            <a:spLocks noGrp="1"/>
          </p:cNvSpPr>
          <p:nvPr>
            <p:ph type="title"/>
          </p:nvPr>
        </p:nvSpPr>
        <p:spPr/>
        <p:txBody>
          <a:bodyPr/>
          <a:lstStyle/>
          <a:p>
            <a:r>
              <a:rPr lang="es-MX" dirty="0" smtClean="0"/>
              <a:t>Formularios con PHP (POST)</a:t>
            </a:r>
            <a:endParaRPr lang="es-MX"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67544" y="2060848"/>
            <a:ext cx="8280920" cy="3693319"/>
          </a:xfrm>
          <a:prstGeom prst="rect">
            <a:avLst/>
          </a:prstGeom>
        </p:spPr>
        <p:txBody>
          <a:bodyPr wrap="square">
            <a:spAutoFit/>
          </a:bodyPr>
          <a:lstStyle/>
          <a:p>
            <a:r>
              <a:rPr lang="es-MX" dirty="0" smtClean="0"/>
              <a:t>&lt;</a:t>
            </a:r>
            <a:r>
              <a:rPr lang="es-MX" dirty="0" err="1" smtClean="0"/>
              <a:t>html</a:t>
            </a:r>
            <a:r>
              <a:rPr lang="es-MX" dirty="0" smtClean="0"/>
              <a:t>&gt;</a:t>
            </a:r>
          </a:p>
          <a:p>
            <a:r>
              <a:rPr lang="es-MX" dirty="0" smtClean="0"/>
              <a:t>&lt;head&gt;</a:t>
            </a:r>
          </a:p>
          <a:p>
            <a:r>
              <a:rPr lang="es-MX" dirty="0" smtClean="0"/>
              <a:t>&lt;</a:t>
            </a:r>
            <a:r>
              <a:rPr lang="es-MX" dirty="0" err="1" smtClean="0"/>
              <a:t>title</a:t>
            </a:r>
            <a:r>
              <a:rPr lang="es-MX" dirty="0" smtClean="0"/>
              <a:t>&gt;Ejemplo de PHP&lt;/</a:t>
            </a:r>
            <a:r>
              <a:rPr lang="es-MX" dirty="0" err="1" smtClean="0"/>
              <a:t>title</a:t>
            </a:r>
            <a:r>
              <a:rPr lang="es-MX" dirty="0" smtClean="0"/>
              <a:t>&gt;</a:t>
            </a:r>
          </a:p>
          <a:p>
            <a:r>
              <a:rPr lang="es-MX" dirty="0" smtClean="0"/>
              <a:t>&lt;/head&gt;</a:t>
            </a:r>
          </a:p>
          <a:p>
            <a:r>
              <a:rPr lang="es-MX" dirty="0" smtClean="0"/>
              <a:t>&lt;</a:t>
            </a:r>
            <a:r>
              <a:rPr lang="es-MX" dirty="0" err="1" smtClean="0"/>
              <a:t>body</a:t>
            </a:r>
            <a:r>
              <a:rPr lang="es-MX" dirty="0" smtClean="0"/>
              <a:t>&gt;</a:t>
            </a:r>
          </a:p>
          <a:p>
            <a:r>
              <a:rPr lang="es-MX" dirty="0" smtClean="0"/>
              <a:t>&lt;H1&gt;Ejemplo de procesado de formularios&lt;/H1&gt;</a:t>
            </a:r>
          </a:p>
          <a:p>
            <a:r>
              <a:rPr lang="es-MX" dirty="0" smtClean="0"/>
              <a:t>El nombre que ha introducido por GET es: </a:t>
            </a:r>
          </a:p>
          <a:p>
            <a:r>
              <a:rPr lang="es-MX" dirty="0" smtClean="0"/>
              <a:t>&lt;?</a:t>
            </a:r>
            <a:r>
              <a:rPr lang="es-MX" dirty="0" err="1" smtClean="0"/>
              <a:t>php</a:t>
            </a:r>
            <a:r>
              <a:rPr lang="es-MX" dirty="0" smtClean="0"/>
              <a:t> echo $_GET['nombre']," ",$_GET['apellidos'] ?&gt;&lt;</a:t>
            </a:r>
            <a:r>
              <a:rPr lang="es-MX" dirty="0" err="1" smtClean="0"/>
              <a:t>br</a:t>
            </a:r>
            <a:r>
              <a:rPr lang="es-MX" dirty="0" smtClean="0"/>
              <a:t>&gt;</a:t>
            </a:r>
          </a:p>
          <a:p>
            <a:r>
              <a:rPr lang="es-MX" dirty="0" smtClean="0"/>
              <a:t>El nombre que ha introducido por POST es: </a:t>
            </a:r>
          </a:p>
          <a:p>
            <a:r>
              <a:rPr lang="es-MX" dirty="0" smtClean="0"/>
              <a:t>&lt;?</a:t>
            </a:r>
            <a:r>
              <a:rPr lang="es-MX" dirty="0" err="1" smtClean="0"/>
              <a:t>php</a:t>
            </a:r>
            <a:r>
              <a:rPr lang="es-MX" dirty="0" smtClean="0"/>
              <a:t> echo $_POST['nombre']," ",$_POST['apellidos'] ?&gt;</a:t>
            </a:r>
          </a:p>
          <a:p>
            <a:r>
              <a:rPr lang="es-MX" dirty="0" smtClean="0"/>
              <a:t>&lt;</a:t>
            </a:r>
            <a:r>
              <a:rPr lang="es-MX" dirty="0" err="1" smtClean="0"/>
              <a:t>br</a:t>
            </a:r>
            <a:r>
              <a:rPr lang="es-MX" dirty="0" smtClean="0"/>
              <a:t>&gt;</a:t>
            </a:r>
          </a:p>
          <a:p>
            <a:r>
              <a:rPr lang="es-MX" dirty="0" smtClean="0"/>
              <a:t>&lt;/</a:t>
            </a:r>
            <a:r>
              <a:rPr lang="es-MX" dirty="0" err="1" smtClean="0"/>
              <a:t>body</a:t>
            </a:r>
            <a:r>
              <a:rPr lang="es-MX" dirty="0" smtClean="0"/>
              <a:t>&gt;</a:t>
            </a:r>
          </a:p>
          <a:p>
            <a:r>
              <a:rPr lang="es-MX" dirty="0" smtClean="0"/>
              <a:t>&lt;/</a:t>
            </a:r>
            <a:r>
              <a:rPr lang="es-MX" dirty="0" err="1" smtClean="0"/>
              <a:t>html</a:t>
            </a:r>
            <a:r>
              <a:rPr lang="es-MX" dirty="0" smtClean="0"/>
              <a:t>&gt;</a:t>
            </a:r>
            <a:endParaRPr lang="es-MX" dirty="0"/>
          </a:p>
        </p:txBody>
      </p:sp>
      <p:sp>
        <p:nvSpPr>
          <p:cNvPr id="3" name="2 Título"/>
          <p:cNvSpPr txBox="1">
            <a:spLocks/>
          </p:cNvSpPr>
          <p:nvPr/>
        </p:nvSpPr>
        <p:spPr>
          <a:xfrm>
            <a:off x="251520" y="548680"/>
            <a:ext cx="8568952" cy="1143000"/>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MX"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Formularios con PHP (Parámetros)</a:t>
            </a:r>
            <a:endParaRPr kumimoji="0" lang="es-MX"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p:txBody>
          <a:bodyPr>
            <a:normAutofit fontScale="92500" lnSpcReduction="10000"/>
          </a:bodyPr>
          <a:lstStyle/>
          <a:p>
            <a:pPr>
              <a:lnSpc>
                <a:spcPct val="90000"/>
              </a:lnSpc>
            </a:pPr>
            <a:r>
              <a:rPr lang="es-AR" sz="2800" dirty="0" smtClean="0"/>
              <a:t>El modo de indicar el color RGB es el siguiente</a:t>
            </a:r>
            <a:r>
              <a:rPr lang="es-AR" sz="2800" dirty="0" smtClean="0"/>
              <a:t>:</a:t>
            </a:r>
          </a:p>
          <a:p>
            <a:pPr>
              <a:lnSpc>
                <a:spcPct val="90000"/>
              </a:lnSpc>
            </a:pPr>
            <a:endParaRPr lang="es-ES" sz="2800" dirty="0" smtClean="0"/>
          </a:p>
          <a:p>
            <a:pPr lvl="2">
              <a:lnSpc>
                <a:spcPct val="90000"/>
              </a:lnSpc>
              <a:buNone/>
            </a:pPr>
            <a:r>
              <a:rPr lang="en-US" sz="2000" dirty="0" smtClean="0">
                <a:solidFill>
                  <a:srgbClr val="FF0000"/>
                </a:solidFill>
              </a:rPr>
              <a:t>&lt;FONT COLOR="#FF0000"&gt;ROJO&lt;/FONT&gt;</a:t>
            </a:r>
          </a:p>
          <a:p>
            <a:pPr lvl="2">
              <a:lnSpc>
                <a:spcPct val="90000"/>
              </a:lnSpc>
              <a:buNone/>
            </a:pPr>
            <a:r>
              <a:rPr lang="en-US" sz="2000" dirty="0" smtClean="0">
                <a:solidFill>
                  <a:srgbClr val="FF0000"/>
                </a:solidFill>
              </a:rPr>
              <a:t>&lt;FONT COLOR=“#00FF00"&gt;VERGE&lt;/FONT&gt;</a:t>
            </a:r>
          </a:p>
          <a:p>
            <a:pPr lvl="2">
              <a:lnSpc>
                <a:spcPct val="90000"/>
              </a:lnSpc>
              <a:buNone/>
            </a:pPr>
            <a:r>
              <a:rPr lang="en-US" sz="2000" dirty="0" smtClean="0">
                <a:solidFill>
                  <a:srgbClr val="FF0000"/>
                </a:solidFill>
              </a:rPr>
              <a:t>&lt;FONT COLOR=“#0000FF"&gt;AZUL&lt;/FONT&gt;</a:t>
            </a:r>
          </a:p>
          <a:p>
            <a:pPr lvl="2">
              <a:lnSpc>
                <a:spcPct val="90000"/>
              </a:lnSpc>
              <a:buNone/>
            </a:pPr>
            <a:r>
              <a:rPr lang="en-US" sz="2000" dirty="0" smtClean="0">
                <a:solidFill>
                  <a:srgbClr val="FF0000"/>
                </a:solidFill>
              </a:rPr>
              <a:t>&lt;FONT COLOR=“#FFFFFF"&gt;BLANCO&lt;/FONT&gt;</a:t>
            </a:r>
          </a:p>
          <a:p>
            <a:pPr lvl="2">
              <a:lnSpc>
                <a:spcPct val="90000"/>
              </a:lnSpc>
              <a:buNone/>
            </a:pPr>
            <a:r>
              <a:rPr lang="en-US" sz="2000" dirty="0" smtClean="0">
                <a:solidFill>
                  <a:srgbClr val="FF0000"/>
                </a:solidFill>
              </a:rPr>
              <a:t>&lt;FONT COLOR=“#000000"&gt;NEGRO&lt;/FONT</a:t>
            </a:r>
            <a:r>
              <a:rPr lang="en-US" sz="2000" dirty="0" smtClean="0">
                <a:solidFill>
                  <a:srgbClr val="FF0000"/>
                </a:solidFill>
              </a:rPr>
              <a:t>&gt;</a:t>
            </a:r>
          </a:p>
          <a:p>
            <a:pPr lvl="2">
              <a:lnSpc>
                <a:spcPct val="90000"/>
              </a:lnSpc>
              <a:buNone/>
            </a:pPr>
            <a:endParaRPr lang="en-US" sz="2000" dirty="0" smtClean="0">
              <a:solidFill>
                <a:srgbClr val="FF0000"/>
              </a:solidFill>
            </a:endParaRPr>
          </a:p>
          <a:p>
            <a:r>
              <a:rPr lang="es-AR" sz="2800" dirty="0" smtClean="0"/>
              <a:t>La primera componente en hexadecimal es el rojo, la segunda el verde y la tercera el azul (Red Green Blue, RGB</a:t>
            </a:r>
            <a:r>
              <a:rPr lang="es-AR" sz="2800" dirty="0" smtClean="0"/>
              <a:t>):</a:t>
            </a:r>
          </a:p>
          <a:p>
            <a:endParaRPr lang="es-AR" sz="2800" dirty="0" smtClean="0"/>
          </a:p>
          <a:p>
            <a:pPr algn="r">
              <a:buNone/>
            </a:pPr>
            <a:r>
              <a:rPr lang="es-AR" sz="2800" dirty="0" smtClean="0">
                <a:hlinkClick r:id="rId2"/>
              </a:rPr>
              <a:t>http://html-color-codes.info/</a:t>
            </a:r>
            <a:endParaRPr lang="es-AR" sz="2800" dirty="0" smtClean="0"/>
          </a:p>
          <a:p>
            <a:endParaRPr lang="es-AR" sz="2800" dirty="0" smtClean="0"/>
          </a:p>
          <a:p>
            <a:pPr>
              <a:buNone/>
            </a:pPr>
            <a:endParaRPr lang="es-AR" sz="2800" dirty="0" smtClean="0"/>
          </a:p>
          <a:p>
            <a:pPr>
              <a:buNone/>
            </a:pPr>
            <a:endParaRPr lang="es-ES" sz="2800" dirty="0" smtClean="0"/>
          </a:p>
          <a:p>
            <a:pPr>
              <a:lnSpc>
                <a:spcPct val="90000"/>
              </a:lnSpc>
            </a:pPr>
            <a:endParaRPr lang="es-ES" sz="2400" dirty="0" smtClean="0">
              <a:solidFill>
                <a:srgbClr val="FF0000"/>
              </a:solidFill>
            </a:endParaRPr>
          </a:p>
        </p:txBody>
      </p:sp>
      <p:sp>
        <p:nvSpPr>
          <p:cNvPr id="4098" name="Rectangle 2"/>
          <p:cNvSpPr>
            <a:spLocks noGrp="1" noChangeArrowheads="1"/>
          </p:cNvSpPr>
          <p:nvPr>
            <p:ph type="title"/>
          </p:nvPr>
        </p:nvSpPr>
        <p:spPr/>
        <p:txBody>
          <a:bodyPr/>
          <a:lstStyle/>
          <a:p>
            <a:r>
              <a:rPr lang="es-MX" dirty="0" smtClean="0"/>
              <a:t>Cambio de Color</a:t>
            </a:r>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p:txBody>
          <a:bodyPr>
            <a:normAutofit/>
          </a:bodyPr>
          <a:lstStyle/>
          <a:p>
            <a:r>
              <a:rPr lang="es-AR" dirty="0" smtClean="0"/>
              <a:t>El parámetro utilizado para indicar el tamaño es </a:t>
            </a:r>
            <a:r>
              <a:rPr lang="es-AR" dirty="0" smtClean="0">
                <a:solidFill>
                  <a:srgbClr val="FF0000"/>
                </a:solidFill>
              </a:rPr>
              <a:t>SIZE</a:t>
            </a:r>
            <a:r>
              <a:rPr lang="es-AR" dirty="0" smtClean="0"/>
              <a:t>. Puede utilizarse para indicar tamaños absolutos:</a:t>
            </a:r>
          </a:p>
          <a:p>
            <a:pPr>
              <a:buNone/>
            </a:pPr>
            <a:endParaRPr lang="es-AR" dirty="0" smtClean="0"/>
          </a:p>
          <a:p>
            <a:pPr>
              <a:buNone/>
            </a:pPr>
            <a:endParaRPr lang="es-AR" dirty="0" smtClean="0"/>
          </a:p>
          <a:p>
            <a:r>
              <a:rPr lang="es-AR" dirty="0" smtClean="0"/>
              <a:t>El tamaño por defecto es 3.</a:t>
            </a:r>
          </a:p>
          <a:p>
            <a:pPr lvl="1"/>
            <a:endParaRPr lang="es-AR" dirty="0" smtClean="0"/>
          </a:p>
          <a:p>
            <a:pPr lvl="1">
              <a:buNone/>
            </a:pPr>
            <a:r>
              <a:rPr lang="en-US" sz="2000" dirty="0" smtClean="0">
                <a:solidFill>
                  <a:srgbClr val="FF0000"/>
                </a:solidFill>
              </a:rPr>
              <a:t>&lt;FONT SIZE=2&gt; </a:t>
            </a:r>
          </a:p>
          <a:p>
            <a:pPr lvl="1">
              <a:buNone/>
            </a:pPr>
            <a:r>
              <a:rPr lang="en-US" sz="2000" dirty="0" smtClean="0">
                <a:solidFill>
                  <a:srgbClr val="FF0000"/>
                </a:solidFill>
              </a:rPr>
              <a:t>		</a:t>
            </a:r>
            <a:r>
              <a:rPr lang="en-US" sz="2000" dirty="0" err="1" smtClean="0">
                <a:solidFill>
                  <a:srgbClr val="FF0000"/>
                </a:solidFill>
              </a:rPr>
              <a:t>Tamaño</a:t>
            </a:r>
            <a:r>
              <a:rPr lang="en-US" sz="2000" dirty="0" smtClean="0">
                <a:solidFill>
                  <a:srgbClr val="FF0000"/>
                </a:solidFill>
              </a:rPr>
              <a:t> 2</a:t>
            </a:r>
          </a:p>
          <a:p>
            <a:pPr lvl="1">
              <a:buNone/>
            </a:pPr>
            <a:r>
              <a:rPr lang="en-US" sz="2000" dirty="0" smtClean="0">
                <a:solidFill>
                  <a:srgbClr val="FF0000"/>
                </a:solidFill>
              </a:rPr>
              <a:t>		&lt;FONT SIZE="+3"&gt; </a:t>
            </a:r>
            <a:r>
              <a:rPr lang="es-AR" sz="2000" dirty="0" smtClean="0">
                <a:solidFill>
                  <a:srgbClr val="FF0000"/>
                </a:solidFill>
              </a:rPr>
              <a:t>Tamaño 6&lt;/FONT&gt;</a:t>
            </a:r>
          </a:p>
          <a:p>
            <a:pPr lvl="1">
              <a:buNone/>
            </a:pPr>
            <a:r>
              <a:rPr lang="es-AR" sz="2000" dirty="0" smtClean="0">
                <a:solidFill>
                  <a:srgbClr val="FF0000"/>
                </a:solidFill>
              </a:rPr>
              <a:t>&lt;/FONT&gt; </a:t>
            </a:r>
            <a:endParaRPr lang="es-ES" sz="2000" dirty="0" smtClean="0">
              <a:solidFill>
                <a:srgbClr val="FF0000"/>
              </a:solidFill>
            </a:endParaRPr>
          </a:p>
        </p:txBody>
      </p:sp>
      <p:sp>
        <p:nvSpPr>
          <p:cNvPr id="27650" name="Rectangle 2"/>
          <p:cNvSpPr>
            <a:spLocks noGrp="1" noChangeArrowheads="1"/>
          </p:cNvSpPr>
          <p:nvPr>
            <p:ph type="title"/>
          </p:nvPr>
        </p:nvSpPr>
        <p:spPr/>
        <p:txBody>
          <a:bodyPr>
            <a:normAutofit/>
          </a:bodyPr>
          <a:lstStyle/>
          <a:p>
            <a:pPr eaLnBrk="1" hangingPunct="1"/>
            <a:r>
              <a:rPr lang="es-MX" dirty="0" smtClean="0"/>
              <a:t>Tamaño del texto</a:t>
            </a:r>
            <a:endParaRPr lang="es-ES" dirty="0" smtClean="0"/>
          </a:p>
        </p:txBody>
      </p:sp>
      <p:pic>
        <p:nvPicPr>
          <p:cNvPr id="33795" name="Picture 3"/>
          <p:cNvPicPr>
            <a:picLocks noChangeAspect="1" noChangeArrowheads="1"/>
          </p:cNvPicPr>
          <p:nvPr/>
        </p:nvPicPr>
        <p:blipFill>
          <a:blip r:embed="rId2" cstate="print"/>
          <a:srcRect/>
          <a:stretch>
            <a:fillRect/>
          </a:stretch>
        </p:blipFill>
        <p:spPr bwMode="auto">
          <a:xfrm>
            <a:off x="1214414" y="2857496"/>
            <a:ext cx="7143800" cy="57150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p:txBody>
          <a:bodyPr>
            <a:normAutofit/>
          </a:bodyPr>
          <a:lstStyle/>
          <a:p>
            <a:r>
              <a:rPr lang="es-AR" dirty="0" smtClean="0"/>
              <a:t>Podemos especificar el nombre del tipo de letra que queremos utilizar gracias al parámetro FACE:</a:t>
            </a:r>
          </a:p>
          <a:p>
            <a:pPr>
              <a:buNone/>
            </a:pPr>
            <a:endParaRPr lang="es-AR" dirty="0" smtClean="0"/>
          </a:p>
          <a:p>
            <a:pPr>
              <a:buNone/>
            </a:pPr>
            <a:r>
              <a:rPr lang="es-AR" sz="2600" dirty="0" smtClean="0">
                <a:solidFill>
                  <a:srgbClr val="FF0000"/>
                </a:solidFill>
              </a:rPr>
              <a:t>&lt;FONT FACE="</a:t>
            </a:r>
            <a:r>
              <a:rPr lang="es-AR" sz="2600" dirty="0" err="1" smtClean="0">
                <a:solidFill>
                  <a:srgbClr val="FF0000"/>
                </a:solidFill>
              </a:rPr>
              <a:t>Helvetica,Arial,Times</a:t>
            </a:r>
            <a:r>
              <a:rPr lang="es-AR" sz="2600" dirty="0" smtClean="0">
                <a:solidFill>
                  <a:srgbClr val="FF0000"/>
                </a:solidFill>
              </a:rPr>
              <a:t>"&gt;</a:t>
            </a:r>
          </a:p>
          <a:p>
            <a:pPr>
              <a:buNone/>
            </a:pPr>
            <a:r>
              <a:rPr lang="es-AR" sz="2600" dirty="0" smtClean="0">
                <a:solidFill>
                  <a:srgbClr val="FF0000"/>
                </a:solidFill>
              </a:rPr>
              <a:t>		No sé como voy a salir exactamente</a:t>
            </a:r>
          </a:p>
          <a:p>
            <a:pPr>
              <a:buNone/>
            </a:pPr>
            <a:r>
              <a:rPr lang="es-AR" sz="2600" dirty="0" smtClean="0">
                <a:solidFill>
                  <a:srgbClr val="FF0000"/>
                </a:solidFill>
              </a:rPr>
              <a:t>&lt;/FONT&gt;</a:t>
            </a:r>
          </a:p>
          <a:p>
            <a:pPr>
              <a:buNone/>
            </a:pPr>
            <a:endParaRPr lang="es-AR" dirty="0" smtClean="0"/>
          </a:p>
        </p:txBody>
      </p:sp>
      <p:sp>
        <p:nvSpPr>
          <p:cNvPr id="27650" name="Rectangle 2"/>
          <p:cNvSpPr>
            <a:spLocks noGrp="1" noChangeArrowheads="1"/>
          </p:cNvSpPr>
          <p:nvPr>
            <p:ph type="title"/>
          </p:nvPr>
        </p:nvSpPr>
        <p:spPr/>
        <p:txBody>
          <a:bodyPr>
            <a:normAutofit/>
          </a:bodyPr>
          <a:lstStyle/>
          <a:p>
            <a:pPr eaLnBrk="1" hangingPunct="1"/>
            <a:r>
              <a:rPr lang="es-MX" dirty="0" smtClean="0"/>
              <a:t>Tipo de letra</a:t>
            </a:r>
            <a:endParaRPr lang="es-E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p:txBody>
          <a:bodyPr>
            <a:normAutofit fontScale="77500" lnSpcReduction="20000"/>
          </a:bodyPr>
          <a:lstStyle/>
          <a:p>
            <a:r>
              <a:rPr lang="es-AR" dirty="0" smtClean="0"/>
              <a:t>La estructura de un documento HTML se puede resumir así:</a:t>
            </a:r>
            <a:endParaRPr lang="es-ES" dirty="0" smtClean="0"/>
          </a:p>
          <a:p>
            <a:endParaRPr lang="es-ES" dirty="0" smtClean="0"/>
          </a:p>
          <a:p>
            <a:pPr>
              <a:buNone/>
            </a:pPr>
            <a:r>
              <a:rPr lang="es-AR" i="1" dirty="0" smtClean="0">
                <a:solidFill>
                  <a:srgbClr val="FF0000"/>
                </a:solidFill>
              </a:rPr>
              <a:t>tipo de </a:t>
            </a:r>
            <a:r>
              <a:rPr lang="es-AR" i="1" dirty="0" smtClean="0">
                <a:solidFill>
                  <a:srgbClr val="FF0000"/>
                </a:solidFill>
              </a:rPr>
              <a:t>documento</a:t>
            </a:r>
          </a:p>
          <a:p>
            <a:pPr>
              <a:buNone/>
            </a:pPr>
            <a:endParaRPr lang="es-AR" i="1" dirty="0" smtClean="0">
              <a:solidFill>
                <a:srgbClr val="FF0000"/>
              </a:solidFill>
            </a:endParaRPr>
          </a:p>
          <a:p>
            <a:pPr>
              <a:buNone/>
            </a:pPr>
            <a:r>
              <a:rPr lang="es-AR" dirty="0" smtClean="0">
                <a:solidFill>
                  <a:srgbClr val="FF0000"/>
                </a:solidFill>
              </a:rPr>
              <a:t>&lt;HTML&gt;</a:t>
            </a:r>
          </a:p>
          <a:p>
            <a:pPr>
              <a:buNone/>
            </a:pPr>
            <a:r>
              <a:rPr lang="es-AR" dirty="0" smtClean="0">
                <a:solidFill>
                  <a:srgbClr val="FF0000"/>
                </a:solidFill>
              </a:rPr>
              <a:t>&lt;HEAD&gt;</a:t>
            </a:r>
          </a:p>
          <a:p>
            <a:pPr>
              <a:buNone/>
            </a:pPr>
            <a:r>
              <a:rPr lang="es-AR" dirty="0" smtClean="0">
                <a:solidFill>
                  <a:srgbClr val="FF0000"/>
                </a:solidFill>
              </a:rPr>
              <a:t>  &lt;TITLE&gt;titulo de la página&lt;/TITLE&gt;</a:t>
            </a:r>
          </a:p>
          <a:p>
            <a:pPr>
              <a:buNone/>
            </a:pPr>
            <a:r>
              <a:rPr lang="es-AR" dirty="0" smtClean="0">
                <a:solidFill>
                  <a:srgbClr val="FF0000"/>
                </a:solidFill>
              </a:rPr>
              <a:t>  </a:t>
            </a:r>
            <a:r>
              <a:rPr lang="es-AR" i="1" dirty="0" smtClean="0">
                <a:solidFill>
                  <a:srgbClr val="FF0000"/>
                </a:solidFill>
              </a:rPr>
              <a:t>cosas que afectan a la página pero no a su contenido</a:t>
            </a:r>
          </a:p>
          <a:p>
            <a:pPr>
              <a:buNone/>
            </a:pPr>
            <a:r>
              <a:rPr lang="es-AR" dirty="0" smtClean="0">
                <a:solidFill>
                  <a:srgbClr val="FF0000"/>
                </a:solidFill>
              </a:rPr>
              <a:t>&lt;/HEAD&gt;</a:t>
            </a:r>
          </a:p>
          <a:p>
            <a:pPr>
              <a:buNone/>
            </a:pPr>
            <a:r>
              <a:rPr lang="es-AR" dirty="0" smtClean="0">
                <a:solidFill>
                  <a:srgbClr val="FF0000"/>
                </a:solidFill>
              </a:rPr>
              <a:t>&lt;BODY parámetros&gt;</a:t>
            </a:r>
          </a:p>
          <a:p>
            <a:pPr>
              <a:buNone/>
            </a:pPr>
            <a:r>
              <a:rPr lang="es-AR" dirty="0" smtClean="0">
                <a:solidFill>
                  <a:srgbClr val="FF0000"/>
                </a:solidFill>
              </a:rPr>
              <a:t>  </a:t>
            </a:r>
            <a:r>
              <a:rPr lang="es-AR" i="1" dirty="0" smtClean="0">
                <a:solidFill>
                  <a:srgbClr val="FF0000"/>
                </a:solidFill>
              </a:rPr>
              <a:t>contenido de la página</a:t>
            </a:r>
          </a:p>
          <a:p>
            <a:pPr>
              <a:buNone/>
            </a:pPr>
            <a:r>
              <a:rPr lang="es-AR" dirty="0" smtClean="0">
                <a:solidFill>
                  <a:srgbClr val="FF0000"/>
                </a:solidFill>
              </a:rPr>
              <a:t>&lt;/BODY&gt;</a:t>
            </a:r>
          </a:p>
          <a:p>
            <a:pPr>
              <a:buNone/>
            </a:pPr>
            <a:r>
              <a:rPr lang="es-AR" dirty="0" smtClean="0">
                <a:solidFill>
                  <a:srgbClr val="FF0000"/>
                </a:solidFill>
              </a:rPr>
              <a:t>&lt;/HTML&gt;</a:t>
            </a:r>
            <a:endParaRPr lang="es-ES" dirty="0" smtClean="0">
              <a:solidFill>
                <a:srgbClr val="FF0000"/>
              </a:solidFill>
            </a:endParaRPr>
          </a:p>
        </p:txBody>
      </p:sp>
      <p:sp>
        <p:nvSpPr>
          <p:cNvPr id="27650" name="Rectangle 2"/>
          <p:cNvSpPr>
            <a:spLocks noGrp="1" noChangeArrowheads="1"/>
          </p:cNvSpPr>
          <p:nvPr>
            <p:ph type="title"/>
          </p:nvPr>
        </p:nvSpPr>
        <p:spPr/>
        <p:txBody>
          <a:bodyPr>
            <a:normAutofit/>
          </a:bodyPr>
          <a:lstStyle/>
          <a:p>
            <a:pPr eaLnBrk="1" hangingPunct="1"/>
            <a:r>
              <a:rPr lang="es-MX" dirty="0" smtClean="0"/>
              <a:t>Estructura del Documento</a:t>
            </a:r>
            <a:endParaRPr lang="es-E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p:txBody>
          <a:bodyPr>
            <a:normAutofit fontScale="70000" lnSpcReduction="20000"/>
          </a:bodyPr>
          <a:lstStyle/>
          <a:p>
            <a:r>
              <a:rPr lang="es-AR" dirty="0" smtClean="0"/>
              <a:t>En el tipo de documento deberemos especificar a que estándar del HTML responde nuestra página entre una de las siguientes opciones:</a:t>
            </a:r>
          </a:p>
          <a:p>
            <a:pPr>
              <a:buNone/>
            </a:pPr>
            <a:endParaRPr lang="es-ES" dirty="0" smtClean="0"/>
          </a:p>
          <a:p>
            <a:pPr>
              <a:buNone/>
            </a:pPr>
            <a:r>
              <a:rPr lang="en-US" b="1" dirty="0" smtClean="0"/>
              <a:t>&lt;!DOCTYPE HTML PUBLIC "-//IETF//DTD HTML 2.0//EN"&gt;</a:t>
            </a:r>
            <a:r>
              <a:rPr lang="es-ES" dirty="0" smtClean="0"/>
              <a:t> </a:t>
            </a:r>
            <a:r>
              <a:rPr lang="es-AR" dirty="0" smtClean="0"/>
              <a:t>Cumple el estándar HTML 2.0 </a:t>
            </a:r>
            <a:endParaRPr lang="es-ES" dirty="0" smtClean="0"/>
          </a:p>
          <a:p>
            <a:pPr>
              <a:buNone/>
            </a:pPr>
            <a:r>
              <a:rPr lang="es-AR" b="1" dirty="0" smtClean="0"/>
              <a:t>&lt;!DOCTYPE HTML PUBLIC "-//W3C//DTD HTML 3.2 Final//EN"&gt;</a:t>
            </a:r>
            <a:r>
              <a:rPr lang="es-ES" dirty="0" smtClean="0"/>
              <a:t> </a:t>
            </a:r>
            <a:r>
              <a:rPr lang="es-AR" dirty="0" smtClean="0"/>
              <a:t>Cumple el estándar HTML 3.2 </a:t>
            </a:r>
            <a:endParaRPr lang="es-ES" dirty="0" smtClean="0"/>
          </a:p>
          <a:p>
            <a:pPr>
              <a:buNone/>
            </a:pPr>
            <a:r>
              <a:rPr lang="es-AR" b="1" dirty="0" smtClean="0"/>
              <a:t>&lt;!DOCTYPE HTML PUBLIC "-//W3C//DTD HTML 4.0 </a:t>
            </a:r>
            <a:r>
              <a:rPr lang="es-AR" b="1" dirty="0" err="1" smtClean="0"/>
              <a:t>Transitional</a:t>
            </a:r>
            <a:r>
              <a:rPr lang="es-AR" b="1" dirty="0" smtClean="0"/>
              <a:t>//EN"        "http://w3.org/TR/REC-html40/loose.dtd"&gt;</a:t>
            </a:r>
            <a:r>
              <a:rPr lang="es-ES" dirty="0" smtClean="0"/>
              <a:t> </a:t>
            </a:r>
            <a:r>
              <a:rPr lang="es-AR" dirty="0" smtClean="0"/>
              <a:t>Cumple el estándar HTML 4.0 </a:t>
            </a:r>
            <a:endParaRPr lang="es-ES" dirty="0" smtClean="0"/>
          </a:p>
          <a:p>
            <a:pPr>
              <a:buNone/>
            </a:pPr>
            <a:r>
              <a:rPr lang="es-AR" b="1" dirty="0" smtClean="0"/>
              <a:t>&lt;!DOCTYPE HTML PUBLIC "-//W3C//DTD HTML 4.0//EN"        "http://w3.org/TR/REC-html40/strict.dtd"&gt;</a:t>
            </a:r>
            <a:r>
              <a:rPr lang="es-ES" dirty="0" smtClean="0"/>
              <a:t> </a:t>
            </a:r>
            <a:r>
              <a:rPr lang="es-AR" dirty="0" smtClean="0"/>
              <a:t>Cumple el estándar HTML 4.0 y no contiene además elementos desaconsejables </a:t>
            </a:r>
            <a:endParaRPr lang="es-ES" dirty="0" smtClean="0"/>
          </a:p>
          <a:p>
            <a:pPr>
              <a:buNone/>
            </a:pPr>
            <a:r>
              <a:rPr lang="en-US" b="1" dirty="0" smtClean="0"/>
              <a:t>&lt;!DOCTYPE HTML PUBLIC "-//W3C//DTD HTML 4.0 Frameset//EN"        "http://w3.org/TR/REC-html40/frameset.dtd"&gt;</a:t>
            </a:r>
            <a:r>
              <a:rPr lang="es-AR" dirty="0" smtClean="0"/>
              <a:t>Es una definición de marcos que cumple el estándar HTML 4.0</a:t>
            </a:r>
            <a:endParaRPr lang="es-ES" dirty="0" smtClean="0"/>
          </a:p>
        </p:txBody>
      </p:sp>
      <p:sp>
        <p:nvSpPr>
          <p:cNvPr id="27650" name="Rectangle 2"/>
          <p:cNvSpPr>
            <a:spLocks noGrp="1" noChangeArrowheads="1"/>
          </p:cNvSpPr>
          <p:nvPr>
            <p:ph type="title"/>
          </p:nvPr>
        </p:nvSpPr>
        <p:spPr/>
        <p:txBody>
          <a:bodyPr>
            <a:normAutofit/>
          </a:bodyPr>
          <a:lstStyle/>
          <a:p>
            <a:pPr eaLnBrk="1" hangingPunct="1"/>
            <a:r>
              <a:rPr lang="es-MX" dirty="0" smtClean="0"/>
              <a:t>Estructura del Documento</a:t>
            </a:r>
            <a:endParaRPr lang="es-E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p:txBody>
          <a:bodyPr>
            <a:normAutofit fontScale="92500" lnSpcReduction="20000"/>
          </a:bodyPr>
          <a:lstStyle/>
          <a:p>
            <a:pPr>
              <a:buNone/>
            </a:pPr>
            <a:r>
              <a:rPr lang="es-ES" b="1" dirty="0" smtClean="0"/>
              <a:t>XHTML</a:t>
            </a:r>
          </a:p>
          <a:p>
            <a:pPr>
              <a:buNone/>
            </a:pPr>
            <a:endParaRPr lang="es-ES" b="1" dirty="0" smtClean="0"/>
          </a:p>
          <a:p>
            <a:r>
              <a:rPr lang="es-ES" dirty="0" err="1" smtClean="0"/>
              <a:t>E</a:t>
            </a:r>
            <a:r>
              <a:rPr lang="es-ES" b="1" dirty="0" err="1" smtClean="0"/>
              <a:t>X</a:t>
            </a:r>
            <a:r>
              <a:rPr lang="es-ES" dirty="0" err="1" smtClean="0"/>
              <a:t>tensible</a:t>
            </a:r>
            <a:r>
              <a:rPr lang="es-ES" dirty="0" smtClean="0"/>
              <a:t> </a:t>
            </a:r>
            <a:r>
              <a:rPr lang="es-ES" b="1" dirty="0" err="1" smtClean="0"/>
              <a:t>H</a:t>
            </a:r>
            <a:r>
              <a:rPr lang="es-ES" dirty="0" err="1" smtClean="0"/>
              <a:t>yper</a:t>
            </a:r>
            <a:r>
              <a:rPr lang="es-ES" b="1" dirty="0" err="1" smtClean="0"/>
              <a:t>t</a:t>
            </a:r>
            <a:r>
              <a:rPr lang="es-ES" dirty="0" err="1" smtClean="0"/>
              <a:t>ext</a:t>
            </a:r>
            <a:r>
              <a:rPr lang="es-ES" dirty="0" smtClean="0"/>
              <a:t> </a:t>
            </a:r>
            <a:r>
              <a:rPr lang="es-ES" b="1" dirty="0" err="1" smtClean="0"/>
              <a:t>M</a:t>
            </a:r>
            <a:r>
              <a:rPr lang="es-ES" dirty="0" err="1" smtClean="0"/>
              <a:t>arkup</a:t>
            </a:r>
            <a:r>
              <a:rPr lang="es-ES" dirty="0" smtClean="0"/>
              <a:t> </a:t>
            </a:r>
            <a:r>
              <a:rPr lang="es-ES" b="1" dirty="0" err="1" smtClean="0"/>
              <a:t>L</a:t>
            </a:r>
            <a:r>
              <a:rPr lang="es-ES" dirty="0" err="1" smtClean="0"/>
              <a:t>anguage</a:t>
            </a:r>
            <a:r>
              <a:rPr lang="es-ES" dirty="0" smtClean="0"/>
              <a:t> (lenguaje extensible de marcado de hipertexto), es el </a:t>
            </a:r>
            <a:r>
              <a:rPr lang="es-ES" dirty="0" smtClean="0">
                <a:hlinkClick r:id="rId2" tooltip="Lenguaje de marcado"/>
              </a:rPr>
              <a:t>lenguaje de marcado</a:t>
            </a:r>
            <a:r>
              <a:rPr lang="es-ES" dirty="0" smtClean="0"/>
              <a:t> pensado para sustituir a </a:t>
            </a:r>
            <a:r>
              <a:rPr lang="es-ES" dirty="0" smtClean="0">
                <a:hlinkClick r:id="rId3" tooltip="HTML"/>
              </a:rPr>
              <a:t>HTML</a:t>
            </a:r>
            <a:r>
              <a:rPr lang="es-ES" dirty="0" smtClean="0"/>
              <a:t> como estándar para las </a:t>
            </a:r>
            <a:r>
              <a:rPr lang="es-ES" dirty="0" smtClean="0">
                <a:hlinkClick r:id="rId4" tooltip="Página web"/>
              </a:rPr>
              <a:t>páginas web</a:t>
            </a:r>
            <a:r>
              <a:rPr lang="es-ES" dirty="0" smtClean="0"/>
              <a:t>.</a:t>
            </a:r>
          </a:p>
          <a:p>
            <a:endParaRPr lang="es-ES" dirty="0" smtClean="0"/>
          </a:p>
          <a:p>
            <a:pPr>
              <a:buNone/>
            </a:pPr>
            <a:r>
              <a:rPr lang="en-US" dirty="0" smtClean="0"/>
              <a:t>&lt;!DOCTYPE html PUBLIC "-//W3C//DTD XHTML 1.0 Transitional//EN"</a:t>
            </a:r>
            <a:br>
              <a:rPr lang="en-US" dirty="0" smtClean="0"/>
            </a:br>
            <a:r>
              <a:rPr lang="en-US" dirty="0" smtClean="0"/>
              <a:t>"http://www.w3.org/TR/xhtml1/DTD/xhtml1-transitional.dtd"&gt;</a:t>
            </a:r>
          </a:p>
          <a:p>
            <a:pPr>
              <a:buNone/>
            </a:pPr>
            <a:endParaRPr lang="en-US" dirty="0" smtClean="0"/>
          </a:p>
          <a:p>
            <a:pPr algn="r">
              <a:buNone/>
            </a:pPr>
            <a:r>
              <a:rPr lang="en-US" dirty="0" smtClean="0">
                <a:hlinkClick r:id="rId5"/>
              </a:rPr>
              <a:t>http://www.w3schools.com/xhtml/xhtml_dtd.asp</a:t>
            </a:r>
            <a:endParaRPr lang="en-US" dirty="0" smtClean="0"/>
          </a:p>
          <a:p>
            <a:pPr algn="r">
              <a:buNone/>
            </a:pPr>
            <a:endParaRPr lang="en-US" dirty="0" smtClean="0"/>
          </a:p>
          <a:p>
            <a:pPr>
              <a:buNone/>
            </a:pPr>
            <a:endParaRPr lang="en-US" dirty="0" smtClean="0"/>
          </a:p>
          <a:p>
            <a:pPr>
              <a:buNone/>
            </a:pPr>
            <a:endParaRPr lang="en-US" dirty="0" smtClean="0"/>
          </a:p>
          <a:p>
            <a:pPr>
              <a:buNone/>
            </a:pPr>
            <a:endParaRPr lang="es-ES" dirty="0" smtClean="0"/>
          </a:p>
          <a:p>
            <a:endParaRPr lang="es-ES" dirty="0" smtClean="0"/>
          </a:p>
          <a:p>
            <a:endParaRPr lang="es-ES" dirty="0" smtClean="0"/>
          </a:p>
          <a:p>
            <a:pPr>
              <a:buNone/>
            </a:pPr>
            <a:endParaRPr lang="es-ES" dirty="0" smtClean="0"/>
          </a:p>
        </p:txBody>
      </p:sp>
      <p:sp>
        <p:nvSpPr>
          <p:cNvPr id="27650" name="Rectangle 2"/>
          <p:cNvSpPr>
            <a:spLocks noGrp="1" noChangeArrowheads="1"/>
          </p:cNvSpPr>
          <p:nvPr>
            <p:ph type="title"/>
          </p:nvPr>
        </p:nvSpPr>
        <p:spPr/>
        <p:txBody>
          <a:bodyPr>
            <a:normAutofit/>
          </a:bodyPr>
          <a:lstStyle/>
          <a:p>
            <a:pPr eaLnBrk="1" hangingPunct="1"/>
            <a:r>
              <a:rPr lang="es-MX" dirty="0" smtClean="0"/>
              <a:t>Estructura del Documento</a:t>
            </a:r>
            <a:endParaRPr lang="es-E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2502</TotalTime>
  <Words>2476</Words>
  <Application>Microsoft Office PowerPoint</Application>
  <PresentationFormat>Presentación en pantalla (4:3)</PresentationFormat>
  <Paragraphs>406</Paragraphs>
  <Slides>39</Slides>
  <Notes>0</Notes>
  <HiddenSlides>0</HiddenSlides>
  <MMClips>0</MMClips>
  <ScaleCrop>false</ScaleCrop>
  <HeadingPairs>
    <vt:vector size="4" baseType="variant">
      <vt:variant>
        <vt:lpstr>Tema</vt:lpstr>
      </vt:variant>
      <vt:variant>
        <vt:i4>1</vt:i4>
      </vt:variant>
      <vt:variant>
        <vt:lpstr>Títulos de diapositiva</vt:lpstr>
      </vt:variant>
      <vt:variant>
        <vt:i4>39</vt:i4>
      </vt:variant>
    </vt:vector>
  </HeadingPairs>
  <TitlesOfParts>
    <vt:vector size="40" baseType="lpstr">
      <vt:lpstr>Concurrencia</vt:lpstr>
      <vt:lpstr>HTML con Dreamweaver (parte 2)</vt:lpstr>
      <vt:lpstr>Formateo Fino</vt:lpstr>
      <vt:lpstr>Cambio de Color</vt:lpstr>
      <vt:lpstr>Cambio de Color</vt:lpstr>
      <vt:lpstr>Tamaño del texto</vt:lpstr>
      <vt:lpstr>Tipo de letra</vt:lpstr>
      <vt:lpstr>Estructura del Documento</vt:lpstr>
      <vt:lpstr>Estructura del Documento</vt:lpstr>
      <vt:lpstr>Estructura del Documento</vt:lpstr>
      <vt:lpstr>Estructura del Documento</vt:lpstr>
      <vt:lpstr>Estructura del Documento</vt:lpstr>
      <vt:lpstr>Estructura del Documento</vt:lpstr>
      <vt:lpstr>Estructura del Documento</vt:lpstr>
      <vt:lpstr>Estructura del Documento</vt:lpstr>
      <vt:lpstr>Organizar un sitio Web</vt:lpstr>
      <vt:lpstr>Organizar un sitio Web</vt:lpstr>
      <vt:lpstr>Organizar un sitio Web</vt:lpstr>
      <vt:lpstr>Organizar un sitio Web</vt:lpstr>
      <vt:lpstr>Tablas en HTML</vt:lpstr>
      <vt:lpstr>Tablas en HTML</vt:lpstr>
      <vt:lpstr>Tablas en HTML</vt:lpstr>
      <vt:lpstr>Tablas en HTML</vt:lpstr>
      <vt:lpstr>Tablas en HTML</vt:lpstr>
      <vt:lpstr>Formularios</vt:lpstr>
      <vt:lpstr>Formularios</vt:lpstr>
      <vt:lpstr>Formularios</vt:lpstr>
      <vt:lpstr>Formularios</vt:lpstr>
      <vt:lpstr>Formularios</vt:lpstr>
      <vt:lpstr>Formularios</vt:lpstr>
      <vt:lpstr>Formularios</vt:lpstr>
      <vt:lpstr>Formularios</vt:lpstr>
      <vt:lpstr>Controles Avanzados para Formularios</vt:lpstr>
      <vt:lpstr>Controles Avanzados para Formularios</vt:lpstr>
      <vt:lpstr>Controles Avanzados para Formularios</vt:lpstr>
      <vt:lpstr>Controles Avanzados para Formularios</vt:lpstr>
      <vt:lpstr>Practica</vt:lpstr>
      <vt:lpstr>Formularios con PHP (GET)</vt:lpstr>
      <vt:lpstr>Formularios con PHP (POST)</vt:lpstr>
      <vt:lpstr>Diapositiva 39</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Apache Web Server</dc:title>
  <dc:creator> P</dc:creator>
  <cp:lastModifiedBy>fabiola</cp:lastModifiedBy>
  <cp:revision>231</cp:revision>
  <dcterms:created xsi:type="dcterms:W3CDTF">2008-02-25T01:55:11Z</dcterms:created>
  <dcterms:modified xsi:type="dcterms:W3CDTF">2010-06-19T10:04:24Z</dcterms:modified>
</cp:coreProperties>
</file>