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sldIdLst>
    <p:sldId id="297" r:id="rId2"/>
    <p:sldId id="29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8" r:id="rId18"/>
    <p:sldId id="316" r:id="rId19"/>
    <p:sldId id="317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10" autoAdjust="0"/>
    <p:restoredTop sz="94660"/>
  </p:normalViewPr>
  <p:slideViewPr>
    <p:cSldViewPr>
      <p:cViewPr>
        <p:scale>
          <a:sx n="68" d="100"/>
          <a:sy n="68" d="100"/>
        </p:scale>
        <p:origin x="-49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D968218-A479-4FBC-86E2-958B0CC234DC}" type="datetimeFigureOut">
              <a:rPr lang="es-ES"/>
              <a:pPr>
                <a:defRPr/>
              </a:pPr>
              <a:t>19/06/2010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8FB964E-233D-447D-8D17-5F37ECE571F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48E90B8-2796-45C6-BD73-846145EA10F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8F6AE1-B192-452C-8802-EBBBBDE1E6F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130CC5-50A8-4D38-A816-463BD6A1788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5AD827-A66C-4E28-BD55-56F9A2C3BCB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E04023-585C-450E-BB97-23D030D057A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53C15A-DE6B-437B-80F9-385A9B221F53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7FCFAC-BC6B-4B95-8EC5-053B30198BA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B95AA3-A5E8-457C-BD33-4052AF52BDF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D7DD47-0C77-491B-8A2C-16DF5C1A2C1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DF3013-23C0-42DD-9665-380E555A9153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3DDD844-031E-496E-97C4-FB0C32B309E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F207932-C5B8-4A45-87CE-2C296B91A33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gramacion.ne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Par%C3%A9ntes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3683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" dirty="0" smtClean="0"/>
              <a:t>HTML con Dreamweaver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Existen cuatro caracteres de control, que se usan para formar etiquetas, establecer parámetros, etc. </a:t>
            </a:r>
          </a:p>
          <a:p>
            <a:pPr lvl="1"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Caracteres de Control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00166" y="3429000"/>
          <a:ext cx="6096000" cy="161925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20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Código</a:t>
                      </a:r>
                      <a:endParaRPr lang="es-ES" sz="20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20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Resultado</a:t>
                      </a:r>
                      <a:endParaRPr lang="es-ES" sz="20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&amp;lt;</a:t>
                      </a:r>
                      <a:endParaRPr lang="es-ES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Times New Roman"/>
                        </a:rPr>
                        <a:t>&lt;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&amp;gt;</a:t>
                      </a:r>
                      <a:endParaRPr lang="es-ES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Times New Roman"/>
                        </a:rPr>
                        <a:t>&gt;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&amp;amp;</a:t>
                      </a:r>
                      <a:endParaRPr lang="es-ES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Times New Roman"/>
                        </a:rPr>
                        <a:t>&amp;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&amp;quot;</a:t>
                      </a:r>
                      <a:endParaRPr lang="es-ES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Times New Roman"/>
                        </a:rPr>
                        <a:t>"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Para incorporar un enlace hay que utilizar esta etiqueta &lt;A&gt; y &lt;/A&gt;.</a:t>
            </a:r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 lvl="1"/>
            <a:r>
              <a:rPr lang="es-AR" sz="2400" dirty="0" smtClean="0"/>
              <a:t>Se visualizará de manera distinta en el navegador. El texto aparecerá subrayado y de un color distinto al habitual. </a:t>
            </a:r>
          </a:p>
          <a:p>
            <a:pPr lvl="1"/>
            <a:endParaRPr lang="es-ES" sz="2400" dirty="0" smtClean="0"/>
          </a:p>
          <a:p>
            <a:pPr lvl="1"/>
            <a:r>
              <a:rPr lang="es-AR" sz="2400" dirty="0" smtClean="0"/>
              <a:t>Al pulsar sobre el enlace, seremos enviados al documento que apuntaba el enlace.</a:t>
            </a:r>
          </a:p>
          <a:p>
            <a:pPr lvl="1"/>
            <a:endParaRPr lang="es-AR" sz="2400" dirty="0" smtClean="0"/>
          </a:p>
          <a:p>
            <a:pPr lvl="2">
              <a:buNone/>
            </a:pPr>
            <a:r>
              <a:rPr lang="es-AR" sz="2200" dirty="0" smtClean="0">
                <a:solidFill>
                  <a:srgbClr val="FF0000"/>
                </a:solidFill>
              </a:rPr>
              <a:t>&lt;A HREF="dirección"&gt;Púlsame&lt;/A&gt;</a:t>
            </a:r>
          </a:p>
          <a:p>
            <a:pPr lvl="2">
              <a:buNone/>
            </a:pPr>
            <a:endParaRPr lang="es-AR" sz="22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s-AR" sz="2800" dirty="0" smtClean="0"/>
              <a:t>La dirección estará en formato URL (</a:t>
            </a:r>
            <a:r>
              <a:rPr lang="es-AR" sz="2800" i="1" dirty="0" smtClean="0"/>
              <a:t>Uniform Resource Locator</a:t>
            </a:r>
            <a:r>
              <a:rPr lang="es-AR" sz="2800" dirty="0" smtClean="0"/>
              <a:t>).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 lvl="1"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Enlaces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Una URL nos indica tanto una dirección de Internet como el servicio que esperamos nos ofrezca el servidor al que corresponde la dirección. Tiene el siguiente formato: </a:t>
            </a:r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 lvl="1">
              <a:lnSpc>
                <a:spcPct val="90000"/>
              </a:lnSpc>
            </a:pPr>
            <a:r>
              <a:rPr lang="es-AR" sz="2400" dirty="0" smtClean="0">
                <a:solidFill>
                  <a:srgbClr val="FF0000"/>
                </a:solidFill>
              </a:rPr>
              <a:t>servicio://máquina:puerto/ruta/archivo</a:t>
            </a:r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>
              <a:lnSpc>
                <a:spcPct val="90000"/>
              </a:lnSpc>
            </a:pPr>
            <a:r>
              <a:rPr lang="es-AR" sz="2800" dirty="0" smtClean="0"/>
              <a:t>Donde el servicio podrá ser uno de los siguientes: </a:t>
            </a:r>
            <a:r>
              <a:rPr lang="es-AR" sz="2400" b="1" dirty="0" smtClean="0"/>
              <a:t>http, https, ftp, mailto, news, telnet.</a:t>
            </a:r>
            <a:endParaRPr lang="es-AR" sz="2400" dirty="0" smtClean="0"/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AR" sz="2800" dirty="0" smtClean="0"/>
              <a:t>Máquina se refiere a la dirección IP o una serie de palabras separadas por puntos </a:t>
            </a:r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>
              <a:lnSpc>
                <a:spcPct val="90000"/>
              </a:lnSpc>
              <a:buNone/>
            </a:pPr>
            <a:r>
              <a:rPr lang="es-AR" sz="2800" dirty="0" smtClean="0"/>
              <a:t>(</a:t>
            </a:r>
            <a:r>
              <a:rPr lang="es-AR" sz="2800" dirty="0" smtClean="0">
                <a:hlinkClick r:id="rId2"/>
              </a:rPr>
              <a:t>www.programacion.net</a:t>
            </a:r>
            <a:r>
              <a:rPr lang="es-AR" sz="2800" dirty="0" smtClean="0"/>
              <a:t>).</a:t>
            </a:r>
          </a:p>
          <a:p>
            <a:pPr>
              <a:lnSpc>
                <a:spcPct val="90000"/>
              </a:lnSpc>
              <a:buNone/>
            </a:pPr>
            <a:endParaRPr lang="es-AR" sz="2800" dirty="0" smtClean="0"/>
          </a:p>
          <a:p>
            <a:pPr>
              <a:lnSpc>
                <a:spcPct val="90000"/>
              </a:lnSpc>
            </a:pPr>
            <a:r>
              <a:rPr lang="es-AR" sz="2800" dirty="0" smtClean="0"/>
              <a:t>El puerto generalmente no se indica, ya que el servicio predetermina uno.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 lvl="1"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Enlaces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Cuando queremos acceder a un fichero situado en la misma máquina que la página web que estamos creando podemos utilizar este formato:</a:t>
            </a:r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 lvl="1">
              <a:lnSpc>
                <a:spcPct val="90000"/>
              </a:lnSpc>
            </a:pPr>
            <a:r>
              <a:rPr lang="es-AR" sz="2000" dirty="0" smtClean="0">
                <a:solidFill>
                  <a:srgbClr val="FF0000"/>
                </a:solidFill>
              </a:rPr>
              <a:t>ruta_relativa/fichero</a:t>
            </a:r>
          </a:p>
          <a:p>
            <a:pPr>
              <a:lnSpc>
                <a:spcPct val="90000"/>
              </a:lnSpc>
            </a:pPr>
            <a:endParaRPr lang="es-AR" sz="2400" dirty="0" smtClean="0"/>
          </a:p>
          <a:p>
            <a:pPr>
              <a:lnSpc>
                <a:spcPct val="90000"/>
              </a:lnSpc>
            </a:pPr>
            <a:r>
              <a:rPr lang="es-AR" sz="2800" dirty="0" smtClean="0"/>
              <a:t>En la ruta relativa podremos utilizar los dos puntos (..), para acceder al directorio padre o comenzar con la barra diagonal (/) para acceder a una ruta absoluta dentro de nuestro ordenador.</a:t>
            </a:r>
            <a:endParaRPr lang="es-ES" sz="24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Enlaces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Existen varios tipos de listas en HTML. Todas ellas se pueden meter unas dentro de otras formando árboles. Todos los tipos siguen el siguiente formato:</a:t>
            </a:r>
          </a:p>
          <a:p>
            <a:pPr lvl="1">
              <a:lnSpc>
                <a:spcPct val="90000"/>
              </a:lnSpc>
            </a:pPr>
            <a:endParaRPr lang="es-AR" sz="2000" dirty="0" smtClean="0"/>
          </a:p>
          <a:p>
            <a:pPr lvl="2">
              <a:lnSpc>
                <a:spcPct val="90000"/>
              </a:lnSpc>
              <a:buNone/>
            </a:pPr>
            <a:r>
              <a:rPr lang="es-AR" sz="1800" dirty="0" smtClean="0">
                <a:solidFill>
                  <a:srgbClr val="FF0000"/>
                </a:solidFill>
              </a:rPr>
              <a:t>&lt;tipo_lista&gt;</a:t>
            </a:r>
          </a:p>
          <a:p>
            <a:pPr lvl="2">
              <a:lnSpc>
                <a:spcPct val="90000"/>
              </a:lnSpc>
              <a:buNone/>
            </a:pPr>
            <a:r>
              <a:rPr lang="es-AR" sz="1800" dirty="0" smtClean="0">
                <a:solidFill>
                  <a:srgbClr val="FF0000"/>
                </a:solidFill>
              </a:rPr>
              <a:t>  &lt;LI&gt;Primer elemento</a:t>
            </a:r>
          </a:p>
          <a:p>
            <a:pPr lvl="2">
              <a:lnSpc>
                <a:spcPct val="90000"/>
              </a:lnSpc>
              <a:buNone/>
            </a:pPr>
            <a:r>
              <a:rPr lang="es-AR" sz="1800" dirty="0" smtClean="0">
                <a:solidFill>
                  <a:srgbClr val="FF0000"/>
                </a:solidFill>
              </a:rPr>
              <a:t>  &lt;LI&gt;Segundo elemento</a:t>
            </a:r>
          </a:p>
          <a:p>
            <a:pPr lvl="2">
              <a:lnSpc>
                <a:spcPct val="90000"/>
              </a:lnSpc>
              <a:buNone/>
            </a:pPr>
            <a:r>
              <a:rPr lang="es-AR" sz="1800" dirty="0" smtClean="0">
                <a:solidFill>
                  <a:srgbClr val="FF0000"/>
                </a:solidFill>
              </a:rPr>
              <a:t>&lt;/tipo_lista&gt;</a:t>
            </a:r>
          </a:p>
          <a:p>
            <a:pPr>
              <a:lnSpc>
                <a:spcPct val="90000"/>
              </a:lnSpc>
              <a:buNone/>
            </a:pPr>
            <a:endParaRPr lang="es-AR" sz="2400" dirty="0" smtClean="0"/>
          </a:p>
          <a:p>
            <a:pPr>
              <a:lnSpc>
                <a:spcPct val="90000"/>
              </a:lnSpc>
            </a:pPr>
            <a:r>
              <a:rPr lang="es-AR" sz="2800" dirty="0" err="1" smtClean="0"/>
              <a:t>Tipo_lista</a:t>
            </a:r>
            <a:r>
              <a:rPr lang="es-AR" sz="2800" dirty="0" smtClean="0"/>
              <a:t> puede ser una de las siguientes: DIR, DL, MENU, OL y </a:t>
            </a:r>
            <a:r>
              <a:rPr lang="es-AR" sz="2800" dirty="0" err="1" smtClean="0"/>
              <a:t>UL</a:t>
            </a:r>
            <a:r>
              <a:rPr lang="es-AR" sz="2800" dirty="0" smtClean="0"/>
              <a:t>.</a:t>
            </a:r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rgbClr val="FF0000"/>
                </a:solidFill>
              </a:rPr>
              <a:t>&lt;DIR&gt;...&lt; /</a:t>
            </a:r>
            <a:r>
              <a:rPr lang="es-ES" sz="2400" dirty="0" err="1" smtClean="0">
                <a:solidFill>
                  <a:srgbClr val="FF0000"/>
                </a:solidFill>
              </a:rPr>
              <a:t>DIR</a:t>
            </a:r>
            <a:r>
              <a:rPr lang="es-ES" sz="2400" dirty="0" smtClean="0">
                <a:solidFill>
                  <a:srgbClr val="FF0000"/>
                </a:solidFill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Convierte el texto encerrado por &lt;LI&gt;, en una lista de directorio. </a:t>
            </a:r>
          </a:p>
          <a:p>
            <a:pPr>
              <a:lnSpc>
                <a:spcPct val="90000"/>
              </a:lnSpc>
              <a:buNone/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rgbClr val="FF0000"/>
                </a:solidFill>
              </a:rPr>
              <a:t>&lt;MENU&gt;...&lt; /</a:t>
            </a:r>
            <a:r>
              <a:rPr lang="es-ES" sz="2400" dirty="0" err="1" smtClean="0">
                <a:solidFill>
                  <a:srgbClr val="FF0000"/>
                </a:solidFill>
              </a:rPr>
              <a:t>MENU</a:t>
            </a:r>
            <a:r>
              <a:rPr lang="es-ES" sz="2400" dirty="0" smtClean="0">
                <a:solidFill>
                  <a:srgbClr val="FF0000"/>
                </a:solidFill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Convierte el texto encerrado por &lt;LI&gt;, en una lista de </a:t>
            </a:r>
            <a:r>
              <a:rPr lang="es-ES" sz="2400" dirty="0" smtClean="0"/>
              <a:t>menús. </a:t>
            </a:r>
            <a:endParaRPr lang="es-ES" sz="2400" dirty="0" smtClean="0"/>
          </a:p>
          <a:p>
            <a:pPr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Listas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Listas desordenadas </a:t>
            </a:r>
            <a:r>
              <a:rPr lang="es-AR" sz="2400" dirty="0" smtClean="0"/>
              <a:t>&lt;</a:t>
            </a:r>
            <a:r>
              <a:rPr lang="es-AR" sz="2400" dirty="0" err="1" smtClean="0"/>
              <a:t>UL</a:t>
            </a:r>
            <a:r>
              <a:rPr lang="es-AR" sz="2400" dirty="0" smtClean="0"/>
              <a:t>&gt;</a:t>
            </a:r>
            <a:r>
              <a:rPr lang="es-AR" sz="28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s-AR" sz="2800" dirty="0" smtClean="0"/>
          </a:p>
          <a:p>
            <a:pPr lvl="2">
              <a:buFont typeface="Arial" pitchFamily="34" charset="0"/>
              <a:buChar char="•"/>
            </a:pPr>
            <a:r>
              <a:rPr lang="es-AR" sz="2200" dirty="0" smtClean="0"/>
              <a:t>Primer elemento </a:t>
            </a:r>
            <a:endParaRPr lang="es-ES" sz="2200" dirty="0" smtClean="0"/>
          </a:p>
          <a:p>
            <a:pPr lvl="2">
              <a:buFont typeface="Arial" pitchFamily="34" charset="0"/>
              <a:buChar char="•"/>
            </a:pPr>
            <a:r>
              <a:rPr lang="es-AR" sz="2200" dirty="0" smtClean="0"/>
              <a:t>Segundo elemento </a:t>
            </a:r>
            <a:endParaRPr lang="es-ES" sz="2200" dirty="0" smtClean="0"/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>
              <a:lnSpc>
                <a:spcPct val="90000"/>
              </a:lnSpc>
            </a:pPr>
            <a:r>
              <a:rPr lang="es-AR" sz="2800" dirty="0" smtClean="0"/>
              <a:t>Listas ordenadas </a:t>
            </a:r>
            <a:r>
              <a:rPr lang="es-AR" sz="2400" dirty="0" smtClean="0"/>
              <a:t>&lt;</a:t>
            </a:r>
            <a:r>
              <a:rPr lang="es-AR" sz="2400" dirty="0" err="1" smtClean="0"/>
              <a:t>OL</a:t>
            </a:r>
            <a:r>
              <a:rPr lang="es-AR" sz="2400" dirty="0" smtClean="0"/>
              <a:t>&gt;</a:t>
            </a:r>
            <a:r>
              <a:rPr lang="es-AR" sz="28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s-AR" sz="2800" dirty="0" smtClean="0"/>
          </a:p>
          <a:p>
            <a:pPr marL="1060704" lvl="2" indent="-457200">
              <a:buFont typeface="+mj-lt"/>
              <a:buAutoNum type="arabicPeriod"/>
            </a:pPr>
            <a:r>
              <a:rPr lang="es-AR" sz="1800" dirty="0" smtClean="0"/>
              <a:t>Primer elemento </a:t>
            </a:r>
            <a:endParaRPr lang="es-ES" sz="1800" dirty="0" smtClean="0"/>
          </a:p>
          <a:p>
            <a:pPr marL="1060704" lvl="2" indent="-457200">
              <a:buFont typeface="+mj-lt"/>
              <a:buAutoNum type="arabicPeriod"/>
            </a:pPr>
            <a:r>
              <a:rPr lang="es-AR" sz="1800" dirty="0" smtClean="0"/>
              <a:t>Segundo elemento </a:t>
            </a:r>
            <a:endParaRPr lang="es-ES" sz="1800" dirty="0" smtClean="0"/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>
              <a:lnSpc>
                <a:spcPct val="90000"/>
              </a:lnSpc>
            </a:pPr>
            <a:r>
              <a:rPr lang="es-AR" sz="2400" dirty="0" smtClean="0"/>
              <a:t>Listas de definiciones &lt;DT&gt; y &lt;</a:t>
            </a:r>
            <a:r>
              <a:rPr lang="es-AR" sz="2400" dirty="0" err="1" smtClean="0"/>
              <a:t>DD</a:t>
            </a:r>
            <a:r>
              <a:rPr lang="es-AR" sz="2400" dirty="0" smtClean="0"/>
              <a:t>&gt;:</a:t>
            </a:r>
          </a:p>
          <a:p>
            <a:pPr>
              <a:lnSpc>
                <a:spcPct val="90000"/>
              </a:lnSpc>
              <a:buNone/>
            </a:pPr>
            <a:endParaRPr lang="es-AR" sz="2400" dirty="0" smtClean="0"/>
          </a:p>
          <a:p>
            <a:pPr>
              <a:buNone/>
            </a:pPr>
            <a:r>
              <a:rPr lang="es-AR" sz="1500" dirty="0" smtClean="0">
                <a:solidFill>
                  <a:srgbClr val="FF0000"/>
                </a:solidFill>
              </a:rPr>
              <a:t>&lt;DL&gt;</a:t>
            </a:r>
          </a:p>
          <a:p>
            <a:pPr>
              <a:buNone/>
            </a:pPr>
            <a:r>
              <a:rPr lang="es-AR" sz="1500" dirty="0" smtClean="0">
                <a:solidFill>
                  <a:srgbClr val="FF0000"/>
                </a:solidFill>
              </a:rPr>
              <a:t>  &lt;DT&gt;Primer elemento&lt;DD&gt;Es un elemento muy bueno.</a:t>
            </a:r>
          </a:p>
          <a:p>
            <a:pPr>
              <a:buNone/>
            </a:pPr>
            <a:r>
              <a:rPr lang="es-AR" sz="1500" dirty="0" smtClean="0">
                <a:solidFill>
                  <a:srgbClr val="FF0000"/>
                </a:solidFill>
              </a:rPr>
              <a:t>  &lt;DT&gt;Segundo elemento&lt;DD&gt;Este, en cambio, es malo.</a:t>
            </a:r>
          </a:p>
          <a:p>
            <a:pPr>
              <a:buNone/>
            </a:pPr>
            <a:r>
              <a:rPr lang="es-AR" sz="1500" dirty="0" smtClean="0">
                <a:solidFill>
                  <a:srgbClr val="FF0000"/>
                </a:solidFill>
              </a:rPr>
              <a:t>&lt;/DL&gt;</a:t>
            </a:r>
          </a:p>
          <a:p>
            <a:pPr>
              <a:buNone/>
            </a:pPr>
            <a:endParaRPr lang="es-AR" sz="15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s-ES" sz="15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AR" sz="2400" dirty="0" smtClean="0"/>
              <a:t>	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Listas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214942" y="5572140"/>
            <a:ext cx="3643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1600" dirty="0" smtClean="0"/>
              <a:t>Primer elemento </a:t>
            </a:r>
            <a:endParaRPr lang="es-ES" sz="1600" dirty="0" smtClean="0"/>
          </a:p>
          <a:p>
            <a:pPr>
              <a:buNone/>
            </a:pPr>
            <a:r>
              <a:rPr lang="es-AR" sz="1600" dirty="0" smtClean="0"/>
              <a:t>	Es un elemento muy bueno. </a:t>
            </a:r>
            <a:endParaRPr lang="es-ES" sz="1600" dirty="0" smtClean="0"/>
          </a:p>
          <a:p>
            <a:pPr>
              <a:buNone/>
            </a:pPr>
            <a:r>
              <a:rPr lang="es-AR" sz="1600" dirty="0" smtClean="0"/>
              <a:t>Segundo elemento </a:t>
            </a:r>
            <a:endParaRPr lang="es-ES" sz="1600" dirty="0" smtClean="0"/>
          </a:p>
          <a:p>
            <a:pPr>
              <a:buNone/>
            </a:pPr>
            <a:r>
              <a:rPr lang="es-AR" sz="1600" dirty="0" smtClean="0"/>
              <a:t>	Este, en cambio, es malo. </a:t>
            </a:r>
            <a:endParaRPr lang="es-E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Para incluir gráficos e imágenes en nuestras páginas utilizaremos la etiqueta &lt;IMG&gt; de esta manera:</a:t>
            </a:r>
          </a:p>
          <a:p>
            <a:pPr>
              <a:lnSpc>
                <a:spcPct val="90000"/>
              </a:lnSpc>
            </a:pPr>
            <a:endParaRPr lang="es-AR" sz="2800" dirty="0" smtClean="0"/>
          </a:p>
          <a:p>
            <a:pPr lvl="1">
              <a:lnSpc>
                <a:spcPct val="90000"/>
              </a:lnSpc>
              <a:buNone/>
            </a:pPr>
            <a:r>
              <a:rPr lang="es-AR" sz="1600" dirty="0" smtClean="0"/>
              <a:t>		</a:t>
            </a:r>
            <a:r>
              <a:rPr lang="es-AR" sz="1900" dirty="0" smtClean="0">
                <a:solidFill>
                  <a:srgbClr val="FF0000"/>
                </a:solidFill>
              </a:rPr>
              <a:t>&lt;IMG SRC="fichero_grafico" ALT="descripcion"&gt;</a:t>
            </a:r>
          </a:p>
          <a:p>
            <a:pPr lvl="1">
              <a:lnSpc>
                <a:spcPct val="90000"/>
              </a:lnSpc>
              <a:buNone/>
            </a:pPr>
            <a:endParaRPr lang="es-AR" sz="19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s-AR" sz="2400" dirty="0" smtClean="0"/>
              <a:t>El parámetro </a:t>
            </a:r>
            <a:r>
              <a:rPr lang="es-AR" sz="2400" dirty="0" smtClean="0">
                <a:solidFill>
                  <a:srgbClr val="FF0000"/>
                </a:solidFill>
              </a:rPr>
              <a:t>SRC</a:t>
            </a:r>
            <a:r>
              <a:rPr lang="es-AR" sz="2400" dirty="0" smtClean="0"/>
              <a:t> especifica el nombre del fichero que contiene el gráfico. Los formatos estándar en la red son el GIF y el JPG. La últimas versiones de Netscape y Explorer aceptan también el formato </a:t>
            </a:r>
            <a:r>
              <a:rPr lang="es-AR" sz="2400" dirty="0" err="1" smtClean="0"/>
              <a:t>PNG</a:t>
            </a:r>
            <a:r>
              <a:rPr lang="es-AR" sz="2400" dirty="0" smtClean="0"/>
              <a:t>.</a:t>
            </a:r>
          </a:p>
          <a:p>
            <a:pPr>
              <a:lnSpc>
                <a:spcPct val="90000"/>
              </a:lnSpc>
            </a:pPr>
            <a:endParaRPr lang="es-AR" sz="2400" dirty="0" smtClean="0"/>
          </a:p>
          <a:p>
            <a:r>
              <a:rPr lang="es-AR" sz="2400" dirty="0" smtClean="0"/>
              <a:t>El parámetro </a:t>
            </a:r>
            <a:r>
              <a:rPr lang="es-AR" sz="2400" dirty="0" smtClean="0">
                <a:solidFill>
                  <a:srgbClr val="FF0000"/>
                </a:solidFill>
              </a:rPr>
              <a:t>ALT</a:t>
            </a:r>
            <a:r>
              <a:rPr lang="es-AR" sz="2400" dirty="0" smtClean="0"/>
              <a:t> especifica el texto que se mostrará en lugar del gráfico en aquellos navegadores que no sean capaces de mostrarlos (como el Lynx) y en el supuesto de que el usuario los haya desactivado.</a:t>
            </a:r>
          </a:p>
          <a:p>
            <a:endParaRPr lang="es-AR" sz="2400" dirty="0" smtClean="0"/>
          </a:p>
          <a:p>
            <a:pPr lvl="1" algn="ctr">
              <a:buNone/>
            </a:pPr>
            <a:r>
              <a:rPr lang="en-US" sz="1700" dirty="0" smtClean="0">
                <a:solidFill>
                  <a:srgbClr val="FF0000"/>
                </a:solidFill>
              </a:rPr>
              <a:t>&lt;IMG SRC="graficos/dwnldns.gif" ALT="Netscape 4.0" WIDTH=88 HEIGHT=31&gt;</a:t>
            </a:r>
            <a:endParaRPr lang="es-ES" sz="17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Imágenes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2800" dirty="0" smtClean="0"/>
              <a:t>Suele ser común incluir enlaces dentro de un gráfico. Por medio del parámetro BORDER podremos alterar el grosor de ese borde o incluso eliminarlo poniéndolo a cero.</a:t>
            </a:r>
          </a:p>
          <a:p>
            <a:pPr>
              <a:lnSpc>
                <a:spcPct val="90000"/>
              </a:lnSpc>
              <a:buNone/>
            </a:pPr>
            <a:endParaRPr lang="es-AR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&lt;A HREF="http://www.netscape.com"&gt;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&lt;IMG SRC="graficos/dwnldns.gif" ALT="Netscape 4.0" WIDTH=88 HEIGHT=31 </a:t>
            </a:r>
            <a:r>
              <a:rPr lang="es-AR" sz="2400" dirty="0" smtClean="0">
                <a:solidFill>
                  <a:srgbClr val="FF0000"/>
                </a:solidFill>
              </a:rPr>
              <a:t>BORDER=0 </a:t>
            </a:r>
            <a:r>
              <a:rPr lang="en-US" sz="2400" dirty="0" smtClean="0">
                <a:solidFill>
                  <a:srgbClr val="FF0000"/>
                </a:solidFill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s-AR" sz="2400" dirty="0" smtClean="0">
                <a:solidFill>
                  <a:srgbClr val="FF0000"/>
                </a:solidFill>
              </a:rPr>
              <a:t>&lt;/A&gt;</a:t>
            </a:r>
            <a:endParaRPr lang="es-AR" sz="24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Imágenes y enlaces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Para poder maquetar conjuntamente texto y gráficos, el HTML proporciona, por medio del parámetro ALIGN.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Alineación respecto al texto</a:t>
            </a:r>
            <a:endParaRPr lang="es-ES" dirty="0"/>
          </a:p>
        </p:txBody>
      </p:sp>
      <p:pic>
        <p:nvPicPr>
          <p:cNvPr id="13" name="12 Imagen" descr="alineac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823996"/>
            <a:ext cx="7358114" cy="3733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9480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Realizar Practica #2: HTML con Dreamweaver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Practica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HTML</a:t>
            </a:r>
            <a:r>
              <a:rPr lang="es-ES" dirty="0" smtClean="0"/>
              <a:t>, siglas de </a:t>
            </a:r>
            <a:r>
              <a:rPr lang="es-ES" b="1" dirty="0" smtClean="0"/>
              <a:t>HyperText Markup Language</a:t>
            </a:r>
            <a:r>
              <a:rPr lang="es-ES" dirty="0" smtClean="0"/>
              <a:t> (</a:t>
            </a:r>
            <a:r>
              <a:rPr lang="es-ES" i="1" dirty="0" smtClean="0"/>
              <a:t>Lenguaje de Marcas de Hipertexto</a:t>
            </a:r>
            <a:r>
              <a:rPr lang="es-ES" dirty="0" smtClean="0"/>
              <a:t>).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Se escribe en forma de "etiquetas", rodeadas por </a:t>
            </a:r>
            <a:r>
              <a:rPr lang="es-ES" dirty="0" smtClean="0">
                <a:hlinkClick r:id="rId2" tooltip="Paréntesis"/>
              </a:rPr>
              <a:t>corchetes angulares</a:t>
            </a:r>
            <a:r>
              <a:rPr lang="es-ES" dirty="0" smtClean="0"/>
              <a:t> (&lt;,&gt;).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Lenguaje descriptivo, una serie de etiquetas que el navegador interpretará de una u otra forma para mostrar distintos contenidos por pantalla.</a:t>
            </a:r>
          </a:p>
          <a:p>
            <a:endParaRPr lang="es-ES" dirty="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MX" dirty="0" smtClean="0"/>
              <a:t>¿Qué es HTML?</a:t>
            </a:r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Por ejemplo, si creamos un documento de texto que se llame ejemplo.html y que contenga el siguiente texto:</a:t>
            </a:r>
          </a:p>
          <a:p>
            <a:pPr>
              <a:lnSpc>
                <a:spcPct val="90000"/>
              </a:lnSpc>
              <a:buNone/>
            </a:pPr>
            <a:endParaRPr lang="es-ES" sz="29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&lt;HTML&gt;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&lt;HEAD&gt;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&lt;TITLE&gt;Mi primera pagina&lt;/TITLE&gt;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&lt;/HEAD&gt;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&lt;BODY&gt;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&lt;CENTER&gt;&lt;H1&gt;Mi Primera pagina&lt;/H1&gt;&lt;/CENTER&gt; 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&lt;HR&gt;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&lt;P&gt;Esta es mi primera pagina. &lt;/BODY&gt;</a:t>
            </a:r>
          </a:p>
          <a:p>
            <a:pPr>
              <a:lnSpc>
                <a:spcPct val="90000"/>
              </a:lnSpc>
              <a:buNone/>
            </a:pPr>
            <a:r>
              <a:rPr lang="es-E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&lt;/HTML&gt;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</a:t>
            </a:r>
            <a:r>
              <a:rPr lang="es-MX" dirty="0" smtClean="0"/>
              <a:t>HTML?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s-ES" sz="2600" dirty="0" smtClean="0"/>
              <a:t>Lo primero que debemos indicar es que el texto que estamos componiendo es un documento HTML:</a:t>
            </a:r>
          </a:p>
          <a:p>
            <a:pPr>
              <a:lnSpc>
                <a:spcPct val="90000"/>
              </a:lnSpc>
              <a:buNone/>
            </a:pPr>
            <a:endParaRPr lang="es-ES" sz="2600" dirty="0" smtClean="0"/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&lt;HTML&gt; ... &lt;/HTML&gt;</a:t>
            </a:r>
          </a:p>
          <a:p>
            <a:pPr lvl="2">
              <a:lnSpc>
                <a:spcPct val="90000"/>
              </a:lnSpc>
              <a:buNone/>
            </a:pPr>
            <a:endParaRPr lang="es-ES" sz="22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600" dirty="0" smtClean="0"/>
              <a:t>Un documento HTML tiene una estructura que lo separa en dos partes: cabecera y cuerpo.</a:t>
            </a:r>
          </a:p>
          <a:p>
            <a:pPr>
              <a:lnSpc>
                <a:spcPct val="90000"/>
              </a:lnSpc>
              <a:buNone/>
            </a:pPr>
            <a:endParaRPr lang="es-ES" sz="2600" dirty="0" smtClean="0"/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&lt;HEAD&gt;</a:t>
            </a:r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&lt;TITLE&gt;Mi primera pagina&lt;/TITLE&gt;</a:t>
            </a:r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&lt;/HEAD&gt;</a:t>
            </a:r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&lt;BODY&gt; ... &lt;/</a:t>
            </a:r>
            <a:r>
              <a:rPr lang="es-ES" sz="2200" b="1" dirty="0" err="1" smtClean="0">
                <a:solidFill>
                  <a:srgbClr val="FF0000"/>
                </a:solidFill>
              </a:rPr>
              <a:t>BODY</a:t>
            </a:r>
            <a:r>
              <a:rPr lang="es-ES" sz="2200" b="1" dirty="0" smtClean="0">
                <a:solidFill>
                  <a:srgbClr val="FF0000"/>
                </a:solidFill>
              </a:rPr>
              <a:t>&gt;</a:t>
            </a:r>
          </a:p>
          <a:p>
            <a:pPr lvl="2">
              <a:lnSpc>
                <a:spcPct val="90000"/>
              </a:lnSpc>
              <a:buNone/>
            </a:pPr>
            <a:endParaRPr lang="es-ES" sz="22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800" dirty="0" smtClean="0"/>
              <a:t>Luego pondremos el título algo recalcado: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&lt;CENTER&gt;&lt;H1&gt; ... &lt;/H1&gt;&lt;/CENTER&gt;</a:t>
            </a:r>
          </a:p>
          <a:p>
            <a:pPr lvl="2">
              <a:lnSpc>
                <a:spcPct val="90000"/>
              </a:lnSpc>
              <a:buNone/>
            </a:pPr>
            <a:endParaRPr lang="es-ES" sz="22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600" dirty="0" smtClean="0"/>
              <a:t>Luego separamos ese título que le hemos puesto a la página del texto por medio de una línea horizontal:</a:t>
            </a:r>
          </a:p>
          <a:p>
            <a:pPr>
              <a:lnSpc>
                <a:spcPct val="90000"/>
              </a:lnSpc>
            </a:pPr>
            <a:endParaRPr lang="es-ES" sz="2600" dirty="0" smtClean="0"/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</a:t>
            </a:r>
            <a:r>
              <a:rPr lang="es-ES" sz="2200" b="1" dirty="0" err="1" smtClean="0">
                <a:solidFill>
                  <a:srgbClr val="FF0000"/>
                </a:solidFill>
              </a:rPr>
              <a:t>HR</a:t>
            </a:r>
            <a:r>
              <a:rPr lang="es-ES" sz="2200" b="1" dirty="0" smtClean="0">
                <a:solidFill>
                  <a:srgbClr val="FF0000"/>
                </a:solidFill>
              </a:rPr>
              <a:t>&gt;</a:t>
            </a:r>
          </a:p>
          <a:p>
            <a:pPr lvl="2">
              <a:lnSpc>
                <a:spcPct val="90000"/>
              </a:lnSpc>
              <a:buNone/>
            </a:pPr>
            <a:endParaRPr lang="es-ES" sz="22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600" dirty="0" smtClean="0"/>
              <a:t>Para indicar que queremos separar el texto de la línea horizontal con un espacio vertical correspondiente a un párrafo nuevo le decimos:</a:t>
            </a:r>
          </a:p>
          <a:p>
            <a:pPr lvl="2">
              <a:lnSpc>
                <a:spcPct val="90000"/>
              </a:lnSpc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&lt;P&gt;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Partes básicas de un documento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80466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Estas son las algunas de las etiquetas más importantes: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Formateo básico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472" y="2214554"/>
          <a:ext cx="8072496" cy="4620153"/>
        </p:xfrm>
        <a:graphic>
          <a:graphicData uri="http://schemas.openxmlformats.org/drawingml/2006/table">
            <a:tbl>
              <a:tblPr/>
              <a:tblGrid>
                <a:gridCol w="2690832"/>
                <a:gridCol w="2690832"/>
                <a:gridCol w="2690832"/>
              </a:tblGrid>
              <a:tr h="96727">
                <a:tc gridSpan="3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rgbClr val="0070C0"/>
                          </a:solidFill>
                        </a:rPr>
                        <a:t>Formato del Párrafo</a:t>
                      </a:r>
                      <a:endParaRPr lang="es-ES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rgbClr val="0070C0"/>
                        </a:solidFill>
                      </a:endParaRP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rgbClr val="0070C0"/>
                        </a:solidFill>
                      </a:endParaRP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6727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70C0"/>
                          </a:solidFill>
                        </a:rPr>
                        <a:t>Etiqueta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70C0"/>
                          </a:solidFill>
                        </a:rPr>
                        <a:t>Utilidad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70C0"/>
                          </a:solidFill>
                        </a:rPr>
                        <a:t>Resultado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0852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rgbClr val="FF0000"/>
                          </a:solidFill>
                        </a:rPr>
                        <a:t>&lt;P&gt;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Sirve para delimitar un párrafo. Inserta una línea en blanco antes del texto.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Soy un párrafo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2027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rgbClr val="FF0000"/>
                          </a:solidFill>
                        </a:rPr>
                        <a:t>&lt;CENTER&gt; ... &lt;/CENTER&gt;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Permite centrar todo el texto del párrafo.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Yo soy normal Yo estoy centrado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7718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rgbClr val="FF0000"/>
                          </a:solidFill>
                        </a:rPr>
                        <a:t>&lt;PRE WIDTH=x&gt; ... &lt;/PRE&gt;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Representa el texto encerrado en ella con un tipo de letra de paso fijo. Muy útil a la hora de representar código fuente. El parámetro WIDTH especifica el número máximo de caracteres en una línea.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Estoy en paso fijo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8502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rgbClr val="FF0000"/>
                          </a:solidFill>
                        </a:rPr>
                        <a:t>&lt;DIV ALIGN=x&gt; ... &lt;/DIV&gt;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Permite justificar el texto del párrafo a la izquierda (ALIGN=LEFT), derecha (RIGHT), al centro (CENTER) o a ambos márgenes (JUSTIFY)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/>
                        <a:t>Yo estoy a la izquierda</a:t>
                      </a:r>
                    </a:p>
                    <a:p>
                      <a:pPr algn="ctr"/>
                      <a:r>
                        <a:rPr lang="es-ES" sz="1100" dirty="0"/>
                        <a:t>Yo al centro</a:t>
                      </a:r>
                    </a:p>
                    <a:p>
                      <a:pPr algn="r"/>
                      <a:r>
                        <a:rPr lang="es-ES" sz="1100" dirty="0"/>
                        <a:t>Y yo a la derecha (recuerda a la política esto, oye)</a:t>
                      </a:r>
                    </a:p>
                    <a:p>
                      <a:pPr algn="just"/>
                      <a:r>
                        <a:rPr lang="es-ES" sz="1100" dirty="0"/>
                        <a:t>Yo soy el más chulo, porque estoy en todos los lados.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0460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rgbClr val="FF0000"/>
                          </a:solidFill>
                        </a:rPr>
                        <a:t>&lt;ADDRESS&gt; ... &lt;/ADDRESS&gt;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Para escribir direcciones (de esas donde vive la gente, no electrónicas).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i="1" dirty="0"/>
                        <a:t>Daniel Rodríguez Herrera</a:t>
                      </a:r>
                      <a:br>
                        <a:rPr lang="es-ES" sz="1100" i="1" dirty="0"/>
                      </a:br>
                      <a:r>
                        <a:rPr lang="es-ES" sz="1100" i="1" dirty="0"/>
                        <a:t>C/Ecuador 9, 1ºB</a:t>
                      </a:r>
                      <a:br>
                        <a:rPr lang="es-ES" sz="1100" i="1" dirty="0"/>
                      </a:br>
                      <a:r>
                        <a:rPr lang="es-ES" sz="1100" i="1" dirty="0"/>
                        <a:t>28220 Majadahonda</a:t>
                      </a:r>
                      <a:endParaRPr lang="es-ES" sz="1100" dirty="0"/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8893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rgbClr val="FF0000"/>
                          </a:solidFill>
                        </a:rPr>
                        <a:t>&lt;BLOCKQUOTE&gt; ... &lt;/BLOCKQUOTE&gt;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Para citar un texto ajeno. Se suele implementar dejando márgenes tanto a izquierda como a derecha, razón por la que se usa habitualmente.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Me gustaría reencarnarme en las yemas de los dedos de Warren Beatty (Woody Allen)</a:t>
                      </a:r>
                    </a:p>
                  </a:txBody>
                  <a:tcPr marL="24047" marR="24047" marT="12024" marB="12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80466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El HTML nos ofrece seis etiquetas distintas para mostrar cabeceras. Son éstas: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Formateo básico</a:t>
            </a:r>
            <a:endParaRPr lang="es-ES" dirty="0"/>
          </a:p>
        </p:txBody>
      </p:sp>
      <p:pic>
        <p:nvPicPr>
          <p:cNvPr id="8" name="7 Imagen" descr="cabeceras htm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2357430"/>
            <a:ext cx="4729623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5189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Cambiando el tipo de letra.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Formateo básico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57158" y="2143116"/>
          <a:ext cx="8429685" cy="4307297"/>
        </p:xfrm>
        <a:graphic>
          <a:graphicData uri="http://schemas.openxmlformats.org/drawingml/2006/table">
            <a:tbl>
              <a:tblPr/>
              <a:tblGrid>
                <a:gridCol w="2809895"/>
                <a:gridCol w="2809895"/>
                <a:gridCol w="2809895"/>
              </a:tblGrid>
              <a:tr h="143858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70C0"/>
                          </a:solidFill>
                        </a:rPr>
                        <a:t>Etiqueta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70C0"/>
                          </a:solidFill>
                        </a:rPr>
                        <a:t>Utilidad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70C0"/>
                          </a:solidFill>
                        </a:rPr>
                        <a:t>Resultado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9646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&lt;B&gt; ... &lt;/B&gt;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Pone el texto en negrita.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/>
                        <a:t>Soy un texto negro como el tizón</a:t>
                      </a:r>
                      <a:endParaRPr lang="es-ES" sz="1200" dirty="0"/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52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&lt;I&gt; ... &lt;/I&gt;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Representa el texto en cursiva.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dirty="0"/>
                        <a:t>Estoy ladeado</a:t>
                      </a:r>
                      <a:endParaRPr lang="es-ES" sz="1200" dirty="0"/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646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&lt;U&gt; ... &lt;/U&gt;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Para subrayar algo.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u="sng" dirty="0"/>
                        <a:t>Como soy muy importante estoy subrayado</a:t>
                      </a:r>
                      <a:endParaRPr lang="es-ES" sz="1200" dirty="0"/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1221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&lt;S&gt; ... &lt;/S</a:t>
                      </a:r>
                      <a:r>
                        <a:rPr lang="es-ES" sz="1200" b="1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s-E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Para tachar.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strike="sngStrike" dirty="0"/>
                        <a:t>A mí, en cambio, nadie me quiere</a:t>
                      </a:r>
                      <a:endParaRPr lang="es-ES" sz="1200" dirty="0"/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5434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&lt;TT&gt; ... &lt;/TT&gt;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Permite representar el texto en un tipo de letra de paso fijo.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No soy variable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52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&lt;SUP&gt; ... &lt;/SUP&gt;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Letra superíndice.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E=mc</a:t>
                      </a:r>
                      <a:r>
                        <a:rPr lang="es-ES" sz="1200" baseline="30000" dirty="0"/>
                        <a:t>2</a:t>
                      </a:r>
                      <a:endParaRPr lang="es-ES" sz="1200" dirty="0"/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52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&lt;SUB&gt; ... &lt;/SUB&gt;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Letra subíndice.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a</a:t>
                      </a:r>
                      <a:r>
                        <a:rPr lang="es-ES" sz="1200" baseline="-25000" dirty="0"/>
                        <a:t>i,j</a:t>
                      </a:r>
                      <a:r>
                        <a:rPr lang="es-ES" sz="1200" dirty="0"/>
                        <a:t>=b</a:t>
                      </a:r>
                      <a:r>
                        <a:rPr lang="es-ES" sz="1200" baseline="-25000" dirty="0"/>
                        <a:t>i,j</a:t>
                      </a:r>
                      <a:r>
                        <a:rPr lang="es-ES" sz="1200" dirty="0"/>
                        <a:t>+1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646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&lt;BIG&gt; ... &lt;/BIG&gt;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Incrementa el tamaño del tipo de letra.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Soy GRANDE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646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&lt;SMALL&gt; ... &lt;/SMALL&gt;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Disminuye el tamaño del tipo de letra.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/>
                        <a:t>Creí ver un lindo gatito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646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&lt;BLINK&gt; ... &lt;/BLINK&gt;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Hace parpadear el texto. Resulta algo irritante.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¿Molesto?</a:t>
                      </a:r>
                    </a:p>
                  </a:txBody>
                  <a:tcPr marL="35965" marR="35965" marT="17982" marB="179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5189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Otros elementos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Formateo básico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214414" y="2523186"/>
          <a:ext cx="7286676" cy="2286000"/>
        </p:xfrm>
        <a:graphic>
          <a:graphicData uri="http://schemas.openxmlformats.org/drawingml/2006/table">
            <a:tbl>
              <a:tblPr/>
              <a:tblGrid>
                <a:gridCol w="1714512"/>
                <a:gridCol w="3286148"/>
                <a:gridCol w="228601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Etiqueta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Utilidad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Resultado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&lt;HR&gt;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Inserta una barra horizontal.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&lt;BR&gt;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Salto de línea.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Hay un antes y un</a:t>
                      </a:r>
                      <a:br>
                        <a:rPr lang="es-ES" dirty="0"/>
                      </a:br>
                      <a:r>
                        <a:rPr lang="es-ES" dirty="0"/>
                        <a:t>después de saltar a otra línea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&lt;!-- ... --&gt;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Comentarios.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7 Conector recto"/>
          <p:cNvCxnSpPr/>
          <p:nvPr/>
        </p:nvCxnSpPr>
        <p:spPr>
          <a:xfrm>
            <a:off x="6500826" y="3214686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Caracteres extendidos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42910" y="2071678"/>
          <a:ext cx="7620000" cy="4284513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34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Código</a:t>
                      </a:r>
                      <a:endParaRPr lang="es-ES" sz="1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Resultado</a:t>
                      </a:r>
                      <a:endParaRPr lang="es-ES" sz="1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&amp;aacute;, &amp;Aacute;, &amp;eacute;, &amp;Eacute;,...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á, Á, é, É, í, Í, ó, Ó, ú y Ú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&amp;ntilde; y &amp;Ntilde;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ñ y Ñ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&amp;iquest;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¿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&amp;iexcl;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¡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&amp;ordm;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º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&amp;ordf;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ª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&amp;trade;</a:t>
                      </a: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  <a:cs typeface="Courier New"/>
                        </a:rPr>
                        <a:t> o &amp;#153;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™o ™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&amp;copy;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©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&amp;reg;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®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9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latin typeface="Courier New"/>
                          <a:ea typeface="Times New Roman"/>
                        </a:rPr>
                        <a:t>&amp;nbsp;</a:t>
                      </a:r>
                      <a:endParaRPr lang="es-ES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800" dirty="0">
                          <a:latin typeface="Arial"/>
                          <a:ea typeface="Times New Roman"/>
                        </a:rPr>
                        <a:t>(espacio en blanco que no puede ser usado para saltar de línea)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1361</TotalTime>
  <Words>1341</Words>
  <Application>Microsoft Office PowerPoint</Application>
  <PresentationFormat>Presentación en pantalla (4:3)</PresentationFormat>
  <Paragraphs>243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Concurrencia</vt:lpstr>
      <vt:lpstr>HTML con Dreamweaver</vt:lpstr>
      <vt:lpstr>¿Qué es HTML?</vt:lpstr>
      <vt:lpstr>¿Qué es HTML?</vt:lpstr>
      <vt:lpstr>Partes básicas de un documento</vt:lpstr>
      <vt:lpstr>Formateo básico</vt:lpstr>
      <vt:lpstr>Formateo básico</vt:lpstr>
      <vt:lpstr>Formateo básico</vt:lpstr>
      <vt:lpstr>Formateo básico</vt:lpstr>
      <vt:lpstr>Caracteres extendidos</vt:lpstr>
      <vt:lpstr>Caracteres de Control</vt:lpstr>
      <vt:lpstr>Enlaces</vt:lpstr>
      <vt:lpstr>Enlaces</vt:lpstr>
      <vt:lpstr>Enlaces</vt:lpstr>
      <vt:lpstr>Listas</vt:lpstr>
      <vt:lpstr>Listas</vt:lpstr>
      <vt:lpstr>Imágenes</vt:lpstr>
      <vt:lpstr>Imágenes y enlaces</vt:lpstr>
      <vt:lpstr>Alineación respecto al texto</vt:lpstr>
      <vt:lpstr>Practica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Web Server</dc:title>
  <dc:creator> P</dc:creator>
  <cp:lastModifiedBy>fabiola</cp:lastModifiedBy>
  <cp:revision>114</cp:revision>
  <dcterms:created xsi:type="dcterms:W3CDTF">2008-02-25T01:55:11Z</dcterms:created>
  <dcterms:modified xsi:type="dcterms:W3CDTF">2010-06-19T10:27:41Z</dcterms:modified>
</cp:coreProperties>
</file>