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56" r:id="rId9"/>
    <p:sldId id="257" r:id="rId10"/>
    <p:sldId id="258" r:id="rId11"/>
    <p:sldId id="259" r:id="rId12"/>
    <p:sldId id="269" r:id="rId13"/>
    <p:sldId id="264" r:id="rId14"/>
    <p:sldId id="265" r:id="rId15"/>
    <p:sldId id="266" r:id="rId16"/>
    <p:sldId id="267" r:id="rId17"/>
    <p:sldId id="268" r:id="rId18"/>
    <p:sldId id="270" r:id="rId19"/>
    <p:sldId id="272" r:id="rId20"/>
    <p:sldId id="271" r:id="rId21"/>
    <p:sldId id="273" r:id="rId22"/>
    <p:sldId id="274" r:id="rId23"/>
    <p:sldId id="278" r:id="rId24"/>
    <p:sldId id="275" r:id="rId25"/>
    <p:sldId id="276" r:id="rId26"/>
    <p:sldId id="277" r:id="rId27"/>
    <p:sldId id="279" r:id="rId28"/>
    <p:sldId id="280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7D593B-A326-4D19-9EBA-FD23CF275A76}" type="datetimeFigureOut">
              <a:rPr lang="es-MX" smtClean="0"/>
              <a:pPr/>
              <a:t>13/08/2010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92EDA6F-D59E-4CB7-9696-E7BD76C8C37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yahoo.com/ypatterns/everything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cript.aculo.u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Herramientas para el uso de AJAX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implementara una lista desplegable en cascada que permite recorrer una estructura de dos o mas niveles sin hacer recargas al servidor.</a:t>
            </a:r>
            <a:endParaRPr lang="es-MX" dirty="0"/>
          </a:p>
          <a:p>
            <a:r>
              <a:rPr lang="es-MX" dirty="0" smtClean="0"/>
              <a:t>También contaremos con algunos controles ricos que se incorporaran al formulario.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Formularios con AJAX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PHP como plataforma</a:t>
            </a:r>
          </a:p>
          <a:p>
            <a:r>
              <a:rPr lang="es-MX" dirty="0" err="1" smtClean="0"/>
              <a:t>Mysql</a:t>
            </a:r>
            <a:r>
              <a:rPr lang="es-MX" dirty="0" smtClean="0"/>
              <a:t> como motor de Bases de Datos</a:t>
            </a:r>
          </a:p>
          <a:p>
            <a:r>
              <a:rPr lang="es-MX" dirty="0" smtClean="0"/>
              <a:t>El sistema permitirá registrarse en una pagina web donde se ofrecen cursos a distancia. El usuario se registrará y podrá seleccionar en que fecha desea comenzarlos y en que orden los quiere cursar.</a:t>
            </a:r>
          </a:p>
          <a:p>
            <a:r>
              <a:rPr lang="es-MX" dirty="0" smtClean="0"/>
              <a:t>Utilizaremos la librería </a:t>
            </a:r>
            <a:r>
              <a:rPr lang="es-MX" b="1" i="1" dirty="0" smtClean="0"/>
              <a:t>Script.aculo.us.</a:t>
            </a:r>
            <a:endParaRPr lang="es-MX" b="1" i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Herramientas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s-MX" dirty="0" smtClean="0"/>
              <a:t>Diseño de la base de datos</a:t>
            </a:r>
          </a:p>
          <a:p>
            <a:pPr marL="514350" indent="-514350"/>
            <a:r>
              <a:rPr lang="es-MX" dirty="0" smtClean="0"/>
              <a:t>Diseño del formulario</a:t>
            </a:r>
          </a:p>
          <a:p>
            <a:pPr marL="514350" indent="-514350"/>
            <a:r>
              <a:rPr lang="es-MX" dirty="0" smtClean="0"/>
              <a:t>Autocompletar</a:t>
            </a:r>
          </a:p>
          <a:p>
            <a:pPr lvl="1"/>
            <a:r>
              <a:rPr lang="es-MX" dirty="0" smtClean="0"/>
              <a:t>Local </a:t>
            </a:r>
          </a:p>
          <a:p>
            <a:pPr lvl="1"/>
            <a:r>
              <a:rPr lang="es-MX" dirty="0" smtClean="0"/>
              <a:t>Remoto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Uso de AJAX en formularios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s-MX" dirty="0" smtClean="0"/>
              <a:t>Diseño de la base de datos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1331640" y="1916832"/>
            <a:ext cx="280831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USUARIOS</a:t>
            </a:r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331640" y="2924944"/>
            <a:ext cx="280831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CURSOSXUSUARIO</a:t>
            </a:r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331640" y="4005064"/>
            <a:ext cx="280831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CURSOS</a:t>
            </a:r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932040" y="1916832"/>
            <a:ext cx="280831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PROVINCIAS</a:t>
            </a:r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932040" y="2924944"/>
            <a:ext cx="280831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PAISES</a:t>
            </a:r>
            <a:endParaRPr lang="es-MX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3" name="12 Conector recto de flecha"/>
          <p:cNvCxnSpPr>
            <a:stCxn id="10" idx="1"/>
            <a:endCxn id="6" idx="3"/>
          </p:cNvCxnSpPr>
          <p:nvPr/>
        </p:nvCxnSpPr>
        <p:spPr>
          <a:xfrm rot="10800000">
            <a:off x="4139952" y="2168860"/>
            <a:ext cx="79208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6" idx="2"/>
            <a:endCxn id="8" idx="0"/>
          </p:cNvCxnSpPr>
          <p:nvPr/>
        </p:nvCxnSpPr>
        <p:spPr>
          <a:xfrm rot="5400000">
            <a:off x="2483768" y="2672916"/>
            <a:ext cx="50405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9" idx="0"/>
            <a:endCxn id="8" idx="2"/>
          </p:cNvCxnSpPr>
          <p:nvPr/>
        </p:nvCxnSpPr>
        <p:spPr>
          <a:xfrm rot="5400000" flipH="1" flipV="1">
            <a:off x="2447764" y="3717032"/>
            <a:ext cx="57606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11" idx="0"/>
            <a:endCxn id="10" idx="2"/>
          </p:cNvCxnSpPr>
          <p:nvPr/>
        </p:nvCxnSpPr>
        <p:spPr>
          <a:xfrm rot="5400000" flipH="1" flipV="1">
            <a:off x="6084168" y="2672916"/>
            <a:ext cx="50405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3131840" y="508518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DIAGRAMA ENTIDAD-RELACION</a:t>
            </a:r>
            <a:endParaRPr lang="es-MX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83568" y="1916832"/>
          <a:ext cx="8229600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875656"/>
                <a:gridCol w="3610744"/>
              </a:tblGrid>
              <a:tr h="372334">
                <a:tc>
                  <a:txBody>
                    <a:bodyPr/>
                    <a:lstStyle/>
                    <a:p>
                      <a:r>
                        <a:rPr lang="es-MX" dirty="0" smtClean="0"/>
                        <a:t>Campo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Tipo de dato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Opciones</a:t>
                      </a:r>
                      <a:endParaRPr lang="es-MX" dirty="0"/>
                    </a:p>
                  </a:txBody>
                  <a:tcPr/>
                </a:tc>
              </a:tr>
              <a:tr h="344409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Nombre_usuario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Nombre </a:t>
                      </a:r>
                    </a:p>
                    <a:p>
                      <a:r>
                        <a:rPr lang="es-MX" dirty="0" smtClean="0"/>
                        <a:t>Apellido</a:t>
                      </a:r>
                    </a:p>
                    <a:p>
                      <a:r>
                        <a:rPr lang="es-MX" dirty="0" smtClean="0"/>
                        <a:t>E-mail</a:t>
                      </a:r>
                    </a:p>
                    <a:p>
                      <a:r>
                        <a:rPr lang="es-MX" dirty="0" err="1" smtClean="0"/>
                        <a:t>Direccion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Localidad</a:t>
                      </a:r>
                    </a:p>
                    <a:p>
                      <a:r>
                        <a:rPr lang="es-MX" dirty="0" err="1" smtClean="0"/>
                        <a:t>Provincia_id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Password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Edad</a:t>
                      </a:r>
                    </a:p>
                    <a:p>
                      <a:r>
                        <a:rPr lang="es-MX" dirty="0" smtClean="0"/>
                        <a:t>Nivel</a:t>
                      </a:r>
                    </a:p>
                    <a:p>
                      <a:r>
                        <a:rPr lang="es-MX" dirty="0" err="1" smtClean="0"/>
                        <a:t>Fecha_inicio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Fecha_alta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 (20)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 (50)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 (50)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 (150)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 (100)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 (100)</a:t>
                      </a:r>
                    </a:p>
                    <a:p>
                      <a:r>
                        <a:rPr lang="es-MX" dirty="0" err="1" smtClean="0"/>
                        <a:t>Int</a:t>
                      </a:r>
                      <a:endParaRPr lang="es-MX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 (20)</a:t>
                      </a:r>
                    </a:p>
                    <a:p>
                      <a:r>
                        <a:rPr lang="es-MX" dirty="0" err="1" smtClean="0"/>
                        <a:t>Int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Int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Datetime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Datetime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Clave Primaria,  NOT NULL</a:t>
                      </a:r>
                    </a:p>
                    <a:p>
                      <a:r>
                        <a:rPr lang="es-MX" dirty="0" smtClean="0"/>
                        <a:t>NOT NULL</a:t>
                      </a:r>
                    </a:p>
                    <a:p>
                      <a:r>
                        <a:rPr lang="es-MX" dirty="0" smtClean="0"/>
                        <a:t>NOT NULL</a:t>
                      </a:r>
                    </a:p>
                    <a:p>
                      <a:r>
                        <a:rPr lang="es-MX" dirty="0" smtClean="0"/>
                        <a:t>NOT NULL</a:t>
                      </a:r>
                    </a:p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r>
                        <a:rPr lang="es-MX" dirty="0" smtClean="0"/>
                        <a:t>Clave</a:t>
                      </a:r>
                      <a:r>
                        <a:rPr lang="es-MX" baseline="0" dirty="0" smtClean="0"/>
                        <a:t> foránea</a:t>
                      </a:r>
                    </a:p>
                    <a:p>
                      <a:r>
                        <a:rPr lang="es-MX" baseline="0" dirty="0" smtClean="0"/>
                        <a:t>NOT NULL</a:t>
                      </a:r>
                      <a:endParaRPr lang="es-MX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Diseño de la base de datos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203848" y="126876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Usuarios</a:t>
            </a:r>
            <a:endParaRPr lang="es-MX"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Diseño de la base de datos</a:t>
            </a:r>
            <a:endParaRPr lang="es-MX" dirty="0"/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/>
        </p:nvGraphicFramePr>
        <p:xfrm>
          <a:off x="683568" y="1916833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944216"/>
                <a:gridCol w="4269160"/>
              </a:tblGrid>
              <a:tr h="299053">
                <a:tc>
                  <a:txBody>
                    <a:bodyPr/>
                    <a:lstStyle/>
                    <a:p>
                      <a:r>
                        <a:rPr lang="es-MX" dirty="0" smtClean="0"/>
                        <a:t>Campo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Tipo de dato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Opciones</a:t>
                      </a:r>
                      <a:endParaRPr lang="es-MX" dirty="0"/>
                    </a:p>
                  </a:txBody>
                  <a:tcPr/>
                </a:tc>
              </a:tr>
              <a:tr h="781066">
                <a:tc>
                  <a:txBody>
                    <a:bodyPr/>
                    <a:lstStyle/>
                    <a:p>
                      <a:r>
                        <a:rPr lang="es-MX" dirty="0" smtClean="0"/>
                        <a:t>Id</a:t>
                      </a:r>
                    </a:p>
                    <a:p>
                      <a:r>
                        <a:rPr lang="es-MX" dirty="0" smtClean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Int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(50)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Clave Primaria, NOT NULL, </a:t>
                      </a:r>
                      <a:r>
                        <a:rPr lang="es-MX" dirty="0" err="1" smtClean="0"/>
                        <a:t>Autoincrement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NOT 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683568" y="3861048"/>
          <a:ext cx="8229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944216"/>
                <a:gridCol w="4269160"/>
              </a:tblGrid>
              <a:tr h="299053">
                <a:tc>
                  <a:txBody>
                    <a:bodyPr/>
                    <a:lstStyle/>
                    <a:p>
                      <a:r>
                        <a:rPr lang="es-MX" dirty="0" smtClean="0"/>
                        <a:t>Campo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Tipo de dato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Opciones</a:t>
                      </a:r>
                      <a:endParaRPr lang="es-MX" dirty="0"/>
                    </a:p>
                  </a:txBody>
                  <a:tcPr/>
                </a:tc>
              </a:tr>
              <a:tr h="781066">
                <a:tc>
                  <a:txBody>
                    <a:bodyPr/>
                    <a:lstStyle/>
                    <a:p>
                      <a:r>
                        <a:rPr lang="es-MX" dirty="0" smtClean="0"/>
                        <a:t>Id</a:t>
                      </a:r>
                    </a:p>
                    <a:p>
                      <a:r>
                        <a:rPr lang="es-MX" dirty="0" smtClean="0"/>
                        <a:t>Nombre</a:t>
                      </a:r>
                    </a:p>
                    <a:p>
                      <a:r>
                        <a:rPr lang="es-MX" dirty="0" err="1" smtClean="0"/>
                        <a:t>Pais_id</a:t>
                      </a:r>
                      <a:endParaRPr lang="es-MX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Int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(50)</a:t>
                      </a:r>
                    </a:p>
                    <a:p>
                      <a:r>
                        <a:rPr lang="es-MX" dirty="0" err="1" smtClean="0"/>
                        <a:t>int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Clave Primaria, NOT NULL, </a:t>
                      </a:r>
                      <a:r>
                        <a:rPr lang="es-MX" dirty="0" err="1" smtClean="0"/>
                        <a:t>Autoincrement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NOT NULL</a:t>
                      </a:r>
                    </a:p>
                    <a:p>
                      <a:r>
                        <a:rPr lang="es-MX" dirty="0" smtClean="0"/>
                        <a:t>Clave foránea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3203848" y="126876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Países</a:t>
            </a:r>
            <a:endParaRPr lang="es-MX" sz="28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3275856" y="314096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Provincias</a:t>
            </a:r>
            <a:endParaRPr lang="es-MX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Diseño de la base de datos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683568" y="1916833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944216"/>
                <a:gridCol w="4269160"/>
              </a:tblGrid>
              <a:tr h="299053">
                <a:tc>
                  <a:txBody>
                    <a:bodyPr/>
                    <a:lstStyle/>
                    <a:p>
                      <a:r>
                        <a:rPr lang="es-MX" dirty="0" smtClean="0"/>
                        <a:t>Campo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Tipo de dato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Opciones</a:t>
                      </a:r>
                      <a:endParaRPr lang="es-MX" dirty="0"/>
                    </a:p>
                  </a:txBody>
                  <a:tcPr/>
                </a:tc>
              </a:tr>
              <a:tr h="781066">
                <a:tc>
                  <a:txBody>
                    <a:bodyPr/>
                    <a:lstStyle/>
                    <a:p>
                      <a:r>
                        <a:rPr lang="es-MX" dirty="0" smtClean="0"/>
                        <a:t>Id</a:t>
                      </a:r>
                    </a:p>
                    <a:p>
                      <a:r>
                        <a:rPr lang="es-MX" dirty="0" smtClean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Int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(50)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Clave Primaria, NOT NULL, </a:t>
                      </a:r>
                      <a:r>
                        <a:rPr lang="es-MX" dirty="0" err="1" smtClean="0"/>
                        <a:t>Autoincrement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NOT 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683568" y="4005064"/>
          <a:ext cx="8229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1944216"/>
                <a:gridCol w="4269160"/>
              </a:tblGrid>
              <a:tr h="299053">
                <a:tc>
                  <a:txBody>
                    <a:bodyPr/>
                    <a:lstStyle/>
                    <a:p>
                      <a:r>
                        <a:rPr lang="es-MX" dirty="0" smtClean="0"/>
                        <a:t>Campo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Tipo de dato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Opciones</a:t>
                      </a:r>
                      <a:endParaRPr lang="es-MX" dirty="0"/>
                    </a:p>
                  </a:txBody>
                  <a:tcPr/>
                </a:tc>
              </a:tr>
              <a:tr h="781066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Id_usuario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Id_curso</a:t>
                      </a:r>
                      <a:endParaRPr lang="es-MX" dirty="0" smtClean="0"/>
                    </a:p>
                    <a:p>
                      <a:r>
                        <a:rPr lang="es-MX" dirty="0" smtClean="0"/>
                        <a:t>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Varchar</a:t>
                      </a:r>
                      <a:r>
                        <a:rPr lang="es-MX" dirty="0" smtClean="0"/>
                        <a:t>(20)</a:t>
                      </a:r>
                    </a:p>
                    <a:p>
                      <a:r>
                        <a:rPr lang="es-MX" dirty="0" err="1" smtClean="0"/>
                        <a:t>int</a:t>
                      </a:r>
                      <a:endParaRPr lang="es-MX" dirty="0" smtClean="0"/>
                    </a:p>
                    <a:p>
                      <a:r>
                        <a:rPr lang="es-MX" dirty="0" err="1" smtClean="0"/>
                        <a:t>Int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Clave Primaria, NOT NULL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Clave Primaria, NOT NULL</a:t>
                      </a:r>
                    </a:p>
                    <a:p>
                      <a:endParaRPr lang="es-MX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203848" y="126876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Cursos</a:t>
            </a:r>
            <a:endParaRPr lang="es-MX" sz="28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3275856" y="328498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err="1" smtClean="0"/>
              <a:t>Cursos_x_usuario</a:t>
            </a:r>
            <a:endParaRPr lang="es-MX" sz="2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Hacemos uso de un formulario típico de dos columnas usando DIV y CSS.</a:t>
            </a:r>
          </a:p>
          <a:p>
            <a:r>
              <a:rPr lang="es-MX" dirty="0" smtClean="0"/>
              <a:t>Usaremos La librería </a:t>
            </a:r>
            <a:r>
              <a:rPr lang="es-MX" dirty="0" err="1" smtClean="0"/>
              <a:t>Ajaxlib</a:t>
            </a:r>
            <a:r>
              <a:rPr lang="es-MX" dirty="0" smtClean="0"/>
              <a:t>, </a:t>
            </a:r>
            <a:r>
              <a:rPr lang="es-MX" dirty="0" err="1" smtClean="0"/>
              <a:t>Prototype</a:t>
            </a:r>
            <a:r>
              <a:rPr lang="es-MX" dirty="0" smtClean="0"/>
              <a:t>, y Script.aculo.us.</a:t>
            </a:r>
          </a:p>
          <a:p>
            <a:endParaRPr lang="es-MX" dirty="0" smtClean="0"/>
          </a:p>
          <a:p>
            <a:pPr algn="ctr">
              <a:buNone/>
            </a:pPr>
            <a:r>
              <a:rPr lang="es-MX" b="1" dirty="0" smtClean="0"/>
              <a:t>Formulario.html</a:t>
            </a:r>
          </a:p>
          <a:p>
            <a:pPr algn="ctr">
              <a:buNone/>
            </a:pPr>
            <a:r>
              <a:rPr lang="es-MX" b="1" dirty="0" smtClean="0"/>
              <a:t>Formulario.css</a:t>
            </a:r>
            <a:endParaRPr lang="es-MX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Diseño del Formulario</a:t>
            </a:r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9682" t="24126" r="29997" b="27683"/>
          <a:stretch>
            <a:fillRect/>
          </a:stretch>
        </p:blipFill>
        <p:spPr bwMode="auto">
          <a:xfrm>
            <a:off x="1619672" y="1268760"/>
            <a:ext cx="597666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2123728" y="537321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Un claro ejemplo con AJAX Google  </a:t>
            </a:r>
            <a:r>
              <a:rPr lang="es-MX" b="1" dirty="0" err="1" smtClean="0"/>
              <a:t>Suggest</a:t>
            </a:r>
            <a:endParaRPr lang="es-MX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Se debe emplear en campos donde el usuario puede no estar seguro de que ingresar.</a:t>
            </a:r>
          </a:p>
          <a:p>
            <a:r>
              <a:rPr lang="es-MX" dirty="0" smtClean="0"/>
              <a:t>En el siguiente link podemos ver algunos ejemplos de donde emplear controles ricos.</a:t>
            </a:r>
          </a:p>
          <a:p>
            <a:pPr algn="ctr">
              <a:buNone/>
            </a:pPr>
            <a:r>
              <a:rPr lang="es-MX" sz="2000" dirty="0" smtClean="0">
                <a:hlinkClick r:id="rId2"/>
              </a:rPr>
              <a:t>http://developer.yahoo.com/ypatterns/everything.html</a:t>
            </a:r>
            <a:endParaRPr lang="es-MX" sz="2000" dirty="0" smtClean="0"/>
          </a:p>
          <a:p>
            <a:pPr algn="ctr">
              <a:buNone/>
            </a:pPr>
            <a:endParaRPr lang="es-MX" sz="2000" dirty="0" smtClean="0"/>
          </a:p>
          <a:p>
            <a:pPr>
              <a:buNone/>
            </a:pPr>
            <a:r>
              <a:rPr lang="es-MX" dirty="0" smtClean="0"/>
              <a:t>Existen dos tipos de autocompletar</a:t>
            </a:r>
          </a:p>
          <a:p>
            <a:r>
              <a:rPr lang="es-MX" dirty="0" smtClean="0"/>
              <a:t>Local</a:t>
            </a:r>
          </a:p>
          <a:p>
            <a:r>
              <a:rPr lang="es-MX" dirty="0" smtClean="0"/>
              <a:t>Remoto (AJAX)</a:t>
            </a:r>
          </a:p>
          <a:p>
            <a:pPr algn="ctr">
              <a:buNone/>
            </a:pPr>
            <a:endParaRPr lang="es-MX" sz="2000" dirty="0" smtClean="0"/>
          </a:p>
          <a:p>
            <a:pPr>
              <a:buNone/>
            </a:pPr>
            <a:endParaRPr lang="es-MX" sz="2000" dirty="0" smtClean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Librería gratuita para la creación de aplicaciones ricas en internet utilizando </a:t>
            </a:r>
            <a:r>
              <a:rPr lang="es-MX" dirty="0" err="1" smtClean="0"/>
              <a:t>JavaScript</a:t>
            </a:r>
            <a:r>
              <a:rPr lang="es-MX" dirty="0" smtClean="0"/>
              <a:t>, que necesita </a:t>
            </a:r>
            <a:r>
              <a:rPr lang="es-MX" dirty="0" err="1" smtClean="0"/>
              <a:t>Prototype</a:t>
            </a:r>
            <a:r>
              <a:rPr lang="es-MX" dirty="0" smtClean="0"/>
              <a:t> para ejecutar su funcionalidad.</a:t>
            </a:r>
          </a:p>
          <a:p>
            <a:endParaRPr lang="es-MX" dirty="0" smtClean="0"/>
          </a:p>
          <a:p>
            <a:r>
              <a:rPr lang="es-MX" dirty="0" smtClean="0"/>
              <a:t>Funcionalidades:</a:t>
            </a:r>
          </a:p>
          <a:p>
            <a:endParaRPr lang="es-MX" dirty="0" smtClean="0"/>
          </a:p>
          <a:p>
            <a:pPr lvl="1"/>
            <a:r>
              <a:rPr lang="es-MX" dirty="0" smtClean="0"/>
              <a:t>Framework de animación</a:t>
            </a:r>
          </a:p>
          <a:p>
            <a:pPr lvl="1"/>
            <a:r>
              <a:rPr lang="es-MX" dirty="0" smtClean="0"/>
              <a:t>Soporte de </a:t>
            </a:r>
            <a:r>
              <a:rPr lang="es-MX" dirty="0" err="1" smtClean="0"/>
              <a:t>Drag</a:t>
            </a:r>
            <a:r>
              <a:rPr lang="es-MX" dirty="0" smtClean="0"/>
              <a:t> and </a:t>
            </a:r>
            <a:r>
              <a:rPr lang="es-MX" dirty="0" err="1" smtClean="0"/>
              <a:t>Drop</a:t>
            </a:r>
            <a:endParaRPr lang="es-MX" dirty="0" smtClean="0"/>
          </a:p>
          <a:p>
            <a:pPr lvl="1"/>
            <a:r>
              <a:rPr lang="es-MX" dirty="0" smtClean="0"/>
              <a:t>Controles </a:t>
            </a:r>
            <a:r>
              <a:rPr lang="es-MX" dirty="0" err="1" smtClean="0"/>
              <a:t>Ajax</a:t>
            </a:r>
            <a:r>
              <a:rPr lang="es-MX" dirty="0" smtClean="0"/>
              <a:t> (como autocomplete)</a:t>
            </a:r>
          </a:p>
          <a:p>
            <a:pPr lvl="1"/>
            <a:r>
              <a:rPr lang="es-MX" dirty="0" err="1" smtClean="0"/>
              <a:t>Testing</a:t>
            </a:r>
            <a:r>
              <a:rPr lang="es-MX" dirty="0" smtClean="0"/>
              <a:t> de Unidad (comprobar funcionalidades)</a:t>
            </a:r>
          </a:p>
          <a:p>
            <a:endParaRPr lang="es-MX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i="1" dirty="0" smtClean="0"/>
              <a:t>Script.aculo.us.</a:t>
            </a:r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Lista de posibles opciones reducida y estática</a:t>
            </a:r>
          </a:p>
          <a:p>
            <a:r>
              <a:rPr lang="es-MX" dirty="0" smtClean="0"/>
              <a:t>La lista viene </a:t>
            </a:r>
            <a:r>
              <a:rPr lang="es-MX" dirty="0" err="1" smtClean="0"/>
              <a:t>preincorporada</a:t>
            </a:r>
            <a:r>
              <a:rPr lang="es-MX" dirty="0" smtClean="0"/>
              <a:t> en código </a:t>
            </a:r>
            <a:r>
              <a:rPr lang="es-MX" dirty="0" err="1" smtClean="0"/>
              <a:t>JavaScript</a:t>
            </a:r>
            <a:r>
              <a:rPr lang="es-MX" dirty="0" smtClean="0"/>
              <a:t> y no se requiere de peticiones </a:t>
            </a:r>
            <a:r>
              <a:rPr lang="es-MX" dirty="0" err="1" smtClean="0"/>
              <a:t>ajax</a:t>
            </a:r>
            <a:r>
              <a:rPr lang="es-MX" dirty="0" smtClean="0"/>
              <a:t> al servidor.</a:t>
            </a:r>
          </a:p>
          <a:p>
            <a:r>
              <a:rPr lang="es-MX" dirty="0" smtClean="0"/>
              <a:t>Con Script.aculo.us podemos generar la funcionalidad de autocompletar.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local</a:t>
            </a:r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b="1" dirty="0" smtClean="0"/>
              <a:t>Los pasos a seguir son los siguientes: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Crear el campo de ingreso de texto </a:t>
            </a:r>
            <a:r>
              <a:rPr lang="en-US" dirty="0" smtClean="0"/>
              <a:t>&lt;</a:t>
            </a:r>
            <a:r>
              <a:rPr lang="es-MX" dirty="0" smtClean="0"/>
              <a:t>input </a:t>
            </a:r>
            <a:r>
              <a:rPr lang="es-MX" dirty="0" err="1" smtClean="0"/>
              <a:t>type</a:t>
            </a:r>
            <a:r>
              <a:rPr lang="es-MX" dirty="0" smtClean="0"/>
              <a:t>=“</a:t>
            </a:r>
            <a:r>
              <a:rPr lang="es-MX" dirty="0" err="1" smtClean="0"/>
              <a:t>text</a:t>
            </a:r>
            <a:r>
              <a:rPr lang="es-MX" dirty="0" smtClean="0"/>
              <a:t>” /&gt; y define un id para que luego lo utilice el control, por ejemplo, </a:t>
            </a:r>
            <a:r>
              <a:rPr lang="es-MX" dirty="0" err="1" smtClean="0"/>
              <a:t>txtDestinatario</a:t>
            </a:r>
            <a:r>
              <a:rPr lang="es-MX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Definir el campo de texto como autocomplete =“off”, como atributo XHTM (para indicar al navegador que no utilice técnicas de autocompletado)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local</a:t>
            </a:r>
            <a:endParaRPr lang="es-MX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s-MX" dirty="0" smtClean="0"/>
              <a:t>3. Crear un </a:t>
            </a:r>
            <a:r>
              <a:rPr lang="es-MX" dirty="0" err="1" smtClean="0"/>
              <a:t>div</a:t>
            </a:r>
            <a:r>
              <a:rPr lang="es-MX" dirty="0" smtClean="0"/>
              <a:t> vacio en cualquier lugar del DOM (aunque se recomienda hacerlo luego del input y definirle un id. Este DIV será utilizado por Script.aculo.us para crear la lista de opciones.</a:t>
            </a:r>
          </a:p>
          <a:p>
            <a:pPr marL="514350" indent="-514350">
              <a:buNone/>
            </a:pPr>
            <a:r>
              <a:rPr lang="es-MX" dirty="0" smtClean="0"/>
              <a:t>4. Crear un vector de </a:t>
            </a:r>
            <a:r>
              <a:rPr lang="es-MX" dirty="0" err="1" smtClean="0"/>
              <a:t>strings</a:t>
            </a:r>
            <a:r>
              <a:rPr lang="es-MX" dirty="0" smtClean="0"/>
              <a:t> con todas las opciones que queremos que se utilicen como posibles.</a:t>
            </a:r>
          </a:p>
          <a:p>
            <a:pPr marL="514350" indent="-514350">
              <a:buNone/>
            </a:pPr>
            <a:r>
              <a:rPr lang="es-MX" dirty="0" smtClean="0"/>
              <a:t>5. Instanciar un nuevo objeto con la siguiente sintaxis.</a:t>
            </a:r>
          </a:p>
          <a:p>
            <a:pPr marL="514350" indent="-514350" algn="ctr">
              <a:buNone/>
            </a:pPr>
            <a:r>
              <a:rPr lang="es-MX" sz="1900" b="1" dirty="0" smtClean="0">
                <a:solidFill>
                  <a:srgbClr val="C00000"/>
                </a:solidFill>
              </a:rPr>
              <a:t>New </a:t>
            </a:r>
            <a:r>
              <a:rPr lang="es-MX" sz="1900" b="1" dirty="0" err="1" smtClean="0">
                <a:solidFill>
                  <a:srgbClr val="C00000"/>
                </a:solidFill>
              </a:rPr>
              <a:t>Autocompleter.Local</a:t>
            </a:r>
            <a:r>
              <a:rPr lang="es-MX" sz="1900" b="1" dirty="0" smtClean="0">
                <a:solidFill>
                  <a:srgbClr val="C00000"/>
                </a:solidFill>
              </a:rPr>
              <a:t>(</a:t>
            </a:r>
            <a:r>
              <a:rPr lang="es-MX" sz="1900" b="1" dirty="0" err="1" smtClean="0">
                <a:solidFill>
                  <a:srgbClr val="C00000"/>
                </a:solidFill>
              </a:rPr>
              <a:t>id_textbox</a:t>
            </a:r>
            <a:r>
              <a:rPr lang="es-MX" sz="1900" b="1" dirty="0" smtClean="0">
                <a:solidFill>
                  <a:srgbClr val="C00000"/>
                </a:solidFill>
              </a:rPr>
              <a:t>, </a:t>
            </a:r>
            <a:r>
              <a:rPr lang="es-MX" sz="1900" b="1" dirty="0" err="1" smtClean="0">
                <a:solidFill>
                  <a:srgbClr val="C00000"/>
                </a:solidFill>
              </a:rPr>
              <a:t>id_div</a:t>
            </a:r>
            <a:r>
              <a:rPr lang="es-MX" sz="1900" b="1" dirty="0" smtClean="0">
                <a:solidFill>
                  <a:srgbClr val="C00000"/>
                </a:solidFill>
              </a:rPr>
              <a:t>, </a:t>
            </a:r>
            <a:r>
              <a:rPr lang="es-MX" sz="1900" b="1" dirty="0" err="1" smtClean="0">
                <a:solidFill>
                  <a:srgbClr val="C00000"/>
                </a:solidFill>
              </a:rPr>
              <a:t>vector_opciones</a:t>
            </a:r>
            <a:r>
              <a:rPr lang="es-MX" sz="1900" b="1" dirty="0" smtClean="0">
                <a:solidFill>
                  <a:srgbClr val="C00000"/>
                </a:solidFill>
              </a:rPr>
              <a:t>, adicionales);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local</a:t>
            </a:r>
            <a:endParaRPr lang="es-MX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Agregamos las librerías de script.aculo.us</a:t>
            </a:r>
          </a:p>
          <a:p>
            <a:endParaRPr lang="es-MX" dirty="0" smtClean="0"/>
          </a:p>
          <a:p>
            <a:pPr>
              <a:buNone/>
            </a:pPr>
            <a:r>
              <a:rPr lang="es-MX" sz="2600" dirty="0" smtClean="0"/>
              <a:t>&lt;head&gt;</a:t>
            </a:r>
          </a:p>
          <a:p>
            <a:pPr>
              <a:buNone/>
            </a:pPr>
            <a:r>
              <a:rPr lang="es-MX" sz="2600" dirty="0" smtClean="0"/>
              <a:t>&lt;meta http-</a:t>
            </a:r>
            <a:r>
              <a:rPr lang="es-MX" sz="2600" dirty="0" err="1" smtClean="0"/>
              <a:t>equiv</a:t>
            </a:r>
            <a:r>
              <a:rPr lang="es-MX" sz="2600" dirty="0" smtClean="0"/>
              <a:t>="Content-</a:t>
            </a:r>
            <a:r>
              <a:rPr lang="es-MX" sz="2600" dirty="0" err="1" smtClean="0"/>
              <a:t>Type</a:t>
            </a:r>
            <a:r>
              <a:rPr lang="es-MX" sz="2600" dirty="0" smtClean="0"/>
              <a:t>" </a:t>
            </a:r>
            <a:r>
              <a:rPr lang="es-MX" sz="2600" dirty="0" err="1" smtClean="0"/>
              <a:t>content</a:t>
            </a:r>
            <a:r>
              <a:rPr lang="es-MX" sz="2600" dirty="0" smtClean="0"/>
              <a:t>="</a:t>
            </a:r>
            <a:r>
              <a:rPr lang="es-MX" sz="2600" dirty="0" err="1" smtClean="0"/>
              <a:t>text</a:t>
            </a:r>
            <a:r>
              <a:rPr lang="es-MX" sz="2600" dirty="0" smtClean="0"/>
              <a:t>/</a:t>
            </a:r>
            <a:r>
              <a:rPr lang="es-MX" sz="2600" dirty="0" err="1" smtClean="0"/>
              <a:t>html</a:t>
            </a:r>
            <a:r>
              <a:rPr lang="es-MX" sz="2600" dirty="0" smtClean="0"/>
              <a:t>; </a:t>
            </a:r>
            <a:r>
              <a:rPr lang="es-MX" sz="2600" dirty="0" err="1" smtClean="0"/>
              <a:t>charset</a:t>
            </a:r>
            <a:r>
              <a:rPr lang="es-MX" sz="2600" dirty="0" smtClean="0"/>
              <a:t>=utf-8" /&gt;</a:t>
            </a:r>
          </a:p>
          <a:p>
            <a:pPr>
              <a:buNone/>
            </a:pPr>
            <a:r>
              <a:rPr lang="es-MX" sz="2600" dirty="0" smtClean="0"/>
              <a:t>&lt;</a:t>
            </a:r>
            <a:r>
              <a:rPr lang="es-MX" sz="2600" dirty="0" err="1" smtClean="0"/>
              <a:t>title</a:t>
            </a:r>
            <a:r>
              <a:rPr lang="es-MX" sz="2600" dirty="0" smtClean="0"/>
              <a:t>&gt;Autocompletar&lt;/</a:t>
            </a:r>
            <a:r>
              <a:rPr lang="es-MX" sz="2600" dirty="0" err="1" smtClean="0"/>
              <a:t>title</a:t>
            </a:r>
            <a:r>
              <a:rPr lang="es-MX" sz="2600" dirty="0" smtClean="0"/>
              <a:t>&gt;</a:t>
            </a:r>
          </a:p>
          <a:p>
            <a:pPr>
              <a:buNone/>
            </a:pPr>
            <a:r>
              <a:rPr lang="es-MX" sz="2600" dirty="0" smtClean="0"/>
              <a:t>	&lt;script </a:t>
            </a:r>
            <a:r>
              <a:rPr lang="es-MX" sz="2600" dirty="0" err="1" smtClean="0"/>
              <a:t>type</a:t>
            </a:r>
            <a:r>
              <a:rPr lang="es-MX" sz="2600" dirty="0" smtClean="0"/>
              <a:t>="</a:t>
            </a:r>
            <a:r>
              <a:rPr lang="es-MX" sz="2600" dirty="0" err="1" smtClean="0"/>
              <a:t>text</a:t>
            </a:r>
            <a:r>
              <a:rPr lang="es-MX" sz="2600" dirty="0" smtClean="0"/>
              <a:t>/</a:t>
            </a:r>
            <a:r>
              <a:rPr lang="es-MX" sz="2600" dirty="0" err="1" smtClean="0"/>
              <a:t>javascript</a:t>
            </a:r>
            <a:r>
              <a:rPr lang="es-MX" sz="2600" dirty="0" smtClean="0"/>
              <a:t>" </a:t>
            </a:r>
            <a:r>
              <a:rPr lang="es-MX" sz="2600" dirty="0" err="1" smtClean="0"/>
              <a:t>src</a:t>
            </a:r>
            <a:r>
              <a:rPr lang="es-MX" sz="2600" dirty="0" smtClean="0"/>
              <a:t>="prototype.js"&gt;&lt;/script&gt;  </a:t>
            </a:r>
          </a:p>
          <a:p>
            <a:pPr>
              <a:buNone/>
            </a:pPr>
            <a:r>
              <a:rPr lang="es-MX" sz="2600" dirty="0" smtClean="0"/>
              <a:t>    &lt;script </a:t>
            </a:r>
            <a:r>
              <a:rPr lang="es-MX" sz="2600" dirty="0" err="1" smtClean="0"/>
              <a:t>type</a:t>
            </a:r>
            <a:r>
              <a:rPr lang="es-MX" sz="2600" dirty="0" smtClean="0"/>
              <a:t>="</a:t>
            </a:r>
            <a:r>
              <a:rPr lang="es-MX" sz="2600" dirty="0" err="1" smtClean="0"/>
              <a:t>text</a:t>
            </a:r>
            <a:r>
              <a:rPr lang="es-MX" sz="2600" dirty="0" smtClean="0"/>
              <a:t>/</a:t>
            </a:r>
            <a:r>
              <a:rPr lang="es-MX" sz="2600" dirty="0" err="1" smtClean="0"/>
              <a:t>javascript</a:t>
            </a:r>
            <a:r>
              <a:rPr lang="es-MX" sz="2600" dirty="0" smtClean="0"/>
              <a:t>" </a:t>
            </a:r>
            <a:r>
              <a:rPr lang="es-MX" sz="2600" dirty="0" err="1" smtClean="0"/>
              <a:t>src</a:t>
            </a:r>
            <a:r>
              <a:rPr lang="es-MX" sz="2600" dirty="0" smtClean="0"/>
              <a:t>="scriptaculous.js"&gt;&lt;/script&gt; </a:t>
            </a:r>
          </a:p>
          <a:p>
            <a:pPr>
              <a:buNone/>
            </a:pPr>
            <a:r>
              <a:rPr lang="es-MX" sz="2600" dirty="0" smtClean="0"/>
              <a:t>    &lt;script </a:t>
            </a:r>
            <a:r>
              <a:rPr lang="es-MX" sz="2600" dirty="0" err="1" smtClean="0"/>
              <a:t>type</a:t>
            </a:r>
            <a:r>
              <a:rPr lang="es-MX" sz="2600" dirty="0" smtClean="0"/>
              <a:t>="</a:t>
            </a:r>
            <a:r>
              <a:rPr lang="es-MX" sz="2600" dirty="0" err="1" smtClean="0"/>
              <a:t>text</a:t>
            </a:r>
            <a:r>
              <a:rPr lang="es-MX" sz="2600" dirty="0" smtClean="0"/>
              <a:t>/</a:t>
            </a:r>
            <a:r>
              <a:rPr lang="es-MX" sz="2600" dirty="0" err="1" smtClean="0"/>
              <a:t>javascript</a:t>
            </a:r>
            <a:r>
              <a:rPr lang="es-MX" sz="2600" dirty="0" smtClean="0"/>
              <a:t>" </a:t>
            </a:r>
            <a:r>
              <a:rPr lang="es-MX" sz="2600" dirty="0" err="1" smtClean="0"/>
              <a:t>src</a:t>
            </a:r>
            <a:r>
              <a:rPr lang="es-MX" sz="2600" dirty="0" smtClean="0"/>
              <a:t>="formulario.js"&gt;&lt;/script&gt;</a:t>
            </a:r>
          </a:p>
          <a:p>
            <a:pPr>
              <a:buNone/>
            </a:pPr>
            <a:r>
              <a:rPr lang="es-MX" sz="2600" dirty="0" smtClean="0"/>
              <a:t>    &lt;link </a:t>
            </a:r>
            <a:r>
              <a:rPr lang="es-MX" sz="2600" dirty="0" err="1" smtClean="0"/>
              <a:t>href</a:t>
            </a:r>
            <a:r>
              <a:rPr lang="es-MX" sz="2600" dirty="0" smtClean="0"/>
              <a:t>="formulario.css" </a:t>
            </a:r>
            <a:r>
              <a:rPr lang="es-MX" sz="2600" dirty="0" err="1" smtClean="0"/>
              <a:t>rel</a:t>
            </a:r>
            <a:r>
              <a:rPr lang="es-MX" sz="2600" dirty="0" smtClean="0"/>
              <a:t>="</a:t>
            </a:r>
            <a:r>
              <a:rPr lang="es-MX" sz="2600" dirty="0" err="1" smtClean="0"/>
              <a:t>stylesheet</a:t>
            </a:r>
            <a:r>
              <a:rPr lang="es-MX" sz="2600" dirty="0" smtClean="0"/>
              <a:t>" </a:t>
            </a:r>
            <a:r>
              <a:rPr lang="es-MX" sz="2600" dirty="0" err="1" smtClean="0"/>
              <a:t>type</a:t>
            </a:r>
            <a:r>
              <a:rPr lang="es-MX" sz="2600" dirty="0" smtClean="0"/>
              <a:t>="</a:t>
            </a:r>
            <a:r>
              <a:rPr lang="es-MX" sz="2600" dirty="0" err="1" smtClean="0"/>
              <a:t>text</a:t>
            </a:r>
            <a:r>
              <a:rPr lang="es-MX" sz="2600" dirty="0" smtClean="0"/>
              <a:t>/</a:t>
            </a:r>
            <a:r>
              <a:rPr lang="es-MX" sz="2600" dirty="0" err="1" smtClean="0"/>
              <a:t>css</a:t>
            </a:r>
            <a:r>
              <a:rPr lang="es-MX" sz="2600" dirty="0" smtClean="0"/>
              <a:t>" /&gt;</a:t>
            </a:r>
          </a:p>
          <a:p>
            <a:pPr>
              <a:buNone/>
            </a:pPr>
            <a:r>
              <a:rPr lang="es-MX" sz="2600" dirty="0" smtClean="0"/>
              <a:t>&lt;/head&gt;</a:t>
            </a:r>
            <a:endParaRPr lang="es-MX" sz="26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local</a:t>
            </a:r>
            <a:endParaRPr lang="es-MX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Veremos un ejemplo simple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local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39552" y="2924944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&lt;</a:t>
            </a:r>
            <a:r>
              <a:rPr lang="es-MX" b="1" dirty="0" err="1" smtClean="0"/>
              <a:t>form</a:t>
            </a:r>
            <a:r>
              <a:rPr lang="es-MX" b="1" dirty="0" smtClean="0"/>
              <a:t> id="</a:t>
            </a:r>
            <a:r>
              <a:rPr lang="es-MX" b="1" dirty="0" err="1" smtClean="0"/>
              <a:t>formRegistro</a:t>
            </a:r>
            <a:r>
              <a:rPr lang="es-MX" b="1" dirty="0" smtClean="0"/>
              <a:t>" &gt;</a:t>
            </a:r>
          </a:p>
          <a:p>
            <a:r>
              <a:rPr lang="es-MX" b="1" dirty="0" smtClean="0"/>
              <a:t>&lt;</a:t>
            </a:r>
            <a:r>
              <a:rPr lang="es-MX" b="1" dirty="0" err="1" smtClean="0"/>
              <a:t>div</a:t>
            </a:r>
            <a:r>
              <a:rPr lang="es-MX" b="1" dirty="0" smtClean="0"/>
              <a:t> </a:t>
            </a:r>
            <a:r>
              <a:rPr lang="es-MX" b="1" dirty="0" err="1" smtClean="0"/>
              <a:t>class</a:t>
            </a:r>
            <a:r>
              <a:rPr lang="es-MX" b="1" dirty="0" smtClean="0"/>
              <a:t>="</a:t>
            </a:r>
            <a:r>
              <a:rPr lang="es-MX" b="1" dirty="0" err="1" smtClean="0"/>
              <a:t>filaCampo</a:t>
            </a:r>
            <a:r>
              <a:rPr lang="es-MX" b="1" dirty="0" smtClean="0"/>
              <a:t>"&gt;</a:t>
            </a:r>
          </a:p>
          <a:p>
            <a:r>
              <a:rPr lang="es-MX" b="1" dirty="0" smtClean="0"/>
              <a:t>	&lt;</a:t>
            </a:r>
            <a:r>
              <a:rPr lang="es-MX" b="1" dirty="0" err="1" smtClean="0"/>
              <a:t>div</a:t>
            </a:r>
            <a:r>
              <a:rPr lang="es-MX" b="1" dirty="0" smtClean="0"/>
              <a:t> </a:t>
            </a:r>
            <a:r>
              <a:rPr lang="es-MX" b="1" dirty="0" err="1" smtClean="0"/>
              <a:t>class</a:t>
            </a:r>
            <a:r>
              <a:rPr lang="es-MX" b="1" dirty="0" smtClean="0"/>
              <a:t>="etiqueta"&gt;Localidad: &lt;/</a:t>
            </a:r>
            <a:r>
              <a:rPr lang="es-MX" b="1" dirty="0" err="1" smtClean="0"/>
              <a:t>div</a:t>
            </a:r>
            <a:r>
              <a:rPr lang="es-MX" b="1" dirty="0" smtClean="0"/>
              <a:t>&gt;</a:t>
            </a:r>
          </a:p>
          <a:p>
            <a:r>
              <a:rPr lang="es-MX" b="1" dirty="0" smtClean="0"/>
              <a:t>	&lt;</a:t>
            </a:r>
            <a:r>
              <a:rPr lang="es-MX" b="1" dirty="0" err="1" smtClean="0"/>
              <a:t>div</a:t>
            </a:r>
            <a:r>
              <a:rPr lang="es-MX" b="1" dirty="0" smtClean="0"/>
              <a:t> </a:t>
            </a:r>
            <a:r>
              <a:rPr lang="es-MX" b="1" dirty="0" err="1" smtClean="0"/>
              <a:t>class</a:t>
            </a:r>
            <a:r>
              <a:rPr lang="es-MX" b="1" dirty="0" smtClean="0"/>
              <a:t>="campo"&gt;&lt;input </a:t>
            </a:r>
            <a:r>
              <a:rPr lang="es-MX" b="1" dirty="0" err="1" smtClean="0"/>
              <a:t>type</a:t>
            </a:r>
            <a:r>
              <a:rPr lang="es-MX" b="1" dirty="0" smtClean="0"/>
              <a:t>="</a:t>
            </a:r>
            <a:r>
              <a:rPr lang="es-MX" b="1" dirty="0" err="1" smtClean="0"/>
              <a:t>text</a:t>
            </a:r>
            <a:r>
              <a:rPr lang="es-MX" b="1" dirty="0" smtClean="0"/>
              <a:t>" </a:t>
            </a:r>
            <a:r>
              <a:rPr lang="es-MX" b="1" dirty="0" smtClean="0">
                <a:solidFill>
                  <a:srgbClr val="FF0000"/>
                </a:solidFill>
              </a:rPr>
              <a:t>id="</a:t>
            </a:r>
            <a:r>
              <a:rPr lang="es-MX" b="1" dirty="0" err="1" smtClean="0">
                <a:solidFill>
                  <a:srgbClr val="FF0000"/>
                </a:solidFill>
              </a:rPr>
              <a:t>txtLocalidad</a:t>
            </a:r>
            <a:r>
              <a:rPr lang="es-MX" b="1" dirty="0" smtClean="0">
                <a:solidFill>
                  <a:srgbClr val="FF0000"/>
                </a:solidFill>
              </a:rPr>
              <a:t>" autocomplete="off" </a:t>
            </a:r>
            <a:r>
              <a:rPr lang="es-MX" b="1" dirty="0" smtClean="0"/>
              <a:t>/&gt;&lt;/</a:t>
            </a:r>
            <a:r>
              <a:rPr lang="es-MX" b="1" dirty="0" err="1" smtClean="0"/>
              <a:t>div</a:t>
            </a:r>
            <a:r>
              <a:rPr lang="es-MX" b="1" dirty="0" smtClean="0"/>
              <a:t>&gt;</a:t>
            </a:r>
          </a:p>
          <a:p>
            <a:r>
              <a:rPr lang="es-MX" b="1" dirty="0" smtClean="0"/>
              <a:t>        	&lt;</a:t>
            </a:r>
            <a:r>
              <a:rPr lang="es-MX" b="1" dirty="0" err="1" smtClean="0"/>
              <a:t>div</a:t>
            </a:r>
            <a:r>
              <a:rPr lang="es-MX" b="1" dirty="0" smtClean="0"/>
              <a:t> </a:t>
            </a:r>
            <a:r>
              <a:rPr lang="es-MX" b="1" dirty="0" smtClean="0">
                <a:solidFill>
                  <a:srgbClr val="FF0000"/>
                </a:solidFill>
              </a:rPr>
              <a:t>id="</a:t>
            </a:r>
            <a:r>
              <a:rPr lang="es-MX" b="1" dirty="0" err="1" smtClean="0">
                <a:solidFill>
                  <a:srgbClr val="FF0000"/>
                </a:solidFill>
              </a:rPr>
              <a:t>autocompleteLocalidad</a:t>
            </a:r>
            <a:r>
              <a:rPr lang="es-MX" b="1" dirty="0" smtClean="0">
                <a:solidFill>
                  <a:srgbClr val="FF0000"/>
                </a:solidFill>
              </a:rPr>
              <a:t>" </a:t>
            </a:r>
            <a:r>
              <a:rPr lang="es-MX" b="1" dirty="0" smtClean="0"/>
              <a:t>&gt;&lt;/</a:t>
            </a:r>
            <a:r>
              <a:rPr lang="es-MX" b="1" dirty="0" err="1" smtClean="0"/>
              <a:t>div</a:t>
            </a:r>
            <a:r>
              <a:rPr lang="es-MX" b="1" dirty="0" smtClean="0"/>
              <a:t>&gt;		</a:t>
            </a:r>
          </a:p>
          <a:p>
            <a:r>
              <a:rPr lang="es-MX" b="1" dirty="0" smtClean="0"/>
              <a:t>&lt;/</a:t>
            </a:r>
            <a:r>
              <a:rPr lang="es-MX" b="1" dirty="0" err="1" smtClean="0"/>
              <a:t>div</a:t>
            </a:r>
            <a:r>
              <a:rPr lang="es-MX" b="1" dirty="0" smtClean="0"/>
              <a:t>&gt;	</a:t>
            </a:r>
          </a:p>
          <a:p>
            <a:r>
              <a:rPr lang="es-MX" b="1" dirty="0" smtClean="0"/>
              <a:t>&lt;/</a:t>
            </a:r>
            <a:r>
              <a:rPr lang="es-MX" b="1" dirty="0" err="1" smtClean="0"/>
              <a:t>form</a:t>
            </a:r>
            <a:r>
              <a:rPr lang="es-MX" b="1" dirty="0" smtClean="0"/>
              <a:t>&gt;</a:t>
            </a:r>
            <a:r>
              <a:rPr lang="es-MX" dirty="0" smtClean="0"/>
              <a:t>		</a:t>
            </a:r>
            <a:endParaRPr lang="es-MX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 el controlador formulario.js agregamos lo siguiente.</a:t>
            </a:r>
          </a:p>
          <a:p>
            <a:endParaRPr lang="es-MX" dirty="0" smtClean="0"/>
          </a:p>
          <a:p>
            <a:pPr>
              <a:buNone/>
            </a:pPr>
            <a:r>
              <a:rPr lang="es-MX" sz="2100" b="1" dirty="0" err="1" smtClean="0"/>
              <a:t>window.onload</a:t>
            </a:r>
            <a:r>
              <a:rPr lang="es-MX" sz="2100" b="1" dirty="0" smtClean="0"/>
              <a:t> = </a:t>
            </a:r>
            <a:r>
              <a:rPr lang="es-MX" sz="2100" b="1" dirty="0" err="1" smtClean="0"/>
              <a:t>function</a:t>
            </a:r>
            <a:r>
              <a:rPr lang="es-MX" sz="2100" b="1" dirty="0" smtClean="0"/>
              <a:t>() {</a:t>
            </a:r>
          </a:p>
          <a:p>
            <a:pPr>
              <a:buNone/>
            </a:pPr>
            <a:r>
              <a:rPr lang="es-MX" sz="2100" b="1" dirty="0" smtClean="0"/>
              <a:t>	</a:t>
            </a:r>
            <a:r>
              <a:rPr lang="es-MX" sz="2100" b="1" dirty="0" err="1" smtClean="0"/>
              <a:t>var</a:t>
            </a:r>
            <a:r>
              <a:rPr lang="es-MX" sz="2100" b="1" dirty="0" smtClean="0"/>
              <a:t> localidades = ["Alabama", "Brasilia", "Barcelona", "Buenos Aires", "Colonia", "</a:t>
            </a:r>
            <a:r>
              <a:rPr lang="es-MX" sz="2100" b="1" dirty="0" err="1" smtClean="0"/>
              <a:t>Cordoba</a:t>
            </a:r>
            <a:r>
              <a:rPr lang="es-MX" sz="2100" b="1" dirty="0" smtClean="0"/>
              <a:t>", "Madrid", "Mendoza", "</a:t>
            </a:r>
            <a:r>
              <a:rPr lang="es-MX" sz="2100" b="1" dirty="0" err="1" smtClean="0"/>
              <a:t>Mexico</a:t>
            </a:r>
            <a:r>
              <a:rPr lang="es-MX" sz="2100" b="1" dirty="0" smtClean="0"/>
              <a:t> DF"];</a:t>
            </a:r>
          </a:p>
          <a:p>
            <a:pPr>
              <a:buNone/>
            </a:pPr>
            <a:r>
              <a:rPr lang="es-MX" sz="2100" b="1" dirty="0" smtClean="0"/>
              <a:t>	</a:t>
            </a:r>
            <a:r>
              <a:rPr lang="es-MX" sz="2100" b="1" dirty="0" smtClean="0">
                <a:solidFill>
                  <a:srgbClr val="FF0000"/>
                </a:solidFill>
              </a:rPr>
              <a:t>new </a:t>
            </a:r>
            <a:r>
              <a:rPr lang="es-MX" sz="2100" b="1" dirty="0" err="1" smtClean="0">
                <a:solidFill>
                  <a:srgbClr val="FF0000"/>
                </a:solidFill>
              </a:rPr>
              <a:t>Autocompleter.Local</a:t>
            </a:r>
            <a:r>
              <a:rPr lang="es-MX" sz="2100" b="1" dirty="0" smtClean="0">
                <a:solidFill>
                  <a:srgbClr val="FF0000"/>
                </a:solidFill>
              </a:rPr>
              <a:t>("</a:t>
            </a:r>
            <a:r>
              <a:rPr lang="es-MX" sz="2100" b="1" dirty="0" err="1" smtClean="0">
                <a:solidFill>
                  <a:srgbClr val="FF0000"/>
                </a:solidFill>
              </a:rPr>
              <a:t>txtLocalidad</a:t>
            </a:r>
            <a:r>
              <a:rPr lang="es-MX" sz="2100" b="1" dirty="0" smtClean="0">
                <a:solidFill>
                  <a:srgbClr val="FF0000"/>
                </a:solidFill>
              </a:rPr>
              <a:t>", "</a:t>
            </a:r>
            <a:r>
              <a:rPr lang="es-MX" sz="2100" b="1" dirty="0" err="1" smtClean="0">
                <a:solidFill>
                  <a:srgbClr val="FF0000"/>
                </a:solidFill>
              </a:rPr>
              <a:t>autocompleteLocalidad</a:t>
            </a:r>
            <a:r>
              <a:rPr lang="es-MX" sz="2100" b="1" dirty="0" smtClean="0">
                <a:solidFill>
                  <a:srgbClr val="FF0000"/>
                </a:solidFill>
              </a:rPr>
              <a:t>", localidades);	</a:t>
            </a:r>
          </a:p>
          <a:p>
            <a:pPr>
              <a:buNone/>
            </a:pPr>
            <a:r>
              <a:rPr lang="es-MX" sz="2100" b="1" dirty="0" smtClean="0"/>
              <a:t>}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local</a:t>
            </a:r>
            <a:endParaRPr lang="es-MX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58945" b="65957"/>
          <a:stretch>
            <a:fillRect/>
          </a:stretch>
        </p:blipFill>
        <p:spPr bwMode="auto">
          <a:xfrm>
            <a:off x="827584" y="2132856"/>
            <a:ext cx="7259521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local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619672" y="162880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Ahora tendremos el siguiente efecto de autocompletar</a:t>
            </a:r>
            <a:endParaRPr lang="es-MX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Podemos emplear un estilo de clase para obtener un efecto habitual.</a:t>
            </a:r>
          </a:p>
          <a:p>
            <a:pPr>
              <a:buNone/>
            </a:pPr>
            <a:endParaRPr lang="es-MX" sz="2200" dirty="0" smtClean="0"/>
          </a:p>
          <a:p>
            <a:pPr>
              <a:buNone/>
            </a:pPr>
            <a:r>
              <a:rPr lang="es-MX" sz="2000" b="1" dirty="0" err="1" smtClean="0"/>
              <a:t>window.onload</a:t>
            </a:r>
            <a:r>
              <a:rPr lang="es-MX" sz="2000" b="1" dirty="0" smtClean="0"/>
              <a:t> = </a:t>
            </a:r>
            <a:r>
              <a:rPr lang="es-MX" sz="2000" b="1" dirty="0" err="1" smtClean="0"/>
              <a:t>function</a:t>
            </a:r>
            <a:r>
              <a:rPr lang="es-MX" sz="2000" b="1" dirty="0" smtClean="0"/>
              <a:t>() {</a:t>
            </a:r>
          </a:p>
          <a:p>
            <a:pPr>
              <a:buNone/>
            </a:pPr>
            <a:r>
              <a:rPr lang="es-MX" sz="2000" b="1" dirty="0" smtClean="0"/>
              <a:t>	</a:t>
            </a:r>
            <a:r>
              <a:rPr lang="es-MX" sz="2000" b="1" dirty="0" err="1" smtClean="0"/>
              <a:t>var</a:t>
            </a:r>
            <a:r>
              <a:rPr lang="es-MX" sz="2000" b="1" dirty="0" smtClean="0"/>
              <a:t> localidades = ["Alabama", "Brasilia", "Barcelona", "Buenos Aires", "Colonia", "</a:t>
            </a:r>
            <a:r>
              <a:rPr lang="es-MX" sz="2000" b="1" dirty="0" err="1" smtClean="0"/>
              <a:t>Cordoba</a:t>
            </a:r>
            <a:r>
              <a:rPr lang="es-MX" sz="2000" b="1" dirty="0" smtClean="0"/>
              <a:t>", "Madrid", "Mendoza", "</a:t>
            </a:r>
            <a:r>
              <a:rPr lang="es-MX" sz="2000" b="1" dirty="0" err="1" smtClean="0"/>
              <a:t>Mexico</a:t>
            </a:r>
            <a:r>
              <a:rPr lang="es-MX" sz="2000" b="1" dirty="0" smtClean="0"/>
              <a:t> DF"];</a:t>
            </a:r>
          </a:p>
          <a:p>
            <a:pPr>
              <a:buNone/>
            </a:pPr>
            <a:r>
              <a:rPr lang="es-MX" sz="2000" b="1" dirty="0" smtClean="0"/>
              <a:t>	</a:t>
            </a:r>
            <a:r>
              <a:rPr lang="es-MX" sz="2000" b="1" dirty="0" smtClean="0">
                <a:solidFill>
                  <a:srgbClr val="FF0000"/>
                </a:solidFill>
              </a:rPr>
              <a:t>$("</a:t>
            </a:r>
            <a:r>
              <a:rPr lang="es-MX" sz="2000" b="1" dirty="0" err="1" smtClean="0">
                <a:solidFill>
                  <a:srgbClr val="FF0000"/>
                </a:solidFill>
              </a:rPr>
              <a:t>autocompleteLocalidad</a:t>
            </a:r>
            <a:r>
              <a:rPr lang="es-MX" sz="2000" b="1" dirty="0" smtClean="0">
                <a:solidFill>
                  <a:srgbClr val="FF0000"/>
                </a:solidFill>
              </a:rPr>
              <a:t>").</a:t>
            </a:r>
            <a:r>
              <a:rPr lang="es-MX" sz="2000" b="1" dirty="0" err="1" smtClean="0">
                <a:solidFill>
                  <a:srgbClr val="FF0000"/>
                </a:solidFill>
              </a:rPr>
              <a:t>className</a:t>
            </a:r>
            <a:r>
              <a:rPr lang="es-MX" sz="2000" b="1" dirty="0" smtClean="0">
                <a:solidFill>
                  <a:srgbClr val="FF0000"/>
                </a:solidFill>
              </a:rPr>
              <a:t> ="autocomplete";</a:t>
            </a:r>
          </a:p>
          <a:p>
            <a:pPr>
              <a:buNone/>
            </a:pPr>
            <a:r>
              <a:rPr lang="es-MX" sz="2000" b="1" dirty="0" smtClean="0"/>
              <a:t>	new </a:t>
            </a:r>
            <a:r>
              <a:rPr lang="es-MX" sz="2000" b="1" dirty="0" err="1" smtClean="0"/>
              <a:t>Autocompleter.Local</a:t>
            </a:r>
            <a:r>
              <a:rPr lang="es-MX" sz="2000" b="1" dirty="0" smtClean="0"/>
              <a:t>("</a:t>
            </a:r>
            <a:r>
              <a:rPr lang="es-MX" sz="2000" b="1" dirty="0" err="1" smtClean="0"/>
              <a:t>txtLocalidad</a:t>
            </a:r>
            <a:r>
              <a:rPr lang="es-MX" sz="2000" b="1" dirty="0" smtClean="0"/>
              <a:t>", "</a:t>
            </a:r>
            <a:r>
              <a:rPr lang="es-MX" sz="2000" b="1" dirty="0" err="1" smtClean="0"/>
              <a:t>autocompleteLocalidad</a:t>
            </a:r>
            <a:r>
              <a:rPr lang="es-MX" sz="2000" b="1" dirty="0" smtClean="0"/>
              <a:t>", localidades);	</a:t>
            </a:r>
          </a:p>
          <a:p>
            <a:pPr>
              <a:buNone/>
            </a:pPr>
            <a:r>
              <a:rPr lang="es-MX" sz="2000" b="1" dirty="0" smtClean="0"/>
              <a:t>}</a:t>
            </a:r>
            <a:endParaRPr lang="es-MX" sz="2000" b="1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local</a:t>
            </a:r>
            <a:endParaRPr lang="es-MX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Usadas cuando las sugerencias son demasiadas.</a:t>
            </a:r>
          </a:p>
          <a:p>
            <a:r>
              <a:rPr lang="es-MX" dirty="0" smtClean="0"/>
              <a:t>Cuando el usuario comienza a escribir, la librería se encarga de emitir una petición al servidor con los caracteres que el usuario ingreso.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Autocompletar remoto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Descargar desde </a:t>
            </a:r>
            <a:r>
              <a:rPr lang="es-MX" dirty="0" smtClean="0">
                <a:hlinkClick r:id="rId2"/>
              </a:rPr>
              <a:t>http://script.aculo.us</a:t>
            </a:r>
            <a:r>
              <a:rPr lang="es-MX" dirty="0" smtClean="0"/>
              <a:t> descargar la ultima versión en formato </a:t>
            </a:r>
            <a:r>
              <a:rPr lang="es-MX" dirty="0" err="1" smtClean="0"/>
              <a:t>zip</a:t>
            </a:r>
            <a:r>
              <a:rPr lang="es-MX" dirty="0" smtClean="0"/>
              <a:t>.</a:t>
            </a:r>
          </a:p>
          <a:p>
            <a:r>
              <a:rPr lang="es-MX" dirty="0" smtClean="0"/>
              <a:t>Dentro de la carpeta </a:t>
            </a:r>
            <a:r>
              <a:rPr lang="es-MX" dirty="0" err="1" smtClean="0"/>
              <a:t>lib</a:t>
            </a:r>
            <a:r>
              <a:rPr lang="es-MX" dirty="0" smtClean="0"/>
              <a:t> encontraremos la ultima versión de</a:t>
            </a:r>
            <a:r>
              <a:rPr lang="es-MX" b="1" i="1" dirty="0" smtClean="0"/>
              <a:t> </a:t>
            </a:r>
            <a:r>
              <a:rPr lang="es-MX" b="1" i="1" dirty="0" err="1" smtClean="0"/>
              <a:t>Prototype</a:t>
            </a:r>
            <a:r>
              <a:rPr lang="es-MX" b="1" i="1" dirty="0" smtClean="0"/>
              <a:t> </a:t>
            </a:r>
            <a:r>
              <a:rPr lang="es-MX" dirty="0" smtClean="0"/>
              <a:t>(librería open </a:t>
            </a:r>
            <a:r>
              <a:rPr lang="es-MX" dirty="0" err="1" smtClean="0"/>
              <a:t>source</a:t>
            </a:r>
            <a:r>
              <a:rPr lang="es-MX" dirty="0" smtClean="0"/>
              <a:t> para extender funcionalidades de java script).</a:t>
            </a:r>
          </a:p>
          <a:p>
            <a:r>
              <a:rPr lang="es-MX" dirty="0" smtClean="0"/>
              <a:t>En la carpeta </a:t>
            </a:r>
            <a:r>
              <a:rPr lang="es-MX" b="1" i="1" dirty="0" err="1" smtClean="0"/>
              <a:t>src</a:t>
            </a:r>
            <a:r>
              <a:rPr lang="es-MX" b="1" i="1" dirty="0" smtClean="0"/>
              <a:t> </a:t>
            </a:r>
            <a:r>
              <a:rPr lang="es-MX" dirty="0" smtClean="0"/>
              <a:t>se encontraran los archivos </a:t>
            </a:r>
            <a:r>
              <a:rPr lang="es-MX" b="1" i="1" dirty="0" smtClean="0"/>
              <a:t>.</a:t>
            </a:r>
            <a:r>
              <a:rPr lang="es-MX" b="1" i="1" dirty="0" err="1" smtClean="0"/>
              <a:t>js</a:t>
            </a:r>
            <a:r>
              <a:rPr lang="es-MX" b="1" i="1" dirty="0" smtClean="0"/>
              <a:t> </a:t>
            </a:r>
            <a:r>
              <a:rPr lang="es-MX" dirty="0" smtClean="0"/>
              <a:t>de la librería.</a:t>
            </a:r>
          </a:p>
          <a:p>
            <a:r>
              <a:rPr lang="es-MX" dirty="0" smtClean="0"/>
              <a:t>Se deben instalar todos los </a:t>
            </a:r>
            <a:r>
              <a:rPr lang="es-MX" b="1" i="1" dirty="0" err="1" smtClean="0"/>
              <a:t>js</a:t>
            </a:r>
            <a:r>
              <a:rPr lang="es-MX" dirty="0" smtClean="0"/>
              <a:t> en la misma carpeta donde se tendrán los HTML y los </a:t>
            </a:r>
            <a:r>
              <a:rPr lang="es-MX" dirty="0" err="1" smtClean="0"/>
              <a:t>JavaScript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Instalación de </a:t>
            </a:r>
            <a:r>
              <a:rPr lang="es-MX" b="1" i="1" dirty="0" smtClean="0"/>
              <a:t>Script.aculo.us.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Para la utilización primero es necesario que se incluya </a:t>
            </a:r>
            <a:r>
              <a:rPr lang="es-MX" dirty="0" err="1" smtClean="0"/>
              <a:t>Prototype</a:t>
            </a:r>
            <a:r>
              <a:rPr lang="es-MX" dirty="0" smtClean="0"/>
              <a:t>, por ejemplo:</a:t>
            </a:r>
          </a:p>
          <a:p>
            <a:pPr algn="ctr">
              <a:buNone/>
            </a:pPr>
            <a:endParaRPr lang="es-MX" dirty="0" smtClean="0"/>
          </a:p>
          <a:p>
            <a:pPr algn="ctr">
              <a:buNone/>
            </a:pPr>
            <a:r>
              <a:rPr lang="es-MX" sz="2400" dirty="0" smtClean="0"/>
              <a:t>&lt;script </a:t>
            </a:r>
            <a:r>
              <a:rPr lang="es-MX" sz="2400" dirty="0" err="1" smtClean="0"/>
              <a:t>type</a:t>
            </a:r>
            <a:r>
              <a:rPr lang="es-MX" sz="2400" dirty="0" smtClean="0"/>
              <a:t>="</a:t>
            </a:r>
            <a:r>
              <a:rPr lang="es-MX" sz="2400" dirty="0" err="1" smtClean="0"/>
              <a:t>text</a:t>
            </a:r>
            <a:r>
              <a:rPr lang="es-MX" sz="2400" dirty="0" smtClean="0"/>
              <a:t>/</a:t>
            </a:r>
            <a:r>
              <a:rPr lang="es-MX" sz="2400" dirty="0" err="1" smtClean="0"/>
              <a:t>javascript</a:t>
            </a:r>
            <a:r>
              <a:rPr lang="es-MX" sz="2400" dirty="0" smtClean="0"/>
              <a:t>" </a:t>
            </a:r>
            <a:r>
              <a:rPr lang="es-MX" sz="2400" dirty="0" err="1" smtClean="0"/>
              <a:t>src</a:t>
            </a:r>
            <a:r>
              <a:rPr lang="es-MX" sz="2400" dirty="0" smtClean="0"/>
              <a:t>="prototype.js"&gt;&lt;/script&gt;</a:t>
            </a:r>
          </a:p>
          <a:p>
            <a:pPr algn="ctr">
              <a:buNone/>
            </a:pPr>
            <a:r>
              <a:rPr lang="es-MX" sz="2400" dirty="0" smtClean="0"/>
              <a:t>&lt;script </a:t>
            </a:r>
            <a:r>
              <a:rPr lang="es-MX" sz="2400" dirty="0" err="1" smtClean="0"/>
              <a:t>type</a:t>
            </a:r>
            <a:r>
              <a:rPr lang="es-MX" sz="2400" dirty="0" smtClean="0"/>
              <a:t>="</a:t>
            </a:r>
            <a:r>
              <a:rPr lang="es-MX" sz="2400" dirty="0" err="1" smtClean="0"/>
              <a:t>text</a:t>
            </a:r>
            <a:r>
              <a:rPr lang="es-MX" sz="2400" dirty="0" smtClean="0"/>
              <a:t>/</a:t>
            </a:r>
            <a:r>
              <a:rPr lang="es-MX" sz="2400" dirty="0" err="1" smtClean="0"/>
              <a:t>javascript</a:t>
            </a:r>
            <a:r>
              <a:rPr lang="es-MX" sz="2400" dirty="0" smtClean="0"/>
              <a:t>" </a:t>
            </a:r>
            <a:r>
              <a:rPr lang="es-MX" sz="2400" dirty="0" err="1" smtClean="0"/>
              <a:t>src</a:t>
            </a:r>
            <a:r>
              <a:rPr lang="es-MX" sz="2400" dirty="0" smtClean="0"/>
              <a:t>="scriptaculous.js"&gt;&lt;/script&gt; </a:t>
            </a:r>
            <a:endParaRPr lang="es-MX" sz="24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Instalación de </a:t>
            </a:r>
            <a:r>
              <a:rPr lang="es-MX" b="1" i="1" dirty="0" smtClean="0"/>
              <a:t>Script.aculo.us.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Uno de los agregados mas potentes en </a:t>
            </a:r>
            <a:r>
              <a:rPr lang="es-MX" b="1" i="1" dirty="0" smtClean="0"/>
              <a:t>Script.aculo.us, </a:t>
            </a:r>
            <a:r>
              <a:rPr lang="es-MX" dirty="0" smtClean="0"/>
              <a:t>es la posibilidad de generar efectos visuales muy atractivos.</a:t>
            </a:r>
          </a:p>
          <a:p>
            <a:r>
              <a:rPr lang="es-MX" dirty="0" smtClean="0"/>
              <a:t>Los efectos disponibles se dividen en:</a:t>
            </a:r>
          </a:p>
          <a:p>
            <a:pPr lvl="1"/>
            <a:r>
              <a:rPr lang="es-MX" dirty="0" smtClean="0"/>
              <a:t>Efectos de núcleo: contiene efectos de base.</a:t>
            </a:r>
          </a:p>
          <a:p>
            <a:pPr lvl="1"/>
            <a:r>
              <a:rPr lang="es-MX" dirty="0" smtClean="0"/>
              <a:t>Efectos combinados: contiene efectos visuales producto de la combinación de efectos de núcleo.</a:t>
            </a:r>
          </a:p>
          <a:p>
            <a:pPr lvl="1"/>
            <a:r>
              <a:rPr lang="es-MX" dirty="0" smtClean="0"/>
              <a:t>Librería de efectos: es una lista de efectos generados a partir de los anteriores por la comunidad de usuarios.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Efectos visuales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Veamos un ejemplo donde al presionar un botón aparece en pantalla una especie de ventana que estaba oculta, que tiene una opción para cerrarse.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Efectos visuales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7064" b="45906"/>
          <a:stretch>
            <a:fillRect/>
          </a:stretch>
        </p:blipFill>
        <p:spPr bwMode="auto">
          <a:xfrm>
            <a:off x="683568" y="1700808"/>
            <a:ext cx="7921511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Efectos visuales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1475656" y="4941168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 smtClean="0"/>
              <a:t>Ejecutamos Ventana.html de la carpeta ajax1</a:t>
            </a:r>
            <a:endParaRPr lang="es-MX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Formularios con AJAX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Un acercamiento a la WEB 2.0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Se enviara vía POST en una petición AJAX mostrando el resultado en la misma pagina.</a:t>
            </a:r>
          </a:p>
          <a:p>
            <a:r>
              <a:rPr lang="es-MX" dirty="0" smtClean="0"/>
              <a:t>Realizara una validación activa de los datos; por activa se entiende que se realizará de manera constante mientras el usuario ingresa el formulario.</a:t>
            </a:r>
          </a:p>
          <a:p>
            <a:r>
              <a:rPr lang="es-MX" dirty="0" smtClean="0"/>
              <a:t>Tendrá dos campos de tipo autocompletar. Uno de ellos permitirá elegir opciones de una lista reducida en posibles elementos y el segundo requerirá peticiones AJAX al servidor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Formularios con AJAX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1824</TotalTime>
  <Words>1029</Words>
  <Application>Microsoft Office PowerPoint</Application>
  <PresentationFormat>Presentación en pantalla (4:3)</PresentationFormat>
  <Paragraphs>211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Concurrencia</vt:lpstr>
      <vt:lpstr>Herramientas para el uso de AJAX</vt:lpstr>
      <vt:lpstr>Script.aculo.us.</vt:lpstr>
      <vt:lpstr>Instalación de Script.aculo.us.</vt:lpstr>
      <vt:lpstr>Instalación de Script.aculo.us.</vt:lpstr>
      <vt:lpstr>Efectos visuales</vt:lpstr>
      <vt:lpstr>Efectos visuales</vt:lpstr>
      <vt:lpstr>Efectos visuales</vt:lpstr>
      <vt:lpstr>Formularios con AJAX</vt:lpstr>
      <vt:lpstr>Formularios con AJAX</vt:lpstr>
      <vt:lpstr>Formularios con AJAX</vt:lpstr>
      <vt:lpstr>Herramientas</vt:lpstr>
      <vt:lpstr>Uso de AJAX en formularios</vt:lpstr>
      <vt:lpstr>Diseño de la base de datos</vt:lpstr>
      <vt:lpstr>Diseño de la base de datos</vt:lpstr>
      <vt:lpstr>Diseño de la base de datos</vt:lpstr>
      <vt:lpstr>Diseño de la base de datos</vt:lpstr>
      <vt:lpstr>Diseño del Formulario</vt:lpstr>
      <vt:lpstr>Autocompletar</vt:lpstr>
      <vt:lpstr>Autocompletar</vt:lpstr>
      <vt:lpstr>Autocompletar local</vt:lpstr>
      <vt:lpstr>Autocompletar local</vt:lpstr>
      <vt:lpstr>Autocompletar local</vt:lpstr>
      <vt:lpstr>Autocompletar local</vt:lpstr>
      <vt:lpstr>Autocompletar local</vt:lpstr>
      <vt:lpstr>Autocompletar local</vt:lpstr>
      <vt:lpstr>Autocompletar local</vt:lpstr>
      <vt:lpstr>Autocompletar local</vt:lpstr>
      <vt:lpstr>Autocompletar remoto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Formularios con AJAX</dc:title>
  <dc:creator>TOSHIBA</dc:creator>
  <cp:lastModifiedBy>TOSHIBA</cp:lastModifiedBy>
  <cp:revision>12</cp:revision>
  <dcterms:created xsi:type="dcterms:W3CDTF">2010-07-20T02:39:49Z</dcterms:created>
  <dcterms:modified xsi:type="dcterms:W3CDTF">2010-08-14T03:38:55Z</dcterms:modified>
</cp:coreProperties>
</file>