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0"/>
  </p:notesMasterIdLst>
  <p:sldIdLst>
    <p:sldId id="282" r:id="rId2"/>
    <p:sldId id="283" r:id="rId3"/>
    <p:sldId id="284" r:id="rId4"/>
    <p:sldId id="285" r:id="rId5"/>
    <p:sldId id="286" r:id="rId6"/>
    <p:sldId id="287" r:id="rId7"/>
    <p:sldId id="290" r:id="rId8"/>
    <p:sldId id="291" r:id="rId9"/>
    <p:sldId id="292" r:id="rId10"/>
    <p:sldId id="295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38" r:id="rId52"/>
    <p:sldId id="256" r:id="rId53"/>
    <p:sldId id="257" r:id="rId54"/>
    <p:sldId id="258" r:id="rId55"/>
    <p:sldId id="259" r:id="rId56"/>
    <p:sldId id="260" r:id="rId57"/>
    <p:sldId id="273" r:id="rId58"/>
    <p:sldId id="274" r:id="rId59"/>
    <p:sldId id="275" r:id="rId60"/>
    <p:sldId id="276" r:id="rId61"/>
    <p:sldId id="261" r:id="rId62"/>
    <p:sldId id="262" r:id="rId63"/>
    <p:sldId id="277" r:id="rId64"/>
    <p:sldId id="279" r:id="rId65"/>
    <p:sldId id="278" r:id="rId66"/>
    <p:sldId id="281" r:id="rId67"/>
    <p:sldId id="280" r:id="rId68"/>
    <p:sldId id="263" r:id="rId69"/>
    <p:sldId id="339" r:id="rId70"/>
    <p:sldId id="264" r:id="rId71"/>
    <p:sldId id="265" r:id="rId72"/>
    <p:sldId id="266" r:id="rId73"/>
    <p:sldId id="267" r:id="rId74"/>
    <p:sldId id="268" r:id="rId75"/>
    <p:sldId id="269" r:id="rId76"/>
    <p:sldId id="270" r:id="rId77"/>
    <p:sldId id="271" r:id="rId78"/>
    <p:sldId id="272" r:id="rId7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A3782-A50E-464B-8F4D-B7699D3EAA97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6BD99-7485-44B2-884D-5A996082625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C5E13A-BAEA-49DF-A890-54D2410825BF}" type="datetimeFigureOut">
              <a:rPr lang="es-MX" smtClean="0"/>
              <a:pPr/>
              <a:t>10/07/2010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B8E610-7BC1-4C32-8C19-4B15550CFE2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-es.com/index.html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BASES DE DATOS EN PHP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Piensa en peticiones que quieres hacerle a la base de datos: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Asegúrate que la base de datos contiene todos los datos requeridos y que existen los enlaces apropiados entre tablas.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Evitar diseños con muchos atributos vacíos: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Los campos sin valor se dice que tienen un valor nulo. </a:t>
            </a:r>
          </a:p>
          <a:p>
            <a:pPr lvl="1">
              <a:spcBef>
                <a:spcPct val="50000"/>
              </a:spcBef>
            </a:pP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Ocupa mas espacio de almacenamiento.</a:t>
            </a:r>
          </a:p>
          <a:p>
            <a:pPr lvl="1">
              <a:spcBef>
                <a:spcPct val="50000"/>
              </a:spcBef>
            </a:pP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 el usuario encuentra un valor nulo en la tabla no sabe si ese atributo no tiene importancia, si hay un error en la </a:t>
            </a:r>
            <a:r>
              <a:rPr lang="es-E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bd</a:t>
            </a: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 los datos no han sido enviados aun.</a:t>
            </a:r>
          </a:p>
          <a:p>
            <a:pPr>
              <a:spcBef>
                <a:spcPct val="50000"/>
              </a:spcBef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Como diseñar tu base de datos web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 simples de objetos del mundo real: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Pueden contener también  claves. Se trata de relaciones uno a uno o uno a muchos. Por ejemplo clientes y pedidos.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 enlazadas que describen relaciones muchos a muchos: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Tales como las relaciones entre pedidos y libros.</a:t>
            </a:r>
          </a:p>
          <a:p>
            <a:pPr>
              <a:spcBef>
                <a:spcPct val="50000"/>
              </a:spcBef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Resumen de tipos de tabla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CREAR UNA BASE DE DATOS EN PHP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Arquitectura externa de dase de datos Web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905000"/>
            <a:ext cx="59531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962399"/>
            <a:ext cx="9144000" cy="124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9"/>
            <a:ext cx="8229600" cy="3928872"/>
          </a:xfrm>
        </p:spPr>
        <p:txBody>
          <a:bodyPr>
            <a:normAutofit fontScale="70000" lnSpcReduction="20000"/>
          </a:bodyPr>
          <a:lstStyle/>
          <a:p>
            <a:pPr marL="624078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Navegador emite una petición mediante formulario http.</a:t>
            </a:r>
          </a:p>
          <a:p>
            <a:pPr marL="624078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 navegador recibe la petición y mediante el formulario llama a una pagina PHP y la pasa al motor PHP.</a:t>
            </a:r>
          </a:p>
          <a:p>
            <a:pPr marL="624078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 motor PHP analiza el script, abre una conexión al servidor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envia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la petición.</a:t>
            </a:r>
          </a:p>
          <a:p>
            <a:pPr marL="624078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recibe la petición, la procesa y envía los resultados al motor PHP.</a:t>
            </a:r>
          </a:p>
          <a:p>
            <a:pPr marL="624078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Recibe los resultados, se les da un formato (opcional), envía los resultados al Servidor Web y termina de ejecutar el script.</a:t>
            </a:r>
          </a:p>
          <a:p>
            <a:pPr marL="624078" indent="-514350">
              <a:spcBef>
                <a:spcPct val="50000"/>
              </a:spcBef>
              <a:buFont typeface="+mj-lt"/>
              <a:buAutoNum type="arabicPeriod"/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Recibe resultados y regresa un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html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al usuario.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Arquitectura externa de dase de datos Web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10200"/>
            <a:ext cx="9144000" cy="124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Esquema de la BD Librería:</a:t>
            </a:r>
          </a:p>
          <a:p>
            <a:pPr lvl="1">
              <a:spcBef>
                <a:spcPts val="0"/>
              </a:spcBef>
            </a:pP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Clientes (</a:t>
            </a:r>
            <a:r>
              <a:rPr lang="es-ES" sz="2400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ClientesID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Nombre, Dirección, Ciudad)</a:t>
            </a:r>
          </a:p>
          <a:p>
            <a:pPr lvl="1">
              <a:spcBef>
                <a:spcPts val="0"/>
              </a:spcBef>
            </a:pP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Pedidos (</a:t>
            </a:r>
            <a:r>
              <a:rPr lang="es-ES" sz="2400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PedidosID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ClientesID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Cantidad, Fecha)</a:t>
            </a:r>
          </a:p>
          <a:p>
            <a:pPr lvl="1">
              <a:spcBef>
                <a:spcPts val="0"/>
              </a:spcBef>
            </a:pP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Libros (</a:t>
            </a:r>
            <a:r>
              <a:rPr lang="es-ES" sz="2400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ISBN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autor, Titulo, Precio)</a:t>
            </a:r>
          </a:p>
          <a:p>
            <a:pPr lvl="1">
              <a:spcBef>
                <a:spcPts val="0"/>
              </a:spcBef>
            </a:pP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Articulos_pedidos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s-ES" sz="2400" u="sng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PedidoID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ISBN, Cantidad)</a:t>
            </a:r>
          </a:p>
          <a:p>
            <a:pPr lvl="1">
              <a:spcBef>
                <a:spcPts val="0"/>
              </a:spcBef>
            </a:pP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Comentarios_libros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s-ES" sz="2400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ISBN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Comentarios)</a:t>
            </a:r>
            <a:endParaRPr lang="es-ES" sz="24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una BD </a:t>
            </a:r>
            <a:r>
              <a:rPr lang="es-ES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4191000" y="2665412"/>
            <a:ext cx="1600200" cy="1588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s-ES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Modo desde Consola:</a:t>
            </a:r>
          </a:p>
          <a:p>
            <a:pPr>
              <a:spcBef>
                <a:spcPts val="0"/>
              </a:spcBef>
            </a:pPr>
            <a:r>
              <a:rPr lang="es-E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 diferencia entre minúsculas y mayúsculas.</a:t>
            </a:r>
          </a:p>
          <a:p>
            <a:pPr>
              <a:spcBef>
                <a:spcPts val="0"/>
              </a:spcBef>
            </a:pPr>
            <a:r>
              <a:rPr lang="es-E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 forma general de iniciar una sesión en </a:t>
            </a:r>
            <a:r>
              <a:rPr lang="es-E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es:</a:t>
            </a:r>
          </a:p>
          <a:p>
            <a:pPr lvl="1">
              <a:spcBef>
                <a:spcPts val="0"/>
              </a:spcBef>
              <a:buNone/>
            </a:pP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–h host –u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root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-p</a:t>
            </a:r>
          </a:p>
          <a:p>
            <a:pPr lvl="1">
              <a:spcBef>
                <a:spcPts val="0"/>
              </a:spcBef>
              <a:buNone/>
            </a:pPr>
            <a:endParaRPr lang="es-ES" sz="29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spcBef>
                <a:spcPts val="0"/>
              </a:spcBef>
              <a:buNone/>
            </a:pP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C:\appserv\mysql\bin&gt;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-h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localhost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-u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root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–p</a:t>
            </a:r>
          </a:p>
          <a:p>
            <a:pPr lvl="1">
              <a:spcBef>
                <a:spcPts val="0"/>
              </a:spcBef>
              <a:buNone/>
            </a:pP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Enter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password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*****</a:t>
            </a:r>
          </a:p>
          <a:p>
            <a:pPr lvl="1">
              <a:spcBef>
                <a:spcPts val="0"/>
              </a:spcBef>
              <a:buNone/>
            </a:pP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Welcome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monitor. 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Commands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;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\g.</a:t>
            </a:r>
          </a:p>
          <a:p>
            <a:pPr lvl="1">
              <a:spcBef>
                <a:spcPts val="0"/>
              </a:spcBef>
              <a:buNone/>
            </a:pP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Your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connection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id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21</a:t>
            </a:r>
          </a:p>
          <a:p>
            <a:pPr lvl="1">
              <a:spcBef>
                <a:spcPts val="0"/>
              </a:spcBef>
              <a:buNone/>
            </a:pP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Server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version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6.0.4-alpha-community-log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Community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Server (GPL)</a:t>
            </a:r>
          </a:p>
          <a:p>
            <a:pPr lvl="1">
              <a:spcBef>
                <a:spcPts val="0"/>
              </a:spcBef>
              <a:buNone/>
            </a:pPr>
            <a:endParaRPr lang="es-ES" sz="29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spcBef>
                <a:spcPts val="0"/>
              </a:spcBef>
              <a:buNone/>
            </a:pP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Type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'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help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;'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'\h'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help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Type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'\c'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clear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es-ES" sz="2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buffer.</a:t>
            </a:r>
            <a:endParaRPr lang="es-E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una BD </a:t>
            </a:r>
            <a:r>
              <a:rPr lang="es-ES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s-ES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Modo desde Consola:</a:t>
            </a:r>
          </a:p>
          <a:p>
            <a:pPr>
              <a:spcBef>
                <a:spcPts val="0"/>
              </a:spcBef>
            </a:pPr>
            <a:r>
              <a:rPr lang="es-ES" sz="3600" dirty="0" smtClean="0"/>
              <a:t>Los parámetros "-h" y "-u" indican que los parámetros posteriores son el nombre del host y el usuario, respectivamente. El parámetro "-p" indica que se debe solicitar una clave de acceso.</a:t>
            </a:r>
            <a:endParaRPr lang="es-E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endParaRPr lang="es-ES" sz="3600" dirty="0" smtClean="0"/>
          </a:p>
          <a:p>
            <a:pPr>
              <a:spcBef>
                <a:spcPts val="0"/>
              </a:spcBef>
            </a:pPr>
            <a:r>
              <a:rPr lang="es-ES" sz="3600" dirty="0" smtClean="0"/>
              <a:t>Para crear una Base de datos:</a:t>
            </a:r>
          </a:p>
          <a:p>
            <a:pPr lvl="1">
              <a:spcBef>
                <a:spcPts val="0"/>
              </a:spcBef>
              <a:buNone/>
            </a:pPr>
            <a:r>
              <a:rPr lang="es-ES" sz="3200" dirty="0" smtClean="0"/>
              <a:t>	</a:t>
            </a:r>
            <a:r>
              <a:rPr lang="en-US" sz="3200" dirty="0" err="1" smtClean="0">
                <a:solidFill>
                  <a:srgbClr val="0000FF"/>
                </a:solidFill>
              </a:rPr>
              <a:t>mysql</a:t>
            </a:r>
            <a:r>
              <a:rPr lang="en-US" sz="3200" dirty="0" smtClean="0">
                <a:solidFill>
                  <a:srgbClr val="0000FF"/>
                </a:solidFill>
              </a:rPr>
              <a:t>&gt; create database </a:t>
            </a:r>
            <a:r>
              <a:rPr lang="en-US" sz="3200" dirty="0" err="1" smtClean="0">
                <a:solidFill>
                  <a:srgbClr val="0000FF"/>
                </a:solidFill>
              </a:rPr>
              <a:t>libreria</a:t>
            </a:r>
            <a:r>
              <a:rPr lang="en-US" sz="3200" dirty="0" smtClean="0">
                <a:solidFill>
                  <a:srgbClr val="0000FF"/>
                </a:solidFill>
              </a:rPr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Query OK, 1 row affected (0.00 sec)</a:t>
            </a:r>
          </a:p>
          <a:p>
            <a:pPr>
              <a:spcBef>
                <a:spcPts val="0"/>
              </a:spcBef>
              <a:buNone/>
            </a:pPr>
            <a:endParaRPr lang="es-ES" sz="36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una BD </a:t>
            </a:r>
            <a:r>
              <a:rPr lang="es-ES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es-ES" sz="3600" dirty="0" smtClean="0"/>
              <a:t>Privilegios a Datos: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SELECT: Permite seleccionar filas d </a:t>
            </a:r>
            <a:r>
              <a:rPr lang="es-ES" sz="32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elas</a:t>
            </a: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tablas.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INSERT: Insertar nuevos datos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UPDATE: Modificar valores existentes.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DELETE: Borrar datos de las tablas  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FILE: Exportar e importar archivos</a:t>
            </a:r>
          </a:p>
          <a:p>
            <a:pPr>
              <a:spcBef>
                <a:spcPts val="0"/>
              </a:spcBef>
            </a:pPr>
            <a:endParaRPr lang="es-ES" sz="3600" dirty="0" smtClean="0"/>
          </a:p>
          <a:p>
            <a:pPr>
              <a:spcBef>
                <a:spcPts val="0"/>
              </a:spcBef>
            </a:pPr>
            <a:r>
              <a:rPr lang="es-ES" sz="3600" dirty="0" smtClean="0"/>
              <a:t>Privilegios de Estructura: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CREATE: Crear nuevas BD y tablas.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ALTER: Modificar DB y tablas existentes.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INDEX: Crear o modificar índices (claves primarias) de una tabla.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DROP: Eliminar o crear tablas y BD temporales.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 TEMPORARY TABLES: Crear tablas temporales. 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una BD </a:t>
            </a:r>
            <a:r>
              <a:rPr lang="es-ES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s-ES" sz="3600" dirty="0" smtClean="0"/>
              <a:t>Privilegios de Administrador: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GRANT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SUPER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RELOAD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SHUTDOWN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SHOW DATABASES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LOCK TABLES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REFERENCES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EXECUTE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REPLICATION CLIENT</a:t>
            </a:r>
          </a:p>
          <a:p>
            <a:pPr lvl="1">
              <a:spcBef>
                <a:spcPts val="0"/>
              </a:spcBef>
            </a:pPr>
            <a:r>
              <a:rPr lang="es-ES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REPLICATION SLAVE</a:t>
            </a:r>
            <a:endParaRPr lang="es-ES" sz="36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una BD </a:t>
            </a:r>
            <a:r>
              <a:rPr lang="es-ES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Criterios para el desarrollo de una Base de Datos Web:</a:t>
            </a:r>
          </a:p>
          <a:p>
            <a:pPr>
              <a:lnSpc>
                <a:spcPct val="90000"/>
              </a:lnSpc>
              <a:buNone/>
            </a:pPr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Arquitectura interna.</a:t>
            </a:r>
          </a:p>
          <a:p>
            <a:pPr lvl="1">
              <a:lnSpc>
                <a:spcPct val="90000"/>
              </a:lnSpc>
              <a:buNone/>
            </a:pPr>
            <a:endParaRPr lang="es-E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Arquitectura externa.</a:t>
            </a:r>
          </a:p>
          <a:p>
            <a:pPr>
              <a:lnSpc>
                <a:spcPct val="90000"/>
              </a:lnSpc>
            </a:pPr>
            <a:endParaRPr lang="es-MX" sz="2400" dirty="0" smtClean="0">
              <a:latin typeface="+mj-lt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Arquitectura de una base de datos Web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Crear usuarios de distintos tipos: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grant usage on libreria.* to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inma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identified by '123';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Query OK, 0 rows affected (0.00 sec)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Otorgar privilegios:</a:t>
            </a:r>
          </a:p>
          <a:p>
            <a:pPr lvl="1">
              <a:spcBef>
                <a:spcPts val="0"/>
              </a:spcBef>
              <a:buNone/>
            </a:pP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grant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select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insert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update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delete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index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alter,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drop</a:t>
            </a:r>
            <a:endParaRPr lang="es-ES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spcBef>
                <a:spcPts val="0"/>
              </a:spcBef>
              <a:buNone/>
            </a:pP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-&gt;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libreria.*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inma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Query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OK, 0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rows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affected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(0.00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lvl="1">
              <a:spcBef>
                <a:spcPts val="0"/>
              </a:spcBef>
              <a:buNone/>
            </a:pP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Revocar privilegios: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revoke alter, create, drop on libreria.* from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inma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Query OK, 0 rows affected (0.00 sec)</a:t>
            </a: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una BD </a:t>
            </a:r>
            <a:r>
              <a:rPr lang="es-ES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Revocar todos los privilegios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revoke all on libreria.* from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inma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Query OK, 0 rows affected (0.00 sec) </a:t>
            </a:r>
          </a:p>
          <a:p>
            <a:pPr lvl="1">
              <a:spcBef>
                <a:spcPts val="0"/>
              </a:spcBef>
              <a:buNone/>
            </a:pP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ts val="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Configurar usuario: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grant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select,insert,delete,update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librería.*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libronline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identified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by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‘123456’;</a:t>
            </a:r>
          </a:p>
          <a:p>
            <a:pPr>
              <a:spcBef>
                <a:spcPts val="0"/>
              </a:spcBef>
              <a:buNone/>
            </a:pP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una BD </a:t>
            </a:r>
            <a:r>
              <a:rPr lang="es-ES" sz="4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TABLAS Y CAMPOS DE LA BASE DE DATOS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Seleccionar una BD: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use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libreria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Database changed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Esquema para crear las tablas: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CREATE TABLE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nombretabla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(col1 prop1, col2 prop2);</a:t>
            </a:r>
          </a:p>
          <a:p>
            <a:pPr>
              <a:spcBef>
                <a:spcPts val="0"/>
              </a:spcBef>
              <a:buNone/>
            </a:pP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Algunas propiedades son:</a:t>
            </a:r>
          </a:p>
          <a:p>
            <a:pPr lvl="1">
              <a:spcBef>
                <a:spcPts val="0"/>
              </a:spcBef>
            </a:pP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null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todas las filas de la columna deben tener un valor.</a:t>
            </a:r>
          </a:p>
          <a:p>
            <a:pPr lvl="1">
              <a:spcBef>
                <a:spcPts val="0"/>
              </a:spcBef>
            </a:pP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auto_increment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Solo puede usarse en un tipo de dato entero e indexado (clave primaria).</a:t>
            </a:r>
          </a:p>
          <a:p>
            <a:pPr lvl="1">
              <a:spcBef>
                <a:spcPts val="0"/>
              </a:spcBef>
            </a:pPr>
            <a:r>
              <a:rPr lang="es-ES" sz="24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unsigned</a:t>
            </a:r>
            <a:r>
              <a:rPr lang="es-E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Indica que se trata de un numero entero con valor de 0 o positivo.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 y Campos de la BD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 table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clientes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clienteid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unsigned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null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auto_increment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primary key,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nombre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char(30)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null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direccion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char(40)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null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ciudad char(20)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null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 table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pedidos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pedidoid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unsigned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null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auto_increment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primary key,</a:t>
            </a:r>
          </a:p>
          <a:p>
            <a:pPr>
              <a:spcBef>
                <a:spcPts val="0"/>
              </a:spcBef>
              <a:buNone/>
            </a:pPr>
            <a:r>
              <a:rPr lang="en-US" sz="28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cantidad</a:t>
            </a:r>
            <a:r>
              <a:rPr lang="en-US" sz="28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flclienteid int </a:t>
            </a:r>
            <a:r>
              <a:rPr lang="en-US" sz="280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unsigned</a:t>
            </a:r>
            <a:r>
              <a:rPr lang="en-US" sz="28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null</a:t>
            </a:r>
            <a:r>
              <a:rPr lang="en-US" sz="28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,oat(6,2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fecha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date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null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 y Campos de la BD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 table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libros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isbn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char(13) not null primary key,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autor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char(30),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titulo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char(60),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precio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float(4,2)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 table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articulos_pedidos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pedidoid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unsigned not null,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isbn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char(13) not null,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cantidad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tinyint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unsigned,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primary key (</a:t>
            </a:r>
            <a:r>
              <a:rPr lang="en-US" sz="28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pedidoid</a:t>
            </a: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isbn</a:t>
            </a: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 y Campos de la BD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create table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comentarios_libros</a:t>
            </a: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isbn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char(13) not null primary key,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comentario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text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en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concreto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describe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clientes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 la base de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datos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la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 accede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actualnete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show tables;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bases de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datos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existentes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show databases;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 y Campos de la BD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Crear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tablasSeleccionar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una BD: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use </a:t>
            </a:r>
            <a:r>
              <a:rPr lang="en-U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libreria</a:t>
            </a: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Database changed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Esquema para crear las tablas:</a:t>
            </a:r>
          </a:p>
          <a:p>
            <a:pPr>
              <a:spcBef>
                <a:spcPts val="0"/>
              </a:spcBef>
              <a:buNone/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CREATE TABLA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nombretabla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(col1, col2);</a:t>
            </a:r>
          </a:p>
          <a:p>
            <a:pPr>
              <a:spcBef>
                <a:spcPts val="0"/>
              </a:spcBef>
              <a:buNone/>
            </a:pP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endParaRPr lang="es-ES" sz="2800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Tablas y Campos de la BD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MX" dirty="0" err="1" smtClean="0"/>
              <a:t>MySQL</a:t>
            </a:r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/>
              <a:t>SQL (Structured Query Language)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/>
              <a:t>¿Qué es SQL?</a:t>
            </a:r>
          </a:p>
          <a:p>
            <a:r>
              <a:rPr lang="es-ES" sz="2800"/>
              <a:t>Insertar datos en la base de datos.</a:t>
            </a:r>
          </a:p>
          <a:p>
            <a:r>
              <a:rPr lang="es-ES" sz="2800"/>
              <a:t>Unir tablas.</a:t>
            </a:r>
          </a:p>
          <a:p>
            <a:r>
              <a:rPr lang="es-ES" sz="2800"/>
              <a:t>Actualizar registros desde la base de datos.</a:t>
            </a:r>
          </a:p>
          <a:p>
            <a:r>
              <a:rPr lang="es-ES" sz="2800"/>
              <a:t>Alterar tablas después de la creación.</a:t>
            </a:r>
          </a:p>
          <a:p>
            <a:r>
              <a:rPr lang="es-ES" sz="2800"/>
              <a:t>Borrar registros de la base de datos.</a:t>
            </a:r>
          </a:p>
          <a:p>
            <a:r>
              <a:rPr lang="es-ES" sz="2800"/>
              <a:t>Eliminar tablas.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Permiten un acceso mucho más rápido a los datos.</a:t>
            </a:r>
          </a:p>
          <a:p>
            <a:pPr>
              <a:lnSpc>
                <a:spcPct val="90000"/>
              </a:lnSpc>
            </a:pPr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Facilitan las peticiones de grupos de datos que cumplan determinados criterios.</a:t>
            </a:r>
          </a:p>
          <a:p>
            <a:pPr>
              <a:lnSpc>
                <a:spcPct val="90000"/>
              </a:lnSpc>
            </a:pPr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Las bases de datos contienen mecanismos autoconstruidos de control de las entradas.</a:t>
            </a:r>
          </a:p>
          <a:p>
            <a:pPr>
              <a:lnSpc>
                <a:spcPct val="90000"/>
              </a:lnSpc>
            </a:pPr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Cuentan con sistemas de privilegios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preconstruidos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.</a:t>
            </a:r>
          </a:p>
          <a:p>
            <a:pPr>
              <a:lnSpc>
                <a:spcPct val="90000"/>
              </a:lnSpc>
            </a:pPr>
            <a:endParaRPr lang="es-MX" sz="2400" dirty="0" smtClean="0">
              <a:latin typeface="+mj-lt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unga" pitchFamily="2"/>
              </a:rPr>
              <a:t>Ventajas de usar bases de datos relacionales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</a:t>
            </a:r>
            <a:r>
              <a:rPr lang="es-ES" dirty="0" smtClean="0"/>
              <a:t>SQL?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dirty="0" err="1"/>
              <a:t>Structured</a:t>
            </a:r>
            <a:r>
              <a:rPr lang="es-ES" sz="2800" dirty="0"/>
              <a:t> </a:t>
            </a:r>
            <a:r>
              <a:rPr lang="es-ES" sz="2800" dirty="0" err="1"/>
              <a:t>Query</a:t>
            </a:r>
            <a:r>
              <a:rPr lang="es-ES" sz="2800" dirty="0"/>
              <a:t> </a:t>
            </a:r>
            <a:r>
              <a:rPr lang="es-ES" sz="2800" dirty="0" err="1"/>
              <a:t>Language</a:t>
            </a:r>
            <a:endParaRPr lang="es-ES" sz="2800" dirty="0"/>
          </a:p>
          <a:p>
            <a:r>
              <a:rPr lang="es-ES" sz="2800" dirty="0"/>
              <a:t>Manejo de bases de datos relacionales. (</a:t>
            </a:r>
            <a:r>
              <a:rPr lang="es-ES" sz="2800" dirty="0" smtClean="0"/>
              <a:t>RDBMS-</a:t>
            </a:r>
            <a:r>
              <a:rPr lang="es-ES" sz="2800" dirty="0" err="1" smtClean="0"/>
              <a:t>Relational</a:t>
            </a:r>
            <a:r>
              <a:rPr lang="es-ES" sz="2800" dirty="0" smtClean="0"/>
              <a:t> </a:t>
            </a:r>
            <a:r>
              <a:rPr lang="es-ES" sz="2800" dirty="0" err="1"/>
              <a:t>Database</a:t>
            </a:r>
            <a:r>
              <a:rPr lang="es-ES" sz="2800" dirty="0"/>
              <a:t> Management </a:t>
            </a:r>
            <a:r>
              <a:rPr lang="es-ES" sz="2800" dirty="0" err="1" smtClean="0"/>
              <a:t>Systems</a:t>
            </a:r>
            <a:r>
              <a:rPr lang="es-ES" sz="2800" dirty="0" smtClean="0"/>
              <a:t>).</a:t>
            </a:r>
            <a:endParaRPr lang="es-ES" sz="2800" dirty="0"/>
          </a:p>
          <a:p>
            <a:r>
              <a:rPr lang="es-ES" sz="2800" dirty="0"/>
              <a:t>Lo usaremos para almacenar y recuperar datos reales de una base de datos.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/>
              <a:t>Insertar datos en una base de datos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400" dirty="0"/>
              <a:t>Usando la declaración SQL </a:t>
            </a:r>
            <a:r>
              <a:rPr lang="es-ES" sz="2400" dirty="0" smtClean="0">
                <a:solidFill>
                  <a:srgbClr val="FF3300"/>
                </a:solidFill>
              </a:rPr>
              <a:t>INSERT</a:t>
            </a:r>
          </a:p>
          <a:p>
            <a:endParaRPr lang="es-ES" sz="2400" dirty="0">
              <a:solidFill>
                <a:srgbClr val="FF3300"/>
              </a:solidFill>
            </a:endParaRPr>
          </a:p>
          <a:p>
            <a:r>
              <a:rPr lang="es-ES" sz="2400" dirty="0"/>
              <a:t>Mediante </a:t>
            </a:r>
            <a:r>
              <a:rPr lang="es-ES" sz="2400" dirty="0">
                <a:solidFill>
                  <a:srgbClr val="FF3300"/>
                </a:solidFill>
              </a:rPr>
              <a:t>INSERT</a:t>
            </a:r>
            <a:r>
              <a:rPr lang="es-ES" sz="2400" dirty="0"/>
              <a:t> podemos poner filas de datos en la base de datos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sz="2400" dirty="0">
                <a:solidFill>
                  <a:srgbClr val="FF3300"/>
                </a:solidFill>
              </a:rPr>
              <a:t>INSERT [INTO]</a:t>
            </a:r>
            <a:r>
              <a:rPr lang="es-ES" sz="2400" dirty="0"/>
              <a:t> </a:t>
            </a:r>
            <a:r>
              <a:rPr lang="es-ES" sz="2400" dirty="0" err="1"/>
              <a:t>nombreTabla</a:t>
            </a:r>
            <a:r>
              <a:rPr lang="es-ES" sz="2400" dirty="0"/>
              <a:t> [(columna1, columna2, columna3,……)] </a:t>
            </a:r>
            <a:r>
              <a:rPr lang="es-ES" sz="2400" dirty="0">
                <a:solidFill>
                  <a:srgbClr val="FF3300"/>
                </a:solidFill>
              </a:rPr>
              <a:t>VALUES </a:t>
            </a:r>
            <a:r>
              <a:rPr lang="es-ES" sz="2400" dirty="0"/>
              <a:t>(valor1, valor2, valor3,….);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/>
              <a:t>Insertar datos en una base de datos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400" dirty="0" smtClean="0"/>
              <a:t>Insertar datos en todos los campos de la tabla:</a:t>
            </a:r>
          </a:p>
          <a:p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C:\Documents and </a:t>
            </a:r>
            <a:r>
              <a:rPr lang="es-ES" sz="2400" dirty="0" err="1" smtClean="0"/>
              <a:t>Settings</a:t>
            </a:r>
            <a:r>
              <a:rPr lang="es-ES" sz="2400" dirty="0" smtClean="0"/>
              <a:t>\GERARDO&gt;</a:t>
            </a:r>
            <a:r>
              <a:rPr lang="es-ES" sz="2400" dirty="0" err="1" smtClean="0"/>
              <a:t>mysql</a:t>
            </a:r>
            <a:r>
              <a:rPr lang="es-ES" sz="2400" dirty="0" smtClean="0"/>
              <a:t> -h </a:t>
            </a:r>
            <a:r>
              <a:rPr lang="es-ES" sz="2400" dirty="0" err="1" smtClean="0"/>
              <a:t>localhost</a:t>
            </a:r>
            <a:r>
              <a:rPr lang="es-ES" sz="2400" dirty="0" smtClean="0"/>
              <a:t> -u </a:t>
            </a:r>
            <a:r>
              <a:rPr lang="es-ES" sz="2400" dirty="0" err="1" smtClean="0"/>
              <a:t>root</a:t>
            </a:r>
            <a:r>
              <a:rPr lang="es-ES" sz="2400" dirty="0" smtClean="0"/>
              <a:t> -p</a:t>
            </a:r>
          </a:p>
          <a:p>
            <a:pPr>
              <a:buNone/>
            </a:pPr>
            <a:r>
              <a:rPr lang="es-ES" sz="2400" dirty="0" err="1" smtClean="0"/>
              <a:t>Enter</a:t>
            </a:r>
            <a:r>
              <a:rPr lang="es-ES" sz="2400" dirty="0" smtClean="0"/>
              <a:t> </a:t>
            </a:r>
            <a:r>
              <a:rPr lang="es-ES" sz="2400" dirty="0" err="1" smtClean="0"/>
              <a:t>password</a:t>
            </a:r>
            <a:r>
              <a:rPr lang="es-ES" sz="2400" dirty="0" smtClean="0"/>
              <a:t>: *****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err="1" smtClean="0"/>
              <a:t>mysql</a:t>
            </a:r>
            <a:r>
              <a:rPr lang="es-ES" sz="2400" dirty="0" smtClean="0"/>
              <a:t>&gt; use </a:t>
            </a:r>
            <a:r>
              <a:rPr lang="es-ES" sz="2400" dirty="0" err="1" smtClean="0"/>
              <a:t>libreria</a:t>
            </a:r>
            <a:r>
              <a:rPr lang="es-ES" sz="2400" dirty="0" smtClean="0"/>
              <a:t>;</a:t>
            </a:r>
          </a:p>
          <a:p>
            <a:pPr>
              <a:buNone/>
            </a:pPr>
            <a:r>
              <a:rPr lang="es-ES" sz="2400" dirty="0" err="1" smtClean="0"/>
              <a:t>Database</a:t>
            </a:r>
            <a:r>
              <a:rPr lang="es-ES" sz="2400" dirty="0" smtClean="0"/>
              <a:t> </a:t>
            </a:r>
            <a:r>
              <a:rPr lang="es-ES" sz="2400" dirty="0" err="1" smtClean="0"/>
              <a:t>changed</a:t>
            </a:r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err="1" smtClean="0"/>
              <a:t>mysql</a:t>
            </a:r>
            <a:r>
              <a:rPr lang="es-ES" sz="2400" dirty="0" smtClean="0"/>
              <a:t>&gt; </a:t>
            </a:r>
            <a:r>
              <a:rPr lang="es-ES" sz="2400" dirty="0" err="1" smtClean="0"/>
              <a:t>insert</a:t>
            </a:r>
            <a:r>
              <a:rPr lang="es-ES" sz="2400" dirty="0" smtClean="0"/>
              <a:t> </a:t>
            </a:r>
            <a:r>
              <a:rPr lang="es-ES" sz="2400" dirty="0" err="1" smtClean="0"/>
              <a:t>into</a:t>
            </a:r>
            <a:r>
              <a:rPr lang="es-ES" sz="2400" dirty="0" smtClean="0"/>
              <a:t> clientes </a:t>
            </a:r>
            <a:r>
              <a:rPr lang="es-ES" sz="2400" dirty="0" err="1" smtClean="0"/>
              <a:t>values</a:t>
            </a:r>
            <a:r>
              <a:rPr lang="es-ES" sz="2400" dirty="0" smtClean="0"/>
              <a:t> (NULL," Antonio Vargas", "Calle </a:t>
            </a:r>
            <a:r>
              <a:rPr lang="es-ES" sz="2400" dirty="0" err="1" smtClean="0"/>
              <a:t>agustin</a:t>
            </a:r>
            <a:r>
              <a:rPr lang="es-ES" sz="2400" dirty="0" smtClean="0"/>
              <a:t> melgar 45", "</a:t>
            </a:r>
            <a:r>
              <a:rPr lang="es-ES" sz="2400" dirty="0" err="1" smtClean="0"/>
              <a:t>Ixtacala</a:t>
            </a:r>
            <a:r>
              <a:rPr lang="es-ES" sz="2400" dirty="0" smtClean="0"/>
              <a:t>");</a:t>
            </a:r>
          </a:p>
          <a:p>
            <a:pPr>
              <a:buNone/>
            </a:pPr>
            <a:r>
              <a:rPr lang="es-ES" sz="2400" dirty="0" err="1" smtClean="0"/>
              <a:t>Query</a:t>
            </a:r>
            <a:r>
              <a:rPr lang="es-ES" sz="2400" dirty="0" smtClean="0"/>
              <a:t> OK, 1 </a:t>
            </a:r>
            <a:r>
              <a:rPr lang="es-ES" sz="2400" dirty="0" err="1" smtClean="0"/>
              <a:t>row</a:t>
            </a:r>
            <a:r>
              <a:rPr lang="es-ES" sz="2400" dirty="0" smtClean="0"/>
              <a:t> </a:t>
            </a:r>
            <a:r>
              <a:rPr lang="es-ES" sz="2400" dirty="0" err="1" smtClean="0"/>
              <a:t>affected</a:t>
            </a:r>
            <a:r>
              <a:rPr lang="es-ES" sz="2400" dirty="0" smtClean="0"/>
              <a:t> (0.00 </a:t>
            </a:r>
            <a:r>
              <a:rPr lang="es-ES" sz="2400" dirty="0" err="1" smtClean="0"/>
              <a:t>sec</a:t>
            </a:r>
            <a:r>
              <a:rPr lang="es-ES" sz="2400" dirty="0" smtClean="0"/>
              <a:t>)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err="1" smtClean="0"/>
              <a:t>mysql</a:t>
            </a:r>
            <a:r>
              <a:rPr lang="es-ES" sz="2400" dirty="0" smtClean="0"/>
              <a:t>&gt;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/>
              <a:t>Insertar datos en una base de datos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Insertar datos en todos los campos de la tabla con set:</a:t>
            </a:r>
          </a:p>
          <a:p>
            <a:endParaRPr lang="es-ES" sz="2400" dirty="0" smtClean="0"/>
          </a:p>
          <a:p>
            <a:pPr>
              <a:buNone/>
            </a:pPr>
            <a:r>
              <a:rPr lang="en-US" sz="2400" dirty="0" err="1" smtClean="0"/>
              <a:t>mysql</a:t>
            </a:r>
            <a:r>
              <a:rPr lang="en-US" sz="2400" dirty="0" smtClean="0"/>
              <a:t>&gt; insert into </a:t>
            </a:r>
            <a:r>
              <a:rPr lang="en-US" sz="2400" dirty="0" err="1" smtClean="0"/>
              <a:t>clientes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-&gt; set </a:t>
            </a:r>
            <a:r>
              <a:rPr lang="en-US" sz="2400" dirty="0" err="1" smtClean="0"/>
              <a:t>nombre</a:t>
            </a:r>
            <a:r>
              <a:rPr lang="en-US" sz="2400" dirty="0" smtClean="0"/>
              <a:t>="Roberto Lopez",</a:t>
            </a:r>
          </a:p>
          <a:p>
            <a:pPr>
              <a:buNone/>
            </a:pPr>
            <a:r>
              <a:rPr lang="en-US" sz="2400" dirty="0" smtClean="0"/>
              <a:t>    -&gt; </a:t>
            </a:r>
            <a:r>
              <a:rPr lang="en-US" sz="2400" dirty="0" err="1" smtClean="0"/>
              <a:t>direccion</a:t>
            </a:r>
            <a:r>
              <a:rPr lang="en-US" sz="2400" dirty="0" smtClean="0"/>
              <a:t>="Av. Hidalgo 25",</a:t>
            </a:r>
          </a:p>
          <a:p>
            <a:pPr>
              <a:buNone/>
            </a:pPr>
            <a:r>
              <a:rPr lang="en-US" sz="2400" dirty="0" smtClean="0"/>
              <a:t>    -&gt; ciudad="Ecatepec";</a:t>
            </a:r>
          </a:p>
          <a:p>
            <a:pPr>
              <a:buNone/>
            </a:pPr>
            <a:r>
              <a:rPr lang="en-US" sz="2400" dirty="0" smtClean="0"/>
              <a:t>Query OK, 1 row affected (0.13 sec)</a:t>
            </a:r>
          </a:p>
          <a:p>
            <a:pPr>
              <a:buNone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/>
              <a:t>Insertar datos en una base de datos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Insertar datos especificando los campos de la tabla:</a:t>
            </a:r>
          </a:p>
          <a:p>
            <a:endParaRPr lang="es-ES" sz="2400" dirty="0" smtClean="0"/>
          </a:p>
          <a:p>
            <a:pPr>
              <a:buNone/>
            </a:pPr>
            <a:r>
              <a:rPr lang="es-ES" sz="2400" dirty="0" err="1" smtClean="0"/>
              <a:t>mysql</a:t>
            </a:r>
            <a:r>
              <a:rPr lang="es-ES" sz="2400" dirty="0" smtClean="0"/>
              <a:t>&gt; </a:t>
            </a:r>
            <a:r>
              <a:rPr lang="es-ES" sz="2400" dirty="0" err="1" smtClean="0"/>
              <a:t>insert</a:t>
            </a:r>
            <a:r>
              <a:rPr lang="es-ES" sz="2400" dirty="0" smtClean="0"/>
              <a:t> </a:t>
            </a:r>
            <a:r>
              <a:rPr lang="es-ES" sz="2400" dirty="0" err="1" smtClean="0"/>
              <a:t>into</a:t>
            </a:r>
            <a:r>
              <a:rPr lang="es-ES" sz="2400" dirty="0" smtClean="0"/>
              <a:t> clientes (nombre, ciudad)</a:t>
            </a:r>
          </a:p>
          <a:p>
            <a:pPr>
              <a:buNone/>
            </a:pPr>
            <a:r>
              <a:rPr lang="es-ES" sz="2400" dirty="0" smtClean="0"/>
              <a:t>		-&gt; </a:t>
            </a:r>
            <a:r>
              <a:rPr lang="es-ES" sz="2400" dirty="0" err="1" smtClean="0"/>
              <a:t>values</a:t>
            </a:r>
            <a:r>
              <a:rPr lang="es-ES" sz="2400" dirty="0" smtClean="0"/>
              <a:t> ("Jonathan Ibarra", "</a:t>
            </a:r>
            <a:r>
              <a:rPr lang="es-ES" sz="2400" dirty="0" err="1" smtClean="0"/>
              <a:t>Atizapan</a:t>
            </a:r>
            <a:r>
              <a:rPr lang="es-ES" sz="2400" dirty="0" smtClean="0"/>
              <a:t>");</a:t>
            </a:r>
          </a:p>
          <a:p>
            <a:pPr>
              <a:buNone/>
            </a:pPr>
            <a:r>
              <a:rPr lang="es-ES" sz="2400" dirty="0" err="1" smtClean="0"/>
              <a:t>Query</a:t>
            </a:r>
            <a:r>
              <a:rPr lang="es-ES" sz="2400" dirty="0" smtClean="0"/>
              <a:t> OK, 1 </a:t>
            </a:r>
            <a:r>
              <a:rPr lang="es-ES" sz="2400" dirty="0" err="1" smtClean="0"/>
              <a:t>row</a:t>
            </a:r>
            <a:r>
              <a:rPr lang="es-ES" sz="2400" dirty="0" smtClean="0"/>
              <a:t> </a:t>
            </a:r>
            <a:r>
              <a:rPr lang="es-ES" sz="2400" dirty="0" err="1" smtClean="0"/>
              <a:t>affected</a:t>
            </a:r>
            <a:r>
              <a:rPr lang="es-ES" sz="2400" dirty="0" smtClean="0"/>
              <a:t>, 1 </a:t>
            </a:r>
            <a:r>
              <a:rPr lang="es-ES" sz="2400" dirty="0" err="1" smtClean="0"/>
              <a:t>warning</a:t>
            </a:r>
            <a:r>
              <a:rPr lang="es-ES" sz="2400" dirty="0" smtClean="0"/>
              <a:t> (0.00 </a:t>
            </a:r>
            <a:r>
              <a:rPr lang="es-ES" sz="2400" dirty="0" err="1" smtClean="0"/>
              <a:t>sec</a:t>
            </a:r>
            <a:r>
              <a:rPr lang="es-ES" sz="2400" dirty="0" smtClean="0"/>
              <a:t>)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/>
              <a:t>Recuperar datos de la Base de Datos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sz="2400" dirty="0"/>
              <a:t>La sintaxis básica de un </a:t>
            </a:r>
            <a:r>
              <a:rPr lang="es-ES" sz="2400" dirty="0" smtClean="0">
                <a:solidFill>
                  <a:srgbClr val="FF3300"/>
                </a:solidFill>
              </a:rPr>
              <a:t>SELECT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400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 smtClean="0">
                <a:solidFill>
                  <a:srgbClr val="FF3300"/>
                </a:solidFill>
              </a:rPr>
              <a:t>    </a:t>
            </a:r>
            <a:r>
              <a:rPr lang="es-ES" sz="2800" dirty="0">
                <a:solidFill>
                  <a:srgbClr val="FF3300"/>
                </a:solidFill>
              </a:rPr>
              <a:t>SELECT</a:t>
            </a:r>
            <a:r>
              <a:rPr lang="es-ES" sz="2800" dirty="0"/>
              <a:t> </a:t>
            </a:r>
            <a:r>
              <a:rPr lang="es-ES" sz="2800" i="1" dirty="0"/>
              <a:t>objetos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dirty="0"/>
              <a:t>   </a:t>
            </a:r>
            <a:r>
              <a:rPr lang="es-ES" sz="2800" dirty="0">
                <a:solidFill>
                  <a:srgbClr val="FF3300"/>
                </a:solidFill>
              </a:rPr>
              <a:t>FROM</a:t>
            </a:r>
            <a:r>
              <a:rPr lang="es-ES" sz="2800" dirty="0"/>
              <a:t> </a:t>
            </a:r>
            <a:r>
              <a:rPr lang="es-ES" sz="2800" i="1" dirty="0"/>
              <a:t>tablas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dirty="0"/>
              <a:t>   [ </a:t>
            </a:r>
            <a:r>
              <a:rPr lang="es-ES" sz="2800" dirty="0">
                <a:solidFill>
                  <a:srgbClr val="FF3300"/>
                </a:solidFill>
              </a:rPr>
              <a:t>WHERE</a:t>
            </a:r>
            <a:r>
              <a:rPr lang="es-ES" sz="2800" dirty="0"/>
              <a:t> </a:t>
            </a:r>
            <a:r>
              <a:rPr lang="es-ES" sz="2800" i="1" dirty="0"/>
              <a:t>condición </a:t>
            </a:r>
            <a:r>
              <a:rPr lang="es-ES" sz="2800" dirty="0"/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dirty="0"/>
              <a:t>   [ </a:t>
            </a:r>
            <a:r>
              <a:rPr lang="es-ES" sz="2800" dirty="0">
                <a:solidFill>
                  <a:srgbClr val="FF3300"/>
                </a:solidFill>
              </a:rPr>
              <a:t>GROUP BY</a:t>
            </a:r>
            <a:r>
              <a:rPr lang="es-ES" sz="2800" dirty="0"/>
              <a:t> </a:t>
            </a:r>
            <a:r>
              <a:rPr lang="es-ES" sz="2800" i="1" dirty="0" err="1"/>
              <a:t>tipo_grupo</a:t>
            </a:r>
            <a:r>
              <a:rPr lang="es-ES" sz="2800" i="1" dirty="0"/>
              <a:t> </a:t>
            </a:r>
            <a:r>
              <a:rPr lang="es-ES" sz="2800" dirty="0"/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dirty="0"/>
              <a:t>   [ </a:t>
            </a:r>
            <a:r>
              <a:rPr lang="es-ES" sz="2800" dirty="0">
                <a:solidFill>
                  <a:srgbClr val="FF3300"/>
                </a:solidFill>
              </a:rPr>
              <a:t>HAVING</a:t>
            </a:r>
            <a:r>
              <a:rPr lang="es-ES" sz="2800" dirty="0"/>
              <a:t> </a:t>
            </a:r>
            <a:r>
              <a:rPr lang="es-ES" sz="2800" i="1" dirty="0" err="1"/>
              <a:t>donde_definición</a:t>
            </a:r>
            <a:r>
              <a:rPr lang="es-ES" sz="2800" i="1" dirty="0"/>
              <a:t> </a:t>
            </a:r>
            <a:r>
              <a:rPr lang="es-ES" sz="2800" dirty="0"/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dirty="0"/>
              <a:t>   [ </a:t>
            </a:r>
            <a:r>
              <a:rPr lang="es-ES" sz="2800" dirty="0">
                <a:solidFill>
                  <a:srgbClr val="FF3300"/>
                </a:solidFill>
              </a:rPr>
              <a:t>ORDER BY</a:t>
            </a:r>
            <a:r>
              <a:rPr lang="es-ES" sz="2800" dirty="0"/>
              <a:t> </a:t>
            </a:r>
            <a:r>
              <a:rPr lang="es-ES" sz="2800" i="1" dirty="0" err="1"/>
              <a:t>tipo_orden</a:t>
            </a:r>
            <a:r>
              <a:rPr lang="es-ES" sz="2800" i="1" dirty="0"/>
              <a:t> </a:t>
            </a:r>
            <a:r>
              <a:rPr lang="es-ES" sz="2800" dirty="0"/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dirty="0"/>
              <a:t>   [</a:t>
            </a:r>
            <a:r>
              <a:rPr lang="es-ES" sz="2800" dirty="0">
                <a:solidFill>
                  <a:srgbClr val="FF3300"/>
                </a:solidFill>
              </a:rPr>
              <a:t>LIMIT</a:t>
            </a:r>
            <a:r>
              <a:rPr lang="es-ES" sz="2800" dirty="0"/>
              <a:t> </a:t>
            </a:r>
            <a:r>
              <a:rPr lang="es-ES" sz="2800" i="1" dirty="0" err="1"/>
              <a:t>criterio_limitador</a:t>
            </a:r>
            <a:r>
              <a:rPr lang="es-ES" sz="2800" i="1" dirty="0"/>
              <a:t> </a:t>
            </a:r>
            <a:r>
              <a:rPr lang="es-ES" sz="2800" dirty="0"/>
              <a:t>] ;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s-ES" sz="2400" dirty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Recuperar datos de la Base de Datos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Para mostrar todas las filas de una tabla. Para ello se usa la sentencia:</a:t>
            </a:r>
          </a:p>
          <a:p>
            <a:pPr lvl="1">
              <a:buNone/>
            </a:pPr>
            <a:r>
              <a:rPr lang="es-ES" sz="2400" dirty="0" smtClean="0"/>
              <a:t>	</a:t>
            </a:r>
            <a:r>
              <a:rPr lang="es-ES" sz="2400" dirty="0" err="1" smtClean="0"/>
              <a:t>mysql</a:t>
            </a:r>
            <a:r>
              <a:rPr lang="es-ES" sz="2400" dirty="0" smtClean="0"/>
              <a:t>&gt; SELECT * FROM </a:t>
            </a:r>
            <a:r>
              <a:rPr lang="es-ES" sz="2400" dirty="0" err="1" smtClean="0"/>
              <a:t>nombretabla</a:t>
            </a:r>
            <a:r>
              <a:rPr lang="es-ES" sz="2400" dirty="0" smtClean="0"/>
              <a:t>;</a:t>
            </a:r>
          </a:p>
          <a:p>
            <a:endParaRPr lang="es-ES" sz="2800" dirty="0" smtClean="0"/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mysql</a:t>
            </a:r>
            <a:r>
              <a:rPr lang="es-ES" sz="2400" dirty="0" smtClean="0">
                <a:solidFill>
                  <a:srgbClr val="0000FF"/>
                </a:solidFill>
              </a:rPr>
              <a:t>&gt; </a:t>
            </a:r>
            <a:r>
              <a:rPr lang="es-ES" sz="2400" dirty="0" err="1" smtClean="0">
                <a:solidFill>
                  <a:srgbClr val="0000FF"/>
                </a:solidFill>
              </a:rPr>
              <a:t>select</a:t>
            </a:r>
            <a:r>
              <a:rPr lang="es-ES" sz="2400" dirty="0" smtClean="0">
                <a:solidFill>
                  <a:srgbClr val="0000FF"/>
                </a:solidFill>
              </a:rPr>
              <a:t> * </a:t>
            </a:r>
            <a:r>
              <a:rPr lang="es-ES" sz="2400" dirty="0" err="1" smtClean="0">
                <a:solidFill>
                  <a:srgbClr val="0000FF"/>
                </a:solidFill>
              </a:rPr>
              <a:t>from</a:t>
            </a:r>
            <a:r>
              <a:rPr lang="es-ES" sz="2400" dirty="0" smtClean="0">
                <a:solidFill>
                  <a:srgbClr val="0000FF"/>
                </a:solidFill>
              </a:rPr>
              <a:t> libros;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</a:t>
            </a:r>
          </a:p>
          <a:p>
            <a:r>
              <a:rPr lang="es-ES" sz="2800" dirty="0" smtClean="0"/>
              <a:t>Usando la sentencia </a:t>
            </a:r>
            <a:r>
              <a:rPr lang="es-ES" sz="2800" dirty="0" err="1" smtClean="0"/>
              <a:t>where</a:t>
            </a:r>
            <a:r>
              <a:rPr lang="es-ES" sz="2800" dirty="0" smtClean="0"/>
              <a:t>:</a:t>
            </a:r>
            <a:endParaRPr lang="es-ES" sz="2800" dirty="0"/>
          </a:p>
          <a:p>
            <a:pPr lvl="1">
              <a:buNone/>
            </a:pPr>
            <a:r>
              <a:rPr lang="en-US" sz="2400" dirty="0" err="1" smtClean="0">
                <a:solidFill>
                  <a:srgbClr val="0000FF"/>
                </a:solidFill>
              </a:rPr>
              <a:t>mysql</a:t>
            </a:r>
            <a:r>
              <a:rPr lang="en-US" sz="2400" dirty="0" smtClean="0">
                <a:solidFill>
                  <a:srgbClr val="0000FF"/>
                </a:solidFill>
              </a:rPr>
              <a:t>&gt; select * from </a:t>
            </a:r>
            <a:r>
              <a:rPr lang="en-US" sz="2400" dirty="0" err="1" smtClean="0">
                <a:solidFill>
                  <a:srgbClr val="0000FF"/>
                </a:solidFill>
              </a:rPr>
              <a:t>pedidos</a:t>
            </a:r>
            <a:r>
              <a:rPr lang="en-US" sz="2400" dirty="0" smtClean="0">
                <a:solidFill>
                  <a:srgbClr val="0000FF"/>
                </a:solidFill>
              </a:rPr>
              <a:t> where </a:t>
            </a:r>
            <a:r>
              <a:rPr lang="en-US" sz="2400" dirty="0" err="1" smtClean="0">
                <a:solidFill>
                  <a:srgbClr val="0000FF"/>
                </a:solidFill>
              </a:rPr>
              <a:t>clienteid</a:t>
            </a:r>
            <a:r>
              <a:rPr lang="en-US" sz="2400" dirty="0" smtClean="0">
                <a:solidFill>
                  <a:srgbClr val="0000FF"/>
                </a:solidFill>
              </a:rPr>
              <a:t>=3;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/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s-ES" sz="2400" dirty="0" smtClean="0"/>
          </a:p>
        </p:txBody>
      </p:sp>
      <p:pic>
        <p:nvPicPr>
          <p:cNvPr id="4" name="3 Imagen" descr="9.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47026"/>
            <a:ext cx="6019800" cy="6810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Recuperar datos de la Base de Datos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Ejemplo con sentencia LIKE:</a:t>
            </a:r>
          </a:p>
          <a:p>
            <a:pPr lvl="1">
              <a:buNone/>
            </a:pPr>
            <a:r>
              <a:rPr lang="en-US" sz="2400" dirty="0" err="1" smtClean="0">
                <a:solidFill>
                  <a:srgbClr val="0000FF"/>
                </a:solidFill>
              </a:rPr>
              <a:t>mysql</a:t>
            </a:r>
            <a:r>
              <a:rPr lang="en-US" sz="2400" dirty="0" smtClean="0">
                <a:solidFill>
                  <a:srgbClr val="0000FF"/>
                </a:solidFill>
              </a:rPr>
              <a:t>&gt; select * from </a:t>
            </a:r>
            <a:r>
              <a:rPr lang="en-US" sz="2400" dirty="0" err="1" smtClean="0">
                <a:solidFill>
                  <a:srgbClr val="0000FF"/>
                </a:solidFill>
              </a:rPr>
              <a:t>clientes</a:t>
            </a:r>
            <a:r>
              <a:rPr lang="en-US" sz="2400" dirty="0" smtClean="0">
                <a:solidFill>
                  <a:srgbClr val="0000FF"/>
                </a:solidFill>
              </a:rPr>
              <a:t> where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	-&gt; </a:t>
            </a:r>
            <a:r>
              <a:rPr lang="en-US" sz="2400" dirty="0" err="1" smtClean="0">
                <a:solidFill>
                  <a:srgbClr val="0000FF"/>
                </a:solidFill>
              </a:rPr>
              <a:t>nombre</a:t>
            </a:r>
            <a:r>
              <a:rPr lang="en-US" sz="2400" dirty="0" smtClean="0">
                <a:solidFill>
                  <a:srgbClr val="0000FF"/>
                </a:solidFill>
              </a:rPr>
              <a:t> like ("</a:t>
            </a:r>
            <a:r>
              <a:rPr lang="en-US" sz="2400" dirty="0" err="1" smtClean="0">
                <a:solidFill>
                  <a:srgbClr val="0000FF"/>
                </a:solidFill>
              </a:rPr>
              <a:t>Mig</a:t>
            </a:r>
            <a:r>
              <a:rPr lang="en-US" sz="2400" dirty="0" smtClean="0">
                <a:solidFill>
                  <a:srgbClr val="0000FF"/>
                </a:solidFill>
              </a:rPr>
              <a:t>%"); </a:t>
            </a:r>
          </a:p>
          <a:p>
            <a:pPr lvl="1">
              <a:buNone/>
            </a:pPr>
            <a:r>
              <a:rPr lang="es-ES" sz="2400" dirty="0" smtClean="0"/>
              <a:t>	</a:t>
            </a:r>
          </a:p>
          <a:p>
            <a:r>
              <a:rPr lang="es-ES" sz="2800" dirty="0" err="1" smtClean="0"/>
              <a:t>Comprovar</a:t>
            </a:r>
            <a:r>
              <a:rPr lang="es-ES" sz="2800" dirty="0" smtClean="0"/>
              <a:t> </a:t>
            </a:r>
            <a:r>
              <a:rPr lang="es-ES" sz="2800" dirty="0" err="1" smtClean="0"/>
              <a:t>multiples</a:t>
            </a:r>
            <a:r>
              <a:rPr lang="es-ES" sz="2800" dirty="0" smtClean="0"/>
              <a:t> criterios:</a:t>
            </a:r>
          </a:p>
          <a:p>
            <a:pPr lvl="1">
              <a:buNone/>
            </a:pPr>
            <a:r>
              <a:rPr lang="en-US" sz="2400" dirty="0" err="1" smtClean="0">
                <a:solidFill>
                  <a:srgbClr val="0000FF"/>
                </a:solidFill>
              </a:rPr>
              <a:t>mysql</a:t>
            </a:r>
            <a:r>
              <a:rPr lang="en-US" sz="2400" dirty="0" smtClean="0">
                <a:solidFill>
                  <a:srgbClr val="0000FF"/>
                </a:solidFill>
              </a:rPr>
              <a:t>&gt; select * from </a:t>
            </a:r>
            <a:r>
              <a:rPr lang="en-US" sz="2400" dirty="0" err="1" smtClean="0">
                <a:solidFill>
                  <a:srgbClr val="0000FF"/>
                </a:solidFill>
              </a:rPr>
              <a:t>pedidos</a:t>
            </a:r>
            <a:r>
              <a:rPr lang="en-US" sz="2400" dirty="0" smtClean="0">
                <a:solidFill>
                  <a:srgbClr val="0000FF"/>
                </a:solidFill>
              </a:rPr>
              <a:t> where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	-&gt; </a:t>
            </a:r>
            <a:r>
              <a:rPr lang="en-US" sz="2400" dirty="0" err="1" smtClean="0">
                <a:solidFill>
                  <a:srgbClr val="0000FF"/>
                </a:solidFill>
              </a:rPr>
              <a:t>clienteid</a:t>
            </a:r>
            <a:r>
              <a:rPr lang="en-US" sz="2400" dirty="0" smtClean="0">
                <a:solidFill>
                  <a:srgbClr val="0000FF"/>
                </a:solidFill>
              </a:rPr>
              <a:t>=2 or </a:t>
            </a:r>
            <a:r>
              <a:rPr lang="en-US" sz="2400" dirty="0" err="1" smtClean="0">
                <a:solidFill>
                  <a:srgbClr val="0000FF"/>
                </a:solidFill>
              </a:rPr>
              <a:t>clienteid</a:t>
            </a:r>
            <a:r>
              <a:rPr lang="en-US" sz="2400" dirty="0" smtClean="0">
                <a:solidFill>
                  <a:srgbClr val="0000FF"/>
                </a:solidFill>
              </a:rPr>
              <a:t>=3;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Recuperar datos de la Base de Datos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dirty="0" smtClean="0"/>
              <a:t>Unir dos tablas simples:</a:t>
            </a:r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mysql</a:t>
            </a:r>
            <a:r>
              <a:rPr lang="es-ES" sz="2400" dirty="0" smtClean="0">
                <a:solidFill>
                  <a:srgbClr val="0000FF"/>
                </a:solidFill>
              </a:rPr>
              <a:t>&gt; SELECT </a:t>
            </a:r>
            <a:r>
              <a:rPr lang="es-ES" sz="2400" dirty="0" err="1" smtClean="0">
                <a:solidFill>
                  <a:srgbClr val="0000FF"/>
                </a:solidFill>
              </a:rPr>
              <a:t>pedidos.pedidoid</a:t>
            </a:r>
            <a:r>
              <a:rPr lang="es-ES" sz="2400" dirty="0" smtClean="0">
                <a:solidFill>
                  <a:srgbClr val="0000FF"/>
                </a:solidFill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</a:rPr>
              <a:t>pedidos.cantidad</a:t>
            </a:r>
            <a:r>
              <a:rPr lang="es-ES" sz="2400" dirty="0" smtClean="0">
                <a:solidFill>
                  <a:srgbClr val="0000FF"/>
                </a:solidFill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</a:rPr>
              <a:t>pedidos.fecha</a:t>
            </a:r>
            <a:r>
              <a:rPr lang="es-ES" sz="2400" dirty="0" smtClean="0">
                <a:solidFill>
                  <a:srgbClr val="0000FF"/>
                </a:solidFill>
              </a:rPr>
              <a:t> FROM clientes, p</a:t>
            </a:r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edidos</a:t>
            </a:r>
            <a:r>
              <a:rPr lang="es-ES" sz="2400" dirty="0" smtClean="0">
                <a:solidFill>
                  <a:srgbClr val="0000FF"/>
                </a:solidFill>
              </a:rPr>
              <a:t> WHERE </a:t>
            </a:r>
            <a:r>
              <a:rPr lang="es-ES" sz="2400" dirty="0" err="1" smtClean="0">
                <a:solidFill>
                  <a:srgbClr val="0000FF"/>
                </a:solidFill>
              </a:rPr>
              <a:t>clientes.nombre</a:t>
            </a:r>
            <a:r>
              <a:rPr lang="es-ES" sz="2400" dirty="0" smtClean="0">
                <a:solidFill>
                  <a:srgbClr val="0000FF"/>
                </a:solidFill>
              </a:rPr>
              <a:t>="Alberto Durante" and </a:t>
            </a:r>
            <a:r>
              <a:rPr lang="es-ES" sz="2400" dirty="0" err="1" smtClean="0">
                <a:solidFill>
                  <a:srgbClr val="0000FF"/>
                </a:solidFill>
              </a:rPr>
              <a:t>clientes.clienteid</a:t>
            </a:r>
            <a:r>
              <a:rPr lang="es-ES" sz="2400" dirty="0" smtClean="0">
                <a:solidFill>
                  <a:srgbClr val="0000FF"/>
                </a:solidFill>
              </a:rPr>
              <a:t>=pedidos.cl</a:t>
            </a:r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ienteid</a:t>
            </a:r>
            <a:r>
              <a:rPr lang="es-ES" sz="2400" dirty="0" smtClean="0">
                <a:solidFill>
                  <a:srgbClr val="0000FF"/>
                </a:solidFill>
              </a:rPr>
              <a:t>;</a:t>
            </a:r>
          </a:p>
          <a:p>
            <a:pPr lvl="1">
              <a:buNone/>
            </a:pPr>
            <a:endParaRPr lang="es-ES" sz="2400" dirty="0" smtClean="0"/>
          </a:p>
          <a:p>
            <a:r>
              <a:rPr lang="es-ES" sz="2800" dirty="0" smtClean="0"/>
              <a:t>Unir dos tablas simples y mostrar campos de las dos tablas:</a:t>
            </a:r>
          </a:p>
          <a:p>
            <a:pPr lvl="1"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mysql</a:t>
            </a:r>
            <a:r>
              <a:rPr lang="es-ES" sz="2400" dirty="0" smtClean="0">
                <a:solidFill>
                  <a:srgbClr val="0000FF"/>
                </a:solidFill>
              </a:rPr>
              <a:t>&gt; SELECT </a:t>
            </a:r>
            <a:r>
              <a:rPr lang="es-ES" sz="2400" dirty="0" err="1" smtClean="0">
                <a:solidFill>
                  <a:srgbClr val="0000FF"/>
                </a:solidFill>
              </a:rPr>
              <a:t>clientes.nombre</a:t>
            </a:r>
            <a:r>
              <a:rPr lang="es-ES" sz="2400" dirty="0" smtClean="0">
                <a:solidFill>
                  <a:srgbClr val="0000FF"/>
                </a:solidFill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</a:rPr>
              <a:t>pedidos.pedidoid</a:t>
            </a:r>
            <a:r>
              <a:rPr lang="es-ES" sz="2400" dirty="0" smtClean="0">
                <a:solidFill>
                  <a:srgbClr val="0000FF"/>
                </a:solidFill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</a:rPr>
              <a:t>pedidos.cantidad</a:t>
            </a:r>
            <a:r>
              <a:rPr lang="es-ES" sz="2400" dirty="0" smtClean="0">
                <a:solidFill>
                  <a:srgbClr val="0000FF"/>
                </a:solidFill>
              </a:rPr>
              <a:t>, </a:t>
            </a:r>
            <a:r>
              <a:rPr lang="es-ES" sz="2400" dirty="0" err="1" smtClean="0">
                <a:solidFill>
                  <a:srgbClr val="0000FF"/>
                </a:solidFill>
              </a:rPr>
              <a:t>pedidos.fecha</a:t>
            </a:r>
            <a:r>
              <a:rPr lang="es-ES" sz="2400" dirty="0" smtClean="0">
                <a:solidFill>
                  <a:srgbClr val="0000FF"/>
                </a:solidFill>
              </a:rPr>
              <a:t> FROM clientes, pedidos WHERE </a:t>
            </a:r>
            <a:r>
              <a:rPr lang="es-ES" sz="2400" dirty="0" err="1" smtClean="0">
                <a:solidFill>
                  <a:srgbClr val="0000FF"/>
                </a:solidFill>
              </a:rPr>
              <a:t>clientes.nombre</a:t>
            </a:r>
            <a:r>
              <a:rPr lang="es-ES" sz="2400" dirty="0" smtClean="0">
                <a:solidFill>
                  <a:srgbClr val="0000FF"/>
                </a:solidFill>
              </a:rPr>
              <a:t>=“Carmen G" and </a:t>
            </a:r>
            <a:r>
              <a:rPr lang="es-ES" sz="2400" dirty="0" err="1" smtClean="0">
                <a:solidFill>
                  <a:srgbClr val="0000FF"/>
                </a:solidFill>
              </a:rPr>
              <a:t>clientes.clienteid</a:t>
            </a:r>
            <a:r>
              <a:rPr lang="es-ES" sz="2400" dirty="0" smtClean="0">
                <a:solidFill>
                  <a:srgbClr val="0000FF"/>
                </a:solidFill>
              </a:rPr>
              <a:t>=</a:t>
            </a:r>
            <a:r>
              <a:rPr lang="es-ES" sz="2400" dirty="0" err="1" smtClean="0">
                <a:solidFill>
                  <a:srgbClr val="0000FF"/>
                </a:solidFill>
              </a:rPr>
              <a:t>pedidos.clienteid</a:t>
            </a:r>
            <a:r>
              <a:rPr lang="es-ES" sz="2400" dirty="0" smtClean="0">
                <a:solidFill>
                  <a:srgbClr val="0000FF"/>
                </a:solidFill>
              </a:rPr>
              <a:t>;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Conceptos y terminología de las bases de datos.</a:t>
            </a:r>
          </a:p>
          <a:p>
            <a:pPr>
              <a:lnSpc>
                <a:spcPct val="90000"/>
              </a:lnSpc>
            </a:pPr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Diseño de bases de datos.</a:t>
            </a:r>
          </a:p>
          <a:p>
            <a:pPr>
              <a:lnSpc>
                <a:spcPct val="90000"/>
              </a:lnSpc>
              <a:buNone/>
            </a:pPr>
            <a:endParaRPr lang="es-E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Arquitectura de bases de datos.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Conceptos genéricos sobre bases de datos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Recuperar datos de la Base de Datos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Unir mas de dos tablas:</a:t>
            </a:r>
          </a:p>
          <a:p>
            <a:pPr lvl="1">
              <a:buNone/>
            </a:pP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Select</a:t>
            </a:r>
            <a:r>
              <a:rPr lang="es-ES" sz="2400" dirty="0" smtClean="0">
                <a:solidFill>
                  <a:srgbClr val="0000FF"/>
                </a:solidFill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</a:rPr>
              <a:t>clientes.nombre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From</a:t>
            </a:r>
            <a:r>
              <a:rPr lang="es-ES" sz="2400" dirty="0" smtClean="0">
                <a:solidFill>
                  <a:srgbClr val="0000FF"/>
                </a:solidFill>
              </a:rPr>
              <a:t> clientes, pedidos, </a:t>
            </a:r>
            <a:r>
              <a:rPr lang="es-ES" sz="2400" dirty="0" err="1" smtClean="0">
                <a:solidFill>
                  <a:srgbClr val="0000FF"/>
                </a:solidFill>
              </a:rPr>
              <a:t>articulos_pedidos</a:t>
            </a:r>
            <a:r>
              <a:rPr lang="es-ES" sz="2400" dirty="0" smtClean="0">
                <a:solidFill>
                  <a:srgbClr val="0000FF"/>
                </a:solidFill>
              </a:rPr>
              <a:t>, libros</a:t>
            </a:r>
          </a:p>
          <a:p>
            <a:pPr lvl="1">
              <a:buNone/>
            </a:pPr>
            <a:r>
              <a:rPr lang="es-ES" sz="2400" dirty="0" err="1" smtClean="0">
                <a:solidFill>
                  <a:srgbClr val="0000FF"/>
                </a:solidFill>
              </a:rPr>
              <a:t>Where</a:t>
            </a:r>
            <a:r>
              <a:rPr lang="es-ES" sz="2400" dirty="0" smtClean="0">
                <a:solidFill>
                  <a:srgbClr val="0000FF"/>
                </a:solidFill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</a:rPr>
              <a:t>clientes.clienteid</a:t>
            </a:r>
            <a:r>
              <a:rPr lang="es-ES" sz="2400" dirty="0" smtClean="0">
                <a:solidFill>
                  <a:srgbClr val="0000FF"/>
                </a:solidFill>
              </a:rPr>
              <a:t> = </a:t>
            </a:r>
            <a:r>
              <a:rPr lang="es-ES" sz="2400" dirty="0" err="1" smtClean="0">
                <a:solidFill>
                  <a:srgbClr val="0000FF"/>
                </a:solidFill>
              </a:rPr>
              <a:t>pedidos.clienteid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And </a:t>
            </a:r>
            <a:r>
              <a:rPr lang="es-ES" sz="2400" dirty="0" err="1" smtClean="0">
                <a:solidFill>
                  <a:srgbClr val="0000FF"/>
                </a:solidFill>
              </a:rPr>
              <a:t>pedidos.pedidoid</a:t>
            </a:r>
            <a:r>
              <a:rPr lang="es-ES" sz="2400" dirty="0" smtClean="0">
                <a:solidFill>
                  <a:srgbClr val="0000FF"/>
                </a:solidFill>
              </a:rPr>
              <a:t> =</a:t>
            </a:r>
            <a:r>
              <a:rPr lang="es-ES" sz="2400" dirty="0" err="1" smtClean="0">
                <a:solidFill>
                  <a:srgbClr val="0000FF"/>
                </a:solidFill>
              </a:rPr>
              <a:t>articulos_pedidos.pedidoid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And </a:t>
            </a:r>
            <a:r>
              <a:rPr lang="es-ES" sz="2400" dirty="0" err="1" smtClean="0">
                <a:solidFill>
                  <a:srgbClr val="0000FF"/>
                </a:solidFill>
              </a:rPr>
              <a:t>articulos_pedidos.isbn</a:t>
            </a:r>
            <a:r>
              <a:rPr lang="es-ES" sz="2400" dirty="0" smtClean="0">
                <a:solidFill>
                  <a:srgbClr val="0000FF"/>
                </a:solidFill>
              </a:rPr>
              <a:t>=</a:t>
            </a:r>
            <a:r>
              <a:rPr lang="es-ES" sz="2400" dirty="0" err="1" smtClean="0">
                <a:solidFill>
                  <a:srgbClr val="0000FF"/>
                </a:solidFill>
              </a:rPr>
              <a:t>libros.isbn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And </a:t>
            </a:r>
            <a:r>
              <a:rPr lang="es-ES" sz="2400" dirty="0" err="1" smtClean="0">
                <a:solidFill>
                  <a:srgbClr val="0000FF"/>
                </a:solidFill>
              </a:rPr>
              <a:t>libros.titulo</a:t>
            </a:r>
            <a:r>
              <a:rPr lang="es-ES" sz="2400" dirty="0" smtClean="0">
                <a:solidFill>
                  <a:srgbClr val="0000FF"/>
                </a:solidFill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</a:rPr>
              <a:t>like</a:t>
            </a:r>
            <a:r>
              <a:rPr lang="es-ES" sz="2400" dirty="0" smtClean="0">
                <a:solidFill>
                  <a:srgbClr val="0000FF"/>
                </a:solidFill>
              </a:rPr>
              <a:t> '%Flash%‘</a:t>
            </a:r>
          </a:p>
          <a:p>
            <a:pPr lvl="1">
              <a:buNone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Modificar y Eliminar datos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2800" dirty="0" smtClean="0"/>
              <a:t>UPDATE actualiza columnas de filas existentes de una tabla con nuevos valores, se estructura es:</a:t>
            </a: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UPDATE </a:t>
            </a:r>
            <a:r>
              <a:rPr lang="es-ES" sz="2400" dirty="0" err="1" smtClean="0">
                <a:solidFill>
                  <a:srgbClr val="0000FF"/>
                </a:solidFill>
              </a:rPr>
              <a:t>nombretabla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SET columna1=expresión1,columna2=expresion2,.........</a:t>
            </a: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[WHERE condición]</a:t>
            </a: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[LIMIT número]</a:t>
            </a:r>
            <a:endParaRPr lang="en-US" sz="6200" dirty="0" smtClean="0">
              <a:solidFill>
                <a:srgbClr val="0000FF"/>
              </a:solidFill>
            </a:endParaRPr>
          </a:p>
          <a:p>
            <a:pPr lvl="1"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s-ES" sz="2800" i="1" dirty="0" smtClean="0">
                <a:solidFill>
                  <a:srgbClr val="0000FF"/>
                </a:solidFill>
              </a:rPr>
              <a:t>SET:</a:t>
            </a:r>
            <a:r>
              <a:rPr lang="es-ES" sz="2800" i="1" dirty="0" smtClean="0"/>
              <a:t>  </a:t>
            </a:r>
            <a:r>
              <a:rPr lang="es-ES" sz="2800" dirty="0" smtClean="0"/>
              <a:t>Indica las columnas a modificar y los valores que deben tomar.</a:t>
            </a:r>
          </a:p>
          <a:p>
            <a:r>
              <a:rPr lang="es-ES" sz="2800" i="1" dirty="0" smtClean="0">
                <a:solidFill>
                  <a:srgbClr val="0000FF"/>
                </a:solidFill>
              </a:rPr>
              <a:t>WHERE</a:t>
            </a:r>
            <a:r>
              <a:rPr lang="es-ES" sz="2800" i="1" dirty="0" smtClean="0"/>
              <a:t>:  </a:t>
            </a:r>
            <a:r>
              <a:rPr lang="es-ES" sz="2800" dirty="0" smtClean="0"/>
              <a:t>Especifica qué filas deben ser actualizadas. Si no se especifica, serán actualizadas todas ellas. </a:t>
            </a:r>
          </a:p>
          <a:p>
            <a:r>
              <a:rPr lang="es-ES" sz="2800" i="1" dirty="0" smtClean="0">
                <a:solidFill>
                  <a:srgbClr val="0000FF"/>
                </a:solidFill>
              </a:rPr>
              <a:t>ORDER BY</a:t>
            </a:r>
            <a:r>
              <a:rPr lang="es-ES" sz="2800" i="1" dirty="0" smtClean="0"/>
              <a:t>: </a:t>
            </a:r>
            <a:r>
              <a:rPr lang="es-ES" sz="2800" dirty="0" smtClean="0"/>
              <a:t>Las filas se modificarán en el orden especificado.</a:t>
            </a:r>
          </a:p>
          <a:p>
            <a:r>
              <a:rPr lang="es-ES" sz="2800" i="1" dirty="0" smtClean="0">
                <a:solidFill>
                  <a:srgbClr val="0000FF"/>
                </a:solidFill>
              </a:rPr>
              <a:t>LIMIT</a:t>
            </a:r>
            <a:r>
              <a:rPr lang="es-ES" sz="2800" i="1" dirty="0" smtClean="0"/>
              <a:t>: </a:t>
            </a:r>
            <a:r>
              <a:rPr lang="es-ES" sz="2800" dirty="0" smtClean="0"/>
              <a:t>establece un límite al número de filas que se pueden actualizar.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Modificar y Eliminar datos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Ejemplo </a:t>
            </a:r>
            <a:r>
              <a:rPr lang="es-ES" sz="2800" dirty="0" err="1" smtClean="0"/>
              <a:t>basico</a:t>
            </a:r>
            <a:r>
              <a:rPr lang="es-ES" sz="2800" dirty="0" smtClean="0"/>
              <a:t>:</a:t>
            </a:r>
          </a:p>
          <a:p>
            <a:pPr lvl="1"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sz="2400" dirty="0" err="1" smtClean="0">
                <a:solidFill>
                  <a:srgbClr val="0000FF"/>
                </a:solidFill>
              </a:rPr>
              <a:t>mysql</a:t>
            </a:r>
            <a:r>
              <a:rPr lang="en-US" sz="2400" dirty="0" smtClean="0">
                <a:solidFill>
                  <a:srgbClr val="0000FF"/>
                </a:solidFill>
              </a:rPr>
              <a:t>&gt; UPDATE </a:t>
            </a:r>
            <a:r>
              <a:rPr lang="en-US" sz="2400" dirty="0" err="1" smtClean="0">
                <a:solidFill>
                  <a:srgbClr val="0000FF"/>
                </a:solidFill>
              </a:rPr>
              <a:t>clientes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	-&gt; SET </a:t>
            </a:r>
            <a:r>
              <a:rPr lang="en-US" sz="2400" dirty="0" err="1" smtClean="0">
                <a:solidFill>
                  <a:srgbClr val="0000FF"/>
                </a:solidFill>
              </a:rPr>
              <a:t>nombre</a:t>
            </a:r>
            <a:r>
              <a:rPr lang="en-US" sz="2400" dirty="0" smtClean="0">
                <a:solidFill>
                  <a:srgbClr val="0000FF"/>
                </a:solidFill>
              </a:rPr>
              <a:t>="Carmen Guerrero“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	-&gt; where </a:t>
            </a:r>
            <a:r>
              <a:rPr lang="en-US" sz="2400" dirty="0" err="1" smtClean="0">
                <a:solidFill>
                  <a:srgbClr val="0000FF"/>
                </a:solidFill>
              </a:rPr>
              <a:t>clienteid</a:t>
            </a:r>
            <a:r>
              <a:rPr lang="en-US" sz="2400" dirty="0" smtClean="0">
                <a:solidFill>
                  <a:srgbClr val="0000FF"/>
                </a:solidFill>
              </a:rPr>
              <a:t>=1;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Query OK, 1 row affected (0.02 sec)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Rows matched: 1  Changed: 1  Warnings: 0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Recuperar datos de la Base de Datos</a:t>
            </a:r>
            <a:endParaRPr lang="es-E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Para modificar la estructura de una tabla existente utilizamos ALTER TABLE:</a:t>
            </a:r>
          </a:p>
          <a:p>
            <a:pPr lvl="1">
              <a:buNone/>
            </a:pP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ALTER TABLE clientes</a:t>
            </a:r>
          </a:p>
          <a:p>
            <a:pPr lvl="1">
              <a:buNone/>
            </a:pPr>
            <a:r>
              <a:rPr lang="es-ES" sz="2400" dirty="0" smtClean="0">
                <a:solidFill>
                  <a:srgbClr val="0000FF"/>
                </a:solidFill>
              </a:rPr>
              <a:t>MODIFY nombre </a:t>
            </a:r>
            <a:r>
              <a:rPr lang="es-ES" sz="2400" dirty="0" err="1" smtClean="0">
                <a:solidFill>
                  <a:srgbClr val="0000FF"/>
                </a:solidFill>
              </a:rPr>
              <a:t>char</a:t>
            </a:r>
            <a:r>
              <a:rPr lang="es-ES" sz="2400" dirty="0" smtClean="0">
                <a:solidFill>
                  <a:srgbClr val="0000FF"/>
                </a:solidFill>
              </a:rPr>
              <a:t> (60) </a:t>
            </a:r>
            <a:r>
              <a:rPr lang="es-ES" sz="2400" dirty="0" err="1" smtClean="0">
                <a:solidFill>
                  <a:srgbClr val="0000FF"/>
                </a:solidFill>
              </a:rPr>
              <a:t>not</a:t>
            </a:r>
            <a:r>
              <a:rPr lang="es-ES" sz="2400" dirty="0" smtClean="0">
                <a:solidFill>
                  <a:srgbClr val="0000FF"/>
                </a:solidFill>
              </a:rPr>
              <a:t> </a:t>
            </a:r>
            <a:r>
              <a:rPr lang="es-ES" sz="2400" dirty="0" err="1" smtClean="0">
                <a:solidFill>
                  <a:srgbClr val="0000FF"/>
                </a:solidFill>
              </a:rPr>
              <a:t>null</a:t>
            </a:r>
            <a:r>
              <a:rPr lang="es-ES" sz="2400" dirty="0" smtClean="0"/>
              <a:t>;</a:t>
            </a:r>
            <a:endParaRPr lang="es-ES" sz="2400" dirty="0" smtClean="0">
              <a:solidFill>
                <a:srgbClr val="0000FF"/>
              </a:solidFill>
            </a:endParaRPr>
          </a:p>
          <a:p>
            <a:pPr lvl="1">
              <a:buNone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Algunas de las funciones para el manejo de </a:t>
            </a:r>
            <a:r>
              <a:rPr lang="es-MX" sz="2800" dirty="0" err="1" smtClean="0"/>
              <a:t>MySQL</a:t>
            </a:r>
            <a:r>
              <a:rPr lang="es-MX" sz="2800" dirty="0" smtClean="0"/>
              <a:t> que utilizan en los ejemplos se muestran a continuación:</a:t>
            </a:r>
          </a:p>
          <a:p>
            <a:pPr lvl="1">
              <a:buNone/>
            </a:pPr>
            <a:endParaRPr lang="es-ES" sz="2400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" y="3088356"/>
          <a:ext cx="8763000" cy="3464844"/>
        </p:xfrm>
        <a:graphic>
          <a:graphicData uri="http://schemas.openxmlformats.org/drawingml/2006/table">
            <a:tbl>
              <a:tblPr/>
              <a:tblGrid>
                <a:gridCol w="1940100"/>
                <a:gridCol w="6822900"/>
              </a:tblGrid>
              <a:tr h="317028">
                <a:tc>
                  <a:txBody>
                    <a:bodyPr/>
                    <a:lstStyle/>
                    <a:p>
                      <a:pPr algn="ctr"/>
                      <a:r>
                        <a:rPr lang="es-ES" sz="1600" b="1" i="0" dirty="0">
                          <a:solidFill>
                            <a:schemeClr val="bg1"/>
                          </a:solidFill>
                          <a:latin typeface="Arial"/>
                        </a:rPr>
                        <a:t>Función</a:t>
                      </a:r>
                      <a:endParaRPr lang="es-ES" sz="1600" i="0" dirty="0">
                        <a:solidFill>
                          <a:schemeClr val="bg1"/>
                        </a:solidFill>
                      </a:endParaRPr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0" dirty="0">
                          <a:solidFill>
                            <a:schemeClr val="bg1"/>
                          </a:solidFill>
                          <a:latin typeface="Arial"/>
                        </a:rPr>
                        <a:t>Descripción</a:t>
                      </a:r>
                      <a:endParaRPr lang="es-ES" sz="1600" i="0" dirty="0">
                        <a:solidFill>
                          <a:schemeClr val="bg1"/>
                        </a:solidFill>
                      </a:endParaRPr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202898"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/>
                        </a:rPr>
                        <a:t>mysql_affected_rows</a:t>
                      </a:r>
                      <a:endParaRPr lang="en-U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006600"/>
                          </a:solidFill>
                          <a:latin typeface="Arial"/>
                        </a:rPr>
                        <a:t>Devuelve el número de filas afectadas de la última operación MySQL </a:t>
                      </a:r>
                      <a:endParaRPr lang="es-E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83">
                <a:tc>
                  <a:txBody>
                    <a:bodyPr/>
                    <a:lstStyle/>
                    <a:p>
                      <a:r>
                        <a:rPr lang="es-ES" sz="1600" dirty="0" err="1">
                          <a:solidFill>
                            <a:srgbClr val="FF0000"/>
                          </a:solidFill>
                          <a:latin typeface="Arial"/>
                        </a:rPr>
                        <a:t>mysql_close</a:t>
                      </a:r>
                      <a:endParaRPr lang="es-E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006600"/>
                          </a:solidFill>
                          <a:latin typeface="Arial"/>
                        </a:rPr>
                        <a:t>Cierra el enlace con MySQL </a:t>
                      </a:r>
                      <a:endParaRPr lang="es-E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83"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FF0000"/>
                          </a:solidFill>
                          <a:latin typeface="Arial"/>
                        </a:rPr>
                        <a:t>mysql_connect</a:t>
                      </a:r>
                      <a:endParaRPr lang="es-E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006600"/>
                          </a:solidFill>
                          <a:latin typeface="Arial"/>
                        </a:rPr>
                        <a:t>Abre una conexión a un servidor MySQL </a:t>
                      </a:r>
                      <a:endParaRPr lang="es-E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898"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/>
                        </a:rPr>
                        <a:t>mysql_data_seek</a:t>
                      </a:r>
                      <a:endParaRPr lang="en-U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006600"/>
                          </a:solidFill>
                          <a:latin typeface="Arial"/>
                        </a:rPr>
                        <a:t>Mueve el puntero interno </a:t>
                      </a:r>
                      <a:endParaRPr lang="es-E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89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0000"/>
                          </a:solidFill>
                          <a:latin typeface="Arial"/>
                        </a:rPr>
                        <a:t>mysql_fetch_object</a:t>
                      </a:r>
                      <a:endParaRPr lang="en-U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006600"/>
                          </a:solidFill>
                          <a:latin typeface="Arial"/>
                        </a:rPr>
                        <a:t>Extrae una fila de resultado como un objeto </a:t>
                      </a:r>
                      <a:endParaRPr lang="es-E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2898"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/>
                        </a:rPr>
                        <a:t>mysql_num_rows</a:t>
                      </a:r>
                      <a:endParaRPr lang="en-U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rgbClr val="006600"/>
                          </a:solidFill>
                          <a:latin typeface="Arial"/>
                        </a:rPr>
                        <a:t>Devuelve el número de filas de un resultado </a:t>
                      </a:r>
                      <a:endParaRPr lang="es-E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883">
                <a:tc>
                  <a:txBody>
                    <a:bodyPr/>
                    <a:lstStyle/>
                    <a:p>
                      <a:r>
                        <a:rPr lang="es-ES" sz="1600" dirty="0" err="1">
                          <a:solidFill>
                            <a:srgbClr val="FF0000"/>
                          </a:solidFill>
                          <a:latin typeface="Arial"/>
                        </a:rPr>
                        <a:t>mysql_query</a:t>
                      </a:r>
                      <a:endParaRPr lang="es-E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solidFill>
                            <a:srgbClr val="006600"/>
                          </a:solidFill>
                          <a:latin typeface="Arial"/>
                        </a:rPr>
                        <a:t>Envía una sentencia SQL a MySQL </a:t>
                      </a:r>
                      <a:endParaRPr lang="es-ES" sz="160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840"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Arial"/>
                        </a:rPr>
                        <a:t>mysql_select_db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  <a:endParaRPr lang="en-U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dirty="0">
                          <a:solidFill>
                            <a:srgbClr val="006600"/>
                          </a:solidFill>
                          <a:latin typeface="Arial"/>
                        </a:rPr>
                        <a:t>Selecciona un base de datos </a:t>
                      </a:r>
                      <a:r>
                        <a:rPr lang="es-ES" sz="1600" dirty="0" err="1">
                          <a:solidFill>
                            <a:srgbClr val="006600"/>
                          </a:solidFill>
                          <a:latin typeface="Arial"/>
                        </a:rPr>
                        <a:t>MySQL</a:t>
                      </a:r>
                      <a:r>
                        <a:rPr lang="es-ES" sz="1600" dirty="0">
                          <a:solidFill>
                            <a:srgbClr val="006600"/>
                          </a:solidFill>
                          <a:latin typeface="Arial"/>
                        </a:rPr>
                        <a:t>. Establece la base activa que estará asociada con el identificador de enlace especificado</a:t>
                      </a:r>
                      <a:endParaRPr lang="es-ES" sz="1600" dirty="0"/>
                    </a:p>
                  </a:txBody>
                  <a:tcPr marL="86956" marR="86956" marT="43478" marB="43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sz="2800" dirty="0" smtClean="0">
                <a:hlinkClick r:id="rId2"/>
              </a:rPr>
              <a:t>http://www.php-es.com/index.html</a:t>
            </a:r>
            <a:endParaRPr lang="es-MX" sz="2800" dirty="0" smtClean="0"/>
          </a:p>
          <a:p>
            <a:endParaRPr lang="es-MX" sz="2800" dirty="0" smtClean="0"/>
          </a:p>
          <a:p>
            <a:r>
              <a:rPr lang="es-ES" sz="2400" b="1" dirty="0" err="1" smtClean="0"/>
              <a:t>mysql_query</a:t>
            </a:r>
            <a:r>
              <a:rPr lang="es-ES" sz="2400" b="1" dirty="0" smtClean="0"/>
              <a:t>: </a:t>
            </a:r>
            <a:r>
              <a:rPr lang="es-ES" sz="2000" dirty="0" smtClean="0"/>
              <a:t>Envía una consulta de </a:t>
            </a:r>
            <a:r>
              <a:rPr lang="es-ES" sz="2000" dirty="0" err="1" smtClean="0"/>
              <a:t>MySQL</a:t>
            </a:r>
            <a:r>
              <a:rPr lang="es-ES" sz="2000" dirty="0" smtClean="0"/>
              <a:t>.</a:t>
            </a:r>
            <a:endParaRPr lang="es-ES" sz="2400" b="1" dirty="0" smtClean="0"/>
          </a:p>
          <a:p>
            <a:pPr lvl="1">
              <a:buNone/>
            </a:pPr>
            <a:endParaRPr lang="es-ES" sz="2400" dirty="0" smtClean="0"/>
          </a:p>
          <a:p>
            <a:pPr lvl="1">
              <a:buNone/>
            </a:pPr>
            <a:r>
              <a:rPr lang="es-ES" sz="2400" dirty="0" smtClean="0"/>
              <a:t>&lt;?</a:t>
            </a:r>
            <a:r>
              <a:rPr lang="es-ES" sz="2400" dirty="0" err="1" smtClean="0"/>
              <a:t>php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result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mysql_query</a:t>
            </a:r>
            <a:r>
              <a:rPr lang="es-ES" sz="2400" dirty="0" smtClean="0"/>
              <a:t>("SELECT </a:t>
            </a:r>
            <a:r>
              <a:rPr lang="es-ES" sz="2400" dirty="0" err="1" smtClean="0"/>
              <a:t>id,email</a:t>
            </a:r>
            <a:r>
              <a:rPr lang="es-ES" sz="2400" dirty="0" smtClean="0"/>
              <a:t> FROM </a:t>
            </a:r>
            <a:r>
              <a:rPr lang="es-ES" sz="2400" dirty="0" err="1" smtClean="0"/>
              <a:t>people</a:t>
            </a:r>
            <a:r>
              <a:rPr lang="es-ES" sz="2400" dirty="0" smtClean="0"/>
              <a:t> WHERE id = '42'");</a:t>
            </a:r>
            <a:br>
              <a:rPr lang="es-ES" sz="2400" dirty="0" smtClean="0"/>
            </a:br>
            <a:r>
              <a:rPr lang="es-ES" sz="2400" dirty="0" err="1" smtClean="0"/>
              <a:t>if</a:t>
            </a:r>
            <a:r>
              <a:rPr lang="es-ES" sz="2400" dirty="0" smtClean="0"/>
              <a:t> (!$</a:t>
            </a:r>
            <a:r>
              <a:rPr lang="es-ES" sz="2400" dirty="0" err="1" smtClean="0"/>
              <a:t>result</a:t>
            </a:r>
            <a:r>
              <a:rPr lang="es-ES" sz="2400" dirty="0" smtClean="0"/>
              <a:t>) {</a:t>
            </a:r>
            <a:br>
              <a:rPr lang="es-ES" sz="2400" dirty="0" smtClean="0"/>
            </a:br>
            <a:r>
              <a:rPr lang="es-ES" sz="2400" dirty="0" smtClean="0"/>
              <a:t>    echo '</a:t>
            </a:r>
            <a:r>
              <a:rPr lang="es-ES" sz="2400" dirty="0" err="1" smtClean="0"/>
              <a:t>Could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run</a:t>
            </a:r>
            <a:r>
              <a:rPr lang="es-ES" sz="2400" dirty="0" smtClean="0"/>
              <a:t> </a:t>
            </a:r>
            <a:r>
              <a:rPr lang="es-ES" sz="2400" dirty="0" err="1" smtClean="0"/>
              <a:t>query</a:t>
            </a:r>
            <a:r>
              <a:rPr lang="es-ES" sz="2400" dirty="0" smtClean="0"/>
              <a:t>: ' . </a:t>
            </a:r>
            <a:r>
              <a:rPr lang="es-ES" sz="2400" dirty="0" err="1" smtClean="0"/>
              <a:t>mysql_error</a:t>
            </a:r>
            <a:r>
              <a:rPr lang="es-ES" sz="2400" dirty="0" smtClean="0"/>
              <a:t>();</a:t>
            </a:r>
            <a:br>
              <a:rPr lang="es-ES" sz="2400" dirty="0" smtClean="0"/>
            </a:br>
            <a:r>
              <a:rPr lang="es-ES" sz="2400" dirty="0" smtClean="0"/>
              <a:t>    </a:t>
            </a:r>
            <a:r>
              <a:rPr lang="es-ES" sz="2400" dirty="0" err="1" smtClean="0"/>
              <a:t>exit</a:t>
            </a:r>
            <a:r>
              <a:rPr lang="es-ES" sz="2400" dirty="0" smtClean="0"/>
              <a:t>;</a:t>
            </a:r>
            <a:br>
              <a:rPr lang="es-ES" sz="2400" dirty="0" smtClean="0"/>
            </a:br>
            <a:r>
              <a:rPr lang="es-ES" sz="2400" dirty="0" smtClean="0"/>
              <a:t>}</a:t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row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mysql_fetch_row</a:t>
            </a:r>
            <a:r>
              <a:rPr lang="es-ES" sz="2400" dirty="0" smtClean="0"/>
              <a:t>($</a:t>
            </a:r>
            <a:r>
              <a:rPr lang="es-ES" sz="2400" dirty="0" err="1" smtClean="0"/>
              <a:t>result</a:t>
            </a:r>
            <a:r>
              <a:rPr lang="es-ES" sz="2400" dirty="0" smtClean="0"/>
              <a:t>);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echo $</a:t>
            </a:r>
            <a:r>
              <a:rPr lang="es-ES" sz="2400" dirty="0" err="1" smtClean="0"/>
              <a:t>row</a:t>
            </a:r>
            <a:r>
              <a:rPr lang="es-ES" sz="2400" dirty="0" smtClean="0"/>
              <a:t>[0]; // 42</a:t>
            </a:r>
            <a:br>
              <a:rPr lang="es-ES" sz="2400" dirty="0" smtClean="0"/>
            </a:br>
            <a:r>
              <a:rPr lang="es-ES" sz="2400" dirty="0" smtClean="0"/>
              <a:t>echo $</a:t>
            </a:r>
            <a:r>
              <a:rPr lang="es-ES" sz="2400" dirty="0" err="1" smtClean="0"/>
              <a:t>row</a:t>
            </a:r>
            <a:r>
              <a:rPr lang="es-ES" sz="2400" dirty="0" smtClean="0"/>
              <a:t>[1]; // </a:t>
            </a:r>
            <a:r>
              <a:rPr lang="es-ES" sz="2400" dirty="0" err="1" smtClean="0"/>
              <a:t>the</a:t>
            </a:r>
            <a:r>
              <a:rPr lang="es-ES" sz="2400" dirty="0" smtClean="0"/>
              <a:t> email </a:t>
            </a:r>
            <a:r>
              <a:rPr lang="es-ES" sz="2400" dirty="0" err="1" smtClean="0"/>
              <a:t>value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?&gt;</a:t>
            </a:r>
            <a:endParaRPr lang="es-E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b="1" dirty="0" err="1" smtClean="0"/>
              <a:t>mysql_select_db</a:t>
            </a:r>
            <a:r>
              <a:rPr lang="es-ES" sz="2800" b="1" dirty="0" smtClean="0"/>
              <a:t>: </a:t>
            </a:r>
            <a:r>
              <a:rPr lang="es-ES" sz="2800" dirty="0" smtClean="0"/>
              <a:t>Selecciona un base de datos </a:t>
            </a:r>
            <a:r>
              <a:rPr lang="es-ES" sz="2800" dirty="0" err="1" smtClean="0"/>
              <a:t>MySQL</a:t>
            </a:r>
            <a:endParaRPr lang="es-ES" sz="2800" b="1" dirty="0" smtClean="0"/>
          </a:p>
          <a:p>
            <a:pPr lvl="1">
              <a:buNone/>
            </a:pPr>
            <a:r>
              <a:rPr lang="es-ES" sz="2400" dirty="0" smtClean="0"/>
              <a:t>&lt;?</a:t>
            </a:r>
            <a:r>
              <a:rPr lang="es-ES" sz="2400" dirty="0" err="1" smtClean="0"/>
              <a:t>php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$link = </a:t>
            </a:r>
            <a:r>
              <a:rPr lang="es-ES" sz="2400" dirty="0" err="1" smtClean="0"/>
              <a:t>mysql_connect</a:t>
            </a:r>
            <a:r>
              <a:rPr lang="es-ES" sz="2400" dirty="0" smtClean="0"/>
              <a:t>('</a:t>
            </a:r>
            <a:r>
              <a:rPr lang="es-ES" sz="2400" dirty="0" err="1" smtClean="0"/>
              <a:t>localhost</a:t>
            </a:r>
            <a:r>
              <a:rPr lang="es-ES" sz="2400" dirty="0" smtClean="0"/>
              <a:t>', '</a:t>
            </a:r>
            <a:r>
              <a:rPr lang="es-ES" sz="2400" dirty="0" err="1" smtClean="0"/>
              <a:t>mysql_user</a:t>
            </a:r>
            <a:r>
              <a:rPr lang="es-ES" sz="2400" dirty="0" smtClean="0"/>
              <a:t>', '</a:t>
            </a:r>
            <a:r>
              <a:rPr lang="es-ES" sz="2400" dirty="0" err="1" smtClean="0"/>
              <a:t>mysql_password</a:t>
            </a:r>
            <a:r>
              <a:rPr lang="es-ES" sz="2400" dirty="0" smtClean="0"/>
              <a:t>');</a:t>
            </a:r>
            <a:br>
              <a:rPr lang="es-ES" sz="2400" dirty="0" smtClean="0"/>
            </a:br>
            <a:r>
              <a:rPr lang="es-ES" sz="2400" dirty="0" err="1" smtClean="0"/>
              <a:t>if</a:t>
            </a:r>
            <a:r>
              <a:rPr lang="es-ES" sz="2400" dirty="0" smtClean="0"/>
              <a:t> (!$link) {</a:t>
            </a:r>
            <a:br>
              <a:rPr lang="es-ES" sz="2400" dirty="0" smtClean="0"/>
            </a:br>
            <a:r>
              <a:rPr lang="es-ES" sz="2400" dirty="0" smtClean="0"/>
              <a:t>    die('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connected</a:t>
            </a:r>
            <a:r>
              <a:rPr lang="es-ES" sz="2400" dirty="0" smtClean="0"/>
              <a:t> : ' . </a:t>
            </a:r>
            <a:r>
              <a:rPr lang="es-ES" sz="2400" dirty="0" err="1" smtClean="0"/>
              <a:t>mysql_error</a:t>
            </a:r>
            <a:r>
              <a:rPr lang="es-ES" sz="2400" dirty="0" smtClean="0"/>
              <a:t>());</a:t>
            </a:r>
            <a:br>
              <a:rPr lang="es-ES" sz="2400" dirty="0" smtClean="0"/>
            </a:br>
            <a:r>
              <a:rPr lang="es-ES" sz="2400" dirty="0" smtClean="0"/>
              <a:t>}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// </a:t>
            </a:r>
            <a:r>
              <a:rPr lang="es-ES" sz="2400" dirty="0" err="1" smtClean="0"/>
              <a:t>make</a:t>
            </a:r>
            <a:r>
              <a:rPr lang="es-ES" sz="2400" dirty="0" smtClean="0"/>
              <a:t> </a:t>
            </a:r>
            <a:r>
              <a:rPr lang="es-ES" sz="2400" dirty="0" err="1" smtClean="0"/>
              <a:t>foo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current</a:t>
            </a:r>
            <a:r>
              <a:rPr lang="es-ES" sz="2400" dirty="0" smtClean="0"/>
              <a:t> </a:t>
            </a:r>
            <a:r>
              <a:rPr lang="es-ES" sz="2400" dirty="0" err="1" smtClean="0"/>
              <a:t>db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db_selected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mysql_select_db</a:t>
            </a:r>
            <a:r>
              <a:rPr lang="es-ES" sz="2400" dirty="0" smtClean="0"/>
              <a:t>('</a:t>
            </a:r>
            <a:r>
              <a:rPr lang="es-ES" sz="2400" dirty="0" err="1" smtClean="0"/>
              <a:t>foo</a:t>
            </a:r>
            <a:r>
              <a:rPr lang="es-ES" sz="2400" dirty="0" smtClean="0"/>
              <a:t>', $link);</a:t>
            </a:r>
            <a:br>
              <a:rPr lang="es-ES" sz="2400" dirty="0" smtClean="0"/>
            </a:br>
            <a:r>
              <a:rPr lang="es-ES" sz="2400" dirty="0" err="1" smtClean="0"/>
              <a:t>if</a:t>
            </a:r>
            <a:r>
              <a:rPr lang="es-ES" sz="2400" dirty="0" smtClean="0"/>
              <a:t> (!$</a:t>
            </a:r>
            <a:r>
              <a:rPr lang="es-ES" sz="2400" dirty="0" err="1" smtClean="0"/>
              <a:t>db_selected</a:t>
            </a:r>
            <a:r>
              <a:rPr lang="es-ES" sz="2400" dirty="0" smtClean="0"/>
              <a:t>) {</a:t>
            </a:r>
            <a:br>
              <a:rPr lang="es-ES" sz="2400" dirty="0" smtClean="0"/>
            </a:br>
            <a:r>
              <a:rPr lang="es-ES" sz="2400" dirty="0" smtClean="0"/>
              <a:t>    die ('Can\'t use </a:t>
            </a:r>
            <a:r>
              <a:rPr lang="es-ES" sz="2400" dirty="0" err="1" smtClean="0"/>
              <a:t>foo</a:t>
            </a:r>
            <a:r>
              <a:rPr lang="es-ES" sz="2400" dirty="0" smtClean="0"/>
              <a:t> : ' . </a:t>
            </a:r>
            <a:r>
              <a:rPr lang="es-ES" sz="2400" dirty="0" err="1" smtClean="0"/>
              <a:t>mysql_error</a:t>
            </a:r>
            <a:r>
              <a:rPr lang="es-ES" sz="2400" dirty="0" smtClean="0"/>
              <a:t>());</a:t>
            </a:r>
            <a:br>
              <a:rPr lang="es-ES" sz="2400" dirty="0" smtClean="0"/>
            </a:br>
            <a:r>
              <a:rPr lang="es-ES" sz="2400" dirty="0" smtClean="0"/>
              <a:t>}</a:t>
            </a:r>
            <a:br>
              <a:rPr lang="es-ES" sz="2400" dirty="0" smtClean="0"/>
            </a:br>
            <a:r>
              <a:rPr lang="es-ES" sz="2400" dirty="0" smtClean="0"/>
              <a:t>?&gt;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b="1" dirty="0" err="1" smtClean="0"/>
              <a:t>mysql_affected_rows</a:t>
            </a:r>
            <a:endParaRPr lang="es-ES" sz="2800" b="1" dirty="0" smtClean="0"/>
          </a:p>
          <a:p>
            <a:pPr lvl="1">
              <a:buNone/>
            </a:pPr>
            <a:r>
              <a:rPr lang="es-ES" sz="2400" dirty="0" smtClean="0"/>
              <a:t>&lt;?</a:t>
            </a:r>
            <a:r>
              <a:rPr lang="es-ES" sz="2400" dirty="0" err="1" smtClean="0"/>
              <a:t>php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/* </a:t>
            </a:r>
            <a:r>
              <a:rPr lang="es-ES" sz="2400" dirty="0" err="1" smtClean="0"/>
              <a:t>connect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database</a:t>
            </a:r>
            <a:r>
              <a:rPr lang="es-ES" sz="2400" dirty="0" smtClean="0"/>
              <a:t> */</a:t>
            </a:r>
            <a:br>
              <a:rPr lang="es-ES" sz="2400" dirty="0" smtClean="0"/>
            </a:br>
            <a:r>
              <a:rPr lang="es-ES" sz="2400" dirty="0" err="1" smtClean="0"/>
              <a:t>mysql_connect</a:t>
            </a:r>
            <a:r>
              <a:rPr lang="es-ES" sz="2400" dirty="0" smtClean="0"/>
              <a:t>("</a:t>
            </a:r>
            <a:r>
              <a:rPr lang="es-ES" sz="2400" dirty="0" err="1" smtClean="0"/>
              <a:t>localhost</a:t>
            </a:r>
            <a:r>
              <a:rPr lang="es-ES" sz="2400" dirty="0" smtClean="0"/>
              <a:t>", "</a:t>
            </a:r>
            <a:r>
              <a:rPr lang="es-ES" sz="2400" dirty="0" err="1" smtClean="0"/>
              <a:t>mysql_user</a:t>
            </a:r>
            <a:r>
              <a:rPr lang="es-ES" sz="2400" dirty="0" smtClean="0"/>
              <a:t>", "</a:t>
            </a:r>
            <a:r>
              <a:rPr lang="es-ES" sz="2400" dirty="0" err="1" smtClean="0"/>
              <a:t>mysql_password</a:t>
            </a:r>
            <a:r>
              <a:rPr lang="es-ES" sz="2400" dirty="0" smtClean="0"/>
              <a:t>") </a:t>
            </a:r>
            <a:r>
              <a:rPr lang="es-ES" sz="2400" dirty="0" err="1" smtClean="0"/>
              <a:t>or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    die("</a:t>
            </a:r>
            <a:r>
              <a:rPr lang="es-ES" sz="2400" dirty="0" err="1" smtClean="0"/>
              <a:t>Could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connect</a:t>
            </a:r>
            <a:r>
              <a:rPr lang="es-ES" sz="2400" dirty="0" smtClean="0"/>
              <a:t>: " . </a:t>
            </a:r>
            <a:r>
              <a:rPr lang="es-ES" sz="2400" dirty="0" err="1" smtClean="0"/>
              <a:t>mysql_error</a:t>
            </a:r>
            <a:r>
              <a:rPr lang="es-ES" sz="2400" dirty="0" smtClean="0"/>
              <a:t>());</a:t>
            </a:r>
            <a:br>
              <a:rPr lang="es-ES" sz="2400" dirty="0" smtClean="0"/>
            </a:br>
            <a:r>
              <a:rPr lang="es-ES" sz="2400" dirty="0" err="1" smtClean="0"/>
              <a:t>mysql_select_db</a:t>
            </a:r>
            <a:r>
              <a:rPr lang="es-ES" sz="2400" dirty="0" smtClean="0"/>
              <a:t>("</a:t>
            </a:r>
            <a:r>
              <a:rPr lang="es-ES" sz="2400" dirty="0" err="1" smtClean="0"/>
              <a:t>mydb</a:t>
            </a:r>
            <a:r>
              <a:rPr lang="es-ES" sz="2400" dirty="0" smtClean="0"/>
              <a:t>");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/* </a:t>
            </a:r>
            <a:r>
              <a:rPr lang="es-ES" sz="2400" dirty="0" err="1" smtClean="0"/>
              <a:t>Update</a:t>
            </a:r>
            <a:r>
              <a:rPr lang="es-ES" sz="2400" dirty="0" smtClean="0"/>
              <a:t> records */</a:t>
            </a:r>
            <a:br>
              <a:rPr lang="es-ES" sz="2400" dirty="0" smtClean="0"/>
            </a:br>
            <a:r>
              <a:rPr lang="es-ES" sz="2400" dirty="0" err="1" smtClean="0"/>
              <a:t>mysql_query</a:t>
            </a:r>
            <a:r>
              <a:rPr lang="es-ES" sz="2400" dirty="0" smtClean="0"/>
              <a:t>("UPDATE </a:t>
            </a:r>
            <a:r>
              <a:rPr lang="es-ES" sz="2400" dirty="0" err="1" smtClean="0"/>
              <a:t>mytable</a:t>
            </a:r>
            <a:r>
              <a:rPr lang="es-ES" sz="2400" dirty="0" smtClean="0"/>
              <a:t> SET </a:t>
            </a:r>
            <a:r>
              <a:rPr lang="es-ES" sz="2400" dirty="0" err="1" smtClean="0"/>
              <a:t>used</a:t>
            </a:r>
            <a:r>
              <a:rPr lang="es-ES" sz="2400" dirty="0" smtClean="0"/>
              <a:t>=1 WHERE id &lt; 10");</a:t>
            </a:r>
            <a:br>
              <a:rPr lang="es-ES" sz="2400" dirty="0" smtClean="0"/>
            </a:br>
            <a:r>
              <a:rPr lang="es-ES" sz="2400" dirty="0" err="1" smtClean="0"/>
              <a:t>printf</a:t>
            </a:r>
            <a:r>
              <a:rPr lang="es-ES" sz="2400" dirty="0" smtClean="0"/>
              <a:t> ("</a:t>
            </a:r>
            <a:r>
              <a:rPr lang="es-ES" sz="2400" dirty="0" err="1" smtClean="0"/>
              <a:t>Updated</a:t>
            </a:r>
            <a:r>
              <a:rPr lang="es-ES" sz="2400" dirty="0" smtClean="0"/>
              <a:t> records: %d\n", </a:t>
            </a:r>
            <a:r>
              <a:rPr lang="es-ES" sz="2400" dirty="0" err="1" smtClean="0"/>
              <a:t>mysql_affected_rows</a:t>
            </a:r>
            <a:r>
              <a:rPr lang="es-ES" sz="2400" dirty="0" smtClean="0"/>
              <a:t>());</a:t>
            </a:r>
            <a:br>
              <a:rPr lang="es-ES" sz="2400" dirty="0" smtClean="0"/>
            </a:br>
            <a:r>
              <a:rPr lang="es-ES" sz="2400" dirty="0" err="1" smtClean="0"/>
              <a:t>mysql_query</a:t>
            </a:r>
            <a:r>
              <a:rPr lang="es-ES" sz="2400" dirty="0" smtClean="0"/>
              <a:t>("COMMIT");</a:t>
            </a:r>
            <a:br>
              <a:rPr lang="es-ES" sz="2400" dirty="0" smtClean="0"/>
            </a:br>
            <a:r>
              <a:rPr lang="es-ES" sz="2400" dirty="0" smtClean="0"/>
              <a:t>?&gt;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800" b="1" dirty="0" err="1" smtClean="0"/>
              <a:t>mysql_connect</a:t>
            </a:r>
            <a:r>
              <a:rPr lang="es-ES" sz="2800" b="1" dirty="0" smtClean="0"/>
              <a:t> y </a:t>
            </a:r>
            <a:r>
              <a:rPr lang="es-ES" sz="2800" b="1" dirty="0" err="1" smtClean="0"/>
              <a:t>mysql_close</a:t>
            </a:r>
            <a:r>
              <a:rPr lang="es-ES" sz="2800" b="1" dirty="0" smtClean="0"/>
              <a:t> </a:t>
            </a:r>
          </a:p>
          <a:p>
            <a:pPr lvl="1">
              <a:buNone/>
            </a:pPr>
            <a:r>
              <a:rPr lang="es-ES" sz="2400" dirty="0" smtClean="0"/>
              <a:t>&lt;?</a:t>
            </a:r>
            <a:r>
              <a:rPr lang="es-ES" sz="2400" dirty="0" err="1" smtClean="0"/>
              <a:t>php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$link = </a:t>
            </a:r>
            <a:r>
              <a:rPr lang="es-ES" sz="2400" dirty="0" err="1" smtClean="0"/>
              <a:t>mysql_connect</a:t>
            </a:r>
            <a:r>
              <a:rPr lang="es-ES" sz="2400" dirty="0" smtClean="0"/>
              <a:t>('</a:t>
            </a:r>
            <a:r>
              <a:rPr lang="es-ES" sz="2400" dirty="0" err="1" smtClean="0"/>
              <a:t>localhost</a:t>
            </a:r>
            <a:r>
              <a:rPr lang="es-ES" sz="2400" dirty="0" smtClean="0"/>
              <a:t>', '</a:t>
            </a:r>
            <a:r>
              <a:rPr lang="es-ES" sz="2400" dirty="0" err="1" smtClean="0"/>
              <a:t>mysql_user</a:t>
            </a:r>
            <a:r>
              <a:rPr lang="es-ES" sz="2400" dirty="0" smtClean="0"/>
              <a:t>', '</a:t>
            </a:r>
            <a:r>
              <a:rPr lang="es-ES" sz="2400" dirty="0" err="1" smtClean="0"/>
              <a:t>mysql_password</a:t>
            </a:r>
            <a:r>
              <a:rPr lang="es-ES" sz="2400" dirty="0" smtClean="0"/>
              <a:t>');</a:t>
            </a:r>
            <a:br>
              <a:rPr lang="es-ES" sz="2400" dirty="0" smtClean="0"/>
            </a:br>
            <a:r>
              <a:rPr lang="es-ES" sz="2400" dirty="0" err="1" smtClean="0"/>
              <a:t>if</a:t>
            </a:r>
            <a:r>
              <a:rPr lang="es-ES" sz="2400" dirty="0" smtClean="0"/>
              <a:t> (!$link) {</a:t>
            </a:r>
            <a:br>
              <a:rPr lang="es-ES" sz="2400" dirty="0" smtClean="0"/>
            </a:br>
            <a:r>
              <a:rPr lang="es-ES" sz="2400" dirty="0" smtClean="0"/>
              <a:t>    die('</a:t>
            </a:r>
            <a:r>
              <a:rPr lang="es-ES" sz="2400" dirty="0" err="1" smtClean="0"/>
              <a:t>Could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connect</a:t>
            </a:r>
            <a:r>
              <a:rPr lang="es-ES" sz="2400" dirty="0" smtClean="0"/>
              <a:t>: ' . </a:t>
            </a:r>
            <a:r>
              <a:rPr lang="es-ES" sz="2400" dirty="0" err="1" smtClean="0"/>
              <a:t>mysql_error</a:t>
            </a:r>
            <a:r>
              <a:rPr lang="es-ES" sz="2400" dirty="0" smtClean="0"/>
              <a:t>());</a:t>
            </a:r>
            <a:br>
              <a:rPr lang="es-ES" sz="2400" dirty="0" smtClean="0"/>
            </a:br>
            <a:r>
              <a:rPr lang="es-ES" sz="2400" dirty="0" smtClean="0"/>
              <a:t>}</a:t>
            </a:r>
            <a:br>
              <a:rPr lang="es-ES" sz="2400" dirty="0" smtClean="0"/>
            </a:br>
            <a:r>
              <a:rPr lang="es-ES" sz="2400" dirty="0" smtClean="0"/>
              <a:t>echo '</a:t>
            </a:r>
            <a:r>
              <a:rPr lang="es-ES" sz="2400" dirty="0" err="1" smtClean="0"/>
              <a:t>Connected</a:t>
            </a:r>
            <a:r>
              <a:rPr lang="es-ES" sz="2400" dirty="0" smtClean="0"/>
              <a:t> </a:t>
            </a:r>
            <a:r>
              <a:rPr lang="es-ES" sz="2400" dirty="0" err="1" smtClean="0"/>
              <a:t>successfully</a:t>
            </a:r>
            <a:r>
              <a:rPr lang="es-ES" sz="2400" dirty="0" smtClean="0"/>
              <a:t>';</a:t>
            </a:r>
            <a:br>
              <a:rPr lang="es-ES" sz="2400" dirty="0" smtClean="0"/>
            </a:br>
            <a:r>
              <a:rPr lang="es-ES" sz="2400" dirty="0" err="1" smtClean="0"/>
              <a:t>mysql_close</a:t>
            </a:r>
            <a:r>
              <a:rPr lang="es-ES" sz="2400" dirty="0" smtClean="0"/>
              <a:t>($link);</a:t>
            </a:r>
            <a:br>
              <a:rPr lang="es-ES" sz="2400" dirty="0" smtClean="0"/>
            </a:br>
            <a:r>
              <a:rPr lang="es-ES" sz="2400" dirty="0" smtClean="0"/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800" b="1" dirty="0" err="1" smtClean="0"/>
              <a:t>mysql_fetch_row</a:t>
            </a:r>
            <a:r>
              <a:rPr lang="es-ES" sz="2800" b="1" dirty="0" smtClean="0"/>
              <a:t> </a:t>
            </a:r>
            <a:r>
              <a:rPr lang="es-ES" sz="2800" dirty="0" smtClean="0"/>
              <a:t>Devuelve una fila de resultado como matriz.</a:t>
            </a:r>
          </a:p>
          <a:p>
            <a:pPr lvl="1">
              <a:buNone/>
            </a:pPr>
            <a:r>
              <a:rPr lang="es-ES" sz="2400" dirty="0" smtClean="0"/>
              <a:t>&lt;?</a:t>
            </a:r>
            <a:r>
              <a:rPr lang="es-ES" sz="2400" dirty="0" err="1" smtClean="0"/>
              <a:t>php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result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mysql_query</a:t>
            </a:r>
            <a:r>
              <a:rPr lang="es-ES" sz="2400" dirty="0" smtClean="0"/>
              <a:t>("SELECT </a:t>
            </a:r>
            <a:r>
              <a:rPr lang="es-ES" sz="2400" dirty="0" err="1" smtClean="0"/>
              <a:t>id,email</a:t>
            </a:r>
            <a:r>
              <a:rPr lang="es-ES" sz="2400" dirty="0" smtClean="0"/>
              <a:t> FROM </a:t>
            </a:r>
            <a:r>
              <a:rPr lang="es-ES" sz="2400" dirty="0" err="1" smtClean="0"/>
              <a:t>people</a:t>
            </a:r>
            <a:r>
              <a:rPr lang="es-ES" sz="2400" dirty="0" smtClean="0"/>
              <a:t> WHERE id = '42'");</a:t>
            </a:r>
            <a:br>
              <a:rPr lang="es-ES" sz="2400" dirty="0" smtClean="0"/>
            </a:br>
            <a:r>
              <a:rPr lang="es-ES" sz="2400" dirty="0" err="1" smtClean="0"/>
              <a:t>if</a:t>
            </a:r>
            <a:r>
              <a:rPr lang="es-ES" sz="2400" dirty="0" smtClean="0"/>
              <a:t> (!$</a:t>
            </a:r>
            <a:r>
              <a:rPr lang="es-ES" sz="2400" dirty="0" err="1" smtClean="0"/>
              <a:t>result</a:t>
            </a:r>
            <a:r>
              <a:rPr lang="es-ES" sz="2400" dirty="0" smtClean="0"/>
              <a:t>) {</a:t>
            </a:r>
            <a:br>
              <a:rPr lang="es-ES" sz="2400" dirty="0" smtClean="0"/>
            </a:br>
            <a:r>
              <a:rPr lang="es-ES" sz="2400" dirty="0" smtClean="0"/>
              <a:t>    echo '</a:t>
            </a:r>
            <a:r>
              <a:rPr lang="es-ES" sz="2400" dirty="0" err="1" smtClean="0"/>
              <a:t>Could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run</a:t>
            </a:r>
            <a:r>
              <a:rPr lang="es-ES" sz="2400" dirty="0" smtClean="0"/>
              <a:t> </a:t>
            </a:r>
            <a:r>
              <a:rPr lang="es-ES" sz="2400" dirty="0" err="1" smtClean="0"/>
              <a:t>query</a:t>
            </a:r>
            <a:r>
              <a:rPr lang="es-ES" sz="2400" dirty="0" smtClean="0"/>
              <a:t>: ' . </a:t>
            </a:r>
            <a:r>
              <a:rPr lang="es-ES" sz="2400" dirty="0" err="1" smtClean="0"/>
              <a:t>mysql_error</a:t>
            </a:r>
            <a:r>
              <a:rPr lang="es-ES" sz="2400" dirty="0" smtClean="0"/>
              <a:t>();</a:t>
            </a:r>
            <a:br>
              <a:rPr lang="es-ES" sz="2400" dirty="0" smtClean="0"/>
            </a:br>
            <a:r>
              <a:rPr lang="es-ES" sz="2400" dirty="0" smtClean="0"/>
              <a:t>    </a:t>
            </a:r>
            <a:r>
              <a:rPr lang="es-ES" sz="2400" dirty="0" err="1" smtClean="0"/>
              <a:t>exit</a:t>
            </a:r>
            <a:r>
              <a:rPr lang="es-ES" sz="2400" dirty="0" smtClean="0"/>
              <a:t>;</a:t>
            </a:r>
            <a:br>
              <a:rPr lang="es-ES" sz="2400" dirty="0" smtClean="0"/>
            </a:br>
            <a:r>
              <a:rPr lang="es-ES" sz="2400" dirty="0" smtClean="0"/>
              <a:t>}</a:t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row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mysql_fetch_row</a:t>
            </a:r>
            <a:r>
              <a:rPr lang="es-ES" sz="2400" dirty="0" smtClean="0"/>
              <a:t>($</a:t>
            </a:r>
            <a:r>
              <a:rPr lang="es-ES" sz="2400" dirty="0" err="1" smtClean="0"/>
              <a:t>result</a:t>
            </a:r>
            <a:r>
              <a:rPr lang="es-ES" sz="2400" dirty="0" smtClean="0"/>
              <a:t>);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echo $</a:t>
            </a:r>
            <a:r>
              <a:rPr lang="es-ES" sz="2400" dirty="0" err="1" smtClean="0"/>
              <a:t>row</a:t>
            </a:r>
            <a:r>
              <a:rPr lang="es-ES" sz="2400" dirty="0" smtClean="0"/>
              <a:t>[0]; // 42</a:t>
            </a:r>
            <a:br>
              <a:rPr lang="es-ES" sz="2400" dirty="0" smtClean="0"/>
            </a:br>
            <a:r>
              <a:rPr lang="es-ES" sz="2400" dirty="0" smtClean="0"/>
              <a:t>echo $</a:t>
            </a:r>
            <a:r>
              <a:rPr lang="es-ES" sz="2400" dirty="0" err="1" smtClean="0"/>
              <a:t>row</a:t>
            </a:r>
            <a:r>
              <a:rPr lang="es-ES" sz="2400" dirty="0" smtClean="0"/>
              <a:t>[1]; // </a:t>
            </a:r>
            <a:r>
              <a:rPr lang="es-ES" sz="2400" dirty="0" err="1" smtClean="0"/>
              <a:t>the</a:t>
            </a:r>
            <a:r>
              <a:rPr lang="es-ES" sz="2400" dirty="0" smtClean="0"/>
              <a:t> email </a:t>
            </a:r>
            <a:r>
              <a:rPr lang="es-ES" sz="2400" dirty="0" err="1" smtClean="0"/>
              <a:t>value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?&gt;</a:t>
            </a:r>
            <a:endParaRPr lang="es-E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Crear Nuevas Bases de datos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Cubriremos la configuración básica que necesitaremos para poder conectar bases de datos a la web.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Trabajar con Bases de datos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Veremos como hacer peticiones a las bases de datos añadiendo y borrando registros mediante mandatos.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Acceder a Bases de datos desde la web con </a:t>
            </a: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php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Veremos como conectar PHP y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juntos para poder administrar nuestra base de</a:t>
            </a:r>
            <a:b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datos desde una interface Web.</a:t>
            </a:r>
          </a:p>
          <a:p>
            <a:pPr>
              <a:spcBef>
                <a:spcPct val="50000"/>
              </a:spcBef>
            </a:pPr>
            <a:r>
              <a:rPr lang="es-ES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avanzado: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Cubriremos características avanzadas de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MySQL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necesarias para crear aplicaciones Web.</a:t>
            </a:r>
          </a:p>
          <a:p>
            <a:pPr>
              <a:lnSpc>
                <a:spcPct val="90000"/>
              </a:lnSpc>
            </a:pPr>
            <a:endParaRPr lang="es-MX" sz="28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Temas que veremos en este Bloque del curso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b="1" dirty="0" err="1" smtClean="0"/>
              <a:t>mysql_fetch_object</a:t>
            </a:r>
            <a:endParaRPr lang="es-ES" sz="2800" b="1" dirty="0" smtClean="0"/>
          </a:p>
          <a:p>
            <a:r>
              <a:rPr lang="es-ES" sz="2800" dirty="0" smtClean="0"/>
              <a:t>Extrae una fila de resultado como un objeto</a:t>
            </a:r>
          </a:p>
          <a:p>
            <a:pPr lvl="1">
              <a:buNone/>
            </a:pPr>
            <a:r>
              <a:rPr lang="es-ES" sz="2400" dirty="0" smtClean="0"/>
              <a:t>&lt;?</a:t>
            </a:r>
            <a:r>
              <a:rPr lang="es-ES" sz="2400" dirty="0" err="1" smtClean="0"/>
              <a:t>php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err="1" smtClean="0"/>
              <a:t>mysql_connect</a:t>
            </a:r>
            <a:r>
              <a:rPr lang="es-ES" sz="2400" dirty="0" smtClean="0"/>
              <a:t>("</a:t>
            </a:r>
            <a:r>
              <a:rPr lang="es-ES" sz="2400" dirty="0" err="1" smtClean="0"/>
              <a:t>hostname</a:t>
            </a:r>
            <a:r>
              <a:rPr lang="es-ES" sz="2400" dirty="0" smtClean="0"/>
              <a:t>", "</a:t>
            </a:r>
            <a:r>
              <a:rPr lang="es-ES" sz="2400" dirty="0" err="1" smtClean="0"/>
              <a:t>user</a:t>
            </a:r>
            <a:r>
              <a:rPr lang="es-ES" sz="2400" dirty="0" smtClean="0"/>
              <a:t>", "</a:t>
            </a:r>
            <a:r>
              <a:rPr lang="es-ES" sz="2400" dirty="0" err="1" smtClean="0"/>
              <a:t>password</a:t>
            </a:r>
            <a:r>
              <a:rPr lang="es-ES" sz="2400" dirty="0" smtClean="0"/>
              <a:t>");</a:t>
            </a:r>
            <a:br>
              <a:rPr lang="es-ES" sz="2400" dirty="0" smtClean="0"/>
            </a:br>
            <a:r>
              <a:rPr lang="es-ES" sz="2400" dirty="0" err="1" smtClean="0"/>
              <a:t>mysql_select_db</a:t>
            </a:r>
            <a:r>
              <a:rPr lang="es-ES" sz="2400" dirty="0" smtClean="0"/>
              <a:t>("</a:t>
            </a:r>
            <a:r>
              <a:rPr lang="es-ES" sz="2400" dirty="0" err="1" smtClean="0"/>
              <a:t>mydb</a:t>
            </a:r>
            <a:r>
              <a:rPr lang="es-ES" sz="2400" dirty="0" smtClean="0"/>
              <a:t>");</a:t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result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mysql_query</a:t>
            </a:r>
            <a:r>
              <a:rPr lang="es-ES" sz="2400" dirty="0" smtClean="0"/>
              <a:t>("</a:t>
            </a:r>
            <a:r>
              <a:rPr lang="es-ES" sz="2400" dirty="0" err="1" smtClean="0"/>
              <a:t>select</a:t>
            </a:r>
            <a:r>
              <a:rPr lang="es-ES" sz="2400" dirty="0" smtClean="0"/>
              <a:t> *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mytable</a:t>
            </a:r>
            <a:r>
              <a:rPr lang="es-ES" sz="2400" dirty="0" smtClean="0"/>
              <a:t>");</a:t>
            </a:r>
            <a:br>
              <a:rPr lang="es-ES" sz="2400" dirty="0" smtClean="0"/>
            </a:br>
            <a:r>
              <a:rPr lang="es-ES" sz="2400" dirty="0" err="1" smtClean="0"/>
              <a:t>while</a:t>
            </a:r>
            <a:r>
              <a:rPr lang="es-ES" sz="2400" dirty="0" smtClean="0"/>
              <a:t> ($</a:t>
            </a:r>
            <a:r>
              <a:rPr lang="es-ES" sz="2400" dirty="0" err="1" smtClean="0"/>
              <a:t>row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mysql_fetch_object</a:t>
            </a:r>
            <a:r>
              <a:rPr lang="es-ES" sz="2400" dirty="0" smtClean="0"/>
              <a:t>($</a:t>
            </a:r>
            <a:r>
              <a:rPr lang="es-ES" sz="2400" dirty="0" err="1" smtClean="0"/>
              <a:t>result</a:t>
            </a:r>
            <a:r>
              <a:rPr lang="es-ES" sz="2400" dirty="0" smtClean="0"/>
              <a:t>)) {</a:t>
            </a:r>
            <a:br>
              <a:rPr lang="es-ES" sz="2400" dirty="0" smtClean="0"/>
            </a:br>
            <a:r>
              <a:rPr lang="es-ES" sz="2400" dirty="0" smtClean="0"/>
              <a:t>    echo $</a:t>
            </a:r>
            <a:r>
              <a:rPr lang="es-ES" sz="2400" dirty="0" err="1" smtClean="0"/>
              <a:t>row</a:t>
            </a:r>
            <a:r>
              <a:rPr lang="es-ES" sz="2400" dirty="0" smtClean="0"/>
              <a:t>-&gt;</a:t>
            </a:r>
            <a:r>
              <a:rPr lang="es-ES" sz="2400" dirty="0" err="1" smtClean="0"/>
              <a:t>user_id</a:t>
            </a:r>
            <a:r>
              <a:rPr lang="es-ES" sz="2400" dirty="0" smtClean="0"/>
              <a:t>;</a:t>
            </a:r>
            <a:br>
              <a:rPr lang="es-ES" sz="2400" dirty="0" smtClean="0"/>
            </a:br>
            <a:r>
              <a:rPr lang="es-ES" sz="2400" dirty="0" smtClean="0"/>
              <a:t>    echo $</a:t>
            </a:r>
            <a:r>
              <a:rPr lang="es-ES" sz="2400" dirty="0" err="1" smtClean="0"/>
              <a:t>row</a:t>
            </a:r>
            <a:r>
              <a:rPr lang="es-ES" sz="2400" dirty="0" smtClean="0"/>
              <a:t>-&gt;</a:t>
            </a:r>
            <a:r>
              <a:rPr lang="es-ES" sz="2400" dirty="0" err="1" smtClean="0"/>
              <a:t>fullname</a:t>
            </a:r>
            <a:r>
              <a:rPr lang="es-ES" sz="2400" dirty="0" smtClean="0"/>
              <a:t>;</a:t>
            </a:r>
            <a:br>
              <a:rPr lang="es-ES" sz="2400" dirty="0" smtClean="0"/>
            </a:br>
            <a:r>
              <a:rPr lang="es-ES" sz="2400" dirty="0" smtClean="0"/>
              <a:t>}</a:t>
            </a:r>
            <a:br>
              <a:rPr lang="es-ES" sz="2400" dirty="0" smtClean="0"/>
            </a:br>
            <a:r>
              <a:rPr lang="es-ES" sz="2400" dirty="0" err="1" smtClean="0"/>
              <a:t>mysql_free_result</a:t>
            </a:r>
            <a:r>
              <a:rPr lang="es-ES" sz="2400" dirty="0" smtClean="0"/>
              <a:t>($</a:t>
            </a:r>
            <a:r>
              <a:rPr lang="es-ES" sz="2400" dirty="0" err="1" smtClean="0"/>
              <a:t>result</a:t>
            </a:r>
            <a:r>
              <a:rPr lang="es-ES" sz="2400" dirty="0" smtClean="0"/>
              <a:t>);</a:t>
            </a:r>
            <a:br>
              <a:rPr lang="es-ES" sz="2400" dirty="0" smtClean="0"/>
            </a:br>
            <a:r>
              <a:rPr lang="es-ES" sz="2400" dirty="0" smtClean="0"/>
              <a:t>?&gt;</a:t>
            </a:r>
            <a:endParaRPr lang="es-E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Funciones </a:t>
            </a:r>
            <a:r>
              <a:rPr lang="es-MX" sz="4000" dirty="0" err="1" smtClean="0"/>
              <a:t>MySQL</a:t>
            </a:r>
            <a:r>
              <a:rPr lang="es-MX" sz="4000" dirty="0" smtClean="0"/>
              <a:t> soportadas por PHP</a:t>
            </a:r>
            <a:endParaRPr lang="es-MX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800" b="1" dirty="0" err="1" smtClean="0"/>
              <a:t>mysql_num_rows</a:t>
            </a:r>
            <a:endParaRPr lang="es-ES" sz="2800" b="1" dirty="0" smtClean="0"/>
          </a:p>
          <a:p>
            <a:r>
              <a:rPr lang="es-ES" sz="2800" dirty="0" smtClean="0"/>
              <a:t>Devuelve el número de filas de un resultado </a:t>
            </a:r>
          </a:p>
          <a:p>
            <a:pPr lvl="1">
              <a:buNone/>
            </a:pPr>
            <a:r>
              <a:rPr lang="es-ES" sz="2400" dirty="0" smtClean="0"/>
              <a:t>&lt;?</a:t>
            </a:r>
            <a:r>
              <a:rPr lang="es-ES" sz="2400" dirty="0" err="1" smtClean="0"/>
              <a:t>php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$link = </a:t>
            </a:r>
            <a:r>
              <a:rPr lang="es-ES" sz="2400" dirty="0" err="1" smtClean="0"/>
              <a:t>mysql_connect</a:t>
            </a:r>
            <a:r>
              <a:rPr lang="es-ES" sz="2400" dirty="0" smtClean="0"/>
              <a:t>("</a:t>
            </a:r>
            <a:r>
              <a:rPr lang="es-ES" sz="2400" dirty="0" err="1" smtClean="0"/>
              <a:t>localhost</a:t>
            </a:r>
            <a:r>
              <a:rPr lang="es-ES" sz="2400" dirty="0" smtClean="0"/>
              <a:t>", "</a:t>
            </a:r>
            <a:r>
              <a:rPr lang="es-ES" sz="2400" dirty="0" err="1" smtClean="0"/>
              <a:t>mysql_user</a:t>
            </a:r>
            <a:r>
              <a:rPr lang="es-ES" sz="2400" dirty="0" smtClean="0"/>
              <a:t>", "</a:t>
            </a:r>
            <a:r>
              <a:rPr lang="es-ES" sz="2400" dirty="0" err="1" smtClean="0"/>
              <a:t>mysql_password</a:t>
            </a:r>
            <a:r>
              <a:rPr lang="es-ES" sz="2400" dirty="0" smtClean="0"/>
              <a:t>");</a:t>
            </a:r>
            <a:br>
              <a:rPr lang="es-ES" sz="2400" dirty="0" smtClean="0"/>
            </a:br>
            <a:r>
              <a:rPr lang="es-ES" sz="2400" dirty="0" err="1" smtClean="0"/>
              <a:t>mysql_select_db</a:t>
            </a:r>
            <a:r>
              <a:rPr lang="es-ES" sz="2400" dirty="0" smtClean="0"/>
              <a:t>("</a:t>
            </a:r>
            <a:r>
              <a:rPr lang="es-ES" sz="2400" dirty="0" err="1" smtClean="0"/>
              <a:t>database</a:t>
            </a:r>
            <a:r>
              <a:rPr lang="es-ES" sz="2400" dirty="0" smtClean="0"/>
              <a:t>", $link);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result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mysql_query</a:t>
            </a:r>
            <a:r>
              <a:rPr lang="es-ES" sz="2400" dirty="0" smtClean="0"/>
              <a:t>("SELECT * FROM table1", $link);</a:t>
            </a:r>
            <a:br>
              <a:rPr lang="es-ES" sz="2400" dirty="0" smtClean="0"/>
            </a:br>
            <a:r>
              <a:rPr lang="es-ES" sz="2400" dirty="0" smtClean="0"/>
              <a:t>$</a:t>
            </a:r>
            <a:r>
              <a:rPr lang="es-ES" sz="2400" dirty="0" err="1" smtClean="0"/>
              <a:t>num_rows</a:t>
            </a:r>
            <a:r>
              <a:rPr lang="es-ES" sz="2400" dirty="0" smtClean="0"/>
              <a:t> = </a:t>
            </a:r>
            <a:r>
              <a:rPr lang="es-ES" sz="2400" dirty="0" err="1" smtClean="0"/>
              <a:t>mysql_num_rows</a:t>
            </a:r>
            <a:r>
              <a:rPr lang="es-ES" sz="2400" dirty="0" smtClean="0"/>
              <a:t>($</a:t>
            </a:r>
            <a:r>
              <a:rPr lang="es-ES" sz="2400" dirty="0" err="1" smtClean="0"/>
              <a:t>result</a:t>
            </a:r>
            <a:r>
              <a:rPr lang="es-ES" sz="2400" dirty="0" smtClean="0"/>
              <a:t>);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echo "$</a:t>
            </a:r>
            <a:r>
              <a:rPr lang="es-ES" sz="2400" dirty="0" err="1" smtClean="0"/>
              <a:t>num_rows</a:t>
            </a:r>
            <a:r>
              <a:rPr lang="es-ES" sz="2400" dirty="0" smtClean="0"/>
              <a:t> </a:t>
            </a:r>
            <a:r>
              <a:rPr lang="es-ES" sz="2400" dirty="0" err="1" smtClean="0"/>
              <a:t>Rows</a:t>
            </a:r>
            <a:r>
              <a:rPr lang="es-ES" sz="2400" dirty="0" smtClean="0"/>
              <a:t>\n";</a:t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Diseñando tu base de datos WEB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Se desea almacenar información sobre los clientes, los libros que se  venden, y los detalles de los pedidos de los clientes. </a:t>
            </a:r>
          </a:p>
          <a:p>
            <a:r>
              <a:rPr lang="es-MX" sz="2800" dirty="0" smtClean="0"/>
              <a:t>Los clientes cuentan con un nombre y dirección. </a:t>
            </a:r>
          </a:p>
          <a:p>
            <a:r>
              <a:rPr lang="es-MX" sz="2800" dirty="0" smtClean="0"/>
              <a:t>Cada pedido tiene una fecha, un importe total y la cantidad de libros solicitados.</a:t>
            </a:r>
          </a:p>
          <a:p>
            <a:r>
              <a:rPr lang="es-MX" sz="2800" dirty="0" smtClean="0"/>
              <a:t> Cada libro tiene un identificador (ISBN), un autor, un título, y el precio unitario.</a:t>
            </a:r>
            <a:endParaRPr lang="es-MX" sz="2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Creando una base de datos relacional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4697427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    El conjunto de información descrita anteriormente sugiere que sean generadas tres tablas</a:t>
            </a:r>
          </a:p>
          <a:p>
            <a:pPr>
              <a:buNone/>
            </a:pPr>
            <a:r>
              <a:rPr lang="es-MX" dirty="0" smtClean="0"/>
              <a:t> </a:t>
            </a:r>
          </a:p>
          <a:p>
            <a:r>
              <a:rPr lang="es-MX" dirty="0" smtClean="0"/>
              <a:t>Tabla de clientes</a:t>
            </a:r>
          </a:p>
          <a:p>
            <a:r>
              <a:rPr lang="es-MX" dirty="0" smtClean="0"/>
              <a:t>Tabla de pedidos </a:t>
            </a:r>
          </a:p>
          <a:p>
            <a:r>
              <a:rPr lang="es-MX" dirty="0" smtClean="0"/>
              <a:t>Tabla de libros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Bases de datos</a:t>
            </a:r>
            <a:endParaRPr lang="es-MX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54200"/>
          <a:ext cx="8229600" cy="17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ClienteID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Dirección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Ciudad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Julie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Smith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Oak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Street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Airport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West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Alan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Wong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1/47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Haines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Avenue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Box Hill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Michelle Arthur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357 North Road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Yarraville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Tablas</a:t>
            </a:r>
            <a:endParaRPr lang="es-MX" dirty="0"/>
          </a:p>
        </p:txBody>
      </p:sp>
      <p:graphicFrame>
        <p:nvGraphicFramePr>
          <p:cNvPr id="6" name="4 Marcador de contenido"/>
          <p:cNvGraphicFramePr>
            <a:graphicFrameLocks/>
          </p:cNvGraphicFramePr>
          <p:nvPr/>
        </p:nvGraphicFramePr>
        <p:xfrm>
          <a:off x="428596" y="4071942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PedidoID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ClienteID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Monto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Fecha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27.50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02-Apr—2010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12.99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15-Apr-2010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19-Apr-2010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6.99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01-May-2010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28596" y="142873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Cliente</a:t>
            </a:r>
            <a:endParaRPr lang="es-MX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28596" y="357187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Pedidos</a:t>
            </a:r>
            <a:endParaRPr lang="es-MX" b="1" dirty="0"/>
          </a:p>
        </p:txBody>
      </p:sp>
      <p:cxnSp>
        <p:nvCxnSpPr>
          <p:cNvPr id="10" name="9 Conector recto de flecha"/>
          <p:cNvCxnSpPr/>
          <p:nvPr/>
        </p:nvCxnSpPr>
        <p:spPr>
          <a:xfrm rot="10800000">
            <a:off x="1643042" y="3357562"/>
            <a:ext cx="207170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Tablas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/>
          </p:cNvGraphicFramePr>
          <p:nvPr/>
        </p:nvGraphicFramePr>
        <p:xfrm>
          <a:off x="214282" y="1571612"/>
          <a:ext cx="8229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785950"/>
                <a:gridCol w="3214710"/>
                <a:gridCol w="1585866"/>
              </a:tblGrid>
              <a:tr h="365760">
                <a:tc>
                  <a:txBody>
                    <a:bodyPr/>
                    <a:lstStyle/>
                    <a:p>
                      <a:r>
                        <a:rPr lang="es-MX" dirty="0" smtClean="0"/>
                        <a:t>ISBN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Autor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Titulo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Precio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0-672-31697-8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Michael Morgan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Java 2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Professional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Developers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Airport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West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0-672-31745-1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Down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Installing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GNU</a:t>
                      </a: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/Linux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Box Hill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0-672-31509-2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Pruitt.et al.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Teach Yourself GIMP in 24 Hours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Yarraville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42844" y="114298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Libros</a:t>
            </a:r>
            <a:endParaRPr lang="es-MX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Evitando datos redundantes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8" y="1714488"/>
          <a:ext cx="8501094" cy="3418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1572"/>
                <a:gridCol w="1071568"/>
                <a:gridCol w="1643074"/>
                <a:gridCol w="1071554"/>
                <a:gridCol w="1214442"/>
                <a:gridCol w="1214442"/>
                <a:gridCol w="121444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600" dirty="0" err="1" smtClean="0"/>
                        <a:t>PedidoID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Monto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Fecha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err="1" smtClean="0"/>
                        <a:t>cleinteID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Nombre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Dirección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Ciudad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12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190.50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02-Apr—2010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María</a:t>
                      </a:r>
                      <a:r>
                        <a:rPr lang="es-MX" sz="1600" baseline="0" dirty="0" smtClean="0"/>
                        <a:t> López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Acordada 47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México DF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13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120.40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15-Apr-2010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María</a:t>
                      </a:r>
                      <a:r>
                        <a:rPr lang="es-MX" sz="1600" baseline="0" dirty="0" smtClean="0"/>
                        <a:t> López</a:t>
                      </a:r>
                      <a:endParaRPr lang="es-MX" sz="1600" dirty="0" smtClean="0"/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Acordada 47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México DF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14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90.50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19-Apr-2010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María</a:t>
                      </a:r>
                      <a:r>
                        <a:rPr lang="es-MX" sz="1600" baseline="0" dirty="0" smtClean="0"/>
                        <a:t> López</a:t>
                      </a:r>
                      <a:endParaRPr lang="es-MX" sz="1600" dirty="0" smtClean="0"/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Acordada 47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México DF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15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45.30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01-May-2010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María</a:t>
                      </a:r>
                      <a:r>
                        <a:rPr lang="es-MX" sz="1600" baseline="0" dirty="0" smtClean="0"/>
                        <a:t> López</a:t>
                      </a:r>
                      <a:endParaRPr lang="es-MX" sz="1600" dirty="0" smtClean="0"/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Acordada 47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México DF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85918" y="5715016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Redundancia en la tabla de clientes</a:t>
            </a:r>
            <a:endParaRPr lang="es-MX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854200"/>
          <a:ext cx="8712968" cy="2509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3541"/>
                <a:gridCol w="1300755"/>
                <a:gridCol w="912937"/>
                <a:gridCol w="2399431"/>
                <a:gridCol w="2736304"/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PedidoID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ClienteID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Monto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Fecha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Libros Pedidos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3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190.50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02-Apr—2010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0-672-31697-8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2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120.40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15-Apr-2010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0-672-31745-1. 0-672-31509-2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3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2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90.50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19-Apr-2010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0-672-31697-8</a:t>
                      </a:r>
                      <a:endParaRPr lang="es-MX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4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3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45.30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01-May-2010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kern="1200" baseline="0" dirty="0" smtClean="0"/>
                        <a:t>0-672-31745-1. 0-672-31509-2. 0-672-31697-8</a:t>
                      </a:r>
                      <a:endParaRPr lang="es-MX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Evitando datos redundantes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714480" y="5357826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Redundancia en la tabla libros</a:t>
            </a:r>
            <a:endParaRPr lang="es-MX" b="1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1857364"/>
          <a:ext cx="8143932" cy="2988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428629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PedidoID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ISBN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Cantidad</a:t>
                      </a:r>
                      <a:endParaRPr lang="es-MX" dirty="0"/>
                    </a:p>
                  </a:txBody>
                  <a:tcPr/>
                </a:tc>
              </a:tr>
              <a:tr h="34640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0-672-31697-8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</a:tr>
              <a:tr h="34640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0-672-31745-1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</a:tr>
              <a:tr h="34640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0-672-31509-2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</a:tr>
              <a:tr h="34640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0-672-31697-8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</a:tr>
              <a:tr h="34640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0-672-31745-1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</a:tr>
              <a:tr h="34640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0-672-31509-2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</a:tr>
              <a:tr h="34640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0-672-31697-8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Tabla de Pedidos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42910" y="121442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Pedidos Artículos</a:t>
            </a:r>
            <a:endParaRPr lang="es-MX" b="1" dirty="0"/>
          </a:p>
        </p:txBody>
      </p:sp>
      <p:sp>
        <p:nvSpPr>
          <p:cNvPr id="6" name="5 Rectángulo"/>
          <p:cNvSpPr/>
          <p:nvPr/>
        </p:nvSpPr>
        <p:spPr>
          <a:xfrm>
            <a:off x="357158" y="5000636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Este diseño facilita la búsqueda de libros particulares, que han sido ordenados.</a:t>
            </a:r>
            <a:endParaRPr lang="es-MX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</a:pPr>
            <a:r>
              <a:rPr lang="es-ES" sz="3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 el tipo de base de datos más usada: </a:t>
            </a:r>
            <a:r>
              <a:rPr lang="es-ES" sz="3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 basan en el álgebra relacional.</a:t>
            </a:r>
          </a:p>
          <a:p>
            <a:pPr>
              <a:spcBef>
                <a:spcPct val="50000"/>
              </a:spcBef>
            </a:pPr>
            <a:r>
              <a:rPr lang="es-ES" sz="3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Son conjuntos de relaciones llamados tablas: </a:t>
            </a:r>
            <a:r>
              <a:rPr lang="es-ES" sz="3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Las tablas contienen datos ordenados en columnas y filas.</a:t>
            </a:r>
          </a:p>
          <a:p>
            <a:pPr>
              <a:spcBef>
                <a:spcPct val="50000"/>
              </a:spcBef>
            </a:pPr>
            <a:r>
              <a:rPr lang="es-ES" sz="3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Cada Columna tiene un único nombre y contiene diferentes datos: </a:t>
            </a:r>
            <a:r>
              <a:rPr lang="es-ES" sz="3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Cada columna tiene un tipo de datos asociados, como números o textos.</a:t>
            </a:r>
          </a:p>
          <a:p>
            <a:pPr>
              <a:spcBef>
                <a:spcPct val="50000"/>
              </a:spcBef>
            </a:pPr>
            <a:r>
              <a:rPr lang="es-ES" sz="3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 filas son también llamados registros: </a:t>
            </a:r>
            <a:r>
              <a:rPr lang="es-ES" sz="3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Agrupan todos los atributos de un elemento individual (un cliente por ejemplo). Cada fila consiste en un conjunto de valores individuales que se corresponden con columnas.</a:t>
            </a:r>
          </a:p>
          <a:p>
            <a:pPr>
              <a:spcBef>
                <a:spcPct val="50000"/>
              </a:spcBef>
            </a:pPr>
            <a:r>
              <a:rPr lang="es-ES" sz="3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 claves nos permiten identificar a cada elemento específico: </a:t>
            </a:r>
            <a:r>
              <a:rPr lang="es-ES" sz="3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 mejor sistema es crear un número identificador</a:t>
            </a:r>
            <a:r>
              <a:rPr lang="es-ES" sz="3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lnSpc>
                <a:spcPct val="90000"/>
              </a:lnSpc>
            </a:pPr>
            <a:endParaRPr lang="es-MX" sz="28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Conceptos de Bases de Datos relacionales</a:t>
            </a:r>
            <a:endParaRPr lang="es-ES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54200"/>
          <a:ext cx="8229600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4470"/>
                <a:gridCol w="1677370"/>
                <a:gridCol w="2394596"/>
                <a:gridCol w="897244"/>
                <a:gridCol w="1645920"/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 smtClean="0"/>
                        <a:t>ISBN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Autor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Titulo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Precio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Comentarios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0-672-31697-8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Michael Morgan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Java 2 </a:t>
                      </a:r>
                      <a:r>
                        <a:rPr lang="es-MX" sz="1800" kern="1200" baseline="0" dirty="0" err="1" smtClean="0"/>
                        <a:t>for</a:t>
                      </a:r>
                      <a:r>
                        <a:rPr lang="es-MX" sz="1800" kern="1200" baseline="0" dirty="0" smtClean="0"/>
                        <a:t> Professional </a:t>
                      </a:r>
                      <a:r>
                        <a:rPr lang="es-MX" sz="1800" kern="1200" baseline="0" dirty="0" err="1" smtClean="0"/>
                        <a:t>Developers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34.99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0-672-31745-1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Thomas Down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err="1" smtClean="0"/>
                        <a:t>Installing</a:t>
                      </a:r>
                      <a:r>
                        <a:rPr lang="es-MX" sz="1800" kern="1200" baseline="0" dirty="0" smtClean="0"/>
                        <a:t> GNU/Linux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24.99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0-672-31509-2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Pruitt.et al.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Teach Yourself GIMP in 24 Hours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kern="1200" baseline="0" dirty="0" smtClean="0"/>
                        <a:t>24.99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Evitando atributos vacios</a:t>
            </a: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357290" y="521495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ISBN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Comentario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00034" y="121442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Libros</a:t>
            </a:r>
            <a:endParaRPr lang="es-MX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596" y="464344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/>
              <a:t>Comentarios_libros</a:t>
            </a:r>
            <a:endParaRPr lang="es-MX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Creando la base de datos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Clientes(</a:t>
            </a:r>
            <a:r>
              <a:rPr lang="es-MX" u="sng" dirty="0" err="1" smtClean="0"/>
              <a:t>CleinteID</a:t>
            </a:r>
            <a:r>
              <a:rPr lang="es-MX" dirty="0"/>
              <a:t>, </a:t>
            </a:r>
            <a:r>
              <a:rPr lang="es-MX" dirty="0" smtClean="0"/>
              <a:t>Nombre, Dirección, Ciudad)</a:t>
            </a:r>
            <a:endParaRPr lang="es-MX" dirty="0"/>
          </a:p>
          <a:p>
            <a:r>
              <a:rPr lang="es-MX" dirty="0" smtClean="0"/>
              <a:t>Pedidos(</a:t>
            </a:r>
            <a:r>
              <a:rPr lang="es-MX" u="sng" dirty="0" err="1" smtClean="0"/>
              <a:t>PedidoID</a:t>
            </a:r>
            <a:r>
              <a:rPr lang="es-MX" dirty="0"/>
              <a:t>, </a:t>
            </a:r>
            <a:r>
              <a:rPr lang="es-MX" dirty="0" err="1" smtClean="0"/>
              <a:t>ClienteID</a:t>
            </a:r>
            <a:r>
              <a:rPr lang="es-MX" dirty="0"/>
              <a:t>, </a:t>
            </a:r>
            <a:r>
              <a:rPr lang="es-MX" dirty="0" smtClean="0"/>
              <a:t>Monto, Fecha)</a:t>
            </a:r>
            <a:endParaRPr lang="es-MX" dirty="0"/>
          </a:p>
          <a:p>
            <a:r>
              <a:rPr lang="es-MX" dirty="0" smtClean="0"/>
              <a:t>Libros(</a:t>
            </a:r>
            <a:r>
              <a:rPr lang="es-MX" u="sng" dirty="0" smtClean="0"/>
              <a:t>ISBN</a:t>
            </a:r>
            <a:r>
              <a:rPr lang="es-MX" dirty="0"/>
              <a:t>, </a:t>
            </a:r>
            <a:r>
              <a:rPr lang="es-MX" dirty="0" smtClean="0"/>
              <a:t>Autor, Titulo, Precio)</a:t>
            </a:r>
            <a:endParaRPr lang="es-MX" dirty="0"/>
          </a:p>
          <a:p>
            <a:r>
              <a:rPr lang="es-MX" dirty="0" err="1" smtClean="0"/>
              <a:t>Pedido_articulos</a:t>
            </a:r>
            <a:r>
              <a:rPr lang="es-MX" dirty="0" smtClean="0"/>
              <a:t>(</a:t>
            </a:r>
            <a:r>
              <a:rPr lang="es-MX" i="1" u="sng" dirty="0" err="1" smtClean="0"/>
              <a:t>PedidoID</a:t>
            </a:r>
            <a:r>
              <a:rPr lang="es-MX" dirty="0"/>
              <a:t>, </a:t>
            </a:r>
            <a:r>
              <a:rPr lang="es-MX" i="1" u="sng" dirty="0"/>
              <a:t>ISBN</a:t>
            </a:r>
            <a:r>
              <a:rPr lang="es-MX" dirty="0"/>
              <a:t>, </a:t>
            </a:r>
            <a:r>
              <a:rPr lang="es-MX" dirty="0" smtClean="0"/>
              <a:t>Cantidad)</a:t>
            </a:r>
            <a:endParaRPr lang="es-MX" dirty="0"/>
          </a:p>
          <a:p>
            <a:r>
              <a:rPr lang="es-MX" dirty="0" err="1" smtClean="0"/>
              <a:t>Comentarios_Libros</a:t>
            </a:r>
            <a:r>
              <a:rPr lang="es-MX" dirty="0" smtClean="0"/>
              <a:t>(</a:t>
            </a:r>
            <a:r>
              <a:rPr lang="es-MX" i="1" u="sng" dirty="0" smtClean="0"/>
              <a:t>ISBN</a:t>
            </a:r>
            <a:r>
              <a:rPr lang="es-MX" dirty="0"/>
              <a:t>, </a:t>
            </a:r>
            <a:r>
              <a:rPr lang="es-MX" dirty="0" smtClean="0"/>
              <a:t>Comentarios)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     Abre el archivo de scripts, genera una base de datos llamada “libros” y carga las tablas y datos correspondientes.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de las tablas</a:t>
            </a:r>
            <a:endParaRPr lang="es-MX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b="1" dirty="0" smtClean="0"/>
              <a:t>Insertando datos.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err="1" smtClean="0"/>
              <a:t>insert</a:t>
            </a:r>
            <a:r>
              <a:rPr lang="es-MX" dirty="0" smtClean="0"/>
              <a:t> </a:t>
            </a:r>
            <a:r>
              <a:rPr lang="es-MX" dirty="0" err="1" smtClean="0"/>
              <a:t>into</a:t>
            </a:r>
            <a:r>
              <a:rPr lang="es-MX" dirty="0" smtClean="0"/>
              <a:t> clientes </a:t>
            </a:r>
            <a:r>
              <a:rPr lang="es-MX" dirty="0" err="1" smtClean="0"/>
              <a:t>values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(NULL, ‘Luis </a:t>
            </a:r>
            <a:r>
              <a:rPr lang="es-MX" dirty="0" err="1" smtClean="0"/>
              <a:t>Aldape</a:t>
            </a:r>
            <a:r>
              <a:rPr lang="es-MX" dirty="0" smtClean="0"/>
              <a:t>', ‘Del </a:t>
            </a:r>
            <a:r>
              <a:rPr lang="es-MX" dirty="0" err="1" smtClean="0"/>
              <a:t>carmen</a:t>
            </a:r>
            <a:r>
              <a:rPr lang="es-MX" dirty="0" smtClean="0"/>
              <a:t> 34', ‘</a:t>
            </a:r>
            <a:r>
              <a:rPr lang="es-MX" dirty="0" err="1" smtClean="0"/>
              <a:t>Merida</a:t>
            </a:r>
            <a:r>
              <a:rPr lang="es-MX" dirty="0" smtClean="0"/>
              <a:t>');’’’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b="1" dirty="0" smtClean="0"/>
              <a:t>Seleccionando campos de una tabla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nombre, ciudad</a:t>
            </a:r>
          </a:p>
          <a:p>
            <a:pPr>
              <a:buNone/>
            </a:pPr>
            <a:r>
              <a:rPr lang="es-MX" dirty="0" err="1" smtClean="0"/>
              <a:t>from</a:t>
            </a:r>
            <a:r>
              <a:rPr lang="es-MX" dirty="0" smtClean="0"/>
              <a:t> clientes;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b="1" dirty="0" smtClean="0"/>
              <a:t>Seleccionando campos con alguna condición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*</a:t>
            </a:r>
          </a:p>
          <a:p>
            <a:pPr>
              <a:buNone/>
            </a:pPr>
            <a:r>
              <a:rPr lang="es-MX" dirty="0" err="1" smtClean="0"/>
              <a:t>from</a:t>
            </a:r>
            <a:r>
              <a:rPr lang="es-MX" dirty="0" smtClean="0"/>
              <a:t> pedidos</a:t>
            </a:r>
          </a:p>
          <a:p>
            <a:pPr>
              <a:buNone/>
            </a:pPr>
            <a:r>
              <a:rPr lang="es-MX" dirty="0" err="1" smtClean="0"/>
              <a:t>where</a:t>
            </a:r>
            <a:r>
              <a:rPr lang="es-MX" dirty="0" smtClean="0"/>
              <a:t> </a:t>
            </a:r>
            <a:r>
              <a:rPr lang="es-MX" dirty="0" err="1" smtClean="0"/>
              <a:t>clienterid</a:t>
            </a:r>
            <a:r>
              <a:rPr lang="es-MX" dirty="0" smtClean="0"/>
              <a:t> = 3;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Consultas</a:t>
            </a:r>
            <a:endParaRPr lang="es-MX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MX" b="1" dirty="0" smtClean="0"/>
              <a:t>Ordenando por criterio</a:t>
            </a:r>
          </a:p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nombre, </a:t>
            </a:r>
            <a:r>
              <a:rPr lang="es-MX" dirty="0" err="1" smtClean="0"/>
              <a:t>direccion</a:t>
            </a:r>
            <a:endParaRPr lang="es-MX" dirty="0" smtClean="0"/>
          </a:p>
          <a:p>
            <a:pPr>
              <a:buNone/>
            </a:pPr>
            <a:r>
              <a:rPr lang="es-MX" dirty="0" err="1" smtClean="0"/>
              <a:t>from</a:t>
            </a:r>
            <a:r>
              <a:rPr lang="es-MX" dirty="0" smtClean="0"/>
              <a:t> clientes</a:t>
            </a:r>
          </a:p>
          <a:p>
            <a:pPr>
              <a:buNone/>
            </a:pPr>
            <a:r>
              <a:rPr lang="es-MX" dirty="0" err="1" smtClean="0"/>
              <a:t>order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nombre </a:t>
            </a:r>
            <a:r>
              <a:rPr lang="es-MX" dirty="0" err="1" smtClean="0"/>
              <a:t>asc</a:t>
            </a:r>
            <a:r>
              <a:rPr lang="es-MX" dirty="0" smtClean="0"/>
              <a:t>;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b="1" dirty="0" smtClean="0"/>
              <a:t>Promedio total de una orden</a:t>
            </a:r>
          </a:p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</a:t>
            </a:r>
            <a:r>
              <a:rPr lang="es-MX" dirty="0" err="1" smtClean="0"/>
              <a:t>avg</a:t>
            </a:r>
            <a:r>
              <a:rPr lang="es-MX" dirty="0" smtClean="0"/>
              <a:t>(monto)</a:t>
            </a:r>
          </a:p>
          <a:p>
            <a:pPr>
              <a:buNone/>
            </a:pPr>
            <a:r>
              <a:rPr lang="es-MX" dirty="0" err="1" smtClean="0"/>
              <a:t>from</a:t>
            </a:r>
            <a:r>
              <a:rPr lang="es-MX" dirty="0" smtClean="0"/>
              <a:t> pedidos;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b="1" dirty="0" smtClean="0"/>
              <a:t>Criterio de agrupación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</a:t>
            </a:r>
            <a:r>
              <a:rPr lang="es-MX" dirty="0" err="1" smtClean="0"/>
              <a:t>clienteid</a:t>
            </a:r>
            <a:r>
              <a:rPr lang="es-MX" dirty="0" smtClean="0"/>
              <a:t>, </a:t>
            </a:r>
            <a:r>
              <a:rPr lang="es-MX" dirty="0" err="1" smtClean="0"/>
              <a:t>avg</a:t>
            </a:r>
            <a:r>
              <a:rPr lang="es-MX" dirty="0" smtClean="0"/>
              <a:t>(monto)</a:t>
            </a:r>
          </a:p>
          <a:p>
            <a:pPr>
              <a:buNone/>
            </a:pPr>
            <a:r>
              <a:rPr lang="es-MX" dirty="0" err="1" smtClean="0"/>
              <a:t>from</a:t>
            </a:r>
            <a:r>
              <a:rPr lang="es-MX" dirty="0" smtClean="0"/>
              <a:t> pedidos</a:t>
            </a:r>
          </a:p>
          <a:p>
            <a:pPr>
              <a:buNone/>
            </a:pPr>
            <a:r>
              <a:rPr lang="es-MX" dirty="0" err="1" smtClean="0"/>
              <a:t>group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clienteid</a:t>
            </a:r>
            <a:r>
              <a:rPr lang="es-MX" dirty="0" smtClean="0"/>
              <a:t>;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Consultas</a:t>
            </a:r>
            <a:endParaRPr lang="es-MX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MX" b="1" dirty="0" smtClean="0"/>
              <a:t>Combinando dos tablas</a:t>
            </a:r>
          </a:p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</a:t>
            </a:r>
            <a:r>
              <a:rPr lang="es-MX" dirty="0" err="1" smtClean="0"/>
              <a:t>pedidos.pedidoid</a:t>
            </a:r>
            <a:r>
              <a:rPr lang="es-MX" dirty="0" smtClean="0"/>
              <a:t>, </a:t>
            </a:r>
            <a:r>
              <a:rPr lang="es-MX" dirty="0" err="1" smtClean="0"/>
              <a:t>pedidos.monto</a:t>
            </a:r>
            <a:r>
              <a:rPr lang="es-MX" dirty="0" smtClean="0"/>
              <a:t>, </a:t>
            </a:r>
            <a:r>
              <a:rPr lang="es-MX" dirty="0" err="1" smtClean="0"/>
              <a:t>pedidos.fecha</a:t>
            </a:r>
            <a:endParaRPr lang="es-MX" dirty="0" smtClean="0"/>
          </a:p>
          <a:p>
            <a:pPr>
              <a:buNone/>
            </a:pPr>
            <a:r>
              <a:rPr lang="es-MX" dirty="0" err="1" smtClean="0"/>
              <a:t>from</a:t>
            </a:r>
            <a:r>
              <a:rPr lang="es-MX" dirty="0" smtClean="0"/>
              <a:t> clientes, pedidos</a:t>
            </a:r>
          </a:p>
          <a:p>
            <a:pPr>
              <a:buNone/>
            </a:pPr>
            <a:r>
              <a:rPr lang="es-MX" dirty="0" err="1" smtClean="0"/>
              <a:t>where</a:t>
            </a:r>
            <a:r>
              <a:rPr lang="es-MX" dirty="0" smtClean="0"/>
              <a:t> </a:t>
            </a:r>
            <a:r>
              <a:rPr lang="es-MX" dirty="0" err="1" smtClean="0"/>
              <a:t>clientes.nombre</a:t>
            </a:r>
            <a:r>
              <a:rPr lang="es-MX" dirty="0" smtClean="0"/>
              <a:t> = ‘</a:t>
            </a:r>
            <a:r>
              <a:rPr lang="es-MX" dirty="0" err="1" smtClean="0"/>
              <a:t>Julie</a:t>
            </a:r>
            <a:r>
              <a:rPr lang="es-MX" dirty="0" smtClean="0"/>
              <a:t> Smith’</a:t>
            </a:r>
          </a:p>
          <a:p>
            <a:pPr>
              <a:buNone/>
            </a:pPr>
            <a:r>
              <a:rPr lang="es-MX" dirty="0" smtClean="0"/>
              <a:t>and </a:t>
            </a:r>
            <a:r>
              <a:rPr lang="es-MX" dirty="0" err="1" smtClean="0"/>
              <a:t>clientes.clienteid</a:t>
            </a:r>
            <a:r>
              <a:rPr lang="es-MX" dirty="0" smtClean="0"/>
              <a:t> = </a:t>
            </a:r>
            <a:r>
              <a:rPr lang="es-MX" dirty="0" err="1" smtClean="0"/>
              <a:t>pedidos.clienteid</a:t>
            </a:r>
            <a:r>
              <a:rPr lang="es-MX" dirty="0" smtClean="0"/>
              <a:t>;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b="1" dirty="0" smtClean="0"/>
              <a:t>Usando alias para las tablas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</a:t>
            </a:r>
            <a:r>
              <a:rPr lang="es-MX" dirty="0" err="1" smtClean="0"/>
              <a:t>c.nombre</a:t>
            </a:r>
            <a:endParaRPr lang="es-MX" dirty="0" smtClean="0"/>
          </a:p>
          <a:p>
            <a:pPr>
              <a:buNone/>
            </a:pPr>
            <a:r>
              <a:rPr lang="en-US" dirty="0" smtClean="0"/>
              <a:t>from </a:t>
            </a:r>
            <a:r>
              <a:rPr lang="en-US" dirty="0" err="1" smtClean="0"/>
              <a:t>clientes</a:t>
            </a:r>
            <a:r>
              <a:rPr lang="en-US" dirty="0" smtClean="0"/>
              <a:t> as c, </a:t>
            </a:r>
            <a:r>
              <a:rPr lang="en-US" dirty="0" err="1" smtClean="0"/>
              <a:t>pedidos</a:t>
            </a:r>
            <a:r>
              <a:rPr lang="en-US" dirty="0" smtClean="0"/>
              <a:t> as o, </a:t>
            </a:r>
            <a:r>
              <a:rPr lang="en-US" dirty="0" err="1" smtClean="0"/>
              <a:t>pedido_articulos</a:t>
            </a:r>
            <a:r>
              <a:rPr lang="en-US" dirty="0" smtClean="0"/>
              <a:t> as </a:t>
            </a:r>
            <a:r>
              <a:rPr lang="en-US" dirty="0" err="1" smtClean="0"/>
              <a:t>oi</a:t>
            </a:r>
            <a:r>
              <a:rPr lang="en-US" dirty="0" smtClean="0"/>
              <a:t>, </a:t>
            </a:r>
            <a:r>
              <a:rPr lang="en-US" dirty="0" err="1" smtClean="0"/>
              <a:t>libros</a:t>
            </a:r>
            <a:r>
              <a:rPr lang="en-US" dirty="0" smtClean="0"/>
              <a:t> as b</a:t>
            </a:r>
          </a:p>
          <a:p>
            <a:pPr>
              <a:buNone/>
            </a:pPr>
            <a:r>
              <a:rPr lang="es-MX" dirty="0" err="1" smtClean="0"/>
              <a:t>where</a:t>
            </a:r>
            <a:r>
              <a:rPr lang="es-MX" dirty="0" smtClean="0"/>
              <a:t> </a:t>
            </a:r>
            <a:r>
              <a:rPr lang="es-MX" dirty="0" err="1" smtClean="0"/>
              <a:t>c.clienteid</a:t>
            </a:r>
            <a:r>
              <a:rPr lang="es-MX" dirty="0" smtClean="0"/>
              <a:t> = </a:t>
            </a:r>
            <a:r>
              <a:rPr lang="es-MX" dirty="0" err="1" smtClean="0"/>
              <a:t>o.clienteid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and </a:t>
            </a:r>
            <a:r>
              <a:rPr lang="es-MX" dirty="0" err="1" smtClean="0"/>
              <a:t>o.pedidoid</a:t>
            </a:r>
            <a:r>
              <a:rPr lang="es-MX" dirty="0" smtClean="0"/>
              <a:t> = </a:t>
            </a:r>
            <a:r>
              <a:rPr lang="es-MX" dirty="0" err="1" smtClean="0"/>
              <a:t>oi.pedidoid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and </a:t>
            </a:r>
            <a:r>
              <a:rPr lang="es-MX" dirty="0" err="1" smtClean="0"/>
              <a:t>oi.isbn</a:t>
            </a:r>
            <a:r>
              <a:rPr lang="es-MX" dirty="0" smtClean="0"/>
              <a:t> = </a:t>
            </a:r>
            <a:r>
              <a:rPr lang="es-MX" dirty="0" err="1" smtClean="0"/>
              <a:t>b.isbn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and </a:t>
            </a:r>
            <a:r>
              <a:rPr lang="es-MX" dirty="0" err="1" smtClean="0"/>
              <a:t>b.titulo</a:t>
            </a:r>
            <a:r>
              <a:rPr lang="es-MX" dirty="0" smtClean="0"/>
              <a:t> </a:t>
            </a:r>
            <a:r>
              <a:rPr lang="es-MX" dirty="0" err="1" smtClean="0"/>
              <a:t>like</a:t>
            </a:r>
            <a:r>
              <a:rPr lang="es-MX" dirty="0" smtClean="0"/>
              <a:t> ‘%Java%’;</a:t>
            </a: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Consultas</a:t>
            </a:r>
            <a:endParaRPr lang="es-MX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err="1" smtClean="0"/>
              <a:t>select</a:t>
            </a:r>
            <a:r>
              <a:rPr lang="es-MX" dirty="0" smtClean="0"/>
              <a:t> </a:t>
            </a:r>
            <a:r>
              <a:rPr lang="es-MX" dirty="0" err="1" smtClean="0"/>
              <a:t>isbn</a:t>
            </a:r>
            <a:r>
              <a:rPr lang="es-MX" dirty="0" smtClean="0"/>
              <a:t>, titulo</a:t>
            </a:r>
          </a:p>
          <a:p>
            <a:pPr>
              <a:buNone/>
            </a:pPr>
            <a:r>
              <a:rPr lang="es-MX" dirty="0" err="1" smtClean="0"/>
              <a:t>from</a:t>
            </a:r>
            <a:r>
              <a:rPr lang="es-MX" dirty="0" smtClean="0"/>
              <a:t> libros</a:t>
            </a:r>
          </a:p>
          <a:p>
            <a:pPr>
              <a:buNone/>
            </a:pPr>
            <a:r>
              <a:rPr lang="es-MX" dirty="0" err="1" smtClean="0"/>
              <a:t>where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exists</a:t>
            </a:r>
            <a:endParaRPr lang="es-MX" dirty="0" smtClean="0"/>
          </a:p>
          <a:p>
            <a:pPr>
              <a:buNone/>
            </a:pPr>
            <a:r>
              <a:rPr lang="en-US" dirty="0" smtClean="0"/>
              <a:t>(select * from </a:t>
            </a:r>
            <a:r>
              <a:rPr lang="en-US" dirty="0" err="1" smtClean="0"/>
              <a:t>pedido_articulos</a:t>
            </a:r>
            <a:r>
              <a:rPr lang="en-US" dirty="0" smtClean="0"/>
              <a:t> where </a:t>
            </a:r>
            <a:r>
              <a:rPr lang="en-US" dirty="0" err="1" smtClean="0"/>
              <a:t>pedido_articulos.isbn</a:t>
            </a:r>
            <a:r>
              <a:rPr lang="en-US" dirty="0" smtClean="0"/>
              <a:t>=</a:t>
            </a:r>
            <a:r>
              <a:rPr lang="en-US" dirty="0" err="1" smtClean="0"/>
              <a:t>libros.isbn</a:t>
            </a:r>
            <a:r>
              <a:rPr lang="en-US" dirty="0" smtClean="0"/>
              <a:t>);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Subconsultas</a:t>
            </a:r>
            <a:endParaRPr lang="es-MX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Agrega 5 registros a la tabla clientes y 5 registros a la tabla libros.</a:t>
            </a:r>
          </a:p>
          <a:p>
            <a:endParaRPr lang="es-MX" dirty="0" smtClean="0"/>
          </a:p>
          <a:p>
            <a:r>
              <a:rPr lang="es-MX" dirty="0" smtClean="0"/>
              <a:t>Realiza un </a:t>
            </a:r>
            <a:r>
              <a:rPr lang="es-MX" dirty="0" err="1" smtClean="0"/>
              <a:t>query</a:t>
            </a:r>
            <a:r>
              <a:rPr lang="es-MX" dirty="0" smtClean="0"/>
              <a:t> donde se obtenga el nombre de los clientes que hayan hecho un pedido en el mes de abril del 2010.</a:t>
            </a:r>
          </a:p>
          <a:p>
            <a:endParaRPr lang="es-MX" dirty="0" smtClean="0"/>
          </a:p>
          <a:p>
            <a:r>
              <a:rPr lang="es-MX" dirty="0" smtClean="0"/>
              <a:t>Nombre del cliente o clientes, así como la descripción del libro que han adquirido el libro con la clave ‘0-672-31509-2’ .Si no existe agregar el campo para que al menos se obtenga un registro que cumpla la condición.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Ejercicios</a:t>
            </a:r>
            <a:endParaRPr lang="es-MX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Accediendo a </a:t>
            </a:r>
            <a:r>
              <a:rPr lang="es-MX" dirty="0" err="1" smtClean="0"/>
              <a:t>Mysql</a:t>
            </a:r>
            <a:r>
              <a:rPr lang="es-MX" dirty="0" smtClean="0"/>
              <a:t> desde la Web con PHP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Ahora accederemos ala base desde un programa en PHP.</a:t>
            </a:r>
          </a:p>
          <a:p>
            <a:endParaRPr lang="es-MX" dirty="0" smtClean="0"/>
          </a:p>
          <a:p>
            <a:r>
              <a:rPr lang="es-MX" dirty="0" smtClean="0"/>
              <a:t>Abre el archivo baseform.html</a:t>
            </a:r>
          </a:p>
          <a:p>
            <a:endParaRPr lang="es-MX" dirty="0" smtClean="0"/>
          </a:p>
          <a:p>
            <a:r>
              <a:rPr lang="es-MX" dirty="0" smtClean="0"/>
              <a:t>Abre el archivo resultado.php (archivo que procesara nuestra consulta)</a:t>
            </a:r>
          </a:p>
          <a:p>
            <a:endParaRPr lang="es-MX" dirty="0" smtClean="0"/>
          </a:p>
          <a:p>
            <a:pPr algn="ctr"/>
            <a:r>
              <a:rPr lang="es-MX" b="1" i="1" dirty="0" smtClean="0"/>
              <a:t>Analizaremos estos archivos</a:t>
            </a:r>
            <a:endParaRPr lang="es-MX" b="1" i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Mysql</a:t>
            </a:r>
            <a:r>
              <a:rPr lang="es-MX" dirty="0" smtClean="0"/>
              <a:t> con PHP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Esquema de una base de datos: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 le llama al conjunto completo del diseño de tablas para la base de datos.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Puede compararse con el plano de un edificio: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Debe mostrar las tablas junto con sus columnas, tipos de datos de cada columna, clave primaria de cada tabla y posibles claves externas.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 esquema no incluye ningún dato: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Pero pueden mostrarse datos de ejemplo para explicar el esquema. 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 esquema podemos crearlo como un diagrama:</a:t>
            </a:r>
            <a:r>
              <a:rPr lang="es-E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 como un formulario de texto.</a:t>
            </a:r>
          </a:p>
          <a:p>
            <a:pPr>
              <a:lnSpc>
                <a:spcPct val="90000"/>
              </a:lnSpc>
            </a:pPr>
            <a:endParaRPr lang="es-E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Creación de un esquema inicial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295400" y="5906869"/>
            <a:ext cx="6624638" cy="646331"/>
          </a:xfrm>
          <a:prstGeom prst="rect">
            <a:avLst/>
          </a:prstGeom>
          <a:solidFill>
            <a:schemeClr val="bg1"/>
          </a:solidFill>
          <a:ln w="8001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Clientes(</a:t>
            </a:r>
            <a:r>
              <a:rPr lang="es-ES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ClienteID</a:t>
            </a:r>
            <a:r>
              <a:rPr lang="es-ES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, Nombre, Dirección, Ciudad)</a:t>
            </a:r>
          </a:p>
          <a:p>
            <a:r>
              <a:rPr lang="es-ES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Pedidos(</a:t>
            </a:r>
            <a:r>
              <a:rPr lang="es-ES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PedidoID</a:t>
            </a:r>
            <a:r>
              <a:rPr lang="es-ES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, </a:t>
            </a:r>
            <a:r>
              <a:rPr lang="es-ES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ClienteID</a:t>
            </a:r>
            <a:r>
              <a:rPr lang="es-ES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, Cantidad, Fecha)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sz="2400" dirty="0" smtClean="0"/>
              <a:t>    Eliminamos los espacios en blanco que el usuario haya puesto ya sea al final o al principio de la cadena de búsqueda.</a:t>
            </a:r>
          </a:p>
          <a:p>
            <a:pPr>
              <a:buNone/>
            </a:pPr>
            <a:endParaRPr lang="es-MX" sz="2400" dirty="0" smtClean="0"/>
          </a:p>
          <a:p>
            <a:pPr algn="ctr">
              <a:buNone/>
            </a:pPr>
            <a:r>
              <a:rPr lang="es-MX" sz="2400" b="1" dirty="0" smtClean="0"/>
              <a:t>$</a:t>
            </a:r>
            <a:r>
              <a:rPr lang="es-MX" sz="2400" b="1" dirty="0" err="1" smtClean="0"/>
              <a:t>searchterm</a:t>
            </a:r>
            <a:r>
              <a:rPr lang="es-MX" sz="2400" b="1" dirty="0" smtClean="0"/>
              <a:t>=</a:t>
            </a:r>
            <a:r>
              <a:rPr lang="es-MX" sz="2400" b="1" dirty="0" err="1" smtClean="0"/>
              <a:t>trim</a:t>
            </a:r>
            <a:r>
              <a:rPr lang="es-MX" sz="2400" b="1" dirty="0" smtClean="0"/>
              <a:t>($_POST['</a:t>
            </a:r>
            <a:r>
              <a:rPr lang="es-MX" sz="2400" b="1" dirty="0" err="1" smtClean="0"/>
              <a:t>searchterm</a:t>
            </a:r>
            <a:r>
              <a:rPr lang="es-MX" sz="2400" b="1" dirty="0" smtClean="0"/>
              <a:t>']);</a:t>
            </a:r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    El siguiente paso es verificar que el usuario ha introducido un término de búsqueda y seleccione un tipo de búsqueda</a:t>
            </a:r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r>
              <a:rPr lang="es-MX" sz="2400" b="1" dirty="0" err="1" smtClean="0"/>
              <a:t>if</a:t>
            </a:r>
            <a:r>
              <a:rPr lang="es-MX" sz="2400" b="1" dirty="0" smtClean="0"/>
              <a:t> (!$</a:t>
            </a:r>
            <a:r>
              <a:rPr lang="es-MX" sz="2400" b="1" dirty="0" err="1" smtClean="0"/>
              <a:t>searchtype</a:t>
            </a:r>
            <a:r>
              <a:rPr lang="es-MX" sz="2400" b="1" dirty="0" smtClean="0"/>
              <a:t> || !$</a:t>
            </a:r>
            <a:r>
              <a:rPr lang="es-MX" sz="2400" b="1" dirty="0" err="1" smtClean="0"/>
              <a:t>searchterm</a:t>
            </a:r>
            <a:r>
              <a:rPr lang="es-MX" sz="2400" b="1" dirty="0" smtClean="0"/>
              <a:t>) {</a:t>
            </a:r>
          </a:p>
          <a:p>
            <a:pPr>
              <a:buNone/>
            </a:pPr>
            <a:r>
              <a:rPr lang="en-US" sz="2400" b="1" dirty="0" smtClean="0"/>
              <a:t>echo "</a:t>
            </a:r>
            <a:r>
              <a:rPr lang="es-MX" sz="2400" b="1" dirty="0" smtClean="0"/>
              <a:t>No hay criterio de búsqueda. Por favor, inténtalo de nuevo.</a:t>
            </a:r>
            <a:r>
              <a:rPr lang="en-US" sz="2400" b="1" dirty="0" smtClean="0"/>
              <a:t>";</a:t>
            </a:r>
          </a:p>
          <a:p>
            <a:pPr>
              <a:buNone/>
            </a:pPr>
            <a:r>
              <a:rPr lang="es-MX" sz="2400" b="1" dirty="0" err="1" smtClean="0"/>
              <a:t>exit</a:t>
            </a:r>
            <a:r>
              <a:rPr lang="es-MX" sz="2400" b="1" dirty="0" smtClean="0"/>
              <a:t>;</a:t>
            </a:r>
          </a:p>
          <a:p>
            <a:pPr>
              <a:buNone/>
            </a:pPr>
            <a:r>
              <a:rPr lang="es-MX" sz="2400" b="1" dirty="0" smtClean="0"/>
              <a:t>}</a:t>
            </a:r>
            <a:endParaRPr lang="es-MX" sz="2400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s-MX" dirty="0" err="1" smtClean="0"/>
              <a:t>Mysql</a:t>
            </a:r>
            <a:r>
              <a:rPr lang="es-MX" dirty="0" smtClean="0"/>
              <a:t> con PHP</a:t>
            </a:r>
            <a:endParaRPr lang="es-MX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MX" dirty="0" smtClean="0"/>
              <a:t>    Cuando usted va a utilizar cualquier entrada de datos por un usuario, es necesario filtrar debidamente los caracteres de control.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err="1" smtClean="0"/>
              <a:t>if</a:t>
            </a:r>
            <a:r>
              <a:rPr lang="es-MX" dirty="0" smtClean="0"/>
              <a:t> (!</a:t>
            </a:r>
            <a:r>
              <a:rPr lang="es-MX" dirty="0" err="1" smtClean="0"/>
              <a:t>get_magic_quotes_gpc</a:t>
            </a:r>
            <a:r>
              <a:rPr lang="es-MX" dirty="0" smtClean="0"/>
              <a:t>()) {</a:t>
            </a:r>
          </a:p>
          <a:p>
            <a:pPr>
              <a:buNone/>
            </a:pPr>
            <a:r>
              <a:rPr lang="es-MX" dirty="0" smtClean="0"/>
              <a:t>$</a:t>
            </a:r>
            <a:r>
              <a:rPr lang="es-MX" dirty="0" err="1" smtClean="0"/>
              <a:t>searchtype</a:t>
            </a:r>
            <a:r>
              <a:rPr lang="es-MX" dirty="0" smtClean="0"/>
              <a:t> = </a:t>
            </a:r>
            <a:r>
              <a:rPr lang="es-MX" dirty="0" err="1" smtClean="0"/>
              <a:t>addslashes</a:t>
            </a:r>
            <a:r>
              <a:rPr lang="es-MX" dirty="0" smtClean="0"/>
              <a:t>($</a:t>
            </a:r>
            <a:r>
              <a:rPr lang="es-MX" dirty="0" err="1" smtClean="0"/>
              <a:t>searchtype</a:t>
            </a:r>
            <a:r>
              <a:rPr lang="es-MX" dirty="0" smtClean="0"/>
              <a:t>);</a:t>
            </a:r>
          </a:p>
          <a:p>
            <a:pPr>
              <a:buNone/>
            </a:pPr>
            <a:r>
              <a:rPr lang="es-MX" dirty="0" smtClean="0"/>
              <a:t>$</a:t>
            </a:r>
            <a:r>
              <a:rPr lang="es-MX" dirty="0" err="1" smtClean="0"/>
              <a:t>searchterm</a:t>
            </a:r>
            <a:r>
              <a:rPr lang="es-MX" dirty="0" smtClean="0"/>
              <a:t> = </a:t>
            </a:r>
            <a:r>
              <a:rPr lang="es-MX" dirty="0" err="1" smtClean="0"/>
              <a:t>addslashes</a:t>
            </a:r>
            <a:r>
              <a:rPr lang="es-MX" dirty="0" smtClean="0"/>
              <a:t>($</a:t>
            </a:r>
            <a:r>
              <a:rPr lang="es-MX" dirty="0" err="1" smtClean="0"/>
              <a:t>searchterm</a:t>
            </a:r>
            <a:r>
              <a:rPr lang="es-MX" dirty="0" smtClean="0"/>
              <a:t>);</a:t>
            </a:r>
          </a:p>
          <a:p>
            <a:pPr>
              <a:buNone/>
            </a:pPr>
            <a:r>
              <a:rPr lang="es-MX" dirty="0" smtClean="0"/>
              <a:t>}</a:t>
            </a:r>
          </a:p>
          <a:p>
            <a:pPr>
              <a:buNone/>
            </a:pPr>
            <a:endParaRPr lang="es-MX" dirty="0" smtClean="0"/>
          </a:p>
          <a:p>
            <a:pPr algn="ctr">
              <a:buNone/>
            </a:pPr>
            <a:r>
              <a:rPr lang="es-MX" dirty="0" smtClean="0"/>
              <a:t>Algunas otras funciones útiles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b="1" dirty="0" err="1" smtClean="0"/>
              <a:t>stripslashes</a:t>
            </a:r>
            <a:r>
              <a:rPr lang="es-MX" b="1" dirty="0" smtClean="0"/>
              <a:t>()</a:t>
            </a:r>
          </a:p>
          <a:p>
            <a:pPr algn="ctr">
              <a:buNone/>
            </a:pPr>
            <a:r>
              <a:rPr lang="es-MX" b="1" dirty="0" err="1" smtClean="0"/>
              <a:t>htmlspecialchars</a:t>
            </a:r>
            <a:r>
              <a:rPr lang="es-MX" b="1" dirty="0" smtClean="0"/>
              <a:t>()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MX" dirty="0" err="1" smtClean="0"/>
              <a:t>Mysql</a:t>
            </a:r>
            <a:r>
              <a:rPr lang="es-MX" dirty="0" smtClean="0"/>
              <a:t> con PHP</a:t>
            </a:r>
            <a:endParaRPr lang="es-MX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126055"/>
          </a:xfrm>
        </p:spPr>
        <p:txBody>
          <a:bodyPr>
            <a:normAutofit fontScale="85000" lnSpcReduction="20000"/>
          </a:bodyPr>
          <a:lstStyle/>
          <a:p>
            <a:pPr marL="457200" indent="-457200"/>
            <a:r>
              <a:rPr lang="es-MX" sz="2400" b="1" dirty="0" smtClean="0"/>
              <a:t>Script para la conexión a la base de datos</a:t>
            </a:r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@ $</a:t>
            </a:r>
            <a:r>
              <a:rPr lang="es-MX" sz="2400" dirty="0" err="1" smtClean="0"/>
              <a:t>db</a:t>
            </a:r>
            <a:r>
              <a:rPr lang="es-MX" sz="2400" dirty="0" smtClean="0"/>
              <a:t> = new </a:t>
            </a:r>
            <a:r>
              <a:rPr lang="es-MX" sz="2400" dirty="0" err="1" smtClean="0"/>
              <a:t>mysqli</a:t>
            </a:r>
            <a:r>
              <a:rPr lang="es-MX" sz="2400" dirty="0" smtClean="0"/>
              <a:t>('</a:t>
            </a:r>
            <a:r>
              <a:rPr lang="es-MX" sz="2400" dirty="0" err="1" smtClean="0"/>
              <a:t>localhost</a:t>
            </a:r>
            <a:r>
              <a:rPr lang="es-MX" sz="2400" dirty="0" smtClean="0"/>
              <a:t>', '</a:t>
            </a:r>
            <a:r>
              <a:rPr lang="es-MX" sz="2400" dirty="0" err="1" smtClean="0"/>
              <a:t>root</a:t>
            </a:r>
            <a:r>
              <a:rPr lang="es-MX" sz="2400" dirty="0" smtClean="0"/>
              <a:t>', '99011445', 'libros');</a:t>
            </a:r>
          </a:p>
          <a:p>
            <a:pPr>
              <a:buNone/>
            </a:pPr>
            <a:endParaRPr lang="es-MX" sz="2400" dirty="0" smtClean="0"/>
          </a:p>
          <a:p>
            <a:pPr marL="457200" indent="-457200"/>
            <a:r>
              <a:rPr lang="es-MX" sz="2400" b="1" dirty="0" smtClean="0"/>
              <a:t>Estructura de conexión para el modelo propio orientado a objetos</a:t>
            </a:r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@ $</a:t>
            </a:r>
            <a:r>
              <a:rPr lang="es-MX" sz="2400" dirty="0" err="1" smtClean="0"/>
              <a:t>db</a:t>
            </a:r>
            <a:r>
              <a:rPr lang="es-MX" sz="2400" dirty="0" smtClean="0"/>
              <a:t> = </a:t>
            </a:r>
            <a:r>
              <a:rPr lang="es-MX" sz="2400" dirty="0" err="1" smtClean="0"/>
              <a:t>mysqli_connect</a:t>
            </a:r>
            <a:r>
              <a:rPr lang="es-MX" sz="2400" dirty="0" smtClean="0"/>
              <a:t>('</a:t>
            </a:r>
            <a:r>
              <a:rPr lang="es-MX" sz="2400" dirty="0" err="1" smtClean="0"/>
              <a:t>localhost</a:t>
            </a:r>
            <a:r>
              <a:rPr lang="es-MX" sz="2400" dirty="0" smtClean="0"/>
              <a:t>', '</a:t>
            </a:r>
            <a:r>
              <a:rPr lang="es-MX" sz="2400" dirty="0" err="1" smtClean="0"/>
              <a:t>root</a:t>
            </a:r>
            <a:r>
              <a:rPr lang="es-MX" sz="2400" dirty="0" smtClean="0"/>
              <a:t>', '99011445', 'libros');</a:t>
            </a:r>
          </a:p>
          <a:p>
            <a:pPr>
              <a:buNone/>
            </a:pPr>
            <a:endParaRPr lang="es-MX" sz="2400" b="1" dirty="0" smtClean="0"/>
          </a:p>
          <a:p>
            <a:r>
              <a:rPr lang="es-MX" sz="2400" b="1" dirty="0" smtClean="0"/>
              <a:t>Consulta</a:t>
            </a:r>
          </a:p>
          <a:p>
            <a:pPr>
              <a:buNone/>
            </a:pPr>
            <a:endParaRPr lang="es-MX" sz="2200" dirty="0" smtClean="0"/>
          </a:p>
          <a:p>
            <a:pPr>
              <a:buNone/>
            </a:pPr>
            <a:r>
              <a:rPr lang="en-US" sz="2200" dirty="0" smtClean="0"/>
              <a:t>$query = "select * from </a:t>
            </a:r>
            <a:r>
              <a:rPr lang="en-US" sz="2200" dirty="0" err="1" smtClean="0"/>
              <a:t>libros</a:t>
            </a:r>
            <a:r>
              <a:rPr lang="en-US" sz="2200" dirty="0" smtClean="0"/>
              <a:t> where ".$</a:t>
            </a:r>
            <a:r>
              <a:rPr lang="en-US" sz="2200" dirty="0" err="1" smtClean="0"/>
              <a:t>searchtype</a:t>
            </a:r>
            <a:r>
              <a:rPr lang="en-US" sz="2200" dirty="0" smtClean="0"/>
              <a:t>." like '%".$</a:t>
            </a:r>
            <a:r>
              <a:rPr lang="en-US" sz="2200" dirty="0" err="1" smtClean="0"/>
              <a:t>searchterm</a:t>
            </a:r>
            <a:r>
              <a:rPr lang="en-US" sz="2200" dirty="0" smtClean="0"/>
              <a:t>."%'";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400" b="1" dirty="0" err="1" smtClean="0"/>
              <a:t>Ejecutamos</a:t>
            </a:r>
            <a:r>
              <a:rPr lang="en-US" sz="2400" b="1" dirty="0" smtClean="0"/>
              <a:t> la </a:t>
            </a:r>
            <a:r>
              <a:rPr lang="en-US" sz="2400" b="1" dirty="0" err="1" smtClean="0"/>
              <a:t>consulta</a:t>
            </a:r>
            <a:endParaRPr lang="en-US" sz="2400" b="1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s-MX" sz="2400" dirty="0" smtClean="0"/>
              <a:t>$</a:t>
            </a:r>
            <a:r>
              <a:rPr lang="es-MX" sz="2400" dirty="0" err="1" smtClean="0"/>
              <a:t>result</a:t>
            </a:r>
            <a:r>
              <a:rPr lang="es-MX" sz="2400" dirty="0" smtClean="0"/>
              <a:t> = $</a:t>
            </a:r>
            <a:r>
              <a:rPr lang="es-MX" sz="2400" dirty="0" err="1" smtClean="0"/>
              <a:t>db</a:t>
            </a:r>
            <a:r>
              <a:rPr lang="es-MX" sz="2400" dirty="0" smtClean="0"/>
              <a:t>-&gt;</a:t>
            </a:r>
            <a:r>
              <a:rPr lang="es-MX" sz="2400" dirty="0" err="1" smtClean="0"/>
              <a:t>query</a:t>
            </a:r>
            <a:r>
              <a:rPr lang="es-MX" sz="2400" dirty="0" smtClean="0"/>
              <a:t>($</a:t>
            </a:r>
            <a:r>
              <a:rPr lang="es-MX" sz="2400" dirty="0" err="1" smtClean="0"/>
              <a:t>query</a:t>
            </a:r>
            <a:r>
              <a:rPr lang="es-MX" sz="2400" dirty="0" smtClean="0"/>
              <a:t>);</a:t>
            </a:r>
            <a:endParaRPr lang="es-MX" sz="2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Mysql</a:t>
            </a:r>
            <a:r>
              <a:rPr lang="es-MX" dirty="0" smtClean="0"/>
              <a:t> con PHP</a:t>
            </a:r>
            <a:endParaRPr lang="es-MX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sz="2600" dirty="0" smtClean="0"/>
              <a:t>Hay una gran variedad de funciones disponibles para desplegar los resultados de cada objeto. El identificador o resultado es la clave para acceder a las filas devueltas por la consulta.</a:t>
            </a:r>
          </a:p>
          <a:p>
            <a:endParaRPr lang="es-MX" sz="2600" dirty="0" smtClean="0"/>
          </a:p>
          <a:p>
            <a:r>
              <a:rPr lang="es-MX" sz="2600" dirty="0" smtClean="0"/>
              <a:t>Cuando se utiliza el enfoque orientado a objetos, el número de filas devueltas se almacena en el </a:t>
            </a:r>
            <a:r>
              <a:rPr lang="es-MX" sz="2600" dirty="0" err="1" smtClean="0"/>
              <a:t>num_rows</a:t>
            </a:r>
            <a:r>
              <a:rPr lang="es-MX" sz="2600" dirty="0" smtClean="0"/>
              <a:t> miembro del objeto resultado, y se puede acceder a él de la siguiente manera:</a:t>
            </a:r>
          </a:p>
          <a:p>
            <a:endParaRPr lang="es-MX" sz="2600" dirty="0" smtClean="0"/>
          </a:p>
          <a:p>
            <a:pPr algn="ctr">
              <a:buNone/>
            </a:pPr>
            <a:r>
              <a:rPr lang="es-MX" sz="2600" dirty="0" smtClean="0"/>
              <a:t>$</a:t>
            </a:r>
            <a:r>
              <a:rPr lang="es-MX" sz="2600" b="1" dirty="0" err="1" smtClean="0"/>
              <a:t>num_results</a:t>
            </a:r>
            <a:r>
              <a:rPr lang="es-MX" sz="2600" b="1" dirty="0" smtClean="0"/>
              <a:t> = $</a:t>
            </a:r>
            <a:r>
              <a:rPr lang="es-MX" sz="2600" b="1" dirty="0" err="1" smtClean="0"/>
              <a:t>result</a:t>
            </a:r>
            <a:r>
              <a:rPr lang="es-MX" sz="2600" b="1" dirty="0" smtClean="0"/>
              <a:t>-&gt;</a:t>
            </a:r>
            <a:r>
              <a:rPr lang="es-MX" sz="2600" b="1" dirty="0" err="1" smtClean="0"/>
              <a:t>num_rows</a:t>
            </a:r>
            <a:r>
              <a:rPr lang="es-MX" sz="2600" b="1" dirty="0" smtClean="0"/>
              <a:t>;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Mysql</a:t>
            </a:r>
            <a:r>
              <a:rPr lang="es-MX" dirty="0" smtClean="0"/>
              <a:t> con PHP</a:t>
            </a:r>
            <a:endParaRPr lang="es-MX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Es útil saber esto si va a procesar o mostrar los resultados, porque ahora sabemos cuántos son y pueden iterar a través de ellos:</a:t>
            </a:r>
          </a:p>
          <a:p>
            <a:endParaRPr lang="es-MX" dirty="0" smtClean="0"/>
          </a:p>
          <a:p>
            <a:pPr>
              <a:buNone/>
            </a:pPr>
            <a:r>
              <a:rPr lang="es-MX" b="1" dirty="0" err="1" smtClean="0"/>
              <a:t>for</a:t>
            </a:r>
            <a:r>
              <a:rPr lang="es-MX" b="1" dirty="0" smtClean="0"/>
              <a:t> ($i=0; $i &lt;$</a:t>
            </a:r>
            <a:r>
              <a:rPr lang="es-MX" b="1" dirty="0" err="1" smtClean="0"/>
              <a:t>num_results</a:t>
            </a:r>
            <a:r>
              <a:rPr lang="es-MX" b="1" dirty="0" smtClean="0"/>
              <a:t>; $i++) {</a:t>
            </a:r>
          </a:p>
          <a:p>
            <a:pPr>
              <a:buNone/>
            </a:pPr>
            <a:r>
              <a:rPr lang="es-MX" b="1" dirty="0" smtClean="0"/>
              <a:t>// Procesando resultados</a:t>
            </a:r>
          </a:p>
          <a:p>
            <a:pPr>
              <a:buNone/>
            </a:pPr>
            <a:r>
              <a:rPr lang="es-MX" b="1" dirty="0" smtClean="0"/>
              <a:t>}</a:t>
            </a:r>
          </a:p>
          <a:p>
            <a:r>
              <a:rPr lang="es-MX" dirty="0" smtClean="0"/>
              <a:t>En cada iteración de este bucle, se llama $ </a:t>
            </a:r>
            <a:r>
              <a:rPr lang="es-MX" dirty="0" err="1" smtClean="0"/>
              <a:t>result</a:t>
            </a:r>
            <a:r>
              <a:rPr lang="es-MX" dirty="0" smtClean="0"/>
              <a:t>-&gt; </a:t>
            </a:r>
            <a:r>
              <a:rPr lang="es-MX" dirty="0" err="1" smtClean="0"/>
              <a:t>fetch_assoc</a:t>
            </a:r>
            <a:r>
              <a:rPr lang="es-MX" dirty="0" smtClean="0"/>
              <a:t> ().El bucle no se ejecuta si no se regresan filas. Esta es una función que toma cada fila del conjunto de resultados y devuelve la fila como un </a:t>
            </a:r>
            <a:r>
              <a:rPr lang="es-MX" dirty="0" err="1" smtClean="0"/>
              <a:t>array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pPr>
              <a:buNone/>
            </a:pPr>
            <a:r>
              <a:rPr lang="es-MX" b="1" dirty="0" smtClean="0"/>
              <a:t>$</a:t>
            </a:r>
            <a:r>
              <a:rPr lang="es-MX" b="1" dirty="0" err="1" smtClean="0"/>
              <a:t>row</a:t>
            </a:r>
            <a:r>
              <a:rPr lang="es-MX" b="1" dirty="0" smtClean="0"/>
              <a:t> = $</a:t>
            </a:r>
            <a:r>
              <a:rPr lang="es-MX" b="1" dirty="0" err="1" smtClean="0"/>
              <a:t>result</a:t>
            </a:r>
            <a:r>
              <a:rPr lang="es-MX" b="1" dirty="0" smtClean="0"/>
              <a:t>-&gt;</a:t>
            </a:r>
            <a:r>
              <a:rPr lang="es-MX" b="1" dirty="0" err="1" smtClean="0"/>
              <a:t>fetch_assoc</a:t>
            </a:r>
            <a:r>
              <a:rPr lang="es-MX" b="1" dirty="0" smtClean="0"/>
              <a:t>();</a:t>
            </a:r>
            <a:endParaRPr lang="es-MX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Mysql</a:t>
            </a:r>
            <a:r>
              <a:rPr lang="es-MX" dirty="0" smtClean="0"/>
              <a:t> con PHP</a:t>
            </a:r>
            <a:endParaRPr lang="es-MX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Dado el </a:t>
            </a:r>
            <a:r>
              <a:rPr lang="es-MX" dirty="0" err="1" smtClean="0"/>
              <a:t>array</a:t>
            </a:r>
            <a:r>
              <a:rPr lang="es-MX" dirty="0" smtClean="0"/>
              <a:t> $</a:t>
            </a:r>
            <a:r>
              <a:rPr lang="es-MX" dirty="0" err="1" smtClean="0"/>
              <a:t>row</a:t>
            </a:r>
            <a:r>
              <a:rPr lang="es-MX" dirty="0" smtClean="0"/>
              <a:t>, se puede ir en cada campo y mostrar de manera apropiada, como se muestra en este ejemplo: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echo "&lt;</a:t>
            </a:r>
            <a:r>
              <a:rPr lang="es-MX" dirty="0" err="1" smtClean="0"/>
              <a:t>br</a:t>
            </a:r>
            <a:r>
              <a:rPr lang="es-MX" dirty="0" smtClean="0"/>
              <a:t> /&gt;ISBN: ";</a:t>
            </a:r>
          </a:p>
          <a:p>
            <a:pPr>
              <a:buNone/>
            </a:pPr>
            <a:r>
              <a:rPr lang="es-MX" dirty="0" smtClean="0"/>
              <a:t>echo </a:t>
            </a:r>
            <a:r>
              <a:rPr lang="es-MX" dirty="0" err="1" smtClean="0"/>
              <a:t>stripslashes</a:t>
            </a:r>
            <a:r>
              <a:rPr lang="es-MX" dirty="0" smtClean="0"/>
              <a:t>($</a:t>
            </a:r>
            <a:r>
              <a:rPr lang="es-MX" dirty="0" err="1" smtClean="0"/>
              <a:t>row</a:t>
            </a:r>
            <a:r>
              <a:rPr lang="es-MX" dirty="0" smtClean="0"/>
              <a:t>['</a:t>
            </a:r>
            <a:r>
              <a:rPr lang="es-MX" dirty="0" err="1" smtClean="0"/>
              <a:t>isbn</a:t>
            </a:r>
            <a:r>
              <a:rPr lang="es-MX" dirty="0" smtClean="0"/>
              <a:t>']);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Mysql</a:t>
            </a:r>
            <a:r>
              <a:rPr lang="es-MX" dirty="0" smtClean="0"/>
              <a:t> con PHP</a:t>
            </a:r>
            <a:endParaRPr lang="es-MX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Nueva información en la base de datos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Abre el formulario nuevolibro.html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Considera la lógica del ejemplo anterior y genera el archivo </a:t>
            </a:r>
            <a:r>
              <a:rPr lang="es-MX" dirty="0" err="1" smtClean="0"/>
              <a:t>php</a:t>
            </a:r>
            <a:r>
              <a:rPr lang="es-MX" dirty="0" smtClean="0"/>
              <a:t> (insertar_libro.php) que procese el formulario a manera de que reciba los datos que el usuario ingrese y se agregue a la tabla de libros.</a:t>
            </a:r>
          </a:p>
          <a:p>
            <a:endParaRPr lang="es-MX" dirty="0" smtClean="0"/>
          </a:p>
          <a:p>
            <a:r>
              <a:rPr lang="es-MX" dirty="0" smtClean="0"/>
              <a:t>Que mande un mensaje si no se han ingresado todos los datos en el formulario.</a:t>
            </a:r>
          </a:p>
          <a:p>
            <a:endParaRPr lang="es-MX" dirty="0" smtClean="0"/>
          </a:p>
          <a:p>
            <a:r>
              <a:rPr lang="es-MX" dirty="0" smtClean="0"/>
              <a:t>Mensaje de error si no se logra conectar a la base de datos.</a:t>
            </a:r>
          </a:p>
          <a:p>
            <a:endParaRPr lang="es-MX" dirty="0" smtClean="0"/>
          </a:p>
          <a:p>
            <a:r>
              <a:rPr lang="es-MX" dirty="0" smtClean="0"/>
              <a:t>Mensaje de que los datos fueron insertados en la base correctamente.</a:t>
            </a:r>
          </a:p>
          <a:p>
            <a:endParaRPr lang="es-MX" dirty="0" smtClean="0"/>
          </a:p>
          <a:p>
            <a:r>
              <a:rPr lang="es-MX" dirty="0" smtClean="0"/>
              <a:t>Para este caso no es necesario liberar memoria solo cerrar la base.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s-MX" dirty="0" smtClean="0"/>
              <a:t>Ejercicio</a:t>
            </a:r>
            <a:endParaRPr lang="es-MX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Para filtrar los caracteres numéricos (</a:t>
            </a:r>
            <a:r>
              <a:rPr lang="es-MX" b="1" dirty="0" err="1" smtClean="0"/>
              <a:t>Float</a:t>
            </a:r>
            <a:r>
              <a:rPr lang="es-MX" b="1" dirty="0" smtClean="0"/>
              <a:t>, </a:t>
            </a:r>
            <a:r>
              <a:rPr lang="es-MX" b="1" dirty="0" err="1" smtClean="0"/>
              <a:t>int</a:t>
            </a:r>
            <a:r>
              <a:rPr lang="es-MX" b="1" dirty="0" smtClean="0"/>
              <a:t>) se emplea la función  </a:t>
            </a:r>
            <a:r>
              <a:rPr lang="es-MX" b="1" dirty="0" err="1" smtClean="0"/>
              <a:t>doubleval</a:t>
            </a:r>
            <a:r>
              <a:rPr lang="es-MX" b="1" dirty="0" smtClean="0"/>
              <a:t>() en lugar de </a:t>
            </a:r>
            <a:r>
              <a:rPr lang="es-MX" b="1" dirty="0" err="1" smtClean="0"/>
              <a:t>addslashes</a:t>
            </a:r>
            <a:r>
              <a:rPr lang="es-MX" b="1" dirty="0" smtClean="0"/>
              <a:t>().</a:t>
            </a:r>
          </a:p>
          <a:p>
            <a:endParaRPr lang="es-MX" b="1" dirty="0" smtClean="0"/>
          </a:p>
          <a:p>
            <a:r>
              <a:rPr lang="es-MX" b="1" dirty="0" smtClean="0"/>
              <a:t>Para INSERTS, DELETES y UPDATES se usa la instancia </a:t>
            </a:r>
            <a:r>
              <a:rPr lang="es-MX" b="1" dirty="0" err="1" smtClean="0"/>
              <a:t>mysqli_affected_rows</a:t>
            </a:r>
            <a:r>
              <a:rPr lang="es-MX" b="1" dirty="0" smtClean="0"/>
              <a:t>() y solamente usamos </a:t>
            </a:r>
            <a:r>
              <a:rPr lang="es-MX" b="1" dirty="0" err="1" smtClean="0"/>
              <a:t>mysqli_num_rows</a:t>
            </a:r>
            <a:r>
              <a:rPr lang="es-MX" b="1" dirty="0" smtClean="0"/>
              <a:t>() para determinar cuantas columnas fueron regresadas por un SELECT.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Ejercicio: Notas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s-ES" sz="1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 claves externas (</a:t>
            </a:r>
            <a:r>
              <a:rPr lang="es-ES" sz="1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foreign</a:t>
            </a:r>
            <a:r>
              <a:rPr lang="es-ES" sz="1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9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</a:t>
            </a:r>
            <a:r>
              <a:rPr lang="es-ES" sz="1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representan una relación entre datos en dos tablas. </a:t>
            </a:r>
            <a:r>
              <a:rPr lang="es-ES" sz="19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Por ejemplo: El enlace de pedidos a clientes. </a:t>
            </a:r>
          </a:p>
          <a:p>
            <a:pPr>
              <a:spcBef>
                <a:spcPct val="50000"/>
              </a:spcBef>
            </a:pPr>
            <a:r>
              <a:rPr lang="es-ES" sz="19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Existen tres tipos básicos de relaciones: </a:t>
            </a:r>
            <a:r>
              <a:rPr lang="es-ES" sz="19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Clasificados de acuerdo al número de cosas  en cada lado de la relación. Uno a uno; uno a muchos; o  muchos a muchos.</a:t>
            </a:r>
          </a:p>
          <a:p>
            <a:pPr marL="880110" lvl="1" indent="-514350">
              <a:spcBef>
                <a:spcPct val="50000"/>
              </a:spcBef>
            </a:pPr>
            <a:r>
              <a:rPr lang="es-ES" sz="1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una relación uno a uno: </a:t>
            </a:r>
            <a:r>
              <a:rPr lang="es-E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Significa que hay una correspondencia única siempre, por ejemplo: </a:t>
            </a:r>
            <a:r>
              <a:rPr lang="es-E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Nombre</a:t>
            </a:r>
            <a:r>
              <a:rPr lang="es-E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dirección</a:t>
            </a:r>
            <a:r>
              <a:rPr lang="es-E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.</a:t>
            </a:r>
          </a:p>
          <a:p>
            <a:pPr marL="880110" lvl="1" indent="-514350">
              <a:spcBef>
                <a:spcPct val="50000"/>
              </a:spcBef>
            </a:pPr>
            <a:r>
              <a:rPr lang="es-ES" sz="1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una relación uno a muchos: </a:t>
            </a:r>
            <a:r>
              <a:rPr lang="es-E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Una fila en una tabla está enlazada a muchas filas en otras tablas. En nuestro ejemplo un cliente puede hacer muchos pedidos.</a:t>
            </a:r>
          </a:p>
          <a:p>
            <a:pPr marL="880110" lvl="1" indent="-514350">
              <a:spcBef>
                <a:spcPct val="50000"/>
              </a:spcBef>
            </a:pPr>
            <a:r>
              <a:rPr lang="es-ES" sz="1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una relación muchos a muchos: </a:t>
            </a:r>
            <a:r>
              <a:rPr lang="es-E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Muchas filas en una tabla son enlazadas a muchas filas en otra tabla. Por ejemplo una relación </a:t>
            </a:r>
            <a:r>
              <a:rPr lang="es-E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Libros</a:t>
            </a:r>
            <a:r>
              <a:rPr lang="es-E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Autores</a:t>
            </a:r>
            <a:r>
              <a:rPr lang="es-E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.</a:t>
            </a:r>
            <a:endParaRPr lang="es-ES" sz="1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Relaciones entre tablas de la Base de Datos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Piensa en los objetos del mundo real que estás utilizando: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 general cada clase de objetos necesita una tabla: clientes, libros, pedidos.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Evitar almacenar datos redundantes: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Ocupan mucho espacio y pueden provocar anomalías e inconsistencias.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Usar valores de columna atómicos: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 cada atributo de cada fila almacenamos una sola cosa. </a:t>
            </a:r>
          </a:p>
          <a:p>
            <a:pPr>
              <a:spcBef>
                <a:spcPct val="50000"/>
              </a:spcBef>
            </a:pPr>
            <a:r>
              <a:rPr lang="es-ES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Elige Claves sensibles: 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Asegúrate que las claves que usas son únicas. En nuestro ejemplo hemos creado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clientesID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 </a:t>
            </a:r>
            <a:r>
              <a:rPr lang="es-E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PedidosID</a:t>
            </a:r>
            <a:r>
              <a:rPr lang="es-E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Para libros usamos su ISBN.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Como diseñar tu base de datos web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3628</Words>
  <Application>Microsoft Office PowerPoint</Application>
  <PresentationFormat>Presentación en pantalla (4:3)</PresentationFormat>
  <Paragraphs>722</Paragraphs>
  <Slides>78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78</vt:i4>
      </vt:variant>
    </vt:vector>
  </HeadingPairs>
  <TitlesOfParts>
    <vt:vector size="79" baseType="lpstr">
      <vt:lpstr>Concurrencia</vt:lpstr>
      <vt:lpstr>BASES DE DATOS EN PHP</vt:lpstr>
      <vt:lpstr>Arquitectura de una base de datos Web</vt:lpstr>
      <vt:lpstr>Ventajas de usar bases de datos relacionales</vt:lpstr>
      <vt:lpstr>Conceptos genéricos sobre bases de datos</vt:lpstr>
      <vt:lpstr>Temas que veremos en este Bloque del curso</vt:lpstr>
      <vt:lpstr>Conceptos de Bases de Datos relacionales</vt:lpstr>
      <vt:lpstr>Creación de un esquema inicial</vt:lpstr>
      <vt:lpstr>Relaciones entre tablas de la Base de Datos</vt:lpstr>
      <vt:lpstr>Como diseñar tu base de datos web</vt:lpstr>
      <vt:lpstr>Como diseñar tu base de datos web</vt:lpstr>
      <vt:lpstr>Resumen de tipos de tabla</vt:lpstr>
      <vt:lpstr>CREAR UNA BASE DE DATOS EN PHP</vt:lpstr>
      <vt:lpstr>Arquitectura externa de dase de datos Web</vt:lpstr>
      <vt:lpstr>Arquitectura externa de dase de datos Web</vt:lpstr>
      <vt:lpstr>Creación de una BD MySQL</vt:lpstr>
      <vt:lpstr>Creación de una BD MySQL</vt:lpstr>
      <vt:lpstr>Creación de una BD MySQL</vt:lpstr>
      <vt:lpstr>Creación de una BD MySQL</vt:lpstr>
      <vt:lpstr>Creación de una BD MySQL</vt:lpstr>
      <vt:lpstr>Creación de una BD MySQL</vt:lpstr>
      <vt:lpstr>Creación de una BD MySQL</vt:lpstr>
      <vt:lpstr>TABLAS Y CAMPOS DE LA BASE DE DATOS</vt:lpstr>
      <vt:lpstr>Tablas y Campos de la BD</vt:lpstr>
      <vt:lpstr>Tablas y Campos de la BD</vt:lpstr>
      <vt:lpstr>Tablas y Campos de la BD</vt:lpstr>
      <vt:lpstr>Tablas y Campos de la BD</vt:lpstr>
      <vt:lpstr>Tablas y Campos de la BD</vt:lpstr>
      <vt:lpstr>MySQL</vt:lpstr>
      <vt:lpstr>SQL (Structured Query Language)</vt:lpstr>
      <vt:lpstr>¿Qué es SQL?</vt:lpstr>
      <vt:lpstr>Insertar datos en una base de datos</vt:lpstr>
      <vt:lpstr>Insertar datos en una base de datos</vt:lpstr>
      <vt:lpstr>Insertar datos en una base de datos</vt:lpstr>
      <vt:lpstr>Insertar datos en una base de datos</vt:lpstr>
      <vt:lpstr>Recuperar datos de la Base de Datos</vt:lpstr>
      <vt:lpstr>Recuperar datos de la Base de Datos</vt:lpstr>
      <vt:lpstr>Diapositiva 37</vt:lpstr>
      <vt:lpstr>Recuperar datos de la Base de Datos</vt:lpstr>
      <vt:lpstr>Recuperar datos de la Base de Datos</vt:lpstr>
      <vt:lpstr>Recuperar datos de la Base de Datos</vt:lpstr>
      <vt:lpstr>Modificar y Eliminar datos</vt:lpstr>
      <vt:lpstr>Modificar y Eliminar datos</vt:lpstr>
      <vt:lpstr>Recuperar datos de la Base de Datos</vt:lpstr>
      <vt:lpstr>Funciones MySQL soportadas por PHP</vt:lpstr>
      <vt:lpstr>Funciones MySQL soportadas por PHP</vt:lpstr>
      <vt:lpstr>Funciones MySQL soportadas por PHP</vt:lpstr>
      <vt:lpstr>Funciones MySQL soportadas por PHP</vt:lpstr>
      <vt:lpstr>Funciones MySQL soportadas por PHP</vt:lpstr>
      <vt:lpstr>Funciones MySQL soportadas por PHP</vt:lpstr>
      <vt:lpstr>Funciones MySQL soportadas por PHP</vt:lpstr>
      <vt:lpstr>Funciones MySQL soportadas por PHP</vt:lpstr>
      <vt:lpstr>Diseñando tu base de datos WEB</vt:lpstr>
      <vt:lpstr>Creando una base de datos relacional</vt:lpstr>
      <vt:lpstr>Bases de datos</vt:lpstr>
      <vt:lpstr>Tablas</vt:lpstr>
      <vt:lpstr>Tablas</vt:lpstr>
      <vt:lpstr>Evitando datos redundantes</vt:lpstr>
      <vt:lpstr>Evitando datos redundantes</vt:lpstr>
      <vt:lpstr>Tabla de Pedidos</vt:lpstr>
      <vt:lpstr>Evitando atributos vacios</vt:lpstr>
      <vt:lpstr>Creando la base de datos</vt:lpstr>
      <vt:lpstr>Estructura de las tablas</vt:lpstr>
      <vt:lpstr>Consultas</vt:lpstr>
      <vt:lpstr>Consultas</vt:lpstr>
      <vt:lpstr>Consultas</vt:lpstr>
      <vt:lpstr>Subconsultas</vt:lpstr>
      <vt:lpstr>Ejercicios</vt:lpstr>
      <vt:lpstr>Accediendo a Mysql desde la Web con PHP</vt:lpstr>
      <vt:lpstr>Mysql con PHP</vt:lpstr>
      <vt:lpstr>Mysql con PHP</vt:lpstr>
      <vt:lpstr>Mysql con PHP</vt:lpstr>
      <vt:lpstr>Mysql con PHP</vt:lpstr>
      <vt:lpstr>Mysql con PHP</vt:lpstr>
      <vt:lpstr>Mysql con PHP</vt:lpstr>
      <vt:lpstr>Mysql con PHP</vt:lpstr>
      <vt:lpstr>Nueva información en la base de datos</vt:lpstr>
      <vt:lpstr>Ejercicio</vt:lpstr>
      <vt:lpstr>Ejercicio: Notas</vt:lpstr>
    </vt:vector>
  </TitlesOfParts>
  <Company>Iqom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Diseñando tu base de datos WEB</dc:title>
  <dc:creator>Luis Alberto Martínez VAllejo</dc:creator>
  <cp:lastModifiedBy>TOSHIBA</cp:lastModifiedBy>
  <cp:revision>18</cp:revision>
  <dcterms:created xsi:type="dcterms:W3CDTF">2010-06-04T22:26:24Z</dcterms:created>
  <dcterms:modified xsi:type="dcterms:W3CDTF">2010-07-10T06:44:45Z</dcterms:modified>
</cp:coreProperties>
</file>