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63" r:id="rId13"/>
    <p:sldId id="257" r:id="rId14"/>
    <p:sldId id="260" r:id="rId15"/>
    <p:sldId id="258" r:id="rId16"/>
    <p:sldId id="261" r:id="rId17"/>
    <p:sldId id="262" r:id="rId18"/>
    <p:sldId id="264" r:id="rId19"/>
    <p:sldId id="265" r:id="rId20"/>
    <p:sldId id="284" r:id="rId21"/>
    <p:sldId id="285" r:id="rId22"/>
    <p:sldId id="286" r:id="rId23"/>
    <p:sldId id="289" r:id="rId24"/>
    <p:sldId id="287" r:id="rId25"/>
    <p:sldId id="288" r:id="rId26"/>
    <p:sldId id="290" r:id="rId27"/>
    <p:sldId id="291" r:id="rId28"/>
    <p:sldId id="292" r:id="rId29"/>
    <p:sldId id="271" r:id="rId30"/>
    <p:sldId id="272" r:id="rId3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7D2CB-BF4A-4C64-9487-AA1A34FCE911}" type="datetimeFigureOut">
              <a:rPr lang="es-MX" smtClean="0"/>
              <a:pPr/>
              <a:t>31/07/2010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BCD21-444F-4D54-9034-2D956246965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8B8CC-55F8-4433-BC4B-7890E6D8740B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39C92A-82AE-4D89-86CD-BFEB7CC65BE1}" type="datetimeFigureOut">
              <a:rPr lang="es-MX" smtClean="0"/>
              <a:pPr/>
              <a:t>31/07/2010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4AB2AE-A81E-47AA-AAFE-C4D4716C1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9C92A-82AE-4D89-86CD-BFEB7CC65BE1}" type="datetimeFigureOut">
              <a:rPr lang="es-MX" smtClean="0"/>
              <a:pPr/>
              <a:t>31/07/2010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4AB2AE-A81E-47AA-AAFE-C4D4716C1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9C92A-82AE-4D89-86CD-BFEB7CC65BE1}" type="datetimeFigureOut">
              <a:rPr lang="es-MX" smtClean="0"/>
              <a:pPr/>
              <a:t>31/07/2010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4AB2AE-A81E-47AA-AAFE-C4D4716C1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28600"/>
            <a:ext cx="7848600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1C4D895-2AA8-41CA-94B3-2E190BB5BDE4}" type="slidenum">
              <a:rPr lang="en-US" altLang="ko-KR"/>
              <a:pPr/>
              <a:t>‹Nº›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9C92A-82AE-4D89-86CD-BFEB7CC65BE1}" type="datetimeFigureOut">
              <a:rPr lang="es-MX" smtClean="0"/>
              <a:pPr/>
              <a:t>31/07/2010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4AB2AE-A81E-47AA-AAFE-C4D4716C124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9C92A-82AE-4D89-86CD-BFEB7CC65BE1}" type="datetimeFigureOut">
              <a:rPr lang="es-MX" smtClean="0"/>
              <a:pPr/>
              <a:t>31/07/2010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4AB2AE-A81E-47AA-AAFE-C4D4716C124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9C92A-82AE-4D89-86CD-BFEB7CC65BE1}" type="datetimeFigureOut">
              <a:rPr lang="es-MX" smtClean="0"/>
              <a:pPr/>
              <a:t>31/07/2010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4AB2AE-A81E-47AA-AAFE-C4D4716C124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9C92A-82AE-4D89-86CD-BFEB7CC65BE1}" type="datetimeFigureOut">
              <a:rPr lang="es-MX" smtClean="0"/>
              <a:pPr/>
              <a:t>31/07/2010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4AB2AE-A81E-47AA-AAFE-C4D4716C1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9C92A-82AE-4D89-86CD-BFEB7CC65BE1}" type="datetimeFigureOut">
              <a:rPr lang="es-MX" smtClean="0"/>
              <a:pPr/>
              <a:t>31/07/2010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4AB2AE-A81E-47AA-AAFE-C4D4716C124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9C92A-82AE-4D89-86CD-BFEB7CC65BE1}" type="datetimeFigureOut">
              <a:rPr lang="es-MX" smtClean="0"/>
              <a:pPr/>
              <a:t>31/07/2010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4AB2AE-A81E-47AA-AAFE-C4D4716C1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39C92A-82AE-4D89-86CD-BFEB7CC65BE1}" type="datetimeFigureOut">
              <a:rPr lang="es-MX" smtClean="0"/>
              <a:pPr/>
              <a:t>31/07/2010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4AB2AE-A81E-47AA-AAFE-C4D4716C1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39C92A-82AE-4D89-86CD-BFEB7CC65BE1}" type="datetimeFigureOut">
              <a:rPr lang="es-MX" smtClean="0"/>
              <a:pPr/>
              <a:t>31/07/2010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4AB2AE-A81E-47AA-AAFE-C4D4716C124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39C92A-82AE-4D89-86CD-BFEB7CC65BE1}" type="datetimeFigureOut">
              <a:rPr lang="es-MX" smtClean="0"/>
              <a:pPr/>
              <a:t>31/07/2010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14AB2AE-A81E-47AA-AAFE-C4D4716C1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895600"/>
            <a:ext cx="8229600" cy="1143000"/>
          </a:xfrm>
        </p:spPr>
        <p:txBody>
          <a:bodyPr/>
          <a:lstStyle/>
          <a:p>
            <a:pPr algn="ctr"/>
            <a:r>
              <a:rPr lang="es-MX" dirty="0" smtClean="0"/>
              <a:t>ARCHIVOS EN PHP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MX" sz="2800" dirty="0" smtClean="0"/>
              <a:t>Comprobar si un archivo existe:</a:t>
            </a:r>
          </a:p>
          <a:p>
            <a:pPr lvl="1">
              <a:lnSpc>
                <a:spcPct val="90000"/>
              </a:lnSpc>
            </a:pPr>
            <a:r>
              <a:rPr lang="es-MX" sz="2400" dirty="0" err="1" smtClean="0"/>
              <a:t>file_exist</a:t>
            </a:r>
            <a:r>
              <a:rPr lang="es-MX" sz="2400" dirty="0" smtClean="0"/>
              <a:t> (“</a:t>
            </a:r>
            <a:r>
              <a:rPr lang="es-MX" sz="2400" dirty="0" err="1" smtClean="0"/>
              <a:t>ruta_del_archivo</a:t>
            </a:r>
            <a:r>
              <a:rPr lang="es-MX" sz="2400" dirty="0" smtClean="0"/>
              <a:t>”);</a:t>
            </a:r>
          </a:p>
          <a:p>
            <a:pPr>
              <a:lnSpc>
                <a:spcPct val="90000"/>
              </a:lnSpc>
            </a:pPr>
            <a:endParaRPr lang="es-MX" sz="2800" dirty="0" smtClean="0"/>
          </a:p>
          <a:p>
            <a:pPr>
              <a:lnSpc>
                <a:spcPct val="90000"/>
              </a:lnSpc>
            </a:pPr>
            <a:r>
              <a:rPr lang="es-MX" sz="2800" dirty="0" smtClean="0"/>
              <a:t>Tamaño en bites de un archivo:</a:t>
            </a:r>
          </a:p>
          <a:p>
            <a:pPr lvl="1">
              <a:lnSpc>
                <a:spcPct val="90000"/>
              </a:lnSpc>
            </a:pPr>
            <a:r>
              <a:rPr lang="es-MX" sz="2400" dirty="0" err="1" smtClean="0"/>
              <a:t>filesize</a:t>
            </a:r>
            <a:r>
              <a:rPr lang="es-MX" sz="2400" dirty="0" smtClean="0"/>
              <a:t> (“</a:t>
            </a:r>
            <a:r>
              <a:rPr lang="es-MX" sz="2400" dirty="0" err="1" smtClean="0"/>
              <a:t>ruta_del_archivo</a:t>
            </a:r>
            <a:r>
              <a:rPr lang="es-MX" sz="2400" dirty="0" smtClean="0"/>
              <a:t>”);</a:t>
            </a:r>
          </a:p>
          <a:p>
            <a:pPr>
              <a:lnSpc>
                <a:spcPct val="90000"/>
              </a:lnSpc>
            </a:pPr>
            <a:endParaRPr lang="es-MX" sz="2800" dirty="0" smtClean="0"/>
          </a:p>
          <a:p>
            <a:pPr>
              <a:lnSpc>
                <a:spcPct val="90000"/>
              </a:lnSpc>
            </a:pPr>
            <a:r>
              <a:rPr lang="es-MX" sz="2800" dirty="0" smtClean="0"/>
              <a:t>Leer un fragmento del archivo:</a:t>
            </a:r>
          </a:p>
          <a:p>
            <a:pPr lvl="1">
              <a:lnSpc>
                <a:spcPct val="90000"/>
              </a:lnSpc>
            </a:pPr>
            <a:r>
              <a:rPr lang="es-MX" sz="2400" dirty="0" err="1" smtClean="0"/>
              <a:t>fread</a:t>
            </a:r>
            <a:r>
              <a:rPr lang="es-MX" sz="2400" dirty="0" smtClean="0"/>
              <a:t>($</a:t>
            </a:r>
            <a:r>
              <a:rPr lang="es-MX" sz="2400" dirty="0" err="1" smtClean="0"/>
              <a:t>fp</a:t>
            </a:r>
            <a:r>
              <a:rPr lang="es-MX" sz="2400" dirty="0" smtClean="0"/>
              <a:t>, “125”);</a:t>
            </a:r>
          </a:p>
          <a:p>
            <a:pPr lvl="1">
              <a:lnSpc>
                <a:spcPct val="90000"/>
              </a:lnSpc>
              <a:buNone/>
            </a:pPr>
            <a:endParaRPr lang="es-MX" sz="24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/>
              <a:t>Leer el archivo línea por línea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MX" sz="2800" dirty="0" smtClean="0"/>
              <a:t>OPCION 1:</a:t>
            </a:r>
          </a:p>
          <a:p>
            <a:pPr>
              <a:lnSpc>
                <a:spcPct val="90000"/>
              </a:lnSpc>
            </a:pPr>
            <a:r>
              <a:rPr lang="es-MX" sz="2800" dirty="0" err="1" smtClean="0"/>
              <a:t>readfile</a:t>
            </a:r>
            <a:r>
              <a:rPr lang="es-MX" sz="2800" dirty="0" smtClean="0"/>
              <a:t>: Abre, lee y cierra el archivo</a:t>
            </a:r>
          </a:p>
          <a:p>
            <a:pPr lvl="1">
              <a:lnSpc>
                <a:spcPct val="90000"/>
              </a:lnSpc>
            </a:pPr>
            <a:r>
              <a:rPr lang="es-MX" sz="2400" dirty="0" err="1" smtClean="0"/>
              <a:t>readfile</a:t>
            </a:r>
            <a:r>
              <a:rPr lang="es-MX" sz="2400" dirty="0" smtClean="0"/>
              <a:t>(“ruta del archivo”);</a:t>
            </a:r>
          </a:p>
          <a:p>
            <a:pPr>
              <a:lnSpc>
                <a:spcPct val="90000"/>
              </a:lnSpc>
            </a:pPr>
            <a:endParaRPr lang="es-MX" sz="2800" dirty="0" smtClean="0"/>
          </a:p>
          <a:p>
            <a:pPr>
              <a:lnSpc>
                <a:spcPct val="90000"/>
              </a:lnSpc>
            </a:pPr>
            <a:r>
              <a:rPr lang="es-MX" sz="2800" dirty="0" smtClean="0"/>
              <a:t>OPCION2:</a:t>
            </a:r>
          </a:p>
          <a:p>
            <a:pPr lvl="1">
              <a:lnSpc>
                <a:spcPct val="90000"/>
              </a:lnSpc>
            </a:pPr>
            <a:r>
              <a:rPr lang="es-MX" sz="2400" dirty="0" smtClean="0"/>
              <a:t>$</a:t>
            </a:r>
            <a:r>
              <a:rPr lang="es-MX" sz="2400" dirty="0" err="1" smtClean="0"/>
              <a:t>fp</a:t>
            </a:r>
            <a:r>
              <a:rPr lang="es-MX" sz="2400" dirty="0" smtClean="0"/>
              <a:t>=</a:t>
            </a:r>
            <a:r>
              <a:rPr lang="es-MX" sz="2400" dirty="0" err="1" smtClean="0"/>
              <a:t>fopen</a:t>
            </a:r>
            <a:r>
              <a:rPr lang="es-MX" sz="2400" dirty="0" smtClean="0"/>
              <a:t>(“../pedidos/pedidos.txt”, “r”);</a:t>
            </a:r>
          </a:p>
          <a:p>
            <a:pPr lvl="1">
              <a:lnSpc>
                <a:spcPct val="90000"/>
              </a:lnSpc>
            </a:pPr>
            <a:r>
              <a:rPr lang="es-MX" sz="2400" dirty="0" err="1" smtClean="0"/>
              <a:t>fpassthru</a:t>
            </a:r>
            <a:r>
              <a:rPr lang="es-MX" sz="2400" dirty="0" smtClean="0"/>
              <a:t> (“$</a:t>
            </a:r>
            <a:r>
              <a:rPr lang="es-MX" sz="2400" dirty="0" err="1" smtClean="0"/>
              <a:t>fp</a:t>
            </a:r>
            <a:r>
              <a:rPr lang="es-MX" sz="2400" dirty="0" smtClean="0"/>
              <a:t>”);</a:t>
            </a:r>
          </a:p>
          <a:p>
            <a:pPr>
              <a:lnSpc>
                <a:spcPct val="90000"/>
              </a:lnSpc>
            </a:pPr>
            <a:endParaRPr lang="es-MX" sz="2800" dirty="0" smtClean="0"/>
          </a:p>
          <a:p>
            <a:pPr>
              <a:lnSpc>
                <a:spcPct val="90000"/>
              </a:lnSpc>
            </a:pPr>
            <a:r>
              <a:rPr lang="es-MX" sz="2800" dirty="0" smtClean="0"/>
              <a:t>OPCION 3:</a:t>
            </a:r>
          </a:p>
          <a:p>
            <a:pPr>
              <a:lnSpc>
                <a:spcPct val="90000"/>
              </a:lnSpc>
            </a:pPr>
            <a:r>
              <a:rPr lang="es-MX" sz="2400" dirty="0" err="1" smtClean="0"/>
              <a:t>file</a:t>
            </a:r>
            <a:r>
              <a:rPr lang="es-MX" sz="2400" dirty="0" smtClean="0"/>
              <a:t>: abre, guarda en un </a:t>
            </a:r>
            <a:r>
              <a:rPr lang="es-MX" sz="2400" dirty="0" err="1" smtClean="0"/>
              <a:t>array</a:t>
            </a:r>
            <a:r>
              <a:rPr lang="es-MX" sz="2400" dirty="0" smtClean="0"/>
              <a:t> y cierra el archivo </a:t>
            </a:r>
          </a:p>
          <a:p>
            <a:pPr lvl="1">
              <a:lnSpc>
                <a:spcPct val="90000"/>
              </a:lnSpc>
            </a:pPr>
            <a:r>
              <a:rPr lang="es-MX" sz="2400" dirty="0" err="1" smtClean="0"/>
              <a:t>file</a:t>
            </a:r>
            <a:r>
              <a:rPr lang="es-MX" sz="2400" dirty="0" smtClean="0"/>
              <a:t>(“../pedidos/pedidos.txt”);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/>
              <a:t>Leer el archivo completo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Algo más de archivos</a:t>
            </a:r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Lectura de archivos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714348" y="1196752"/>
            <a:ext cx="7715304" cy="4970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&lt;?</a:t>
            </a:r>
            <a:r>
              <a:rPr lang="es-MX" dirty="0" err="1" smtClean="0"/>
              <a:t>php</a:t>
            </a:r>
            <a:endParaRPr lang="es-MX" dirty="0" smtClean="0"/>
          </a:p>
          <a:p>
            <a:r>
              <a:rPr lang="es-MX" dirty="0" smtClean="0"/>
              <a:t>// archivo a leer</a:t>
            </a:r>
          </a:p>
          <a:p>
            <a:r>
              <a:rPr lang="es-MX" dirty="0" smtClean="0"/>
              <a:t>$</a:t>
            </a:r>
            <a:r>
              <a:rPr lang="es-MX" dirty="0" err="1" smtClean="0"/>
              <a:t>file</a:t>
            </a:r>
            <a:r>
              <a:rPr lang="es-MX" dirty="0" smtClean="0"/>
              <a:t> = 'texto.txt';</a:t>
            </a:r>
          </a:p>
          <a:p>
            <a:endParaRPr lang="es-MX" dirty="0" smtClean="0"/>
          </a:p>
          <a:p>
            <a:r>
              <a:rPr lang="es-MX" dirty="0" smtClean="0"/>
              <a:t>// abrimos el archivo</a:t>
            </a:r>
          </a:p>
          <a:p>
            <a:r>
              <a:rPr lang="es-MX" dirty="0" smtClean="0"/>
              <a:t>$</a:t>
            </a:r>
            <a:r>
              <a:rPr lang="es-MX" dirty="0" err="1" smtClean="0"/>
              <a:t>fh</a:t>
            </a:r>
            <a:r>
              <a:rPr lang="es-MX" dirty="0" smtClean="0"/>
              <a:t> = </a:t>
            </a:r>
            <a:r>
              <a:rPr lang="es-MX" dirty="0" err="1" smtClean="0"/>
              <a:t>fopen</a:t>
            </a:r>
            <a:r>
              <a:rPr lang="es-MX" dirty="0" smtClean="0"/>
              <a:t>($</a:t>
            </a:r>
            <a:r>
              <a:rPr lang="es-MX" dirty="0" err="1" smtClean="0"/>
              <a:t>file</a:t>
            </a:r>
            <a:r>
              <a:rPr lang="es-MX" dirty="0" smtClean="0"/>
              <a:t>, 'r') </a:t>
            </a:r>
            <a:r>
              <a:rPr lang="es-MX" dirty="0" err="1" smtClean="0"/>
              <a:t>or</a:t>
            </a:r>
            <a:r>
              <a:rPr lang="es-MX" dirty="0" smtClean="0"/>
              <a:t> die('No se puede abrir el archivo!');</a:t>
            </a:r>
          </a:p>
          <a:p>
            <a:endParaRPr lang="es-MX" dirty="0" smtClean="0"/>
          </a:p>
          <a:p>
            <a:r>
              <a:rPr lang="es-MX" dirty="0" smtClean="0"/>
              <a:t>// leemos el contenido del archivo</a:t>
            </a:r>
          </a:p>
          <a:p>
            <a:r>
              <a:rPr lang="es-MX" dirty="0" smtClean="0"/>
              <a:t>$data = </a:t>
            </a:r>
            <a:r>
              <a:rPr lang="es-MX" dirty="0" err="1" smtClean="0"/>
              <a:t>fread</a:t>
            </a:r>
            <a:r>
              <a:rPr lang="es-MX" dirty="0" smtClean="0"/>
              <a:t>($</a:t>
            </a:r>
            <a:r>
              <a:rPr lang="es-MX" dirty="0" err="1" smtClean="0"/>
              <a:t>fh</a:t>
            </a:r>
            <a:r>
              <a:rPr lang="es-MX" dirty="0" smtClean="0"/>
              <a:t>, </a:t>
            </a:r>
            <a:r>
              <a:rPr lang="es-MX" dirty="0" err="1" smtClean="0"/>
              <a:t>filesize</a:t>
            </a:r>
            <a:r>
              <a:rPr lang="es-MX" dirty="0" smtClean="0"/>
              <a:t>($</a:t>
            </a:r>
            <a:r>
              <a:rPr lang="es-MX" dirty="0" err="1" smtClean="0"/>
              <a:t>file</a:t>
            </a:r>
            <a:r>
              <a:rPr lang="es-MX" dirty="0" smtClean="0"/>
              <a:t>)) </a:t>
            </a:r>
            <a:r>
              <a:rPr lang="es-MX" dirty="0" err="1" smtClean="0"/>
              <a:t>or</a:t>
            </a:r>
            <a:r>
              <a:rPr lang="es-MX" dirty="0" smtClean="0"/>
              <a:t> die('No es posible leer el archivo!');</a:t>
            </a:r>
          </a:p>
          <a:p>
            <a:endParaRPr lang="es-MX" dirty="0" smtClean="0"/>
          </a:p>
          <a:p>
            <a:r>
              <a:rPr lang="es-MX" dirty="0" smtClean="0"/>
              <a:t>// cerramos el archivo</a:t>
            </a:r>
          </a:p>
          <a:p>
            <a:r>
              <a:rPr lang="es-MX" dirty="0" err="1" smtClean="0"/>
              <a:t>fclose</a:t>
            </a:r>
            <a:r>
              <a:rPr lang="es-MX" dirty="0" smtClean="0"/>
              <a:t>($</a:t>
            </a:r>
            <a:r>
              <a:rPr lang="es-MX" dirty="0" err="1" smtClean="0"/>
              <a:t>fh</a:t>
            </a:r>
            <a:r>
              <a:rPr lang="es-MX" dirty="0" smtClean="0"/>
              <a:t>);</a:t>
            </a:r>
          </a:p>
          <a:p>
            <a:endParaRPr lang="es-MX" dirty="0" smtClean="0"/>
          </a:p>
          <a:p>
            <a:r>
              <a:rPr lang="es-MX" dirty="0" smtClean="0"/>
              <a:t>// imprimimos el contenido del archivo</a:t>
            </a:r>
          </a:p>
          <a:p>
            <a:r>
              <a:rPr lang="es-MX" dirty="0" smtClean="0"/>
              <a:t>echo $data;</a:t>
            </a:r>
          </a:p>
          <a:p>
            <a:r>
              <a:rPr lang="es-MX" dirty="0" smtClean="0"/>
              <a:t>?&gt;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948264" y="60932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archivo1.php</a:t>
            </a:r>
            <a:endParaRPr lang="es-MX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Tenemos un identificador de archivo creado por la función </a:t>
            </a:r>
            <a:r>
              <a:rPr lang="es-MX" dirty="0" err="1" smtClean="0"/>
              <a:t>fopen</a:t>
            </a:r>
            <a:r>
              <a:rPr lang="es-MX" dirty="0" smtClean="0"/>
              <a:t>(). Esta función recibe dos argumentos.</a:t>
            </a:r>
          </a:p>
          <a:p>
            <a:endParaRPr lang="es-MX" dirty="0" smtClean="0"/>
          </a:p>
          <a:p>
            <a:r>
              <a:rPr lang="es-MX" dirty="0" smtClean="0"/>
              <a:t>Si la función </a:t>
            </a:r>
            <a:r>
              <a:rPr lang="es-MX" dirty="0" err="1" smtClean="0"/>
              <a:t>fopen</a:t>
            </a:r>
            <a:r>
              <a:rPr lang="es-MX" dirty="0" smtClean="0"/>
              <a:t>() </a:t>
            </a:r>
            <a:r>
              <a:rPr lang="es-MX" dirty="0" smtClean="0"/>
              <a:t>es </a:t>
            </a:r>
            <a:r>
              <a:rPr lang="es-MX" dirty="0" smtClean="0"/>
              <a:t>exitosa, regresa un identificador $</a:t>
            </a:r>
            <a:r>
              <a:rPr lang="es-MX" dirty="0" err="1" smtClean="0"/>
              <a:t>fh</a:t>
            </a:r>
            <a:r>
              <a:rPr lang="es-MX" dirty="0" smtClean="0"/>
              <a:t> el cual nos permitirá manipular el archivo posteriormente.</a:t>
            </a:r>
          </a:p>
          <a:p>
            <a:endParaRPr lang="es-MX" dirty="0" smtClean="0"/>
          </a:p>
          <a:p>
            <a:r>
              <a:rPr lang="es-MX" dirty="0" smtClean="0"/>
              <a:t>En necesario cerrar el archivo para optimizar memoria.</a:t>
            </a: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Archivos</a:t>
            </a:r>
            <a:endParaRPr lang="es-MX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Diferencia de </a:t>
            </a:r>
            <a:r>
              <a:rPr lang="es-MX" dirty="0" err="1" smtClean="0"/>
              <a:t>exit</a:t>
            </a:r>
            <a:r>
              <a:rPr lang="es-MX" dirty="0" smtClean="0"/>
              <a:t> () y die</a:t>
            </a:r>
            <a:endParaRPr lang="es-MX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2976" y="1500174"/>
            <a:ext cx="685804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&lt;?</a:t>
            </a:r>
            <a:r>
              <a:rPr kumimoji="0" lang="es-MX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php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es-MX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if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(!</a:t>
            </a:r>
            <a:r>
              <a:rPr kumimoji="0" lang="es-MX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mysql_connect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('</a:t>
            </a:r>
            <a:r>
              <a:rPr kumimoji="0" lang="es-MX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localhost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'))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echo 'Error al conectar a la base de datos';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exit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(0);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?&gt; 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214414" y="4357694"/>
            <a:ext cx="7143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&lt;?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php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es-MX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if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(!</a:t>
            </a:r>
            <a:r>
              <a:rPr kumimoji="0" lang="es-MX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mysql_connect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('</a:t>
            </a:r>
            <a:r>
              <a:rPr kumimoji="0" lang="es-MX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localhost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'))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die ('Error al conectar a la base de datos');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?&gt; 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s-MX" dirty="0" smtClean="0"/>
              <a:t>Una forma más. Función </a:t>
            </a:r>
            <a:r>
              <a:rPr lang="es-MX" dirty="0" err="1" smtClean="0"/>
              <a:t>file</a:t>
            </a:r>
            <a:r>
              <a:rPr lang="es-MX" dirty="0" smtClean="0"/>
              <a:t>()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428596" y="1071546"/>
            <a:ext cx="850112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Un método alternativo de lectura de datos desde un archivo  es la función </a:t>
            </a:r>
            <a:r>
              <a:rPr lang="es-MX" sz="2000" dirty="0" err="1" smtClean="0"/>
              <a:t>file</a:t>
            </a:r>
            <a:r>
              <a:rPr lang="es-MX" sz="2000" dirty="0" smtClean="0"/>
              <a:t>(), que lee el archivo entero en un </a:t>
            </a:r>
            <a:r>
              <a:rPr lang="es-MX" sz="2000" dirty="0" err="1" smtClean="0"/>
              <a:t>array</a:t>
            </a:r>
            <a:r>
              <a:rPr lang="es-MX" sz="2000" dirty="0" smtClean="0"/>
              <a:t> con una sola llamada de función. Cada elemento del </a:t>
            </a:r>
            <a:r>
              <a:rPr lang="es-MX" sz="2000" dirty="0" err="1" smtClean="0"/>
              <a:t>array</a:t>
            </a:r>
            <a:r>
              <a:rPr lang="es-MX" sz="2000" dirty="0" smtClean="0"/>
              <a:t> contiene una línea del archivo. Para mostrar el contenido del archivo simplemente es necesario iterar sobre  el </a:t>
            </a:r>
            <a:r>
              <a:rPr lang="es-MX" sz="2000" dirty="0" err="1" smtClean="0"/>
              <a:t>array</a:t>
            </a:r>
            <a:r>
              <a:rPr lang="es-MX" sz="2000" dirty="0" smtClean="0"/>
              <a:t> empleando un </a:t>
            </a:r>
            <a:r>
              <a:rPr lang="es-MX" sz="2000" dirty="0" err="1" smtClean="0"/>
              <a:t>foreach</a:t>
            </a:r>
            <a:r>
              <a:rPr lang="es-MX" sz="2000" dirty="0" smtClean="0"/>
              <a:t> () y se imprime cada elemento (línea).</a:t>
            </a:r>
            <a:endParaRPr lang="es-MX" sz="2000" dirty="0"/>
          </a:p>
        </p:txBody>
      </p:sp>
      <p:sp>
        <p:nvSpPr>
          <p:cNvPr id="4" name="3 Rectángulo"/>
          <p:cNvSpPr/>
          <p:nvPr/>
        </p:nvSpPr>
        <p:spPr>
          <a:xfrm>
            <a:off x="1571604" y="2887682"/>
            <a:ext cx="70328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&lt;?</a:t>
            </a:r>
            <a:r>
              <a:rPr lang="es-MX" dirty="0" err="1" smtClean="0"/>
              <a:t>php</a:t>
            </a:r>
            <a:endParaRPr lang="es-MX" dirty="0" smtClean="0"/>
          </a:p>
          <a:p>
            <a:r>
              <a:rPr lang="es-MX" dirty="0" smtClean="0"/>
              <a:t>// archivo a leer</a:t>
            </a:r>
          </a:p>
          <a:p>
            <a:endParaRPr lang="es-MX" dirty="0" smtClean="0"/>
          </a:p>
          <a:p>
            <a:r>
              <a:rPr lang="es-MX" dirty="0" smtClean="0"/>
              <a:t>$</a:t>
            </a:r>
            <a:r>
              <a:rPr lang="es-MX" dirty="0" err="1" smtClean="0"/>
              <a:t>file</a:t>
            </a:r>
            <a:r>
              <a:rPr lang="es-MX" dirty="0" smtClean="0"/>
              <a:t> = 'texto.txt';</a:t>
            </a:r>
          </a:p>
          <a:p>
            <a:endParaRPr lang="es-MX" dirty="0" smtClean="0"/>
          </a:p>
          <a:p>
            <a:r>
              <a:rPr lang="es-MX" dirty="0" smtClean="0"/>
              <a:t>// Leemos el archivo en el </a:t>
            </a:r>
            <a:r>
              <a:rPr lang="es-MX" dirty="0" err="1" smtClean="0"/>
              <a:t>array</a:t>
            </a:r>
            <a:endParaRPr lang="es-MX" dirty="0" smtClean="0"/>
          </a:p>
          <a:p>
            <a:r>
              <a:rPr lang="es-MX" dirty="0" smtClean="0"/>
              <a:t>$data = </a:t>
            </a:r>
            <a:r>
              <a:rPr lang="es-MX" dirty="0" err="1" smtClean="0"/>
              <a:t>file</a:t>
            </a:r>
            <a:r>
              <a:rPr lang="es-MX" dirty="0" smtClean="0"/>
              <a:t>($</a:t>
            </a:r>
            <a:r>
              <a:rPr lang="es-MX" dirty="0" err="1" smtClean="0"/>
              <a:t>file</a:t>
            </a:r>
            <a:r>
              <a:rPr lang="es-MX" dirty="0" smtClean="0"/>
              <a:t>) </a:t>
            </a:r>
            <a:r>
              <a:rPr lang="es-MX" dirty="0" err="1" smtClean="0"/>
              <a:t>or</a:t>
            </a:r>
            <a:r>
              <a:rPr lang="es-MX" dirty="0" smtClean="0"/>
              <a:t> die('No se puede leer el archivo!');</a:t>
            </a:r>
          </a:p>
          <a:p>
            <a:endParaRPr lang="es-MX" dirty="0" smtClean="0"/>
          </a:p>
          <a:p>
            <a:r>
              <a:rPr lang="es-MX" dirty="0" smtClean="0"/>
              <a:t>// </a:t>
            </a:r>
            <a:r>
              <a:rPr lang="es-MX" dirty="0" err="1" smtClean="0"/>
              <a:t>loop</a:t>
            </a:r>
            <a:r>
              <a:rPr lang="es-MX" dirty="0" smtClean="0"/>
              <a:t> para imprimir cada línea del archivo</a:t>
            </a:r>
          </a:p>
          <a:p>
            <a:r>
              <a:rPr lang="es-MX" dirty="0" err="1" smtClean="0"/>
              <a:t>foreach</a:t>
            </a:r>
            <a:r>
              <a:rPr lang="es-MX" dirty="0" smtClean="0"/>
              <a:t> ($data as $line)</a:t>
            </a:r>
          </a:p>
          <a:p>
            <a:r>
              <a:rPr lang="es-MX" dirty="0" smtClean="0"/>
              <a:t>{</a:t>
            </a:r>
          </a:p>
          <a:p>
            <a:r>
              <a:rPr lang="es-MX" dirty="0" smtClean="0"/>
              <a:t>echo $line;</a:t>
            </a:r>
          </a:p>
          <a:p>
            <a:r>
              <a:rPr lang="es-MX" dirty="0" smtClean="0"/>
              <a:t>}</a:t>
            </a:r>
          </a:p>
          <a:p>
            <a:r>
              <a:rPr lang="es-MX" dirty="0" smtClean="0"/>
              <a:t>?&gt;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6948264" y="609329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archivo2.php</a:t>
            </a:r>
            <a:endParaRPr lang="es-MX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MX" sz="2000" dirty="0" smtClean="0"/>
              <a:t>La escritura en un archivo es similar a la lectura, veamos el ejemplo</a:t>
            </a:r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&lt;?</a:t>
            </a:r>
            <a:r>
              <a:rPr lang="es-MX" sz="2000" dirty="0" err="1" smtClean="0"/>
              <a:t>php</a:t>
            </a: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// Archivo a escribir</a:t>
            </a:r>
          </a:p>
          <a:p>
            <a:pPr>
              <a:buNone/>
            </a:pPr>
            <a:r>
              <a:rPr lang="es-MX" sz="2000" dirty="0" smtClean="0"/>
              <a:t>$</a:t>
            </a:r>
            <a:r>
              <a:rPr lang="es-MX" sz="2000" dirty="0" err="1" smtClean="0"/>
              <a:t>file</a:t>
            </a:r>
            <a:r>
              <a:rPr lang="es-MX" sz="2000" dirty="0" smtClean="0"/>
              <a:t> = 'textow.txt';</a:t>
            </a:r>
          </a:p>
          <a:p>
            <a:pPr>
              <a:buNone/>
            </a:pPr>
            <a:r>
              <a:rPr lang="es-MX" sz="2000" dirty="0" smtClean="0"/>
              <a:t>// abrir el archivo</a:t>
            </a:r>
          </a:p>
          <a:p>
            <a:pPr>
              <a:buNone/>
            </a:pPr>
            <a:r>
              <a:rPr lang="es-MX" sz="2000" dirty="0" smtClean="0"/>
              <a:t>$</a:t>
            </a:r>
            <a:r>
              <a:rPr lang="es-MX" sz="2000" dirty="0" err="1" smtClean="0"/>
              <a:t>fh</a:t>
            </a:r>
            <a:r>
              <a:rPr lang="es-MX" sz="2000" dirty="0" smtClean="0"/>
              <a:t> = </a:t>
            </a:r>
            <a:r>
              <a:rPr lang="es-MX" sz="2000" dirty="0" err="1" smtClean="0"/>
              <a:t>fopen</a:t>
            </a:r>
            <a:r>
              <a:rPr lang="es-MX" sz="2000" dirty="0" smtClean="0"/>
              <a:t>($</a:t>
            </a:r>
            <a:r>
              <a:rPr lang="es-MX" sz="2000" dirty="0" err="1" smtClean="0"/>
              <a:t>file</a:t>
            </a:r>
            <a:r>
              <a:rPr lang="es-MX" sz="2000" dirty="0" smtClean="0"/>
              <a:t>, 'w') </a:t>
            </a:r>
            <a:r>
              <a:rPr lang="es-MX" sz="2000" dirty="0" err="1" smtClean="0"/>
              <a:t>or</a:t>
            </a:r>
            <a:r>
              <a:rPr lang="es-MX" sz="2000" dirty="0" smtClean="0"/>
              <a:t> die('No se puede abrir el archivo!');</a:t>
            </a:r>
          </a:p>
          <a:p>
            <a:pPr>
              <a:buNone/>
            </a:pPr>
            <a:r>
              <a:rPr lang="es-MX" sz="2000" dirty="0" smtClean="0"/>
              <a:t>// escribir en el archivo</a:t>
            </a:r>
          </a:p>
          <a:p>
            <a:pPr>
              <a:buNone/>
            </a:pPr>
            <a:r>
              <a:rPr lang="es-MX" sz="2000" dirty="0" err="1" smtClean="0"/>
              <a:t>fwrite</a:t>
            </a:r>
            <a:r>
              <a:rPr lang="es-MX" sz="2000" dirty="0" smtClean="0"/>
              <a:t>($</a:t>
            </a:r>
            <a:r>
              <a:rPr lang="es-MX" sz="2000" dirty="0" err="1" smtClean="0"/>
              <a:t>fh</a:t>
            </a:r>
            <a:r>
              <a:rPr lang="es-MX" sz="2000" dirty="0" smtClean="0"/>
              <a:t>, 'Hola amigo') </a:t>
            </a:r>
            <a:r>
              <a:rPr lang="es-MX" sz="2000" dirty="0" err="1" smtClean="0"/>
              <a:t>or</a:t>
            </a:r>
            <a:r>
              <a:rPr lang="es-MX" sz="2000" dirty="0" smtClean="0"/>
              <a:t> die('No se puede escribir en el archivo');</a:t>
            </a:r>
          </a:p>
          <a:p>
            <a:pPr>
              <a:buNone/>
            </a:pPr>
            <a:r>
              <a:rPr lang="es-MX" sz="2000" dirty="0" smtClean="0"/>
              <a:t>// cerrar el archivo</a:t>
            </a:r>
          </a:p>
          <a:p>
            <a:pPr>
              <a:buNone/>
            </a:pPr>
            <a:r>
              <a:rPr lang="es-MX" sz="2000" dirty="0" err="1" smtClean="0"/>
              <a:t>fclose</a:t>
            </a:r>
            <a:r>
              <a:rPr lang="es-MX" sz="2000" dirty="0" smtClean="0"/>
              <a:t>($</a:t>
            </a:r>
            <a:r>
              <a:rPr lang="es-MX" sz="2000" dirty="0" err="1" smtClean="0"/>
              <a:t>fh</a:t>
            </a:r>
            <a:r>
              <a:rPr lang="es-MX" sz="2000" dirty="0" smtClean="0"/>
              <a:t>);</a:t>
            </a:r>
          </a:p>
          <a:p>
            <a:pPr>
              <a:buNone/>
            </a:pPr>
            <a:r>
              <a:rPr lang="es-MX" sz="2000" dirty="0" smtClean="0"/>
              <a:t>?&gt;</a:t>
            </a:r>
            <a:endParaRPr lang="es-MX" sz="20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Escritura de archivos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6732240" y="602128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archivo3.php</a:t>
            </a:r>
            <a:endParaRPr lang="es-MX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Define un </a:t>
            </a:r>
            <a:r>
              <a:rPr lang="es-MX" dirty="0" err="1" smtClean="0"/>
              <a:t>array</a:t>
            </a:r>
            <a:r>
              <a:rPr lang="es-MX" dirty="0" smtClean="0"/>
              <a:t> asociativo de 4 elementos.</a:t>
            </a:r>
          </a:p>
          <a:p>
            <a:endParaRPr lang="es-MX" dirty="0" smtClean="0"/>
          </a:p>
          <a:p>
            <a:r>
              <a:rPr lang="es-MX" dirty="0" smtClean="0"/>
              <a:t>Recorre el arreglo con un </a:t>
            </a:r>
            <a:r>
              <a:rPr lang="es-MX" dirty="0" err="1" smtClean="0"/>
              <a:t>foreach</a:t>
            </a:r>
            <a:r>
              <a:rPr lang="es-MX" dirty="0" smtClean="0"/>
              <a:t>() y obtén el promedio de dichos elementos.</a:t>
            </a:r>
          </a:p>
          <a:p>
            <a:endParaRPr lang="es-MX" dirty="0" smtClean="0"/>
          </a:p>
          <a:p>
            <a:r>
              <a:rPr lang="es-MX" dirty="0" smtClean="0"/>
              <a:t>Guarda el resultado en un archivo “resultado.txt”.</a:t>
            </a:r>
          </a:p>
          <a:p>
            <a:endParaRPr lang="es-MX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Ejercicio</a:t>
            </a:r>
            <a:endParaRPr lang="es-MX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Manejo de sesiones y uso de variables de sesión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800" dirty="0" smtClean="0"/>
              <a:t>Modos para salvar datos para usos posteriores: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 lvl="1">
              <a:lnSpc>
                <a:spcPct val="90000"/>
              </a:lnSpc>
            </a:pPr>
            <a:r>
              <a:rPr lang="es-ES" sz="2400" dirty="0" smtClean="0"/>
              <a:t>Archivos planos: Archivos de texto recomendable para manejar un volumen pequeño de información.</a:t>
            </a:r>
          </a:p>
          <a:p>
            <a:pPr lvl="1">
              <a:lnSpc>
                <a:spcPct val="90000"/>
              </a:lnSpc>
            </a:pPr>
            <a:endParaRPr lang="es-ES" sz="2400" dirty="0" smtClean="0"/>
          </a:p>
          <a:p>
            <a:pPr lvl="1">
              <a:lnSpc>
                <a:spcPct val="90000"/>
              </a:lnSpc>
            </a:pPr>
            <a:r>
              <a:rPr lang="es-ES" sz="2400" dirty="0" smtClean="0"/>
              <a:t>Bases de datos: Recomendable para un volumen grande de información.</a:t>
            </a:r>
          </a:p>
          <a:p>
            <a:pPr lvl="1">
              <a:lnSpc>
                <a:spcPct val="90000"/>
              </a:lnSpc>
            </a:pPr>
            <a:endParaRPr lang="es-ES" sz="2400" dirty="0" smtClean="0"/>
          </a:p>
          <a:p>
            <a:pPr lvl="1">
              <a:lnSpc>
                <a:spcPct val="90000"/>
              </a:lnSpc>
            </a:pPr>
            <a:endParaRPr lang="es-ES" sz="24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ARCHIVOS</a:t>
            </a: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000" dirty="0" smtClean="0"/>
              <a:t>A veces es necesario mantener el estado de una conexión entre distintas páginas o entre distintas visitas a un mismo sitio</a:t>
            </a:r>
          </a:p>
          <a:p>
            <a:pPr marL="1082675" lvl="1" indent="-365125">
              <a:lnSpc>
                <a:spcPct val="80000"/>
              </a:lnSpc>
            </a:pPr>
            <a:r>
              <a:rPr lang="es-ES_tradnl" sz="1800" dirty="0" smtClean="0"/>
              <a:t>Ejemplos: aplicaciones personalizadas, carrito de la compra, control de acceso</a:t>
            </a:r>
          </a:p>
          <a:p>
            <a:pPr>
              <a:lnSpc>
                <a:spcPct val="80000"/>
              </a:lnSpc>
            </a:pPr>
            <a:r>
              <a:rPr lang="es-ES_tradnl" sz="2000" dirty="0" smtClean="0"/>
              <a:t>HTTP es un </a:t>
            </a:r>
            <a:r>
              <a:rPr lang="es-ES_tradnl" sz="2000" b="1" dirty="0" smtClean="0"/>
              <a:t>protocolo sin estado</a:t>
            </a:r>
            <a:r>
              <a:rPr lang="es-ES_tradnl" sz="2000" dirty="0" smtClean="0"/>
              <a:t>: cada conexión entre el cliente y el servidor es independiente de las demás</a:t>
            </a:r>
          </a:p>
          <a:p>
            <a:pPr>
              <a:lnSpc>
                <a:spcPct val="80000"/>
              </a:lnSpc>
            </a:pPr>
            <a:r>
              <a:rPr lang="es-ES_tradnl" sz="2000" dirty="0" smtClean="0"/>
              <a:t>Para mantener el estado entre diferentes conexiones hay que establecer lo que se conoce como una </a:t>
            </a:r>
            <a:r>
              <a:rPr lang="es-ES_tradnl" sz="2000" b="1" dirty="0" smtClean="0">
                <a:solidFill>
                  <a:schemeClr val="accent2"/>
                </a:solidFill>
              </a:rPr>
              <a:t>sesión</a:t>
            </a:r>
          </a:p>
          <a:p>
            <a:pPr>
              <a:lnSpc>
                <a:spcPct val="80000"/>
              </a:lnSpc>
            </a:pPr>
            <a:r>
              <a:rPr lang="es-ES_tradnl" sz="2000" dirty="0" smtClean="0"/>
              <a:t>Las sesiones permiten disponer de unas variables con valores persistentes durante toda la conexión del usuario. Estas variables pueden almacenarse en el cliente mediante </a:t>
            </a:r>
            <a:r>
              <a:rPr lang="es-ES_tradnl" sz="2000" i="1" dirty="0" smtClean="0"/>
              <a:t>cookies</a:t>
            </a:r>
            <a:r>
              <a:rPr lang="es-ES_tradnl" sz="2000" dirty="0" smtClean="0"/>
              <a:t> o en el servidor</a:t>
            </a:r>
          </a:p>
          <a:p>
            <a:pPr>
              <a:lnSpc>
                <a:spcPct val="80000"/>
              </a:lnSpc>
            </a:pPr>
            <a:r>
              <a:rPr lang="es-ES_tradnl" sz="2000" dirty="0" smtClean="0"/>
              <a:t>PHP dispone de una biblioteca de funciones para la gestión de sesiones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000" dirty="0" smtClean="0"/>
              <a:t>Funciones de PHP para el manejo de sesiones  (</a:t>
            </a:r>
            <a:r>
              <a:rPr lang="es-ES_tradnl" sz="2000" dirty="0" err="1" smtClean="0"/>
              <a:t>register_globals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On</a:t>
            </a:r>
            <a:r>
              <a:rPr lang="es-ES_tradnl" sz="2000" dirty="0" smtClean="0"/>
              <a:t>)</a:t>
            </a:r>
          </a:p>
          <a:p>
            <a:pPr>
              <a:lnSpc>
                <a:spcPct val="80000"/>
              </a:lnSpc>
            </a:pPr>
            <a:endParaRPr lang="es-ES_tradnl" sz="2000" dirty="0" smtClean="0"/>
          </a:p>
          <a:p>
            <a:pPr marL="1082675" lvl="1" indent="-365125">
              <a:lnSpc>
                <a:spcPct val="80000"/>
              </a:lnSpc>
            </a:pPr>
            <a:r>
              <a:rPr lang="es-ES_tradnl" sz="1800" b="1" dirty="0" err="1" smtClean="0"/>
              <a:t>session_start</a:t>
            </a:r>
            <a:r>
              <a:rPr lang="es-ES_tradnl" sz="1800" dirty="0" smtClean="0"/>
              <a:t> ()</a:t>
            </a:r>
          </a:p>
          <a:p>
            <a:pPr marL="1800225" lvl="2" indent="-365125">
              <a:lnSpc>
                <a:spcPct val="80000"/>
              </a:lnSpc>
            </a:pPr>
            <a:r>
              <a:rPr lang="es-ES_tradnl" sz="1600" dirty="0" smtClean="0"/>
              <a:t>inicializa una sesión y le asigna un identificador de sesión único. Si la sesión ya está iniciada, carga todas las variables de sesión</a:t>
            </a:r>
          </a:p>
          <a:p>
            <a:pPr marL="1082675" lvl="1" indent="-365125">
              <a:lnSpc>
                <a:spcPct val="80000"/>
              </a:lnSpc>
            </a:pPr>
            <a:r>
              <a:rPr lang="es-ES_tradnl" sz="1800" b="1" dirty="0" err="1" smtClean="0"/>
              <a:t>session_register</a:t>
            </a:r>
            <a:r>
              <a:rPr lang="es-ES_tradnl" sz="1800" dirty="0" smtClean="0"/>
              <a:t> (</a:t>
            </a:r>
            <a:r>
              <a:rPr lang="es-ES_tradnl" sz="1800" i="1" dirty="0" smtClean="0"/>
              <a:t>variable</a:t>
            </a:r>
            <a:r>
              <a:rPr lang="es-ES_tradnl" sz="1800" dirty="0" smtClean="0"/>
              <a:t>)</a:t>
            </a:r>
          </a:p>
          <a:p>
            <a:pPr marL="1800225" lvl="2" indent="-365125">
              <a:lnSpc>
                <a:spcPct val="80000"/>
              </a:lnSpc>
            </a:pPr>
            <a:r>
              <a:rPr lang="es-ES_tradnl" sz="1600" dirty="0" smtClean="0"/>
              <a:t>registra una variable de sesión</a:t>
            </a:r>
          </a:p>
          <a:p>
            <a:pPr marL="1082675" lvl="1" indent="-365125">
              <a:lnSpc>
                <a:spcPct val="80000"/>
              </a:lnSpc>
            </a:pPr>
            <a:r>
              <a:rPr lang="es-ES_tradnl" sz="1800" b="1" dirty="0" err="1" smtClean="0"/>
              <a:t>session_unregister</a:t>
            </a:r>
            <a:r>
              <a:rPr lang="es-ES_tradnl" sz="1800" dirty="0" smtClean="0"/>
              <a:t> (</a:t>
            </a:r>
            <a:r>
              <a:rPr lang="es-ES_tradnl" sz="1800" i="1" dirty="0" smtClean="0"/>
              <a:t>variable</a:t>
            </a:r>
            <a:r>
              <a:rPr lang="es-ES_tradnl" sz="1800" dirty="0" smtClean="0"/>
              <a:t>)</a:t>
            </a:r>
          </a:p>
          <a:p>
            <a:pPr marL="1800225" lvl="2" indent="-365125">
              <a:lnSpc>
                <a:spcPct val="80000"/>
              </a:lnSpc>
            </a:pPr>
            <a:r>
              <a:rPr lang="es-ES_tradnl" sz="1600" dirty="0" smtClean="0"/>
              <a:t>elimina una variable de sesión</a:t>
            </a:r>
          </a:p>
          <a:p>
            <a:pPr marL="1082675" lvl="1" indent="-365125">
              <a:lnSpc>
                <a:spcPct val="80000"/>
              </a:lnSpc>
            </a:pPr>
            <a:r>
              <a:rPr lang="es-ES_tradnl" sz="1800" b="1" dirty="0" err="1" smtClean="0"/>
              <a:t>session_is_registered</a:t>
            </a:r>
            <a:r>
              <a:rPr lang="es-ES_tradnl" sz="1800" dirty="0" smtClean="0"/>
              <a:t> (</a:t>
            </a:r>
            <a:r>
              <a:rPr lang="es-ES_tradnl" sz="1800" i="1" dirty="0" smtClean="0"/>
              <a:t>variable</a:t>
            </a:r>
            <a:r>
              <a:rPr lang="es-ES_tradnl" sz="1800" dirty="0" smtClean="0"/>
              <a:t>)</a:t>
            </a:r>
          </a:p>
          <a:p>
            <a:pPr marL="1800225" lvl="2" indent="-365125">
              <a:lnSpc>
                <a:spcPct val="80000"/>
              </a:lnSpc>
            </a:pPr>
            <a:r>
              <a:rPr lang="es-ES_tradnl" sz="1600" dirty="0" smtClean="0"/>
              <a:t>comprueba si una variable está registrada. Devuelve </a:t>
            </a:r>
            <a:r>
              <a:rPr lang="es-ES_tradnl" sz="1600" i="1" dirty="0" smtClean="0"/>
              <a:t>true</a:t>
            </a:r>
            <a:r>
              <a:rPr lang="es-ES_tradnl" sz="1600" dirty="0" smtClean="0"/>
              <a:t> en caso afirmativo y </a:t>
            </a:r>
            <a:r>
              <a:rPr lang="es-ES_tradnl" sz="1600" i="1" dirty="0" smtClean="0"/>
              <a:t>false</a:t>
            </a:r>
            <a:r>
              <a:rPr lang="es-ES_tradnl" sz="1600" dirty="0" smtClean="0"/>
              <a:t> en caso contrario</a:t>
            </a:r>
          </a:p>
          <a:p>
            <a:pPr marL="1082675" lvl="1" indent="-365125">
              <a:lnSpc>
                <a:spcPct val="80000"/>
              </a:lnSpc>
            </a:pPr>
            <a:r>
              <a:rPr lang="es-ES_tradnl" sz="1800" b="1" dirty="0" err="1" smtClean="0"/>
              <a:t>session_destroy</a:t>
            </a:r>
            <a:r>
              <a:rPr lang="es-ES_tradnl" sz="1800" dirty="0" smtClean="0"/>
              <a:t> ()</a:t>
            </a:r>
          </a:p>
          <a:p>
            <a:pPr marL="1800225" lvl="2" indent="-365125">
              <a:lnSpc>
                <a:spcPct val="80000"/>
              </a:lnSpc>
            </a:pPr>
            <a:r>
              <a:rPr lang="es-ES_tradnl" sz="1600" dirty="0" smtClean="0"/>
              <a:t>cierra una sesión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Manejo de sesiones</a:t>
            </a:r>
            <a:endParaRPr lang="es-MX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000" dirty="0" smtClean="0"/>
              <a:t>El manejo de las sesiones se realiza de la siguiente forma:</a:t>
            </a:r>
          </a:p>
          <a:p>
            <a:pPr>
              <a:lnSpc>
                <a:spcPct val="80000"/>
              </a:lnSpc>
              <a:buNone/>
            </a:pPr>
            <a:endParaRPr lang="es-ES_tradnl" sz="2000" dirty="0" smtClean="0"/>
          </a:p>
          <a:p>
            <a:pPr marL="1082675" lvl="1" indent="-365125">
              <a:lnSpc>
                <a:spcPct val="80000"/>
              </a:lnSpc>
            </a:pPr>
            <a:r>
              <a:rPr lang="es-ES_tradnl" sz="1800" dirty="0" smtClean="0"/>
              <a:t>Todas las páginas deben realizar una llamada a </a:t>
            </a:r>
            <a:r>
              <a:rPr lang="es-ES_tradnl" sz="1800" dirty="0" err="1" smtClean="0"/>
              <a:t>session_start</a:t>
            </a:r>
            <a:r>
              <a:rPr lang="es-ES_tradnl" sz="1800" dirty="0" smtClean="0"/>
              <a:t>() para cargar las variables de la sesión</a:t>
            </a:r>
          </a:p>
          <a:p>
            <a:pPr marL="1082675" lvl="1" indent="-365125">
              <a:lnSpc>
                <a:spcPct val="80000"/>
              </a:lnSpc>
            </a:pPr>
            <a:r>
              <a:rPr lang="es-ES_tradnl" sz="1800" dirty="0" smtClean="0"/>
              <a:t>Esta llamada debe estar colocada antes de cualquier código HTML</a:t>
            </a:r>
          </a:p>
          <a:p>
            <a:pPr marL="1082675" lvl="1" indent="-365125">
              <a:lnSpc>
                <a:spcPct val="80000"/>
              </a:lnSpc>
            </a:pPr>
            <a:r>
              <a:rPr lang="es-ES_tradnl" sz="1800" dirty="0" smtClean="0"/>
              <a:t>Conviene llamar a </a:t>
            </a:r>
            <a:r>
              <a:rPr lang="es-ES_tradnl" sz="1800" dirty="0" err="1" smtClean="0"/>
              <a:t>session_destroy</a:t>
            </a:r>
            <a:r>
              <a:rPr lang="es-ES_tradnl" sz="1800" dirty="0" smtClean="0"/>
              <a:t>() para cerrar la sesión</a:t>
            </a:r>
            <a:endParaRPr lang="es-ES" sz="1800" dirty="0" smtClean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Manejo de sesiones</a:t>
            </a:r>
            <a:endParaRPr lang="es-MX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000" b="1" dirty="0" smtClean="0"/>
              <a:t>Ejercicio 1: ejemplo simple de sesiones</a:t>
            </a:r>
          </a:p>
          <a:p>
            <a:pPr>
              <a:lnSpc>
                <a:spcPct val="80000"/>
              </a:lnSpc>
              <a:buNone/>
            </a:pPr>
            <a:endParaRPr lang="es-ES_tradnl" sz="2000" dirty="0" smtClean="0"/>
          </a:p>
          <a:p>
            <a:pPr marL="1082675" lvl="1" indent="-365125">
              <a:lnSpc>
                <a:spcPct val="80000"/>
              </a:lnSpc>
            </a:pPr>
            <a:r>
              <a:rPr lang="es-ES_tradnl" sz="1800" dirty="0" smtClean="0"/>
              <a:t>Ilustra cómo registrar variables, acceder a ellas y posteriormente eliminarlas.</a:t>
            </a:r>
          </a:p>
          <a:p>
            <a:pPr marL="1082675" lvl="1" indent="-365125">
              <a:lnSpc>
                <a:spcPct val="80000"/>
              </a:lnSpc>
            </a:pPr>
            <a:endParaRPr lang="es-ES_tradnl" sz="1800" dirty="0" smtClean="0"/>
          </a:p>
          <a:p>
            <a:pPr marL="1082675" lvl="1" indent="-365125">
              <a:lnSpc>
                <a:spcPct val="80000"/>
              </a:lnSpc>
            </a:pPr>
            <a:r>
              <a:rPr lang="es-ES_tradnl" sz="1800" dirty="0" smtClean="0"/>
              <a:t>Ejercicio1.php</a:t>
            </a:r>
          </a:p>
          <a:p>
            <a:pPr marL="1082675" lvl="1" indent="-365125">
              <a:lnSpc>
                <a:spcPct val="80000"/>
              </a:lnSpc>
            </a:pPr>
            <a:r>
              <a:rPr lang="es-ES_tradnl" sz="1800" dirty="0" smtClean="0"/>
              <a:t>Ejercicio1b.php</a:t>
            </a:r>
          </a:p>
          <a:p>
            <a:pPr marL="1082675" lvl="1" indent="-365125">
              <a:lnSpc>
                <a:spcPct val="80000"/>
              </a:lnSpc>
            </a:pPr>
            <a:r>
              <a:rPr lang="es-ES_tradnl" sz="1800" dirty="0" smtClean="0"/>
              <a:t>Ejercicio1c.php</a:t>
            </a:r>
            <a:endParaRPr lang="es-ES" sz="1800" dirty="0" smtClean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Manejo de sesiones</a:t>
            </a:r>
            <a:endParaRPr lang="es-MX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125" indent="-365125">
              <a:lnSpc>
                <a:spcPct val="90000"/>
              </a:lnSpc>
            </a:pPr>
            <a:r>
              <a:rPr lang="es-ES_tradnl" sz="2800" dirty="0" smtClean="0"/>
              <a:t>Una cuestión frecuente en un sitio web es controlar el acceso de los usuarios a una zona determinada del mismo</a:t>
            </a:r>
          </a:p>
          <a:p>
            <a:pPr marL="365125" indent="-365125">
              <a:lnSpc>
                <a:spcPct val="90000"/>
              </a:lnSpc>
            </a:pPr>
            <a:endParaRPr lang="es-ES_tradnl" sz="2800" dirty="0" smtClean="0"/>
          </a:p>
          <a:p>
            <a:pPr marL="365125" indent="-365125">
              <a:lnSpc>
                <a:spcPct val="90000"/>
              </a:lnSpc>
            </a:pPr>
            <a:r>
              <a:rPr lang="es-ES_tradnl" sz="2800" dirty="0" smtClean="0"/>
              <a:t>La autenticación de usuarios puede realizarse en el propio servidor web. Así, en Apache los ficheros .</a:t>
            </a:r>
            <a:r>
              <a:rPr lang="es-ES_tradnl" sz="2800" dirty="0" err="1" smtClean="0"/>
              <a:t>htaccess</a:t>
            </a:r>
            <a:r>
              <a:rPr lang="es-ES_tradnl" sz="2800" dirty="0" smtClean="0"/>
              <a:t> permiten limitar el acceso a un determinado recurso del servidor</a:t>
            </a:r>
          </a:p>
          <a:p>
            <a:pPr marL="365125" indent="-365125">
              <a:lnSpc>
                <a:spcPct val="90000"/>
              </a:lnSpc>
            </a:pPr>
            <a:endParaRPr lang="es-ES_tradnl" sz="2800" dirty="0" smtClean="0"/>
          </a:p>
          <a:p>
            <a:pPr marL="365125" indent="-365125">
              <a:lnSpc>
                <a:spcPct val="90000"/>
              </a:lnSpc>
            </a:pPr>
            <a:r>
              <a:rPr lang="es-ES_tradnl" sz="2800" dirty="0" smtClean="0"/>
              <a:t>Una alternativa más compleja pero más flexible es utilizar PHP junto con una base de datos para controlar el acceso de los usuarios. Para ello se utilizan las sesiones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Autentificación de usuarios</a:t>
            </a:r>
            <a:endParaRPr lang="es-MX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_tradnl" sz="2800" dirty="0" smtClean="0"/>
              <a:t>Esquema de una página que utiliza sesiones para autenticar usuarios:</a:t>
            </a:r>
          </a:p>
          <a:p>
            <a:endParaRPr lang="es-ES_tradnl" sz="2800" dirty="0" smtClean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800" dirty="0" smtClean="0">
                <a:latin typeface="Courier New" pitchFamily="49" charset="0"/>
              </a:rPr>
              <a:t>&lt;?PHP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800" dirty="0" smtClean="0">
                <a:latin typeface="Courier New" pitchFamily="49" charset="0"/>
              </a:rPr>
              <a:t>   </a:t>
            </a:r>
            <a:r>
              <a:rPr lang="es-ES" sz="2800" dirty="0" err="1" smtClean="0">
                <a:latin typeface="Courier New" pitchFamily="49" charset="0"/>
              </a:rPr>
              <a:t>session_start</a:t>
            </a:r>
            <a:r>
              <a:rPr lang="es-ES" sz="2800" dirty="0" smtClean="0">
                <a:latin typeface="Courier New" pitchFamily="49" charset="0"/>
              </a:rPr>
              <a:t> 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800" dirty="0" smtClean="0">
                <a:latin typeface="Courier New" pitchFamily="49" charset="0"/>
              </a:rPr>
              <a:t>?&gt;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800" dirty="0" smtClean="0">
                <a:latin typeface="Courier New" pitchFamily="49" charset="0"/>
              </a:rPr>
              <a:t>&lt;HTML LANG="es"&gt;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800" dirty="0" smtClean="0">
                <a:latin typeface="Courier New" pitchFamily="49" charset="0"/>
              </a:rPr>
              <a:t>&lt;HEAD&gt; ... &lt;/HEAD&gt;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800" dirty="0" smtClean="0">
                <a:latin typeface="Courier New" pitchFamily="49" charset="0"/>
              </a:rPr>
              <a:t>&lt;BODY&gt;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800" dirty="0" smtClean="0">
                <a:latin typeface="Courier New" pitchFamily="49" charset="0"/>
              </a:rPr>
              <a:t>&lt;?PHP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800" dirty="0" smtClean="0">
                <a:latin typeface="Courier New" pitchFamily="49" charset="0"/>
              </a:rPr>
              <a:t>   </a:t>
            </a:r>
            <a:r>
              <a:rPr lang="es-ES" sz="2800" dirty="0" err="1" smtClean="0">
                <a:latin typeface="Courier New" pitchFamily="49" charset="0"/>
              </a:rPr>
              <a:t>if</a:t>
            </a:r>
            <a:r>
              <a:rPr lang="es-ES" sz="2800" dirty="0" smtClean="0">
                <a:latin typeface="Courier New" pitchFamily="49" charset="0"/>
              </a:rPr>
              <a:t> (</a:t>
            </a:r>
            <a:r>
              <a:rPr lang="es-ES" sz="2800" dirty="0" err="1" smtClean="0">
                <a:latin typeface="Courier New" pitchFamily="49" charset="0"/>
              </a:rPr>
              <a:t>isset</a:t>
            </a:r>
            <a:r>
              <a:rPr lang="es-ES" sz="2800" dirty="0" smtClean="0">
                <a:latin typeface="Courier New" pitchFamily="49" charset="0"/>
              </a:rPr>
              <a:t>($_SESSION["</a:t>
            </a:r>
            <a:r>
              <a:rPr lang="es-ES" sz="2800" dirty="0" err="1" smtClean="0">
                <a:latin typeface="Courier New" pitchFamily="49" charset="0"/>
              </a:rPr>
              <a:t>usuario_valido</a:t>
            </a:r>
            <a:r>
              <a:rPr lang="es-ES" sz="2800" dirty="0" smtClean="0">
                <a:latin typeface="Courier New" pitchFamily="49" charset="0"/>
              </a:rPr>
              <a:t>"]))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800" dirty="0" smtClean="0">
                <a:latin typeface="Courier New" pitchFamily="49" charset="0"/>
              </a:rPr>
              <a:t>      // Código para usuarios autorizados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800" dirty="0" smtClean="0">
                <a:latin typeface="Courier New" pitchFamily="49" charset="0"/>
              </a:rPr>
              <a:t>   </a:t>
            </a:r>
            <a:r>
              <a:rPr lang="es-ES" sz="2800" dirty="0" err="1" smtClean="0">
                <a:latin typeface="Courier New" pitchFamily="49" charset="0"/>
              </a:rPr>
              <a:t>else</a:t>
            </a:r>
            <a:endParaRPr lang="es-ES" sz="2800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800" dirty="0" smtClean="0">
                <a:latin typeface="Courier New" pitchFamily="49" charset="0"/>
              </a:rPr>
              <a:t>      // Mensaje de acceso no autorizado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800" dirty="0" smtClean="0">
                <a:latin typeface="Courier New" pitchFamily="49" charset="0"/>
              </a:rPr>
              <a:t>?&gt;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800" dirty="0" smtClean="0">
                <a:latin typeface="Courier New" pitchFamily="49" charset="0"/>
              </a:rPr>
              <a:t>&lt;/BODY&gt;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800" dirty="0" smtClean="0">
                <a:latin typeface="Courier New" pitchFamily="49" charset="0"/>
              </a:rPr>
              <a:t>&lt;/HTML&gt;</a:t>
            </a:r>
          </a:p>
          <a:p>
            <a:endParaRPr lang="es-ES_tradnl" sz="2800" dirty="0" smtClean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Autentificación de usuarios</a:t>
            </a:r>
            <a:endParaRPr lang="es-MX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365125">
              <a:lnSpc>
                <a:spcPct val="80000"/>
              </a:lnSpc>
            </a:pPr>
            <a:r>
              <a:rPr lang="es-ES_tradnl" sz="2000" b="1" dirty="0" smtClean="0"/>
              <a:t>Ejercicio 2: autenticación de usuarios</a:t>
            </a:r>
          </a:p>
          <a:p>
            <a:pPr marL="1071563" lvl="1" indent="-352425">
              <a:lnSpc>
                <a:spcPct val="80000"/>
              </a:lnSpc>
            </a:pPr>
            <a:r>
              <a:rPr lang="es-ES_tradnl" sz="1800" dirty="0" smtClean="0"/>
              <a:t>Para nuestro sistema de gestión de noticias se va a restringir el acceso a las operaciones a unos usuarios identificados por un nombre y una contraseña</a:t>
            </a:r>
          </a:p>
          <a:p>
            <a:pPr marL="1071563" lvl="1" indent="-352425">
              <a:lnSpc>
                <a:spcPct val="80000"/>
              </a:lnSpc>
            </a:pPr>
            <a:endParaRPr lang="es-ES_tradnl" sz="1800" dirty="0" smtClean="0"/>
          </a:p>
          <a:p>
            <a:pPr marL="1071563" lvl="1" indent="-352425">
              <a:lnSpc>
                <a:spcPct val="80000"/>
              </a:lnSpc>
            </a:pPr>
            <a:r>
              <a:rPr lang="es-ES_tradnl" sz="1800" dirty="0" smtClean="0"/>
              <a:t>La información de los usuarios autorizados se almacenará en una tabla de la base de datos</a:t>
            </a:r>
          </a:p>
          <a:p>
            <a:pPr marL="1071563" lvl="1" indent="-352425">
              <a:lnSpc>
                <a:spcPct val="80000"/>
              </a:lnSpc>
            </a:pPr>
            <a:endParaRPr lang="es-ES_tradnl" sz="1800" dirty="0" smtClean="0"/>
          </a:p>
          <a:p>
            <a:pPr marL="1071563" lvl="1" indent="-352425">
              <a:lnSpc>
                <a:spcPct val="80000"/>
              </a:lnSpc>
            </a:pPr>
            <a:r>
              <a:rPr lang="es-ES_tradnl" sz="1800" dirty="0" smtClean="0"/>
              <a:t>Las contraseñas de los usuarios se almacenarán en forma </a:t>
            </a:r>
            <a:r>
              <a:rPr lang="es-ES_tradnl" sz="1800" dirty="0" err="1" smtClean="0"/>
              <a:t>encriptada</a:t>
            </a:r>
            <a:endParaRPr lang="es-ES_tradnl" sz="1800" dirty="0" smtClean="0"/>
          </a:p>
          <a:p>
            <a:pPr marL="1071563" lvl="1" indent="-352425">
              <a:lnSpc>
                <a:spcPct val="80000"/>
              </a:lnSpc>
            </a:pPr>
            <a:endParaRPr lang="es-ES_tradnl" sz="1800" dirty="0" smtClean="0"/>
          </a:p>
          <a:p>
            <a:pPr marL="1071563" lvl="1" indent="-352425">
              <a:lnSpc>
                <a:spcPct val="80000"/>
              </a:lnSpc>
            </a:pPr>
            <a:r>
              <a:rPr lang="es-ES_tradnl" sz="1800" dirty="0" smtClean="0"/>
              <a:t>Esquema: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400" dirty="0" smtClean="0"/>
              <a:t>Autenticación de usuarios</a:t>
            </a:r>
            <a:endParaRPr lang="es-MX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400" dirty="0" smtClean="0"/>
              <a:t>Autenticación de usuarios</a:t>
            </a:r>
            <a:endParaRPr lang="es-MX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211638" y="1989138"/>
            <a:ext cx="1655762" cy="720725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427538" y="2133600"/>
            <a:ext cx="12239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600"/>
              <a:t>login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211638" y="3429000"/>
            <a:ext cx="1655762" cy="720725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27538" y="3573463"/>
            <a:ext cx="12239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600"/>
              <a:t>menú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268538" y="3429000"/>
            <a:ext cx="1655762" cy="720725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268538" y="3500438"/>
            <a:ext cx="1655762" cy="630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600" dirty="0"/>
              <a:t>mostrar</a:t>
            </a:r>
          </a:p>
          <a:p>
            <a:pPr marL="342900" indent="-342900" algn="ctr">
              <a:buFont typeface="Monotype Sorts" pitchFamily="2" charset="2"/>
              <a:buNone/>
            </a:pPr>
            <a:r>
              <a:rPr lang="es-ES" sz="1600" dirty="0"/>
              <a:t>formulario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156325" y="3429000"/>
            <a:ext cx="1655763" cy="720725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372225" y="3500438"/>
            <a:ext cx="1223963" cy="630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600"/>
              <a:t>mostrar </a:t>
            </a:r>
          </a:p>
          <a:p>
            <a:pPr marL="342900" indent="-342900" algn="ctr">
              <a:buFont typeface="Monotype Sorts" pitchFamily="2" charset="2"/>
              <a:buNone/>
            </a:pPr>
            <a:r>
              <a:rPr lang="es-ES" sz="1600"/>
              <a:t>error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348038" y="4868863"/>
            <a:ext cx="1655762" cy="720725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563938" y="4941888"/>
            <a:ext cx="1223962" cy="630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600" dirty="0"/>
              <a:t>insertar</a:t>
            </a:r>
          </a:p>
          <a:p>
            <a:pPr marL="342900" indent="-342900" algn="ctr">
              <a:buFont typeface="Monotype Sorts" pitchFamily="2" charset="2"/>
              <a:buNone/>
            </a:pPr>
            <a:r>
              <a:rPr lang="es-ES" sz="1600" dirty="0"/>
              <a:t>noticia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164388" y="4868863"/>
            <a:ext cx="1655762" cy="720725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380288" y="5013325"/>
            <a:ext cx="12239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600"/>
              <a:t>logout</a:t>
            </a: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1476375" y="4868863"/>
            <a:ext cx="1655763" cy="720725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1692275" y="4941888"/>
            <a:ext cx="1223963" cy="630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600"/>
              <a:t>consultar</a:t>
            </a:r>
          </a:p>
          <a:p>
            <a:pPr marL="342900" indent="-342900" algn="ctr">
              <a:buFont typeface="Monotype Sorts" pitchFamily="2" charset="2"/>
              <a:buNone/>
            </a:pPr>
            <a:r>
              <a:rPr lang="es-ES" sz="1600"/>
              <a:t>noticias</a:t>
            </a: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076825" y="27082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H="1">
            <a:off x="3348038" y="2709863"/>
            <a:ext cx="16557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5148263" y="2709863"/>
            <a:ext cx="151130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H="1">
            <a:off x="4211638" y="4148138"/>
            <a:ext cx="86518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 flipH="1">
            <a:off x="2555875" y="4149725"/>
            <a:ext cx="2447925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5148263" y="4149725"/>
            <a:ext cx="2592387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221288" y="4868863"/>
            <a:ext cx="1655762" cy="720725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437188" y="4941888"/>
            <a:ext cx="1223962" cy="630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600"/>
              <a:t>eliminar</a:t>
            </a:r>
          </a:p>
          <a:p>
            <a:pPr marL="342900" indent="-342900" algn="ctr">
              <a:buFont typeface="Monotype Sorts" pitchFamily="2" charset="2"/>
              <a:buNone/>
            </a:pPr>
            <a:r>
              <a:rPr lang="es-ES" sz="1600"/>
              <a:t>noticia</a:t>
            </a: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5076825" y="4149725"/>
            <a:ext cx="790575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400" dirty="0" smtClean="0"/>
              <a:t>Autenticación de usuarios</a:t>
            </a:r>
            <a:endParaRPr lang="es-MX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284663" y="1701800"/>
            <a:ext cx="1225550" cy="287338"/>
          </a:xfrm>
          <a:prstGeom prst="flowChartTerminator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400"/>
              <a:t>inicio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851275" y="2349500"/>
            <a:ext cx="2089150" cy="504825"/>
          </a:xfrm>
          <a:prstGeom prst="flowChartDecision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400"/>
              <a:t>enviado formulario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4140200" y="4005263"/>
            <a:ext cx="1511300" cy="360362"/>
          </a:xfrm>
          <a:prstGeom prst="flowChartProcess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400"/>
              <a:t>iniciar sesión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851275" y="3141663"/>
            <a:ext cx="2089150" cy="504825"/>
          </a:xfrm>
          <a:prstGeom prst="flowChartDecision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400"/>
              <a:t>datos correctos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851275" y="4725988"/>
            <a:ext cx="2089150" cy="503237"/>
          </a:xfrm>
          <a:prstGeom prst="flowChartDecision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400"/>
              <a:t>sesión iniciada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4895850" y="1989138"/>
            <a:ext cx="1588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" name="AutoShape 9"/>
          <p:cNvCxnSpPr>
            <a:cxnSpLocks noChangeShapeType="1"/>
            <a:stCxn id="5" idx="2"/>
            <a:endCxn id="7" idx="0"/>
          </p:cNvCxnSpPr>
          <p:nvPr/>
        </p:nvCxnSpPr>
        <p:spPr bwMode="auto">
          <a:xfrm>
            <a:off x="4895850" y="2854325"/>
            <a:ext cx="0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" name="AutoShape 10"/>
          <p:cNvCxnSpPr>
            <a:cxnSpLocks noChangeShapeType="1"/>
            <a:stCxn id="7" idx="2"/>
            <a:endCxn id="6" idx="0"/>
          </p:cNvCxnSpPr>
          <p:nvPr/>
        </p:nvCxnSpPr>
        <p:spPr bwMode="auto">
          <a:xfrm>
            <a:off x="4895850" y="3646488"/>
            <a:ext cx="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" name="AutoShape 11"/>
          <p:cNvCxnSpPr>
            <a:cxnSpLocks noChangeShapeType="1"/>
            <a:stCxn id="6" idx="2"/>
            <a:endCxn id="8" idx="0"/>
          </p:cNvCxnSpPr>
          <p:nvPr/>
        </p:nvCxnSpPr>
        <p:spPr bwMode="auto">
          <a:xfrm>
            <a:off x="4895850" y="4365625"/>
            <a:ext cx="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140200" y="5518150"/>
            <a:ext cx="1511300" cy="360363"/>
          </a:xfrm>
          <a:prstGeom prst="flowChartProcess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400"/>
              <a:t>menú</a:t>
            </a:r>
          </a:p>
        </p:txBody>
      </p:sp>
      <p:cxnSp>
        <p:nvCxnSpPr>
          <p:cNvPr id="14" name="AutoShape 13"/>
          <p:cNvCxnSpPr>
            <a:cxnSpLocks noChangeShapeType="1"/>
            <a:stCxn id="8" idx="2"/>
            <a:endCxn id="13" idx="0"/>
          </p:cNvCxnSpPr>
          <p:nvPr/>
        </p:nvCxnSpPr>
        <p:spPr bwMode="auto">
          <a:xfrm>
            <a:off x="4895850" y="5229225"/>
            <a:ext cx="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6372225" y="4797425"/>
            <a:ext cx="1511300" cy="360363"/>
          </a:xfrm>
          <a:prstGeom prst="flowChartProcess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400"/>
              <a:t>mostrar error</a:t>
            </a:r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1979613" y="4797425"/>
            <a:ext cx="1511300" cy="360363"/>
          </a:xfrm>
          <a:prstGeom prst="flowChartProcess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400"/>
              <a:t>mostrar formulario</a:t>
            </a:r>
          </a:p>
        </p:txBody>
      </p:sp>
      <p:cxnSp>
        <p:nvCxnSpPr>
          <p:cNvPr id="17" name="AutoShape 16"/>
          <p:cNvCxnSpPr>
            <a:cxnSpLocks noChangeShapeType="1"/>
            <a:stCxn id="8" idx="1"/>
            <a:endCxn id="16" idx="3"/>
          </p:cNvCxnSpPr>
          <p:nvPr/>
        </p:nvCxnSpPr>
        <p:spPr bwMode="auto">
          <a:xfrm flipH="1">
            <a:off x="3490913" y="4978400"/>
            <a:ext cx="3603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8" name="AutoShape 17"/>
          <p:cNvCxnSpPr>
            <a:cxnSpLocks noChangeShapeType="1"/>
            <a:stCxn id="8" idx="3"/>
            <a:endCxn id="15" idx="1"/>
          </p:cNvCxnSpPr>
          <p:nvPr/>
        </p:nvCxnSpPr>
        <p:spPr bwMode="auto">
          <a:xfrm>
            <a:off x="5940425" y="4978400"/>
            <a:ext cx="431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9" name="AutoShape 18"/>
          <p:cNvCxnSpPr>
            <a:cxnSpLocks noChangeShapeType="1"/>
            <a:endCxn id="5" idx="0"/>
          </p:cNvCxnSpPr>
          <p:nvPr/>
        </p:nvCxnSpPr>
        <p:spPr bwMode="auto">
          <a:xfrm rot="16200000">
            <a:off x="2645569" y="2547144"/>
            <a:ext cx="2447925" cy="2052637"/>
          </a:xfrm>
          <a:prstGeom prst="bentConnector3">
            <a:avLst>
              <a:gd name="adj1" fmla="val 10933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0" name="AutoShape 19"/>
          <p:cNvCxnSpPr>
            <a:cxnSpLocks noChangeShapeType="1"/>
            <a:endCxn id="5" idx="0"/>
          </p:cNvCxnSpPr>
          <p:nvPr/>
        </p:nvCxnSpPr>
        <p:spPr bwMode="auto">
          <a:xfrm rot="5400000" flipH="1">
            <a:off x="4769644" y="2475706"/>
            <a:ext cx="2447925" cy="2195513"/>
          </a:xfrm>
          <a:prstGeom prst="bentConnector3">
            <a:avLst>
              <a:gd name="adj1" fmla="val 10933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3348038" y="6237288"/>
            <a:ext cx="1511300" cy="360362"/>
          </a:xfrm>
          <a:prstGeom prst="flowChartProcess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400"/>
              <a:t>insertar noticia</a:t>
            </a:r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6659563" y="6237288"/>
            <a:ext cx="1511300" cy="360362"/>
          </a:xfrm>
          <a:prstGeom prst="flowChartProcess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400"/>
              <a:t>logout</a:t>
            </a:r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1692275" y="6237288"/>
            <a:ext cx="1511300" cy="360362"/>
          </a:xfrm>
          <a:prstGeom prst="flowChartProcess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400"/>
              <a:t>consultar noticias</a:t>
            </a:r>
          </a:p>
        </p:txBody>
      </p:sp>
      <p:cxnSp>
        <p:nvCxnSpPr>
          <p:cNvPr id="24" name="AutoShape 23"/>
          <p:cNvCxnSpPr>
            <a:cxnSpLocks noChangeShapeType="1"/>
            <a:stCxn id="13" idx="2"/>
            <a:endCxn id="23" idx="0"/>
          </p:cNvCxnSpPr>
          <p:nvPr/>
        </p:nvCxnSpPr>
        <p:spPr bwMode="auto">
          <a:xfrm rot="5400000">
            <a:off x="3492500" y="4833938"/>
            <a:ext cx="358775" cy="24479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5" name="AutoShape 24"/>
          <p:cNvCxnSpPr>
            <a:cxnSpLocks noChangeShapeType="1"/>
            <a:stCxn id="13" idx="2"/>
            <a:endCxn id="22" idx="0"/>
          </p:cNvCxnSpPr>
          <p:nvPr/>
        </p:nvCxnSpPr>
        <p:spPr bwMode="auto">
          <a:xfrm rot="16200000" flipH="1">
            <a:off x="5976144" y="4798219"/>
            <a:ext cx="358775" cy="25193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6" name="AutoShape 25"/>
          <p:cNvCxnSpPr>
            <a:cxnSpLocks noChangeShapeType="1"/>
            <a:stCxn id="7" idx="3"/>
            <a:endCxn id="6" idx="2"/>
          </p:cNvCxnSpPr>
          <p:nvPr/>
        </p:nvCxnSpPr>
        <p:spPr bwMode="auto">
          <a:xfrm flipH="1">
            <a:off x="4895850" y="3394075"/>
            <a:ext cx="1044575" cy="971550"/>
          </a:xfrm>
          <a:prstGeom prst="bentConnector4">
            <a:avLst>
              <a:gd name="adj1" fmla="val -21884"/>
              <a:gd name="adj2" fmla="val 1235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7" name="AutoShape 26"/>
          <p:cNvCxnSpPr>
            <a:cxnSpLocks noChangeShapeType="1"/>
            <a:stCxn id="5" idx="3"/>
            <a:endCxn id="6" idx="2"/>
          </p:cNvCxnSpPr>
          <p:nvPr/>
        </p:nvCxnSpPr>
        <p:spPr bwMode="auto">
          <a:xfrm flipH="1">
            <a:off x="4895850" y="2601913"/>
            <a:ext cx="1044575" cy="1763712"/>
          </a:xfrm>
          <a:prstGeom prst="bentConnector4">
            <a:avLst>
              <a:gd name="adj1" fmla="val -21884"/>
              <a:gd name="adj2" fmla="val 11296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4932363" y="5157788"/>
            <a:ext cx="322262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Monotype Sorts" pitchFamily="2" charset="2"/>
              <a:buNone/>
            </a:pPr>
            <a:r>
              <a:rPr lang="es-ES" sz="1400"/>
              <a:t>sí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4932363" y="3644900"/>
            <a:ext cx="322262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Monotype Sorts" pitchFamily="2" charset="2"/>
              <a:buNone/>
            </a:pPr>
            <a:r>
              <a:rPr lang="es-ES" sz="1400"/>
              <a:t>sí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4932363" y="2771775"/>
            <a:ext cx="322262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Monotype Sorts" pitchFamily="2" charset="2"/>
              <a:buNone/>
            </a:pPr>
            <a:r>
              <a:rPr lang="es-ES" sz="1400"/>
              <a:t>sí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5508625" y="2276475"/>
            <a:ext cx="3810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Monotype Sorts" pitchFamily="2" charset="2"/>
              <a:buNone/>
            </a:pPr>
            <a:r>
              <a:rPr lang="es-ES" sz="1400"/>
              <a:t>no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5508625" y="3068638"/>
            <a:ext cx="3810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Monotype Sorts" pitchFamily="2" charset="2"/>
              <a:buNone/>
            </a:pPr>
            <a:r>
              <a:rPr lang="es-ES" sz="1400"/>
              <a:t>no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563938" y="4652963"/>
            <a:ext cx="3810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Monotype Sorts" pitchFamily="2" charset="2"/>
              <a:buNone/>
            </a:pPr>
            <a:r>
              <a:rPr lang="es-ES" sz="1400"/>
              <a:t>no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5795963" y="4652963"/>
            <a:ext cx="557212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Monotype Sorts" pitchFamily="2" charset="2"/>
              <a:buNone/>
            </a:pPr>
            <a:r>
              <a:rPr lang="es-ES" sz="1400"/>
              <a:t>error</a:t>
            </a:r>
          </a:p>
        </p:txBody>
      </p:sp>
      <p:sp>
        <p:nvSpPr>
          <p:cNvPr id="35" name="AutoShape 34"/>
          <p:cNvSpPr>
            <a:spLocks noChangeArrowheads="1"/>
          </p:cNvSpPr>
          <p:nvPr/>
        </p:nvSpPr>
        <p:spPr bwMode="auto">
          <a:xfrm>
            <a:off x="5003800" y="6237288"/>
            <a:ext cx="1511300" cy="360362"/>
          </a:xfrm>
          <a:prstGeom prst="flowChartProcess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buFont typeface="Monotype Sorts" pitchFamily="2" charset="2"/>
              <a:buNone/>
            </a:pPr>
            <a:r>
              <a:rPr lang="es-ES" sz="1400"/>
              <a:t>eliminar noticia</a:t>
            </a:r>
          </a:p>
        </p:txBody>
      </p:sp>
      <p:cxnSp>
        <p:nvCxnSpPr>
          <p:cNvPr id="36" name="AutoShape 35"/>
          <p:cNvCxnSpPr>
            <a:cxnSpLocks noChangeShapeType="1"/>
            <a:stCxn id="13" idx="2"/>
            <a:endCxn id="21" idx="0"/>
          </p:cNvCxnSpPr>
          <p:nvPr/>
        </p:nvCxnSpPr>
        <p:spPr bwMode="auto">
          <a:xfrm rot="5400000">
            <a:off x="4320381" y="5661820"/>
            <a:ext cx="358775" cy="7921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7" name="AutoShape 36"/>
          <p:cNvCxnSpPr>
            <a:cxnSpLocks noChangeShapeType="1"/>
            <a:stCxn id="13" idx="2"/>
            <a:endCxn id="35" idx="0"/>
          </p:cNvCxnSpPr>
          <p:nvPr/>
        </p:nvCxnSpPr>
        <p:spPr bwMode="auto">
          <a:xfrm rot="16200000" flipH="1">
            <a:off x="5148262" y="5626101"/>
            <a:ext cx="358775" cy="863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s-MX" dirty="0" smtClean="0"/>
          </a:p>
          <a:p>
            <a:pPr>
              <a:buNone/>
            </a:pPr>
            <a:r>
              <a:rPr lang="es-MX" dirty="0" smtClean="0"/>
              <a:t>Existen algunas reglas básicas para el manejo de cookies.</a:t>
            </a:r>
          </a:p>
          <a:p>
            <a:pPr>
              <a:buNone/>
            </a:pPr>
            <a:endParaRPr lang="es-MX" dirty="0" smtClean="0"/>
          </a:p>
          <a:p>
            <a:r>
              <a:rPr lang="es-MX" dirty="0" smtClean="0"/>
              <a:t>Dado que las cookies se utilizan para registrar información sobre sus actividades en un sitio particular, solo puede ser leída por el sitio que los creó.</a:t>
            </a:r>
          </a:p>
          <a:p>
            <a:endParaRPr lang="es-MX" dirty="0" smtClean="0"/>
          </a:p>
          <a:p>
            <a:r>
              <a:rPr lang="es-MX" dirty="0" smtClean="0"/>
              <a:t>Un dominio no puede establecer más de 20 cookies y cada cookie se limita a un tamaño máximo de 4 KB.</a:t>
            </a:r>
          </a:p>
          <a:p>
            <a:endParaRPr lang="es-MX" dirty="0" smtClean="0"/>
          </a:p>
          <a:p>
            <a:r>
              <a:rPr lang="es-MX" dirty="0" smtClean="0"/>
              <a:t>Una cookie normalmente posee cinco tipos de atributos.</a:t>
            </a:r>
          </a:p>
          <a:p>
            <a:endParaRPr lang="es-MX" dirty="0" smtClean="0"/>
          </a:p>
          <a:p>
            <a:r>
              <a:rPr lang="es-MX" dirty="0" smtClean="0"/>
              <a:t>De todos los cinco atributos, sólo el primero no es opcional.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Almacenando datos en cookies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800" dirty="0" smtClean="0"/>
              <a:t>Escribir datos a un archivo:</a:t>
            </a:r>
          </a:p>
          <a:p>
            <a:pPr marL="850392" lvl="1" indent="-457200">
              <a:lnSpc>
                <a:spcPct val="90000"/>
              </a:lnSpc>
              <a:buFont typeface="+mj-lt"/>
              <a:buAutoNum type="arabicPeriod"/>
            </a:pPr>
            <a:r>
              <a:rPr lang="es-ES" sz="2400" dirty="0" smtClean="0"/>
              <a:t>Abrir el archivo. Si no existe crearlo.</a:t>
            </a:r>
          </a:p>
          <a:p>
            <a:pPr marL="850392" lvl="1" indent="-457200">
              <a:lnSpc>
                <a:spcPct val="90000"/>
              </a:lnSpc>
              <a:buFont typeface="+mj-lt"/>
              <a:buAutoNum type="arabicPeriod"/>
            </a:pPr>
            <a:r>
              <a:rPr lang="es-ES" sz="2400" dirty="0" smtClean="0"/>
              <a:t>Escribir datos en un archivo.</a:t>
            </a:r>
          </a:p>
          <a:p>
            <a:pPr marL="850392" lvl="1" indent="-457200">
              <a:lnSpc>
                <a:spcPct val="90000"/>
              </a:lnSpc>
              <a:buFont typeface="+mj-lt"/>
              <a:buAutoNum type="arabicPeriod"/>
            </a:pPr>
            <a:r>
              <a:rPr lang="es-ES" sz="2400" dirty="0" smtClean="0"/>
              <a:t>Cerrar el archivo.</a:t>
            </a:r>
          </a:p>
          <a:p>
            <a:pPr marL="850392" lvl="1" indent="-457200">
              <a:lnSpc>
                <a:spcPct val="90000"/>
              </a:lnSpc>
              <a:buNone/>
            </a:pPr>
            <a:endParaRPr lang="es-ES" sz="2400" dirty="0" smtClean="0"/>
          </a:p>
          <a:p>
            <a:pPr>
              <a:lnSpc>
                <a:spcPct val="90000"/>
              </a:lnSpc>
            </a:pPr>
            <a:r>
              <a:rPr lang="es-ES" sz="2800" dirty="0" smtClean="0"/>
              <a:t>Leer datos de un archivo:</a:t>
            </a:r>
          </a:p>
          <a:p>
            <a:pPr marL="850392" lvl="1" indent="-457200">
              <a:lnSpc>
                <a:spcPct val="90000"/>
              </a:lnSpc>
              <a:buFont typeface="+mj-lt"/>
              <a:buAutoNum type="arabicPeriod"/>
            </a:pPr>
            <a:r>
              <a:rPr lang="es-ES" sz="2400" dirty="0" smtClean="0"/>
              <a:t>Abrir el archivo.</a:t>
            </a:r>
          </a:p>
          <a:p>
            <a:pPr marL="850392" lvl="1" indent="-457200">
              <a:lnSpc>
                <a:spcPct val="90000"/>
              </a:lnSpc>
              <a:buFont typeface="+mj-lt"/>
              <a:buAutoNum type="arabicPeriod"/>
            </a:pPr>
            <a:r>
              <a:rPr lang="es-ES" sz="2400" dirty="0" smtClean="0"/>
              <a:t>Leer datos del archivo.</a:t>
            </a:r>
          </a:p>
          <a:p>
            <a:pPr marL="850392" lvl="1" indent="-457200">
              <a:lnSpc>
                <a:spcPct val="90000"/>
              </a:lnSpc>
              <a:buFont typeface="+mj-lt"/>
              <a:buAutoNum type="arabicPeriod"/>
            </a:pPr>
            <a:r>
              <a:rPr lang="es-ES" sz="2400" dirty="0" smtClean="0"/>
              <a:t>Cerrar el archivo.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400" dirty="0" smtClean="0"/>
              <a:t>Fases para el procesamiento de un archivo</a:t>
            </a:r>
            <a:endParaRPr lang="es-E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Cookies</a:t>
            </a:r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00034" y="1285860"/>
          <a:ext cx="8072494" cy="3643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442"/>
                <a:gridCol w="6212052"/>
              </a:tblGrid>
              <a:tr h="44475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Atributo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Función</a:t>
                      </a:r>
                      <a:endParaRPr lang="es-MX" dirty="0"/>
                    </a:p>
                  </a:txBody>
                  <a:tcPr/>
                </a:tc>
              </a:tr>
              <a:tr h="444755">
                <a:tc>
                  <a:txBody>
                    <a:bodyPr/>
                    <a:lstStyle/>
                    <a:p>
                      <a:r>
                        <a:rPr kumimoji="0"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Establece el nombre y el valor de la cookie</a:t>
                      </a:r>
                      <a:endParaRPr lang="es-MX" dirty="0"/>
                    </a:p>
                  </a:txBody>
                  <a:tcPr/>
                </a:tc>
              </a:tr>
              <a:tr h="444755">
                <a:tc>
                  <a:txBody>
                    <a:bodyPr/>
                    <a:lstStyle/>
                    <a:p>
                      <a:r>
                        <a:rPr kumimoji="0" lang="es-MX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Expires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Establece la fecha y la hora en que expira la cookie</a:t>
                      </a:r>
                      <a:endParaRPr lang="es-MX" dirty="0"/>
                    </a:p>
                  </a:txBody>
                  <a:tcPr/>
                </a:tc>
              </a:tr>
              <a:tr h="767660">
                <a:tc>
                  <a:txBody>
                    <a:bodyPr/>
                    <a:lstStyle/>
                    <a:p>
                      <a:r>
                        <a:rPr kumimoji="0"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path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Establece el directorio de nivel</a:t>
                      </a:r>
                      <a:r>
                        <a:rPr lang="es-MX" baseline="0" dirty="0" smtClean="0"/>
                        <a:t> superior en el que la cookie puede acceder</a:t>
                      </a:r>
                      <a:endParaRPr lang="es-MX" dirty="0"/>
                    </a:p>
                  </a:txBody>
                  <a:tcPr/>
                </a:tc>
              </a:tr>
              <a:tr h="444755">
                <a:tc>
                  <a:txBody>
                    <a:bodyPr/>
                    <a:lstStyle/>
                    <a:p>
                      <a:r>
                        <a:rPr kumimoji="0"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domain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Establece el dominio para el que la cookie es válida</a:t>
                      </a:r>
                      <a:endParaRPr lang="es-MX" dirty="0"/>
                    </a:p>
                  </a:txBody>
                  <a:tcPr/>
                </a:tc>
              </a:tr>
              <a:tr h="1096657">
                <a:tc>
                  <a:txBody>
                    <a:bodyPr/>
                    <a:lstStyle/>
                    <a:p>
                      <a:r>
                        <a:rPr kumimoji="0" lang="es-MX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Establece un indicador booleano que señala que la cookie debe ser transmitida sólo en una conexión HTTP segura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3820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s-ES" sz="2800" dirty="0" smtClean="0"/>
              <a:t>Se utiliza la función </a:t>
            </a:r>
            <a:r>
              <a:rPr lang="es-ES" sz="2800" dirty="0" err="1" smtClean="0"/>
              <a:t>fopen</a:t>
            </a:r>
            <a:r>
              <a:rPr lang="es-ES" sz="2800" dirty="0" smtClean="0"/>
              <a:t>: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 marL="850392" lvl="1" indent="-457200">
              <a:lnSpc>
                <a:spcPct val="90000"/>
              </a:lnSpc>
            </a:pPr>
            <a:r>
              <a:rPr lang="es-ES" sz="2400" dirty="0" smtClean="0"/>
              <a:t>$</a:t>
            </a:r>
            <a:r>
              <a:rPr lang="es-ES" sz="2400" dirty="0" err="1" smtClean="0"/>
              <a:t>fp</a:t>
            </a:r>
            <a:r>
              <a:rPr lang="es-ES" sz="2400" dirty="0" smtClean="0"/>
              <a:t> = </a:t>
            </a:r>
            <a:r>
              <a:rPr lang="es-ES" sz="2400" dirty="0" err="1" smtClean="0"/>
              <a:t>fopen</a:t>
            </a:r>
            <a:r>
              <a:rPr lang="es-ES" sz="2400" dirty="0" smtClean="0"/>
              <a:t>(“archivo", “modo de archivo");</a:t>
            </a:r>
          </a:p>
          <a:p>
            <a:pPr marL="850392" lvl="1" indent="-457200">
              <a:lnSpc>
                <a:spcPct val="90000"/>
              </a:lnSpc>
            </a:pPr>
            <a:r>
              <a:rPr lang="es-ES" sz="2400" dirty="0" smtClean="0"/>
              <a:t>$</a:t>
            </a:r>
            <a:r>
              <a:rPr lang="es-ES" sz="2400" dirty="0" err="1" smtClean="0"/>
              <a:t>fp</a:t>
            </a:r>
            <a:r>
              <a:rPr lang="es-ES" sz="2400" dirty="0" smtClean="0"/>
              <a:t> = </a:t>
            </a:r>
            <a:r>
              <a:rPr lang="es-ES" sz="2400" dirty="0" err="1" smtClean="0"/>
              <a:t>fopen</a:t>
            </a:r>
            <a:r>
              <a:rPr lang="es-ES" sz="2400" dirty="0" smtClean="0"/>
              <a:t>("../pedidos/pedidos.txt", "a");</a:t>
            </a:r>
          </a:p>
          <a:p>
            <a:pPr marL="850392" lvl="1" indent="-457200">
              <a:lnSpc>
                <a:spcPct val="90000"/>
              </a:lnSpc>
            </a:pPr>
            <a:r>
              <a:rPr lang="es-ES" sz="2400" dirty="0" smtClean="0"/>
              <a:t>$</a:t>
            </a:r>
            <a:r>
              <a:rPr lang="es-ES" sz="2400" dirty="0" err="1" smtClean="0"/>
              <a:t>fp</a:t>
            </a:r>
            <a:r>
              <a:rPr lang="es-ES" sz="2400" dirty="0" smtClean="0"/>
              <a:t> = </a:t>
            </a:r>
            <a:r>
              <a:rPr lang="es-ES" sz="2400" dirty="0" err="1" smtClean="0"/>
              <a:t>fopen</a:t>
            </a:r>
            <a:r>
              <a:rPr lang="es-ES" sz="2400" dirty="0" smtClean="0"/>
              <a:t>(“ftp://pedidos/pedidos.txt", "a");</a:t>
            </a:r>
          </a:p>
          <a:p>
            <a:pPr marL="850392" lvl="1" indent="-457200">
              <a:lnSpc>
                <a:spcPct val="90000"/>
              </a:lnSpc>
            </a:pPr>
            <a:r>
              <a:rPr lang="es-ES" sz="2400" dirty="0" smtClean="0"/>
              <a:t>$</a:t>
            </a:r>
            <a:r>
              <a:rPr lang="es-ES" sz="2400" dirty="0" err="1" smtClean="0"/>
              <a:t>fp</a:t>
            </a:r>
            <a:r>
              <a:rPr lang="es-ES" sz="2400" dirty="0" smtClean="0"/>
              <a:t> = </a:t>
            </a:r>
            <a:r>
              <a:rPr lang="es-ES" sz="2400" dirty="0" err="1" smtClean="0"/>
              <a:t>fopen</a:t>
            </a:r>
            <a:r>
              <a:rPr lang="es-ES" sz="2400" dirty="0" smtClean="0"/>
              <a:t>(“http://www.servidor.com/pedidos.txt", "a");</a:t>
            </a:r>
          </a:p>
          <a:p>
            <a:pPr marL="850392" lvl="1" indent="-457200">
              <a:lnSpc>
                <a:spcPct val="90000"/>
              </a:lnSpc>
            </a:pPr>
            <a:r>
              <a:rPr lang="es-ES" sz="2400" dirty="0" smtClean="0"/>
              <a:t>$</a:t>
            </a:r>
            <a:r>
              <a:rPr lang="es-ES" sz="2400" dirty="0" err="1" smtClean="0"/>
              <a:t>fp</a:t>
            </a:r>
            <a:r>
              <a:rPr lang="es-ES" sz="2400" dirty="0" smtClean="0"/>
              <a:t> = </a:t>
            </a:r>
            <a:r>
              <a:rPr lang="es-ES" sz="2400" dirty="0" err="1" smtClean="0"/>
              <a:t>fopen</a:t>
            </a:r>
            <a:r>
              <a:rPr lang="es-ES" sz="2400" dirty="0" smtClean="0"/>
              <a:t>(“$DOCUMENT_ROOT/../pedidos/pedidos.txt", "a");</a:t>
            </a:r>
          </a:p>
          <a:p>
            <a:pPr marL="850392" lvl="1" indent="-457200">
              <a:lnSpc>
                <a:spcPct val="90000"/>
              </a:lnSpc>
              <a:buNone/>
            </a:pPr>
            <a:endParaRPr lang="es-ES" sz="2400" dirty="0" smtClean="0"/>
          </a:p>
          <a:p>
            <a:pPr>
              <a:lnSpc>
                <a:spcPct val="90000"/>
              </a:lnSpc>
            </a:pPr>
            <a:r>
              <a:rPr lang="es-ES" sz="2800" dirty="0" smtClean="0"/>
              <a:t>Variable </a:t>
            </a:r>
            <a:r>
              <a:rPr lang="es-ES" sz="2800" dirty="0" err="1" smtClean="0"/>
              <a:t>preconstruida</a:t>
            </a:r>
            <a:r>
              <a:rPr lang="es-ES" sz="2800" dirty="0" smtClean="0"/>
              <a:t> $DOCUMENT_ROOT: Se refiere al directorio raíz del documento bajo el cual se ejecuta actualmente el script, es definido en el archivo de configuración del servidor.</a:t>
            </a:r>
          </a:p>
          <a:p>
            <a:pPr>
              <a:lnSpc>
                <a:spcPct val="90000"/>
              </a:lnSpc>
            </a:pPr>
            <a:endParaRPr lang="es-ES" sz="2800" u="sng" dirty="0" smtClean="0"/>
          </a:p>
          <a:p>
            <a:pPr lvl="1">
              <a:lnSpc>
                <a:spcPct val="90000"/>
              </a:lnSpc>
            </a:pPr>
            <a:r>
              <a:rPr lang="es-ES" sz="2400" dirty="0" smtClean="0"/>
              <a:t>$</a:t>
            </a:r>
            <a:r>
              <a:rPr lang="es-ES" sz="2400" dirty="0" err="1" smtClean="0"/>
              <a:t>fp</a:t>
            </a:r>
            <a:r>
              <a:rPr lang="es-ES" sz="2400" dirty="0" smtClean="0"/>
              <a:t>=</a:t>
            </a:r>
            <a:r>
              <a:rPr lang="es-ES" sz="2400" dirty="0" err="1" smtClean="0"/>
              <a:t>fopen</a:t>
            </a:r>
            <a:r>
              <a:rPr lang="es-ES" sz="2400" dirty="0" smtClean="0"/>
              <a:t>(“$DOCUMENT_ROOT/../pedidos/pedidos.txt", "a");</a:t>
            </a:r>
          </a:p>
          <a:p>
            <a:pPr lvl="1">
              <a:lnSpc>
                <a:spcPct val="90000"/>
              </a:lnSpc>
            </a:pPr>
            <a:endParaRPr lang="es-ES" sz="24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/>
              <a:t>Abrir el archivo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00" name="Group 56"/>
          <p:cNvGraphicFramePr>
            <a:graphicFrameLocks noGrp="1"/>
          </p:cNvGraphicFramePr>
          <p:nvPr>
            <p:ph idx="1"/>
          </p:nvPr>
        </p:nvGraphicFramePr>
        <p:xfrm>
          <a:off x="685800" y="1447800"/>
          <a:ext cx="7772400" cy="4834890"/>
        </p:xfrm>
        <a:graphic>
          <a:graphicData uri="http://schemas.openxmlformats.org/drawingml/2006/table">
            <a:tbl>
              <a:tblPr/>
              <a:tblGrid>
                <a:gridCol w="1438275"/>
                <a:gridCol w="6334125"/>
              </a:tblGrid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Modo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Significado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Modo lectura: Abre el archivo para leer, empieza desde el principio del           archivo.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Modo lectura: Abre el archivo para leer y Escribir, empieza  en el principio del archivo.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Modo escritura: Abre el archivo para escribir, empieza desde el principio del  archivo. Si el archivo ya existe, borra  el contenido existente. Si no existe,     intentará crearlo.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w+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Modo escritura: Abre el archivo para escribir y leer, empieza desde el             principio del archivo. Si el archivo ya existe, borra el contenido existente. Si   no existe, intentará crearlo.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Modo Añadir: Abre el archivo para añadir (escribir) y leer, empezando al final de los contenidos existentes si los hay.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Modo Añadir: Abre el archivo para añadir (escribir) y leer, empezando al final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de los contenidos existentes si los hay.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Modo Binario: Usado junto con alguno de los otros modos. Puede usarse en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Windows. Unix no diferencia entre archivos de texto y binarios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fontAlgn="auto">
              <a:spcAft>
                <a:spcPts val="0"/>
              </a:spcAft>
            </a:pPr>
            <a:r>
              <a:rPr lang="es-ES" sz="4400" b="1" dirty="0" smtClean="0"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 Unicode MS" pitchFamily="34" charset="-128"/>
              </a:rPr>
              <a:t>Modos de Archivo para </a:t>
            </a:r>
            <a:r>
              <a:rPr lang="es-ES" sz="4400" b="1" dirty="0" err="1" smtClean="0"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 Unicode MS" pitchFamily="34" charset="-128"/>
              </a:rPr>
              <a:t>fopen</a:t>
            </a:r>
            <a:endParaRPr kumimoji="0" lang="es-ES" sz="4100" b="1" i="0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3820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s-ES" sz="2800" dirty="0" smtClean="0"/>
              <a:t>Debemos tener permiso para abrir un archivo.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 marL="850392" lvl="1" indent="-457200">
              <a:lnSpc>
                <a:spcPct val="90000"/>
              </a:lnSpc>
            </a:pPr>
            <a:r>
              <a:rPr lang="es-ES" sz="2400" dirty="0" smtClean="0"/>
              <a:t>$</a:t>
            </a:r>
            <a:r>
              <a:rPr lang="es-ES" sz="2400" dirty="0" err="1" smtClean="0"/>
              <a:t>fp</a:t>
            </a:r>
            <a:r>
              <a:rPr lang="es-ES" sz="2400" dirty="0" smtClean="0"/>
              <a:t> = </a:t>
            </a:r>
            <a:r>
              <a:rPr lang="es-ES" sz="2400" dirty="0" err="1" smtClean="0"/>
              <a:t>fopen</a:t>
            </a:r>
            <a:r>
              <a:rPr lang="es-ES" sz="2400" dirty="0" smtClean="0"/>
              <a:t>(“ruta archivo", “modo de archivo");</a:t>
            </a:r>
          </a:p>
          <a:p>
            <a:pPr marL="850392" lvl="1" indent="-457200">
              <a:lnSpc>
                <a:spcPct val="90000"/>
              </a:lnSpc>
            </a:pPr>
            <a:r>
              <a:rPr lang="es-ES" sz="2400" dirty="0" smtClean="0"/>
              <a:t>$</a:t>
            </a:r>
            <a:r>
              <a:rPr lang="es-ES" sz="2400" dirty="0" err="1" smtClean="0"/>
              <a:t>fp</a:t>
            </a:r>
            <a:r>
              <a:rPr lang="es-ES" sz="2400" dirty="0" smtClean="0"/>
              <a:t> = </a:t>
            </a:r>
            <a:r>
              <a:rPr lang="es-ES" sz="2400" dirty="0" err="1" smtClean="0"/>
              <a:t>fopen</a:t>
            </a:r>
            <a:r>
              <a:rPr lang="es-ES" sz="2400" dirty="0" smtClean="0"/>
              <a:t>("../pedidos/pedidos.txt", "a");</a:t>
            </a:r>
          </a:p>
          <a:p>
            <a:pPr marL="850392" lvl="1" indent="-457200">
              <a:lnSpc>
                <a:spcPct val="90000"/>
              </a:lnSpc>
            </a:pPr>
            <a:r>
              <a:rPr lang="es-ES" sz="2400" dirty="0" smtClean="0"/>
              <a:t>$</a:t>
            </a:r>
            <a:r>
              <a:rPr lang="es-ES" sz="2400" dirty="0" err="1" smtClean="0"/>
              <a:t>fp</a:t>
            </a:r>
            <a:r>
              <a:rPr lang="es-ES" sz="2400" dirty="0" smtClean="0"/>
              <a:t> = </a:t>
            </a:r>
            <a:r>
              <a:rPr lang="es-ES" sz="2400" dirty="0" err="1" smtClean="0"/>
              <a:t>fopen</a:t>
            </a:r>
            <a:r>
              <a:rPr lang="es-ES" sz="2400" dirty="0" smtClean="0"/>
              <a:t>(“ftp://pedidos/pedidos.txt", "a");</a:t>
            </a:r>
          </a:p>
          <a:p>
            <a:pPr marL="850392" lvl="1" indent="-457200">
              <a:lnSpc>
                <a:spcPct val="90000"/>
              </a:lnSpc>
            </a:pPr>
            <a:r>
              <a:rPr lang="es-ES" sz="2400" dirty="0" smtClean="0"/>
              <a:t>$</a:t>
            </a:r>
            <a:r>
              <a:rPr lang="es-ES" sz="2400" dirty="0" err="1" smtClean="0"/>
              <a:t>fp</a:t>
            </a:r>
            <a:r>
              <a:rPr lang="es-ES" sz="2400" dirty="0" smtClean="0"/>
              <a:t> = </a:t>
            </a:r>
            <a:r>
              <a:rPr lang="es-ES" sz="2400" dirty="0" err="1" smtClean="0"/>
              <a:t>fopen</a:t>
            </a:r>
            <a:r>
              <a:rPr lang="es-ES" sz="2400" dirty="0" smtClean="0"/>
              <a:t>(“http://www.servidor.com/pedidos.txt", "a");</a:t>
            </a:r>
          </a:p>
          <a:p>
            <a:pPr marL="850392" lvl="1" indent="-457200">
              <a:lnSpc>
                <a:spcPct val="90000"/>
              </a:lnSpc>
            </a:pPr>
            <a:r>
              <a:rPr lang="es-ES" sz="2400" dirty="0" smtClean="0"/>
              <a:t>$</a:t>
            </a:r>
            <a:r>
              <a:rPr lang="es-ES" sz="2400" dirty="0" err="1" smtClean="0"/>
              <a:t>fp</a:t>
            </a:r>
            <a:r>
              <a:rPr lang="es-ES" sz="2400" dirty="0" smtClean="0"/>
              <a:t> = </a:t>
            </a:r>
            <a:r>
              <a:rPr lang="es-ES" sz="2400" dirty="0" err="1" smtClean="0"/>
              <a:t>fopen</a:t>
            </a:r>
            <a:r>
              <a:rPr lang="es-ES" sz="2400" dirty="0" smtClean="0"/>
              <a:t>(“$DOCUMENT_ROOT/../pedidos/pedidos.txt", "a");</a:t>
            </a:r>
          </a:p>
          <a:p>
            <a:pPr marL="850392" lvl="1" indent="-457200">
              <a:lnSpc>
                <a:spcPct val="90000"/>
              </a:lnSpc>
              <a:buNone/>
            </a:pPr>
            <a:endParaRPr lang="es-ES" sz="2400" dirty="0" smtClean="0"/>
          </a:p>
          <a:p>
            <a:pPr>
              <a:lnSpc>
                <a:spcPct val="90000"/>
              </a:lnSpc>
            </a:pPr>
            <a:r>
              <a:rPr lang="es-ES" sz="2800" dirty="0" smtClean="0"/>
              <a:t>Variable </a:t>
            </a:r>
            <a:r>
              <a:rPr lang="es-ES" sz="2800" dirty="0" err="1" smtClean="0"/>
              <a:t>preconstruida</a:t>
            </a:r>
            <a:r>
              <a:rPr lang="es-ES" sz="2800" dirty="0" smtClean="0"/>
              <a:t> $DOCUMENT_ROOT: Se refiere al directorio raíz del documento bajo el cual se ejecuta actualmente el script, es definido en el archivo de configuración del servidor.</a:t>
            </a:r>
          </a:p>
          <a:p>
            <a:pPr>
              <a:lnSpc>
                <a:spcPct val="90000"/>
              </a:lnSpc>
            </a:pPr>
            <a:endParaRPr lang="es-ES" sz="2800" u="sng" dirty="0" smtClean="0"/>
          </a:p>
          <a:p>
            <a:pPr lvl="1">
              <a:lnSpc>
                <a:spcPct val="90000"/>
              </a:lnSpc>
            </a:pPr>
            <a:r>
              <a:rPr lang="es-ES" sz="2400" dirty="0" smtClean="0"/>
              <a:t>$</a:t>
            </a:r>
            <a:r>
              <a:rPr lang="es-ES" sz="2400" dirty="0" err="1" smtClean="0"/>
              <a:t>fp</a:t>
            </a:r>
            <a:r>
              <a:rPr lang="es-ES" sz="2400" dirty="0" smtClean="0"/>
              <a:t>=</a:t>
            </a:r>
            <a:r>
              <a:rPr lang="es-ES" sz="2400" dirty="0" err="1" smtClean="0"/>
              <a:t>fopen</a:t>
            </a:r>
            <a:r>
              <a:rPr lang="es-ES" sz="2400" dirty="0" smtClean="0"/>
              <a:t>(“$DOCUMENT_ROOT/../pedidos/pedidos.txt", "a");</a:t>
            </a:r>
          </a:p>
          <a:p>
            <a:pPr lvl="1">
              <a:lnSpc>
                <a:spcPct val="90000"/>
              </a:lnSpc>
            </a:pPr>
            <a:endParaRPr lang="es-ES" sz="24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/>
              <a:t>Abrir el archivo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s-ES" sz="2800" dirty="0" smtClean="0"/>
              <a:t>Para escribir en un directorio por encima del directorio del archivo</a:t>
            </a:r>
          </a:p>
          <a:p>
            <a:pPr lvl="1">
              <a:lnSpc>
                <a:spcPct val="90000"/>
              </a:lnSpc>
            </a:pPr>
            <a:r>
              <a:rPr lang="es-ES" sz="2400" dirty="0" smtClean="0"/>
              <a:t>@ $</a:t>
            </a:r>
            <a:r>
              <a:rPr lang="es-ES" sz="2400" dirty="0" err="1" smtClean="0"/>
              <a:t>fp</a:t>
            </a:r>
            <a:r>
              <a:rPr lang="es-ES" sz="2400" dirty="0" smtClean="0"/>
              <a:t> = </a:t>
            </a:r>
            <a:r>
              <a:rPr lang="es-ES" sz="2400" dirty="0" err="1" smtClean="0"/>
              <a:t>fopen</a:t>
            </a:r>
            <a:r>
              <a:rPr lang="es-ES" sz="2400" dirty="0" smtClean="0"/>
              <a:t>("../pedidos/pedidos.txt", "a");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>
              <a:lnSpc>
                <a:spcPct val="90000"/>
              </a:lnSpc>
            </a:pPr>
            <a:r>
              <a:rPr lang="es-ES" sz="2800" dirty="0" smtClean="0"/>
              <a:t>Para escribir en un directorio al mismo nivel que el archivo</a:t>
            </a:r>
          </a:p>
          <a:p>
            <a:pPr lvl="1">
              <a:lnSpc>
                <a:spcPct val="90000"/>
              </a:lnSpc>
            </a:pPr>
            <a:r>
              <a:rPr lang="es-ES" sz="2400" dirty="0" smtClean="0"/>
              <a:t>@ $</a:t>
            </a:r>
            <a:r>
              <a:rPr lang="es-ES" sz="2400" dirty="0" err="1" smtClean="0"/>
              <a:t>fp</a:t>
            </a:r>
            <a:r>
              <a:rPr lang="es-ES" sz="2400" dirty="0" smtClean="0"/>
              <a:t> = </a:t>
            </a:r>
            <a:r>
              <a:rPr lang="es-ES" sz="2400" dirty="0" err="1" smtClean="0"/>
              <a:t>fopen</a:t>
            </a:r>
            <a:r>
              <a:rPr lang="es-ES" sz="2400" dirty="0" smtClean="0"/>
              <a:t>("pedidos/pedidos.txt", "a");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>
              <a:lnSpc>
                <a:spcPct val="90000"/>
              </a:lnSpc>
            </a:pPr>
            <a:r>
              <a:rPr lang="es-ES" sz="2800" dirty="0" smtClean="0"/>
              <a:t>Para escribir en un archivo en el mismo nivel que el archivo</a:t>
            </a:r>
          </a:p>
          <a:p>
            <a:pPr lvl="1">
              <a:lnSpc>
                <a:spcPct val="90000"/>
              </a:lnSpc>
            </a:pPr>
            <a:r>
              <a:rPr lang="es-ES" sz="2400" dirty="0" smtClean="0"/>
              <a:t>@ $</a:t>
            </a:r>
            <a:r>
              <a:rPr lang="es-ES" sz="2400" dirty="0" err="1" smtClean="0"/>
              <a:t>fp</a:t>
            </a:r>
            <a:r>
              <a:rPr lang="es-ES" sz="2400" dirty="0" smtClean="0"/>
              <a:t> = </a:t>
            </a:r>
            <a:r>
              <a:rPr lang="es-ES" sz="2400" dirty="0" err="1" smtClean="0"/>
              <a:t>fopen</a:t>
            </a:r>
            <a:r>
              <a:rPr lang="es-ES" sz="2400" dirty="0" smtClean="0"/>
              <a:t>("pedidos.txt", "a");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>
              <a:lnSpc>
                <a:spcPct val="90000"/>
              </a:lnSpc>
              <a:buNone/>
            </a:pPr>
            <a:r>
              <a:rPr lang="es-ES" sz="2800" dirty="0" smtClean="0"/>
              <a:t>@: Suprime cualquier error resultante de la llamada a la función.</a:t>
            </a:r>
          </a:p>
          <a:p>
            <a:pPr lvl="1">
              <a:lnSpc>
                <a:spcPct val="90000"/>
              </a:lnSpc>
              <a:buNone/>
            </a:pPr>
            <a:endParaRPr lang="es-MX" sz="24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/>
              <a:t>Escribir el archivo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MX" sz="2800" dirty="0" err="1" smtClean="0"/>
              <a:t>fwrite</a:t>
            </a:r>
            <a:r>
              <a:rPr lang="es-MX" sz="2800" dirty="0" smtClean="0"/>
              <a:t>: Escribe en un archivo</a:t>
            </a:r>
          </a:p>
          <a:p>
            <a:pPr lvl="1">
              <a:lnSpc>
                <a:spcPct val="90000"/>
              </a:lnSpc>
            </a:pPr>
            <a:r>
              <a:rPr lang="es-ES" sz="2400" dirty="0" err="1" smtClean="0"/>
              <a:t>fwrite</a:t>
            </a:r>
            <a:r>
              <a:rPr lang="es-ES" sz="2400" dirty="0" smtClean="0"/>
              <a:t>(“variable”, ”destino”, tamaño);</a:t>
            </a:r>
          </a:p>
          <a:p>
            <a:pPr lvl="1">
              <a:lnSpc>
                <a:spcPct val="90000"/>
              </a:lnSpc>
            </a:pPr>
            <a:r>
              <a:rPr lang="es-ES" sz="2400" dirty="0" err="1" smtClean="0"/>
              <a:t>fwrite</a:t>
            </a:r>
            <a:r>
              <a:rPr lang="es-ES" sz="2400" dirty="0" smtClean="0"/>
              <a:t>($</a:t>
            </a:r>
            <a:r>
              <a:rPr lang="es-ES" sz="2400" dirty="0" err="1" smtClean="0"/>
              <a:t>fp</a:t>
            </a:r>
            <a:r>
              <a:rPr lang="es-ES" sz="2400" dirty="0" smtClean="0"/>
              <a:t>, $</a:t>
            </a:r>
            <a:r>
              <a:rPr lang="es-ES" sz="2400" dirty="0" err="1" smtClean="0"/>
              <a:t>stringsalida</a:t>
            </a:r>
            <a:r>
              <a:rPr lang="es-ES" sz="2400" dirty="0" smtClean="0"/>
              <a:t>, 100);</a:t>
            </a:r>
          </a:p>
          <a:p>
            <a:pPr lvl="1">
              <a:lnSpc>
                <a:spcPct val="90000"/>
              </a:lnSpc>
            </a:pPr>
            <a:endParaRPr lang="es-ES" sz="2400" dirty="0" smtClean="0"/>
          </a:p>
          <a:p>
            <a:pPr>
              <a:lnSpc>
                <a:spcPct val="90000"/>
              </a:lnSpc>
            </a:pPr>
            <a:r>
              <a:rPr lang="es-MX" sz="2800" dirty="0" smtClean="0"/>
              <a:t>Determinar el formato en el que queremos almacenar los datos</a:t>
            </a:r>
          </a:p>
          <a:p>
            <a:pPr>
              <a:lnSpc>
                <a:spcPct val="90000"/>
              </a:lnSpc>
              <a:buNone/>
            </a:pPr>
            <a:r>
              <a:rPr lang="es-MX" sz="2400" dirty="0" smtClean="0"/>
              <a:t>$</a:t>
            </a:r>
            <a:r>
              <a:rPr lang="es-MX" sz="2400" dirty="0" err="1" smtClean="0"/>
              <a:t>stringsalida</a:t>
            </a:r>
            <a:r>
              <a:rPr lang="es-MX" sz="2400" dirty="0" smtClean="0"/>
              <a:t> = $date."\</a:t>
            </a:r>
            <a:r>
              <a:rPr lang="es-MX" sz="2400" dirty="0" err="1" smtClean="0"/>
              <a:t>t".$actionqty</a:t>
            </a:r>
            <a:r>
              <a:rPr lang="es-MX" sz="2400" dirty="0" smtClean="0"/>
              <a:t>." </a:t>
            </a:r>
            <a:r>
              <a:rPr lang="es-MX" sz="2400" dirty="0" err="1" smtClean="0"/>
              <a:t>actionscript</a:t>
            </a:r>
            <a:r>
              <a:rPr lang="es-MX" sz="2400" dirty="0" smtClean="0"/>
              <a:t>\t“</a:t>
            </a:r>
          </a:p>
          <a:p>
            <a:pPr lvl="1">
              <a:lnSpc>
                <a:spcPct val="90000"/>
              </a:lnSpc>
              <a:buNone/>
            </a:pPr>
            <a:r>
              <a:rPr lang="es-MX" sz="2400" dirty="0" smtClean="0"/>
              <a:t>.$</a:t>
            </a:r>
            <a:r>
              <a:rPr lang="es-MX" sz="2400" dirty="0" err="1" smtClean="0"/>
              <a:t>photoqty</a:t>
            </a:r>
            <a:r>
              <a:rPr lang="es-MX" sz="2400" dirty="0" smtClean="0"/>
              <a:t>." </a:t>
            </a:r>
            <a:r>
              <a:rPr lang="es-MX" sz="2400" dirty="0" err="1" smtClean="0"/>
              <a:t>photoshop</a:t>
            </a:r>
            <a:r>
              <a:rPr lang="es-MX" sz="2400" dirty="0" smtClean="0"/>
              <a:t>\</a:t>
            </a:r>
            <a:r>
              <a:rPr lang="es-MX" sz="2400" dirty="0" err="1" smtClean="0"/>
              <a:t>t”.$flashqty</a:t>
            </a:r>
            <a:r>
              <a:rPr lang="es-MX" sz="2400" dirty="0" smtClean="0"/>
              <a:t>." flash\t“</a:t>
            </a:r>
          </a:p>
          <a:p>
            <a:pPr lvl="1">
              <a:lnSpc>
                <a:spcPct val="90000"/>
              </a:lnSpc>
              <a:buNone/>
            </a:pPr>
            <a:r>
              <a:rPr lang="es-MX" sz="2400" dirty="0" smtClean="0"/>
              <a:t>.$</a:t>
            </a:r>
            <a:r>
              <a:rPr lang="es-MX" sz="2400" dirty="0" err="1" smtClean="0"/>
              <a:t>totalqty</a:t>
            </a:r>
            <a:r>
              <a:rPr lang="es-MX" sz="2400" dirty="0" smtClean="0"/>
              <a:t>."\</a:t>
            </a:r>
            <a:r>
              <a:rPr lang="es-MX" sz="2400" dirty="0" err="1" smtClean="0"/>
              <a:t>t".$totalamount</a:t>
            </a:r>
            <a:r>
              <a:rPr lang="es-MX" sz="2400" dirty="0" smtClean="0"/>
              <a:t>."\</a:t>
            </a:r>
            <a:r>
              <a:rPr lang="es-MX" sz="2400" dirty="0" err="1" smtClean="0"/>
              <a:t>t".$direcc</a:t>
            </a:r>
            <a:r>
              <a:rPr lang="es-MX" sz="2400" dirty="0" smtClean="0"/>
              <a:t>."\t“</a:t>
            </a:r>
          </a:p>
          <a:p>
            <a:pPr lvl="1">
              <a:lnSpc>
                <a:spcPct val="90000"/>
              </a:lnSpc>
              <a:buNone/>
            </a:pPr>
            <a:r>
              <a:rPr lang="es-MX" sz="2400" dirty="0" smtClean="0"/>
              <a:t>.$</a:t>
            </a:r>
            <a:r>
              <a:rPr lang="es-MX" sz="2400" dirty="0" err="1" smtClean="0"/>
              <a:t>find</a:t>
            </a:r>
            <a:r>
              <a:rPr lang="es-MX" sz="2400" dirty="0" smtClean="0"/>
              <a:t>."\n";</a:t>
            </a:r>
          </a:p>
          <a:p>
            <a:pPr lvl="1">
              <a:lnSpc>
                <a:spcPct val="90000"/>
              </a:lnSpc>
              <a:buNone/>
            </a:pPr>
            <a:endParaRPr lang="es-MX" sz="24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/>
              <a:t>Escribir el archivo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s-MX" sz="2800" dirty="0" err="1" smtClean="0"/>
              <a:t>feof</a:t>
            </a:r>
            <a:r>
              <a:rPr lang="es-MX" sz="2800" dirty="0" smtClean="0"/>
              <a:t> (</a:t>
            </a:r>
            <a:r>
              <a:rPr lang="es-MX" sz="2800" dirty="0" err="1" smtClean="0"/>
              <a:t>file</a:t>
            </a:r>
            <a:r>
              <a:rPr lang="es-MX" sz="2800" dirty="0" smtClean="0"/>
              <a:t> </a:t>
            </a:r>
            <a:r>
              <a:rPr lang="es-MX" sz="2800" dirty="0" err="1" smtClean="0"/>
              <a:t>end</a:t>
            </a:r>
            <a:r>
              <a:rPr lang="es-MX" sz="2800" dirty="0" smtClean="0"/>
              <a:t>-of-</a:t>
            </a:r>
            <a:r>
              <a:rPr lang="es-MX" sz="2800" dirty="0" err="1" smtClean="0"/>
              <a:t>file</a:t>
            </a:r>
            <a:r>
              <a:rPr lang="es-MX" sz="2800" dirty="0" smtClean="0"/>
              <a:t>): </a:t>
            </a:r>
            <a:r>
              <a:rPr lang="es-ES" sz="2800" dirty="0" smtClean="0"/>
              <a:t>Permite controlar si se ha llegado al final del archivo.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>
              <a:lnSpc>
                <a:spcPct val="90000"/>
              </a:lnSpc>
            </a:pPr>
            <a:r>
              <a:rPr lang="es-MX" sz="2800" dirty="0" err="1" smtClean="0"/>
              <a:t>fgets</a:t>
            </a:r>
            <a:r>
              <a:rPr lang="es-MX" sz="2800" dirty="0" smtClean="0"/>
              <a:t>: </a:t>
            </a:r>
            <a:r>
              <a:rPr lang="es-ES" sz="2800" dirty="0" smtClean="0"/>
              <a:t>Obtiene una línea del fichero apuntado.</a:t>
            </a:r>
          </a:p>
          <a:p>
            <a:pPr lvl="1">
              <a:lnSpc>
                <a:spcPct val="90000"/>
              </a:lnSpc>
            </a:pPr>
            <a:r>
              <a:rPr lang="es-MX" sz="2400" dirty="0" err="1" smtClean="0"/>
              <a:t>fgets</a:t>
            </a:r>
            <a:r>
              <a:rPr lang="es-MX" sz="2400" dirty="0" smtClean="0"/>
              <a:t>(variable, valor);</a:t>
            </a:r>
          </a:p>
          <a:p>
            <a:pPr lvl="1">
              <a:lnSpc>
                <a:spcPct val="90000"/>
              </a:lnSpc>
            </a:pPr>
            <a:endParaRPr lang="es-MX" sz="2400" dirty="0" smtClean="0"/>
          </a:p>
          <a:p>
            <a:pPr>
              <a:lnSpc>
                <a:spcPct val="90000"/>
              </a:lnSpc>
            </a:pPr>
            <a:r>
              <a:rPr lang="es-MX" sz="2800" dirty="0" err="1" smtClean="0"/>
              <a:t>fgetss</a:t>
            </a:r>
            <a:r>
              <a:rPr lang="es-MX" sz="2800" dirty="0" smtClean="0"/>
              <a:t>: Recupera los datos de un archivo eliminando todas las etiquetas </a:t>
            </a:r>
            <a:r>
              <a:rPr lang="es-MX" sz="2800" dirty="0" err="1" smtClean="0"/>
              <a:t>html</a:t>
            </a:r>
            <a:r>
              <a:rPr lang="es-MX" sz="2800" dirty="0" smtClean="0"/>
              <a:t> y </a:t>
            </a:r>
            <a:r>
              <a:rPr lang="es-MX" sz="2800" dirty="0" err="1" smtClean="0"/>
              <a:t>php</a:t>
            </a:r>
            <a:r>
              <a:rPr lang="es-MX" sz="2800" dirty="0" smtClean="0"/>
              <a:t>, a menos que indiquemos que etiquetas permitir.</a:t>
            </a:r>
          </a:p>
          <a:p>
            <a:pPr lvl="1">
              <a:lnSpc>
                <a:spcPct val="90000"/>
              </a:lnSpc>
            </a:pPr>
            <a:r>
              <a:rPr lang="es-MX" sz="2400" dirty="0" err="1" smtClean="0"/>
              <a:t>fgetss</a:t>
            </a:r>
            <a:r>
              <a:rPr lang="es-MX" sz="2400" dirty="0" smtClean="0"/>
              <a:t>($</a:t>
            </a:r>
            <a:r>
              <a:rPr lang="es-MX" sz="2400" dirty="0" err="1" smtClean="0"/>
              <a:t>fp</a:t>
            </a:r>
            <a:r>
              <a:rPr lang="es-MX" sz="2400" dirty="0" smtClean="0"/>
              <a:t>, 100, “&lt;b&gt;”):</a:t>
            </a:r>
          </a:p>
          <a:p>
            <a:pPr>
              <a:lnSpc>
                <a:spcPct val="90000"/>
              </a:lnSpc>
            </a:pPr>
            <a:endParaRPr lang="es-MX" sz="2800" dirty="0" smtClean="0"/>
          </a:p>
          <a:p>
            <a:pPr>
              <a:lnSpc>
                <a:spcPct val="90000"/>
              </a:lnSpc>
            </a:pPr>
            <a:r>
              <a:rPr lang="es-MX" sz="2800" dirty="0" err="1" smtClean="0"/>
              <a:t>fgetcsv</a:t>
            </a:r>
            <a:r>
              <a:rPr lang="es-MX" sz="2800" dirty="0" smtClean="0"/>
              <a:t>: Guarda datos en un </a:t>
            </a:r>
            <a:r>
              <a:rPr lang="es-MX" sz="2800" dirty="0" err="1" smtClean="0"/>
              <a:t>array</a:t>
            </a:r>
            <a:endParaRPr lang="es-MX" sz="2800" dirty="0" smtClean="0"/>
          </a:p>
          <a:p>
            <a:pPr lvl="1">
              <a:lnSpc>
                <a:spcPct val="90000"/>
              </a:lnSpc>
            </a:pPr>
            <a:r>
              <a:rPr lang="es-MX" sz="2400" dirty="0" err="1" smtClean="0"/>
              <a:t>fgetcsv</a:t>
            </a:r>
            <a:r>
              <a:rPr lang="es-MX" sz="2400" dirty="0" smtClean="0"/>
              <a:t> ($</a:t>
            </a:r>
            <a:r>
              <a:rPr lang="es-MX" sz="2400" dirty="0" err="1" smtClean="0"/>
              <a:t>fp</a:t>
            </a:r>
            <a:r>
              <a:rPr lang="es-MX" sz="2400" dirty="0" smtClean="0"/>
              <a:t>, 100, “\t”);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 smtClean="0"/>
              <a:t>Leer el archivo línea por línea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4046</TotalTime>
  <Words>1985</Words>
  <Application>Microsoft Office PowerPoint</Application>
  <PresentationFormat>Presentación en pantalla (4:3)</PresentationFormat>
  <Paragraphs>314</Paragraphs>
  <Slides>30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Concurrencia</vt:lpstr>
      <vt:lpstr>ARCHIVOS EN PHP</vt:lpstr>
      <vt:lpstr>ARCHIVOS</vt:lpstr>
      <vt:lpstr>Fases para el procesamiento de un archivo</vt:lpstr>
      <vt:lpstr>Abrir el archivo</vt:lpstr>
      <vt:lpstr>Diapositiva 5</vt:lpstr>
      <vt:lpstr>Abrir el archivo</vt:lpstr>
      <vt:lpstr>Escribir el archivo</vt:lpstr>
      <vt:lpstr>Escribir el archivo</vt:lpstr>
      <vt:lpstr>Leer el archivo línea por línea</vt:lpstr>
      <vt:lpstr>Leer el archivo línea por línea</vt:lpstr>
      <vt:lpstr>Leer el archivo completo</vt:lpstr>
      <vt:lpstr>Algo más de archivos</vt:lpstr>
      <vt:lpstr>Lectura de archivos</vt:lpstr>
      <vt:lpstr>Archivos</vt:lpstr>
      <vt:lpstr>Diferencia de exit () y die</vt:lpstr>
      <vt:lpstr>Una forma más. Función file()</vt:lpstr>
      <vt:lpstr>Escritura de archivos</vt:lpstr>
      <vt:lpstr>Ejercicio</vt:lpstr>
      <vt:lpstr>Manejo de sesiones y uso de variables de sesión</vt:lpstr>
      <vt:lpstr>Introducción</vt:lpstr>
      <vt:lpstr>Manejo de sesiones</vt:lpstr>
      <vt:lpstr>Manejo de sesiones</vt:lpstr>
      <vt:lpstr>Manejo de sesiones</vt:lpstr>
      <vt:lpstr>Autentificación de usuarios</vt:lpstr>
      <vt:lpstr>Autentificación de usuarios</vt:lpstr>
      <vt:lpstr>Autenticación de usuarios</vt:lpstr>
      <vt:lpstr>Autenticación de usuarios</vt:lpstr>
      <vt:lpstr>Autenticación de usuarios</vt:lpstr>
      <vt:lpstr>Almacenando datos en cookies</vt:lpstr>
      <vt:lpstr>Cookies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TOSHIBA</dc:creator>
  <cp:lastModifiedBy>TOSHIBA</cp:lastModifiedBy>
  <cp:revision>10</cp:revision>
  <dcterms:created xsi:type="dcterms:W3CDTF">2010-06-03T03:59:17Z</dcterms:created>
  <dcterms:modified xsi:type="dcterms:W3CDTF">2010-07-31T11:27:13Z</dcterms:modified>
</cp:coreProperties>
</file>