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89" r:id="rId2"/>
    <p:sldId id="257" r:id="rId3"/>
    <p:sldId id="258" r:id="rId4"/>
    <p:sldId id="259" r:id="rId5"/>
    <p:sldId id="262" r:id="rId6"/>
    <p:sldId id="263" r:id="rId7"/>
    <p:sldId id="264" r:id="rId8"/>
    <p:sldId id="265" r:id="rId9"/>
    <p:sldId id="266" r:id="rId10"/>
    <p:sldId id="283" r:id="rId11"/>
    <p:sldId id="284" r:id="rId12"/>
    <p:sldId id="288" r:id="rId13"/>
    <p:sldId id="297" r:id="rId14"/>
    <p:sldId id="290" r:id="rId15"/>
    <p:sldId id="291" r:id="rId16"/>
    <p:sldId id="292" r:id="rId17"/>
    <p:sldId id="293" r:id="rId18"/>
    <p:sldId id="294" r:id="rId19"/>
    <p:sldId id="295" r:id="rId20"/>
    <p:sldId id="296"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9" autoAdjust="0"/>
    <p:restoredTop sz="94704" autoAdjust="0"/>
  </p:normalViewPr>
  <p:slideViewPr>
    <p:cSldViewPr>
      <p:cViewPr varScale="1">
        <p:scale>
          <a:sx n="70" d="100"/>
          <a:sy n="70" d="100"/>
        </p:scale>
        <p:origin x="-5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endParaRPr lang="es-E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14F4A6B-690E-43EB-9917-9FE8C7D7193C}"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A60452DD-0D66-4A33-899F-4DD92E30A018}"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DEAF5335-4E45-468A-BF85-C3F9F6F513B6}"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D645B5B9-A988-491A-AFC6-849DF1A44715}" type="slidenum">
              <a:rPr lang="es-ES" smtClean="0"/>
              <a:pPr/>
              <a:t>‹Nº›</a:t>
            </a:fld>
            <a:endParaRPr lang="es-E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ED3352B5-3C96-48FB-804A-0776C9D88047}" type="slidenum">
              <a:rPr lang="es-ES" smtClean="0"/>
              <a:pPr/>
              <a:t>‹Nº›</a:t>
            </a:fld>
            <a:endParaRPr lang="es-ES"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E0D05E6E-8D3F-40D7-85FC-41178529E957}" type="slidenum">
              <a:rPr lang="es-ES" smtClean="0"/>
              <a:pPr/>
              <a:t>‹Nº›</a:t>
            </a:fld>
            <a:endParaRPr lang="es-E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7186DE0B-0184-4588-AC5E-D159022A0C56}" type="slidenum">
              <a:rPr lang="es-ES" smtClean="0"/>
              <a:pP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5DEC221C-2E0D-49A2-A9F7-93790DF8B8C2}" type="slidenum">
              <a:rPr lang="es-ES" smtClean="0"/>
              <a:pPr/>
              <a:t>‹Nº›</a:t>
            </a:fld>
            <a:endParaRPr lang="es-E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CCEE072A-1F24-4CD8-9DCD-42A1C2694C05}"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0CFD3920-4F11-49D6-8879-661FBD0842C4}" type="slidenum">
              <a:rPr lang="es-ES" smtClean="0"/>
              <a:pP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endParaRPr lang="es-ES"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749D80F3-9DD5-40EE-B330-E48703489499}" type="slidenum">
              <a:rPr lang="es-ES" smtClean="0"/>
              <a:pPr/>
              <a:t>‹Nº›</a:t>
            </a:fld>
            <a:endParaRPr lang="es-ES"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s-E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B462830-2E6C-4991-B89A-B9A0636AC710}"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hp.net/usage.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es.wikipedia.org/wiki/Postgres" TargetMode="External"/><Relationship Id="rId13" Type="http://schemas.openxmlformats.org/officeDocument/2006/relationships/hyperlink" Target="http://es.wikipedia.org/wiki/Firebird" TargetMode="External"/><Relationship Id="rId3" Type="http://schemas.openxmlformats.org/officeDocument/2006/relationships/hyperlink" Target="http://es.wikipedia.org/wiki/Servidor_web" TargetMode="External"/><Relationship Id="rId7" Type="http://schemas.openxmlformats.org/officeDocument/2006/relationships/hyperlink" Target="http://es.wikipedia.org/wiki/MySQL" TargetMode="External"/><Relationship Id="rId12" Type="http://schemas.openxmlformats.org/officeDocument/2006/relationships/hyperlink" Target="http://es.wikipedia.org/wiki/Microsoft_SQL_Server" TargetMode="External"/><Relationship Id="rId2" Type="http://schemas.openxmlformats.org/officeDocument/2006/relationships/hyperlink" Target="http://es.wikipedia.org/wiki/Multiplataforma" TargetMode="External"/><Relationship Id="rId1" Type="http://schemas.openxmlformats.org/officeDocument/2006/relationships/slideLayout" Target="../slideLayouts/slideLayout2.xml"/><Relationship Id="rId6" Type="http://schemas.openxmlformats.org/officeDocument/2006/relationships/hyperlink" Target="http://es.wikipedia.org/wiki/Servidor_HTTP_Apache" TargetMode="External"/><Relationship Id="rId11" Type="http://schemas.openxmlformats.org/officeDocument/2006/relationships/hyperlink" Target="http://es.wikipedia.org/wiki/DB2" TargetMode="External"/><Relationship Id="rId5" Type="http://schemas.openxmlformats.org/officeDocument/2006/relationships/hyperlink" Target="http://es.wikipedia.org/wiki/ISAPI" TargetMode="External"/><Relationship Id="rId10" Type="http://schemas.openxmlformats.org/officeDocument/2006/relationships/hyperlink" Target="http://es.wikipedia.org/wiki/ODBC" TargetMode="External"/><Relationship Id="rId4" Type="http://schemas.openxmlformats.org/officeDocument/2006/relationships/hyperlink" Target="http://es.wikipedia.org/wiki/CGI" TargetMode="External"/><Relationship Id="rId9" Type="http://schemas.openxmlformats.org/officeDocument/2006/relationships/hyperlink" Target="http://es.wikipedia.org/wiki/Oracle" TargetMode="External"/><Relationship Id="rId14" Type="http://schemas.openxmlformats.org/officeDocument/2006/relationships/hyperlink" Target="http://es.wikipedia.org/wiki/SQLit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s.wikipedia.org/wiki/MySQL" TargetMode="External"/><Relationship Id="rId2" Type="http://schemas.openxmlformats.org/officeDocument/2006/relationships/hyperlink" Target="http://es.wikipedia.org/wiki/Apache" TargetMode="External"/><Relationship Id="rId1" Type="http://schemas.openxmlformats.org/officeDocument/2006/relationships/slideLayout" Target="../slideLayouts/slideLayout2.xml"/><Relationship Id="rId5" Type="http://schemas.openxmlformats.org/officeDocument/2006/relationships/hyperlink" Target="http://www.appservnetwork.com/" TargetMode="External"/><Relationship Id="rId4" Type="http://schemas.openxmlformats.org/officeDocument/2006/relationships/hyperlink" Target="http://es.wikipedia.org/wiki/PH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s.wikipedia.org/wiki/Lenguaje_interpretado" TargetMode="External"/><Relationship Id="rId2" Type="http://schemas.openxmlformats.org/officeDocument/2006/relationships/hyperlink" Target="http://es.wikipedia.org/wiki/Lenguaje_de_programaci%C3%B3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s.wikipedia.org/wiki/P%C3%A1gina_we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es.wikipedia.org/wiki/Rasmus_Lerdorf" TargetMode="External"/><Relationship Id="rId13" Type="http://schemas.openxmlformats.org/officeDocument/2006/relationships/hyperlink" Target="http://es.wikipedia.org/w/index.php?title=PHP/FI&amp;action=editredlink" TargetMode="External"/><Relationship Id="rId3" Type="http://schemas.openxmlformats.org/officeDocument/2006/relationships/hyperlink" Target="http://es.wikipedia.org/wiki/Common_Gateway_Interface" TargetMode="External"/><Relationship Id="rId7" Type="http://schemas.openxmlformats.org/officeDocument/2006/relationships/hyperlink" Target="http://es.wikipedia.org/wiki/Canadiense" TargetMode="External"/><Relationship Id="rId12" Type="http://schemas.openxmlformats.org/officeDocument/2006/relationships/hyperlink" Target="http://es.wikipedia.org/wiki/1995" TargetMode="External"/><Relationship Id="rId2" Type="http://schemas.openxmlformats.org/officeDocument/2006/relationships/hyperlink" Target="http://es.wikipedia.org/wiki/Perl" TargetMode="External"/><Relationship Id="rId1" Type="http://schemas.openxmlformats.org/officeDocument/2006/relationships/slideLayout" Target="../slideLayouts/slideLayout2.xml"/><Relationship Id="rId6" Type="http://schemas.openxmlformats.org/officeDocument/2006/relationships/hyperlink" Target="http://es.wikipedia.org/wiki/Dan%C3%A9s" TargetMode="External"/><Relationship Id="rId11" Type="http://schemas.openxmlformats.org/officeDocument/2006/relationships/hyperlink" Target="http://es.wikipedia.org/wiki/8_de_junio" TargetMode="External"/><Relationship Id="rId5" Type="http://schemas.openxmlformats.org/officeDocument/2006/relationships/hyperlink" Target="http://es.wikipedia.org/wiki/Programador" TargetMode="External"/><Relationship Id="rId10" Type="http://schemas.openxmlformats.org/officeDocument/2006/relationships/hyperlink" Target="http://es.wikipedia.org/wiki/Curr%C3%ADculum_vitae" TargetMode="External"/><Relationship Id="rId4" Type="http://schemas.openxmlformats.org/officeDocument/2006/relationships/hyperlink" Target="http://es.wikipedia.org/wiki/C" TargetMode="External"/><Relationship Id="rId9" Type="http://schemas.openxmlformats.org/officeDocument/2006/relationships/hyperlink" Target="http://es.wikipedia.org/wiki/1994"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ki/1998" TargetMode="External"/><Relationship Id="rId13" Type="http://schemas.openxmlformats.org/officeDocument/2006/relationships/hyperlink" Target="http://es.wikipedia.org/wiki/Ramat_Gan" TargetMode="External"/><Relationship Id="rId3" Type="http://schemas.openxmlformats.org/officeDocument/2006/relationships/hyperlink" Target="http://es.wikipedia.org/wiki/Technion" TargetMode="External"/><Relationship Id="rId7" Type="http://schemas.openxmlformats.org/officeDocument/2006/relationships/hyperlink" Target="http://es.wikipedia.org/wiki/1997" TargetMode="External"/><Relationship Id="rId12" Type="http://schemas.openxmlformats.org/officeDocument/2006/relationships/hyperlink" Target="http://es.wikipedia.org/w/index.php?title=Zend_Technologies&amp;action=editredlink" TargetMode="External"/><Relationship Id="rId2" Type="http://schemas.openxmlformats.org/officeDocument/2006/relationships/hyperlink" Target="http://es.wikipedia.org/wiki/Israel" TargetMode="External"/><Relationship Id="rId1" Type="http://schemas.openxmlformats.org/officeDocument/2006/relationships/slideLayout" Target="../slideLayouts/slideLayout2.xml"/><Relationship Id="rId6" Type="http://schemas.openxmlformats.org/officeDocument/2006/relationships/hyperlink" Target="http://es.wikipedia.org/wiki/Analizador_sint%C3%A1ctico" TargetMode="External"/><Relationship Id="rId11" Type="http://schemas.openxmlformats.org/officeDocument/2006/relationships/hyperlink" Target="http://es.wikipedia.org/wiki/Portmanteau" TargetMode="External"/><Relationship Id="rId5" Type="http://schemas.openxmlformats.org/officeDocument/2006/relationships/hyperlink" Target="http://es.wikipedia.org/w/index.php?title=Andi_Gutmans&amp;action=editredlink" TargetMode="External"/><Relationship Id="rId10" Type="http://schemas.openxmlformats.org/officeDocument/2006/relationships/hyperlink" Target="http://es.wikipedia.org/wiki/Zend_Engine" TargetMode="External"/><Relationship Id="rId4" Type="http://schemas.openxmlformats.org/officeDocument/2006/relationships/hyperlink" Target="http://es.wikipedia.org/w/index.php?title=Zeev_Suraski&amp;action=editredlink" TargetMode="External"/><Relationship Id="rId9" Type="http://schemas.openxmlformats.org/officeDocument/2006/relationships/hyperlink" Target="http://es.wikipedia.org/wiki/199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s.wikipedia.org/wiki/Zend_Engine" TargetMode="External"/><Relationship Id="rId2" Type="http://schemas.openxmlformats.org/officeDocument/2006/relationships/hyperlink" Target="http://es.wikipedia.org/wiki/200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s.wikipedia.org/wiki/MySQL" TargetMode="External"/><Relationship Id="rId13" Type="http://schemas.openxmlformats.org/officeDocument/2006/relationships/hyperlink" Target="http://es.wikipedia.org/wiki/Manejo_de_excepciones" TargetMode="External"/><Relationship Id="rId3" Type="http://schemas.openxmlformats.org/officeDocument/2006/relationships/hyperlink" Target="http://es.wikipedia.org/wiki/2004" TargetMode="External"/><Relationship Id="rId7" Type="http://schemas.openxmlformats.org/officeDocument/2006/relationships/hyperlink" Target="http://es.wikipedia.org/wiki/PHP_Data_Objects" TargetMode="External"/><Relationship Id="rId12" Type="http://schemas.openxmlformats.org/officeDocument/2006/relationships/hyperlink" Target="http://es.wikipedia.org/wiki/Iterador_(patr%C3%B3n_de_dise%C3%B1o)" TargetMode="External"/><Relationship Id="rId2" Type="http://schemas.openxmlformats.org/officeDocument/2006/relationships/hyperlink" Target="http://es.wikipedia.org/wiki/13_de_julio" TargetMode="External"/><Relationship Id="rId1" Type="http://schemas.openxmlformats.org/officeDocument/2006/relationships/slideLayout" Target="../slideLayouts/slideLayout2.xml"/><Relationship Id="rId6" Type="http://schemas.openxmlformats.org/officeDocument/2006/relationships/hyperlink" Target="http://es.wikipedia.org/wiki/OOP" TargetMode="External"/><Relationship Id="rId11" Type="http://schemas.openxmlformats.org/officeDocument/2006/relationships/hyperlink" Target="http://es.wikipedia.org/wiki/SOAP" TargetMode="External"/><Relationship Id="rId5" Type="http://schemas.openxmlformats.org/officeDocument/2006/relationships/hyperlink" Target="http://es.wikipedia.org/wiki/2007" TargetMode="External"/><Relationship Id="rId10" Type="http://schemas.openxmlformats.org/officeDocument/2006/relationships/hyperlink" Target="http://es.wikipedia.org/wiki/SQLite" TargetMode="External"/><Relationship Id="rId4" Type="http://schemas.openxmlformats.org/officeDocument/2006/relationships/hyperlink" Target="http://es.wikipedia.org/wiki/8_de_noviembre" TargetMode="External"/><Relationship Id="rId9" Type="http://schemas.openxmlformats.org/officeDocument/2006/relationships/hyperlink" Target="http://es.wikipedia.org/wiki/X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2007" TargetMode="External"/><Relationship Id="rId2" Type="http://schemas.openxmlformats.org/officeDocument/2006/relationships/hyperlink" Target="http://es.wikipedia.org/wiki/13_de_julio" TargetMode="External"/><Relationship Id="rId1" Type="http://schemas.openxmlformats.org/officeDocument/2006/relationships/slideLayout" Target="../slideLayouts/slideLayout2.xml"/><Relationship Id="rId5" Type="http://schemas.openxmlformats.org/officeDocument/2006/relationships/hyperlink" Target="http://es.wikipedia.org/wiki/Programaci%C3%B3n_orientada_a_objetos" TargetMode="External"/><Relationship Id="rId4" Type="http://schemas.openxmlformats.org/officeDocument/2006/relationships/hyperlink" Target="http://es.wikipedia.org/wiki/Unico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a:xfrm>
            <a:off x="539750" y="2924175"/>
            <a:ext cx="8229600" cy="1143000"/>
          </a:xfrm>
        </p:spPr>
        <p:txBody>
          <a:bodyPr>
            <a:normAutofit/>
          </a:bodyPr>
          <a:lstStyle/>
          <a:p>
            <a:pPr algn="ctr"/>
            <a:r>
              <a:rPr lang="es-ES" dirty="0" smtClean="0"/>
              <a:t>Introducción a php</a:t>
            </a:r>
            <a:endParaRPr lang="es-ES" dirty="0"/>
          </a:p>
        </p:txBody>
      </p:sp>
      <p:sp>
        <p:nvSpPr>
          <p:cNvPr id="3" name="Rectangle 4"/>
          <p:cNvSpPr txBox="1">
            <a:spLocks noChangeArrowheads="1"/>
          </p:cNvSpPr>
          <p:nvPr/>
        </p:nvSpPr>
        <p:spPr>
          <a:xfrm>
            <a:off x="642910" y="1714488"/>
            <a:ext cx="8229600" cy="1143000"/>
          </a:xfrm>
          <a:prstGeom prst="rect">
            <a:avLst/>
          </a:prstGeom>
        </p:spPr>
        <p:txBody>
          <a:bodyPr vert="horz" rtlCol="0" anchor="ctr">
            <a:normAutofit fontScale="9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ES" sz="4100" b="1" i="0" u="none" strike="noStrike" kern="1200" cap="none" spc="0" normalizeH="0" baseline="0" noProof="0" dirty="0" smtClean="0">
                <a:ln>
                  <a:noFill/>
                </a:ln>
                <a:solidFill>
                  <a:srgbClr val="FFFF00"/>
                </a:solidFill>
                <a:effectLst>
                  <a:outerShdw blurRad="31750" dist="25400" dir="5400000" algn="tl" rotWithShape="0">
                    <a:srgbClr val="000000">
                      <a:alpha val="25000"/>
                    </a:srgbClr>
                  </a:outerShdw>
                </a:effectLst>
                <a:uLnTx/>
                <a:uFillTx/>
                <a:latin typeface="Cooper Std Black" pitchFamily="18" charset="0"/>
                <a:ea typeface="+mj-ea"/>
                <a:cs typeface="+mj-cs"/>
              </a:rPr>
              <a:t>Curso: Desarrollo web con php</a:t>
            </a:r>
            <a:endParaRPr kumimoji="0" lang="es-ES" sz="4100" b="1" i="0" u="none" strike="noStrike" kern="1200" cap="none" spc="0" normalizeH="0" baseline="0" noProof="0" dirty="0">
              <a:ln>
                <a:noFill/>
              </a:ln>
              <a:solidFill>
                <a:srgbClr val="FFFF00"/>
              </a:solidFill>
              <a:effectLst>
                <a:outerShdw blurRad="31750" dist="25400" dir="5400000" algn="tl" rotWithShape="0">
                  <a:srgbClr val="000000">
                    <a:alpha val="25000"/>
                  </a:srgbClr>
                </a:outerShdw>
              </a:effectLst>
              <a:uLnTx/>
              <a:uFillTx/>
              <a:latin typeface="Cooper Std Black" pitchFamily="18" charset="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Historia</a:t>
            </a:r>
            <a:endParaRPr lang="es-ES" dirty="0"/>
          </a:p>
        </p:txBody>
      </p:sp>
      <p:sp>
        <p:nvSpPr>
          <p:cNvPr id="5" name="Rectangle 3"/>
          <p:cNvSpPr txBox="1">
            <a:spLocks noChangeArrowheads="1"/>
          </p:cNvSpPr>
          <p:nvPr/>
        </p:nvSpPr>
        <p:spPr>
          <a:xfrm>
            <a:off x="1500166" y="5779931"/>
            <a:ext cx="5900750" cy="363713"/>
          </a:xfrm>
          <a:prstGeom prst="rect">
            <a:avLst/>
          </a:prstGeom>
        </p:spPr>
        <p:txBody>
          <a:bodyPr vert="horz">
            <a:normAutofit fontScale="92500" lnSpcReduction="10000"/>
          </a:bodyPr>
          <a:lstStyle/>
          <a:p>
            <a:pPr marL="365760" marR="0" lvl="0" indent="-256032" algn="l" defTabSz="914400" rtl="0" eaLnBrk="1" fontAlgn="auto" latinLnBrk="0" hangingPunct="1">
              <a:lnSpc>
                <a:spcPct val="90000"/>
              </a:lnSpc>
              <a:spcBef>
                <a:spcPts val="400"/>
              </a:spcBef>
              <a:spcAft>
                <a:spcPts val="0"/>
              </a:spcAft>
              <a:buClr>
                <a:schemeClr val="accent1"/>
              </a:buClr>
              <a:buSzPct val="68000"/>
              <a:buFont typeface="Wingdings 3"/>
              <a:buChar char=""/>
              <a:tabLst/>
              <a:defRPr/>
            </a:pPr>
            <a:r>
              <a:rPr kumimoji="0" lang="es-ES" sz="2400" b="0" i="0" u="none" strike="noStrike" kern="1200" cap="none" spc="0" normalizeH="0" baseline="0" noProof="0" dirty="0" smtClean="0">
                <a:ln>
                  <a:noFill/>
                </a:ln>
                <a:solidFill>
                  <a:schemeClr val="tx1"/>
                </a:solidFill>
                <a:effectLst/>
                <a:uLnTx/>
                <a:uFillTx/>
                <a:latin typeface="+mn-lt"/>
                <a:ea typeface="+mn-ea"/>
                <a:cs typeface="+mn-cs"/>
                <a:hlinkClick r:id="rId2"/>
              </a:rPr>
              <a:t>http://www.php.net/usage.php</a:t>
            </a:r>
            <a:endParaRPr kumimoji="0" lang="es-E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6 Marcador de contenido" descr="php2007.jpg"/>
          <p:cNvPicPr>
            <a:picLocks noGrp="1" noChangeAspect="1"/>
          </p:cNvPicPr>
          <p:nvPr>
            <p:ph idx="1"/>
          </p:nvPr>
        </p:nvPicPr>
        <p:blipFill>
          <a:blip r:embed="rId3" cstate="print"/>
          <a:stretch>
            <a:fillRect/>
          </a:stretch>
        </p:blipFill>
        <p:spPr>
          <a:xfrm>
            <a:off x="214282" y="1500174"/>
            <a:ext cx="8756258" cy="392909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PHP y Empresas</a:t>
            </a:r>
            <a:endParaRPr lang="es-ES" dirty="0"/>
          </a:p>
        </p:txBody>
      </p:sp>
      <p:pic>
        <p:nvPicPr>
          <p:cNvPr id="6" name="5 Marcador de contenido" descr="PHP y empresas.JPG"/>
          <p:cNvPicPr>
            <a:picLocks noGrp="1" noChangeAspect="1"/>
          </p:cNvPicPr>
          <p:nvPr>
            <p:ph idx="1"/>
          </p:nvPr>
        </p:nvPicPr>
        <p:blipFill>
          <a:blip r:embed="rId2" cstate="print"/>
          <a:stretch>
            <a:fillRect/>
          </a:stretch>
        </p:blipFill>
        <p:spPr>
          <a:xfrm>
            <a:off x="931230" y="1481138"/>
            <a:ext cx="7281540" cy="4525962"/>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28596" y="1214422"/>
            <a:ext cx="8229600" cy="4876630"/>
          </a:xfrm>
        </p:spPr>
        <p:txBody>
          <a:bodyPr>
            <a:normAutofit fontScale="55000" lnSpcReduction="20000"/>
          </a:bodyPr>
          <a:lstStyle/>
          <a:p>
            <a:r>
              <a:rPr lang="es-ES" sz="2800" dirty="0" smtClean="0"/>
              <a:t>Es un </a:t>
            </a:r>
            <a:r>
              <a:rPr lang="es-ES" sz="2800" dirty="0" smtClean="0">
                <a:hlinkClick r:id="rId2" tooltip="Multiplataforma"/>
              </a:rPr>
              <a:t>lenguaje multiplataforma</a:t>
            </a:r>
            <a:r>
              <a:rPr lang="es-ES" sz="2800" dirty="0" smtClean="0"/>
              <a:t>: </a:t>
            </a:r>
            <a:r>
              <a:rPr lang="es-ES" dirty="0" smtClean="0"/>
              <a:t>UNIX (Linux, Mac OSX) y Windows.</a:t>
            </a:r>
          </a:p>
          <a:p>
            <a:endParaRPr lang="es-ES" dirty="0" smtClean="0"/>
          </a:p>
          <a:p>
            <a:r>
              <a:rPr lang="es-ES" dirty="0" smtClean="0"/>
              <a:t>Puede interactuar con los </a:t>
            </a:r>
            <a:r>
              <a:rPr lang="es-ES" dirty="0" smtClean="0">
                <a:hlinkClick r:id="rId3" tooltip="Servidor web"/>
              </a:rPr>
              <a:t>servidores de web</a:t>
            </a:r>
            <a:r>
              <a:rPr lang="es-ES" dirty="0" smtClean="0"/>
              <a:t> más populares ya que existe en versión </a:t>
            </a:r>
            <a:r>
              <a:rPr lang="es-ES" dirty="0" smtClean="0">
                <a:hlinkClick r:id="rId4" tooltip="CGI"/>
              </a:rPr>
              <a:t>CGI</a:t>
            </a:r>
            <a:r>
              <a:rPr lang="es-ES" dirty="0" smtClean="0"/>
              <a:t>, módulo para e  </a:t>
            </a:r>
            <a:r>
              <a:rPr lang="es-ES" dirty="0" smtClean="0">
                <a:hlinkClick r:id="rId5" tooltip="ISAPI"/>
              </a:rPr>
              <a:t>ISAPI</a:t>
            </a:r>
            <a:r>
              <a:rPr lang="es-ES" dirty="0" smtClean="0"/>
              <a:t> y </a:t>
            </a:r>
            <a:r>
              <a:rPr lang="es-ES" dirty="0" smtClean="0">
                <a:hlinkClick r:id="rId6" tooltip="Servidor HTTP Apache"/>
              </a:rPr>
              <a:t>Apache</a:t>
            </a:r>
            <a:r>
              <a:rPr lang="es-ES" dirty="0" smtClean="0"/>
              <a:t>.</a:t>
            </a:r>
          </a:p>
          <a:p>
            <a:endParaRPr lang="es-ES" dirty="0" smtClean="0"/>
          </a:p>
          <a:p>
            <a:r>
              <a:rPr lang="es-ES" dirty="0" smtClean="0"/>
              <a:t>Permite la conexión a diferentes tipos de servidores de bases de datos tales como </a:t>
            </a:r>
            <a:r>
              <a:rPr lang="es-ES" dirty="0" smtClean="0">
                <a:hlinkClick r:id="rId7" tooltip="MySQL"/>
              </a:rPr>
              <a:t>MySQL</a:t>
            </a:r>
            <a:r>
              <a:rPr lang="es-ES" dirty="0" smtClean="0"/>
              <a:t>, </a:t>
            </a:r>
            <a:r>
              <a:rPr lang="es-ES" dirty="0" smtClean="0">
                <a:hlinkClick r:id="rId8" tooltip="Postgres"/>
              </a:rPr>
              <a:t>Postgres</a:t>
            </a:r>
            <a:r>
              <a:rPr lang="es-ES" dirty="0" smtClean="0"/>
              <a:t>, </a:t>
            </a:r>
            <a:r>
              <a:rPr lang="es-ES" dirty="0" smtClean="0">
                <a:hlinkClick r:id="rId9" tooltip="Oracle"/>
              </a:rPr>
              <a:t>Oracle</a:t>
            </a:r>
            <a:r>
              <a:rPr lang="es-ES" dirty="0" smtClean="0"/>
              <a:t>, </a:t>
            </a:r>
            <a:r>
              <a:rPr lang="es-ES" dirty="0" smtClean="0">
                <a:hlinkClick r:id="rId10" tooltip="ODBC"/>
              </a:rPr>
              <a:t>ODBC</a:t>
            </a:r>
            <a:r>
              <a:rPr lang="es-ES" dirty="0" smtClean="0"/>
              <a:t>, </a:t>
            </a:r>
            <a:r>
              <a:rPr lang="es-ES" dirty="0" smtClean="0">
                <a:hlinkClick r:id="rId11" tooltip="DB2"/>
              </a:rPr>
              <a:t>DB2</a:t>
            </a:r>
            <a:r>
              <a:rPr lang="es-ES" dirty="0" smtClean="0"/>
              <a:t>, </a:t>
            </a:r>
            <a:r>
              <a:rPr lang="es-ES" dirty="0" smtClean="0">
                <a:hlinkClick r:id="rId12" tooltip="Microsoft SQL Server"/>
              </a:rPr>
              <a:t>Microsoft SQL Server</a:t>
            </a:r>
            <a:r>
              <a:rPr lang="es-ES" dirty="0" smtClean="0"/>
              <a:t>, </a:t>
            </a:r>
            <a:r>
              <a:rPr lang="es-ES" dirty="0" smtClean="0">
                <a:hlinkClick r:id="rId13" tooltip="Firebird"/>
              </a:rPr>
              <a:t>Firebird</a:t>
            </a:r>
            <a:r>
              <a:rPr lang="es-ES" dirty="0" smtClean="0"/>
              <a:t> y </a:t>
            </a:r>
            <a:r>
              <a:rPr lang="es-ES" dirty="0" err="1" smtClean="0">
                <a:hlinkClick r:id="rId14" tooltip="SQLite"/>
              </a:rPr>
              <a:t>SQLite</a:t>
            </a:r>
            <a:r>
              <a:rPr lang="es-ES" dirty="0" smtClean="0"/>
              <a:t>.</a:t>
            </a:r>
          </a:p>
          <a:p>
            <a:endParaRPr lang="es-ES" dirty="0" smtClean="0"/>
          </a:p>
          <a:p>
            <a:r>
              <a:rPr lang="es-ES" dirty="0" smtClean="0"/>
              <a:t>Diseñado para internet.</a:t>
            </a:r>
          </a:p>
          <a:p>
            <a:endParaRPr lang="es-ES" dirty="0" smtClean="0"/>
          </a:p>
          <a:p>
            <a:r>
              <a:rPr lang="es-ES" dirty="0" smtClean="0"/>
              <a:t>Fácil de Aprender (basado en C y Perl).</a:t>
            </a:r>
          </a:p>
          <a:p>
            <a:endParaRPr lang="es-ES" dirty="0" smtClean="0"/>
          </a:p>
          <a:p>
            <a:r>
              <a:rPr lang="es-ES" dirty="0" smtClean="0"/>
              <a:t>Amplia Documentación.</a:t>
            </a:r>
          </a:p>
          <a:p>
            <a:endParaRPr lang="es-ES" dirty="0" smtClean="0"/>
          </a:p>
          <a:p>
            <a:r>
              <a:rPr lang="es-ES" dirty="0" smtClean="0"/>
              <a:t>Libre.</a:t>
            </a:r>
          </a:p>
          <a:p>
            <a:endParaRPr lang="es-ES" dirty="0" smtClean="0"/>
          </a:p>
          <a:p>
            <a:r>
              <a:rPr lang="es-ES" dirty="0" smtClean="0"/>
              <a:t>Permite Técnicas de </a:t>
            </a:r>
            <a:r>
              <a:rPr lang="es-ES" dirty="0" err="1" smtClean="0"/>
              <a:t>POO</a:t>
            </a:r>
            <a:r>
              <a:rPr lang="es-ES" dirty="0" smtClean="0"/>
              <a:t>.</a:t>
            </a:r>
          </a:p>
          <a:p>
            <a:endParaRPr lang="es-ES" dirty="0" smtClean="0"/>
          </a:p>
          <a:p>
            <a:r>
              <a:rPr lang="es-ES" dirty="0" smtClean="0"/>
              <a:t>Gran Demanda Laboral.</a:t>
            </a:r>
          </a:p>
          <a:p>
            <a:endParaRPr lang="es-ES" dirty="0" smtClean="0"/>
          </a:p>
          <a:p>
            <a:pPr>
              <a:lnSpc>
                <a:spcPct val="80000"/>
              </a:lnSpc>
            </a:pPr>
            <a:r>
              <a:rPr lang="es-ES" sz="2800" dirty="0" smtClean="0"/>
              <a:t>No requiere definición de tipos de variables. </a:t>
            </a:r>
            <a:endParaRPr lang="es-ES" dirty="0" smtClean="0"/>
          </a:p>
        </p:txBody>
      </p:sp>
      <p:sp>
        <p:nvSpPr>
          <p:cNvPr id="6146" name="Rectangle 2"/>
          <p:cNvSpPr>
            <a:spLocks noGrp="1" noChangeArrowheads="1"/>
          </p:cNvSpPr>
          <p:nvPr>
            <p:ph type="title"/>
          </p:nvPr>
        </p:nvSpPr>
        <p:spPr/>
        <p:txBody>
          <a:bodyPr/>
          <a:lstStyle/>
          <a:p>
            <a:r>
              <a:rPr lang="es-ES" sz="3400" dirty="0" smtClean="0"/>
              <a:t>Potencial de PHP</a:t>
            </a:r>
            <a:endParaRPr lang="es-ES" sz="3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pPr>
              <a:lnSpc>
                <a:spcPct val="80000"/>
              </a:lnSpc>
            </a:pPr>
            <a:endParaRPr lang="es-ES" sz="2800" dirty="0" smtClean="0"/>
          </a:p>
          <a:p>
            <a:pPr>
              <a:lnSpc>
                <a:spcPct val="80000"/>
              </a:lnSpc>
            </a:pPr>
            <a:endParaRPr lang="es-ES" sz="2800" dirty="0" smtClean="0"/>
          </a:p>
          <a:p>
            <a:pPr>
              <a:lnSpc>
                <a:spcPct val="80000"/>
              </a:lnSpc>
            </a:pPr>
            <a:r>
              <a:rPr lang="es-ES" sz="2800" dirty="0" smtClean="0"/>
              <a:t>Apache</a:t>
            </a:r>
            <a:r>
              <a:rPr lang="es-ES" sz="2800" dirty="0" smtClean="0"/>
              <a:t>.</a:t>
            </a:r>
          </a:p>
          <a:p>
            <a:pPr>
              <a:lnSpc>
                <a:spcPct val="80000"/>
              </a:lnSpc>
            </a:pPr>
            <a:r>
              <a:rPr lang="es-ES" sz="2800" dirty="0" smtClean="0"/>
              <a:t>PHP.</a:t>
            </a:r>
          </a:p>
          <a:p>
            <a:pPr>
              <a:lnSpc>
                <a:spcPct val="80000"/>
              </a:lnSpc>
            </a:pPr>
            <a:r>
              <a:rPr lang="es-ES" sz="2800" dirty="0" smtClean="0"/>
              <a:t>MySQL.</a:t>
            </a:r>
          </a:p>
          <a:p>
            <a:pPr>
              <a:lnSpc>
                <a:spcPct val="80000"/>
              </a:lnSpc>
            </a:pPr>
            <a:r>
              <a:rPr lang="es-ES" sz="2800" dirty="0" smtClean="0"/>
              <a:t>Dreamweaver.</a:t>
            </a:r>
          </a:p>
          <a:p>
            <a:pPr>
              <a:lnSpc>
                <a:spcPct val="80000"/>
              </a:lnSpc>
            </a:pPr>
            <a:endParaRPr lang="es-ES" dirty="0" smtClean="0"/>
          </a:p>
        </p:txBody>
      </p:sp>
      <p:sp>
        <p:nvSpPr>
          <p:cNvPr id="6146" name="Rectangle 2"/>
          <p:cNvSpPr>
            <a:spLocks noGrp="1" noChangeArrowheads="1"/>
          </p:cNvSpPr>
          <p:nvPr>
            <p:ph type="title"/>
          </p:nvPr>
        </p:nvSpPr>
        <p:spPr/>
        <p:txBody>
          <a:bodyPr/>
          <a:lstStyle/>
          <a:p>
            <a:r>
              <a:rPr lang="es-ES" sz="3400" dirty="0" smtClean="0"/>
              <a:t>Herramientas que utilizaremos para programar en PHP</a:t>
            </a:r>
            <a:endParaRPr lang="es-ES" sz="3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a:xfrm>
            <a:off x="539750" y="2924175"/>
            <a:ext cx="8229600" cy="1143000"/>
          </a:xfrm>
        </p:spPr>
        <p:txBody>
          <a:bodyPr>
            <a:normAutofit/>
          </a:bodyPr>
          <a:lstStyle/>
          <a:p>
            <a:pPr algn="ctr"/>
            <a:r>
              <a:rPr lang="es-ES" dirty="0" smtClean="0"/>
              <a:t>Instalación de un Servidor Local</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t>S.O. Windows: AppServ</a:t>
            </a:r>
          </a:p>
          <a:p>
            <a:r>
              <a:rPr lang="es-ES" dirty="0" smtClean="0"/>
              <a:t>S.O. Mac: MAMP</a:t>
            </a:r>
          </a:p>
          <a:p>
            <a:r>
              <a:rPr lang="es-ES" dirty="0" smtClean="0"/>
              <a:t>S.O. Multiplataforma: XAMPP (Linux, Mac, Windows, Solaris)</a:t>
            </a:r>
          </a:p>
          <a:p>
            <a:endParaRPr lang="es-ES" dirty="0"/>
          </a:p>
        </p:txBody>
      </p:sp>
      <p:sp>
        <p:nvSpPr>
          <p:cNvPr id="3" name="2 Título"/>
          <p:cNvSpPr>
            <a:spLocks noGrp="1"/>
          </p:cNvSpPr>
          <p:nvPr>
            <p:ph type="title"/>
          </p:nvPr>
        </p:nvSpPr>
        <p:spPr/>
        <p:txBody>
          <a:bodyPr>
            <a:normAutofit/>
          </a:bodyPr>
          <a:lstStyle/>
          <a:p>
            <a:r>
              <a:rPr lang="es-ES" dirty="0" smtClean="0"/>
              <a:t>Instalación de un Servidor local</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p:txBody>
          <a:bodyPr>
            <a:normAutofit/>
          </a:bodyPr>
          <a:lstStyle/>
          <a:p>
            <a:r>
              <a:rPr lang="es-ES" dirty="0" smtClean="0"/>
              <a:t>Herramienta Open Source que facilita la instalación de </a:t>
            </a:r>
            <a:r>
              <a:rPr lang="es-ES" dirty="0" smtClean="0">
                <a:hlinkClick r:id="rId2" tooltip="Apache"/>
              </a:rPr>
              <a:t>Apache</a:t>
            </a:r>
            <a:r>
              <a:rPr lang="es-ES" dirty="0" smtClean="0"/>
              <a:t>, </a:t>
            </a:r>
            <a:r>
              <a:rPr lang="es-ES" dirty="0" smtClean="0">
                <a:hlinkClick r:id="rId3" tooltip="MySQL"/>
              </a:rPr>
              <a:t>MySQL</a:t>
            </a:r>
            <a:r>
              <a:rPr lang="es-ES" dirty="0" smtClean="0"/>
              <a:t> y </a:t>
            </a:r>
            <a:r>
              <a:rPr lang="es-ES" dirty="0" smtClean="0">
                <a:hlinkClick r:id="rId4" tooltip="PHP"/>
              </a:rPr>
              <a:t>PHP</a:t>
            </a:r>
            <a:r>
              <a:rPr lang="es-ES" dirty="0" smtClean="0"/>
              <a:t> en una sola herramienta.</a:t>
            </a:r>
          </a:p>
          <a:p>
            <a:pPr lvl="1"/>
            <a:r>
              <a:rPr lang="es-ES" dirty="0" smtClean="0"/>
              <a:t>Apache: servidor web multiplataforma. </a:t>
            </a:r>
          </a:p>
          <a:p>
            <a:pPr lvl="1"/>
            <a:r>
              <a:rPr lang="es-ES" dirty="0" smtClean="0"/>
              <a:t>Interprete de PHP.</a:t>
            </a:r>
          </a:p>
          <a:p>
            <a:pPr lvl="1"/>
            <a:r>
              <a:rPr lang="es-ES" dirty="0" smtClean="0"/>
              <a:t>MySQL: motor de bases de datos, rápido y seguro.</a:t>
            </a:r>
          </a:p>
          <a:p>
            <a:pPr lvl="1"/>
            <a:r>
              <a:rPr lang="es-ES" dirty="0" smtClean="0"/>
              <a:t>phpMyAdmin: interfaz gráfica de administración para MySQL.</a:t>
            </a:r>
            <a:endParaRPr lang="es-MX" dirty="0" smtClean="0"/>
          </a:p>
          <a:p>
            <a:pPr eaLnBrk="1" hangingPunct="1"/>
            <a:r>
              <a:rPr lang="es-MX" dirty="0" smtClean="0">
                <a:hlinkClick r:id="rId5"/>
              </a:rPr>
              <a:t>http://www.appservnetwork.com</a:t>
            </a:r>
            <a:endParaRPr lang="es-MX" dirty="0" smtClean="0"/>
          </a:p>
          <a:p>
            <a:pPr eaLnBrk="1" hangingPunct="1"/>
            <a:endParaRPr lang="es-ES" dirty="0" smtClean="0"/>
          </a:p>
        </p:txBody>
      </p:sp>
      <p:sp>
        <p:nvSpPr>
          <p:cNvPr id="27650" name="Rectangle 2"/>
          <p:cNvSpPr>
            <a:spLocks noGrp="1" noChangeArrowheads="1"/>
          </p:cNvSpPr>
          <p:nvPr>
            <p:ph type="title"/>
          </p:nvPr>
        </p:nvSpPr>
        <p:spPr/>
        <p:txBody>
          <a:bodyPr/>
          <a:lstStyle/>
          <a:p>
            <a:pPr eaLnBrk="1" hangingPunct="1"/>
            <a:r>
              <a:rPr lang="es-MX" dirty="0" smtClean="0"/>
              <a:t>El APPSERV</a:t>
            </a:r>
            <a:endParaRPr lang="es-E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fontScale="77500" lnSpcReduction="20000"/>
          </a:bodyPr>
          <a:lstStyle/>
          <a:p>
            <a:r>
              <a:rPr lang="es-ES" sz="3600" dirty="0" smtClean="0"/>
              <a:t>Apache es un servidor Web el cual posee la capacidad de proveer publicación de documentos html y </a:t>
            </a:r>
            <a:r>
              <a:rPr lang="es-ES" sz="3600" dirty="0" err="1" smtClean="0"/>
              <a:t>php</a:t>
            </a:r>
            <a:r>
              <a:rPr lang="es-ES" sz="3600" dirty="0" smtClean="0"/>
              <a:t>.</a:t>
            </a:r>
          </a:p>
          <a:p>
            <a:endParaRPr lang="es-ES" sz="3600" dirty="0" smtClean="0"/>
          </a:p>
          <a:p>
            <a:r>
              <a:rPr lang="es-ES" sz="3600" dirty="0" smtClean="0"/>
              <a:t>Multiplataforma (Windows NT/9x, Netware 5.x y superior, OS/2, Linux).</a:t>
            </a:r>
          </a:p>
          <a:p>
            <a:endParaRPr lang="es-ES" sz="3600" dirty="0" smtClean="0"/>
          </a:p>
          <a:p>
            <a:pPr eaLnBrk="1" hangingPunct="1"/>
            <a:r>
              <a:rPr lang="es-ES" sz="3600" dirty="0" smtClean="0"/>
              <a:t>Soporta HTTP y </a:t>
            </a:r>
            <a:r>
              <a:rPr lang="es-ES" sz="3600" dirty="0" err="1" smtClean="0"/>
              <a:t>HTTPS</a:t>
            </a:r>
            <a:r>
              <a:rPr lang="es-ES" sz="3600" dirty="0" smtClean="0"/>
              <a:t>.</a:t>
            </a:r>
          </a:p>
          <a:p>
            <a:pPr eaLnBrk="1" hangingPunct="1"/>
            <a:endParaRPr lang="es-ES" sz="3600" dirty="0" smtClean="0"/>
          </a:p>
          <a:p>
            <a:pPr eaLnBrk="1" hangingPunct="1"/>
            <a:r>
              <a:rPr lang="es-ES" sz="3600" dirty="0" smtClean="0"/>
              <a:t>Es uno de los servidores web mas veloces.</a:t>
            </a:r>
          </a:p>
          <a:p>
            <a:pPr eaLnBrk="1" hangingPunct="1"/>
            <a:endParaRPr lang="es-ES" sz="3600" dirty="0" smtClean="0"/>
          </a:p>
          <a:p>
            <a:pPr eaLnBrk="1" hangingPunct="1"/>
            <a:endParaRPr lang="es-ES" dirty="0" smtClean="0"/>
          </a:p>
        </p:txBody>
      </p:sp>
      <p:sp>
        <p:nvSpPr>
          <p:cNvPr id="5122" name="Rectangle 2"/>
          <p:cNvSpPr>
            <a:spLocks noGrp="1" noChangeArrowheads="1"/>
          </p:cNvSpPr>
          <p:nvPr>
            <p:ph type="title"/>
          </p:nvPr>
        </p:nvSpPr>
        <p:spPr/>
        <p:txBody>
          <a:bodyPr/>
          <a:lstStyle/>
          <a:p>
            <a:pPr eaLnBrk="1" hangingPunct="1"/>
            <a:r>
              <a:rPr lang="es-MX" dirty="0" smtClean="0"/>
              <a:t>Apache Web Server</a:t>
            </a:r>
            <a:endParaRPr lang="es-E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a:bodyPr>
          <a:lstStyle/>
          <a:p>
            <a:pPr>
              <a:lnSpc>
                <a:spcPct val="90000"/>
              </a:lnSpc>
            </a:pPr>
            <a:r>
              <a:rPr lang="es-ES" sz="2800" dirty="0" smtClean="0"/>
              <a:t>Sistema de Gestión de </a:t>
            </a:r>
            <a:r>
              <a:rPr lang="es-ES" sz="2800" dirty="0" err="1" smtClean="0"/>
              <a:t>BD</a:t>
            </a:r>
            <a:r>
              <a:rPr lang="es-ES" sz="2800" dirty="0" smtClean="0"/>
              <a:t>.</a:t>
            </a:r>
          </a:p>
          <a:p>
            <a:pPr>
              <a:lnSpc>
                <a:spcPct val="90000"/>
              </a:lnSpc>
            </a:pPr>
            <a:endParaRPr lang="es-ES" sz="2800" dirty="0" smtClean="0"/>
          </a:p>
          <a:p>
            <a:pPr>
              <a:lnSpc>
                <a:spcPct val="90000"/>
              </a:lnSpc>
            </a:pPr>
            <a:r>
              <a:rPr lang="es-ES" sz="2800" dirty="0" smtClean="0"/>
              <a:t>Servidor multiusuario (puede atender a multitud de peticiones a la vez).</a:t>
            </a:r>
          </a:p>
          <a:p>
            <a:pPr>
              <a:lnSpc>
                <a:spcPct val="90000"/>
              </a:lnSpc>
            </a:pPr>
            <a:endParaRPr lang="es-ES" sz="2800" dirty="0" smtClean="0"/>
          </a:p>
          <a:p>
            <a:pPr>
              <a:lnSpc>
                <a:spcPct val="90000"/>
              </a:lnSpc>
            </a:pPr>
            <a:r>
              <a:rPr lang="es-ES" sz="2800" dirty="0" smtClean="0"/>
              <a:t>Usa SQL (estándar de consulta para </a:t>
            </a:r>
            <a:r>
              <a:rPr lang="es-ES" sz="2800" dirty="0" err="1" smtClean="0"/>
              <a:t>BD</a:t>
            </a:r>
            <a:r>
              <a:rPr lang="es-ES" sz="2800" dirty="0" smtClean="0"/>
              <a:t>).</a:t>
            </a:r>
          </a:p>
          <a:p>
            <a:pPr>
              <a:lnSpc>
                <a:spcPct val="90000"/>
              </a:lnSpc>
            </a:pPr>
            <a:endParaRPr lang="es-ES" sz="2800" dirty="0" smtClean="0"/>
          </a:p>
          <a:p>
            <a:pPr>
              <a:lnSpc>
                <a:spcPct val="90000"/>
              </a:lnSpc>
            </a:pPr>
            <a:r>
              <a:rPr lang="es-ES" sz="2800" dirty="0" smtClean="0"/>
              <a:t>Competidores: Posgre SQL, Microsoft SQL y Oracle. </a:t>
            </a:r>
          </a:p>
          <a:p>
            <a:pPr>
              <a:lnSpc>
                <a:spcPct val="90000"/>
              </a:lnSpc>
            </a:pPr>
            <a:endParaRPr lang="es-ES" sz="2800" dirty="0" smtClean="0"/>
          </a:p>
        </p:txBody>
      </p:sp>
      <p:sp>
        <p:nvSpPr>
          <p:cNvPr id="4098" name="Rectangle 2"/>
          <p:cNvSpPr>
            <a:spLocks noGrp="1" noChangeArrowheads="1"/>
          </p:cNvSpPr>
          <p:nvPr>
            <p:ph type="title"/>
          </p:nvPr>
        </p:nvSpPr>
        <p:spPr/>
        <p:txBody>
          <a:bodyPr/>
          <a:lstStyle/>
          <a:p>
            <a:r>
              <a:rPr lang="es-MX" dirty="0"/>
              <a:t>¿Qué es </a:t>
            </a:r>
            <a:r>
              <a:rPr lang="es-MX" dirty="0" smtClean="0"/>
              <a:t>MySQL?</a:t>
            </a:r>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1481329"/>
            <a:ext cx="8229600" cy="4162250"/>
          </a:xfrm>
        </p:spPr>
        <p:txBody>
          <a:bodyPr>
            <a:normAutofit fontScale="92500" lnSpcReduction="20000"/>
          </a:bodyPr>
          <a:lstStyle/>
          <a:p>
            <a:r>
              <a:rPr lang="es-ES" sz="3600" dirty="0" smtClean="0"/>
              <a:t>PHP (acrónimo de Hypertext Preprocessor - Preprocesador de Hipertexto ).</a:t>
            </a:r>
          </a:p>
          <a:p>
            <a:endParaRPr lang="es-ES" sz="3600" dirty="0" smtClean="0"/>
          </a:p>
          <a:p>
            <a:r>
              <a:rPr lang="es-ES" sz="3600" dirty="0" smtClean="0"/>
              <a:t>Lenguaje interpretado de alto nivel.</a:t>
            </a:r>
          </a:p>
          <a:p>
            <a:endParaRPr lang="es-ES" sz="3600" dirty="0" smtClean="0"/>
          </a:p>
          <a:p>
            <a:r>
              <a:rPr lang="es-ES" sz="3600" dirty="0" smtClean="0"/>
              <a:t>Incrustado en páginas HTML.</a:t>
            </a:r>
          </a:p>
          <a:p>
            <a:pPr>
              <a:buNone/>
            </a:pPr>
            <a:endParaRPr lang="es-ES" sz="3600" dirty="0" smtClean="0"/>
          </a:p>
          <a:p>
            <a:r>
              <a:rPr lang="es-ES" sz="3600" dirty="0" smtClean="0"/>
              <a:t>Ejecutado del lado del servidor.</a:t>
            </a:r>
          </a:p>
          <a:p>
            <a:pPr eaLnBrk="1" hangingPunct="1"/>
            <a:endParaRPr lang="es-ES" dirty="0" smtClean="0"/>
          </a:p>
        </p:txBody>
      </p:sp>
      <p:sp>
        <p:nvSpPr>
          <p:cNvPr id="5122" name="Rectangle 2"/>
          <p:cNvSpPr>
            <a:spLocks noGrp="1" noChangeArrowheads="1"/>
          </p:cNvSpPr>
          <p:nvPr>
            <p:ph type="title"/>
          </p:nvPr>
        </p:nvSpPr>
        <p:spPr/>
        <p:txBody>
          <a:bodyPr>
            <a:normAutofit/>
          </a:bodyPr>
          <a:lstStyle/>
          <a:p>
            <a:pPr eaLnBrk="1" hangingPunct="1"/>
            <a:r>
              <a:rPr lang="es-MX" dirty="0" smtClean="0"/>
              <a:t>El Interprete de PHP</a:t>
            </a:r>
            <a:endParaRPr lang="es-E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p:txBody>
          <a:bodyPr>
            <a:normAutofit fontScale="92500" lnSpcReduction="20000"/>
          </a:bodyPr>
          <a:lstStyle/>
          <a:p>
            <a:r>
              <a:rPr lang="es-ES" b="1" dirty="0"/>
              <a:t>PHP</a:t>
            </a:r>
            <a:r>
              <a:rPr lang="es-ES" dirty="0"/>
              <a:t> </a:t>
            </a:r>
            <a:r>
              <a:rPr lang="pt-BR" dirty="0" smtClean="0"/>
              <a:t>(acrónimo de Hypertext Preprocessor - Preprocesador de Hipertexto) </a:t>
            </a:r>
            <a:r>
              <a:rPr lang="es-ES" dirty="0" smtClean="0"/>
              <a:t>es </a:t>
            </a:r>
            <a:r>
              <a:rPr lang="es-ES" dirty="0"/>
              <a:t>un </a:t>
            </a:r>
            <a:r>
              <a:rPr lang="es-ES" dirty="0">
                <a:hlinkClick r:id="rId2" tooltip="Lenguaje de programación"/>
              </a:rPr>
              <a:t>lenguaje de programación</a:t>
            </a:r>
            <a:r>
              <a:rPr lang="es-ES" dirty="0"/>
              <a:t> </a:t>
            </a:r>
            <a:r>
              <a:rPr lang="es-ES" dirty="0">
                <a:hlinkClick r:id="rId3" tooltip="Lenguaje interpretado"/>
              </a:rPr>
              <a:t>interpretado</a:t>
            </a:r>
            <a:r>
              <a:rPr lang="es-ES" dirty="0"/>
              <a:t> usado normalmente para la creación de páginas web dinámicas</a:t>
            </a:r>
            <a:r>
              <a:rPr lang="es-ES" dirty="0" smtClean="0"/>
              <a:t>.</a:t>
            </a:r>
          </a:p>
          <a:p>
            <a:endParaRPr lang="es-ES" dirty="0" smtClean="0"/>
          </a:p>
          <a:p>
            <a:r>
              <a:rPr lang="es-ES" dirty="0" smtClean="0"/>
              <a:t>Los lenguajes de programación para web, como PHP, se clasifican en dos categorías principales. </a:t>
            </a:r>
          </a:p>
          <a:p>
            <a:endParaRPr lang="es-ES" dirty="0" smtClean="0"/>
          </a:p>
          <a:p>
            <a:pPr lvl="1"/>
            <a:r>
              <a:rPr lang="es-ES" dirty="0" smtClean="0"/>
              <a:t>Por ejemplo JavaScript es interpretado por el navegador directamente en la máquina del cliente. </a:t>
            </a:r>
          </a:p>
          <a:p>
            <a:pPr lvl="1"/>
            <a:endParaRPr lang="es-ES" dirty="0" smtClean="0"/>
          </a:p>
          <a:p>
            <a:pPr lvl="1"/>
            <a:r>
              <a:rPr lang="es-ES" dirty="0" smtClean="0"/>
              <a:t>PHP pertenece a la categoría de los lenguajes ejecutados del lado del servidor.</a:t>
            </a:r>
          </a:p>
          <a:p>
            <a:endParaRPr lang="es-ES" dirty="0"/>
          </a:p>
        </p:txBody>
      </p:sp>
      <p:sp>
        <p:nvSpPr>
          <p:cNvPr id="3074" name="Rectangle 2"/>
          <p:cNvSpPr>
            <a:spLocks noGrp="1" noChangeArrowheads="1"/>
          </p:cNvSpPr>
          <p:nvPr>
            <p:ph type="title"/>
          </p:nvPr>
        </p:nvSpPr>
        <p:spPr/>
        <p:txBody>
          <a:bodyPr/>
          <a:lstStyle/>
          <a:p>
            <a:r>
              <a:rPr lang="es-MX" dirty="0"/>
              <a:t>¿Qué es PHP?</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endParaRPr lang="es-ES" dirty="0" smtClean="0"/>
          </a:p>
          <a:p>
            <a:endParaRPr lang="es-ES" dirty="0" smtClean="0"/>
          </a:p>
          <a:p>
            <a:endParaRPr lang="es-ES" dirty="0" smtClean="0"/>
          </a:p>
          <a:p>
            <a:endParaRPr lang="es-ES" dirty="0" smtClean="0"/>
          </a:p>
          <a:p>
            <a:r>
              <a:rPr lang="es-MX" dirty="0" smtClean="0"/>
              <a:t>Realizar Practica#1: Instalación de Appserv   </a:t>
            </a:r>
          </a:p>
          <a:p>
            <a:endParaRPr lang="es-ES" dirty="0"/>
          </a:p>
        </p:txBody>
      </p:sp>
      <p:sp>
        <p:nvSpPr>
          <p:cNvPr id="3" name="2 Título"/>
          <p:cNvSpPr>
            <a:spLocks noGrp="1"/>
          </p:cNvSpPr>
          <p:nvPr>
            <p:ph type="title"/>
          </p:nvPr>
        </p:nvSpPr>
        <p:spPr/>
        <p:txBody>
          <a:bodyPr>
            <a:normAutofit/>
          </a:bodyPr>
          <a:lstStyle/>
          <a:p>
            <a:r>
              <a:rPr lang="es-ES" dirty="0" smtClean="0"/>
              <a:t>Practica</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a:bodyPr>
          <a:lstStyle/>
          <a:p>
            <a:pPr>
              <a:lnSpc>
                <a:spcPct val="90000"/>
              </a:lnSpc>
            </a:pPr>
            <a:r>
              <a:rPr lang="es-ES" sz="2800" dirty="0"/>
              <a:t>Cuando el cliente hace una petición al servidor para que le envíe una </a:t>
            </a:r>
            <a:r>
              <a:rPr lang="es-ES" sz="2800" dirty="0">
                <a:hlinkClick r:id="rId2" tooltip="Página web"/>
              </a:rPr>
              <a:t>página web</a:t>
            </a:r>
            <a:r>
              <a:rPr lang="es-ES" sz="2800" dirty="0"/>
              <a:t>, el servidor ejecuta el intérprete de PHP. Éste procesa el script solicitado que generará el contenido de manera dinámica (por ejemplo obteniendo información de una base de datos). El resultado es enviado por el intérprete al servidor, quien a su vez se lo envía al cliente. </a:t>
            </a:r>
            <a:endParaRPr lang="es-ES" sz="2800" dirty="0" smtClean="0"/>
          </a:p>
        </p:txBody>
      </p:sp>
      <p:sp>
        <p:nvSpPr>
          <p:cNvPr id="4098" name="Rectangle 2"/>
          <p:cNvSpPr>
            <a:spLocks noGrp="1" noChangeArrowheads="1"/>
          </p:cNvSpPr>
          <p:nvPr>
            <p:ph type="title"/>
          </p:nvPr>
        </p:nvSpPr>
        <p:spPr/>
        <p:txBody>
          <a:bodyPr/>
          <a:lstStyle/>
          <a:p>
            <a:r>
              <a:rPr lang="es-MX" dirty="0"/>
              <a:t>¿Qué es PHP?</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s-MX" sz="3400" dirty="0"/>
              <a:t>DIAGRAMA DE INTERACCIÓN DE PHP</a:t>
            </a:r>
            <a:endParaRPr lang="es-ES" sz="3400" dirty="0"/>
          </a:p>
        </p:txBody>
      </p:sp>
      <p:pic>
        <p:nvPicPr>
          <p:cNvPr id="5123" name="Picture 3" descr="php00"/>
          <p:cNvPicPr>
            <a:picLocks noChangeAspect="1" noChangeArrowheads="1"/>
          </p:cNvPicPr>
          <p:nvPr/>
        </p:nvPicPr>
        <p:blipFill>
          <a:blip r:embed="rId2" cstate="print"/>
          <a:srcRect/>
          <a:stretch>
            <a:fillRect/>
          </a:stretch>
        </p:blipFill>
        <p:spPr bwMode="auto">
          <a:xfrm>
            <a:off x="1187450" y="1628775"/>
            <a:ext cx="6624638" cy="44672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normAutofit/>
          </a:bodyPr>
          <a:lstStyle/>
          <a:p>
            <a:r>
              <a:rPr lang="es-ES" sz="2800" dirty="0"/>
              <a:t>PHP fue originalmente diseñado en </a:t>
            </a:r>
            <a:r>
              <a:rPr lang="es-ES" sz="2800" dirty="0">
                <a:hlinkClick r:id="rId2" tooltip="Perl"/>
              </a:rPr>
              <a:t>Perl</a:t>
            </a:r>
            <a:r>
              <a:rPr lang="es-ES" sz="2800" dirty="0"/>
              <a:t>, seguidos por la escritura de un grupo de </a:t>
            </a:r>
            <a:r>
              <a:rPr lang="es-ES" sz="2800" dirty="0">
                <a:hlinkClick r:id="rId3" tooltip="Common Gateway Interface"/>
              </a:rPr>
              <a:t>CGI</a:t>
            </a:r>
            <a:r>
              <a:rPr lang="es-ES" sz="2800" dirty="0"/>
              <a:t> binarios escritos en el lenguaje </a:t>
            </a:r>
            <a:r>
              <a:rPr lang="es-ES" sz="2800" dirty="0">
                <a:hlinkClick r:id="rId4" tooltip="C"/>
              </a:rPr>
              <a:t>C</a:t>
            </a:r>
            <a:r>
              <a:rPr lang="es-ES" sz="2800" dirty="0"/>
              <a:t> por el </a:t>
            </a:r>
            <a:r>
              <a:rPr lang="es-ES" sz="2800" dirty="0">
                <a:hlinkClick r:id="rId5" tooltip="Programador"/>
              </a:rPr>
              <a:t>programador</a:t>
            </a:r>
            <a:r>
              <a:rPr lang="es-ES" sz="2800" dirty="0"/>
              <a:t> </a:t>
            </a:r>
            <a:r>
              <a:rPr lang="es-ES" sz="2800" dirty="0">
                <a:hlinkClick r:id="rId6" tooltip="Danés"/>
              </a:rPr>
              <a:t>danés</a:t>
            </a:r>
            <a:r>
              <a:rPr lang="es-ES" sz="2800" dirty="0"/>
              <a:t>-</a:t>
            </a:r>
            <a:r>
              <a:rPr lang="es-ES" sz="2800" dirty="0">
                <a:hlinkClick r:id="rId7" tooltip="Canadiense"/>
              </a:rPr>
              <a:t>canadiense</a:t>
            </a:r>
            <a:r>
              <a:rPr lang="es-ES" sz="2800" dirty="0"/>
              <a:t> </a:t>
            </a:r>
            <a:r>
              <a:rPr lang="es-ES" sz="2800" dirty="0">
                <a:hlinkClick r:id="rId8" tooltip="Rasmus Lerdorf"/>
              </a:rPr>
              <a:t>Rasmus Lerdorf</a:t>
            </a:r>
            <a:r>
              <a:rPr lang="es-ES" sz="2800" dirty="0"/>
              <a:t> en el año </a:t>
            </a:r>
            <a:r>
              <a:rPr lang="es-ES" sz="2800" dirty="0">
                <a:hlinkClick r:id="rId9" tooltip="1994"/>
              </a:rPr>
              <a:t>1994</a:t>
            </a:r>
            <a:r>
              <a:rPr lang="es-ES" sz="2800" dirty="0"/>
              <a:t> para mostrar su </a:t>
            </a:r>
            <a:r>
              <a:rPr lang="es-ES" sz="2800" dirty="0">
                <a:hlinkClick r:id="rId10" tooltip="Currículum vitae"/>
              </a:rPr>
              <a:t>currículum vitae</a:t>
            </a:r>
            <a:r>
              <a:rPr lang="es-ES" sz="2800" dirty="0"/>
              <a:t> y guardar ciertos </a:t>
            </a:r>
            <a:r>
              <a:rPr lang="es-ES" sz="2800" dirty="0" smtClean="0"/>
              <a:t>datos. </a:t>
            </a:r>
            <a:r>
              <a:rPr lang="es-ES" sz="2800" dirty="0"/>
              <a:t>El </a:t>
            </a:r>
            <a:r>
              <a:rPr lang="es-ES" sz="2800" dirty="0">
                <a:hlinkClick r:id="rId11" tooltip="8 de junio"/>
              </a:rPr>
              <a:t>8 de junio</a:t>
            </a:r>
            <a:r>
              <a:rPr lang="es-ES" sz="2800" dirty="0"/>
              <a:t> de </a:t>
            </a:r>
            <a:r>
              <a:rPr lang="es-ES" sz="2800" dirty="0">
                <a:hlinkClick r:id="rId12" tooltip="1995"/>
              </a:rPr>
              <a:t>1995</a:t>
            </a:r>
            <a:r>
              <a:rPr lang="es-ES" sz="2800" dirty="0"/>
              <a:t> fue publicado "</a:t>
            </a:r>
            <a:r>
              <a:rPr lang="es-ES" sz="2800" b="1" dirty="0"/>
              <a:t>P</a:t>
            </a:r>
            <a:r>
              <a:rPr lang="es-ES" sz="2800" dirty="0"/>
              <a:t>ersonal </a:t>
            </a:r>
            <a:r>
              <a:rPr lang="es-ES" sz="2800" b="1" dirty="0"/>
              <a:t>H</a:t>
            </a:r>
            <a:r>
              <a:rPr lang="es-ES" sz="2800" dirty="0"/>
              <a:t>ome </a:t>
            </a:r>
            <a:r>
              <a:rPr lang="es-ES" sz="2800" b="1" dirty="0"/>
              <a:t>P</a:t>
            </a:r>
            <a:r>
              <a:rPr lang="es-ES" sz="2800" dirty="0"/>
              <a:t>age Tools" después de que Lerdorf lo combinara con su propio </a:t>
            </a:r>
            <a:r>
              <a:rPr lang="es-ES" sz="2800" i="1" dirty="0"/>
              <a:t>Form Interpreter</a:t>
            </a:r>
            <a:r>
              <a:rPr lang="es-ES" sz="2800" dirty="0"/>
              <a:t> para crear </a:t>
            </a:r>
            <a:r>
              <a:rPr lang="es-ES" sz="2800" dirty="0">
                <a:hlinkClick r:id="rId13" tooltip="PHP/FI (not yet written)"/>
              </a:rPr>
              <a:t>PHP/FI</a:t>
            </a:r>
            <a:r>
              <a:rPr lang="es-ES" sz="2800" dirty="0"/>
              <a:t>.</a:t>
            </a:r>
          </a:p>
        </p:txBody>
      </p:sp>
      <p:sp>
        <p:nvSpPr>
          <p:cNvPr id="8194" name="Rectangle 2"/>
          <p:cNvSpPr>
            <a:spLocks noGrp="1" noChangeArrowheads="1"/>
          </p:cNvSpPr>
          <p:nvPr>
            <p:ph type="title"/>
          </p:nvPr>
        </p:nvSpPr>
        <p:spPr/>
        <p:txBody>
          <a:bodyPr/>
          <a:lstStyle/>
          <a:p>
            <a:r>
              <a:rPr lang="es-MX" dirty="0"/>
              <a:t>Historia</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lstStyle/>
          <a:p>
            <a:pPr>
              <a:lnSpc>
                <a:spcPct val="90000"/>
              </a:lnSpc>
            </a:pPr>
            <a:r>
              <a:rPr lang="es-ES" sz="2300" dirty="0"/>
              <a:t>Dos programadores </a:t>
            </a:r>
            <a:r>
              <a:rPr lang="es-ES" sz="2300" dirty="0">
                <a:hlinkClick r:id="rId2" tooltip="Israel"/>
              </a:rPr>
              <a:t>israelíes</a:t>
            </a:r>
            <a:r>
              <a:rPr lang="es-ES" sz="2300" dirty="0"/>
              <a:t> del </a:t>
            </a:r>
            <a:r>
              <a:rPr lang="es-ES" sz="2300" dirty="0">
                <a:hlinkClick r:id="rId3" tooltip="Technion"/>
              </a:rPr>
              <a:t>Technion</a:t>
            </a:r>
            <a:r>
              <a:rPr lang="es-ES" sz="2300" dirty="0"/>
              <a:t>, </a:t>
            </a:r>
            <a:r>
              <a:rPr lang="es-ES" sz="2300" dirty="0">
                <a:hlinkClick r:id="rId4" tooltip="Zeev Suraski (not yet written)"/>
              </a:rPr>
              <a:t>Zeev Suraski</a:t>
            </a:r>
            <a:r>
              <a:rPr lang="es-ES" sz="2300" dirty="0"/>
              <a:t> y </a:t>
            </a:r>
            <a:r>
              <a:rPr lang="es-ES" sz="2300" dirty="0">
                <a:hlinkClick r:id="rId5" tooltip="Andi Gutmans (not yet written)"/>
              </a:rPr>
              <a:t>Andi Gutmans</a:t>
            </a:r>
            <a:r>
              <a:rPr lang="es-ES" sz="2300" dirty="0"/>
              <a:t>, reescribieron el </a:t>
            </a:r>
            <a:r>
              <a:rPr lang="es-ES" sz="2300" dirty="0">
                <a:hlinkClick r:id="rId6" tooltip="Analizador sintáctico"/>
              </a:rPr>
              <a:t>analizador sintáctico</a:t>
            </a:r>
            <a:r>
              <a:rPr lang="es-ES" sz="2300" dirty="0"/>
              <a:t> (</a:t>
            </a:r>
            <a:r>
              <a:rPr lang="es-ES" sz="2300" i="1" dirty="0"/>
              <a:t>parser</a:t>
            </a:r>
            <a:r>
              <a:rPr lang="es-ES" sz="2300" dirty="0"/>
              <a:t> en inglés) en el año </a:t>
            </a:r>
            <a:r>
              <a:rPr lang="es-ES" sz="2300" dirty="0">
                <a:hlinkClick r:id="rId7" tooltip="1997"/>
              </a:rPr>
              <a:t>1997</a:t>
            </a:r>
            <a:r>
              <a:rPr lang="es-ES" sz="2300" dirty="0"/>
              <a:t> y crearon la base del PHP3, cambiando el nombre del lenguaje a la forma actual. Inmediatamente comenzaron experimentaciones públicas de PHP3 y fue publicado oficialmente en junio del </a:t>
            </a:r>
            <a:r>
              <a:rPr lang="es-ES" sz="2300" dirty="0">
                <a:hlinkClick r:id="rId8" tooltip="1998"/>
              </a:rPr>
              <a:t>1998</a:t>
            </a:r>
            <a:r>
              <a:rPr lang="es-ES" sz="2300" dirty="0" smtClean="0"/>
              <a:t>.</a:t>
            </a:r>
          </a:p>
          <a:p>
            <a:pPr>
              <a:lnSpc>
                <a:spcPct val="90000"/>
              </a:lnSpc>
            </a:pPr>
            <a:endParaRPr lang="es-ES" sz="2300" dirty="0"/>
          </a:p>
          <a:p>
            <a:pPr>
              <a:lnSpc>
                <a:spcPct val="90000"/>
              </a:lnSpc>
            </a:pPr>
            <a:r>
              <a:rPr lang="es-ES" sz="2300" dirty="0"/>
              <a:t>Para </a:t>
            </a:r>
            <a:r>
              <a:rPr lang="es-ES" sz="2300" dirty="0">
                <a:hlinkClick r:id="rId9" tooltip="1999"/>
              </a:rPr>
              <a:t>1999</a:t>
            </a:r>
            <a:r>
              <a:rPr lang="es-ES" sz="2300" dirty="0"/>
              <a:t>, Suraski y Gutmans reescribieron el código de PHP, produciendo lo que hoy se conoce como </a:t>
            </a:r>
            <a:r>
              <a:rPr lang="es-ES" sz="2300" dirty="0">
                <a:hlinkClick r:id="rId10" tooltip="Zend Engine"/>
              </a:rPr>
              <a:t>Zend Engine</a:t>
            </a:r>
            <a:r>
              <a:rPr lang="es-ES" sz="2300" dirty="0"/>
              <a:t> o motor Zend, un </a:t>
            </a:r>
            <a:r>
              <a:rPr lang="es-ES" sz="2300" i="1" dirty="0">
                <a:hlinkClick r:id="rId11" tooltip="Portmanteau"/>
              </a:rPr>
              <a:t>portmanteau</a:t>
            </a:r>
            <a:r>
              <a:rPr lang="es-ES" sz="2300" dirty="0"/>
              <a:t> de los nombres de ambos, Zeev y Andi. También fundaron </a:t>
            </a:r>
            <a:r>
              <a:rPr lang="es-ES" sz="2300" dirty="0">
                <a:hlinkClick r:id="rId12" tooltip="Zend Technologies (not yet written)"/>
              </a:rPr>
              <a:t>Zend Technologies</a:t>
            </a:r>
            <a:r>
              <a:rPr lang="es-ES" sz="2300" dirty="0"/>
              <a:t> en </a:t>
            </a:r>
            <a:r>
              <a:rPr lang="es-ES" sz="2300" dirty="0">
                <a:hlinkClick r:id="rId13" tooltip="Ramat Gan"/>
              </a:rPr>
              <a:t>Ramat Gan</a:t>
            </a:r>
            <a:r>
              <a:rPr lang="es-ES" sz="2300" dirty="0"/>
              <a:t>, </a:t>
            </a:r>
            <a:r>
              <a:rPr lang="es-ES" sz="2300" dirty="0">
                <a:hlinkClick r:id="rId2" tooltip="Israel"/>
              </a:rPr>
              <a:t>Israel</a:t>
            </a:r>
            <a:r>
              <a:rPr lang="es-ES" sz="2300" dirty="0"/>
              <a:t>.</a:t>
            </a:r>
          </a:p>
        </p:txBody>
      </p:sp>
      <p:sp>
        <p:nvSpPr>
          <p:cNvPr id="9218" name="Rectangle 2"/>
          <p:cNvSpPr>
            <a:spLocks noGrp="1" noChangeArrowheads="1"/>
          </p:cNvSpPr>
          <p:nvPr>
            <p:ph type="title"/>
          </p:nvPr>
        </p:nvSpPr>
        <p:spPr/>
        <p:txBody>
          <a:bodyPr/>
          <a:lstStyle/>
          <a:p>
            <a:r>
              <a:rPr lang="es-ES" dirty="0"/>
              <a:t>PHP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lstStyle/>
          <a:p>
            <a:r>
              <a:rPr lang="es-ES" dirty="0"/>
              <a:t>En mayo de </a:t>
            </a:r>
            <a:r>
              <a:rPr lang="es-ES" dirty="0">
                <a:hlinkClick r:id="rId2" tooltip="2000"/>
              </a:rPr>
              <a:t>2000</a:t>
            </a:r>
            <a:r>
              <a:rPr lang="es-ES" dirty="0"/>
              <a:t> PHP 4 fue lanzado bajo el poder del motor </a:t>
            </a:r>
            <a:r>
              <a:rPr lang="es-ES" dirty="0">
                <a:hlinkClick r:id="rId3" tooltip="Zend Engine"/>
              </a:rPr>
              <a:t>Zend Engine</a:t>
            </a:r>
            <a:r>
              <a:rPr lang="es-ES" dirty="0"/>
              <a:t> 1.0. El día 13 de julio de 2007 se anunció que la versión 4 de PHP sería </a:t>
            </a:r>
            <a:r>
              <a:rPr lang="es-ES" dirty="0" smtClean="0"/>
              <a:t>descontinuada </a:t>
            </a:r>
            <a:r>
              <a:rPr lang="es-ES" dirty="0"/>
              <a:t>, a pesar de lo anunciado se ha liberado una nueva versión con arreglos de </a:t>
            </a:r>
            <a:r>
              <a:rPr lang="es-ES" dirty="0" smtClean="0"/>
              <a:t>seguridad, la </a:t>
            </a:r>
            <a:r>
              <a:rPr lang="es-ES" dirty="0"/>
              <a:t>4.4.8 publicada el 13 de Enero del </a:t>
            </a:r>
            <a:r>
              <a:rPr lang="es-ES" dirty="0" smtClean="0"/>
              <a:t>2008.</a:t>
            </a:r>
            <a:endParaRPr lang="es-ES" dirty="0"/>
          </a:p>
        </p:txBody>
      </p:sp>
      <p:sp>
        <p:nvSpPr>
          <p:cNvPr id="10242" name="Rectangle 2"/>
          <p:cNvSpPr>
            <a:spLocks noGrp="1" noChangeArrowheads="1"/>
          </p:cNvSpPr>
          <p:nvPr>
            <p:ph type="title"/>
          </p:nvPr>
        </p:nvSpPr>
        <p:spPr/>
        <p:txBody>
          <a:bodyPr/>
          <a:lstStyle/>
          <a:p>
            <a:r>
              <a:rPr lang="es-ES" dirty="0"/>
              <a:t>PHP 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lstStyle/>
          <a:p>
            <a:pPr>
              <a:lnSpc>
                <a:spcPct val="80000"/>
              </a:lnSpc>
              <a:buNone/>
            </a:pPr>
            <a:r>
              <a:rPr lang="es-ES" sz="2000" dirty="0" smtClean="0"/>
              <a:t>	El </a:t>
            </a:r>
            <a:r>
              <a:rPr lang="es-ES" sz="2000" dirty="0">
                <a:hlinkClick r:id="rId2" tooltip="13 de julio"/>
              </a:rPr>
              <a:t>13 de julio</a:t>
            </a:r>
            <a:r>
              <a:rPr lang="es-ES" sz="2000" dirty="0"/>
              <a:t> de </a:t>
            </a:r>
            <a:r>
              <a:rPr lang="es-ES" sz="2000" dirty="0">
                <a:hlinkClick r:id="rId3" tooltip="2004"/>
              </a:rPr>
              <a:t>2004</a:t>
            </a:r>
            <a:r>
              <a:rPr lang="es-ES" sz="2000" dirty="0"/>
              <a:t>, fue lanzado PHP 5, utilizando el motor Zend Engine II (o Zend Engine 2). La versión más reciente de PHP es la </a:t>
            </a:r>
            <a:r>
              <a:rPr lang="es-ES" sz="2000" dirty="0" smtClean="0"/>
              <a:t>5.2.5 (</a:t>
            </a:r>
            <a:r>
              <a:rPr lang="es-ES" sz="2000" dirty="0" smtClean="0">
                <a:hlinkClick r:id="rId4" tooltip="8 de noviembre"/>
              </a:rPr>
              <a:t>8 </a:t>
            </a:r>
            <a:r>
              <a:rPr lang="es-ES" sz="2000" dirty="0">
                <a:hlinkClick r:id="rId4" tooltip="8 de noviembre"/>
              </a:rPr>
              <a:t>de noviembre</a:t>
            </a:r>
            <a:r>
              <a:rPr lang="es-ES" sz="2000" dirty="0"/>
              <a:t> de </a:t>
            </a:r>
            <a:r>
              <a:rPr lang="es-ES" sz="2000" dirty="0">
                <a:hlinkClick r:id="rId5" tooltip="2007"/>
              </a:rPr>
              <a:t>2007</a:t>
            </a:r>
            <a:r>
              <a:rPr lang="es-ES" sz="2000" dirty="0"/>
              <a:t>), que incluye todas las ventajas que provee el nuevo Zend Engine 2 como</a:t>
            </a:r>
            <a:r>
              <a:rPr lang="es-ES" sz="2000" dirty="0" smtClean="0"/>
              <a:t>:</a:t>
            </a:r>
          </a:p>
          <a:p>
            <a:pPr>
              <a:lnSpc>
                <a:spcPct val="80000"/>
              </a:lnSpc>
              <a:buNone/>
            </a:pPr>
            <a:endParaRPr lang="es-ES" sz="2000" dirty="0"/>
          </a:p>
          <a:p>
            <a:pPr>
              <a:lnSpc>
                <a:spcPct val="80000"/>
              </a:lnSpc>
            </a:pPr>
            <a:r>
              <a:rPr lang="es-ES" sz="2000" dirty="0"/>
              <a:t>Mejor soporte para la </a:t>
            </a:r>
            <a:r>
              <a:rPr lang="es-ES" sz="2000" dirty="0">
                <a:hlinkClick r:id="rId6" tooltip="OOP"/>
              </a:rPr>
              <a:t>Programación Orientada a </a:t>
            </a:r>
            <a:r>
              <a:rPr lang="es-ES" sz="2000" dirty="0" smtClean="0">
                <a:hlinkClick r:id="rId6" tooltip="OOP"/>
              </a:rPr>
              <a:t>Objetos</a:t>
            </a:r>
            <a:r>
              <a:rPr lang="es-ES" sz="2000" dirty="0"/>
              <a:t>, que en versiones anteriores era extremadamente rudimentario, con </a:t>
            </a:r>
            <a:r>
              <a:rPr lang="es-ES" sz="2000" dirty="0">
                <a:hlinkClick r:id="rId7" tooltip="PHP Data Objects"/>
              </a:rPr>
              <a:t>PHP Data Objects</a:t>
            </a:r>
            <a:r>
              <a:rPr lang="es-ES" sz="2000" dirty="0"/>
              <a:t>. </a:t>
            </a:r>
          </a:p>
          <a:p>
            <a:pPr>
              <a:lnSpc>
                <a:spcPct val="80000"/>
              </a:lnSpc>
            </a:pPr>
            <a:r>
              <a:rPr lang="es-ES" sz="2000" dirty="0"/>
              <a:t>Mejoras de rendimiento. </a:t>
            </a:r>
          </a:p>
          <a:p>
            <a:pPr>
              <a:lnSpc>
                <a:spcPct val="80000"/>
              </a:lnSpc>
            </a:pPr>
            <a:r>
              <a:rPr lang="es-ES" sz="2000" dirty="0"/>
              <a:t>Mejor soporte para </a:t>
            </a:r>
            <a:r>
              <a:rPr lang="es-ES" sz="2000" dirty="0">
                <a:hlinkClick r:id="rId8" tooltip="MySQL"/>
              </a:rPr>
              <a:t>MySQL</a:t>
            </a:r>
            <a:r>
              <a:rPr lang="es-ES" sz="2000" dirty="0"/>
              <a:t> con extensión completamente reescrita. </a:t>
            </a:r>
          </a:p>
          <a:p>
            <a:pPr>
              <a:lnSpc>
                <a:spcPct val="80000"/>
              </a:lnSpc>
            </a:pPr>
            <a:r>
              <a:rPr lang="es-ES" sz="2000" dirty="0"/>
              <a:t>Mejor soporte a </a:t>
            </a:r>
            <a:r>
              <a:rPr lang="es-ES" sz="2000" dirty="0">
                <a:hlinkClick r:id="rId9" tooltip="XML"/>
              </a:rPr>
              <a:t>XML</a:t>
            </a:r>
            <a:r>
              <a:rPr lang="es-ES" sz="2000" dirty="0"/>
              <a:t> ( XPath, DOM, etc. ). </a:t>
            </a:r>
          </a:p>
          <a:p>
            <a:pPr>
              <a:lnSpc>
                <a:spcPct val="80000"/>
              </a:lnSpc>
            </a:pPr>
            <a:r>
              <a:rPr lang="es-ES" sz="2000" dirty="0"/>
              <a:t>Soporte nativo para </a:t>
            </a:r>
            <a:r>
              <a:rPr lang="es-ES" sz="2000" dirty="0">
                <a:hlinkClick r:id="rId10" tooltip="SQLite"/>
              </a:rPr>
              <a:t>SQLite</a:t>
            </a:r>
            <a:r>
              <a:rPr lang="es-ES" sz="2000" dirty="0"/>
              <a:t>. </a:t>
            </a:r>
          </a:p>
          <a:p>
            <a:pPr>
              <a:lnSpc>
                <a:spcPct val="80000"/>
              </a:lnSpc>
            </a:pPr>
            <a:r>
              <a:rPr lang="es-ES" sz="2000" dirty="0"/>
              <a:t>Soporte integrado para </a:t>
            </a:r>
            <a:r>
              <a:rPr lang="es-ES" sz="2000" dirty="0">
                <a:hlinkClick r:id="rId11" tooltip="SOAP"/>
              </a:rPr>
              <a:t>SOAP</a:t>
            </a:r>
            <a:r>
              <a:rPr lang="es-ES" sz="2000" dirty="0"/>
              <a:t>. </a:t>
            </a:r>
          </a:p>
          <a:p>
            <a:pPr>
              <a:lnSpc>
                <a:spcPct val="80000"/>
              </a:lnSpc>
            </a:pPr>
            <a:r>
              <a:rPr lang="es-ES" sz="2000" dirty="0">
                <a:hlinkClick r:id="rId12" tooltip="Iterador (patrón de diseño)"/>
              </a:rPr>
              <a:t>Iteradores</a:t>
            </a:r>
            <a:r>
              <a:rPr lang="es-ES" sz="2000" dirty="0"/>
              <a:t> de datos. </a:t>
            </a:r>
          </a:p>
          <a:p>
            <a:pPr>
              <a:lnSpc>
                <a:spcPct val="80000"/>
              </a:lnSpc>
            </a:pPr>
            <a:r>
              <a:rPr lang="es-ES" sz="2000" dirty="0">
                <a:hlinkClick r:id="rId13" tooltip="Manejo de excepciones"/>
              </a:rPr>
              <a:t>Manejo de excepciones</a:t>
            </a:r>
            <a:r>
              <a:rPr lang="es-ES" sz="2000" dirty="0"/>
              <a:t>. </a:t>
            </a:r>
          </a:p>
          <a:p>
            <a:pPr>
              <a:lnSpc>
                <a:spcPct val="80000"/>
              </a:lnSpc>
            </a:pPr>
            <a:endParaRPr lang="es-ES" sz="2000" dirty="0"/>
          </a:p>
        </p:txBody>
      </p:sp>
      <p:sp>
        <p:nvSpPr>
          <p:cNvPr id="11266" name="Rectangle 2"/>
          <p:cNvSpPr>
            <a:spLocks noGrp="1" noChangeArrowheads="1"/>
          </p:cNvSpPr>
          <p:nvPr>
            <p:ph type="title"/>
          </p:nvPr>
        </p:nvSpPr>
        <p:spPr/>
        <p:txBody>
          <a:bodyPr/>
          <a:lstStyle/>
          <a:p>
            <a:r>
              <a:rPr lang="es-ES" dirty="0"/>
              <a:t>PHP 5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normAutofit fontScale="92500"/>
          </a:bodyPr>
          <a:lstStyle/>
          <a:p>
            <a:pPr>
              <a:lnSpc>
                <a:spcPct val="90000"/>
              </a:lnSpc>
            </a:pPr>
            <a:r>
              <a:rPr lang="es-ES" sz="2400" dirty="0"/>
              <a:t>Está previsto el lanzamiento en breve de la rama 6 de PHP, cuando se lance esta nueva versión, quedarán solo dos ramas activas en desarrollo (PHP 5 y 6) pues se ha comunicado que PHP 4 ha sido discontinuado desde el </a:t>
            </a:r>
            <a:r>
              <a:rPr lang="es-ES" sz="2400" dirty="0">
                <a:hlinkClick r:id="rId2" tooltip="13 de julio"/>
              </a:rPr>
              <a:t>13 de julio</a:t>
            </a:r>
            <a:r>
              <a:rPr lang="es-ES" sz="2400" dirty="0"/>
              <a:t> de </a:t>
            </a:r>
            <a:r>
              <a:rPr lang="es-ES" sz="2400" dirty="0">
                <a:hlinkClick r:id="rId3" tooltip="2007"/>
              </a:rPr>
              <a:t>2007</a:t>
            </a:r>
            <a:r>
              <a:rPr lang="es-ES" sz="2400" dirty="0" smtClean="0"/>
              <a:t>.</a:t>
            </a:r>
          </a:p>
          <a:p>
            <a:pPr>
              <a:lnSpc>
                <a:spcPct val="90000"/>
              </a:lnSpc>
            </a:pPr>
            <a:endParaRPr lang="es-ES" sz="2400" dirty="0"/>
          </a:p>
          <a:p>
            <a:pPr>
              <a:lnSpc>
                <a:spcPct val="90000"/>
              </a:lnSpc>
              <a:buNone/>
            </a:pPr>
            <a:r>
              <a:rPr lang="es-ES" sz="2400" dirty="0"/>
              <a:t>Las diferencias que encontraremos frente a PHP 5.* son</a:t>
            </a:r>
            <a:r>
              <a:rPr lang="es-ES" sz="2400" dirty="0" smtClean="0"/>
              <a:t>:</a:t>
            </a:r>
          </a:p>
          <a:p>
            <a:pPr>
              <a:lnSpc>
                <a:spcPct val="90000"/>
              </a:lnSpc>
              <a:buNone/>
            </a:pPr>
            <a:endParaRPr lang="es-ES" sz="2400" dirty="0"/>
          </a:p>
          <a:p>
            <a:pPr>
              <a:lnSpc>
                <a:spcPct val="90000"/>
              </a:lnSpc>
            </a:pPr>
            <a:r>
              <a:rPr lang="es-ES" sz="2400" dirty="0" smtClean="0"/>
              <a:t>Soportará el estándar de codificación </a:t>
            </a:r>
            <a:r>
              <a:rPr lang="es-ES" sz="2400" dirty="0" smtClean="0">
                <a:hlinkClick r:id="rId4" tooltip="Unicode"/>
              </a:rPr>
              <a:t>Unicode</a:t>
            </a:r>
            <a:r>
              <a:rPr lang="es-ES" sz="2400" dirty="0"/>
              <a:t>. </a:t>
            </a:r>
          </a:p>
          <a:p>
            <a:pPr>
              <a:lnSpc>
                <a:spcPct val="90000"/>
              </a:lnSpc>
            </a:pPr>
            <a:r>
              <a:rPr lang="es-ES" sz="2400" dirty="0"/>
              <a:t>Limpieza de funcionalidades obsoletas como </a:t>
            </a:r>
            <a:r>
              <a:rPr lang="es-ES" sz="2400" i="1" dirty="0"/>
              <a:t>register_globals</a:t>
            </a:r>
            <a:r>
              <a:rPr lang="es-ES" sz="2400" dirty="0"/>
              <a:t>, </a:t>
            </a:r>
            <a:r>
              <a:rPr lang="es-ES" sz="2400" i="1" dirty="0"/>
              <a:t>safe_mode</a:t>
            </a:r>
            <a:r>
              <a:rPr lang="es-ES" sz="2400" dirty="0"/>
              <a:t>... </a:t>
            </a:r>
          </a:p>
          <a:p>
            <a:pPr>
              <a:lnSpc>
                <a:spcPct val="90000"/>
              </a:lnSpc>
            </a:pPr>
            <a:r>
              <a:rPr lang="es-ES" sz="2400" dirty="0" smtClean="0"/>
              <a:t>PECL (repositorio para extensiones PHP). </a:t>
            </a:r>
            <a:endParaRPr lang="es-ES" sz="2400" dirty="0"/>
          </a:p>
          <a:p>
            <a:pPr>
              <a:lnSpc>
                <a:spcPct val="90000"/>
              </a:lnSpc>
            </a:pPr>
            <a:r>
              <a:rPr lang="es-ES" sz="2400" dirty="0"/>
              <a:t>Mejoras en </a:t>
            </a:r>
            <a:r>
              <a:rPr lang="es-ES" sz="2400" dirty="0">
                <a:hlinkClick r:id="rId5" tooltip="Programación orientada a objetos"/>
              </a:rPr>
              <a:t>orientación a objetos</a:t>
            </a:r>
            <a:r>
              <a:rPr lang="es-ES" sz="2400" dirty="0"/>
              <a:t>. </a:t>
            </a:r>
          </a:p>
          <a:p>
            <a:pPr>
              <a:lnSpc>
                <a:spcPct val="90000"/>
              </a:lnSpc>
            </a:pPr>
            <a:endParaRPr lang="es-ES" sz="2400" dirty="0"/>
          </a:p>
        </p:txBody>
      </p:sp>
      <p:sp>
        <p:nvSpPr>
          <p:cNvPr id="12290" name="Rectangle 2"/>
          <p:cNvSpPr>
            <a:spLocks noGrp="1" noChangeArrowheads="1"/>
          </p:cNvSpPr>
          <p:nvPr>
            <p:ph type="title"/>
          </p:nvPr>
        </p:nvSpPr>
        <p:spPr/>
        <p:txBody>
          <a:bodyPr/>
          <a:lstStyle/>
          <a:p>
            <a:r>
              <a:rPr lang="es-ES" dirty="0"/>
              <a:t>PHP 6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717</TotalTime>
  <Words>851</Words>
  <Application>Microsoft Office PowerPoint</Application>
  <PresentationFormat>Presentación en pantalla (4:3)</PresentationFormat>
  <Paragraphs>113</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Concurrencia</vt:lpstr>
      <vt:lpstr>Introducción a php</vt:lpstr>
      <vt:lpstr>¿Qué es PHP?</vt:lpstr>
      <vt:lpstr>¿Qué es PHP?</vt:lpstr>
      <vt:lpstr>DIAGRAMA DE INTERACCIÓN DE PHP</vt:lpstr>
      <vt:lpstr>Historia</vt:lpstr>
      <vt:lpstr>PHP 3</vt:lpstr>
      <vt:lpstr>PHP 4</vt:lpstr>
      <vt:lpstr>PHP 5 </vt:lpstr>
      <vt:lpstr>PHP 6 </vt:lpstr>
      <vt:lpstr>Historia</vt:lpstr>
      <vt:lpstr>PHP y Empresas</vt:lpstr>
      <vt:lpstr>Potencial de PHP</vt:lpstr>
      <vt:lpstr>Herramientas que utilizaremos para programar en PHP</vt:lpstr>
      <vt:lpstr>Instalación de un Servidor Local</vt:lpstr>
      <vt:lpstr>Instalación de un Servidor local</vt:lpstr>
      <vt:lpstr>El APPSERV</vt:lpstr>
      <vt:lpstr>Apache Web Server</vt:lpstr>
      <vt:lpstr>¿Qué es MySQL?</vt:lpstr>
      <vt:lpstr>El Interprete de PHP</vt:lpstr>
      <vt:lpstr>Practica</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PHP</dc:title>
  <dc:creator> P</dc:creator>
  <cp:lastModifiedBy>fabiola</cp:lastModifiedBy>
  <cp:revision>85</cp:revision>
  <dcterms:created xsi:type="dcterms:W3CDTF">2008-02-25T01:43:44Z</dcterms:created>
  <dcterms:modified xsi:type="dcterms:W3CDTF">2010-06-19T10:21:58Z</dcterms:modified>
</cp:coreProperties>
</file>