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72" r:id="rId4"/>
    <p:sldId id="258" r:id="rId5"/>
    <p:sldId id="275" r:id="rId6"/>
    <p:sldId id="260" r:id="rId7"/>
    <p:sldId id="262" r:id="rId8"/>
    <p:sldId id="263" r:id="rId9"/>
    <p:sldId id="264" r:id="rId10"/>
    <p:sldId id="265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343" r:id="rId19"/>
    <p:sldId id="355" r:id="rId20"/>
    <p:sldId id="353" r:id="rId21"/>
    <p:sldId id="298" r:id="rId22"/>
    <p:sldId id="297" r:id="rId23"/>
    <p:sldId id="354" r:id="rId24"/>
    <p:sldId id="313" r:id="rId25"/>
    <p:sldId id="315" r:id="rId26"/>
    <p:sldId id="352" r:id="rId27"/>
    <p:sldId id="333" r:id="rId28"/>
    <p:sldId id="356" r:id="rId29"/>
    <p:sldId id="357" r:id="rId30"/>
  </p:sldIdLst>
  <p:sldSz cx="9144000" cy="6858000" type="screen4x3"/>
  <p:notesSz cx="9623425" cy="68881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97" d="100"/>
          <a:sy n="97" d="100"/>
        </p:scale>
        <p:origin x="-114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14"/>
    </p:cViewPr>
  </p:sorterViewPr>
  <p:notesViewPr>
    <p:cSldViewPr>
      <p:cViewPr varScale="1">
        <p:scale>
          <a:sx n="54" d="100"/>
          <a:sy n="54" d="100"/>
        </p:scale>
        <p:origin x="-756" y="-72"/>
      </p:cViewPr>
      <p:guideLst>
        <p:guide orient="horz" pos="2169"/>
        <p:guide pos="30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1DAC40-F2C9-40F5-A604-D90D4733405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s-MX"/>
        </a:p>
      </dgm:t>
    </dgm:pt>
    <dgm:pt modelId="{2FC9F702-CA30-4B28-8D28-3194BBFA2C4E}">
      <dgm:prSet phldrT="[Texto]" phldr="1"/>
      <dgm:spPr/>
      <dgm:t>
        <a:bodyPr/>
        <a:lstStyle/>
        <a:p>
          <a:endParaRPr lang="es-MX"/>
        </a:p>
      </dgm:t>
    </dgm:pt>
    <dgm:pt modelId="{07652DCA-0928-4148-BEA0-E79259B082EC}" type="parTrans" cxnId="{52DAFE57-02FF-4418-882D-8679326E3B9C}">
      <dgm:prSet/>
      <dgm:spPr/>
      <dgm:t>
        <a:bodyPr/>
        <a:lstStyle/>
        <a:p>
          <a:endParaRPr lang="es-MX"/>
        </a:p>
      </dgm:t>
    </dgm:pt>
    <dgm:pt modelId="{A7B16403-DCA5-48D6-B32D-654EB9157C31}" type="sibTrans" cxnId="{52DAFE57-02FF-4418-882D-8679326E3B9C}">
      <dgm:prSet/>
      <dgm:spPr/>
      <dgm:t>
        <a:bodyPr/>
        <a:lstStyle/>
        <a:p>
          <a:endParaRPr lang="es-MX"/>
        </a:p>
      </dgm:t>
    </dgm:pt>
    <dgm:pt modelId="{A3DC0161-CFF6-46CC-B64B-8A3A9E0711E5}" type="asst">
      <dgm:prSet phldrT="[Texto]" phldr="1"/>
      <dgm:spPr/>
      <dgm:t>
        <a:bodyPr/>
        <a:lstStyle/>
        <a:p>
          <a:endParaRPr lang="es-MX"/>
        </a:p>
      </dgm:t>
    </dgm:pt>
    <dgm:pt modelId="{96C69CBE-0AF3-447E-B697-0EBE5FCF6485}" type="parTrans" cxnId="{023F5D0C-F07E-4284-940A-65A8876AA545}">
      <dgm:prSet/>
      <dgm:spPr/>
      <dgm:t>
        <a:bodyPr/>
        <a:lstStyle/>
        <a:p>
          <a:endParaRPr lang="es-MX"/>
        </a:p>
      </dgm:t>
    </dgm:pt>
    <dgm:pt modelId="{FDE0896F-AB31-42D8-81B0-CDEA7C5FF078}" type="sibTrans" cxnId="{023F5D0C-F07E-4284-940A-65A8876AA545}">
      <dgm:prSet/>
      <dgm:spPr/>
      <dgm:t>
        <a:bodyPr/>
        <a:lstStyle/>
        <a:p>
          <a:endParaRPr lang="es-MX"/>
        </a:p>
      </dgm:t>
    </dgm:pt>
    <dgm:pt modelId="{93B0FAA9-31FE-4354-8EDD-FB88511DA286}">
      <dgm:prSet phldrT="[Texto]" phldr="1"/>
      <dgm:spPr/>
      <dgm:t>
        <a:bodyPr/>
        <a:lstStyle/>
        <a:p>
          <a:endParaRPr lang="es-MX"/>
        </a:p>
      </dgm:t>
    </dgm:pt>
    <dgm:pt modelId="{D7348330-DC03-419A-ACB9-227E116D33A0}" type="parTrans" cxnId="{F85C930B-BE25-477A-820B-A41885477AB2}">
      <dgm:prSet/>
      <dgm:spPr/>
      <dgm:t>
        <a:bodyPr/>
        <a:lstStyle/>
        <a:p>
          <a:endParaRPr lang="es-MX"/>
        </a:p>
      </dgm:t>
    </dgm:pt>
    <dgm:pt modelId="{8B14CC3C-833F-4FC1-9242-ABC7AFA5A150}" type="sibTrans" cxnId="{F85C930B-BE25-477A-820B-A41885477AB2}">
      <dgm:prSet/>
      <dgm:spPr/>
      <dgm:t>
        <a:bodyPr/>
        <a:lstStyle/>
        <a:p>
          <a:endParaRPr lang="es-MX"/>
        </a:p>
      </dgm:t>
    </dgm:pt>
    <dgm:pt modelId="{3C67D86B-DAE5-4F5A-B37A-EA36DEE1BDC4}">
      <dgm:prSet phldrT="[Texto]" phldr="1"/>
      <dgm:spPr/>
      <dgm:t>
        <a:bodyPr/>
        <a:lstStyle/>
        <a:p>
          <a:endParaRPr lang="es-MX"/>
        </a:p>
      </dgm:t>
    </dgm:pt>
    <dgm:pt modelId="{057224D9-5E17-413F-A344-E23FDBB064E7}" type="parTrans" cxnId="{2E8C8067-8D75-46FB-A86A-4B3C7DE7F236}">
      <dgm:prSet/>
      <dgm:spPr/>
      <dgm:t>
        <a:bodyPr/>
        <a:lstStyle/>
        <a:p>
          <a:endParaRPr lang="es-MX"/>
        </a:p>
      </dgm:t>
    </dgm:pt>
    <dgm:pt modelId="{3F0E2964-3BD1-4E93-94A4-B50786D7C57D}" type="sibTrans" cxnId="{2E8C8067-8D75-46FB-A86A-4B3C7DE7F236}">
      <dgm:prSet/>
      <dgm:spPr/>
      <dgm:t>
        <a:bodyPr/>
        <a:lstStyle/>
        <a:p>
          <a:endParaRPr lang="es-MX"/>
        </a:p>
      </dgm:t>
    </dgm:pt>
    <dgm:pt modelId="{4A123534-D756-4F0D-8747-78F12A566A8B}">
      <dgm:prSet phldrT="[Texto]" phldr="1"/>
      <dgm:spPr/>
      <dgm:t>
        <a:bodyPr/>
        <a:lstStyle/>
        <a:p>
          <a:endParaRPr lang="es-MX"/>
        </a:p>
      </dgm:t>
    </dgm:pt>
    <dgm:pt modelId="{7493EB5B-7B4A-40BB-B5F1-1091E6500BDE}" type="parTrans" cxnId="{708AC102-C49B-4A35-8B8D-998AB65679E7}">
      <dgm:prSet/>
      <dgm:spPr/>
      <dgm:t>
        <a:bodyPr/>
        <a:lstStyle/>
        <a:p>
          <a:endParaRPr lang="es-MX"/>
        </a:p>
      </dgm:t>
    </dgm:pt>
    <dgm:pt modelId="{FD94DEE4-F8C0-4BC6-8536-C6A21E04F0B6}" type="sibTrans" cxnId="{708AC102-C49B-4A35-8B8D-998AB65679E7}">
      <dgm:prSet/>
      <dgm:spPr/>
      <dgm:t>
        <a:bodyPr/>
        <a:lstStyle/>
        <a:p>
          <a:endParaRPr lang="es-MX"/>
        </a:p>
      </dgm:t>
    </dgm:pt>
    <dgm:pt modelId="{D8C402A6-571F-4D85-A8EA-E113B5DB4F31}" type="pres">
      <dgm:prSet presAssocID="{4E1DAC40-F2C9-40F5-A604-D90D4733405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53FFD69-2813-4008-97FE-F9CC292E3482}" type="pres">
      <dgm:prSet presAssocID="{2FC9F702-CA30-4B28-8D28-3194BBFA2C4E}" presName="hierRoot1" presStyleCnt="0">
        <dgm:presLayoutVars>
          <dgm:hierBranch val="init"/>
        </dgm:presLayoutVars>
      </dgm:prSet>
      <dgm:spPr/>
    </dgm:pt>
    <dgm:pt modelId="{1312C790-4217-4E38-83D3-6EE4F0D34468}" type="pres">
      <dgm:prSet presAssocID="{2FC9F702-CA30-4B28-8D28-3194BBFA2C4E}" presName="rootComposite1" presStyleCnt="0"/>
      <dgm:spPr/>
    </dgm:pt>
    <dgm:pt modelId="{F27F374E-0E69-4953-96E4-CFC141C4A71D}" type="pres">
      <dgm:prSet presAssocID="{2FC9F702-CA30-4B28-8D28-3194BBFA2C4E}" presName="rootText1" presStyleLbl="node0" presStyleIdx="0" presStyleCnt="1">
        <dgm:presLayoutVars>
          <dgm:chPref val="3"/>
        </dgm:presLayoutVars>
      </dgm:prSet>
      <dgm:spPr/>
    </dgm:pt>
    <dgm:pt modelId="{67A31771-6A47-4665-B7E6-6F16445F460D}" type="pres">
      <dgm:prSet presAssocID="{2FC9F702-CA30-4B28-8D28-3194BBFA2C4E}" presName="rootConnector1" presStyleLbl="node1" presStyleIdx="0" presStyleCnt="0"/>
      <dgm:spPr/>
    </dgm:pt>
    <dgm:pt modelId="{D051F229-1635-4E5C-B200-37212EDB9F8B}" type="pres">
      <dgm:prSet presAssocID="{2FC9F702-CA30-4B28-8D28-3194BBFA2C4E}" presName="hierChild2" presStyleCnt="0"/>
      <dgm:spPr/>
    </dgm:pt>
    <dgm:pt modelId="{752E6FDF-3EF4-4DBB-8379-54E5AA9F2AC3}" type="pres">
      <dgm:prSet presAssocID="{D7348330-DC03-419A-ACB9-227E116D33A0}" presName="Name37" presStyleLbl="parChTrans1D2" presStyleIdx="0" presStyleCnt="4"/>
      <dgm:spPr/>
    </dgm:pt>
    <dgm:pt modelId="{77DBF865-4D04-4564-9CD3-F18C7F093473}" type="pres">
      <dgm:prSet presAssocID="{93B0FAA9-31FE-4354-8EDD-FB88511DA286}" presName="hierRoot2" presStyleCnt="0">
        <dgm:presLayoutVars>
          <dgm:hierBranch val="init"/>
        </dgm:presLayoutVars>
      </dgm:prSet>
      <dgm:spPr/>
    </dgm:pt>
    <dgm:pt modelId="{7D508837-4723-416B-976F-F43512BDC868}" type="pres">
      <dgm:prSet presAssocID="{93B0FAA9-31FE-4354-8EDD-FB88511DA286}" presName="rootComposite" presStyleCnt="0"/>
      <dgm:spPr/>
    </dgm:pt>
    <dgm:pt modelId="{9DF831D4-2935-41E7-813C-EAA375028B63}" type="pres">
      <dgm:prSet presAssocID="{93B0FAA9-31FE-4354-8EDD-FB88511DA286}" presName="rootText" presStyleLbl="node2" presStyleIdx="0" presStyleCnt="3">
        <dgm:presLayoutVars>
          <dgm:chPref val="3"/>
        </dgm:presLayoutVars>
      </dgm:prSet>
      <dgm:spPr/>
    </dgm:pt>
    <dgm:pt modelId="{F84BA2D4-7701-4427-BF7C-605B95CCC17B}" type="pres">
      <dgm:prSet presAssocID="{93B0FAA9-31FE-4354-8EDD-FB88511DA286}" presName="rootConnector" presStyleLbl="node2" presStyleIdx="0" presStyleCnt="3"/>
      <dgm:spPr/>
    </dgm:pt>
    <dgm:pt modelId="{563449BF-789A-44C9-8193-ABA2CBF87E07}" type="pres">
      <dgm:prSet presAssocID="{93B0FAA9-31FE-4354-8EDD-FB88511DA286}" presName="hierChild4" presStyleCnt="0"/>
      <dgm:spPr/>
    </dgm:pt>
    <dgm:pt modelId="{3EC2B07F-9B47-4899-A485-6B6334BEB605}" type="pres">
      <dgm:prSet presAssocID="{93B0FAA9-31FE-4354-8EDD-FB88511DA286}" presName="hierChild5" presStyleCnt="0"/>
      <dgm:spPr/>
    </dgm:pt>
    <dgm:pt modelId="{83914F52-68B6-414B-82BD-5DC655B466CD}" type="pres">
      <dgm:prSet presAssocID="{057224D9-5E17-413F-A344-E23FDBB064E7}" presName="Name37" presStyleLbl="parChTrans1D2" presStyleIdx="1" presStyleCnt="4"/>
      <dgm:spPr/>
    </dgm:pt>
    <dgm:pt modelId="{1CE5B45A-ABCC-494F-B575-9221A2691EBE}" type="pres">
      <dgm:prSet presAssocID="{3C67D86B-DAE5-4F5A-B37A-EA36DEE1BDC4}" presName="hierRoot2" presStyleCnt="0">
        <dgm:presLayoutVars>
          <dgm:hierBranch val="init"/>
        </dgm:presLayoutVars>
      </dgm:prSet>
      <dgm:spPr/>
    </dgm:pt>
    <dgm:pt modelId="{88ECCFBB-705F-4F31-B5B3-38B7613660C1}" type="pres">
      <dgm:prSet presAssocID="{3C67D86B-DAE5-4F5A-B37A-EA36DEE1BDC4}" presName="rootComposite" presStyleCnt="0"/>
      <dgm:spPr/>
    </dgm:pt>
    <dgm:pt modelId="{1B233F55-F6C1-4464-8263-72C86DC0DBB5}" type="pres">
      <dgm:prSet presAssocID="{3C67D86B-DAE5-4F5A-B37A-EA36DEE1BDC4}" presName="rootText" presStyleLbl="node2" presStyleIdx="1" presStyleCnt="3">
        <dgm:presLayoutVars>
          <dgm:chPref val="3"/>
        </dgm:presLayoutVars>
      </dgm:prSet>
      <dgm:spPr/>
    </dgm:pt>
    <dgm:pt modelId="{377A73CB-C034-49A7-A0F3-286196050018}" type="pres">
      <dgm:prSet presAssocID="{3C67D86B-DAE5-4F5A-B37A-EA36DEE1BDC4}" presName="rootConnector" presStyleLbl="node2" presStyleIdx="1" presStyleCnt="3"/>
      <dgm:spPr/>
    </dgm:pt>
    <dgm:pt modelId="{4295FCA5-C6DB-4175-8C2C-4C5C3946ABF3}" type="pres">
      <dgm:prSet presAssocID="{3C67D86B-DAE5-4F5A-B37A-EA36DEE1BDC4}" presName="hierChild4" presStyleCnt="0"/>
      <dgm:spPr/>
    </dgm:pt>
    <dgm:pt modelId="{17192773-D1E2-4679-9391-84508C1B814E}" type="pres">
      <dgm:prSet presAssocID="{3C67D86B-DAE5-4F5A-B37A-EA36DEE1BDC4}" presName="hierChild5" presStyleCnt="0"/>
      <dgm:spPr/>
    </dgm:pt>
    <dgm:pt modelId="{DF13EA47-79F2-4054-9222-270EC32C6F9F}" type="pres">
      <dgm:prSet presAssocID="{7493EB5B-7B4A-40BB-B5F1-1091E6500BDE}" presName="Name37" presStyleLbl="parChTrans1D2" presStyleIdx="2" presStyleCnt="4"/>
      <dgm:spPr/>
    </dgm:pt>
    <dgm:pt modelId="{2801FF9C-4E52-419E-98B9-B1350B9698B0}" type="pres">
      <dgm:prSet presAssocID="{4A123534-D756-4F0D-8747-78F12A566A8B}" presName="hierRoot2" presStyleCnt="0">
        <dgm:presLayoutVars>
          <dgm:hierBranch val="init"/>
        </dgm:presLayoutVars>
      </dgm:prSet>
      <dgm:spPr/>
    </dgm:pt>
    <dgm:pt modelId="{CE4756C4-98B3-462C-8BAB-E3FEA452101A}" type="pres">
      <dgm:prSet presAssocID="{4A123534-D756-4F0D-8747-78F12A566A8B}" presName="rootComposite" presStyleCnt="0"/>
      <dgm:spPr/>
    </dgm:pt>
    <dgm:pt modelId="{7642B6D5-87AA-49A8-9C19-8437BAFDA045}" type="pres">
      <dgm:prSet presAssocID="{4A123534-D756-4F0D-8747-78F12A566A8B}" presName="rootText" presStyleLbl="node2" presStyleIdx="2" presStyleCnt="3">
        <dgm:presLayoutVars>
          <dgm:chPref val="3"/>
        </dgm:presLayoutVars>
      </dgm:prSet>
      <dgm:spPr/>
    </dgm:pt>
    <dgm:pt modelId="{74BA1DC3-E567-4957-8526-6D6F5A90EC52}" type="pres">
      <dgm:prSet presAssocID="{4A123534-D756-4F0D-8747-78F12A566A8B}" presName="rootConnector" presStyleLbl="node2" presStyleIdx="2" presStyleCnt="3"/>
      <dgm:spPr/>
    </dgm:pt>
    <dgm:pt modelId="{D5DB9B65-4A0D-4747-8B43-725405A7489C}" type="pres">
      <dgm:prSet presAssocID="{4A123534-D756-4F0D-8747-78F12A566A8B}" presName="hierChild4" presStyleCnt="0"/>
      <dgm:spPr/>
    </dgm:pt>
    <dgm:pt modelId="{44A05768-AD14-4D87-B406-F34ED49FFDD4}" type="pres">
      <dgm:prSet presAssocID="{4A123534-D756-4F0D-8747-78F12A566A8B}" presName="hierChild5" presStyleCnt="0"/>
      <dgm:spPr/>
    </dgm:pt>
    <dgm:pt modelId="{7295A0EE-6179-4FE4-BD9C-9A31DC706468}" type="pres">
      <dgm:prSet presAssocID="{2FC9F702-CA30-4B28-8D28-3194BBFA2C4E}" presName="hierChild3" presStyleCnt="0"/>
      <dgm:spPr/>
    </dgm:pt>
    <dgm:pt modelId="{6300164D-0807-476F-879A-59B68C86E01C}" type="pres">
      <dgm:prSet presAssocID="{96C69CBE-0AF3-447E-B697-0EBE5FCF6485}" presName="Name111" presStyleLbl="parChTrans1D2" presStyleIdx="3" presStyleCnt="4"/>
      <dgm:spPr/>
    </dgm:pt>
    <dgm:pt modelId="{76A7D1C8-CDAE-40D4-8896-9412CB8CDF17}" type="pres">
      <dgm:prSet presAssocID="{A3DC0161-CFF6-46CC-B64B-8A3A9E0711E5}" presName="hierRoot3" presStyleCnt="0">
        <dgm:presLayoutVars>
          <dgm:hierBranch val="init"/>
        </dgm:presLayoutVars>
      </dgm:prSet>
      <dgm:spPr/>
    </dgm:pt>
    <dgm:pt modelId="{BB6517B6-3B34-4642-8129-CA4FA8B6AB2C}" type="pres">
      <dgm:prSet presAssocID="{A3DC0161-CFF6-46CC-B64B-8A3A9E0711E5}" presName="rootComposite3" presStyleCnt="0"/>
      <dgm:spPr/>
    </dgm:pt>
    <dgm:pt modelId="{107C0645-503A-46B9-90F9-460894B1E97A}" type="pres">
      <dgm:prSet presAssocID="{A3DC0161-CFF6-46CC-B64B-8A3A9E0711E5}" presName="rootText3" presStyleLbl="asst1" presStyleIdx="0" presStyleCnt="1">
        <dgm:presLayoutVars>
          <dgm:chPref val="3"/>
        </dgm:presLayoutVars>
      </dgm:prSet>
      <dgm:spPr/>
    </dgm:pt>
    <dgm:pt modelId="{A5F972D8-D049-4B7D-8AAF-B54D633410CB}" type="pres">
      <dgm:prSet presAssocID="{A3DC0161-CFF6-46CC-B64B-8A3A9E0711E5}" presName="rootConnector3" presStyleLbl="asst1" presStyleIdx="0" presStyleCnt="1"/>
      <dgm:spPr/>
    </dgm:pt>
    <dgm:pt modelId="{209F6C28-C7A5-4408-BA0F-49BAED6C01A2}" type="pres">
      <dgm:prSet presAssocID="{A3DC0161-CFF6-46CC-B64B-8A3A9E0711E5}" presName="hierChild6" presStyleCnt="0"/>
      <dgm:spPr/>
    </dgm:pt>
    <dgm:pt modelId="{CA6624AC-C869-4688-8C65-594D473FB4BD}" type="pres">
      <dgm:prSet presAssocID="{A3DC0161-CFF6-46CC-B64B-8A3A9E0711E5}" presName="hierChild7" presStyleCnt="0"/>
      <dgm:spPr/>
    </dgm:pt>
  </dgm:ptLst>
  <dgm:cxnLst>
    <dgm:cxn modelId="{708AC102-C49B-4A35-8B8D-998AB65679E7}" srcId="{2FC9F702-CA30-4B28-8D28-3194BBFA2C4E}" destId="{4A123534-D756-4F0D-8747-78F12A566A8B}" srcOrd="3" destOrd="0" parTransId="{7493EB5B-7B4A-40BB-B5F1-1091E6500BDE}" sibTransId="{FD94DEE4-F8C0-4BC6-8536-C6A21E04F0B6}"/>
    <dgm:cxn modelId="{52DAFE57-02FF-4418-882D-8679326E3B9C}" srcId="{4E1DAC40-F2C9-40F5-A604-D90D4733405F}" destId="{2FC9F702-CA30-4B28-8D28-3194BBFA2C4E}" srcOrd="0" destOrd="0" parTransId="{07652DCA-0928-4148-BEA0-E79259B082EC}" sibTransId="{A7B16403-DCA5-48D6-B32D-654EB9157C31}"/>
    <dgm:cxn modelId="{62A238F5-1C55-4E38-896F-D20637852C57}" type="presOf" srcId="{4A123534-D756-4F0D-8747-78F12A566A8B}" destId="{7642B6D5-87AA-49A8-9C19-8437BAFDA045}" srcOrd="0" destOrd="0" presId="urn:microsoft.com/office/officeart/2005/8/layout/orgChart1"/>
    <dgm:cxn modelId="{67FA621B-531C-4B37-8BC3-43A9ECE3B279}" type="presOf" srcId="{93B0FAA9-31FE-4354-8EDD-FB88511DA286}" destId="{9DF831D4-2935-41E7-813C-EAA375028B63}" srcOrd="0" destOrd="0" presId="urn:microsoft.com/office/officeart/2005/8/layout/orgChart1"/>
    <dgm:cxn modelId="{33B90925-A291-4987-AFF7-BF7C822167B9}" type="presOf" srcId="{2FC9F702-CA30-4B28-8D28-3194BBFA2C4E}" destId="{F27F374E-0E69-4953-96E4-CFC141C4A71D}" srcOrd="0" destOrd="0" presId="urn:microsoft.com/office/officeart/2005/8/layout/orgChart1"/>
    <dgm:cxn modelId="{B2E8A4CF-F313-42BF-9547-39AFC93F9C79}" type="presOf" srcId="{3C67D86B-DAE5-4F5A-B37A-EA36DEE1BDC4}" destId="{377A73CB-C034-49A7-A0F3-286196050018}" srcOrd="1" destOrd="0" presId="urn:microsoft.com/office/officeart/2005/8/layout/orgChart1"/>
    <dgm:cxn modelId="{2E8C8067-8D75-46FB-A86A-4B3C7DE7F236}" srcId="{2FC9F702-CA30-4B28-8D28-3194BBFA2C4E}" destId="{3C67D86B-DAE5-4F5A-B37A-EA36DEE1BDC4}" srcOrd="2" destOrd="0" parTransId="{057224D9-5E17-413F-A344-E23FDBB064E7}" sibTransId="{3F0E2964-3BD1-4E93-94A4-B50786D7C57D}"/>
    <dgm:cxn modelId="{48EB1CC6-1F2D-4DBA-8ECE-14E9B9370CCD}" type="presOf" srcId="{4A123534-D756-4F0D-8747-78F12A566A8B}" destId="{74BA1DC3-E567-4957-8526-6D6F5A90EC52}" srcOrd="1" destOrd="0" presId="urn:microsoft.com/office/officeart/2005/8/layout/orgChart1"/>
    <dgm:cxn modelId="{09943112-42CF-4BC7-B518-1EAD98A89061}" type="presOf" srcId="{A3DC0161-CFF6-46CC-B64B-8A3A9E0711E5}" destId="{107C0645-503A-46B9-90F9-460894B1E97A}" srcOrd="0" destOrd="0" presId="urn:microsoft.com/office/officeart/2005/8/layout/orgChart1"/>
    <dgm:cxn modelId="{90F0971B-64D5-4AC4-A1D0-7AFFC54C937A}" type="presOf" srcId="{057224D9-5E17-413F-A344-E23FDBB064E7}" destId="{83914F52-68B6-414B-82BD-5DC655B466CD}" srcOrd="0" destOrd="0" presId="urn:microsoft.com/office/officeart/2005/8/layout/orgChart1"/>
    <dgm:cxn modelId="{1652F849-BF7F-46D6-B2ED-6CF5652B118D}" type="presOf" srcId="{93B0FAA9-31FE-4354-8EDD-FB88511DA286}" destId="{F84BA2D4-7701-4427-BF7C-605B95CCC17B}" srcOrd="1" destOrd="0" presId="urn:microsoft.com/office/officeart/2005/8/layout/orgChart1"/>
    <dgm:cxn modelId="{F85C930B-BE25-477A-820B-A41885477AB2}" srcId="{2FC9F702-CA30-4B28-8D28-3194BBFA2C4E}" destId="{93B0FAA9-31FE-4354-8EDD-FB88511DA286}" srcOrd="1" destOrd="0" parTransId="{D7348330-DC03-419A-ACB9-227E116D33A0}" sibTransId="{8B14CC3C-833F-4FC1-9242-ABC7AFA5A150}"/>
    <dgm:cxn modelId="{B7858B1C-A40F-40EB-9687-0F5F6B32A679}" type="presOf" srcId="{7493EB5B-7B4A-40BB-B5F1-1091E6500BDE}" destId="{DF13EA47-79F2-4054-9222-270EC32C6F9F}" srcOrd="0" destOrd="0" presId="urn:microsoft.com/office/officeart/2005/8/layout/orgChart1"/>
    <dgm:cxn modelId="{20D6AC1B-1942-4957-8DC0-06021DF0AE7A}" type="presOf" srcId="{2FC9F702-CA30-4B28-8D28-3194BBFA2C4E}" destId="{67A31771-6A47-4665-B7E6-6F16445F460D}" srcOrd="1" destOrd="0" presId="urn:microsoft.com/office/officeart/2005/8/layout/orgChart1"/>
    <dgm:cxn modelId="{47385807-CEFF-43F2-AE4E-1780A151DCB5}" type="presOf" srcId="{96C69CBE-0AF3-447E-B697-0EBE5FCF6485}" destId="{6300164D-0807-476F-879A-59B68C86E01C}" srcOrd="0" destOrd="0" presId="urn:microsoft.com/office/officeart/2005/8/layout/orgChart1"/>
    <dgm:cxn modelId="{023F5D0C-F07E-4284-940A-65A8876AA545}" srcId="{2FC9F702-CA30-4B28-8D28-3194BBFA2C4E}" destId="{A3DC0161-CFF6-46CC-B64B-8A3A9E0711E5}" srcOrd="0" destOrd="0" parTransId="{96C69CBE-0AF3-447E-B697-0EBE5FCF6485}" sibTransId="{FDE0896F-AB31-42D8-81B0-CDEA7C5FF078}"/>
    <dgm:cxn modelId="{72032B24-6CB4-4E9D-9657-77693B0E0419}" type="presOf" srcId="{A3DC0161-CFF6-46CC-B64B-8A3A9E0711E5}" destId="{A5F972D8-D049-4B7D-8AAF-B54D633410CB}" srcOrd="1" destOrd="0" presId="urn:microsoft.com/office/officeart/2005/8/layout/orgChart1"/>
    <dgm:cxn modelId="{AC88D102-C1A8-4C6A-9FCF-9B9A46CB2948}" type="presOf" srcId="{D7348330-DC03-419A-ACB9-227E116D33A0}" destId="{752E6FDF-3EF4-4DBB-8379-54E5AA9F2AC3}" srcOrd="0" destOrd="0" presId="urn:microsoft.com/office/officeart/2005/8/layout/orgChart1"/>
    <dgm:cxn modelId="{7227E402-2846-4578-8F13-C39F65775070}" type="presOf" srcId="{4E1DAC40-F2C9-40F5-A604-D90D4733405F}" destId="{D8C402A6-571F-4D85-A8EA-E113B5DB4F31}" srcOrd="0" destOrd="0" presId="urn:microsoft.com/office/officeart/2005/8/layout/orgChart1"/>
    <dgm:cxn modelId="{6F596AA6-5955-4942-96D1-C493803B618C}" type="presOf" srcId="{3C67D86B-DAE5-4F5A-B37A-EA36DEE1BDC4}" destId="{1B233F55-F6C1-4464-8263-72C86DC0DBB5}" srcOrd="0" destOrd="0" presId="urn:microsoft.com/office/officeart/2005/8/layout/orgChart1"/>
    <dgm:cxn modelId="{3DF956E0-AEC8-479C-9313-9372F3E441C1}" type="presParOf" srcId="{D8C402A6-571F-4D85-A8EA-E113B5DB4F31}" destId="{553FFD69-2813-4008-97FE-F9CC292E3482}" srcOrd="0" destOrd="0" presId="urn:microsoft.com/office/officeart/2005/8/layout/orgChart1"/>
    <dgm:cxn modelId="{727C5480-7895-43AA-8881-20A80EC28734}" type="presParOf" srcId="{553FFD69-2813-4008-97FE-F9CC292E3482}" destId="{1312C790-4217-4E38-83D3-6EE4F0D34468}" srcOrd="0" destOrd="0" presId="urn:microsoft.com/office/officeart/2005/8/layout/orgChart1"/>
    <dgm:cxn modelId="{027B9044-A8C5-4E56-9D6F-CA584523393B}" type="presParOf" srcId="{1312C790-4217-4E38-83D3-6EE4F0D34468}" destId="{F27F374E-0E69-4953-96E4-CFC141C4A71D}" srcOrd="0" destOrd="0" presId="urn:microsoft.com/office/officeart/2005/8/layout/orgChart1"/>
    <dgm:cxn modelId="{30F49B2D-AAB8-4D7A-A50F-5B70E44A8EEB}" type="presParOf" srcId="{1312C790-4217-4E38-83D3-6EE4F0D34468}" destId="{67A31771-6A47-4665-B7E6-6F16445F460D}" srcOrd="1" destOrd="0" presId="urn:microsoft.com/office/officeart/2005/8/layout/orgChart1"/>
    <dgm:cxn modelId="{A28FC547-3B7B-4728-8161-E57708AB168B}" type="presParOf" srcId="{553FFD69-2813-4008-97FE-F9CC292E3482}" destId="{D051F229-1635-4E5C-B200-37212EDB9F8B}" srcOrd="1" destOrd="0" presId="urn:microsoft.com/office/officeart/2005/8/layout/orgChart1"/>
    <dgm:cxn modelId="{B21735A3-2E9A-4040-BDC9-187228878098}" type="presParOf" srcId="{D051F229-1635-4E5C-B200-37212EDB9F8B}" destId="{752E6FDF-3EF4-4DBB-8379-54E5AA9F2AC3}" srcOrd="0" destOrd="0" presId="urn:microsoft.com/office/officeart/2005/8/layout/orgChart1"/>
    <dgm:cxn modelId="{18C475FC-41C2-4D85-A7F0-33BF0C660C84}" type="presParOf" srcId="{D051F229-1635-4E5C-B200-37212EDB9F8B}" destId="{77DBF865-4D04-4564-9CD3-F18C7F093473}" srcOrd="1" destOrd="0" presId="urn:microsoft.com/office/officeart/2005/8/layout/orgChart1"/>
    <dgm:cxn modelId="{01903078-806A-420C-B95E-8446B93B362B}" type="presParOf" srcId="{77DBF865-4D04-4564-9CD3-F18C7F093473}" destId="{7D508837-4723-416B-976F-F43512BDC868}" srcOrd="0" destOrd="0" presId="urn:microsoft.com/office/officeart/2005/8/layout/orgChart1"/>
    <dgm:cxn modelId="{61EA38CD-62E1-4409-8ED1-D5773CDD3E1C}" type="presParOf" srcId="{7D508837-4723-416B-976F-F43512BDC868}" destId="{9DF831D4-2935-41E7-813C-EAA375028B63}" srcOrd="0" destOrd="0" presId="urn:microsoft.com/office/officeart/2005/8/layout/orgChart1"/>
    <dgm:cxn modelId="{A4DE5FD4-AD9C-4F18-A697-C7814171FCF0}" type="presParOf" srcId="{7D508837-4723-416B-976F-F43512BDC868}" destId="{F84BA2D4-7701-4427-BF7C-605B95CCC17B}" srcOrd="1" destOrd="0" presId="urn:microsoft.com/office/officeart/2005/8/layout/orgChart1"/>
    <dgm:cxn modelId="{733606EB-0DB2-45A2-A2D4-F4ACD2E23322}" type="presParOf" srcId="{77DBF865-4D04-4564-9CD3-F18C7F093473}" destId="{563449BF-789A-44C9-8193-ABA2CBF87E07}" srcOrd="1" destOrd="0" presId="urn:microsoft.com/office/officeart/2005/8/layout/orgChart1"/>
    <dgm:cxn modelId="{B92ACF2E-4722-4423-80AA-0D189FADA13D}" type="presParOf" srcId="{77DBF865-4D04-4564-9CD3-F18C7F093473}" destId="{3EC2B07F-9B47-4899-A485-6B6334BEB605}" srcOrd="2" destOrd="0" presId="urn:microsoft.com/office/officeart/2005/8/layout/orgChart1"/>
    <dgm:cxn modelId="{67819C36-0720-488C-9A43-843C7B942297}" type="presParOf" srcId="{D051F229-1635-4E5C-B200-37212EDB9F8B}" destId="{83914F52-68B6-414B-82BD-5DC655B466CD}" srcOrd="2" destOrd="0" presId="urn:microsoft.com/office/officeart/2005/8/layout/orgChart1"/>
    <dgm:cxn modelId="{78156991-4ED3-4371-BCBF-5D8D20F0B112}" type="presParOf" srcId="{D051F229-1635-4E5C-B200-37212EDB9F8B}" destId="{1CE5B45A-ABCC-494F-B575-9221A2691EBE}" srcOrd="3" destOrd="0" presId="urn:microsoft.com/office/officeart/2005/8/layout/orgChart1"/>
    <dgm:cxn modelId="{08217948-BBCF-459D-BCDA-1114314D8C7A}" type="presParOf" srcId="{1CE5B45A-ABCC-494F-B575-9221A2691EBE}" destId="{88ECCFBB-705F-4F31-B5B3-38B7613660C1}" srcOrd="0" destOrd="0" presId="urn:microsoft.com/office/officeart/2005/8/layout/orgChart1"/>
    <dgm:cxn modelId="{A072BD4B-328E-480D-BCBB-067B7E731DFC}" type="presParOf" srcId="{88ECCFBB-705F-4F31-B5B3-38B7613660C1}" destId="{1B233F55-F6C1-4464-8263-72C86DC0DBB5}" srcOrd="0" destOrd="0" presId="urn:microsoft.com/office/officeart/2005/8/layout/orgChart1"/>
    <dgm:cxn modelId="{13B6EAC6-CB67-49AD-ACA2-72EBADA27C87}" type="presParOf" srcId="{88ECCFBB-705F-4F31-B5B3-38B7613660C1}" destId="{377A73CB-C034-49A7-A0F3-286196050018}" srcOrd="1" destOrd="0" presId="urn:microsoft.com/office/officeart/2005/8/layout/orgChart1"/>
    <dgm:cxn modelId="{06415E0E-6DB4-4C50-A7F9-F4F38B9549D5}" type="presParOf" srcId="{1CE5B45A-ABCC-494F-B575-9221A2691EBE}" destId="{4295FCA5-C6DB-4175-8C2C-4C5C3946ABF3}" srcOrd="1" destOrd="0" presId="urn:microsoft.com/office/officeart/2005/8/layout/orgChart1"/>
    <dgm:cxn modelId="{905B181A-0C70-4D32-85DF-F8835084BD0D}" type="presParOf" srcId="{1CE5B45A-ABCC-494F-B575-9221A2691EBE}" destId="{17192773-D1E2-4679-9391-84508C1B814E}" srcOrd="2" destOrd="0" presId="urn:microsoft.com/office/officeart/2005/8/layout/orgChart1"/>
    <dgm:cxn modelId="{511505C7-E824-4E21-8ADB-D551BC4B174D}" type="presParOf" srcId="{D051F229-1635-4E5C-B200-37212EDB9F8B}" destId="{DF13EA47-79F2-4054-9222-270EC32C6F9F}" srcOrd="4" destOrd="0" presId="urn:microsoft.com/office/officeart/2005/8/layout/orgChart1"/>
    <dgm:cxn modelId="{1D9701EC-9A7A-4B09-9961-8DC573612A43}" type="presParOf" srcId="{D051F229-1635-4E5C-B200-37212EDB9F8B}" destId="{2801FF9C-4E52-419E-98B9-B1350B9698B0}" srcOrd="5" destOrd="0" presId="urn:microsoft.com/office/officeart/2005/8/layout/orgChart1"/>
    <dgm:cxn modelId="{85CB96BE-FCCB-4CBF-B6E0-1990F978C379}" type="presParOf" srcId="{2801FF9C-4E52-419E-98B9-B1350B9698B0}" destId="{CE4756C4-98B3-462C-8BAB-E3FEA452101A}" srcOrd="0" destOrd="0" presId="urn:microsoft.com/office/officeart/2005/8/layout/orgChart1"/>
    <dgm:cxn modelId="{DC024F90-E93C-46D7-B4FA-3074CD260682}" type="presParOf" srcId="{CE4756C4-98B3-462C-8BAB-E3FEA452101A}" destId="{7642B6D5-87AA-49A8-9C19-8437BAFDA045}" srcOrd="0" destOrd="0" presId="urn:microsoft.com/office/officeart/2005/8/layout/orgChart1"/>
    <dgm:cxn modelId="{E60FE6F5-08A0-49FB-842C-8EAFE0EFDFBB}" type="presParOf" srcId="{CE4756C4-98B3-462C-8BAB-E3FEA452101A}" destId="{74BA1DC3-E567-4957-8526-6D6F5A90EC52}" srcOrd="1" destOrd="0" presId="urn:microsoft.com/office/officeart/2005/8/layout/orgChart1"/>
    <dgm:cxn modelId="{873696FE-65E9-43AF-A129-13587C06E440}" type="presParOf" srcId="{2801FF9C-4E52-419E-98B9-B1350B9698B0}" destId="{D5DB9B65-4A0D-4747-8B43-725405A7489C}" srcOrd="1" destOrd="0" presId="urn:microsoft.com/office/officeart/2005/8/layout/orgChart1"/>
    <dgm:cxn modelId="{18993E29-1566-45AD-AB4C-5CB91EB1399B}" type="presParOf" srcId="{2801FF9C-4E52-419E-98B9-B1350B9698B0}" destId="{44A05768-AD14-4D87-B406-F34ED49FFDD4}" srcOrd="2" destOrd="0" presId="urn:microsoft.com/office/officeart/2005/8/layout/orgChart1"/>
    <dgm:cxn modelId="{192A7DC5-A49A-4A83-AFB8-DBB1B817D785}" type="presParOf" srcId="{553FFD69-2813-4008-97FE-F9CC292E3482}" destId="{7295A0EE-6179-4FE4-BD9C-9A31DC706468}" srcOrd="2" destOrd="0" presId="urn:microsoft.com/office/officeart/2005/8/layout/orgChart1"/>
    <dgm:cxn modelId="{C5738CEB-0E0D-41D5-98D3-1CC5685AB817}" type="presParOf" srcId="{7295A0EE-6179-4FE4-BD9C-9A31DC706468}" destId="{6300164D-0807-476F-879A-59B68C86E01C}" srcOrd="0" destOrd="0" presId="urn:microsoft.com/office/officeart/2005/8/layout/orgChart1"/>
    <dgm:cxn modelId="{EF380BAD-A68B-4CA3-84C7-9ACCE7C8D5E4}" type="presParOf" srcId="{7295A0EE-6179-4FE4-BD9C-9A31DC706468}" destId="{76A7D1C8-CDAE-40D4-8896-9412CB8CDF17}" srcOrd="1" destOrd="0" presId="urn:microsoft.com/office/officeart/2005/8/layout/orgChart1"/>
    <dgm:cxn modelId="{CF627D4A-C125-4B58-8247-52139690A7A2}" type="presParOf" srcId="{76A7D1C8-CDAE-40D4-8896-9412CB8CDF17}" destId="{BB6517B6-3B34-4642-8129-CA4FA8B6AB2C}" srcOrd="0" destOrd="0" presId="urn:microsoft.com/office/officeart/2005/8/layout/orgChart1"/>
    <dgm:cxn modelId="{320E1113-7CC6-41C3-9BA3-17F46C4601F1}" type="presParOf" srcId="{BB6517B6-3B34-4642-8129-CA4FA8B6AB2C}" destId="{107C0645-503A-46B9-90F9-460894B1E97A}" srcOrd="0" destOrd="0" presId="urn:microsoft.com/office/officeart/2005/8/layout/orgChart1"/>
    <dgm:cxn modelId="{78E66CC7-8329-4CDD-B245-295052547FB8}" type="presParOf" srcId="{BB6517B6-3B34-4642-8129-CA4FA8B6AB2C}" destId="{A5F972D8-D049-4B7D-8AAF-B54D633410CB}" srcOrd="1" destOrd="0" presId="urn:microsoft.com/office/officeart/2005/8/layout/orgChart1"/>
    <dgm:cxn modelId="{4AB1E314-8839-43D3-96AE-7C9315980D92}" type="presParOf" srcId="{76A7D1C8-CDAE-40D4-8896-9412CB8CDF17}" destId="{209F6C28-C7A5-4408-BA0F-49BAED6C01A2}" srcOrd="1" destOrd="0" presId="urn:microsoft.com/office/officeart/2005/8/layout/orgChart1"/>
    <dgm:cxn modelId="{CA26A07A-DC80-4FAC-9714-AAE57FD03CD9}" type="presParOf" srcId="{76A7D1C8-CDAE-40D4-8896-9412CB8CDF17}" destId="{CA6624AC-C869-4688-8C65-594D473FB4B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7036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53063" y="0"/>
            <a:ext cx="417036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05575"/>
            <a:ext cx="4170363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53063" y="6505575"/>
            <a:ext cx="4170362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fld id="{C0C7BF55-0FB1-4F3C-89AF-FB499A677E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4032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7036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53063" y="0"/>
            <a:ext cx="417036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89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089275" y="515938"/>
            <a:ext cx="3446463" cy="2584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82700" y="3271838"/>
            <a:ext cx="7058025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43675"/>
            <a:ext cx="4170363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53063" y="6543675"/>
            <a:ext cx="417036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8" tIns="47174" rIns="94348" bIns="47174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pPr>
              <a:defRPr/>
            </a:pPr>
            <a:fld id="{F5DC3C0E-B4D1-4230-8A0D-C1156BA429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2087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8FEBAF-6010-484D-A7CF-64D10896E40B}" type="slidenum">
              <a:rPr lang="es-ES" sz="1200" smtClean="0"/>
              <a:pPr eaLnBrk="1" hangingPunct="1"/>
              <a:t>8</a:t>
            </a:fld>
            <a:endParaRPr lang="es-ES" sz="1200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99E54A4-E9AE-4D75-B0A8-FA1270BB5EB8}" type="slidenum">
              <a:rPr lang="es-ES" sz="1200" smtClean="0"/>
              <a:pPr eaLnBrk="1" hangingPunct="1"/>
              <a:t>21</a:t>
            </a:fld>
            <a:endParaRPr lang="es-ES" sz="1200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ChangeArrowheads="1"/>
          </p:cNvSpPr>
          <p:nvPr>
            <p:ph type="body" idx="1"/>
          </p:nvPr>
        </p:nvSpPr>
        <p:spPr>
          <a:xfrm>
            <a:off x="962025" y="3271838"/>
            <a:ext cx="7699375" cy="3100387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s-UY" smtClean="0"/>
              <a:t>La organización tradicional es vertical y jerárquica. Basada en “funciones” (organización funcional), que puede llevar a que cada unidad organizacional se transforme en un silo o chacra lo cual genera suboptimización. </a:t>
            </a:r>
          </a:p>
          <a:p>
            <a:pPr eaLnBrk="1" hangingPunct="1"/>
            <a:endParaRPr lang="es-UY" smtClean="0"/>
          </a:p>
          <a:p>
            <a:pPr eaLnBrk="1" hangingPunct="1"/>
            <a:r>
              <a:rPr lang="es-UY" smtClean="0"/>
              <a:t>Pero el negocio corre en forma horizontal. Si nos orientamos a procesos nos orientamos hacia el cliente y ganamos en eficiencia y en satisfacción de este cliente. </a:t>
            </a:r>
          </a:p>
          <a:p>
            <a:pPr eaLnBrk="1" hangingPunct="1"/>
            <a:endParaRPr lang="es-UY" smtClean="0"/>
          </a:p>
          <a:p>
            <a:pPr eaLnBrk="1" hangingPunct="1"/>
            <a:r>
              <a:rPr lang="es-UY" smtClean="0"/>
              <a:t>Antes organización orientada a productos (ej. Ford A negro). Hoy, orientación hacia el cliente. </a:t>
            </a:r>
          </a:p>
          <a:p>
            <a:pPr eaLnBrk="1" hangingPunct="1"/>
            <a:endParaRPr lang="es-UY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F920595-BDE3-43E4-BD88-23D1D8B958D9}" type="slidenum">
              <a:rPr lang="es-ES" sz="1200" smtClean="0"/>
              <a:pPr eaLnBrk="1" hangingPunct="1"/>
              <a:t>24</a:t>
            </a:fld>
            <a:endParaRPr lang="es-ES" sz="1200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089275" y="515938"/>
            <a:ext cx="3444875" cy="2584450"/>
          </a:xfrm>
          <a:solidFill>
            <a:srgbClr val="FFFFFF"/>
          </a:solidFill>
          <a:ln/>
        </p:spPr>
      </p:sp>
      <p:sp>
        <p:nvSpPr>
          <p:cNvPr id="4198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r>
              <a:rPr lang="es-ES_tradnl" smtClean="0"/>
              <a:t>Acá hablar de las disfunciones y que las conocemos a través de los síntomas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29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2AA1AF7-8F13-49EC-AE5D-B485F9800EEE}" type="slidenum">
              <a:rPr lang="es-ES" sz="1200" smtClean="0"/>
              <a:pPr eaLnBrk="1" hangingPunct="1"/>
              <a:t>25</a:t>
            </a:fld>
            <a:endParaRPr lang="es-ES" sz="1200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089275" y="515938"/>
            <a:ext cx="3444875" cy="2584450"/>
          </a:xfrm>
          <a:solidFill>
            <a:srgbClr val="FFFFFF"/>
          </a:solidFill>
          <a:ln/>
        </p:spPr>
      </p:sp>
      <p:sp>
        <p:nvSpPr>
          <p:cNvPr id="4301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61E1903-FFEE-462E-B38F-2E12726A64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8207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839C8-B92D-486A-86B3-12F5FCD0BC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817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50D29-027C-434D-B67D-BB1C6AA6D54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309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5ABF8-B7F9-4AF5-B7F1-FE64CE9D01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861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4 Triángulo isósceles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5 Conector recto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0D782-4636-49E5-9467-634C29D6488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55159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395FC-EFFB-4A83-BCE4-C6AB42AEC5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493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95D00558-4A2C-4B59-9589-46EFB29202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3636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DB911-883E-4235-88B6-8807D5E576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82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18AF9-4C1D-4BCC-B863-BF6666B5CE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664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3D5B0524-78CF-4101-B784-544C7EE25B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260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EBAF2B83-A954-4BEF-B9C6-C1FE080C65D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6655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054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DA3EB20-4F98-4149-BF42-38B17FEBA01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1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hf hdr="0" ftr="0" dt="0"/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9553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F9553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F9553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F9553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F9553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9553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9553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9553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9553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4AB89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71600"/>
          </a:xfrm>
          <a:ln>
            <a:solidFill>
              <a:schemeClr val="tx1"/>
            </a:solidFill>
          </a:ln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28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ANÁLISIS Y DISEÑO DE PROCESOS Y PROCEDIMIENTOS DE TRABAJO</a:t>
            </a:r>
            <a:endParaRPr lang="es-ES" sz="2800" dirty="0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848600" cy="4648200"/>
          </a:xfrm>
        </p:spPr>
        <p:txBody>
          <a:bodyPr>
            <a:normAutofit lnSpcReduction="10000"/>
          </a:bodyPr>
          <a:lstStyle/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Concepto.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Alcance de la Técnica.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Ventajas de su utilización.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Aplicación de la Técnica.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Sistemas de graficación de curso gramas.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Características.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Ventajas y limitaciones de los sistemas de graficación más usuales.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Tendencias modernas para la mejora de procesos.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Metodología de análisis.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Manual de procedimientos.</a:t>
            </a:r>
          </a:p>
          <a:p>
            <a:pPr marL="533400" indent="-533400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dirty="0" smtClean="0">
                <a:latin typeface="Arial" charset="0"/>
              </a:rPr>
              <a:t>Elaboración y presentación.</a:t>
            </a:r>
            <a:endParaRPr lang="es-ES" sz="2400" dirty="0" smtClean="0">
              <a:latin typeface="Arial" charset="0"/>
            </a:endParaRPr>
          </a:p>
        </p:txBody>
      </p:sp>
      <p:sp>
        <p:nvSpPr>
          <p:cNvPr id="1024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6A545B-31F3-4D8D-9B2E-E1784F3E7175}" type="slidenum">
              <a:rPr lang="es-ES" sz="1200"/>
              <a:pPr eaLnBrk="1" hangingPunct="1"/>
              <a:t>1</a:t>
            </a:fld>
            <a:endParaRPr lang="es-ES"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APLICACIÓN DE LA TÉCNICA</a:t>
            </a:r>
            <a:endParaRPr lang="es-ES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r>
              <a:rPr lang="es-UY" sz="2800" b="1" smtClean="0">
                <a:latin typeface="Arial" charset="0"/>
                <a:cs typeface="Arial" charset="0"/>
              </a:rPr>
              <a:t>Utilidad del Diagrama de Procedimientos:</a:t>
            </a:r>
          </a:p>
          <a:p>
            <a:endParaRPr lang="es-UY" sz="2800" b="1" smtClean="0">
              <a:latin typeface="Arial" charset="0"/>
              <a:cs typeface="Arial" charset="0"/>
            </a:endParaRPr>
          </a:p>
          <a:p>
            <a:pPr lvl="1">
              <a:lnSpc>
                <a:spcPct val="125000"/>
              </a:lnSpc>
              <a:buFont typeface="Wingdings" pitchFamily="2" charset="2"/>
              <a:buChar char="Ø"/>
            </a:pPr>
            <a:r>
              <a:rPr lang="es-UY" sz="2400" smtClean="0">
                <a:latin typeface="Arial" charset="0"/>
                <a:cs typeface="Arial" charset="0"/>
              </a:rPr>
              <a:t>Relevar información o sistematizar información relevada “actual o vigente”,</a:t>
            </a:r>
          </a:p>
          <a:p>
            <a:pPr lvl="1">
              <a:lnSpc>
                <a:spcPct val="125000"/>
              </a:lnSpc>
              <a:buFont typeface="Wingdings" pitchFamily="2" charset="2"/>
              <a:buChar char="Ø"/>
            </a:pPr>
            <a:r>
              <a:rPr lang="es-UY" sz="2400" smtClean="0">
                <a:latin typeface="Arial" charset="0"/>
                <a:cs typeface="Arial" charset="0"/>
              </a:rPr>
              <a:t>Analizar un procedimiento y detectar problemas,</a:t>
            </a:r>
          </a:p>
          <a:p>
            <a:pPr lvl="1">
              <a:lnSpc>
                <a:spcPct val="125000"/>
              </a:lnSpc>
              <a:buFont typeface="Wingdings" pitchFamily="2" charset="2"/>
              <a:buChar char="Ø"/>
            </a:pPr>
            <a:r>
              <a:rPr lang="es-UY" sz="2400" smtClean="0">
                <a:latin typeface="Arial" charset="0"/>
                <a:cs typeface="Arial" charset="0"/>
              </a:rPr>
              <a:t>Diseñar propuestas de cambio “propuesto”,</a:t>
            </a:r>
          </a:p>
          <a:p>
            <a:pPr lvl="1">
              <a:lnSpc>
                <a:spcPct val="125000"/>
              </a:lnSpc>
              <a:buFont typeface="Wingdings" pitchFamily="2" charset="2"/>
              <a:buChar char="Ø"/>
            </a:pPr>
            <a:r>
              <a:rPr lang="es-UY" sz="2400" smtClean="0">
                <a:latin typeface="Arial" charset="0"/>
                <a:cs typeface="Arial" charset="0"/>
              </a:rPr>
              <a:t>Comparar realidades administrativas en diferentes momentos históricos.</a:t>
            </a:r>
            <a:endParaRPr lang="es-ES" sz="2400" smtClean="0">
              <a:latin typeface="Arial" charset="0"/>
              <a:cs typeface="Arial" charset="0"/>
            </a:endParaRPr>
          </a:p>
        </p:txBody>
      </p:sp>
      <p:sp>
        <p:nvSpPr>
          <p:cNvPr id="19460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D24838-05CD-4C95-933A-C685E3715840}" type="slidenum">
              <a:rPr lang="es-ES" sz="1200"/>
              <a:pPr eaLnBrk="1" hangingPunct="1"/>
              <a:t>10</a:t>
            </a:fld>
            <a:endParaRPr lang="es-ES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_tradnl" sz="36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Metodología de Análisis</a:t>
            </a:r>
            <a:endParaRPr lang="es-ES_tradnl" u="sng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2000" b="1" smtClean="0">
                <a:latin typeface="Arial" charset="0"/>
              </a:rPr>
              <a:t>Descomposición en partes</a:t>
            </a:r>
            <a:r>
              <a:rPr lang="es-ES_tradnl" sz="2000" smtClean="0">
                <a:latin typeface="Arial" charset="0"/>
              </a:rPr>
              <a:t> para conocer el objeto, la razón, el/los responsables, el lugar y el tiempo y los métodos utilizados.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2000" smtClean="0">
                <a:latin typeface="Arial" charset="0"/>
              </a:rPr>
              <a:t>Preguntas: </a:t>
            </a:r>
          </a:p>
          <a:p>
            <a:pPr marL="1106424" lvl="2" algn="just" fontAlgn="auto">
              <a:lnSpc>
                <a:spcPct val="105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  <a:cs typeface="Arial" charset="0"/>
              </a:rPr>
              <a:t>Referidas al objeto</a:t>
            </a:r>
            <a:r>
              <a:rPr lang="es-ES_tradnl" sz="2000" smtClean="0">
                <a:latin typeface="Arial" charset="0"/>
                <a:cs typeface="Arial" charset="0"/>
              </a:rPr>
              <a:t>: </a:t>
            </a:r>
            <a:r>
              <a:rPr lang="es-ES_tradnl" sz="1800" smtClean="0">
                <a:latin typeface="Arial" charset="0"/>
                <a:cs typeface="Arial" charset="0"/>
              </a:rPr>
              <a:t>qué se hace?, es necesario?, por qué se hace?, qué sucedería si no se hace?, ...</a:t>
            </a:r>
          </a:p>
          <a:p>
            <a:pPr marL="1106424" lvl="2" algn="just" fontAlgn="auto">
              <a:lnSpc>
                <a:spcPct val="105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  <a:cs typeface="Arial" charset="0"/>
              </a:rPr>
              <a:t>Referidas al responsables de ejecución</a:t>
            </a:r>
            <a:r>
              <a:rPr lang="es-ES_tradnl" sz="2000" smtClean="0">
                <a:latin typeface="Arial" charset="0"/>
                <a:cs typeface="Arial" charset="0"/>
              </a:rPr>
              <a:t>: </a:t>
            </a:r>
            <a:r>
              <a:rPr lang="es-ES_tradnl" sz="1800" smtClean="0">
                <a:latin typeface="Arial" charset="0"/>
                <a:cs typeface="Arial" charset="0"/>
              </a:rPr>
              <a:t>quién lo hace?, por qué lo hace?, tiene la capacitación y experiencia adecuadas?,....</a:t>
            </a:r>
          </a:p>
          <a:p>
            <a:pPr marL="1106424" lvl="2" algn="just" fontAlgn="auto">
              <a:lnSpc>
                <a:spcPct val="105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  <a:cs typeface="Arial" charset="0"/>
              </a:rPr>
              <a:t>Referidas al lugar</a:t>
            </a:r>
            <a:r>
              <a:rPr lang="es-ES_tradnl" sz="2000" smtClean="0">
                <a:latin typeface="Arial" charset="0"/>
                <a:cs typeface="Arial" charset="0"/>
              </a:rPr>
              <a:t>: </a:t>
            </a:r>
            <a:r>
              <a:rPr lang="es-ES_tradnl" sz="1800" smtClean="0">
                <a:latin typeface="Arial" charset="0"/>
                <a:cs typeface="Arial" charset="0"/>
              </a:rPr>
              <a:t>dónde se hace?, por qué se hace en ese lugar?,....</a:t>
            </a:r>
          </a:p>
          <a:p>
            <a:pPr marL="1106424" lvl="2" algn="just" fontAlgn="auto">
              <a:lnSpc>
                <a:spcPct val="105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  <a:cs typeface="Arial" charset="0"/>
              </a:rPr>
              <a:t>Referidas al tiempo</a:t>
            </a:r>
            <a:r>
              <a:rPr lang="es-ES_tradnl" sz="2000" smtClean="0">
                <a:latin typeface="Arial" charset="0"/>
                <a:cs typeface="Arial" charset="0"/>
              </a:rPr>
              <a:t>: </a:t>
            </a:r>
            <a:r>
              <a:rPr lang="es-ES_tradnl" sz="1800" smtClean="0">
                <a:latin typeface="Arial" charset="0"/>
                <a:cs typeface="Arial" charset="0"/>
              </a:rPr>
              <a:t>cuándo se hace?, por qué se hace en ese momento?, es correcto el orden en que se efectúa?,...</a:t>
            </a:r>
          </a:p>
          <a:p>
            <a:pPr marL="1106424" lvl="2" algn="just" fontAlgn="auto">
              <a:lnSpc>
                <a:spcPct val="105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  <a:cs typeface="Arial" charset="0"/>
              </a:rPr>
              <a:t>Referidas al método</a:t>
            </a:r>
            <a:r>
              <a:rPr lang="es-ES_tradnl" sz="2000" smtClean="0">
                <a:latin typeface="Arial" charset="0"/>
                <a:cs typeface="Arial" charset="0"/>
              </a:rPr>
              <a:t>: </a:t>
            </a:r>
            <a:r>
              <a:rPr lang="es-ES_tradnl" sz="1800" smtClean="0">
                <a:latin typeface="Arial" charset="0"/>
                <a:cs typeface="Arial" charset="0"/>
              </a:rPr>
              <a:t>cómo se hace?, por qué se hace de esa manera?,....</a:t>
            </a:r>
          </a:p>
        </p:txBody>
      </p:sp>
      <p:sp>
        <p:nvSpPr>
          <p:cNvPr id="2048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F3B91CF-F4E1-4BCC-A5D6-A607A250536B}" type="slidenum">
              <a:rPr lang="es-ES" sz="1200"/>
              <a:pPr eaLnBrk="1" hangingPunct="1"/>
              <a:t>11</a:t>
            </a:fld>
            <a:endParaRPr lang="es-ES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_tradnl" sz="36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Metodología de Análisis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S_tradnl" sz="2800" smtClean="0">
                <a:latin typeface="Arial" charset="0"/>
              </a:rPr>
              <a:t>Ese sistema de preguntas permite </a:t>
            </a:r>
            <a:r>
              <a:rPr lang="es-ES_tradnl" sz="2800" b="1" smtClean="0">
                <a:latin typeface="Arial" charset="0"/>
              </a:rPr>
              <a:t>describir el procedimiento</a:t>
            </a:r>
            <a:r>
              <a:rPr lang="es-ES_tradnl" sz="2800" smtClean="0">
                <a:latin typeface="Arial" charset="0"/>
              </a:rPr>
              <a:t>, realizar su </a:t>
            </a:r>
            <a:r>
              <a:rPr lang="es-ES_tradnl" sz="2800" b="1" smtClean="0">
                <a:latin typeface="Arial" charset="0"/>
              </a:rPr>
              <a:t>diagnóstico</a:t>
            </a:r>
            <a:r>
              <a:rPr lang="es-ES_tradnl" sz="2800" smtClean="0">
                <a:latin typeface="Arial" charset="0"/>
              </a:rPr>
              <a:t> y ver las </a:t>
            </a:r>
            <a:r>
              <a:rPr lang="es-ES_tradnl" sz="2800" b="1" smtClean="0">
                <a:latin typeface="Arial" charset="0"/>
              </a:rPr>
              <a:t>posibilidades de mejorarlo</a:t>
            </a:r>
            <a:r>
              <a:rPr lang="es-ES_tradnl" sz="2800" smtClean="0">
                <a:latin typeface="Arial" charset="0"/>
              </a:rPr>
              <a:t>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_tradnl" sz="2800" smtClean="0">
              <a:latin typeface="Arial" charset="0"/>
            </a:endParaRPr>
          </a:p>
          <a:p>
            <a:pPr algn="just">
              <a:lnSpc>
                <a:spcPct val="90000"/>
              </a:lnSpc>
            </a:pPr>
            <a:r>
              <a:rPr lang="es-ES_tradnl" sz="2800" b="1" smtClean="0">
                <a:latin typeface="Arial" charset="0"/>
              </a:rPr>
              <a:t>Alternativas del análisis</a:t>
            </a:r>
            <a:r>
              <a:rPr lang="es-ES_tradnl" sz="2800" smtClean="0">
                <a:latin typeface="Arial" charset="0"/>
              </a:rPr>
              <a:t>: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_tradnl" sz="2800" smtClean="0">
              <a:latin typeface="Arial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ES_tradnl" sz="2800" smtClean="0">
                <a:latin typeface="Arial" charset="0"/>
              </a:rPr>
              <a:t>Eliminar el trabajo </a:t>
            </a:r>
            <a:r>
              <a:rPr lang="es-ES_tradnl" sz="2800" b="1" smtClean="0">
                <a:latin typeface="Arial" charset="0"/>
              </a:rPr>
              <a:t>innecesario</a:t>
            </a:r>
            <a:endParaRPr lang="es-ES_tradnl" sz="2800" smtClean="0">
              <a:latin typeface="Arial" charset="0"/>
            </a:endParaRPr>
          </a:p>
          <a:p>
            <a:pPr lvl="2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ES_tradnl" sz="2800" b="1" smtClean="0">
                <a:latin typeface="Arial" charset="0"/>
              </a:rPr>
              <a:t>Combinar</a:t>
            </a:r>
            <a:r>
              <a:rPr lang="es-ES_tradnl" sz="2800" smtClean="0">
                <a:latin typeface="Arial" charset="0"/>
              </a:rPr>
              <a:t> o </a:t>
            </a:r>
            <a:r>
              <a:rPr lang="es-ES_tradnl" sz="2800" b="1" smtClean="0">
                <a:latin typeface="Arial" charset="0"/>
              </a:rPr>
              <a:t>reordenar</a:t>
            </a:r>
            <a:r>
              <a:rPr lang="es-ES_tradnl" sz="2800" smtClean="0">
                <a:latin typeface="Arial" charset="0"/>
              </a:rPr>
              <a:t> operaciones</a:t>
            </a:r>
          </a:p>
          <a:p>
            <a:pPr lvl="2" algn="just">
              <a:lnSpc>
                <a:spcPct val="90000"/>
              </a:lnSpc>
              <a:buFont typeface="Wingdings" pitchFamily="2" charset="2"/>
              <a:buChar char="v"/>
            </a:pPr>
            <a:r>
              <a:rPr lang="es-ES_tradnl" sz="2800" b="1" smtClean="0">
                <a:latin typeface="Arial" charset="0"/>
              </a:rPr>
              <a:t>Simplificar</a:t>
            </a:r>
            <a:r>
              <a:rPr lang="es-ES_tradnl" sz="2800" smtClean="0">
                <a:latin typeface="Arial" charset="0"/>
              </a:rPr>
              <a:t> las operaciones.</a:t>
            </a:r>
          </a:p>
          <a:p>
            <a:pPr lvl="2" algn="just">
              <a:lnSpc>
                <a:spcPct val="90000"/>
              </a:lnSpc>
              <a:buFont typeface="Wingdings" pitchFamily="2" charset="2"/>
              <a:buNone/>
            </a:pPr>
            <a:endParaRPr lang="es-ES_tradnl" sz="28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_tradnl" sz="2800" smtClean="0">
              <a:latin typeface="Arial" charset="0"/>
            </a:endParaRPr>
          </a:p>
          <a:p>
            <a:pPr lvl="2">
              <a:lnSpc>
                <a:spcPct val="90000"/>
              </a:lnSpc>
              <a:buFont typeface="Wingdings" pitchFamily="2" charset="2"/>
              <a:buNone/>
            </a:pPr>
            <a:endParaRPr lang="es-ES_tradnl" sz="2800" smtClean="0"/>
          </a:p>
        </p:txBody>
      </p:sp>
      <p:sp>
        <p:nvSpPr>
          <p:cNvPr id="21508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0C8F32-2FB4-45EA-921D-6A0AD066CF5C}" type="slidenum">
              <a:rPr lang="es-ES" sz="1200"/>
              <a:pPr eaLnBrk="1" hangingPunct="1"/>
              <a:t>12</a:t>
            </a:fld>
            <a:endParaRPr lang="es-ES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_tradnl" sz="36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Metodología de Análisis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es-ES_tradnl" smtClean="0">
                <a:latin typeface="Arial" charset="0"/>
              </a:rPr>
              <a:t>Algunas deficiencias: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v"/>
            </a:pPr>
            <a:r>
              <a:rPr lang="es-ES_tradnl" smtClean="0">
                <a:latin typeface="Arial" charset="0"/>
              </a:rPr>
              <a:t>Número excesivo de etapas,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v"/>
            </a:pPr>
            <a:r>
              <a:rPr lang="es-ES_tradnl" smtClean="0">
                <a:latin typeface="Arial" charset="0"/>
              </a:rPr>
              <a:t>“desandar lo andado”,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v"/>
            </a:pPr>
            <a:r>
              <a:rPr lang="es-ES_tradnl" smtClean="0">
                <a:latin typeface="Arial" charset="0"/>
              </a:rPr>
              <a:t>falta de unificación,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v"/>
            </a:pPr>
            <a:r>
              <a:rPr lang="es-ES_tradnl" smtClean="0">
                <a:latin typeface="Arial" charset="0"/>
              </a:rPr>
              <a:t>demasiado movimiento de personas,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v"/>
            </a:pPr>
            <a:r>
              <a:rPr lang="es-ES_tradnl" smtClean="0">
                <a:latin typeface="Arial" charset="0"/>
              </a:rPr>
              <a:t>exceso de registros para fines de referencia o anotación,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v"/>
            </a:pPr>
            <a:r>
              <a:rPr lang="es-ES_tradnl" smtClean="0">
                <a:latin typeface="Arial" charset="0"/>
              </a:rPr>
              <a:t>elevada cantidad de documentos.</a:t>
            </a:r>
          </a:p>
        </p:txBody>
      </p:sp>
      <p:sp>
        <p:nvSpPr>
          <p:cNvPr id="2253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8D70C4A-97AE-45BF-8CEF-6D79B34F2B06}" type="slidenum">
              <a:rPr lang="es-ES" sz="1200"/>
              <a:pPr eaLnBrk="1" hangingPunct="1"/>
              <a:t>13</a:t>
            </a:fld>
            <a:endParaRPr lang="es-ES" sz="1200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914400" y="5791200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Dovey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_tradnl" sz="36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Manual de Procedimientos</a:t>
            </a:r>
            <a:endParaRPr lang="es-ES_tradnl" u="sng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1900" smtClean="0">
                <a:latin typeface="Arial" charset="0"/>
              </a:rPr>
              <a:t>Se establecen y </a:t>
            </a:r>
            <a:r>
              <a:rPr lang="es-ES_tradnl" sz="1900" b="1" smtClean="0">
                <a:latin typeface="Arial" charset="0"/>
              </a:rPr>
              <a:t>describen en detalle las operaciones</a:t>
            </a:r>
            <a:r>
              <a:rPr lang="es-ES_tradnl" sz="1900" smtClean="0">
                <a:latin typeface="Arial" charset="0"/>
              </a:rPr>
              <a:t> que se deben ejecutar en forma </a:t>
            </a:r>
            <a:r>
              <a:rPr lang="es-ES_tradnl" sz="1900" b="1" smtClean="0">
                <a:latin typeface="Arial" charset="0"/>
              </a:rPr>
              <a:t>cronológica y secuencial</a:t>
            </a:r>
            <a:r>
              <a:rPr lang="es-ES_tradnl" sz="1900" smtClean="0">
                <a:latin typeface="Arial" charset="0"/>
              </a:rPr>
              <a:t> para realizar una tarea.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1900" smtClean="0">
                <a:latin typeface="Arial" charset="0"/>
              </a:rPr>
              <a:t>Permiten comprender ordenada y detalladamente las operaciones, los órganos y puestos que intervienen y los portadores de información que se utilizan.</a:t>
            </a:r>
            <a:endParaRPr lang="es-ES_tradnl" sz="1900" smtClean="0"/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1900" b="1" smtClean="0">
                <a:latin typeface="Arial" charset="0"/>
              </a:rPr>
              <a:t>Ventajas:</a:t>
            </a:r>
            <a:r>
              <a:rPr lang="es-ES_tradnl" sz="1900" smtClean="0">
                <a:latin typeface="Arial" charset="0"/>
              </a:rPr>
              <a:t> 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1900" smtClean="0">
                <a:latin typeface="Arial" charset="0"/>
              </a:rPr>
              <a:t>normatizan y estandarizan la ejecución,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1900" smtClean="0">
                <a:latin typeface="Arial" charset="0"/>
              </a:rPr>
              <a:t>facilitan la toma de decisiones programadas,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1900" smtClean="0">
                <a:latin typeface="Arial" charset="0"/>
              </a:rPr>
              <a:t>capacitan al nuevo personal,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1900" smtClean="0">
                <a:latin typeface="Arial" charset="0"/>
              </a:rPr>
              <a:t>elementos de consulta en caso de duda,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1900" smtClean="0">
                <a:latin typeface="Arial" charset="0"/>
              </a:rPr>
              <a:t>jefes no participan en decisiones programadas.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1900" b="1" smtClean="0">
                <a:latin typeface="Arial" charset="0"/>
              </a:rPr>
              <a:t>Desventajas: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1900" smtClean="0">
                <a:latin typeface="Arial" charset="0"/>
              </a:rPr>
              <a:t>enlentecen el trabajo,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1900" smtClean="0">
                <a:latin typeface="Arial" charset="0"/>
              </a:rPr>
              <a:t>difícil mantenimiento actualizado,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1900" smtClean="0">
                <a:latin typeface="Arial" charset="0"/>
              </a:rPr>
              <a:t>pueden limitar la iniciativa del personal.</a:t>
            </a:r>
          </a:p>
          <a:p>
            <a:pPr marL="822960" lvl="1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ES_tradnl" sz="1900" smtClean="0">
                <a:latin typeface="Arial" charset="0"/>
              </a:rPr>
              <a:t>Recomendable. Tamaño, rotación del personal.</a:t>
            </a:r>
          </a:p>
          <a:p>
            <a:pPr marL="1106424" lvl="2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es-ES_tradnl" sz="1900" smtClean="0">
              <a:latin typeface="Arial" charset="0"/>
            </a:endParaRPr>
          </a:p>
        </p:txBody>
      </p:sp>
      <p:sp>
        <p:nvSpPr>
          <p:cNvPr id="2355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86F28B6-E49D-4257-8F83-95DCF6C496FB}" type="slidenum">
              <a:rPr lang="es-ES" sz="1200"/>
              <a:pPr eaLnBrk="1" hangingPunct="1"/>
              <a:t>14</a:t>
            </a:fld>
            <a:endParaRPr lang="es-ES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_tradnl" sz="36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Manual de Procedimientos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990600"/>
            <a:ext cx="7772400" cy="4343400"/>
          </a:xfrm>
        </p:spPr>
        <p:txBody>
          <a:bodyPr>
            <a:normAutofit fontScale="92500" lnSpcReduction="20000"/>
          </a:bodyPr>
          <a:lstStyle/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sz="2000" smtClean="0">
                <a:latin typeface="Arial" charset="0"/>
              </a:rPr>
              <a:t>El manual debe contener una </a:t>
            </a:r>
            <a:r>
              <a:rPr lang="es-ES_tradnl" sz="2000" b="1" smtClean="0">
                <a:latin typeface="Arial" charset="0"/>
              </a:rPr>
              <a:t>relación ordenada y sistematizada de los procedimientos</a:t>
            </a:r>
            <a:r>
              <a:rPr lang="es-ES_tradnl" sz="2000" smtClean="0">
                <a:latin typeface="Arial" charset="0"/>
              </a:rPr>
              <a:t>, por eso clasificados por sistemas, procedimientos principales y procedimientos accesorios.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_tradnl" b="1" smtClean="0">
                <a:latin typeface="Arial" charset="0"/>
              </a:rPr>
              <a:t>Contenido:</a:t>
            </a:r>
          </a:p>
          <a:p>
            <a:pPr marL="448056" indent="-384048" algn="just" fontAlgn="auto">
              <a:lnSpc>
                <a:spcPct val="50000"/>
              </a:lnSpc>
              <a:spcAft>
                <a:spcPts val="0"/>
              </a:spcAft>
              <a:buFontTx/>
              <a:buNone/>
              <a:defRPr/>
            </a:pPr>
            <a:endParaRPr lang="es-ES_tradnl" smtClean="0">
              <a:latin typeface="Arial" charset="0"/>
            </a:endParaRP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</a:rPr>
              <a:t>IDENTIFICACIÓN</a:t>
            </a:r>
            <a:r>
              <a:rPr lang="es-ES_tradnl" sz="2000" smtClean="0">
                <a:latin typeface="Arial" charset="0"/>
              </a:rPr>
              <a:t>: nombre del órgano, nombre del procedimiento, número y/o código del procedimiento, fecha de elaboración, fecha de vigencia.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</a:rPr>
              <a:t>OBJETIVO</a:t>
            </a:r>
            <a:r>
              <a:rPr lang="es-ES_tradnl" sz="2000" smtClean="0">
                <a:latin typeface="Arial" charset="0"/>
              </a:rPr>
              <a:t>: en forma clara y precisa, saber para qué se desarrolla.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</a:rPr>
              <a:t>TEXTO</a:t>
            </a:r>
            <a:r>
              <a:rPr lang="es-ES_tradnl" sz="2000" smtClean="0">
                <a:latin typeface="Arial" charset="0"/>
              </a:rPr>
              <a:t>: es la forma narrativa donde enumera las operaciones en orden cronológico, en qué consiste cada operación, y quien debe ejecutarla, cómo, cuando y dónde.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</a:rPr>
              <a:t>PORTADORES DE INFORMACIÓN</a:t>
            </a:r>
            <a:r>
              <a:rPr lang="es-ES_tradnl" sz="2000" smtClean="0">
                <a:latin typeface="Arial" charset="0"/>
              </a:rPr>
              <a:t>: dibujo de un ejemplar del portador y las instrucciones del método de llenado.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ES_tradnl" sz="2000" b="1" smtClean="0">
                <a:latin typeface="Arial" charset="0"/>
              </a:rPr>
              <a:t>CURSOGRAMA</a:t>
            </a:r>
            <a:r>
              <a:rPr lang="es-ES_tradnl" sz="2000" smtClean="0">
                <a:latin typeface="Arial" charset="0"/>
              </a:rPr>
              <a:t>.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es-ES_tradnl" sz="2000" smtClean="0">
              <a:latin typeface="Arial" charset="0"/>
            </a:endParaRPr>
          </a:p>
        </p:txBody>
      </p:sp>
      <p:sp>
        <p:nvSpPr>
          <p:cNvPr id="24580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5E61FC5-B6EA-424F-885F-8483390A35A6}" type="slidenum">
              <a:rPr lang="es-ES" sz="1200"/>
              <a:pPr eaLnBrk="1" hangingPunct="1"/>
              <a:t>15</a:t>
            </a:fld>
            <a:endParaRPr lang="es-ES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36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Tendencias modernas para la mejora de procesos</a:t>
            </a:r>
            <a:endParaRPr lang="es-ES" sz="3600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85000" lnSpcReduction="10000"/>
          </a:bodyPr>
          <a:lstStyle/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800" smtClean="0"/>
              <a:t>Los manuales en el marco de los procesos de mejoramiento administrativo: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800" smtClean="0"/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UY" sz="2000" smtClean="0">
                <a:latin typeface="Arial" charset="0"/>
              </a:rPr>
              <a:t>Los manuales son un </a:t>
            </a:r>
            <a:r>
              <a:rPr lang="es-UY" sz="2000" b="1" smtClean="0">
                <a:latin typeface="Arial" charset="0"/>
              </a:rPr>
              <a:t>instrumento de análisis</a:t>
            </a:r>
            <a:r>
              <a:rPr lang="es-UY" sz="2000" smtClean="0">
                <a:latin typeface="Arial" charset="0"/>
              </a:rPr>
              <a:t> y también el </a:t>
            </a:r>
            <a:r>
              <a:rPr lang="es-UY" sz="2000" b="1" smtClean="0">
                <a:latin typeface="Arial" charset="0"/>
              </a:rPr>
              <a:t>producto final</a:t>
            </a:r>
            <a:r>
              <a:rPr lang="es-UY" sz="2000" smtClean="0">
                <a:latin typeface="Arial" charset="0"/>
              </a:rPr>
              <a:t> de un trabajo de </a:t>
            </a:r>
            <a:r>
              <a:rPr lang="es-UY" sz="2000" b="1" smtClean="0">
                <a:latin typeface="Arial" charset="0"/>
              </a:rPr>
              <a:t>mejoramiento administrativo</a:t>
            </a:r>
            <a:r>
              <a:rPr lang="es-UY" sz="2000" smtClean="0">
                <a:latin typeface="Arial" charset="0"/>
              </a:rPr>
              <a:t>.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s-UY" sz="2000" smtClean="0">
              <a:latin typeface="Arial" charset="0"/>
            </a:endParaRP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UY" sz="2000" b="1" smtClean="0">
                <a:latin typeface="Arial" charset="0"/>
              </a:rPr>
              <a:t>No han perdido vigencia</a:t>
            </a:r>
            <a:r>
              <a:rPr lang="es-UY" sz="2000" smtClean="0">
                <a:latin typeface="Arial" charset="0"/>
              </a:rPr>
              <a:t> como instrumento, pero su </a:t>
            </a:r>
            <a:r>
              <a:rPr lang="es-UY" sz="2000" b="1" smtClean="0">
                <a:latin typeface="Arial" charset="0"/>
              </a:rPr>
              <a:t>forma evolucionó</a:t>
            </a:r>
            <a:r>
              <a:rPr lang="es-UY" sz="2000" smtClean="0">
                <a:latin typeface="Arial" charset="0"/>
              </a:rPr>
              <a:t> hacia medios </a:t>
            </a:r>
            <a:r>
              <a:rPr lang="es-UY" sz="2000" b="1" smtClean="0">
                <a:latin typeface="Arial" charset="0"/>
              </a:rPr>
              <a:t>informáticos</a:t>
            </a:r>
            <a:r>
              <a:rPr lang="es-UY" sz="2000" smtClean="0">
                <a:latin typeface="Arial" charset="0"/>
              </a:rPr>
              <a:t>, permitiendo </a:t>
            </a:r>
            <a:r>
              <a:rPr lang="es-UY" sz="2000" b="1" smtClean="0">
                <a:latin typeface="Arial" charset="0"/>
              </a:rPr>
              <a:t>actualización permanente</a:t>
            </a:r>
            <a:r>
              <a:rPr lang="es-UY" sz="2000" smtClean="0">
                <a:latin typeface="Arial" charset="0"/>
              </a:rPr>
              <a:t>, y consultas interactivas del usuario.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s-UY" sz="2000" smtClean="0">
              <a:latin typeface="Arial" charset="0"/>
            </a:endParaRP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UY" sz="2000" smtClean="0">
                <a:latin typeface="Arial" charset="0"/>
              </a:rPr>
              <a:t>La técnica (procedimientos) ha sido recogida por otros procesos de mejoramiento administrativo como: </a:t>
            </a:r>
            <a:r>
              <a:rPr lang="es-UY" sz="2000" b="1" smtClean="0">
                <a:latin typeface="Arial" charset="0"/>
              </a:rPr>
              <a:t>la Mejora Continua/Calidad, las normas ISO 9000 y la Reingeniería.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UY" sz="2000" smtClean="0">
                <a:latin typeface="Arial" charset="0"/>
              </a:rPr>
              <a:t>	</a:t>
            </a:r>
            <a:endParaRPr lang="es-ES" sz="2000" smtClean="0">
              <a:latin typeface="Arial" charset="0"/>
            </a:endParaRPr>
          </a:p>
        </p:txBody>
      </p:sp>
      <p:sp>
        <p:nvSpPr>
          <p:cNvPr id="2560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CB2E2D-E42F-4E91-A63C-924EECC97EBD}" type="slidenum">
              <a:rPr lang="es-ES" sz="1200"/>
              <a:pPr eaLnBrk="1" hangingPunct="1"/>
              <a:t>16</a:t>
            </a:fld>
            <a:endParaRPr lang="es-ES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32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Procesos</a:t>
            </a:r>
            <a:endParaRPr lang="es-ES" sz="3200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990600" lvl="1" indent="-53340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UY" sz="2400" smtClean="0">
                <a:latin typeface="Arial Black" pitchFamily="34" charset="0"/>
              </a:rPr>
              <a:t>CONCEPTO</a:t>
            </a:r>
          </a:p>
          <a:p>
            <a:pPr marL="990600" lvl="1" indent="-53340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400" smtClean="0">
              <a:latin typeface="Arial Black" pitchFamily="34" charset="0"/>
            </a:endParaRPr>
          </a:p>
          <a:p>
            <a:pPr marL="990600" lvl="1" indent="-533400" algn="just" fontAlgn="auto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s-UY" sz="2400" smtClean="0"/>
              <a:t>Conjunto de </a:t>
            </a:r>
            <a:r>
              <a:rPr lang="es-UY" sz="2400" b="1" u="sng" smtClean="0"/>
              <a:t>actividades mutuamente relacionadas o que interactúan</a:t>
            </a:r>
            <a:r>
              <a:rPr lang="es-UY" sz="2400" smtClean="0"/>
              <a:t>, las cuales </a:t>
            </a:r>
            <a:r>
              <a:rPr lang="es-UY" sz="2400" b="1" u="sng" smtClean="0"/>
              <a:t>transforman</a:t>
            </a:r>
            <a:r>
              <a:rPr lang="es-UY" sz="2400" smtClean="0"/>
              <a:t> entradas en salidas (ISO 9000:2000).</a:t>
            </a:r>
          </a:p>
          <a:p>
            <a:pPr marL="990600" lvl="1" indent="-53340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400" smtClean="0"/>
          </a:p>
          <a:p>
            <a:pPr marL="990600" lvl="1" indent="-533400" algn="just" fontAlgn="auto">
              <a:lnSpc>
                <a:spcPct val="90000"/>
              </a:lnSpc>
              <a:spcAft>
                <a:spcPts val="0"/>
              </a:spcAft>
              <a:buFontTx/>
              <a:buAutoNum type="arabicPeriod" startAt="2"/>
              <a:defRPr/>
            </a:pPr>
            <a:r>
              <a:rPr lang="es-UY" sz="2400" smtClean="0"/>
              <a:t>Conjunto de actividades mutuamente relacionadas o que interactúan, que tienen el propósito de </a:t>
            </a:r>
            <a:r>
              <a:rPr lang="es-UY" sz="2400" b="1" smtClean="0"/>
              <a:t>agregar valor</a:t>
            </a:r>
            <a:r>
              <a:rPr lang="es-UY" sz="2400" smtClean="0"/>
              <a:t> a los inputs (</a:t>
            </a:r>
            <a:r>
              <a:rPr lang="es-ES" sz="1800" smtClean="0">
                <a:latin typeface="Arial" charset="0"/>
              </a:rPr>
              <a:t>elementos de entrada</a:t>
            </a:r>
            <a:r>
              <a:rPr lang="es-UY" sz="1800" smtClean="0">
                <a:latin typeface="Arial" charset="0"/>
              </a:rPr>
              <a:t>)</a:t>
            </a:r>
            <a:r>
              <a:rPr lang="es-UY" sz="2400" smtClean="0"/>
              <a:t>, transformándolos en un grupo de outputs (</a:t>
            </a:r>
            <a:r>
              <a:rPr lang="es-ES" sz="1800" smtClean="0">
                <a:latin typeface="Arial" charset="0"/>
              </a:rPr>
              <a:t>elementos</a:t>
            </a:r>
            <a:r>
              <a:rPr lang="es-UY" sz="1800" smtClean="0">
                <a:latin typeface="Arial" charset="0"/>
              </a:rPr>
              <a:t> </a:t>
            </a:r>
            <a:r>
              <a:rPr lang="es-ES" sz="1800" smtClean="0">
                <a:latin typeface="Arial" charset="0"/>
              </a:rPr>
              <a:t>de salida</a:t>
            </a:r>
            <a:r>
              <a:rPr lang="es-UY" sz="1800" smtClean="0">
                <a:latin typeface="Arial" charset="0"/>
              </a:rPr>
              <a:t>;</a:t>
            </a:r>
            <a:r>
              <a:rPr lang="es-UY" sz="2400" smtClean="0"/>
              <a:t> resultados) valiosos para un cliente.</a:t>
            </a:r>
          </a:p>
          <a:p>
            <a:pPr marL="990600" lvl="1" indent="-53340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UY" sz="2400" smtClean="0"/>
              <a:t> </a:t>
            </a:r>
            <a:endParaRPr lang="es-ES" sz="1800" smtClean="0">
              <a:latin typeface="Arial" charset="0"/>
            </a:endParaRPr>
          </a:p>
        </p:txBody>
      </p:sp>
      <p:sp>
        <p:nvSpPr>
          <p:cNvPr id="26628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97A2F94-22A1-4EE6-B71E-D439BA795776}" type="slidenum">
              <a:rPr lang="es-ES" sz="1200"/>
              <a:pPr eaLnBrk="1" hangingPunct="1"/>
              <a:t>17</a:t>
            </a:fld>
            <a:endParaRPr lang="es-ES" sz="1200"/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685800" y="609600"/>
            <a:ext cx="6280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UY" sz="1800">
                <a:solidFill>
                  <a:schemeClr val="tx2"/>
                </a:solidFill>
                <a:latin typeface="Arial Black" pitchFamily="34" charset="0"/>
              </a:rPr>
              <a:t>Tendencia modernas para la mejora de procesos</a:t>
            </a:r>
            <a:endParaRPr lang="es-ES" sz="180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609600" y="533400"/>
            <a:ext cx="7848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32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/>
            </a:r>
            <a:br>
              <a:rPr lang="es-UY" sz="32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</a:br>
            <a:r>
              <a:rPr lang="es-UY" sz="32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Procesos</a:t>
            </a:r>
            <a:endParaRPr lang="es-ES" sz="3200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s-ES" sz="2400" smtClean="0">
                <a:latin typeface="Arial" charset="0"/>
              </a:rPr>
              <a:t>Las organizaciones tradicionales se</a:t>
            </a:r>
            <a:r>
              <a:rPr lang="es-UY" sz="2400" smtClean="0">
                <a:latin typeface="Arial" charset="0"/>
              </a:rPr>
              <a:t> </a:t>
            </a:r>
            <a:r>
              <a:rPr lang="es-ES" sz="2400" smtClean="0">
                <a:latin typeface="Arial" charset="0"/>
              </a:rPr>
              <a:t>gestionan por funciones</a:t>
            </a:r>
            <a:endParaRPr lang="es-UY" sz="2400" smtClean="0">
              <a:latin typeface="Arial" charset="0"/>
            </a:endParaRPr>
          </a:p>
          <a:p>
            <a:pPr algn="just">
              <a:lnSpc>
                <a:spcPct val="140000"/>
              </a:lnSpc>
            </a:pPr>
            <a:r>
              <a:rPr lang="es-ES" sz="2400" smtClean="0">
                <a:latin typeface="Arial" charset="0"/>
              </a:rPr>
              <a:t>Las concepciones administrativas</a:t>
            </a:r>
            <a:r>
              <a:rPr lang="es-UY" sz="2400" smtClean="0">
                <a:latin typeface="Arial" charset="0"/>
              </a:rPr>
              <a:t> </a:t>
            </a:r>
            <a:r>
              <a:rPr lang="es-ES" sz="2400" smtClean="0">
                <a:latin typeface="Arial" charset="0"/>
              </a:rPr>
              <a:t>modernas indican que la </a:t>
            </a:r>
            <a:r>
              <a:rPr lang="es-ES" sz="2400" b="1" smtClean="0">
                <a:latin typeface="Arial" charset="0"/>
              </a:rPr>
              <a:t>eficacia</a:t>
            </a:r>
            <a:r>
              <a:rPr lang="es-UY" sz="2400" b="1" smtClean="0">
                <a:latin typeface="Arial" charset="0"/>
              </a:rPr>
              <a:t> </a:t>
            </a:r>
            <a:r>
              <a:rPr lang="es-ES" sz="2400" b="1" smtClean="0">
                <a:latin typeface="Arial" charset="0"/>
              </a:rPr>
              <a:t>aumenta cuando se identifican los</a:t>
            </a:r>
            <a:r>
              <a:rPr lang="es-UY" sz="2400" b="1" smtClean="0">
                <a:latin typeface="Arial" charset="0"/>
              </a:rPr>
              <a:t> </a:t>
            </a:r>
            <a:r>
              <a:rPr lang="es-ES" sz="2400" b="1" smtClean="0">
                <a:latin typeface="Arial" charset="0"/>
              </a:rPr>
              <a:t>procesos</a:t>
            </a:r>
          </a:p>
          <a:p>
            <a:pPr algn="just">
              <a:lnSpc>
                <a:spcPct val="140000"/>
              </a:lnSpc>
            </a:pPr>
            <a:r>
              <a:rPr lang="es-ES" sz="2400" smtClean="0">
                <a:latin typeface="Arial" charset="0"/>
              </a:rPr>
              <a:t>Las </a:t>
            </a:r>
            <a:r>
              <a:rPr lang="es-ES" sz="2400" b="1" smtClean="0">
                <a:latin typeface="Arial" charset="0"/>
              </a:rPr>
              <a:t>normas </a:t>
            </a:r>
            <a:r>
              <a:rPr lang="es-UY" sz="2400" b="1" smtClean="0">
                <a:latin typeface="Arial" charset="0"/>
              </a:rPr>
              <a:t>U</a:t>
            </a:r>
            <a:r>
              <a:rPr lang="es-ES" sz="2400" b="1" smtClean="0">
                <a:latin typeface="Arial" charset="0"/>
              </a:rPr>
              <a:t>nit-</a:t>
            </a:r>
            <a:r>
              <a:rPr lang="es-UY" sz="2400" b="1" smtClean="0">
                <a:latin typeface="Arial" charset="0"/>
              </a:rPr>
              <a:t>I</a:t>
            </a:r>
            <a:r>
              <a:rPr lang="es-ES" sz="2400" b="1" smtClean="0">
                <a:latin typeface="Arial" charset="0"/>
              </a:rPr>
              <a:t>so 9000:2000</a:t>
            </a:r>
            <a:r>
              <a:rPr lang="es-ES" sz="2400" smtClean="0">
                <a:latin typeface="Arial" charset="0"/>
              </a:rPr>
              <a:t> promueven la</a:t>
            </a:r>
            <a:r>
              <a:rPr lang="es-UY" sz="2400" smtClean="0">
                <a:latin typeface="Arial" charset="0"/>
              </a:rPr>
              <a:t> </a:t>
            </a:r>
            <a:r>
              <a:rPr lang="es-ES" sz="2400" smtClean="0">
                <a:latin typeface="Arial" charset="0"/>
              </a:rPr>
              <a:t>adopción del </a:t>
            </a:r>
            <a:r>
              <a:rPr lang="es-ES" sz="2400" b="1" smtClean="0">
                <a:latin typeface="Arial" charset="0"/>
              </a:rPr>
              <a:t>enfoque basado en procesos</a:t>
            </a:r>
            <a:endParaRPr lang="es-UY" sz="2400" b="1" smtClean="0">
              <a:latin typeface="Arial" charset="0"/>
            </a:endParaRPr>
          </a:p>
          <a:p>
            <a:endParaRPr lang="es-ES" sz="2400" smtClean="0">
              <a:latin typeface="Arial" charset="0"/>
            </a:endParaRPr>
          </a:p>
          <a:p>
            <a:endParaRPr lang="es-ES" smtClean="0"/>
          </a:p>
        </p:txBody>
      </p:sp>
      <p:sp>
        <p:nvSpPr>
          <p:cNvPr id="2765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06B80B-7F6A-4B55-AB74-39EFCF04752F}" type="slidenum">
              <a:rPr lang="es-ES" sz="1200"/>
              <a:pPr eaLnBrk="1" hangingPunct="1"/>
              <a:t>18</a:t>
            </a:fld>
            <a:endParaRPr lang="es-ES" sz="12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85800" y="609600"/>
            <a:ext cx="6280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s-UY" sz="1800">
                <a:solidFill>
                  <a:schemeClr val="tx2"/>
                </a:solidFill>
                <a:latin typeface="Arial Black" pitchFamily="34" charset="0"/>
              </a:rPr>
              <a:t>Tendencia modernas para la mejora de procesos</a:t>
            </a:r>
            <a:endParaRPr lang="es-ES" sz="1800">
              <a:solidFill>
                <a:schemeClr val="tx2"/>
              </a:solidFill>
              <a:latin typeface="Arial Black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685800" y="609600"/>
            <a:ext cx="7467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sz="2900" b="1" u="sng" smtClean="0">
                <a:solidFill>
                  <a:srgbClr val="000000"/>
                </a:solidFill>
                <a:latin typeface="Arial Black" pitchFamily="34" charset="0"/>
              </a:rPr>
              <a:t>ENFOQUE A PROCESOS EN UNIT-ISO </a:t>
            </a:r>
            <a:r>
              <a:rPr lang="es-ES" sz="2900" b="1" u="sng" smtClean="0">
                <a:solidFill>
                  <a:srgbClr val="FFFF00"/>
                </a:solidFill>
                <a:latin typeface="Arial Black" pitchFamily="34" charset="0"/>
              </a:rPr>
              <a:t/>
            </a:r>
            <a:br>
              <a:rPr lang="es-ES" sz="2900" b="1" u="sng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es-ES" sz="2900" b="1" u="sng" smtClean="0">
                <a:solidFill>
                  <a:srgbClr val="000000"/>
                </a:solidFill>
                <a:latin typeface="Arial Black" pitchFamily="34" charset="0"/>
              </a:rPr>
              <a:t>9001:2000</a:t>
            </a:r>
            <a:r>
              <a:rPr lang="es-ES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es-ES" smtClean="0">
                <a:solidFill>
                  <a:srgbClr val="000000"/>
                </a:solidFill>
                <a:latin typeface="Arial" charset="0"/>
              </a:rPr>
            </a:br>
            <a:endParaRPr lang="es-E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Identificar los procesos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Determinar su secuencia e</a:t>
            </a:r>
            <a:r>
              <a:rPr lang="es-UY" sz="28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interacción</a:t>
            </a:r>
            <a:endParaRPr lang="es-UY" sz="2800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algn="just" fontAlgn="auto">
              <a:lnSpc>
                <a:spcPct val="11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Comprensión y cumplimiento de</a:t>
            </a:r>
            <a:r>
              <a:rPr lang="es-UY" sz="28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requisitos</a:t>
            </a:r>
          </a:p>
          <a:p>
            <a:pPr marL="448056" indent="-384048" algn="just" fontAlgn="auto">
              <a:lnSpc>
                <a:spcPct val="11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Consideración de procesos en términos</a:t>
            </a:r>
            <a:r>
              <a:rPr lang="es-UY" sz="28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de agregado de valor</a:t>
            </a:r>
          </a:p>
          <a:p>
            <a:pPr marL="448056" indent="-384048" algn="just" fontAlgn="auto">
              <a:lnSpc>
                <a:spcPct val="11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Obtención de resultados de</a:t>
            </a:r>
            <a:r>
              <a:rPr lang="es-UY" sz="28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desempeño</a:t>
            </a:r>
            <a:r>
              <a:rPr lang="es-UY" sz="28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y eficacia</a:t>
            </a:r>
          </a:p>
          <a:p>
            <a:pPr marL="448056" indent="-384048" algn="just" fontAlgn="auto">
              <a:lnSpc>
                <a:spcPct val="11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Mejora continua en base a</a:t>
            </a:r>
            <a:r>
              <a:rPr lang="es-UY" sz="28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mediciones</a:t>
            </a:r>
            <a:r>
              <a:rPr lang="es-UY" sz="28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objetivas</a:t>
            </a:r>
            <a:endParaRPr lang="es-ES" sz="2800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ES" sz="2800" smtClean="0"/>
          </a:p>
        </p:txBody>
      </p:sp>
      <p:sp>
        <p:nvSpPr>
          <p:cNvPr id="2867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6DE594C-2683-4397-AEFF-B4E18E45255A}" type="slidenum">
              <a:rPr lang="es-ES" sz="1200"/>
              <a:pPr eaLnBrk="1" hangingPunct="1"/>
              <a:t>19</a:t>
            </a:fld>
            <a:endParaRPr lang="es-ES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INTRODUCCION</a:t>
            </a:r>
            <a:endParaRPr lang="es-ES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lnSpcReduction="10000"/>
          </a:bodyPr>
          <a:lstStyle/>
          <a:p>
            <a:pPr marL="448056" indent="-384048" algn="just" fontAlgn="auto">
              <a:lnSpc>
                <a:spcPct val="90000"/>
              </a:lnSpc>
              <a:spcBef>
                <a:spcPct val="15000"/>
              </a:spcBef>
              <a:spcAft>
                <a:spcPct val="25000"/>
              </a:spcAft>
              <a:buFont typeface="Wingdings 2"/>
              <a:buChar char=""/>
              <a:defRPr/>
            </a:pPr>
            <a:r>
              <a:rPr lang="es-UY" sz="2400" b="1" smtClean="0">
                <a:latin typeface="Arial" charset="0"/>
              </a:rPr>
              <a:t>Dos conceptos de organización:</a:t>
            </a:r>
          </a:p>
          <a:p>
            <a:pPr marL="822960" lvl="1" algn="just" fontAlgn="auto">
              <a:lnSpc>
                <a:spcPct val="90000"/>
              </a:lnSpc>
              <a:spcBef>
                <a:spcPct val="15000"/>
              </a:spcBef>
              <a:spcAft>
                <a:spcPct val="25000"/>
              </a:spcAft>
              <a:buFont typeface="Wingdings" pitchFamily="2" charset="2"/>
              <a:buChar char="Ø"/>
              <a:defRPr/>
            </a:pPr>
            <a:r>
              <a:rPr lang="es-UY" sz="2000" b="1" smtClean="0">
                <a:latin typeface="Arial" charset="0"/>
              </a:rPr>
              <a:t>Organización como función o proceso.</a:t>
            </a:r>
          </a:p>
          <a:p>
            <a:pPr marL="822960" lvl="1" algn="just" fontAlgn="auto">
              <a:lnSpc>
                <a:spcPct val="90000"/>
              </a:lnSpc>
              <a:spcBef>
                <a:spcPct val="15000"/>
              </a:spcBef>
              <a:spcAft>
                <a:spcPct val="25000"/>
              </a:spcAft>
              <a:buFont typeface="Wingdings" pitchFamily="2" charset="2"/>
              <a:buChar char="Ø"/>
              <a:defRPr/>
            </a:pPr>
            <a:r>
              <a:rPr lang="es-UY" sz="2000" b="1" smtClean="0">
                <a:latin typeface="Arial" charset="0"/>
              </a:rPr>
              <a:t>Organización como el resultado de esa función o proceso:</a:t>
            </a:r>
          </a:p>
          <a:p>
            <a:pPr marL="1106424" lvl="2" algn="just" fontAlgn="auto">
              <a:lnSpc>
                <a:spcPct val="90000"/>
              </a:lnSpc>
              <a:spcBef>
                <a:spcPct val="15000"/>
              </a:spcBef>
              <a:spcAft>
                <a:spcPct val="25000"/>
              </a:spcAft>
              <a:buFont typeface="Wingdings" pitchFamily="2" charset="2"/>
              <a:buChar char="v"/>
              <a:defRPr/>
            </a:pPr>
            <a:r>
              <a:rPr lang="es-UY" sz="1800" b="1" smtClean="0">
                <a:latin typeface="Arial" charset="0"/>
              </a:rPr>
              <a:t>Organización como estructura formal.</a:t>
            </a:r>
          </a:p>
          <a:p>
            <a:pPr marL="1106424" lvl="2" algn="just" fontAlgn="auto">
              <a:lnSpc>
                <a:spcPct val="90000"/>
              </a:lnSpc>
              <a:spcBef>
                <a:spcPct val="15000"/>
              </a:spcBef>
              <a:spcAft>
                <a:spcPct val="25000"/>
              </a:spcAft>
              <a:buFont typeface="Wingdings" pitchFamily="2" charset="2"/>
              <a:buChar char="v"/>
              <a:defRPr/>
            </a:pPr>
            <a:r>
              <a:rPr lang="es-UY" sz="1800" b="1" smtClean="0">
                <a:latin typeface="Arial" charset="0"/>
              </a:rPr>
              <a:t>Organización como estructura y sistemas administrativos.</a:t>
            </a:r>
          </a:p>
          <a:p>
            <a:pPr marL="1106424" lvl="2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s-UY" sz="1800" b="1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s-UY" sz="2400" b="1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UY" sz="2000" b="1" smtClean="0">
                <a:latin typeface="Arial" charset="0"/>
              </a:rPr>
              <a:t>Organización como estructura y sistemas adminitrativos.</a:t>
            </a:r>
          </a:p>
          <a:p>
            <a:pPr marL="448056" indent="-384048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s-UY" sz="2000" b="1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UY" sz="2000" b="1" smtClean="0">
                <a:latin typeface="Arial" charset="0"/>
              </a:rPr>
              <a:t>Organización</a:t>
            </a:r>
            <a:r>
              <a:rPr lang="en-US" sz="2000" b="1" smtClean="0">
                <a:latin typeface="Arial" charset="0"/>
              </a:rPr>
              <a:t> Formal:</a:t>
            </a:r>
            <a:r>
              <a:rPr lang="en-US" sz="2000" smtClean="0">
                <a:latin typeface="Arial" charset="0"/>
              </a:rPr>
              <a:t> </a:t>
            </a:r>
            <a:r>
              <a:rPr lang="es-UY" sz="2000" smtClean="0">
                <a:latin typeface="Arial" charset="0"/>
              </a:rPr>
              <a:t>Estructura  y Sistemas Administrativos</a:t>
            </a:r>
          </a:p>
          <a:p>
            <a:pPr marL="448056" indent="-384048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"/>
              <a:defRPr/>
            </a:pPr>
            <a:endParaRPr lang="es-UY" sz="2000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UY" sz="2000" b="1" smtClean="0">
                <a:latin typeface="Arial" charset="0"/>
              </a:rPr>
              <a:t>Sistema Administrativo:</a:t>
            </a:r>
            <a:r>
              <a:rPr lang="es-UY" sz="2000" smtClean="0">
                <a:latin typeface="Arial" charset="0"/>
              </a:rPr>
              <a:t> Conjunto ordenado de procedimientos relacionados entre sí que sirven de base para el cumplimiento de una función o actividad, acompañados con frecuencia de políticas.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UY" sz="2000" smtClean="0">
              <a:latin typeface="Arial" charset="0"/>
            </a:endParaRPr>
          </a:p>
        </p:txBody>
      </p:sp>
      <p:sp>
        <p:nvSpPr>
          <p:cNvPr id="11268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C0BE02A-5B29-4B27-A183-30BCC48DF620}" type="slidenum">
              <a:rPr lang="es-ES" sz="1200"/>
              <a:pPr eaLnBrk="1" hangingPunct="1"/>
              <a:t>2</a:t>
            </a:fld>
            <a:endParaRPr lang="es-ES"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b="1" u="sng" smtClean="0">
                <a:solidFill>
                  <a:srgbClr val="000000"/>
                </a:solidFill>
                <a:latin typeface="Arial" charset="0"/>
              </a:rPr>
              <a:t>CLASIFICACIÓN DE LOS </a:t>
            </a:r>
            <a:r>
              <a:rPr lang="es-ES" b="1" u="sng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es-ES" b="1" u="sng" smtClean="0">
                <a:solidFill>
                  <a:schemeClr val="tx1"/>
                </a:solidFill>
                <a:latin typeface="Arial" charset="0"/>
              </a:rPr>
            </a:br>
            <a:r>
              <a:rPr lang="es-ES" b="1" u="sng" smtClean="0">
                <a:solidFill>
                  <a:schemeClr val="tx1"/>
                </a:solidFill>
                <a:latin typeface="Arial" charset="0"/>
              </a:rPr>
              <a:t>PROCESOS</a:t>
            </a:r>
            <a:r>
              <a:rPr lang="es-ES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es-ES" smtClean="0">
                <a:solidFill>
                  <a:srgbClr val="000000"/>
                </a:solidFill>
                <a:latin typeface="Arial" charset="0"/>
              </a:rPr>
            </a:br>
            <a:endParaRPr lang="es-E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57400"/>
            <a:ext cx="7772400" cy="4114800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UY" b="1" smtClean="0">
                <a:solidFill>
                  <a:srgbClr val="000000"/>
                </a:solidFill>
                <a:latin typeface="Arial" charset="0"/>
              </a:rPr>
              <a:t>Clasificación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UY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Procesos claves, </a:t>
            </a:r>
            <a:r>
              <a:rPr lang="es-UY" sz="2000" b="1" smtClean="0">
                <a:solidFill>
                  <a:srgbClr val="000000"/>
                </a:solidFill>
                <a:latin typeface="Arial" charset="0"/>
              </a:rPr>
              <a:t>centrales, sustantivos, </a:t>
            </a: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primarios,</a:t>
            </a:r>
            <a:r>
              <a:rPr lang="es-UY" sz="20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principales</a:t>
            </a:r>
            <a:r>
              <a:rPr lang="es-UY" sz="2000" b="1" smtClean="0">
                <a:solidFill>
                  <a:srgbClr val="000000"/>
                </a:solidFill>
                <a:latin typeface="Arial" charset="0"/>
              </a:rPr>
              <a:t>: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constituyen la </a:t>
            </a: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razón de ser de la</a:t>
            </a:r>
            <a:r>
              <a:rPr lang="es-UY" sz="20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organización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asociados a los objetivos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estratégicos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s-UY" sz="2000" b="1" smtClean="0">
                <a:solidFill>
                  <a:srgbClr val="000000"/>
                </a:solidFill>
                <a:latin typeface="Arial" charset="0"/>
              </a:rPr>
              <a:t>G</a:t>
            </a:r>
            <a:r>
              <a:rPr lang="es-UY" sz="2000" b="1" smtClean="0">
                <a:latin typeface="Arial" charset="0"/>
              </a:rPr>
              <a:t>eneran valor</a:t>
            </a:r>
            <a:r>
              <a:rPr lang="es-UY" sz="2000" smtClean="0">
                <a:latin typeface="Arial" charset="0"/>
              </a:rPr>
              <a:t> para el cliente. Varían por tipo de industria.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UY" sz="2000" smtClean="0">
                <a:latin typeface="Arial" charset="0"/>
              </a:rPr>
              <a:t>	Ej:</a:t>
            </a:r>
            <a:r>
              <a:rPr lang="es-UY" sz="2400" smtClean="0">
                <a:latin typeface="Arial" charset="0"/>
              </a:rPr>
              <a:t> </a:t>
            </a:r>
            <a:r>
              <a:rPr lang="es-UY" sz="2000" smtClean="0">
                <a:latin typeface="Arial" charset="0"/>
              </a:rPr>
              <a:t>Ventas, Producción.</a:t>
            </a:r>
            <a:endParaRPr lang="es-ES" sz="2400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ES" sz="2000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Procesos de apoyo,</a:t>
            </a:r>
            <a:r>
              <a:rPr lang="es-UY" sz="20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asociados o</a:t>
            </a:r>
            <a:r>
              <a:rPr lang="es-UY" sz="20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de soporte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. </a:t>
            </a:r>
            <a:r>
              <a:rPr lang="es-UY" sz="2000" smtClean="0">
                <a:latin typeface="Arial" charset="0"/>
              </a:rPr>
              <a:t>Son los que </a:t>
            </a:r>
            <a:r>
              <a:rPr lang="es-UY" sz="2000" b="1" smtClean="0">
                <a:latin typeface="Arial" charset="0"/>
              </a:rPr>
              <a:t>sustentan los procesos centrales</a:t>
            </a:r>
            <a:r>
              <a:rPr lang="es-UY" sz="2000" smtClean="0">
                <a:latin typeface="Arial" charset="0"/>
              </a:rPr>
              <a:t> del negocio. Generalmente son los mismos para todas las empresas.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UY" sz="2400" smtClean="0">
                <a:latin typeface="Arial" charset="0"/>
              </a:rPr>
              <a:t>     </a:t>
            </a:r>
            <a:r>
              <a:rPr lang="es-UY" sz="2000" smtClean="0">
                <a:latin typeface="Arial" charset="0"/>
              </a:rPr>
              <a:t>Ej: Contabilidad, RRHH, Finanzas.</a:t>
            </a:r>
            <a:endParaRPr lang="es-ES" sz="2000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ES" sz="2000" smtClean="0">
              <a:latin typeface="Arial" charset="0"/>
            </a:endParaRPr>
          </a:p>
        </p:txBody>
      </p:sp>
      <p:sp>
        <p:nvSpPr>
          <p:cNvPr id="29700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E59B79-C0F1-41FF-A9C4-A9976483E161}" type="slidenum">
              <a:rPr lang="es-ES" sz="1200"/>
              <a:pPr eaLnBrk="1" hangingPunct="1"/>
              <a:t>20</a:t>
            </a:fld>
            <a:endParaRPr lang="es-ES" sz="12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u="sng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Orientación a procesos</a:t>
            </a:r>
            <a:endParaRPr lang="en-US" u="sng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0723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345C3FF-FA2A-4364-90A5-28A6BA5C174E}" type="slidenum">
              <a:rPr lang="es-ES" sz="1200"/>
              <a:pPr eaLnBrk="1" hangingPunct="1"/>
              <a:t>21</a:t>
            </a:fld>
            <a:endParaRPr lang="es-ES" sz="1200"/>
          </a:p>
        </p:txBody>
      </p:sp>
      <p:sp>
        <p:nvSpPr>
          <p:cNvPr id="30724" name="AutoShape 3"/>
          <p:cNvSpPr>
            <a:spLocks noChangeArrowheads="1"/>
          </p:cNvSpPr>
          <p:nvPr/>
        </p:nvSpPr>
        <p:spPr bwMode="auto">
          <a:xfrm>
            <a:off x="7577138" y="3841750"/>
            <a:ext cx="1038225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Finanzas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25" name="AutoShape 4"/>
          <p:cNvSpPr>
            <a:spLocks noChangeArrowheads="1"/>
          </p:cNvSpPr>
          <p:nvPr/>
        </p:nvSpPr>
        <p:spPr bwMode="auto">
          <a:xfrm>
            <a:off x="6324600" y="3841750"/>
            <a:ext cx="1095375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Contabilidad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26" name="AutoShape 5"/>
          <p:cNvSpPr>
            <a:spLocks noChangeArrowheads="1"/>
          </p:cNvSpPr>
          <p:nvPr/>
        </p:nvSpPr>
        <p:spPr bwMode="auto">
          <a:xfrm>
            <a:off x="4876800" y="3841750"/>
            <a:ext cx="1066800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Mking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27" name="AutoShape 6"/>
          <p:cNvSpPr>
            <a:spLocks noChangeArrowheads="1"/>
          </p:cNvSpPr>
          <p:nvPr/>
        </p:nvSpPr>
        <p:spPr bwMode="auto">
          <a:xfrm>
            <a:off x="2328863" y="3841750"/>
            <a:ext cx="1066800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Calidad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28" name="AutoShape 7"/>
          <p:cNvSpPr>
            <a:spLocks noChangeArrowheads="1"/>
          </p:cNvSpPr>
          <p:nvPr/>
        </p:nvSpPr>
        <p:spPr bwMode="auto">
          <a:xfrm>
            <a:off x="1171575" y="3841750"/>
            <a:ext cx="1066800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Fabricación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29" name="AutoShape 8"/>
          <p:cNvSpPr>
            <a:spLocks noChangeArrowheads="1"/>
          </p:cNvSpPr>
          <p:nvPr/>
        </p:nvSpPr>
        <p:spPr bwMode="auto">
          <a:xfrm>
            <a:off x="0" y="3841750"/>
            <a:ext cx="1081088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Compras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872288" y="2743200"/>
            <a:ext cx="1247775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Adm. y Fin.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4148138" y="2743200"/>
            <a:ext cx="1247775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Comercial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1081088" y="2743200"/>
            <a:ext cx="1247775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Producción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4148138" y="1647825"/>
            <a:ext cx="1247775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Gerencia General</a:t>
            </a:r>
            <a:endParaRPr lang="en-US" sz="1200">
              <a:latin typeface="Arial" charset="0"/>
              <a:cs typeface="Arial" charset="0"/>
            </a:endParaRPr>
          </a:p>
        </p:txBody>
      </p:sp>
      <p:cxnSp>
        <p:nvCxnSpPr>
          <p:cNvPr id="30734" name="AutoShape 13"/>
          <p:cNvCxnSpPr>
            <a:cxnSpLocks noChangeShapeType="1"/>
            <a:stCxn id="30732" idx="2"/>
            <a:endCxn id="30729" idx="0"/>
          </p:cNvCxnSpPr>
          <p:nvPr/>
        </p:nvCxnSpPr>
        <p:spPr bwMode="auto">
          <a:xfrm rot="5400000">
            <a:off x="786607" y="2923381"/>
            <a:ext cx="673100" cy="11636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5" name="AutoShape 14"/>
          <p:cNvCxnSpPr>
            <a:cxnSpLocks noChangeShapeType="1"/>
            <a:stCxn id="30732" idx="2"/>
            <a:endCxn id="30728" idx="0"/>
          </p:cNvCxnSpPr>
          <p:nvPr/>
        </p:nvCxnSpPr>
        <p:spPr bwMode="auto">
          <a:xfrm rot="5400000">
            <a:off x="1368425" y="3505200"/>
            <a:ext cx="6731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6" name="AutoShape 15"/>
          <p:cNvCxnSpPr>
            <a:cxnSpLocks noChangeShapeType="1"/>
            <a:stCxn id="30732" idx="2"/>
            <a:endCxn id="30727" idx="0"/>
          </p:cNvCxnSpPr>
          <p:nvPr/>
        </p:nvCxnSpPr>
        <p:spPr bwMode="auto">
          <a:xfrm rot="16200000" flipH="1">
            <a:off x="1947069" y="2926556"/>
            <a:ext cx="673100" cy="115728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7" name="AutoShape 16"/>
          <p:cNvCxnSpPr>
            <a:cxnSpLocks noChangeShapeType="1"/>
            <a:stCxn id="30731" idx="2"/>
            <a:endCxn id="30726" idx="0"/>
          </p:cNvCxnSpPr>
          <p:nvPr/>
        </p:nvCxnSpPr>
        <p:spPr bwMode="auto">
          <a:xfrm rot="16200000" flipH="1">
            <a:off x="4754563" y="3186112"/>
            <a:ext cx="673100" cy="638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8" name="AutoShape 17"/>
          <p:cNvCxnSpPr>
            <a:cxnSpLocks noChangeShapeType="1"/>
            <a:stCxn id="30730" idx="2"/>
            <a:endCxn id="30725" idx="0"/>
          </p:cNvCxnSpPr>
          <p:nvPr/>
        </p:nvCxnSpPr>
        <p:spPr bwMode="auto">
          <a:xfrm rot="5400000">
            <a:off x="6847682" y="3193256"/>
            <a:ext cx="673100" cy="6238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9" name="AutoShape 18"/>
          <p:cNvCxnSpPr>
            <a:cxnSpLocks noChangeShapeType="1"/>
            <a:stCxn id="30730" idx="2"/>
            <a:endCxn id="30724" idx="0"/>
          </p:cNvCxnSpPr>
          <p:nvPr/>
        </p:nvCxnSpPr>
        <p:spPr bwMode="auto">
          <a:xfrm rot="16200000" flipH="1">
            <a:off x="7459663" y="3205162"/>
            <a:ext cx="673100" cy="6000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0" name="AutoShape 19"/>
          <p:cNvSpPr>
            <a:spLocks noChangeArrowheads="1"/>
          </p:cNvSpPr>
          <p:nvPr/>
        </p:nvSpPr>
        <p:spPr bwMode="auto">
          <a:xfrm>
            <a:off x="3633788" y="3833813"/>
            <a:ext cx="1066800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Ventas</a:t>
            </a:r>
            <a:endParaRPr lang="en-US" sz="1200">
              <a:latin typeface="Arial" charset="0"/>
              <a:cs typeface="Arial" charset="0"/>
            </a:endParaRPr>
          </a:p>
        </p:txBody>
      </p:sp>
      <p:cxnSp>
        <p:nvCxnSpPr>
          <p:cNvPr id="30741" name="AutoShape 20"/>
          <p:cNvCxnSpPr>
            <a:cxnSpLocks noChangeShapeType="1"/>
            <a:stCxn id="30731" idx="2"/>
            <a:endCxn id="30740" idx="0"/>
          </p:cNvCxnSpPr>
          <p:nvPr/>
        </p:nvCxnSpPr>
        <p:spPr bwMode="auto">
          <a:xfrm rot="5400000">
            <a:off x="4137025" y="3198813"/>
            <a:ext cx="665163" cy="604837"/>
          </a:xfrm>
          <a:prstGeom prst="bentConnector3">
            <a:avLst>
              <a:gd name="adj1" fmla="val 4988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2" name="AutoShape 21"/>
          <p:cNvCxnSpPr>
            <a:cxnSpLocks noChangeShapeType="1"/>
            <a:stCxn id="30733" idx="2"/>
            <a:endCxn id="30732" idx="0"/>
          </p:cNvCxnSpPr>
          <p:nvPr/>
        </p:nvCxnSpPr>
        <p:spPr bwMode="auto">
          <a:xfrm rot="5400000">
            <a:off x="2903537" y="874713"/>
            <a:ext cx="669925" cy="3067050"/>
          </a:xfrm>
          <a:prstGeom prst="bentConnector3">
            <a:avLst>
              <a:gd name="adj1" fmla="val 7819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3" name="AutoShape 22"/>
          <p:cNvCxnSpPr>
            <a:cxnSpLocks noChangeShapeType="1"/>
            <a:stCxn id="30733" idx="2"/>
            <a:endCxn id="30731" idx="0"/>
          </p:cNvCxnSpPr>
          <p:nvPr/>
        </p:nvCxnSpPr>
        <p:spPr bwMode="auto">
          <a:xfrm rot="5400000">
            <a:off x="4437062" y="2408238"/>
            <a:ext cx="669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4" name="AutoShape 23"/>
          <p:cNvCxnSpPr>
            <a:cxnSpLocks noChangeShapeType="1"/>
          </p:cNvCxnSpPr>
          <p:nvPr/>
        </p:nvCxnSpPr>
        <p:spPr bwMode="auto">
          <a:xfrm rot="16200000" flipH="1">
            <a:off x="5799137" y="1060451"/>
            <a:ext cx="669925" cy="2724150"/>
          </a:xfrm>
          <a:prstGeom prst="bentConnector3">
            <a:avLst>
              <a:gd name="adj1" fmla="val 76065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5" name="AutoShape 24"/>
          <p:cNvSpPr>
            <a:spLocks noChangeArrowheads="1"/>
          </p:cNvSpPr>
          <p:nvPr/>
        </p:nvSpPr>
        <p:spPr bwMode="auto">
          <a:xfrm>
            <a:off x="3133725" y="4957763"/>
            <a:ext cx="1066800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Interior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46" name="AutoShape 25"/>
          <p:cNvSpPr>
            <a:spLocks noChangeArrowheads="1"/>
          </p:cNvSpPr>
          <p:nvPr/>
        </p:nvSpPr>
        <p:spPr bwMode="auto">
          <a:xfrm>
            <a:off x="4314825" y="4957763"/>
            <a:ext cx="1066800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Montevideo</a:t>
            </a:r>
            <a:endParaRPr lang="en-US" sz="1200">
              <a:latin typeface="Arial" charset="0"/>
              <a:cs typeface="Arial" charset="0"/>
            </a:endParaRPr>
          </a:p>
        </p:txBody>
      </p:sp>
      <p:cxnSp>
        <p:nvCxnSpPr>
          <p:cNvPr id="30747" name="AutoShape 26"/>
          <p:cNvCxnSpPr>
            <a:cxnSpLocks noChangeShapeType="1"/>
            <a:stCxn id="30740" idx="2"/>
            <a:endCxn id="30745" idx="0"/>
          </p:cNvCxnSpPr>
          <p:nvPr/>
        </p:nvCxnSpPr>
        <p:spPr bwMode="auto">
          <a:xfrm rot="5400000">
            <a:off x="3567907" y="4358481"/>
            <a:ext cx="698500" cy="5000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8" name="AutoShape 27"/>
          <p:cNvCxnSpPr>
            <a:cxnSpLocks noChangeShapeType="1"/>
            <a:stCxn id="30740" idx="2"/>
            <a:endCxn id="30746" idx="0"/>
          </p:cNvCxnSpPr>
          <p:nvPr/>
        </p:nvCxnSpPr>
        <p:spPr bwMode="auto">
          <a:xfrm rot="16200000" flipH="1">
            <a:off x="4158457" y="4267994"/>
            <a:ext cx="698500" cy="6810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9" name="AutoShape 28"/>
          <p:cNvSpPr>
            <a:spLocks noChangeArrowheads="1"/>
          </p:cNvSpPr>
          <p:nvPr/>
        </p:nvSpPr>
        <p:spPr bwMode="auto">
          <a:xfrm>
            <a:off x="547688" y="4957763"/>
            <a:ext cx="1066800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Ensamblado</a:t>
            </a:r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30750" name="AutoShape 29"/>
          <p:cNvSpPr>
            <a:spLocks noChangeArrowheads="1"/>
          </p:cNvSpPr>
          <p:nvPr/>
        </p:nvSpPr>
        <p:spPr bwMode="auto">
          <a:xfrm>
            <a:off x="1704975" y="4957763"/>
            <a:ext cx="1066800" cy="425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s-UY" sz="1200">
                <a:latin typeface="Arial" charset="0"/>
                <a:cs typeface="Arial" charset="0"/>
              </a:rPr>
              <a:t>Envasado</a:t>
            </a:r>
            <a:endParaRPr lang="en-US" sz="1200">
              <a:latin typeface="Arial" charset="0"/>
              <a:cs typeface="Arial" charset="0"/>
            </a:endParaRPr>
          </a:p>
        </p:txBody>
      </p:sp>
      <p:cxnSp>
        <p:nvCxnSpPr>
          <p:cNvPr id="30751" name="AutoShape 30"/>
          <p:cNvCxnSpPr>
            <a:cxnSpLocks noChangeShapeType="1"/>
            <a:stCxn id="30728" idx="2"/>
            <a:endCxn id="30749" idx="0"/>
          </p:cNvCxnSpPr>
          <p:nvPr/>
        </p:nvCxnSpPr>
        <p:spPr bwMode="auto">
          <a:xfrm rot="5400000">
            <a:off x="1047750" y="4300538"/>
            <a:ext cx="690563" cy="623887"/>
          </a:xfrm>
          <a:prstGeom prst="bentConnector3">
            <a:avLst>
              <a:gd name="adj1" fmla="val 4988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2" name="AutoShape 31"/>
          <p:cNvCxnSpPr>
            <a:cxnSpLocks noChangeShapeType="1"/>
            <a:stCxn id="30728" idx="2"/>
            <a:endCxn id="30750" idx="0"/>
          </p:cNvCxnSpPr>
          <p:nvPr/>
        </p:nvCxnSpPr>
        <p:spPr bwMode="auto">
          <a:xfrm rot="16200000" flipH="1">
            <a:off x="1626393" y="4345782"/>
            <a:ext cx="690563" cy="533400"/>
          </a:xfrm>
          <a:prstGeom prst="bentConnector3">
            <a:avLst>
              <a:gd name="adj1" fmla="val 4988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53" name="Line 32"/>
          <p:cNvSpPr>
            <a:spLocks noChangeShapeType="1"/>
          </p:cNvSpPr>
          <p:nvPr/>
        </p:nvSpPr>
        <p:spPr bwMode="auto">
          <a:xfrm>
            <a:off x="0" y="22860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0754" name="Line 33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0755" name="Line 34"/>
          <p:cNvSpPr>
            <a:spLocks noChangeShapeType="1"/>
          </p:cNvSpPr>
          <p:nvPr/>
        </p:nvSpPr>
        <p:spPr bwMode="auto">
          <a:xfrm>
            <a:off x="0" y="3424238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0756" name="Line 35"/>
          <p:cNvSpPr>
            <a:spLocks noChangeShapeType="1"/>
          </p:cNvSpPr>
          <p:nvPr/>
        </p:nvSpPr>
        <p:spPr bwMode="auto">
          <a:xfrm>
            <a:off x="0" y="44958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0757" name="Line 36"/>
          <p:cNvSpPr>
            <a:spLocks noChangeShapeType="1"/>
          </p:cNvSpPr>
          <p:nvPr/>
        </p:nvSpPr>
        <p:spPr bwMode="auto">
          <a:xfrm>
            <a:off x="0" y="5638800"/>
            <a:ext cx="9144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0758" name="Text Box 37"/>
          <p:cNvSpPr txBox="1">
            <a:spLocks noChangeArrowheads="1"/>
          </p:cNvSpPr>
          <p:nvPr/>
        </p:nvSpPr>
        <p:spPr bwMode="auto">
          <a:xfrm>
            <a:off x="0" y="1905000"/>
            <a:ext cx="22907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>
                <a:latin typeface="Arial" charset="0"/>
                <a:cs typeface="Arial" charset="0"/>
              </a:rPr>
              <a:t>Dirección</a:t>
            </a:r>
          </a:p>
        </p:txBody>
      </p:sp>
      <p:sp>
        <p:nvSpPr>
          <p:cNvPr id="30759" name="Text Box 39"/>
          <p:cNvSpPr txBox="1">
            <a:spLocks noChangeArrowheads="1"/>
          </p:cNvSpPr>
          <p:nvPr/>
        </p:nvSpPr>
        <p:spPr bwMode="auto">
          <a:xfrm>
            <a:off x="0" y="3505200"/>
            <a:ext cx="20621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UY" sz="1200" i="1">
                <a:latin typeface="Arial" charset="0"/>
                <a:cs typeface="Arial" charset="0"/>
              </a:rPr>
              <a:t>Departamentos</a:t>
            </a:r>
            <a:endParaRPr lang="en-US" sz="1200" i="1">
              <a:latin typeface="Arial" charset="0"/>
              <a:cs typeface="Arial" charset="0"/>
            </a:endParaRPr>
          </a:p>
        </p:txBody>
      </p:sp>
      <p:sp>
        <p:nvSpPr>
          <p:cNvPr id="30760" name="Text Box 40"/>
          <p:cNvSpPr txBox="1">
            <a:spLocks noChangeArrowheads="1"/>
          </p:cNvSpPr>
          <p:nvPr/>
        </p:nvSpPr>
        <p:spPr bwMode="auto">
          <a:xfrm>
            <a:off x="0" y="5410200"/>
            <a:ext cx="22907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UY" sz="1200" i="1">
                <a:latin typeface="Arial" charset="0"/>
                <a:cs typeface="Arial" charset="0"/>
              </a:rPr>
              <a:t>Sección</a:t>
            </a:r>
            <a:endParaRPr lang="en-US" sz="1200" i="1">
              <a:latin typeface="Arial" charset="0"/>
              <a:cs typeface="Arial" charset="0"/>
            </a:endParaRPr>
          </a:p>
        </p:txBody>
      </p:sp>
      <p:sp>
        <p:nvSpPr>
          <p:cNvPr id="57385" name="AutoShape 41"/>
          <p:cNvSpPr>
            <a:spLocks noChangeArrowheads="1"/>
          </p:cNvSpPr>
          <p:nvPr/>
        </p:nvSpPr>
        <p:spPr bwMode="auto">
          <a:xfrm>
            <a:off x="457200" y="2855913"/>
            <a:ext cx="7848600" cy="412750"/>
          </a:xfrm>
          <a:prstGeom prst="homePlate">
            <a:avLst>
              <a:gd name="adj" fmla="val 4753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UY" sz="1800">
                <a:latin typeface="Arial" charset="0"/>
                <a:cs typeface="Arial" charset="0"/>
              </a:rPr>
              <a:t>Proceso Comercial</a:t>
            </a:r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57386" name="AutoShape 42"/>
          <p:cNvSpPr>
            <a:spLocks noChangeArrowheads="1"/>
          </p:cNvSpPr>
          <p:nvPr/>
        </p:nvSpPr>
        <p:spPr bwMode="auto">
          <a:xfrm>
            <a:off x="457200" y="3962400"/>
            <a:ext cx="7848600" cy="412750"/>
          </a:xfrm>
          <a:prstGeom prst="homePlate">
            <a:avLst>
              <a:gd name="adj" fmla="val 4753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UY" sz="1800">
                <a:latin typeface="Arial" charset="0"/>
                <a:cs typeface="Arial" charset="0"/>
              </a:rPr>
              <a:t>Proceso de Producción</a:t>
            </a:r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57389" name="Rectangle 45"/>
          <p:cNvSpPr>
            <a:spLocks noChangeArrowheads="1"/>
          </p:cNvSpPr>
          <p:nvPr/>
        </p:nvSpPr>
        <p:spPr bwMode="auto">
          <a:xfrm>
            <a:off x="414338" y="57912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s-UY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Orientarse </a:t>
            </a:r>
            <a:r>
              <a:rPr lang="es-UY" sz="28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hacia el cliente</a:t>
            </a:r>
            <a:r>
              <a:rPr lang="es-UY" sz="28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y no hacia el producto.</a:t>
            </a:r>
            <a:endParaRPr lang="en-US" sz="280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4" name="Text Box 46"/>
          <p:cNvSpPr txBox="1">
            <a:spLocks noChangeArrowheads="1"/>
          </p:cNvSpPr>
          <p:nvPr/>
        </p:nvSpPr>
        <p:spPr bwMode="auto">
          <a:xfrm>
            <a:off x="0" y="2514600"/>
            <a:ext cx="22907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>
                <a:latin typeface="Arial" charset="0"/>
                <a:cs typeface="Arial" charset="0"/>
              </a:rPr>
              <a:t>Gerencia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85" grpId="0" animBg="1" autoUpdateAnimBg="0"/>
      <p:bldP spid="57386" grpId="0" animBg="1" autoUpdateAnimBg="0"/>
      <p:bldP spid="5738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40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Mapa de Procesos</a:t>
            </a:r>
            <a:endParaRPr lang="en-US" sz="4000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43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B70390-AC9F-49DF-AE3E-C75B8F852F11}" type="slidenum">
              <a:rPr lang="es-ES" sz="1200"/>
              <a:pPr eaLnBrk="1" hangingPunct="1"/>
              <a:t>22</a:t>
            </a:fld>
            <a:endParaRPr lang="es-ES" sz="1200"/>
          </a:p>
        </p:txBody>
      </p:sp>
      <p:sp>
        <p:nvSpPr>
          <p:cNvPr id="1044" name="Line 2"/>
          <p:cNvSpPr>
            <a:spLocks noChangeShapeType="1"/>
          </p:cNvSpPr>
          <p:nvPr/>
        </p:nvSpPr>
        <p:spPr bwMode="auto">
          <a:xfrm>
            <a:off x="7086600" y="43053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grpSp>
        <p:nvGrpSpPr>
          <p:cNvPr id="3" name="Organization Chart 1024"/>
          <p:cNvGrpSpPr>
            <a:grpSpLocks/>
          </p:cNvGrpSpPr>
          <p:nvPr/>
        </p:nvGrpSpPr>
        <p:grpSpPr bwMode="auto">
          <a:xfrm>
            <a:off x="457200" y="2286000"/>
            <a:ext cx="8686800" cy="3924300"/>
            <a:chOff x="-282" y="-3734"/>
            <a:chExt cx="5076" cy="12239"/>
          </a:xfrm>
        </p:grpSpPr>
        <p:graphicFrame>
          <p:nvGraphicFramePr>
            <p:cNvPr id="11" name="10 Diagrama"/>
            <p:cNvGraphicFramePr/>
            <p:nvPr/>
          </p:nvGraphicFramePr>
          <p:xfrm>
            <a:off x="-282" y="-3734"/>
            <a:ext cx="5076" cy="1223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1812" y="618"/>
              <a:ext cx="888" cy="680"/>
            </a:xfrm>
            <a:prstGeom prst="flowChartAlternateProcess">
              <a:avLst/>
            </a:prstGeom>
            <a:solidFill>
              <a:srgbClr val="C0C0C0">
                <a:alpha val="57001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UY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Actividad 1.1.1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" name="AutoShape 6"/>
            <p:cNvSpPr>
              <a:spLocks noChangeArrowheads="1"/>
            </p:cNvSpPr>
            <p:nvPr/>
          </p:nvSpPr>
          <p:spPr bwMode="auto">
            <a:xfrm>
              <a:off x="521" y="-266"/>
              <a:ext cx="1101" cy="680"/>
            </a:xfrm>
            <a:prstGeom prst="flowChartAlternateProcess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UY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Sub-proceso 1.1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521" y="7077"/>
              <a:ext cx="1101" cy="680"/>
            </a:xfrm>
            <a:prstGeom prst="flowChartAlternateProcess">
              <a:avLst/>
            </a:prstGeom>
            <a:solidFill>
              <a:srgbClr val="CC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UY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Sub-proceso 1.n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" name="AutoShape 8"/>
            <p:cNvSpPr>
              <a:spLocks noChangeArrowheads="1"/>
            </p:cNvSpPr>
            <p:nvPr/>
          </p:nvSpPr>
          <p:spPr bwMode="auto">
            <a:xfrm>
              <a:off x="1812" y="5989"/>
              <a:ext cx="889" cy="680"/>
            </a:xfrm>
            <a:prstGeom prst="flowChartAlternateProcess">
              <a:avLst/>
            </a:prstGeom>
            <a:solidFill>
              <a:srgbClr val="C0C0C0">
                <a:alpha val="57001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UY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Actividad 1.1.n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3187" y="1706"/>
              <a:ext cx="889" cy="680"/>
            </a:xfrm>
            <a:prstGeom prst="flowChartAlternateProcess">
              <a:avLst/>
            </a:prstGeom>
            <a:solidFill>
              <a:srgbClr val="FFFF99">
                <a:alpha val="63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UY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Tarea 1.1.1.1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3" name="AutoShape 10"/>
            <p:cNvCxnSpPr>
              <a:cxnSpLocks noChangeShapeType="1"/>
              <a:endCxn id="5" idx="1"/>
            </p:cNvCxnSpPr>
            <p:nvPr/>
          </p:nvCxnSpPr>
          <p:spPr bwMode="auto">
            <a:xfrm rot="16200000" flipH="1">
              <a:off x="142" y="-306"/>
              <a:ext cx="612" cy="14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4" name="AutoShape 11"/>
            <p:cNvCxnSpPr>
              <a:cxnSpLocks noChangeShapeType="1"/>
              <a:endCxn id="6" idx="1"/>
            </p:cNvCxnSpPr>
            <p:nvPr/>
          </p:nvCxnSpPr>
          <p:spPr bwMode="auto">
            <a:xfrm rot="16200000" flipH="1">
              <a:off x="-3528" y="3371"/>
              <a:ext cx="7952" cy="147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5" name="AutoShape 12"/>
            <p:cNvCxnSpPr>
              <a:cxnSpLocks noChangeShapeType="1"/>
              <a:stCxn id="5" idx="2"/>
              <a:endCxn id="4" idx="1"/>
            </p:cNvCxnSpPr>
            <p:nvPr/>
          </p:nvCxnSpPr>
          <p:spPr bwMode="auto">
            <a:xfrm rot="16200000" flipH="1">
              <a:off x="1170" y="316"/>
              <a:ext cx="544" cy="74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6" name="AutoShape 13"/>
            <p:cNvCxnSpPr>
              <a:cxnSpLocks noChangeShapeType="1"/>
              <a:stCxn id="5" idx="2"/>
              <a:endCxn id="7" idx="1"/>
            </p:cNvCxnSpPr>
            <p:nvPr/>
          </p:nvCxnSpPr>
          <p:spPr bwMode="auto">
            <a:xfrm rot="16200000" flipH="1">
              <a:off x="-1516" y="3003"/>
              <a:ext cx="5916" cy="74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7" name="AutoShape 14"/>
            <p:cNvCxnSpPr>
              <a:cxnSpLocks noChangeShapeType="1"/>
              <a:stCxn id="4" idx="2"/>
              <a:endCxn id="8" idx="1"/>
            </p:cNvCxnSpPr>
            <p:nvPr/>
          </p:nvCxnSpPr>
          <p:spPr bwMode="auto">
            <a:xfrm rot="16200000" flipH="1">
              <a:off x="2345" y="1207"/>
              <a:ext cx="753" cy="931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8" name="AutoShape 15"/>
            <p:cNvCxnSpPr>
              <a:cxnSpLocks noChangeShapeType="1"/>
              <a:stCxn id="4" idx="2"/>
              <a:endCxn id="9" idx="1"/>
            </p:cNvCxnSpPr>
            <p:nvPr/>
          </p:nvCxnSpPr>
          <p:spPr bwMode="auto">
            <a:xfrm rot="16200000" flipH="1">
              <a:off x="1566" y="1988"/>
              <a:ext cx="2311" cy="931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39" name="AutoShape 16"/>
            <p:cNvCxnSpPr>
              <a:cxnSpLocks noChangeShapeType="1"/>
              <a:stCxn id="4" idx="2"/>
              <a:endCxn id="10" idx="1"/>
            </p:cNvCxnSpPr>
            <p:nvPr/>
          </p:nvCxnSpPr>
          <p:spPr bwMode="auto">
            <a:xfrm rot="16200000" flipH="1">
              <a:off x="852" y="2702"/>
              <a:ext cx="3739" cy="931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" name="AutoShape 17"/>
            <p:cNvSpPr>
              <a:spLocks noChangeArrowheads="1"/>
            </p:cNvSpPr>
            <p:nvPr/>
          </p:nvSpPr>
          <p:spPr bwMode="auto">
            <a:xfrm>
              <a:off x="3187" y="3269"/>
              <a:ext cx="889" cy="680"/>
            </a:xfrm>
            <a:prstGeom prst="flowChartAlternateProcess">
              <a:avLst/>
            </a:prstGeom>
            <a:solidFill>
              <a:srgbClr val="FFFF99">
                <a:alpha val="63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UY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Tarea 1.1.1.2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" name="AutoShape 18"/>
            <p:cNvSpPr>
              <a:spLocks noChangeArrowheads="1"/>
            </p:cNvSpPr>
            <p:nvPr/>
          </p:nvSpPr>
          <p:spPr bwMode="auto">
            <a:xfrm>
              <a:off x="3187" y="4697"/>
              <a:ext cx="889" cy="680"/>
            </a:xfrm>
            <a:prstGeom prst="flowChartAlternateProcess">
              <a:avLst/>
            </a:prstGeom>
            <a:solidFill>
              <a:srgbClr val="FFFF99">
                <a:alpha val="63000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UY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rea 1.1.1.n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AutoShape 19"/>
          <p:cNvSpPr>
            <a:spLocks noChangeArrowheads="1"/>
          </p:cNvSpPr>
          <p:nvPr/>
        </p:nvSpPr>
        <p:spPr bwMode="auto">
          <a:xfrm>
            <a:off x="914400" y="2819400"/>
            <a:ext cx="1600200" cy="3810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UY" sz="1800">
                <a:latin typeface="Arial" charset="0"/>
                <a:cs typeface="Arial" charset="0"/>
              </a:rPr>
              <a:t>Proceso 1</a:t>
            </a:r>
            <a:endParaRPr lang="en-US" sz="1800">
              <a:latin typeface="Arial" charset="0"/>
              <a:cs typeface="Arial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685800" y="990600"/>
            <a:ext cx="8077200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–"/>
            </a:pPr>
            <a:r>
              <a:rPr lang="es-UY" sz="2700"/>
              <a:t>Diferencia entre proceso y procedimiento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s-UY" sz="2500"/>
              <a:t>Proceso: “¿Qué se hace?”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es-UY" sz="2500"/>
              <a:t>Procedimiento: “¿Cómo se hace?”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" b="1" u="sng" smtClean="0">
                <a:solidFill>
                  <a:srgbClr val="000000"/>
                </a:solidFill>
                <a:latin typeface="Arial" charset="0"/>
              </a:rPr>
              <a:t>GESTIÓN POR </a:t>
            </a:r>
            <a:r>
              <a:rPr lang="es-ES" b="1" u="sng" smtClean="0">
                <a:solidFill>
                  <a:schemeClr val="tx1"/>
                </a:solidFill>
                <a:latin typeface="Arial" charset="0"/>
              </a:rPr>
              <a:t>PROCESOS</a:t>
            </a:r>
            <a:r>
              <a:rPr lang="es-ES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es-ES" smtClean="0">
                <a:solidFill>
                  <a:srgbClr val="000000"/>
                </a:solidFill>
                <a:latin typeface="Arial" charset="0"/>
              </a:rPr>
            </a:br>
            <a:endParaRPr lang="es-E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smtClean="0">
                <a:latin typeface="Arial" charset="0"/>
              </a:rPr>
              <a:t>Toda la organización tiene </a:t>
            </a:r>
            <a:r>
              <a:rPr lang="es-ES" sz="2000" b="1" smtClean="0">
                <a:latin typeface="Arial" charset="0"/>
              </a:rPr>
              <a:t>identificados</a:t>
            </a:r>
            <a:r>
              <a:rPr lang="es-ES" sz="2000" smtClean="0">
                <a:latin typeface="Arial" charset="0"/>
              </a:rPr>
              <a:t>,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clasificados e interrelacionados, a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través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de la red operativa, </a:t>
            </a:r>
            <a:r>
              <a:rPr lang="es-ES" sz="2000" b="1" smtClean="0">
                <a:latin typeface="Arial" charset="0"/>
              </a:rPr>
              <a:t>todos</a:t>
            </a:r>
            <a:r>
              <a:rPr lang="es-UY" sz="2000" b="1" smtClean="0">
                <a:latin typeface="Arial" charset="0"/>
              </a:rPr>
              <a:t> </a:t>
            </a:r>
            <a:r>
              <a:rPr lang="es-ES" sz="2000" b="1" smtClean="0">
                <a:latin typeface="Arial" charset="0"/>
              </a:rPr>
              <a:t>los</a:t>
            </a:r>
            <a:r>
              <a:rPr lang="es-UY" sz="2000" b="1" smtClean="0">
                <a:latin typeface="Arial" charset="0"/>
              </a:rPr>
              <a:t> </a:t>
            </a:r>
            <a:r>
              <a:rPr lang="es-ES" sz="2000" b="1" smtClean="0">
                <a:latin typeface="Arial" charset="0"/>
              </a:rPr>
              <a:t>procesos</a:t>
            </a:r>
            <a:r>
              <a:rPr lang="es-ES" sz="2000" smtClean="0">
                <a:latin typeface="Arial" charset="0"/>
              </a:rPr>
              <a:t> que se ejecutan</a:t>
            </a:r>
            <a:r>
              <a:rPr lang="es-ES" sz="2000" b="1" smtClean="0">
                <a:latin typeface="Arial" charset="0"/>
              </a:rPr>
              <a:t> .</a:t>
            </a:r>
            <a:endParaRPr lang="es-ES" sz="2000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smtClean="0">
                <a:latin typeface="Arial" charset="0"/>
              </a:rPr>
              <a:t>La alta dirección debe </a:t>
            </a:r>
            <a:r>
              <a:rPr lang="es-ES" sz="2000" b="1" smtClean="0">
                <a:latin typeface="Arial" charset="0"/>
              </a:rPr>
              <a:t>asegurar la</a:t>
            </a:r>
            <a:r>
              <a:rPr lang="es-UY" sz="2000" b="1" smtClean="0">
                <a:latin typeface="Arial" charset="0"/>
              </a:rPr>
              <a:t> </a:t>
            </a:r>
            <a:r>
              <a:rPr lang="es-ES" sz="2000" b="1" smtClean="0">
                <a:latin typeface="Arial" charset="0"/>
              </a:rPr>
              <a:t>eficacia y eficiencia</a:t>
            </a:r>
            <a:r>
              <a:rPr lang="es-UY" sz="2000" b="1" smtClean="0">
                <a:latin typeface="Arial" charset="0"/>
              </a:rPr>
              <a:t> </a:t>
            </a:r>
            <a:r>
              <a:rPr lang="es-ES" sz="2000" b="1" smtClean="0">
                <a:latin typeface="Arial" charset="0"/>
              </a:rPr>
              <a:t>de</a:t>
            </a:r>
            <a:r>
              <a:rPr lang="es-UY" sz="2000" b="1" smtClean="0">
                <a:latin typeface="Arial" charset="0"/>
              </a:rPr>
              <a:t> </a:t>
            </a:r>
            <a:r>
              <a:rPr lang="es-ES" sz="2000" b="1" smtClean="0">
                <a:latin typeface="Arial" charset="0"/>
              </a:rPr>
              <a:t>los</a:t>
            </a:r>
            <a:r>
              <a:rPr lang="es-UY" sz="2000" b="1" smtClean="0">
                <a:latin typeface="Arial" charset="0"/>
              </a:rPr>
              <a:t> </a:t>
            </a:r>
            <a:r>
              <a:rPr lang="es-ES" sz="2000" b="1" smtClean="0">
                <a:latin typeface="Arial" charset="0"/>
              </a:rPr>
              <a:t>procesos</a:t>
            </a:r>
            <a:r>
              <a:rPr lang="es-ES" sz="2000" smtClean="0">
                <a:latin typeface="Arial" charset="0"/>
              </a:rPr>
              <a:t> </a:t>
            </a:r>
            <a:r>
              <a:rPr lang="es-UY" sz="2000" smtClean="0">
                <a:latin typeface="Arial" charset="0"/>
              </a:rPr>
              <a:t>centrales</a:t>
            </a:r>
            <a:r>
              <a:rPr lang="es-ES" sz="2000" smtClean="0">
                <a:latin typeface="Arial" charset="0"/>
              </a:rPr>
              <a:t> y de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apoyo, así como de la red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de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procesos para lograr la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capacidad de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satisfacer las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necesidades de sus</a:t>
            </a:r>
            <a:r>
              <a:rPr lang="es-UY" sz="2000" smtClean="0">
                <a:latin typeface="Arial" charset="0"/>
              </a:rPr>
              <a:t> </a:t>
            </a:r>
            <a:r>
              <a:rPr lang="es-ES" sz="2000" smtClean="0">
                <a:latin typeface="Arial" charset="0"/>
              </a:rPr>
              <a:t>clientes.</a:t>
            </a:r>
            <a:endParaRPr lang="es-UY" sz="2000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ES" sz="2000" smtClean="0">
              <a:latin typeface="Arial" charset="0"/>
            </a:endParaRP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UY" sz="2800" b="1" smtClean="0">
                <a:solidFill>
                  <a:srgbClr val="000000"/>
                </a:solidFill>
                <a:latin typeface="Arial" charset="0"/>
              </a:rPr>
              <a:t>PERMITE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800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7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Optimización de los procesos</a:t>
            </a:r>
            <a:endParaRPr lang="es-UY" sz="2000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75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ES" sz="2000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7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Simplificación de los procesos</a:t>
            </a:r>
            <a:endParaRPr lang="es-UY" sz="2000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75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ES" sz="2000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7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b="1" smtClean="0">
                <a:solidFill>
                  <a:srgbClr val="000000"/>
                </a:solidFill>
                <a:latin typeface="Arial" charset="0"/>
              </a:rPr>
              <a:t>Mejora continua de los procesos</a:t>
            </a: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ES" sz="2800" b="1" smtClean="0"/>
          </a:p>
        </p:txBody>
      </p:sp>
      <p:sp>
        <p:nvSpPr>
          <p:cNvPr id="31748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F80FDF0-83E8-4DC7-9EB0-CB6783C2A583}" type="slidenum">
              <a:rPr lang="es-ES" sz="1200"/>
              <a:pPr eaLnBrk="1" hangingPunct="1"/>
              <a:t>23</a:t>
            </a:fld>
            <a:endParaRPr lang="es-ES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_tradnl" sz="36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LA MEJORA CONTINUA DE PROCESOS ES...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>
              <a:buFontTx/>
              <a:buNone/>
            </a:pPr>
            <a:r>
              <a:rPr lang="es-ES_tradnl" smtClean="0"/>
              <a:t>	</a:t>
            </a:r>
          </a:p>
          <a:p>
            <a:pPr algn="just">
              <a:lnSpc>
                <a:spcPct val="115000"/>
              </a:lnSpc>
              <a:buFontTx/>
              <a:buNone/>
            </a:pPr>
            <a:r>
              <a:rPr lang="es-ES_tradnl" smtClean="0"/>
              <a:t>	</a:t>
            </a:r>
            <a:r>
              <a:rPr lang="es-ES_tradnl" b="1" i="1" smtClean="0"/>
              <a:t>Un proceso sistemático y continuo para conseguir el mejor producto (bien o servicio) en opinión de los clientes  y con el mínimo costo de recursos.</a:t>
            </a:r>
          </a:p>
        </p:txBody>
      </p:sp>
      <p:sp>
        <p:nvSpPr>
          <p:cNvPr id="3277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2EFD695-61ED-4898-BA7A-F20A459AC354}" type="slidenum">
              <a:rPr lang="es-ES" sz="1200"/>
              <a:pPr eaLnBrk="1" hangingPunct="1"/>
              <a:t>24</a:t>
            </a:fld>
            <a:endParaRPr lang="es-ES" sz="12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296150" cy="114300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_tradnl" sz="2800" b="1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MEJORA CONTINUA DE PROCESOS </a:t>
            </a:r>
            <a:br>
              <a:rPr lang="es-ES_tradnl" sz="2800" b="1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</a:br>
            <a:r>
              <a:rPr lang="es-ES_tradnl" sz="2800" b="1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PAUTAS A SEGUIR:</a:t>
            </a:r>
            <a:r>
              <a:rPr lang="es-ES_tradnl" b="1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</a:t>
            </a:r>
            <a:endParaRPr lang="es-ES_tradnl" smtClean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257800"/>
          </a:xfrm>
        </p:spPr>
        <p:txBody>
          <a:bodyPr/>
          <a:lstStyle/>
          <a:p>
            <a:pPr marL="533400" indent="-533400" algn="just">
              <a:buFontTx/>
              <a:buNone/>
            </a:pPr>
            <a:r>
              <a:rPr lang="es-ES_tradnl" sz="2400" b="1" i="1" smtClean="0"/>
              <a:t>1.	</a:t>
            </a:r>
            <a:r>
              <a:rPr lang="es-ES_tradnl" sz="2400" b="1" i="1" smtClean="0">
                <a:latin typeface="Arial" charset="0"/>
              </a:rPr>
              <a:t>IDENTIFICAR LOS PROCESOS CLAVE</a:t>
            </a:r>
          </a:p>
          <a:p>
            <a:pPr marL="533400" indent="-533400" algn="just">
              <a:buFontTx/>
              <a:buNone/>
            </a:pPr>
            <a:r>
              <a:rPr lang="es-ES_tradnl" sz="2400" b="1" i="1" smtClean="0">
                <a:latin typeface="Arial" charset="0"/>
              </a:rPr>
              <a:t>	</a:t>
            </a:r>
            <a:r>
              <a:rPr lang="es-ES_tradnl" sz="2400" smtClean="0">
                <a:latin typeface="Arial" charset="0"/>
              </a:rPr>
              <a:t>Delimitar el proceso, estableciendo el principio y el fin; Identificar insumos; Identificar  a los clientes y proveedores del proceso. Identificar problemas</a:t>
            </a:r>
          </a:p>
          <a:p>
            <a:pPr marL="533400" indent="-533400" algn="just">
              <a:buFontTx/>
              <a:buNone/>
            </a:pPr>
            <a:endParaRPr lang="es-ES_tradnl" sz="2400" smtClean="0">
              <a:latin typeface="Arial" charset="0"/>
            </a:endParaRPr>
          </a:p>
          <a:p>
            <a:pPr marL="533400" indent="-533400" algn="just">
              <a:buFontTx/>
              <a:buAutoNum type="arabicPeriod" startAt="2"/>
            </a:pPr>
            <a:r>
              <a:rPr lang="es-ES_tradnl" sz="2400" b="1" i="1" smtClean="0">
                <a:latin typeface="Arial" charset="0"/>
              </a:rPr>
              <a:t>CONOCER EL PROCESO, </a:t>
            </a:r>
            <a:r>
              <a:rPr lang="es-ES_tradnl" sz="2400" smtClean="0">
                <a:latin typeface="Arial" charset="0"/>
              </a:rPr>
              <a:t>utilizando </a:t>
            </a:r>
            <a:r>
              <a:rPr lang="es-ES_tradnl" sz="2400" b="1" smtClean="0">
                <a:latin typeface="Arial" charset="0"/>
              </a:rPr>
              <a:t>modelos estándar de diagramación</a:t>
            </a:r>
            <a:r>
              <a:rPr lang="es-ES_tradnl" sz="2400" smtClean="0">
                <a:latin typeface="Arial" charset="0"/>
              </a:rPr>
              <a:t> que permitan emplear un lenguaje común  y realizar comparaciones</a:t>
            </a:r>
            <a:r>
              <a:rPr lang="es-ES_tradnl" sz="2400" b="1" i="1" smtClean="0">
                <a:latin typeface="Arial" charset="0"/>
              </a:rPr>
              <a:t>; </a:t>
            </a:r>
          </a:p>
          <a:p>
            <a:pPr marL="533400" indent="-533400" algn="just">
              <a:buFontTx/>
              <a:buAutoNum type="arabicPeriod" startAt="2"/>
            </a:pPr>
            <a:endParaRPr lang="es-ES_tradnl" sz="2400" b="1" i="1" smtClean="0">
              <a:latin typeface="Arial" charset="0"/>
            </a:endParaRPr>
          </a:p>
          <a:p>
            <a:pPr marL="533400" indent="-533400" algn="just">
              <a:buFontTx/>
              <a:buAutoNum type="arabicPeriod" startAt="3"/>
            </a:pPr>
            <a:r>
              <a:rPr lang="es-ES_tradnl" sz="2400" b="1" i="1" smtClean="0">
                <a:latin typeface="Arial" charset="0"/>
              </a:rPr>
              <a:t>ANALIZAR EL PROCESO</a:t>
            </a:r>
          </a:p>
          <a:p>
            <a:pPr marL="533400" indent="-533400" algn="just">
              <a:buFontTx/>
              <a:buNone/>
            </a:pPr>
            <a:endParaRPr lang="es-ES_tradnl" sz="2400" b="1" i="1" smtClean="0">
              <a:latin typeface="Arial" charset="0"/>
            </a:endParaRPr>
          </a:p>
          <a:p>
            <a:pPr marL="533400" indent="-533400" algn="just">
              <a:buFontTx/>
              <a:buNone/>
            </a:pPr>
            <a:r>
              <a:rPr lang="es-ES_tradnl" sz="2400" b="1" i="1" smtClean="0">
                <a:latin typeface="Arial" charset="0"/>
              </a:rPr>
              <a:t>4.	MEJORAR EL PROCESO		     		</a:t>
            </a:r>
            <a:fld id="{AA691F0B-78A1-4B80-8EEA-3F59AB24861A}" type="slidenum">
              <a:rPr lang="es-ES_tradnl" sz="1400" smtClean="0">
                <a:latin typeface="Arial" charset="0"/>
              </a:rPr>
              <a:pPr marL="533400" indent="-533400" algn="just">
                <a:buFontTx/>
                <a:buNone/>
              </a:pPr>
              <a:t>25</a:t>
            </a:fld>
            <a:endParaRPr lang="es-ES_tradnl" sz="1400" smtClean="0">
              <a:latin typeface="Arial" charset="0"/>
            </a:endParaRPr>
          </a:p>
          <a:p>
            <a:pPr marL="533400" indent="-533400">
              <a:buFontTx/>
              <a:buNone/>
            </a:pPr>
            <a:endParaRPr lang="es-ES_tradnl" b="1" i="1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ES" b="1" u="sng" smtClean="0">
                <a:solidFill>
                  <a:srgbClr val="000000"/>
                </a:solidFill>
                <a:latin typeface="Arial" charset="0"/>
              </a:rPr>
              <a:t>DOCUMENTACIÓN DE LOS </a:t>
            </a:r>
            <a:r>
              <a:rPr lang="es-ES" b="1" u="sng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es-ES" b="1" u="sng" smtClean="0">
                <a:solidFill>
                  <a:srgbClr val="FFFF00"/>
                </a:solidFill>
                <a:latin typeface="Arial" charset="0"/>
              </a:rPr>
            </a:br>
            <a:r>
              <a:rPr lang="es-ES" b="1" u="sng" smtClean="0">
                <a:solidFill>
                  <a:schemeClr val="tx1"/>
                </a:solidFill>
                <a:latin typeface="Arial" charset="0"/>
              </a:rPr>
              <a:t>PROCESOS</a:t>
            </a:r>
            <a:r>
              <a:rPr lang="es-ES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es-ES" smtClean="0">
                <a:solidFill>
                  <a:srgbClr val="000000"/>
                </a:solidFill>
                <a:latin typeface="Arial" charset="0"/>
              </a:rPr>
            </a:br>
            <a:endParaRPr lang="es-E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AYUDA A:</a:t>
            </a:r>
            <a:endParaRPr lang="es-UY" sz="2800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ES" sz="2800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13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400" smtClean="0">
                <a:solidFill>
                  <a:srgbClr val="000000"/>
                </a:solidFill>
                <a:latin typeface="Arial" charset="0"/>
              </a:rPr>
              <a:t>Identificar y comunicar las</a:t>
            </a:r>
            <a:r>
              <a:rPr lang="es-UY" sz="24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400" b="1" smtClean="0">
                <a:solidFill>
                  <a:srgbClr val="000000"/>
                </a:solidFill>
                <a:latin typeface="Arial" charset="0"/>
              </a:rPr>
              <a:t>características de los procesos</a:t>
            </a:r>
            <a:r>
              <a:rPr lang="es-ES" sz="2400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marL="448056" indent="-384048" fontAlgn="auto">
              <a:lnSpc>
                <a:spcPct val="13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400" b="1" smtClean="0">
                <a:solidFill>
                  <a:srgbClr val="000000"/>
                </a:solidFill>
                <a:latin typeface="Arial" charset="0"/>
              </a:rPr>
              <a:t>Formar al personal</a:t>
            </a:r>
            <a:r>
              <a:rPr lang="es-ES" sz="2400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marL="448056" indent="-384048" fontAlgn="auto">
              <a:lnSpc>
                <a:spcPct val="13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400" b="1" smtClean="0">
                <a:solidFill>
                  <a:srgbClr val="000000"/>
                </a:solidFill>
                <a:latin typeface="Arial" charset="0"/>
              </a:rPr>
              <a:t>Compartir conocimiento y</a:t>
            </a:r>
            <a:r>
              <a:rPr lang="es-UY" sz="24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400" b="1" smtClean="0">
                <a:solidFill>
                  <a:srgbClr val="000000"/>
                </a:solidFill>
                <a:latin typeface="Arial" charset="0"/>
              </a:rPr>
              <a:t>experiencia</a:t>
            </a:r>
            <a:r>
              <a:rPr lang="es-ES" sz="2400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marL="448056" indent="-384048" fontAlgn="auto">
              <a:lnSpc>
                <a:spcPct val="13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400" smtClean="0">
                <a:solidFill>
                  <a:srgbClr val="000000"/>
                </a:solidFill>
                <a:latin typeface="Arial" charset="0"/>
              </a:rPr>
              <a:t>Efectuar la </a:t>
            </a:r>
            <a:r>
              <a:rPr lang="es-ES" sz="2400" b="1" smtClean="0">
                <a:solidFill>
                  <a:srgbClr val="000000"/>
                </a:solidFill>
                <a:latin typeface="Arial" charset="0"/>
              </a:rPr>
              <a:t>medición de los</a:t>
            </a:r>
            <a:r>
              <a:rPr lang="es-UY" sz="24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400" b="1" smtClean="0">
                <a:solidFill>
                  <a:srgbClr val="000000"/>
                </a:solidFill>
                <a:latin typeface="Arial" charset="0"/>
              </a:rPr>
              <a:t>procesos</a:t>
            </a:r>
            <a:r>
              <a:rPr lang="es-ES" sz="2400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marL="448056" indent="-384048" fontAlgn="auto">
              <a:lnSpc>
                <a:spcPct val="13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400" smtClean="0">
                <a:solidFill>
                  <a:srgbClr val="000000"/>
                </a:solidFill>
                <a:latin typeface="Arial" charset="0"/>
              </a:rPr>
              <a:t>Llevar a cabo</a:t>
            </a:r>
            <a:r>
              <a:rPr lang="es-ES" sz="2400" b="1" smtClean="0">
                <a:solidFill>
                  <a:srgbClr val="000000"/>
                </a:solidFill>
                <a:latin typeface="Arial" charset="0"/>
              </a:rPr>
              <a:t> auditorías</a:t>
            </a:r>
            <a:r>
              <a:rPr lang="es-ES" sz="2400" smtClean="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pPr marL="448056" indent="-384048" fontAlgn="auto">
              <a:lnSpc>
                <a:spcPct val="13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400" b="1" smtClean="0">
                <a:solidFill>
                  <a:srgbClr val="000000"/>
                </a:solidFill>
                <a:latin typeface="Arial" charset="0"/>
              </a:rPr>
              <a:t>Analizar, revisar y mejorar los</a:t>
            </a:r>
            <a:r>
              <a:rPr lang="es-UY" sz="2400" b="1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400" b="1" smtClean="0">
                <a:solidFill>
                  <a:srgbClr val="000000"/>
                </a:solidFill>
                <a:latin typeface="Arial" charset="0"/>
              </a:rPr>
              <a:t>procesos.</a:t>
            </a:r>
            <a:endParaRPr lang="es-ES" sz="2400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ES" sz="2800" smtClean="0"/>
          </a:p>
        </p:txBody>
      </p:sp>
      <p:sp>
        <p:nvSpPr>
          <p:cNvPr id="34820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B70C8F-15A9-4AD2-B36D-0A11C0BB9E69}" type="slidenum">
              <a:rPr lang="es-ES" sz="1200"/>
              <a:pPr eaLnBrk="1" hangingPunct="1"/>
              <a:t>26</a:t>
            </a:fld>
            <a:endParaRPr lang="es-ES" sz="12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ES" b="1" u="sng" smtClean="0">
                <a:solidFill>
                  <a:srgbClr val="000000"/>
                </a:solidFill>
                <a:latin typeface="Arial" charset="0"/>
              </a:rPr>
              <a:t>DIAGRAMA DE </a:t>
            </a:r>
            <a:r>
              <a:rPr lang="es-ES" b="1" u="sng" smtClean="0">
                <a:solidFill>
                  <a:schemeClr val="tx1"/>
                </a:solidFill>
                <a:latin typeface="Arial" charset="0"/>
              </a:rPr>
              <a:t>FLUJO</a:t>
            </a:r>
            <a:r>
              <a:rPr lang="es-ES" smtClean="0">
                <a:solidFill>
                  <a:srgbClr val="000000"/>
                </a:solidFill>
                <a:latin typeface="Arial" charset="0"/>
              </a:rPr>
              <a:t/>
            </a:r>
            <a:br>
              <a:rPr lang="es-ES" smtClean="0">
                <a:solidFill>
                  <a:srgbClr val="000000"/>
                </a:solidFill>
                <a:latin typeface="Arial" charset="0"/>
              </a:rPr>
            </a:br>
            <a:endParaRPr lang="es-ES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77200" cy="4114800"/>
          </a:xfrm>
        </p:spPr>
        <p:txBody>
          <a:bodyPr>
            <a:normAutofit fontScale="92500" lnSpcReduction="20000"/>
          </a:bodyPr>
          <a:lstStyle/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ES_tradnl" sz="2000" i="1" smtClean="0">
                <a:latin typeface="Arial" charset="0"/>
              </a:rPr>
              <a:t>	</a:t>
            </a:r>
            <a:r>
              <a:rPr lang="es-ES_tradnl" sz="2000" smtClean="0">
                <a:latin typeface="Arial" charset="0"/>
              </a:rPr>
              <a:t>Es la herramienta que </a:t>
            </a:r>
            <a:r>
              <a:rPr lang="es-ES_tradnl" sz="2000" b="1" smtClean="0">
                <a:latin typeface="Arial" charset="0"/>
              </a:rPr>
              <a:t>permite representar la operativa de la empresa</a:t>
            </a:r>
            <a:r>
              <a:rPr lang="es-ES_tradnl" sz="2000" smtClean="0">
                <a:latin typeface="Arial" charset="0"/>
              </a:rPr>
              <a:t>, observando la </a:t>
            </a:r>
            <a:r>
              <a:rPr lang="es-ES_tradnl" sz="2000" b="1" smtClean="0">
                <a:latin typeface="Arial" charset="0"/>
              </a:rPr>
              <a:t>totalidad de las actividades del proceso</a:t>
            </a:r>
            <a:r>
              <a:rPr lang="es-ES_tradnl" sz="2000" smtClean="0">
                <a:latin typeface="Arial" charset="0"/>
              </a:rPr>
              <a:t> desde la óptica del cliente, con </a:t>
            </a:r>
            <a:r>
              <a:rPr lang="es-ES_tradnl" sz="2000" b="1" smtClean="0">
                <a:latin typeface="Arial" charset="0"/>
              </a:rPr>
              <a:t>independencia de los límites funcionales</a:t>
            </a:r>
            <a:r>
              <a:rPr lang="es-ES_tradnl" sz="2000" smtClean="0">
                <a:latin typeface="Arial" charset="0"/>
              </a:rPr>
              <a:t> y organizativos de las unidades que intervienen en el mismo</a:t>
            </a:r>
            <a:endParaRPr lang="es-UY" sz="2000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000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ES" sz="2800" b="1" smtClean="0">
                <a:solidFill>
                  <a:srgbClr val="000000"/>
                </a:solidFill>
                <a:latin typeface="Arial" charset="0"/>
              </a:rPr>
              <a:t>PERMITE:</a:t>
            </a:r>
            <a:endParaRPr lang="es-UY" sz="2800" b="1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Ver un proceso o parte de él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Detectar “cuellos de botella”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Detectar ausencia o duplicación de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controles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Racionalizar la documentación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Simplificar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/ Eliminar</a:t>
            </a: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 actividades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 duplicadas o que no agregan valor</a:t>
            </a:r>
            <a:endParaRPr lang="es-ES" sz="2000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Determinar la secuencia de los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procesos de realización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Facilitar la elaboración de la</a:t>
            </a: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s-ES" sz="2000" smtClean="0">
                <a:solidFill>
                  <a:srgbClr val="000000"/>
                </a:solidFill>
                <a:latin typeface="Arial" charset="0"/>
              </a:rPr>
              <a:t>documentación</a:t>
            </a:r>
            <a:endParaRPr lang="es-UY" sz="2000" smtClean="0">
              <a:solidFill>
                <a:srgbClr val="000000"/>
              </a:solidFill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000" smtClean="0">
                <a:solidFill>
                  <a:srgbClr val="000000"/>
                </a:solidFill>
                <a:latin typeface="Arial" charset="0"/>
              </a:rPr>
              <a:t>Otros.</a:t>
            </a:r>
            <a:endParaRPr lang="es-ES" sz="2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84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5E4103-0B3C-47D9-8E74-156BA1074CA7}" type="slidenum">
              <a:rPr lang="es-ES" sz="1200"/>
              <a:pPr eaLnBrk="1" hangingPunct="1"/>
              <a:t>27</a:t>
            </a:fld>
            <a:endParaRPr lang="es-ES" sz="12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36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Ejemplos de Software de Procedimientos y Procesos</a:t>
            </a:r>
            <a:endParaRPr lang="es-ES" sz="3600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S" sz="2000" smtClean="0">
                <a:latin typeface="Arial Black" pitchFamily="34" charset="0"/>
                <a:cs typeface="Arial" charset="0"/>
              </a:rPr>
              <a:t>WIZSPRO</a:t>
            </a:r>
            <a:r>
              <a:rPr lang="es-UY" sz="2000" smtClean="0">
                <a:latin typeface="Arial Black" pitchFamily="34" charset="0"/>
                <a:cs typeface="Arial" charset="0"/>
              </a:rPr>
              <a:t>:</a:t>
            </a:r>
            <a:r>
              <a:rPr lang="es-ES" sz="2000" smtClean="0">
                <a:latin typeface="Arial Black" pitchFamily="34" charset="0"/>
                <a:cs typeface="Arial" charset="0"/>
              </a:rPr>
              <a:t> </a:t>
            </a:r>
            <a:r>
              <a:rPr lang="es-ES" sz="2000" smtClean="0">
                <a:latin typeface="Arial" charset="0"/>
                <a:cs typeface="Arial" charset="0"/>
              </a:rPr>
              <a:t>es una herramienta de documentación de información empresarial en línea</a:t>
            </a:r>
            <a:r>
              <a:rPr lang="es-UY" sz="2000" smtClean="0">
                <a:latin typeface="Arial" charset="0"/>
                <a:cs typeface="Arial" charset="0"/>
              </a:rPr>
              <a:t>,</a:t>
            </a:r>
            <a:r>
              <a:rPr lang="es-ES" sz="2000" smtClean="0">
                <a:latin typeface="Arial" charset="0"/>
                <a:cs typeface="Arial" charset="0"/>
              </a:rPr>
              <a:t> especialmente </a:t>
            </a:r>
            <a:r>
              <a:rPr lang="es-UY" sz="2000" smtClean="0">
                <a:latin typeface="Arial" charset="0"/>
                <a:cs typeface="Arial" charset="0"/>
              </a:rPr>
              <a:t>desarrollada </a:t>
            </a:r>
            <a:r>
              <a:rPr lang="es-ES" sz="2000" smtClean="0">
                <a:latin typeface="Arial" charset="0"/>
                <a:cs typeface="Arial" charset="0"/>
              </a:rPr>
              <a:t>para </a:t>
            </a:r>
            <a:r>
              <a:rPr lang="es-ES" sz="2000" b="1" smtClean="0">
                <a:latin typeface="Arial" charset="0"/>
                <a:cs typeface="Arial" charset="0"/>
              </a:rPr>
              <a:t>diseñar y documentar procesos de negocios</a:t>
            </a:r>
            <a:r>
              <a:rPr lang="es-ES" sz="2000" smtClean="0">
                <a:latin typeface="Arial" charset="0"/>
                <a:cs typeface="Arial" charset="0"/>
              </a:rPr>
              <a:t>, </a:t>
            </a:r>
            <a:r>
              <a:rPr lang="es-ES" sz="2000" b="1" smtClean="0">
                <a:latin typeface="Arial" charset="0"/>
                <a:cs typeface="Arial" charset="0"/>
              </a:rPr>
              <a:t>en forma lógica, estructurada, y secuencial.</a:t>
            </a:r>
            <a:r>
              <a:rPr lang="es-ES" sz="2000" b="1" smtClean="0">
                <a:latin typeface="Arial" charset="0"/>
              </a:rPr>
              <a:t> </a:t>
            </a:r>
            <a:endParaRPr lang="es-UY" sz="2000" b="1" smtClean="0">
              <a:latin typeface="Arial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endParaRPr lang="es-UY" sz="2000" b="1" smtClean="0">
              <a:latin typeface="Arial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UY" sz="2000" b="1" smtClean="0">
                <a:latin typeface="Arial" charset="0"/>
              </a:rPr>
              <a:t>Utilidades: 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smtClean="0">
                <a:latin typeface="Arial" charset="0"/>
                <a:cs typeface="Arial" charset="0"/>
              </a:rPr>
              <a:t>Graficación automática de procesos (Flow Charts).</a:t>
            </a:r>
            <a:r>
              <a:rPr lang="es-ES" sz="2000" smtClean="0">
                <a:latin typeface="Arial" charset="0"/>
              </a:rPr>
              <a:t> 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smtClean="0">
                <a:latin typeface="Arial" charset="0"/>
                <a:cs typeface="Arial" charset="0"/>
              </a:rPr>
              <a:t>Descripción resumida de tareas y acceso a documentación ampliada.</a:t>
            </a:r>
            <a:r>
              <a:rPr lang="es-ES" sz="2000" smtClean="0">
                <a:latin typeface="Arial" charset="0"/>
              </a:rPr>
              <a:t> 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smtClean="0">
                <a:latin typeface="Arial" charset="0"/>
                <a:cs typeface="Arial" charset="0"/>
              </a:rPr>
              <a:t>Designación de responsables de tareas y tiempos de ejecución.</a:t>
            </a:r>
            <a:r>
              <a:rPr lang="es-ES" sz="2000" smtClean="0">
                <a:latin typeface="Arial" charset="0"/>
              </a:rPr>
              <a:t> 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smtClean="0">
                <a:latin typeface="Arial" charset="0"/>
                <a:cs typeface="Arial" charset="0"/>
              </a:rPr>
              <a:t>Simulación automática de procesos.</a:t>
            </a:r>
            <a:r>
              <a:rPr lang="es-ES" sz="2000" smtClean="0">
                <a:latin typeface="Arial" charset="0"/>
              </a:rPr>
              <a:t> 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es-ES" sz="2000" smtClean="0">
                <a:latin typeface="Arial" charset="0"/>
                <a:cs typeface="Arial" charset="0"/>
              </a:rPr>
              <a:t>Seguimiento, control y costeo de procesos operacionales.</a:t>
            </a:r>
            <a:r>
              <a:rPr lang="es-ES" sz="2000" smtClean="0">
                <a:latin typeface="Arial" charset="0"/>
              </a:rPr>
              <a:t> </a:t>
            </a:r>
            <a:endParaRPr lang="es-UY" sz="2000" smtClean="0">
              <a:latin typeface="Arial" charset="0"/>
            </a:endParaRPr>
          </a:p>
          <a:p>
            <a:pPr lvl="1" algn="r">
              <a:lnSpc>
                <a:spcPct val="90000"/>
              </a:lnSpc>
              <a:buFont typeface="Wingdings" pitchFamily="2" charset="2"/>
              <a:buNone/>
            </a:pPr>
            <a:r>
              <a:rPr lang="es-ES" sz="2000" smtClean="0">
                <a:latin typeface="Arial" charset="0"/>
              </a:rPr>
              <a:t>http://www.wizspro.com/</a:t>
            </a:r>
          </a:p>
          <a:p>
            <a:pPr lvl="1" algn="just">
              <a:lnSpc>
                <a:spcPct val="90000"/>
              </a:lnSpc>
              <a:buFont typeface="Wingdings" pitchFamily="2" charset="2"/>
              <a:buNone/>
            </a:pPr>
            <a:endParaRPr lang="es-ES" sz="2000" smtClean="0">
              <a:latin typeface="Arial" charset="0"/>
            </a:endParaRPr>
          </a:p>
        </p:txBody>
      </p:sp>
      <p:sp>
        <p:nvSpPr>
          <p:cNvPr id="36868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BE91ADE-7E5A-47C9-B9D4-20834D8F4F4D}" type="slidenum">
              <a:rPr lang="es-ES" sz="1200"/>
              <a:pPr eaLnBrk="1" hangingPunct="1"/>
              <a:t>28</a:t>
            </a:fld>
            <a:endParaRPr lang="es-ES" sz="12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32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EJEMPLOS DE SOFTWARE DE PROCEDIMIENTOS Y PROCESOS</a:t>
            </a:r>
            <a:endParaRPr lang="es-ES" sz="3200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200" smtClean="0">
                <a:solidFill>
                  <a:srgbClr val="6666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MetoCube: Es un </a:t>
            </a:r>
            <a:r>
              <a:rPr lang="en-US" sz="2200" b="1" smtClean="0">
                <a:solidFill>
                  <a:srgbClr val="6666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sistema de documentación de Procesos</a:t>
            </a:r>
            <a:r>
              <a:rPr lang="en-US" sz="2200" smtClean="0">
                <a:solidFill>
                  <a:srgbClr val="6666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, que permite describir lo</a:t>
            </a:r>
            <a:r>
              <a:rPr lang="es-ES" sz="2200" smtClean="0">
                <a:solidFill>
                  <a:srgbClr val="6666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 mismos en un formato , uniforme y fácilmente actualiza</a:t>
            </a:r>
            <a:r>
              <a:rPr lang="es-UY" sz="2200" smtClean="0">
                <a:solidFill>
                  <a:srgbClr val="6666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ble</a:t>
            </a:r>
            <a:endParaRPr lang="es-ES" sz="2200" smtClean="0">
              <a:solidFill>
                <a:srgbClr val="666666"/>
              </a:solidFill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200" smtClean="0">
                <a:solidFill>
                  <a:srgbClr val="6666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 	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200" smtClean="0">
                <a:solidFill>
                  <a:srgbClr val="666666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200" smtClean="0">
                <a:latin typeface="Arial" charset="0"/>
                <a:cs typeface="Arial" charset="0"/>
              </a:rPr>
              <a:t>Un </a:t>
            </a:r>
            <a:r>
              <a:rPr lang="en-US" sz="2200" b="1" smtClean="0">
                <a:latin typeface="Arial" charset="0"/>
                <a:cs typeface="Arial" charset="0"/>
              </a:rPr>
              <a:t>subproceso</a:t>
            </a:r>
            <a:r>
              <a:rPr lang="en-US" sz="2200" smtClean="0">
                <a:latin typeface="Arial" charset="0"/>
                <a:cs typeface="Arial" charset="0"/>
              </a:rPr>
              <a:t> sirve para incluir un </a:t>
            </a:r>
            <a:r>
              <a:rPr lang="en-US" sz="2200" b="1" smtClean="0">
                <a:latin typeface="Arial" charset="0"/>
                <a:cs typeface="Arial" charset="0"/>
              </a:rPr>
              <a:t>proceso </a:t>
            </a:r>
            <a:r>
              <a:rPr lang="en-US" sz="2200" smtClean="0">
                <a:latin typeface="Arial" charset="0"/>
                <a:cs typeface="Arial" charset="0"/>
              </a:rPr>
              <a:t>(proceso base) </a:t>
            </a:r>
            <a:r>
              <a:rPr lang="en-US" sz="2200" b="1" smtClean="0">
                <a:latin typeface="Arial" charset="0"/>
                <a:cs typeface="Arial" charset="0"/>
              </a:rPr>
              <a:t>dentro de otro proceso</a:t>
            </a:r>
            <a:r>
              <a:rPr lang="en-US" sz="2200" smtClean="0">
                <a:latin typeface="Arial" charset="0"/>
                <a:cs typeface="Arial" charset="0"/>
              </a:rPr>
              <a:t> (proceso padre).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UY" sz="2200" smtClean="0">
              <a:latin typeface="Arial" charset="0"/>
              <a:cs typeface="Arial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UY" sz="2200" smtClean="0">
                <a:latin typeface="Arial" charset="0"/>
                <a:cs typeface="Arial" charset="0"/>
              </a:rPr>
              <a:t>Ejemplo: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UY" sz="2200" smtClean="0">
                <a:latin typeface="Arial" charset="0"/>
                <a:cs typeface="Arial" charset="0"/>
              </a:rPr>
              <a:t> </a:t>
            </a:r>
            <a:r>
              <a:rPr lang="es-ES" sz="2200" smtClean="0">
                <a:latin typeface="Arial" charset="0"/>
                <a:cs typeface="Arial" charset="0"/>
              </a:rPr>
              <a:t>Proceso padre: </a:t>
            </a:r>
            <a:r>
              <a:rPr lang="es-UY" sz="2200" smtClean="0">
                <a:latin typeface="Arial" charset="0"/>
                <a:cs typeface="Arial" charset="0"/>
              </a:rPr>
              <a:t>Recursos Humanos</a:t>
            </a:r>
            <a:endParaRPr lang="es-ES" sz="220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200" u="sng" smtClean="0">
                <a:latin typeface="Arial" charset="0"/>
                <a:cs typeface="Arial" charset="0"/>
              </a:rPr>
              <a:t>Subproceso: Selección de personal</a:t>
            </a:r>
          </a:p>
          <a:p>
            <a:pPr algn="r">
              <a:lnSpc>
                <a:spcPct val="90000"/>
              </a:lnSpc>
              <a:buFontTx/>
              <a:buNone/>
            </a:pPr>
            <a:endParaRPr lang="en-US" sz="2400" u="sng" smtClean="0">
              <a:latin typeface="Arial" charset="0"/>
              <a:cs typeface="Arial" charset="0"/>
            </a:endParaRPr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sz="2400" u="sng" smtClean="0">
                <a:latin typeface="Arial" charset="0"/>
                <a:cs typeface="Arial" charset="0"/>
              </a:rPr>
              <a:t>http://www.nevant.com/en/metocube.php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n-US" sz="2400" u="sng" smtClean="0">
              <a:latin typeface="Arial" charset="0"/>
              <a:cs typeface="Arial" charset="0"/>
            </a:endParaRPr>
          </a:p>
        </p:txBody>
      </p:sp>
      <p:sp>
        <p:nvSpPr>
          <p:cNvPr id="3789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B11028-1C4A-4D1A-B854-02CD4845B5CA}" type="slidenum">
              <a:rPr lang="es-ES" sz="1200"/>
              <a:pPr eaLnBrk="1" hangingPunct="1"/>
              <a:t>29</a:t>
            </a:fld>
            <a:endParaRPr lang="es-ES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u="sng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CONCEPTO</a:t>
            </a:r>
            <a:endParaRPr lang="es-ES" u="sng" dirty="0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124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3657600"/>
          </a:xfrm>
        </p:spPr>
        <p:txBody>
          <a:bodyPr>
            <a:normAutofit fontScale="85000" lnSpcReduction="20000"/>
          </a:bodyPr>
          <a:lstStyle/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800" b="1" smtClean="0">
                <a:latin typeface="Arial" charset="0"/>
              </a:rPr>
              <a:t>Procedimiento: </a:t>
            </a:r>
            <a:r>
              <a:rPr lang="es-UY" sz="2800" smtClean="0">
                <a:latin typeface="Arial" charset="0"/>
              </a:rPr>
              <a:t>es una sucesión cronológica y secuencial de operaciones. Mediante procedimientos se cumplen las tareas que se llevan a cabo en una organización. 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800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800" b="1" smtClean="0">
                <a:latin typeface="Arial" charset="0"/>
              </a:rPr>
              <a:t>Procedimiento:</a:t>
            </a:r>
            <a:r>
              <a:rPr lang="es-UY" sz="2800" smtClean="0">
                <a:latin typeface="Arial" charset="0"/>
              </a:rPr>
              <a:t> que es un conjunto de operaciones generalmente secuencialmente vinculadas y su método o forma de ejecución.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800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800" b="1" smtClean="0">
                <a:latin typeface="Arial" charset="0"/>
              </a:rPr>
              <a:t>Procedimiento:</a:t>
            </a:r>
            <a:r>
              <a:rPr lang="es-UY" sz="2800" smtClean="0">
                <a:latin typeface="Arial" charset="0"/>
              </a:rPr>
              <a:t> que es un conjunto de operaciones relacionadas entre sí y ejecutadas en base a determinado método.</a:t>
            </a:r>
          </a:p>
        </p:txBody>
      </p:sp>
      <p:sp>
        <p:nvSpPr>
          <p:cNvPr id="1229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D017FE-3BFF-4AC6-9EDD-D79D8AAECC3E}" type="slidenum">
              <a:rPr lang="es-ES" sz="1200"/>
              <a:pPr eaLnBrk="1" hangingPunct="1"/>
              <a:t>3</a:t>
            </a:fld>
            <a:endParaRPr lang="es-ES"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Estructura y Procedimientos</a:t>
            </a:r>
            <a:endParaRPr lang="es-ES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3315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algn="just"/>
            <a:r>
              <a:rPr lang="es-UY" sz="2000" b="1" smtClean="0">
                <a:latin typeface="Arial" charset="0"/>
              </a:rPr>
              <a:t>Estructura y procedimientos administrativos</a:t>
            </a:r>
            <a:r>
              <a:rPr lang="es-UY" sz="2000" smtClean="0">
                <a:latin typeface="Arial" charset="0"/>
              </a:rPr>
              <a:t> son elementos estrechamente </a:t>
            </a:r>
            <a:r>
              <a:rPr lang="es-UY" sz="2000" b="1" smtClean="0">
                <a:latin typeface="Arial" charset="0"/>
              </a:rPr>
              <a:t>interrelacionados</a:t>
            </a:r>
            <a:r>
              <a:rPr lang="es-UY" sz="2000" smtClean="0">
                <a:latin typeface="Arial" charset="0"/>
              </a:rPr>
              <a:t>.</a:t>
            </a:r>
          </a:p>
          <a:p>
            <a:pPr algn="just">
              <a:buFontTx/>
              <a:buNone/>
            </a:pPr>
            <a:endParaRPr lang="es-UY" sz="2000" smtClean="0">
              <a:latin typeface="Arial" charset="0"/>
            </a:endParaRPr>
          </a:p>
          <a:p>
            <a:pPr algn="just"/>
            <a:r>
              <a:rPr lang="es-UY" sz="2000" b="1" smtClean="0">
                <a:latin typeface="Arial" charset="0"/>
              </a:rPr>
              <a:t>Los procedimientos</a:t>
            </a:r>
            <a:r>
              <a:rPr lang="es-UY" sz="2000" smtClean="0">
                <a:latin typeface="Arial" charset="0"/>
              </a:rPr>
              <a:t>, o las operaciones, son los actos mínimos </a:t>
            </a:r>
            <a:r>
              <a:rPr lang="es-UY" sz="2000" b="1" smtClean="0">
                <a:latin typeface="Arial" charset="0"/>
              </a:rPr>
              <a:t>a partir de los cuales</a:t>
            </a:r>
            <a:r>
              <a:rPr lang="es-UY" sz="2000" smtClean="0">
                <a:latin typeface="Arial" charset="0"/>
              </a:rPr>
              <a:t> </a:t>
            </a:r>
            <a:r>
              <a:rPr lang="es-UY" sz="2000" b="1" smtClean="0">
                <a:latin typeface="Arial" charset="0"/>
              </a:rPr>
              <a:t>se integran</a:t>
            </a:r>
            <a:r>
              <a:rPr lang="es-UY" sz="2000" smtClean="0">
                <a:latin typeface="Arial" charset="0"/>
              </a:rPr>
              <a:t> tanto el </a:t>
            </a:r>
            <a:r>
              <a:rPr lang="es-UY" sz="2000" b="1" smtClean="0">
                <a:latin typeface="Arial" charset="0"/>
              </a:rPr>
              <a:t>aspecto estructural</a:t>
            </a:r>
            <a:r>
              <a:rPr lang="es-UY" sz="2000" smtClean="0">
                <a:latin typeface="Arial" charset="0"/>
              </a:rPr>
              <a:t> de la organización (funciones y relaciones) como el </a:t>
            </a:r>
            <a:r>
              <a:rPr lang="es-UY" sz="2000" b="1" smtClean="0">
                <a:latin typeface="Arial" charset="0"/>
              </a:rPr>
              <a:t>aspecto operativos</a:t>
            </a:r>
            <a:r>
              <a:rPr lang="es-UY" sz="2000" smtClean="0">
                <a:latin typeface="Arial" charset="0"/>
              </a:rPr>
              <a:t> (sistemas administrativos).</a:t>
            </a:r>
          </a:p>
          <a:p>
            <a:pPr algn="just">
              <a:buFontTx/>
              <a:buNone/>
            </a:pPr>
            <a:endParaRPr lang="es-UY" sz="2000" smtClean="0">
              <a:latin typeface="Arial" charset="0"/>
            </a:endParaRPr>
          </a:p>
          <a:p>
            <a:pPr algn="just"/>
            <a:r>
              <a:rPr lang="es-UY" sz="2000" smtClean="0">
                <a:latin typeface="Arial" charset="0"/>
              </a:rPr>
              <a:t>Los </a:t>
            </a:r>
            <a:r>
              <a:rPr lang="es-UY" sz="2000" b="1" smtClean="0">
                <a:latin typeface="Arial" charset="0"/>
              </a:rPr>
              <a:t>procedimientos administrativos</a:t>
            </a:r>
            <a:r>
              <a:rPr lang="es-UY" sz="2000" smtClean="0">
                <a:latin typeface="Arial" charset="0"/>
              </a:rPr>
              <a:t> </a:t>
            </a:r>
            <a:r>
              <a:rPr lang="es-UY" sz="2000" b="1" smtClean="0">
                <a:latin typeface="Arial" charset="0"/>
              </a:rPr>
              <a:t>“transitan”, a través de las estructuras</a:t>
            </a:r>
            <a:r>
              <a:rPr lang="es-UY" sz="2000" smtClean="0">
                <a:latin typeface="Arial" charset="0"/>
              </a:rPr>
              <a:t>. Por eso </a:t>
            </a:r>
            <a:r>
              <a:rPr lang="es-UY" sz="2000" b="1" smtClean="0">
                <a:latin typeface="Arial" charset="0"/>
              </a:rPr>
              <a:t>cualquier modificación en los aspectos estructurales puede aparejar cambios en los procedimientos y viceversa</a:t>
            </a:r>
            <a:r>
              <a:rPr lang="es-UY" sz="2000" smtClean="0">
                <a:latin typeface="Arial" charset="0"/>
              </a:rPr>
              <a:t>. </a:t>
            </a:r>
          </a:p>
          <a:p>
            <a:pPr algn="just"/>
            <a:endParaRPr lang="es-ES" sz="2000" smtClean="0">
              <a:latin typeface="Arial" charset="0"/>
            </a:endParaRPr>
          </a:p>
        </p:txBody>
      </p:sp>
      <p:sp>
        <p:nvSpPr>
          <p:cNvPr id="1331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C8F4499-F96C-43D2-90A4-C397F4BE910D}" type="slidenum">
              <a:rPr lang="es-ES" sz="1200"/>
              <a:pPr eaLnBrk="1" hangingPunct="1"/>
              <a:t>4</a:t>
            </a:fld>
            <a:endParaRPr lang="es-ES" sz="12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Estructura y Procedimientos</a:t>
            </a:r>
            <a:endParaRPr lang="es-ES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172" name="Rectangle 1027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 fontScale="92500"/>
          </a:bodyPr>
          <a:lstStyle/>
          <a:p>
            <a:pPr marL="448056" indent="-384048" algn="just" fontAlgn="auto">
              <a:lnSpc>
                <a:spcPct val="125000"/>
              </a:lnSpc>
              <a:spcBef>
                <a:spcPct val="300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smtClean="0">
                <a:latin typeface="Arial" charset="0"/>
              </a:rPr>
              <a:t>Un </a:t>
            </a:r>
            <a:r>
              <a:rPr lang="es-UY" sz="2400" b="1" smtClean="0">
                <a:latin typeface="Arial" charset="0"/>
              </a:rPr>
              <a:t>conjunto de procedimientos afines conforman una actividad y actividades afines constituyen una función</a:t>
            </a:r>
            <a:r>
              <a:rPr lang="es-UY" sz="2400" smtClean="0">
                <a:latin typeface="Arial" charset="0"/>
              </a:rPr>
              <a:t>. </a:t>
            </a:r>
          </a:p>
          <a:p>
            <a:pPr marL="448056" indent="-384048" algn="just" fontAlgn="auto">
              <a:lnSpc>
                <a:spcPct val="125000"/>
              </a:lnSpc>
              <a:spcBef>
                <a:spcPct val="300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smtClean="0">
                <a:latin typeface="Arial" charset="0"/>
              </a:rPr>
              <a:t>Un grupo de </a:t>
            </a:r>
            <a:r>
              <a:rPr lang="es-UY" sz="2400" b="1" smtClean="0">
                <a:latin typeface="Arial" charset="0"/>
              </a:rPr>
              <a:t>funciones afines y la gente involucrada en su cumplimiento conforman un órgano</a:t>
            </a:r>
            <a:r>
              <a:rPr lang="es-UY" sz="2400" smtClean="0">
                <a:latin typeface="Arial" charset="0"/>
              </a:rPr>
              <a:t>. </a:t>
            </a:r>
          </a:p>
          <a:p>
            <a:pPr marL="448056" indent="-384048" algn="just" fontAlgn="auto">
              <a:lnSpc>
                <a:spcPct val="125000"/>
              </a:lnSpc>
              <a:spcBef>
                <a:spcPct val="30000"/>
              </a:spcBef>
              <a:spcAft>
                <a:spcPts val="0"/>
              </a:spcAft>
              <a:buFont typeface="Wingdings 2"/>
              <a:buChar char=""/>
              <a:defRPr/>
            </a:pPr>
            <a:r>
              <a:rPr lang="es-UY" sz="2400" smtClean="0">
                <a:latin typeface="Arial" charset="0"/>
              </a:rPr>
              <a:t>Los </a:t>
            </a:r>
            <a:r>
              <a:rPr lang="es-UY" sz="2400" b="1" smtClean="0">
                <a:latin typeface="Arial" charset="0"/>
              </a:rPr>
              <a:t>órganos y sus relaciones formales constituyen la estructura formal</a:t>
            </a:r>
            <a:r>
              <a:rPr lang="es-UY" sz="2400" smtClean="0">
                <a:latin typeface="Arial" charset="0"/>
              </a:rPr>
              <a:t>. Las estructura junto con los sistemas administrativos componen la organización formal.</a:t>
            </a:r>
            <a:endParaRPr lang="es-ES" sz="2400" smtClean="0">
              <a:latin typeface="Arial" charset="0"/>
            </a:endParaRPr>
          </a:p>
          <a:p>
            <a:pPr marL="448056" indent="-384048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ES" smtClean="0"/>
          </a:p>
        </p:txBody>
      </p:sp>
      <p:sp>
        <p:nvSpPr>
          <p:cNvPr id="14340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778A98-2EC3-4179-91BA-07F89A48B00F}" type="slidenum">
              <a:rPr lang="es-ES" sz="1200"/>
              <a:pPr eaLnBrk="1" hangingPunct="1"/>
              <a:t>5</a:t>
            </a:fld>
            <a:endParaRPr lang="es-ES" sz="12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sz="28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  <a:cs typeface="Arial" charset="0"/>
              </a:rPr>
              <a:t>ALCANCE DE LA TÉCNICA y </a:t>
            </a:r>
            <a:r>
              <a:rPr lang="es-UY" sz="2800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VENTAJAS</a:t>
            </a:r>
            <a:r>
              <a:rPr lang="es-UY" sz="2400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  <a:cs typeface="Arial" charset="0"/>
              </a:rPr>
              <a:t> </a:t>
            </a:r>
            <a:endParaRPr lang="es-ES" sz="2400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8196" name="Rectangle 124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UY" sz="2400" b="1" dirty="0" smtClean="0">
                <a:latin typeface="Arial" charset="0"/>
              </a:rPr>
              <a:t>Alcance: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400" dirty="0" smtClean="0">
              <a:latin typeface="Arial" charset="0"/>
            </a:endParaRPr>
          </a:p>
          <a:p>
            <a:pPr marL="448056" indent="-384048" algn="just" fontAlgn="auto">
              <a:lnSpc>
                <a:spcPct val="9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000" dirty="0" smtClean="0">
                <a:latin typeface="Arial" charset="0"/>
              </a:rPr>
              <a:t>En el campo de los procedimientos, es muy amplio, logrando entre otras cosas: flujos de operaciones ágiles y constantes, evitar exceso de burocracia, promover una eficaz delegación, lograr unificación.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000" dirty="0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UY" sz="2400" b="1" dirty="0" smtClean="0">
                <a:latin typeface="Arial" charset="0"/>
              </a:rPr>
              <a:t>Ventajas: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s-UY" sz="2400" b="1" dirty="0" smtClean="0">
                <a:latin typeface="Arial" charset="0"/>
              </a:rPr>
              <a:t> 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000" dirty="0" smtClean="0">
                <a:latin typeface="Arial" charset="0"/>
              </a:rPr>
              <a:t> </a:t>
            </a:r>
            <a:r>
              <a:rPr lang="es-UY" sz="2000" b="1" dirty="0" smtClean="0">
                <a:latin typeface="Arial" charset="0"/>
              </a:rPr>
              <a:t>maximización de la eficiencia de los circuitos administrativos</a:t>
            </a:r>
            <a:r>
              <a:rPr lang="es-UY" sz="2000" dirty="0" smtClean="0">
                <a:latin typeface="Arial" charset="0"/>
              </a:rPr>
              <a:t>, para una buena toma de decisiones. 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000" dirty="0" smtClean="0">
              <a:latin typeface="Arial" charset="0"/>
            </a:endParaRPr>
          </a:p>
          <a:p>
            <a:pPr marL="448056" indent="-384048" algn="just" fontAlgn="auto">
              <a:lnSpc>
                <a:spcPct val="105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000" b="1" dirty="0" smtClean="0">
                <a:latin typeface="Arial" charset="0"/>
              </a:rPr>
              <a:t>sencillez, claridad, exactitud, uniformidad y flexibilidad, comunicaciones ágiles y precisas</a:t>
            </a:r>
            <a:r>
              <a:rPr lang="es-UY" sz="2000" dirty="0" smtClean="0">
                <a:latin typeface="Arial" charset="0"/>
              </a:rPr>
              <a:t> de los sistemas de información..</a:t>
            </a:r>
            <a:endParaRPr lang="es-ES" sz="2000" dirty="0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s-UY" sz="2000" dirty="0" smtClean="0">
              <a:latin typeface="Arial" charset="0"/>
            </a:endParaRPr>
          </a:p>
        </p:txBody>
      </p:sp>
      <p:sp>
        <p:nvSpPr>
          <p:cNvPr id="1536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B93880-AFA8-42B1-A1C0-BCDCF0628365}" type="slidenum">
              <a:rPr lang="es-ES" sz="1200"/>
              <a:pPr eaLnBrk="1" hangingPunct="1"/>
              <a:t>6</a:t>
            </a:fld>
            <a:endParaRPr lang="es-ES" sz="1200"/>
          </a:p>
        </p:txBody>
      </p:sp>
      <p:sp>
        <p:nvSpPr>
          <p:cNvPr id="15365" name="Rectangle 123"/>
          <p:cNvSpPr>
            <a:spLocks noChangeArrowheads="1"/>
          </p:cNvSpPr>
          <p:nvPr/>
        </p:nvSpPr>
        <p:spPr bwMode="auto">
          <a:xfrm>
            <a:off x="4763" y="6656388"/>
            <a:ext cx="91440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 sz="1100">
                <a:latin typeface="Arial" charset="0"/>
                <a:cs typeface="Arial" charset="0"/>
              </a:rPr>
              <a:t> </a:t>
            </a:r>
          </a:p>
          <a:p>
            <a:pPr algn="just" eaLnBrk="0" hangingPunct="0"/>
            <a:r>
              <a:rPr lang="es-ES" sz="1100">
                <a:latin typeface="Arial" charset="0"/>
                <a:cs typeface="Arial" charset="0"/>
              </a:rPr>
              <a:t> </a:t>
            </a:r>
          </a:p>
          <a:p>
            <a:pPr algn="just" eaLnBrk="0" hangingPunct="0"/>
            <a:r>
              <a:rPr lang="es-ES" sz="1100">
                <a:latin typeface="Arial" charset="0"/>
                <a:cs typeface="Arial" charset="0"/>
              </a:rPr>
              <a:t> </a:t>
            </a:r>
          </a:p>
          <a:p>
            <a:pPr algn="just" eaLnBrk="0" hangingPunct="0"/>
            <a:r>
              <a:rPr lang="es-ES" sz="1100">
                <a:latin typeface="Arial" charset="0"/>
                <a:cs typeface="Arial" charset="0"/>
              </a:rPr>
              <a:t> </a:t>
            </a:r>
          </a:p>
          <a:p>
            <a:pPr eaLnBrk="0" hangingPunct="0"/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APLICACIÓN DE LA TÉCNICA</a:t>
            </a:r>
            <a:endParaRPr lang="es-ES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>
            <a:normAutofit lnSpcReduction="10000"/>
          </a:bodyPr>
          <a:lstStyle/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800" dirty="0" smtClean="0">
                <a:latin typeface="Arial" charset="0"/>
                <a:cs typeface="Times New Roman" pitchFamily="18" charset="0"/>
              </a:rPr>
              <a:t>Descripción de Procedimientos:</a:t>
            </a:r>
          </a:p>
          <a:p>
            <a:pPr marL="822960" lvl="1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UY" sz="2400" dirty="0" smtClean="0">
                <a:latin typeface="Arial" charset="0"/>
                <a:cs typeface="Times New Roman" pitchFamily="18" charset="0"/>
              </a:rPr>
              <a:t>Forma narrativa.</a:t>
            </a:r>
          </a:p>
          <a:p>
            <a:pPr marL="822960" lvl="1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UY" sz="2400" dirty="0" smtClean="0">
                <a:latin typeface="Arial" charset="0"/>
                <a:cs typeface="Times New Roman" pitchFamily="18" charset="0"/>
              </a:rPr>
              <a:t>Diagrama de Procedimientos.</a:t>
            </a:r>
          </a:p>
          <a:p>
            <a:pPr marL="822960" lvl="1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s-ES" sz="2400" dirty="0" smtClean="0">
              <a:latin typeface="Arial" charset="0"/>
              <a:cs typeface="Times New Roman" pitchFamily="18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800" dirty="0" smtClean="0">
                <a:latin typeface="Arial" charset="0"/>
                <a:cs typeface="Arial" charset="0"/>
              </a:rPr>
              <a:t>Forma Narrativa, fallas: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UY" sz="2000" dirty="0" smtClean="0">
                <a:latin typeface="Arial" charset="0"/>
                <a:cs typeface="Arial" charset="0"/>
              </a:rPr>
              <a:t>Lectura extensa: </a:t>
            </a:r>
            <a:r>
              <a:rPr lang="es-UY" sz="2000" b="1" dirty="0" smtClean="0">
                <a:latin typeface="Arial" charset="0"/>
                <a:cs typeface="Arial" charset="0"/>
              </a:rPr>
              <a:t>complica interpretación</a:t>
            </a:r>
            <a:r>
              <a:rPr lang="es-UY" sz="2000" dirty="0" smtClean="0">
                <a:latin typeface="Arial" charset="0"/>
                <a:cs typeface="Arial" charset="0"/>
              </a:rPr>
              <a:t>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UY" sz="2000" dirty="0" smtClean="0">
                <a:latin typeface="Arial" charset="0"/>
                <a:cs typeface="Arial" charset="0"/>
              </a:rPr>
              <a:t>Relación entre la información: </a:t>
            </a:r>
            <a:r>
              <a:rPr lang="es-UY" sz="2000" b="1" dirty="0" err="1" smtClean="0">
                <a:latin typeface="Arial" charset="0"/>
                <a:cs typeface="Arial" charset="0"/>
              </a:rPr>
              <a:t>dificil</a:t>
            </a:r>
            <a:r>
              <a:rPr lang="es-UY" sz="2000" b="1" dirty="0" smtClean="0">
                <a:latin typeface="Arial" charset="0"/>
                <a:cs typeface="Arial" charset="0"/>
              </a:rPr>
              <a:t> visión del procedimiento en su conjunto</a:t>
            </a:r>
            <a:r>
              <a:rPr lang="es-UY" sz="2000" dirty="0" smtClean="0">
                <a:latin typeface="Arial" charset="0"/>
                <a:cs typeface="Arial" charset="0"/>
              </a:rPr>
              <a:t>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UY" sz="2000" dirty="0" smtClean="0">
                <a:latin typeface="Arial" charset="0"/>
                <a:cs typeface="Arial" charset="0"/>
              </a:rPr>
              <a:t>Narración subjetiva: </a:t>
            </a:r>
            <a:r>
              <a:rPr lang="es-UY" sz="2000" b="1" dirty="0" smtClean="0">
                <a:latin typeface="Arial" charset="0"/>
                <a:cs typeface="Arial" charset="0"/>
              </a:rPr>
              <a:t>dificulta ver omisión</a:t>
            </a:r>
            <a:r>
              <a:rPr lang="es-UY" sz="2000" dirty="0" smtClean="0">
                <a:latin typeface="Arial" charset="0"/>
                <a:cs typeface="Arial" charset="0"/>
              </a:rPr>
              <a:t> de información,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UY" sz="2000" b="1" dirty="0" smtClean="0">
                <a:latin typeface="Arial" charset="0"/>
                <a:cs typeface="Arial" charset="0"/>
              </a:rPr>
              <a:t>Distintas interpretaciones</a:t>
            </a:r>
            <a:r>
              <a:rPr lang="es-UY" sz="2000" dirty="0" smtClean="0">
                <a:latin typeface="Arial" charset="0"/>
                <a:cs typeface="Arial" charset="0"/>
              </a:rPr>
              <a:t>,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s-UY" sz="2000" b="1" dirty="0" smtClean="0">
                <a:latin typeface="Arial" charset="0"/>
                <a:cs typeface="Arial" charset="0"/>
              </a:rPr>
              <a:t>Complica</a:t>
            </a:r>
            <a:r>
              <a:rPr lang="es-UY" sz="2000" dirty="0" smtClean="0">
                <a:latin typeface="Arial" charset="0"/>
                <a:cs typeface="Arial" charset="0"/>
              </a:rPr>
              <a:t> elaboración.</a:t>
            </a:r>
          </a:p>
          <a:p>
            <a:pPr marL="1106424" lvl="2" algn="just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s-ES" sz="2000" dirty="0" smtClean="0">
              <a:latin typeface="Arial" charset="0"/>
              <a:cs typeface="Arial" charset="0"/>
            </a:endParaRPr>
          </a:p>
        </p:txBody>
      </p:sp>
      <p:sp>
        <p:nvSpPr>
          <p:cNvPr id="16388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27B628-FD67-4548-877D-D80A7FBBB37F}" type="slidenum">
              <a:rPr lang="es-ES" sz="1200"/>
              <a:pPr eaLnBrk="1" hangingPunct="1"/>
              <a:t>7</a:t>
            </a:fld>
            <a:endParaRPr lang="es-ES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632" fontAlgn="auto">
              <a:spcAft>
                <a:spcPts val="0"/>
              </a:spcAft>
              <a:defRPr/>
            </a:pPr>
            <a:r>
              <a:rPr lang="es-UY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APLICACIÓN DE LA TÉCNICA</a:t>
            </a:r>
            <a:endParaRPr lang="es-ES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lnSpcReduction="10000"/>
          </a:bodyPr>
          <a:lstStyle/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800" b="1" smtClean="0">
                <a:latin typeface="Arial" charset="0"/>
              </a:rPr>
              <a:t>Diagrama de Procedimientos</a:t>
            </a:r>
            <a:r>
              <a:rPr lang="es-UY" sz="2800" smtClean="0">
                <a:latin typeface="Arial" charset="0"/>
              </a:rPr>
              <a:t>: Cursograma, flujograma, fluxograma, diagrama de flujo.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800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800" b="1" smtClean="0">
                <a:latin typeface="Arial" charset="0"/>
              </a:rPr>
              <a:t>Definición</a:t>
            </a:r>
            <a:r>
              <a:rPr lang="es-UY" sz="2800" smtClean="0">
                <a:latin typeface="Arial" charset="0"/>
              </a:rPr>
              <a:t>: es la representación gráfica de los procesos y procedimientos de trabajo.</a:t>
            </a: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s-UY" sz="2800" smtClean="0">
              <a:latin typeface="Arial" charset="0"/>
            </a:endParaRPr>
          </a:p>
          <a:p>
            <a:pPr marL="448056" indent="-384048" algn="just" fontAlgn="auto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es-UY" sz="2800" smtClean="0">
                <a:latin typeface="Arial" charset="0"/>
              </a:rPr>
              <a:t>Pueden aplicarse para </a:t>
            </a:r>
            <a:r>
              <a:rPr lang="es-UY" sz="2800" b="1" smtClean="0">
                <a:latin typeface="Arial" charset="0"/>
              </a:rPr>
              <a:t>procedimientos industriales y administrativos</a:t>
            </a:r>
            <a:r>
              <a:rPr lang="es-UY" sz="2800" smtClean="0">
                <a:latin typeface="Arial" charset="0"/>
              </a:rPr>
              <a:t>. Los </a:t>
            </a:r>
            <a:r>
              <a:rPr lang="es-UY" sz="2800" b="1" smtClean="0">
                <a:latin typeface="Arial" charset="0"/>
              </a:rPr>
              <a:t>procedimientos administrativos procesan información</a:t>
            </a:r>
            <a:r>
              <a:rPr lang="es-UY" sz="2800" smtClean="0">
                <a:latin typeface="Arial" charset="0"/>
              </a:rPr>
              <a:t>, representada en documentos o soportes de información.</a:t>
            </a:r>
            <a:r>
              <a:rPr lang="es-ES" sz="2800" smtClean="0">
                <a:latin typeface="Arial" charset="0"/>
              </a:rPr>
              <a:t/>
            </a:r>
            <a:br>
              <a:rPr lang="es-ES" sz="2800" smtClean="0">
                <a:latin typeface="Arial" charset="0"/>
              </a:rPr>
            </a:br>
            <a:r>
              <a:rPr lang="es-ES" sz="2800" smtClean="0">
                <a:latin typeface="Arial" charset="0"/>
                <a:cs typeface="Arial" charset="0"/>
              </a:rPr>
              <a:t> </a:t>
            </a:r>
          </a:p>
        </p:txBody>
      </p:sp>
      <p:sp>
        <p:nvSpPr>
          <p:cNvPr id="1741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B2C4F4E-D283-42E8-A7BB-B70CB1049B0F}" type="slidenum">
              <a:rPr lang="es-ES" sz="1200"/>
              <a:pPr eaLnBrk="1" hangingPunct="1"/>
              <a:t>8</a:t>
            </a:fld>
            <a:endParaRPr lang="es-ES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3345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es-UY" u="sng" smtClean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APLICACIÓN DE LA TÉCNICA</a:t>
            </a:r>
            <a:endParaRPr lang="es-ES" u="sng" smtClean="0">
              <a:solidFill>
                <a:schemeClr val="accent1">
                  <a:tint val="83000"/>
                  <a:satMod val="1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85950"/>
            <a:ext cx="7772400" cy="4972050"/>
          </a:xfrm>
        </p:spPr>
        <p:txBody>
          <a:bodyPr/>
          <a:lstStyle/>
          <a:p>
            <a:pPr algn="just"/>
            <a:r>
              <a:rPr lang="es-UY" smtClean="0">
                <a:latin typeface="Arial" charset="0"/>
                <a:cs typeface="Arial" charset="0"/>
              </a:rPr>
              <a:t>Ventajas del Diagrama de Procedimientos:</a:t>
            </a:r>
          </a:p>
          <a:p>
            <a:pPr algn="just">
              <a:buFontTx/>
              <a:buNone/>
            </a:pPr>
            <a:endParaRPr lang="es-UY" smtClean="0">
              <a:latin typeface="Arial" charset="0"/>
              <a:cs typeface="Arial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es-UY" smtClean="0">
                <a:latin typeface="Arial" charset="0"/>
                <a:cs typeface="Arial" charset="0"/>
              </a:rPr>
              <a:t>Aplica a cada actividad administrativa un nombre el cual se repetirá: elimina ambigüedad,</a:t>
            </a:r>
          </a:p>
          <a:p>
            <a:pPr lvl="1" algn="just">
              <a:buFont typeface="Wingdings" pitchFamily="2" charset="2"/>
              <a:buChar char="Ø"/>
            </a:pPr>
            <a:r>
              <a:rPr lang="es-UY" smtClean="0">
                <a:latin typeface="Arial" charset="0"/>
                <a:cs typeface="Arial" charset="0"/>
              </a:rPr>
              <a:t>Facilita apreciación en conjunto del procedimiento,</a:t>
            </a:r>
          </a:p>
          <a:p>
            <a:pPr lvl="1" algn="just">
              <a:buFont typeface="Wingdings" pitchFamily="2" charset="2"/>
              <a:buChar char="Ø"/>
            </a:pPr>
            <a:r>
              <a:rPr lang="es-UY" smtClean="0">
                <a:latin typeface="Arial" charset="0"/>
                <a:cs typeface="Arial" charset="0"/>
              </a:rPr>
              <a:t>Evita diferencias de interpretación.</a:t>
            </a:r>
          </a:p>
          <a:p>
            <a:pPr lvl="1" algn="just">
              <a:buFont typeface="Wingdings" pitchFamily="2" charset="2"/>
              <a:buChar char="Ø"/>
            </a:pPr>
            <a:endParaRPr lang="es-ES" smtClean="0">
              <a:latin typeface="Arial" charset="0"/>
              <a:cs typeface="Arial" charset="0"/>
            </a:endParaRPr>
          </a:p>
        </p:txBody>
      </p:sp>
      <p:sp>
        <p:nvSpPr>
          <p:cNvPr id="1843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89395DB-5AD9-4AC0-8F0A-A805BB1F00F6}" type="slidenum">
              <a:rPr lang="es-ES" sz="1200"/>
              <a:pPr eaLnBrk="1" hangingPunct="1"/>
              <a:t>9</a:t>
            </a:fld>
            <a:endParaRPr lang="es-ES" sz="12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1813</TotalTime>
  <Words>1810</Words>
  <Application>Microsoft Office PowerPoint</Application>
  <PresentationFormat>Presentación en pantalla (4:3)</PresentationFormat>
  <Paragraphs>308</Paragraphs>
  <Slides>29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8" baseType="lpstr">
      <vt:lpstr>Times New Roman</vt:lpstr>
      <vt:lpstr>Arial</vt:lpstr>
      <vt:lpstr>Century Gothic</vt:lpstr>
      <vt:lpstr>Wingdings 2</vt:lpstr>
      <vt:lpstr>Verdana</vt:lpstr>
      <vt:lpstr>Wingdings</vt:lpstr>
      <vt:lpstr>Arial Black</vt:lpstr>
      <vt:lpstr>Arial Unicode MS</vt:lpstr>
      <vt:lpstr>Brío</vt:lpstr>
      <vt:lpstr>ANÁLISIS Y DISEÑO DE PROCESOS Y PROCEDIMIENTOS DE TRABAJO</vt:lpstr>
      <vt:lpstr>INTRODUCCION</vt:lpstr>
      <vt:lpstr>CONCEPTO</vt:lpstr>
      <vt:lpstr>Estructura y Procedimientos</vt:lpstr>
      <vt:lpstr>Estructura y Procedimientos</vt:lpstr>
      <vt:lpstr>ALCANCE DE LA TÉCNICA y VENTAJAS </vt:lpstr>
      <vt:lpstr>APLICACIÓN DE LA TÉCNICA</vt:lpstr>
      <vt:lpstr>APLICACIÓN DE LA TÉCNICA</vt:lpstr>
      <vt:lpstr>APLICACIÓN DE LA TÉCNICA</vt:lpstr>
      <vt:lpstr>APLICACIÓN DE LA TÉCNICA</vt:lpstr>
      <vt:lpstr>Metodología de Análisis</vt:lpstr>
      <vt:lpstr>Metodología de Análisis</vt:lpstr>
      <vt:lpstr>Metodología de Análisis</vt:lpstr>
      <vt:lpstr>Manual de Procedimientos</vt:lpstr>
      <vt:lpstr>Manual de Procedimientos</vt:lpstr>
      <vt:lpstr>Tendencias modernas para la mejora de procesos</vt:lpstr>
      <vt:lpstr>Procesos</vt:lpstr>
      <vt:lpstr> Procesos</vt:lpstr>
      <vt:lpstr>ENFOQUE A PROCESOS EN UNIT-ISO  9001:2000  </vt:lpstr>
      <vt:lpstr>CLASIFICACIÓN DE LOS  PROCESOS </vt:lpstr>
      <vt:lpstr>Orientación a procesos</vt:lpstr>
      <vt:lpstr>Mapa de Procesos</vt:lpstr>
      <vt:lpstr>GESTIÓN POR PROCESOS </vt:lpstr>
      <vt:lpstr>LA MEJORA CONTINUA DE PROCESOS ES...</vt:lpstr>
      <vt:lpstr>MEJORA CONTINUA DE PROCESOS  PAUTAS A SEGUIR: </vt:lpstr>
      <vt:lpstr>DOCUMENTACIÓN DE LOS  PROCESOS </vt:lpstr>
      <vt:lpstr>DIAGRAMA DE FLUJO </vt:lpstr>
      <vt:lpstr>Ejemplos de Software de Procedimientos y Procesos</vt:lpstr>
      <vt:lpstr>EJEMPLOS DE SOFTWARE DE PROCEDIMIENTOS Y PROCESOS</vt:lpstr>
    </vt:vector>
  </TitlesOfParts>
  <Company>OEM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OEM</dc:creator>
  <cp:lastModifiedBy>SITE</cp:lastModifiedBy>
  <cp:revision>280</cp:revision>
  <dcterms:created xsi:type="dcterms:W3CDTF">2005-06-22T23:53:18Z</dcterms:created>
  <dcterms:modified xsi:type="dcterms:W3CDTF">2012-08-15T15:42:46Z</dcterms:modified>
</cp:coreProperties>
</file>