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9" r:id="rId3"/>
    <p:sldId id="264" r:id="rId4"/>
    <p:sldId id="258" r:id="rId5"/>
    <p:sldId id="260" r:id="rId6"/>
    <p:sldId id="261" r:id="rId7"/>
    <p:sldId id="262" r:id="rId8"/>
    <p:sldId id="266" r:id="rId9"/>
    <p:sldId id="265" r:id="rId10"/>
    <p:sldId id="263" r:id="rId11"/>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4718" autoAdjust="0"/>
  </p:normalViewPr>
  <p:slideViewPr>
    <p:cSldViewPr>
      <p:cViewPr>
        <p:scale>
          <a:sx n="90" d="100"/>
          <a:sy n="90" d="100"/>
        </p:scale>
        <p:origin x="-816" y="3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2">
        <a:schemeClr val="bg1"/>
      </p:bgRef>
    </p:bg>
    <p:spTree>
      <p:nvGrpSpPr>
        <p:cNvPr id="1" name=""/>
        <p:cNvGrpSpPr/>
        <p:nvPr/>
      </p:nvGrpSpPr>
      <p:grpSpPr>
        <a:xfrm>
          <a:off x="0" y="0"/>
          <a:ext cx="0" cy="0"/>
          <a:chOff x="0" y="0"/>
          <a:chExt cx="0" cy="0"/>
        </a:xfrm>
      </p:grpSpPr>
      <p:sp>
        <p:nvSpPr>
          <p:cNvPr id="8" name="7 Rectángulo"/>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8 Conector recto"/>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11 Título"/>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s-ES" smtClean="0"/>
              <a:t>Haga clic para modificar el estilo de título del patrón</a:t>
            </a:r>
            <a:endParaRPr kumimoji="0" lang="en-US"/>
          </a:p>
        </p:txBody>
      </p:sp>
      <p:sp>
        <p:nvSpPr>
          <p:cNvPr id="25" name="24 Subtítulo"/>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sp>
        <p:nvSpPr>
          <p:cNvPr id="31" name="30 Marcador de fecha"/>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C82DE442-99D1-4359-A79A-4BBECE2D11B5}" type="datetimeFigureOut">
              <a:rPr lang="es-ES" smtClean="0"/>
              <a:pPr/>
              <a:t>14/06/2012</a:t>
            </a:fld>
            <a:endParaRPr lang="es-ES"/>
          </a:p>
        </p:txBody>
      </p:sp>
      <p:sp>
        <p:nvSpPr>
          <p:cNvPr id="18" name="17 Marcador de pie de página"/>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s-ES"/>
          </a:p>
        </p:txBody>
      </p:sp>
      <p:sp>
        <p:nvSpPr>
          <p:cNvPr id="29" name="28 Marcador de número de diapositiva"/>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7A3FE71F-ECCE-4CEE-B616-F3BF8806EC6F}" type="slidenum">
              <a:rPr lang="es-ES" smtClean="0"/>
              <a:pPr/>
              <a:t>‹Nº›</a:t>
            </a:fld>
            <a:endParaRPr lang="es-E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C82DE442-99D1-4359-A79A-4BBECE2D11B5}" type="datetimeFigureOut">
              <a:rPr lang="es-ES" smtClean="0"/>
              <a:pPr/>
              <a:t>14/06/2012</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7A3FE71F-ECCE-4CEE-B616-F3BF8806EC6F}"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53200" y="274955"/>
            <a:ext cx="1524000" cy="5851525"/>
          </a:xfrm>
        </p:spPr>
        <p:txBody>
          <a:bodyPr vert="eaVert" anchor="t"/>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42"/>
            <a:ext cx="6019800" cy="5851525"/>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a:xfrm>
            <a:off x="4242816" y="6557946"/>
            <a:ext cx="2002464" cy="226902"/>
          </a:xfrm>
        </p:spPr>
        <p:txBody>
          <a:bodyPr/>
          <a:lstStyle>
            <a:extLst/>
          </a:lstStyle>
          <a:p>
            <a:fld id="{C82DE442-99D1-4359-A79A-4BBECE2D11B5}" type="datetimeFigureOut">
              <a:rPr lang="es-ES" smtClean="0"/>
              <a:pPr/>
              <a:t>14/06/2012</a:t>
            </a:fld>
            <a:endParaRPr lang="es-ES"/>
          </a:p>
        </p:txBody>
      </p:sp>
      <p:sp>
        <p:nvSpPr>
          <p:cNvPr id="5" name="4 Marcador de pie de página"/>
          <p:cNvSpPr>
            <a:spLocks noGrp="1"/>
          </p:cNvSpPr>
          <p:nvPr>
            <p:ph type="ftr" sz="quarter" idx="11"/>
          </p:nvPr>
        </p:nvSpPr>
        <p:spPr>
          <a:xfrm>
            <a:off x="457200" y="6556248"/>
            <a:ext cx="3657600" cy="228600"/>
          </a:xfrm>
        </p:spPr>
        <p:txBody>
          <a:bodyPr/>
          <a:lstStyle>
            <a:extLst/>
          </a:lstStyle>
          <a:p>
            <a:endParaRPr lang="es-ES"/>
          </a:p>
        </p:txBody>
      </p:sp>
      <p:sp>
        <p:nvSpPr>
          <p:cNvPr id="6" name="5 Marcador de número de diapositiva"/>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7A3FE71F-ECCE-4CEE-B616-F3BF8806EC6F}"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C82DE442-99D1-4359-A79A-4BBECE2D11B5}" type="datetimeFigureOut">
              <a:rPr lang="es-ES" smtClean="0"/>
              <a:pPr/>
              <a:t>14/06/2012</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7A3FE71F-ECCE-4CEE-B616-F3BF8806EC6F}"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1">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C82DE442-99D1-4359-A79A-4BBECE2D11B5}" type="datetimeFigureOut">
              <a:rPr lang="es-ES" smtClean="0"/>
              <a:pPr/>
              <a:t>14/06/2012</a:t>
            </a:fld>
            <a:endParaRPr lang="es-ES"/>
          </a:p>
        </p:txBody>
      </p:sp>
      <p:sp>
        <p:nvSpPr>
          <p:cNvPr id="5" name="4 Marcador de pie de página"/>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s-ES"/>
          </a:p>
        </p:txBody>
      </p:sp>
      <p:sp>
        <p:nvSpPr>
          <p:cNvPr id="6" name="5 Marcador de número de diapositiva"/>
          <p:cNvSpPr>
            <a:spLocks noGrp="1"/>
          </p:cNvSpPr>
          <p:nvPr>
            <p:ph type="sldNum" sz="quarter" idx="12"/>
          </p:nvPr>
        </p:nvSpPr>
        <p:spPr>
          <a:xfrm>
            <a:off x="6733952" y="6555112"/>
            <a:ext cx="588336" cy="228600"/>
          </a:xfrm>
        </p:spPr>
        <p:txBody>
          <a:bodyPr/>
          <a:lstStyle>
            <a:extLst/>
          </a:lstStyle>
          <a:p>
            <a:fld id="{7A3FE71F-ECCE-4CEE-B616-F3BF8806EC6F}" type="slidenum">
              <a:rPr lang="es-ES" smtClean="0"/>
              <a:pPr/>
              <a:t>‹Nº›</a:t>
            </a:fld>
            <a:endParaRPr lang="es-E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320040"/>
            <a:ext cx="7242048" cy="1143000"/>
          </a:xfrm>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C82DE442-99D1-4359-A79A-4BBECE2D11B5}" type="datetimeFigureOut">
              <a:rPr lang="es-ES" smtClean="0"/>
              <a:pPr/>
              <a:t>14/06/2012</a:t>
            </a:fld>
            <a:endParaRPr lang="es-ES"/>
          </a:p>
        </p:txBody>
      </p:sp>
      <p:sp>
        <p:nvSpPr>
          <p:cNvPr id="6" name="5 Marcador de pie de página"/>
          <p:cNvSpPr>
            <a:spLocks noGrp="1"/>
          </p:cNvSpPr>
          <p:nvPr>
            <p:ph type="ftr" sz="quarter" idx="11"/>
          </p:nvPr>
        </p:nvSpPr>
        <p:spPr/>
        <p:txBody>
          <a:bodyPr/>
          <a:lstStyle>
            <a:extLst/>
          </a:lstStyle>
          <a:p>
            <a:endParaRPr lang="es-ES"/>
          </a:p>
        </p:txBody>
      </p:sp>
      <p:sp>
        <p:nvSpPr>
          <p:cNvPr id="7" name="6 Marcador de número de diapositiva"/>
          <p:cNvSpPr>
            <a:spLocks noGrp="1"/>
          </p:cNvSpPr>
          <p:nvPr>
            <p:ph type="sldNum" sz="quarter" idx="12"/>
          </p:nvPr>
        </p:nvSpPr>
        <p:spPr/>
        <p:txBody>
          <a:bodyPr/>
          <a:lstStyle>
            <a:extLst/>
          </a:lstStyle>
          <a:p>
            <a:fld id="{7A3FE71F-ECCE-4CEE-B616-F3BF8806EC6F}"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320040"/>
            <a:ext cx="7242048" cy="1143000"/>
          </a:xfrm>
        </p:spPr>
        <p:txBody>
          <a:bodyPr anchor="b"/>
          <a:lstStyle>
            <a:lvl1pPr>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fld id="{C82DE442-99D1-4359-A79A-4BBECE2D11B5}" type="datetimeFigureOut">
              <a:rPr lang="es-ES" smtClean="0"/>
              <a:pPr/>
              <a:t>14/06/2012</a:t>
            </a:fld>
            <a:endParaRPr lang="es-ES"/>
          </a:p>
        </p:txBody>
      </p:sp>
      <p:sp>
        <p:nvSpPr>
          <p:cNvPr id="8" name="7 Marcador de pie de página"/>
          <p:cNvSpPr>
            <a:spLocks noGrp="1"/>
          </p:cNvSpPr>
          <p:nvPr>
            <p:ph type="ftr" sz="quarter" idx="11"/>
          </p:nvPr>
        </p:nvSpPr>
        <p:spPr/>
        <p:txBody>
          <a:bodyPr/>
          <a:lstStyle>
            <a:extLst/>
          </a:lstStyle>
          <a:p>
            <a:endParaRPr lang="es-ES"/>
          </a:p>
        </p:txBody>
      </p:sp>
      <p:sp>
        <p:nvSpPr>
          <p:cNvPr id="9" name="8 Marcador de número de diapositiva"/>
          <p:cNvSpPr>
            <a:spLocks noGrp="1"/>
          </p:cNvSpPr>
          <p:nvPr>
            <p:ph type="sldNum" sz="quarter" idx="12"/>
          </p:nvPr>
        </p:nvSpPr>
        <p:spPr/>
        <p:txBody>
          <a:bodyPr/>
          <a:lstStyle>
            <a:extLst/>
          </a:lstStyle>
          <a:p>
            <a:fld id="{7A3FE71F-ECCE-4CEE-B616-F3BF8806EC6F}"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320040"/>
            <a:ext cx="7242048" cy="1143000"/>
          </a:xfrm>
        </p:spPr>
        <p:txBody>
          <a:bodyPr/>
          <a:lstStyle>
            <a:extLst/>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extLst/>
          </a:lstStyle>
          <a:p>
            <a:fld id="{C82DE442-99D1-4359-A79A-4BBECE2D11B5}" type="datetimeFigureOut">
              <a:rPr lang="es-ES" smtClean="0"/>
              <a:pPr/>
              <a:t>14/06/2012</a:t>
            </a:fld>
            <a:endParaRPr lang="es-ES"/>
          </a:p>
        </p:txBody>
      </p:sp>
      <p:sp>
        <p:nvSpPr>
          <p:cNvPr id="4" name="3 Marcador de pie de página"/>
          <p:cNvSpPr>
            <a:spLocks noGrp="1"/>
          </p:cNvSpPr>
          <p:nvPr>
            <p:ph type="ftr" sz="quarter" idx="11"/>
          </p:nvPr>
        </p:nvSpPr>
        <p:spPr/>
        <p:txBody>
          <a:bodyPr/>
          <a:lstStyle>
            <a:extLst/>
          </a:lstStyle>
          <a:p>
            <a:endParaRPr lang="es-ES"/>
          </a:p>
        </p:txBody>
      </p:sp>
      <p:sp>
        <p:nvSpPr>
          <p:cNvPr id="5" name="4 Marcador de número de diapositiva"/>
          <p:cNvSpPr>
            <a:spLocks noGrp="1"/>
          </p:cNvSpPr>
          <p:nvPr>
            <p:ph type="sldNum" sz="quarter" idx="12"/>
          </p:nvPr>
        </p:nvSpPr>
        <p:spPr/>
        <p:txBody>
          <a:bodyPr/>
          <a:lstStyle>
            <a:extLst/>
          </a:lstStyle>
          <a:p>
            <a:fld id="{7A3FE71F-ECCE-4CEE-B616-F3BF8806EC6F}"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solidFill>
                  <a:schemeClr val="tx2"/>
                </a:solidFill>
              </a:defRPr>
            </a:lvl1pPr>
            <a:extLst/>
          </a:lstStyle>
          <a:p>
            <a:fld id="{C82DE442-99D1-4359-A79A-4BBECE2D11B5}" type="datetimeFigureOut">
              <a:rPr lang="es-ES" smtClean="0"/>
              <a:pPr/>
              <a:t>14/06/2012</a:t>
            </a:fld>
            <a:endParaRPr lang="es-ES"/>
          </a:p>
        </p:txBody>
      </p:sp>
      <p:sp>
        <p:nvSpPr>
          <p:cNvPr id="3" name="2 Marcador de pie de página"/>
          <p:cNvSpPr>
            <a:spLocks noGrp="1"/>
          </p:cNvSpPr>
          <p:nvPr>
            <p:ph type="ftr" sz="quarter" idx="11"/>
          </p:nvPr>
        </p:nvSpPr>
        <p:spPr/>
        <p:txBody>
          <a:bodyPr/>
          <a:lstStyle>
            <a:lvl1pPr>
              <a:defRPr>
                <a:solidFill>
                  <a:schemeClr val="tx2"/>
                </a:solidFill>
              </a:defRPr>
            </a:lvl1pPr>
            <a:extLst/>
          </a:lstStyle>
          <a:p>
            <a:endParaRPr lang="es-ES"/>
          </a:p>
        </p:txBody>
      </p:sp>
      <p:sp>
        <p:nvSpPr>
          <p:cNvPr id="4" name="3 Marcador de número de diapositiva"/>
          <p:cNvSpPr>
            <a:spLocks noGrp="1"/>
          </p:cNvSpPr>
          <p:nvPr>
            <p:ph type="sldNum" sz="quarter" idx="12"/>
          </p:nvPr>
        </p:nvSpPr>
        <p:spPr/>
        <p:txBody>
          <a:bodyPr/>
          <a:lstStyle>
            <a:extLst/>
          </a:lstStyle>
          <a:p>
            <a:fld id="{7A3FE71F-ECCE-4CEE-B616-F3BF8806EC6F}"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C82DE442-99D1-4359-A79A-4BBECE2D11B5}" type="datetimeFigureOut">
              <a:rPr lang="es-ES" smtClean="0"/>
              <a:pPr/>
              <a:t>14/06/2012</a:t>
            </a:fld>
            <a:endParaRPr lang="es-ES"/>
          </a:p>
        </p:txBody>
      </p:sp>
      <p:sp>
        <p:nvSpPr>
          <p:cNvPr id="6" name="5 Marcador de pie de página"/>
          <p:cNvSpPr>
            <a:spLocks noGrp="1"/>
          </p:cNvSpPr>
          <p:nvPr>
            <p:ph type="ftr" sz="quarter" idx="11"/>
          </p:nvPr>
        </p:nvSpPr>
        <p:spPr/>
        <p:txBody>
          <a:bodyPr/>
          <a:lstStyle>
            <a:extLst/>
          </a:lstStyle>
          <a:p>
            <a:endParaRPr lang="es-ES"/>
          </a:p>
        </p:txBody>
      </p:sp>
      <p:sp>
        <p:nvSpPr>
          <p:cNvPr id="7" name="6 Marcador de número de diapositiva"/>
          <p:cNvSpPr>
            <a:spLocks noGrp="1"/>
          </p:cNvSpPr>
          <p:nvPr>
            <p:ph type="sldNum" sz="quarter" idx="12"/>
          </p:nvPr>
        </p:nvSpPr>
        <p:spPr/>
        <p:txBody>
          <a:bodyPr/>
          <a:lstStyle>
            <a:extLst/>
          </a:lstStyle>
          <a:p>
            <a:fld id="{7A3FE71F-ECCE-4CEE-B616-F3BF8806EC6F}"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Ref idx="1002">
        <a:schemeClr val="bg2"/>
      </p:bgRef>
    </p:bg>
    <p:spTree>
      <p:nvGrpSpPr>
        <p:cNvPr id="1" name=""/>
        <p:cNvGrpSpPr/>
        <p:nvPr/>
      </p:nvGrpSpPr>
      <p:grpSpPr>
        <a:xfrm>
          <a:off x="0" y="0"/>
          <a:ext cx="0" cy="0"/>
          <a:chOff x="0" y="0"/>
          <a:chExt cx="0" cy="0"/>
        </a:xfrm>
      </p:grpSpPr>
      <p:sp>
        <p:nvSpPr>
          <p:cNvPr id="8" name="7 Rectángulo"/>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8 Rectángulo"/>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1 Título"/>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s-ES" smtClean="0"/>
              <a:t>Haga clic para modificar el estilo de título del patrón</a:t>
            </a:r>
            <a:endParaRPr kumimoji="0" lang="en-US" dirty="0"/>
          </a:p>
        </p:txBody>
      </p:sp>
      <p:sp>
        <p:nvSpPr>
          <p:cNvPr id="4" name="3 Marcador de texto"/>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s-ES" smtClean="0"/>
              <a:t>Haga clic para modificar el estilo de texto del patrón</a:t>
            </a:r>
          </a:p>
        </p:txBody>
      </p:sp>
      <p:sp>
        <p:nvSpPr>
          <p:cNvPr id="5" name="4 Marcador de fecha"/>
          <p:cNvSpPr>
            <a:spLocks noGrp="1"/>
          </p:cNvSpPr>
          <p:nvPr>
            <p:ph type="dt" sz="half" idx="10"/>
          </p:nvPr>
        </p:nvSpPr>
        <p:spPr/>
        <p:txBody>
          <a:bodyPr/>
          <a:lstStyle>
            <a:extLst/>
          </a:lstStyle>
          <a:p>
            <a:fld id="{C82DE442-99D1-4359-A79A-4BBECE2D11B5}" type="datetimeFigureOut">
              <a:rPr lang="es-ES" smtClean="0"/>
              <a:pPr/>
              <a:t>14/06/2012</a:t>
            </a:fld>
            <a:endParaRPr lang="es-ES"/>
          </a:p>
        </p:txBody>
      </p:sp>
      <p:sp>
        <p:nvSpPr>
          <p:cNvPr id="6" name="5 Marcador de pie de página"/>
          <p:cNvSpPr>
            <a:spLocks noGrp="1"/>
          </p:cNvSpPr>
          <p:nvPr>
            <p:ph type="ftr" sz="quarter" idx="11"/>
          </p:nvPr>
        </p:nvSpPr>
        <p:spPr/>
        <p:txBody>
          <a:bodyPr/>
          <a:lstStyle>
            <a:extLst/>
          </a:lstStyle>
          <a:p>
            <a:endParaRPr lang="es-ES"/>
          </a:p>
        </p:txBody>
      </p:sp>
      <p:sp>
        <p:nvSpPr>
          <p:cNvPr id="7" name="6 Marcador de número de diapositiva"/>
          <p:cNvSpPr>
            <a:spLocks noGrp="1"/>
          </p:cNvSpPr>
          <p:nvPr>
            <p:ph type="sldNum" sz="quarter" idx="12"/>
          </p:nvPr>
        </p:nvSpPr>
        <p:spPr/>
        <p:txBody>
          <a:bodyPr/>
          <a:lstStyle>
            <a:extLst/>
          </a:lstStyle>
          <a:p>
            <a:fld id="{7A3FE71F-ECCE-4CEE-B616-F3BF8806EC6F}" type="slidenum">
              <a:rPr lang="es-ES" smtClean="0"/>
              <a:pPr/>
              <a:t>‹Nº›</a:t>
            </a:fld>
            <a:endParaRPr lang="es-ES"/>
          </a:p>
        </p:txBody>
      </p:sp>
      <p:sp>
        <p:nvSpPr>
          <p:cNvPr id="10" name="9 Marcador de posición de imagen"/>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s-ES" smtClean="0"/>
              <a:t>Haga clic en el icono para agregar una imagen</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8 Rectángulo"/>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2 Marcador de título"/>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s-ES" smtClean="0"/>
              <a:t>Haga clic para modificar el estilo de título del patrón</a:t>
            </a:r>
            <a:endParaRPr kumimoji="0" lang="en-US"/>
          </a:p>
        </p:txBody>
      </p:sp>
      <p:sp>
        <p:nvSpPr>
          <p:cNvPr id="31" name="30 Marcador de texto"/>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27" name="26 Marcador de fecha"/>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C82DE442-99D1-4359-A79A-4BBECE2D11B5}" type="datetimeFigureOut">
              <a:rPr lang="es-ES" smtClean="0"/>
              <a:pPr/>
              <a:t>14/06/2012</a:t>
            </a:fld>
            <a:endParaRPr lang="es-ES"/>
          </a:p>
        </p:txBody>
      </p:sp>
      <p:sp>
        <p:nvSpPr>
          <p:cNvPr id="4" name="3 Marcador de pie de página"/>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s-ES"/>
          </a:p>
        </p:txBody>
      </p:sp>
      <p:sp>
        <p:nvSpPr>
          <p:cNvPr id="16" name="15 Marcador de número de diapositiva"/>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7A3FE71F-ECCE-4CEE-B616-F3BF8806EC6F}"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Título"/>
          <p:cNvSpPr>
            <a:spLocks noGrp="1"/>
          </p:cNvSpPr>
          <p:nvPr>
            <p:ph type="ctrTitle"/>
          </p:nvPr>
        </p:nvSpPr>
        <p:spPr>
          <a:xfrm>
            <a:off x="3428992" y="2643182"/>
            <a:ext cx="5105400" cy="857256"/>
          </a:xfrm>
        </p:spPr>
        <p:txBody>
          <a:bodyPr/>
          <a:lstStyle/>
          <a:p>
            <a:pPr algn="ctr"/>
            <a:r>
              <a:rPr lang="es-ES" sz="1800" dirty="0" smtClean="0"/>
              <a:t>Calendario de Actividades para los Estudios de seguimiento para 2011</a:t>
            </a:r>
            <a:endParaRPr lang="es-ES" sz="1800" dirty="0"/>
          </a:p>
        </p:txBody>
      </p:sp>
      <p:sp>
        <p:nvSpPr>
          <p:cNvPr id="7" name="6 Subtítulo"/>
          <p:cNvSpPr>
            <a:spLocks noGrp="1"/>
          </p:cNvSpPr>
          <p:nvPr>
            <p:ph type="subTitle" idx="1"/>
          </p:nvPr>
        </p:nvSpPr>
        <p:spPr>
          <a:xfrm>
            <a:off x="6215074" y="4857760"/>
            <a:ext cx="2543010" cy="642942"/>
          </a:xfrm>
        </p:spPr>
        <p:txBody>
          <a:bodyPr>
            <a:normAutofit/>
          </a:bodyPr>
          <a:lstStyle/>
          <a:p>
            <a:r>
              <a:rPr lang="es-ES" sz="1400" dirty="0" smtClean="0"/>
              <a:t>29 de noviembre de 2010</a:t>
            </a:r>
            <a:endParaRPr lang="es-ES" sz="1400" dirty="0"/>
          </a:p>
        </p:txBody>
      </p:sp>
      <p:pic>
        <p:nvPicPr>
          <p:cNvPr id="12293" name="Picture 5" descr="http://mx.wrs.yahoo.com/_ylt=A0WTf21nrepMcwYAxNTO8Qt./SIG=136vh5i8u/EXP=1290477031/**http%3a/www.proa.org/exhibiciones/pasadas/rivera/salas/diego_rivera_pinturas_11.jpg"/>
          <p:cNvPicPr>
            <a:picLocks noChangeAspect="1" noChangeArrowheads="1"/>
          </p:cNvPicPr>
          <p:nvPr/>
        </p:nvPicPr>
        <p:blipFill>
          <a:blip r:embed="rId2"/>
          <a:srcRect/>
          <a:stretch>
            <a:fillRect/>
          </a:stretch>
        </p:blipFill>
        <p:spPr bwMode="auto">
          <a:xfrm>
            <a:off x="0" y="0"/>
            <a:ext cx="2714612" cy="68580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Jose Clemente Orozco, The Epic of American Civilization: Hispano-America (Panel 16), 1932-34"/>
          <p:cNvPicPr>
            <a:picLocks noChangeAspect="1" noChangeArrowheads="1"/>
          </p:cNvPicPr>
          <p:nvPr/>
        </p:nvPicPr>
        <p:blipFill>
          <a:blip r:embed="rId2"/>
          <a:srcRect/>
          <a:stretch>
            <a:fillRect/>
          </a:stretch>
        </p:blipFill>
        <p:spPr bwMode="auto">
          <a:xfrm>
            <a:off x="1071538" y="642918"/>
            <a:ext cx="6357982" cy="3929090"/>
          </a:xfrm>
          <a:prstGeom prst="rect">
            <a:avLst/>
          </a:prstGeom>
          <a:noFill/>
        </p:spPr>
      </p:pic>
      <p:sp>
        <p:nvSpPr>
          <p:cNvPr id="8" name="7 CuadroTexto"/>
          <p:cNvSpPr txBox="1"/>
          <p:nvPr/>
        </p:nvSpPr>
        <p:spPr>
          <a:xfrm>
            <a:off x="2500298" y="5000636"/>
            <a:ext cx="3852337" cy="369332"/>
          </a:xfrm>
          <a:prstGeom prst="rect">
            <a:avLst/>
          </a:prstGeom>
          <a:noFill/>
        </p:spPr>
        <p:txBody>
          <a:bodyPr wrap="none" rtlCol="0">
            <a:spAutoFit/>
          </a:bodyPr>
          <a:lstStyle/>
          <a:p>
            <a:r>
              <a:rPr lang="es-ES" dirty="0" smtClean="0">
                <a:solidFill>
                  <a:srgbClr val="7030A0"/>
                </a:solidFill>
              </a:rPr>
              <a:t>Feliz Navidad y prospero año nuevo</a:t>
            </a:r>
            <a:endParaRPr lang="es-ES" dirty="0">
              <a:solidFill>
                <a:srgbClr val="7030A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357166"/>
            <a:ext cx="7239000" cy="534370"/>
          </a:xfrm>
        </p:spPr>
        <p:txBody>
          <a:bodyPr/>
          <a:lstStyle/>
          <a:p>
            <a:r>
              <a:rPr lang="es-ES" sz="1800" dirty="0" smtClean="0">
                <a:solidFill>
                  <a:schemeClr val="accent4">
                    <a:lumMod val="75000"/>
                  </a:schemeClr>
                </a:solidFill>
              </a:rPr>
              <a:t>índice</a:t>
            </a:r>
            <a:endParaRPr lang="es-ES" dirty="0">
              <a:solidFill>
                <a:schemeClr val="accent4">
                  <a:lumMod val="75000"/>
                </a:schemeClr>
              </a:solidFill>
            </a:endParaRPr>
          </a:p>
        </p:txBody>
      </p:sp>
      <p:sp>
        <p:nvSpPr>
          <p:cNvPr id="3" name="2 Marcador de contenido"/>
          <p:cNvSpPr>
            <a:spLocks noGrp="1"/>
          </p:cNvSpPr>
          <p:nvPr>
            <p:ph idx="1"/>
          </p:nvPr>
        </p:nvSpPr>
        <p:spPr>
          <a:xfrm>
            <a:off x="357158" y="1071546"/>
            <a:ext cx="7239000" cy="1714512"/>
          </a:xfrm>
        </p:spPr>
        <p:txBody>
          <a:bodyPr>
            <a:normAutofit/>
          </a:bodyPr>
          <a:lstStyle/>
          <a:p>
            <a:r>
              <a:rPr lang="es-ES" sz="1600" dirty="0" smtClean="0"/>
              <a:t>Importancia de los estudios</a:t>
            </a:r>
          </a:p>
          <a:p>
            <a:r>
              <a:rPr lang="es-ES" sz="1600" dirty="0" smtClean="0"/>
              <a:t>Calendario de actividades</a:t>
            </a:r>
          </a:p>
          <a:p>
            <a:r>
              <a:rPr lang="es-ES" sz="1600" dirty="0" smtClean="0"/>
              <a:t>Entrega de reconocimientos</a:t>
            </a:r>
          </a:p>
          <a:p>
            <a:r>
              <a:rPr lang="es-ES" sz="1600" dirty="0" smtClean="0"/>
              <a:t>Problemas</a:t>
            </a:r>
          </a:p>
          <a:p>
            <a:r>
              <a:rPr lang="es-ES" sz="1600" dirty="0" smtClean="0"/>
              <a:t>Compromisos</a:t>
            </a:r>
            <a:endParaRPr lang="es-ES" sz="1600" dirty="0"/>
          </a:p>
        </p:txBody>
      </p:sp>
      <p:pic>
        <p:nvPicPr>
          <p:cNvPr id="15362" name="Picture 2" descr="http://mx.wrs.yahoo.com/_ylt=A0WTf2hVs.pMOzQAYDDO8Qt./SIG=12kfuqgb6/EXP=1290478549/**http%3a/diarionco.com/news/wp-content/uploads/2009/05/pintura.jpg"/>
          <p:cNvPicPr>
            <a:picLocks noChangeAspect="1" noChangeArrowheads="1"/>
          </p:cNvPicPr>
          <p:nvPr/>
        </p:nvPicPr>
        <p:blipFill>
          <a:blip r:embed="rId2"/>
          <a:srcRect/>
          <a:stretch>
            <a:fillRect/>
          </a:stretch>
        </p:blipFill>
        <p:spPr bwMode="auto">
          <a:xfrm>
            <a:off x="4357686" y="2786058"/>
            <a:ext cx="3148016" cy="3867152"/>
          </a:xfrm>
          <a:prstGeom prst="rect">
            <a:avLst/>
          </a:prstGeom>
          <a:noFill/>
        </p:spPr>
      </p:pic>
      <p:pic>
        <p:nvPicPr>
          <p:cNvPr id="15364" name="Picture 4" descr="http://mx.wrs.yahoo.com/_ylt=A0S0zu8XuepMvUUAc7nO8Qt./SIG=12lf1vnn9/EXP=1290480023/**http%3a/sp6.fotolog.com/photo/22/58/12/u2tena3/1246145216876_f.jpg"/>
          <p:cNvPicPr>
            <a:picLocks noChangeAspect="1" noChangeArrowheads="1"/>
          </p:cNvPicPr>
          <p:nvPr/>
        </p:nvPicPr>
        <p:blipFill>
          <a:blip r:embed="rId3"/>
          <a:srcRect/>
          <a:stretch>
            <a:fillRect/>
          </a:stretch>
        </p:blipFill>
        <p:spPr bwMode="auto">
          <a:xfrm>
            <a:off x="357158" y="2786058"/>
            <a:ext cx="3500462" cy="3857628"/>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500042"/>
            <a:ext cx="7239000" cy="462932"/>
          </a:xfrm>
        </p:spPr>
        <p:txBody>
          <a:bodyPr>
            <a:normAutofit/>
          </a:bodyPr>
          <a:lstStyle/>
          <a:p>
            <a:pPr algn="ctr"/>
            <a:r>
              <a:rPr lang="es-ES" sz="1800" dirty="0" smtClean="0">
                <a:solidFill>
                  <a:schemeClr val="accent4">
                    <a:lumMod val="75000"/>
                  </a:schemeClr>
                </a:solidFill>
              </a:rPr>
              <a:t>Importancia de los estudios de seguimiento</a:t>
            </a:r>
            <a:endParaRPr lang="es-ES" sz="1800" dirty="0">
              <a:solidFill>
                <a:schemeClr val="accent4">
                  <a:lumMod val="75000"/>
                </a:schemeClr>
              </a:solidFill>
            </a:endParaRPr>
          </a:p>
        </p:txBody>
      </p:sp>
      <p:sp>
        <p:nvSpPr>
          <p:cNvPr id="3" name="2 Marcador de contenido"/>
          <p:cNvSpPr>
            <a:spLocks noGrp="1"/>
          </p:cNvSpPr>
          <p:nvPr>
            <p:ph idx="1"/>
          </p:nvPr>
        </p:nvSpPr>
        <p:spPr>
          <a:xfrm>
            <a:off x="1071538" y="1785926"/>
            <a:ext cx="6500858" cy="2391088"/>
          </a:xfrm>
        </p:spPr>
        <p:txBody>
          <a:bodyPr>
            <a:normAutofit lnSpcReduction="10000"/>
          </a:bodyPr>
          <a:lstStyle/>
          <a:p>
            <a:pPr algn="just"/>
            <a:r>
              <a:rPr lang="es-ES" sz="1600" dirty="0" smtClean="0"/>
              <a:t>Los estudios de egresados y de opinión de empleadores politécnicos apoyan los procesos de evaluación sobre la calidad de la educación media superior y de la educación superior. Además de proveer información amplia y objetiva a los académicos y a quienes toman decisiones en materia de planeación académica con visión estratégica de largo plazo, y con ello coadyuvar a fortalecer el diseño, la revisión y la actualización de los planes y programas de estudio. Sin dejar de mencionar la acreditación y </a:t>
            </a:r>
            <a:r>
              <a:rPr lang="es-ES" sz="1600" dirty="0" err="1" smtClean="0"/>
              <a:t>reacreditación</a:t>
            </a:r>
            <a:r>
              <a:rPr lang="es-ES" sz="1600" dirty="0" smtClean="0"/>
              <a:t> de las carreras  que el Instituto brinda. </a:t>
            </a:r>
            <a:endParaRPr lang="es-ES" sz="1600" dirty="0"/>
          </a:p>
        </p:txBody>
      </p:sp>
      <p:pic>
        <p:nvPicPr>
          <p:cNvPr id="4" name="Picture 7"/>
          <p:cNvPicPr>
            <a:picLocks noChangeAspect="1" noChangeArrowheads="1"/>
          </p:cNvPicPr>
          <p:nvPr/>
        </p:nvPicPr>
        <p:blipFill>
          <a:blip r:embed="rId2"/>
          <a:srcRect/>
          <a:stretch>
            <a:fillRect/>
          </a:stretch>
        </p:blipFill>
        <p:spPr bwMode="auto">
          <a:xfrm>
            <a:off x="500034" y="4500570"/>
            <a:ext cx="3071813" cy="1976432"/>
          </a:xfrm>
          <a:prstGeom prst="rect">
            <a:avLst/>
          </a:prstGeom>
          <a:noFill/>
          <a:ln w="9525">
            <a:noFill/>
            <a:miter lim="800000"/>
            <a:headEnd/>
            <a:tailEnd/>
          </a:ln>
        </p:spPr>
      </p:pic>
      <p:pic>
        <p:nvPicPr>
          <p:cNvPr id="5" name="Picture 6"/>
          <p:cNvPicPr>
            <a:picLocks noChangeAspect="1" noChangeArrowheads="1"/>
          </p:cNvPicPr>
          <p:nvPr/>
        </p:nvPicPr>
        <p:blipFill>
          <a:blip r:embed="rId3"/>
          <a:srcRect/>
          <a:stretch>
            <a:fillRect/>
          </a:stretch>
        </p:blipFill>
        <p:spPr bwMode="auto">
          <a:xfrm>
            <a:off x="3929058" y="4429132"/>
            <a:ext cx="3786187" cy="197643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srcRect/>
          <a:stretch>
            <a:fillRect/>
          </a:stretch>
        </p:blipFill>
        <p:spPr bwMode="auto">
          <a:xfrm>
            <a:off x="928662" y="0"/>
            <a:ext cx="6653213" cy="727075"/>
          </a:xfrm>
          <a:prstGeom prst="rect">
            <a:avLst/>
          </a:prstGeom>
          <a:noFill/>
          <a:ln w="9525">
            <a:noFill/>
            <a:miter lim="800000"/>
            <a:headEnd/>
            <a:tailEnd/>
          </a:ln>
          <a:effectLst/>
        </p:spPr>
      </p:pic>
      <p:graphicFrame>
        <p:nvGraphicFramePr>
          <p:cNvPr id="4" name="3 Tabla"/>
          <p:cNvGraphicFramePr>
            <a:graphicFrameLocks noGrp="1"/>
          </p:cNvGraphicFramePr>
          <p:nvPr/>
        </p:nvGraphicFramePr>
        <p:xfrm>
          <a:off x="428598" y="785796"/>
          <a:ext cx="7429549" cy="5957452"/>
        </p:xfrm>
        <a:graphic>
          <a:graphicData uri="http://schemas.openxmlformats.org/drawingml/2006/table">
            <a:tbl>
              <a:tblPr/>
              <a:tblGrid>
                <a:gridCol w="2006126"/>
                <a:gridCol w="1175103"/>
                <a:gridCol w="2196025"/>
                <a:gridCol w="2052295"/>
              </a:tblGrid>
              <a:tr h="119041">
                <a:tc>
                  <a:txBody>
                    <a:bodyPr/>
                    <a:lstStyle/>
                    <a:p>
                      <a:pPr algn="l">
                        <a:lnSpc>
                          <a:spcPct val="115000"/>
                        </a:lnSpc>
                        <a:spcAft>
                          <a:spcPts val="0"/>
                        </a:spcAft>
                        <a:tabLst>
                          <a:tab pos="365760" algn="l"/>
                          <a:tab pos="662305" algn="ctr"/>
                        </a:tabLst>
                      </a:pPr>
                      <a:r>
                        <a:rPr lang="es-ES" sz="700" b="1" dirty="0">
                          <a:latin typeface="Arial Narrow"/>
                          <a:ea typeface="Calibri"/>
                          <a:cs typeface="Times New Roman"/>
                        </a:rPr>
                        <a:t>		Actividades</a:t>
                      </a:r>
                      <a:endParaRPr lang="es-ES" sz="800" dirty="0">
                        <a:latin typeface="Calibri"/>
                        <a:ea typeface="Calibri"/>
                        <a:cs typeface="Times New Roman"/>
                      </a:endParaRPr>
                    </a:p>
                  </a:txBody>
                  <a:tcPr marL="50484" marR="504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700" b="1">
                          <a:latin typeface="Arial Narrow"/>
                          <a:ea typeface="Calibri"/>
                          <a:cs typeface="Times New Roman"/>
                        </a:rPr>
                        <a:t>Día y/ o mes</a:t>
                      </a:r>
                      <a:endParaRPr lang="es-ES" sz="800">
                        <a:latin typeface="Calibri"/>
                        <a:ea typeface="Calibri"/>
                        <a:cs typeface="Times New Roman"/>
                      </a:endParaRPr>
                    </a:p>
                  </a:txBody>
                  <a:tcPr marL="50484" marR="504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700" b="1">
                          <a:latin typeface="Arial Narrow"/>
                          <a:ea typeface="Calibri"/>
                          <a:cs typeface="Times New Roman"/>
                        </a:rPr>
                        <a:t>Materiales</a:t>
                      </a:r>
                      <a:endParaRPr lang="es-ES" sz="800">
                        <a:latin typeface="Calibri"/>
                        <a:ea typeface="Calibri"/>
                        <a:cs typeface="Times New Roman"/>
                      </a:endParaRPr>
                    </a:p>
                  </a:txBody>
                  <a:tcPr marL="50484" marR="504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700" b="1">
                          <a:latin typeface="Arial Narrow"/>
                          <a:ea typeface="Calibri"/>
                          <a:cs typeface="Times New Roman"/>
                        </a:rPr>
                        <a:t>Orden del día</a:t>
                      </a:r>
                      <a:endParaRPr lang="es-ES" sz="800">
                        <a:latin typeface="Calibri"/>
                        <a:ea typeface="Calibri"/>
                        <a:cs typeface="Times New Roman"/>
                      </a:endParaRPr>
                    </a:p>
                  </a:txBody>
                  <a:tcPr marL="50484" marR="504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17584">
                <a:tc>
                  <a:txBody>
                    <a:bodyPr/>
                    <a:lstStyle/>
                    <a:p>
                      <a:pPr algn="ctr">
                        <a:lnSpc>
                          <a:spcPct val="115000"/>
                        </a:lnSpc>
                        <a:spcAft>
                          <a:spcPts val="0"/>
                        </a:spcAft>
                      </a:pPr>
                      <a:r>
                        <a:rPr lang="es-ES" sz="1000" dirty="0">
                          <a:latin typeface="Arial Narrow"/>
                          <a:ea typeface="Calibri"/>
                          <a:cs typeface="Times New Roman"/>
                        </a:rPr>
                        <a:t>Reunión con las UA de ambos niveles  de educación.</a:t>
                      </a:r>
                      <a:endParaRPr lang="es-ES" sz="1050" dirty="0">
                        <a:latin typeface="Calibri"/>
                        <a:ea typeface="Calibri"/>
                        <a:cs typeface="Times New Roman"/>
                      </a:endParaRPr>
                    </a:p>
                  </a:txBody>
                  <a:tcPr marL="50484" marR="504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1275" algn="l">
                        <a:lnSpc>
                          <a:spcPct val="115000"/>
                        </a:lnSpc>
                        <a:spcAft>
                          <a:spcPts val="0"/>
                        </a:spcAft>
                      </a:pPr>
                      <a:r>
                        <a:rPr lang="es-ES" sz="1000" dirty="0">
                          <a:latin typeface="Arial Narrow"/>
                          <a:ea typeface="Calibri"/>
                          <a:cs typeface="Times New Roman"/>
                        </a:rPr>
                        <a:t> 29 de noviembre de 2010, auditorio de la </a:t>
                      </a:r>
                      <a:r>
                        <a:rPr lang="es-ES" sz="1000" dirty="0" smtClean="0">
                          <a:latin typeface="Arial Narrow"/>
                          <a:ea typeface="Calibri"/>
                          <a:cs typeface="Times New Roman"/>
                        </a:rPr>
                        <a:t>Secretaria</a:t>
                      </a:r>
                      <a:r>
                        <a:rPr lang="es-ES" sz="1000" baseline="0" dirty="0" smtClean="0">
                          <a:latin typeface="Arial Narrow"/>
                          <a:ea typeface="Calibri"/>
                          <a:cs typeface="Times New Roman"/>
                        </a:rPr>
                        <a:t> de Gestión Estratégica </a:t>
                      </a:r>
                      <a:r>
                        <a:rPr lang="es-ES" sz="1000" dirty="0" smtClean="0">
                          <a:latin typeface="Arial Narrow"/>
                          <a:ea typeface="Calibri"/>
                          <a:cs typeface="Times New Roman"/>
                        </a:rPr>
                        <a:t> </a:t>
                      </a:r>
                      <a:r>
                        <a:rPr lang="es-ES" sz="1000" dirty="0">
                          <a:latin typeface="Arial Narrow"/>
                          <a:ea typeface="Calibri"/>
                          <a:cs typeface="Times New Roman"/>
                        </a:rPr>
                        <a:t>de 10 a 13 hrs.</a:t>
                      </a:r>
                      <a:endParaRPr lang="es-ES" sz="1050" dirty="0">
                        <a:latin typeface="Calibri"/>
                        <a:ea typeface="Calibri"/>
                        <a:cs typeface="Times New Roman"/>
                      </a:endParaRPr>
                    </a:p>
                  </a:txBody>
                  <a:tcPr marL="50484" marR="504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l">
                        <a:lnSpc>
                          <a:spcPct val="115000"/>
                        </a:lnSpc>
                        <a:spcAft>
                          <a:spcPts val="0"/>
                        </a:spcAft>
                        <a:buFont typeface="Symbol"/>
                        <a:buChar char=""/>
                      </a:pPr>
                      <a:r>
                        <a:rPr lang="es-ES" sz="1000" dirty="0">
                          <a:latin typeface="Arial Narrow"/>
                          <a:ea typeface="Calibri"/>
                          <a:cs typeface="Times New Roman"/>
                        </a:rPr>
                        <a:t>Calendario 2011</a:t>
                      </a:r>
                      <a:endParaRPr lang="es-ES" sz="1050" dirty="0">
                        <a:latin typeface="Calibri"/>
                        <a:ea typeface="Calibri"/>
                        <a:cs typeface="Times New Roman"/>
                      </a:endParaRPr>
                    </a:p>
                    <a:p>
                      <a:pPr marL="342900" lvl="0" indent="-342900" algn="l">
                        <a:lnSpc>
                          <a:spcPct val="115000"/>
                        </a:lnSpc>
                        <a:spcAft>
                          <a:spcPts val="0"/>
                        </a:spcAft>
                        <a:buFont typeface="Symbol"/>
                        <a:buChar char=""/>
                      </a:pPr>
                      <a:r>
                        <a:rPr lang="es-ES" sz="1000" dirty="0" smtClean="0">
                          <a:latin typeface="Arial Narrow"/>
                          <a:ea typeface="Calibri"/>
                          <a:cs typeface="Times New Roman"/>
                        </a:rPr>
                        <a:t>Compendio estadístico</a:t>
                      </a:r>
                      <a:endParaRPr lang="es-ES" sz="1050" dirty="0" smtClean="0">
                        <a:latin typeface="Calibri"/>
                        <a:ea typeface="Calibri"/>
                        <a:cs typeface="Times New Roman"/>
                      </a:endParaRPr>
                    </a:p>
                    <a:p>
                      <a:pPr marL="342900" lvl="0" indent="-342900" algn="l">
                        <a:lnSpc>
                          <a:spcPct val="115000"/>
                        </a:lnSpc>
                        <a:spcAft>
                          <a:spcPts val="0"/>
                        </a:spcAft>
                        <a:buFont typeface="Symbol"/>
                        <a:buChar char=""/>
                      </a:pPr>
                      <a:r>
                        <a:rPr lang="es-ES" sz="1000" dirty="0" smtClean="0">
                          <a:latin typeface="Arial Narrow"/>
                          <a:ea typeface="Calibri"/>
                          <a:cs typeface="Times New Roman"/>
                        </a:rPr>
                        <a:t>Reconocimientos</a:t>
                      </a:r>
                      <a:endParaRPr lang="es-ES" sz="1050" dirty="0">
                        <a:latin typeface="Calibri"/>
                        <a:ea typeface="Calibri"/>
                        <a:cs typeface="Times New Roman"/>
                      </a:endParaRPr>
                    </a:p>
                  </a:txBody>
                  <a:tcPr marL="50484" marR="504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l">
                        <a:lnSpc>
                          <a:spcPct val="115000"/>
                        </a:lnSpc>
                        <a:spcAft>
                          <a:spcPts val="0"/>
                        </a:spcAft>
                        <a:buFont typeface="Symbol"/>
                        <a:buChar char=""/>
                      </a:pPr>
                      <a:endParaRPr lang="es-ES" sz="1050" dirty="0" smtClean="0">
                        <a:latin typeface="Calibri"/>
                        <a:ea typeface="Calibri"/>
                        <a:cs typeface="Times New Roman"/>
                      </a:endParaRPr>
                    </a:p>
                    <a:p>
                      <a:pPr marL="342900" lvl="0" indent="-342900" algn="l">
                        <a:lnSpc>
                          <a:spcPct val="115000"/>
                        </a:lnSpc>
                        <a:spcAft>
                          <a:spcPts val="0"/>
                        </a:spcAft>
                        <a:buFont typeface="Symbol"/>
                        <a:buChar char=""/>
                      </a:pPr>
                      <a:r>
                        <a:rPr lang="es-ES" sz="1000" dirty="0" smtClean="0">
                          <a:latin typeface="Arial Narrow"/>
                          <a:ea typeface="Calibri"/>
                          <a:cs typeface="Times New Roman"/>
                        </a:rPr>
                        <a:t>Calendario de actividades</a:t>
                      </a:r>
                      <a:endParaRPr lang="es-ES" sz="1050" dirty="0" smtClean="0">
                        <a:latin typeface="Calibri"/>
                        <a:ea typeface="Calibri"/>
                        <a:cs typeface="Times New Roman"/>
                      </a:endParaRPr>
                    </a:p>
                    <a:p>
                      <a:pPr marL="342900" lvl="0" indent="-342900" algn="l">
                        <a:lnSpc>
                          <a:spcPct val="115000"/>
                        </a:lnSpc>
                        <a:spcAft>
                          <a:spcPts val="0"/>
                        </a:spcAft>
                        <a:buFont typeface="Symbol"/>
                        <a:buChar char=""/>
                      </a:pPr>
                      <a:r>
                        <a:rPr lang="es-ES" sz="1000" dirty="0" smtClean="0">
                          <a:latin typeface="Arial Narrow"/>
                          <a:ea typeface="Calibri"/>
                          <a:cs typeface="Times New Roman"/>
                        </a:rPr>
                        <a:t>Invitación </a:t>
                      </a:r>
                      <a:r>
                        <a:rPr lang="es-ES" sz="1000" dirty="0">
                          <a:latin typeface="Arial Narrow"/>
                          <a:ea typeface="Calibri"/>
                          <a:cs typeface="Times New Roman"/>
                        </a:rPr>
                        <a:t>compendio estadístico</a:t>
                      </a:r>
                      <a:endParaRPr lang="es-ES" sz="1050" dirty="0">
                        <a:latin typeface="Calibri"/>
                        <a:ea typeface="Calibri"/>
                        <a:cs typeface="Times New Roman"/>
                      </a:endParaRPr>
                    </a:p>
                    <a:p>
                      <a:pPr marL="342900" lvl="0" indent="-342900" algn="l">
                        <a:lnSpc>
                          <a:spcPct val="115000"/>
                        </a:lnSpc>
                        <a:spcAft>
                          <a:spcPts val="0"/>
                        </a:spcAft>
                        <a:buFont typeface="Symbol"/>
                        <a:buChar char=""/>
                      </a:pPr>
                      <a:r>
                        <a:rPr lang="es-ES" sz="1000" dirty="0">
                          <a:latin typeface="Arial Narrow"/>
                          <a:ea typeface="Calibri"/>
                          <a:cs typeface="Times New Roman"/>
                        </a:rPr>
                        <a:t>Entrega de reconocimientos</a:t>
                      </a:r>
                      <a:endParaRPr lang="es-ES" sz="1050" dirty="0">
                        <a:latin typeface="Calibri"/>
                        <a:ea typeface="Calibri"/>
                        <a:cs typeface="Times New Roman"/>
                      </a:endParaRPr>
                    </a:p>
                  </a:txBody>
                  <a:tcPr marL="50484" marR="504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3940">
                <a:tc gridSpan="4">
                  <a:txBody>
                    <a:bodyPr/>
                    <a:lstStyle/>
                    <a:p>
                      <a:pPr algn="ctr">
                        <a:lnSpc>
                          <a:spcPct val="115000"/>
                        </a:lnSpc>
                        <a:spcAft>
                          <a:spcPts val="0"/>
                        </a:spcAft>
                      </a:pPr>
                      <a:r>
                        <a:rPr lang="es-ES" sz="1200" b="1" i="1" u="sng" dirty="0">
                          <a:solidFill>
                            <a:srgbClr val="0070C0"/>
                          </a:solidFill>
                          <a:latin typeface="Arial Narrow"/>
                          <a:ea typeface="Calibri"/>
                          <a:cs typeface="Times New Roman"/>
                        </a:rPr>
                        <a:t>Estudios transversales</a:t>
                      </a:r>
                      <a:endParaRPr lang="es-ES" sz="1400" dirty="0">
                        <a:solidFill>
                          <a:srgbClr val="0070C0"/>
                        </a:solidFill>
                        <a:latin typeface="Calibri"/>
                        <a:ea typeface="Calibri"/>
                        <a:cs typeface="Times New Roman"/>
                      </a:endParaRPr>
                    </a:p>
                  </a:txBody>
                  <a:tcPr marL="50484" marR="504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hMerge="1">
                  <a:txBody>
                    <a:bodyPr/>
                    <a:lstStyle/>
                    <a:p>
                      <a:endParaRPr lang="es-ES"/>
                    </a:p>
                  </a:txBody>
                  <a:tcPr/>
                </a:tc>
                <a:tc hMerge="1">
                  <a:txBody>
                    <a:bodyPr/>
                    <a:lstStyle/>
                    <a:p>
                      <a:endParaRPr lang="es-ES"/>
                    </a:p>
                  </a:txBody>
                  <a:tcPr/>
                </a:tc>
              </a:tr>
              <a:tr h="823140">
                <a:tc>
                  <a:txBody>
                    <a:bodyPr/>
                    <a:lstStyle/>
                    <a:p>
                      <a:pPr algn="ctr">
                        <a:lnSpc>
                          <a:spcPct val="115000"/>
                        </a:lnSpc>
                        <a:spcAft>
                          <a:spcPts val="0"/>
                        </a:spcAft>
                      </a:pPr>
                      <a:r>
                        <a:rPr lang="es-ES" sz="1000" dirty="0">
                          <a:latin typeface="Arial Narrow"/>
                          <a:ea typeface="Calibri"/>
                          <a:cs typeface="Times New Roman"/>
                        </a:rPr>
                        <a:t>Taller para responsables del seguimiento de egresados del </a:t>
                      </a:r>
                      <a:r>
                        <a:rPr lang="es-ES" sz="1000" b="1" u="sng" dirty="0">
                          <a:latin typeface="Arial Narrow"/>
                          <a:ea typeface="Calibri"/>
                          <a:cs typeface="Times New Roman"/>
                        </a:rPr>
                        <a:t>nivel superior</a:t>
                      </a:r>
                      <a:endParaRPr lang="es-ES" sz="1050" dirty="0">
                        <a:latin typeface="Calibri"/>
                        <a:ea typeface="Calibri"/>
                        <a:cs typeface="Times New Roman"/>
                      </a:endParaRPr>
                    </a:p>
                  </a:txBody>
                  <a:tcPr marL="50484" marR="504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ES" sz="1000">
                          <a:latin typeface="Arial Narrow"/>
                          <a:ea typeface="Calibri"/>
                          <a:cs typeface="Times New Roman"/>
                        </a:rPr>
                        <a:t>31 de agosto</a:t>
                      </a:r>
                      <a:endParaRPr lang="es-ES" sz="1050">
                        <a:latin typeface="Calibri"/>
                        <a:ea typeface="Calibri"/>
                        <a:cs typeface="Times New Roman"/>
                      </a:endParaRPr>
                    </a:p>
                  </a:txBody>
                  <a:tcPr marL="50484" marR="504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l">
                        <a:lnSpc>
                          <a:spcPct val="115000"/>
                        </a:lnSpc>
                        <a:spcAft>
                          <a:spcPts val="0"/>
                        </a:spcAft>
                        <a:buFont typeface="Symbol"/>
                        <a:buChar char=""/>
                      </a:pPr>
                      <a:r>
                        <a:rPr lang="es-ES" sz="1000" dirty="0">
                          <a:latin typeface="Arial Narrow"/>
                          <a:ea typeface="Calibri"/>
                          <a:cs typeface="Times New Roman"/>
                        </a:rPr>
                        <a:t>Cuestionario en Excel</a:t>
                      </a:r>
                      <a:endParaRPr lang="es-ES" sz="1050" dirty="0">
                        <a:latin typeface="Calibri"/>
                        <a:ea typeface="Calibri"/>
                        <a:cs typeface="Times New Roman"/>
                      </a:endParaRPr>
                    </a:p>
                    <a:p>
                      <a:pPr marL="342900" lvl="0" indent="-342900" algn="l">
                        <a:lnSpc>
                          <a:spcPct val="115000"/>
                        </a:lnSpc>
                        <a:spcAft>
                          <a:spcPts val="0"/>
                        </a:spcAft>
                        <a:buFont typeface="Symbol"/>
                        <a:buChar char=""/>
                      </a:pPr>
                      <a:r>
                        <a:rPr lang="es-ES" sz="1000" dirty="0">
                          <a:latin typeface="Arial Narrow"/>
                          <a:ea typeface="Calibri"/>
                          <a:cs typeface="Times New Roman"/>
                        </a:rPr>
                        <a:t>Tamaño de muestra</a:t>
                      </a:r>
                      <a:endParaRPr lang="es-ES" sz="1050" dirty="0">
                        <a:latin typeface="Calibri"/>
                        <a:ea typeface="Calibri"/>
                        <a:cs typeface="Times New Roman"/>
                      </a:endParaRPr>
                    </a:p>
                    <a:p>
                      <a:pPr marL="342900" lvl="0" indent="-342900" algn="l">
                        <a:lnSpc>
                          <a:spcPct val="115000"/>
                        </a:lnSpc>
                        <a:spcAft>
                          <a:spcPts val="0"/>
                        </a:spcAft>
                        <a:buFont typeface="Symbol"/>
                        <a:buChar char=""/>
                      </a:pPr>
                      <a:r>
                        <a:rPr lang="es-ES" sz="1000" dirty="0">
                          <a:latin typeface="Arial Narrow"/>
                          <a:ea typeface="Calibri"/>
                          <a:cs typeface="Times New Roman"/>
                        </a:rPr>
                        <a:t>Cuestionario en </a:t>
                      </a:r>
                      <a:r>
                        <a:rPr lang="es-ES" sz="1000" dirty="0" err="1">
                          <a:latin typeface="Arial Narrow"/>
                          <a:ea typeface="Calibri"/>
                          <a:cs typeface="Times New Roman"/>
                        </a:rPr>
                        <a:t>word</a:t>
                      </a:r>
                      <a:endParaRPr lang="es-ES" sz="1050" dirty="0">
                        <a:latin typeface="Calibri"/>
                        <a:ea typeface="Calibri"/>
                        <a:cs typeface="Times New Roman"/>
                      </a:endParaRPr>
                    </a:p>
                    <a:p>
                      <a:pPr marL="342900" lvl="0" indent="-342900" algn="l">
                        <a:lnSpc>
                          <a:spcPct val="115000"/>
                        </a:lnSpc>
                        <a:spcAft>
                          <a:spcPts val="0"/>
                        </a:spcAft>
                        <a:buFont typeface="Symbol"/>
                        <a:buChar char=""/>
                      </a:pPr>
                      <a:r>
                        <a:rPr lang="es-ES" sz="1000" dirty="0">
                          <a:latin typeface="Arial Narrow"/>
                          <a:ea typeface="Calibri"/>
                          <a:cs typeface="Times New Roman"/>
                        </a:rPr>
                        <a:t>Metodología</a:t>
                      </a:r>
                      <a:endParaRPr lang="es-ES" sz="1050" dirty="0">
                        <a:latin typeface="Calibri"/>
                        <a:ea typeface="Calibri"/>
                        <a:cs typeface="Times New Roman"/>
                      </a:endParaRPr>
                    </a:p>
                  </a:txBody>
                  <a:tcPr marL="50484" marR="504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l">
                        <a:lnSpc>
                          <a:spcPct val="115000"/>
                        </a:lnSpc>
                        <a:spcAft>
                          <a:spcPts val="0"/>
                        </a:spcAft>
                        <a:buFont typeface="Symbol"/>
                        <a:buChar char=""/>
                      </a:pPr>
                      <a:r>
                        <a:rPr lang="es-ES" sz="1000">
                          <a:latin typeface="Arial Narrow"/>
                          <a:ea typeface="Calibri"/>
                          <a:cs typeface="Times New Roman"/>
                        </a:rPr>
                        <a:t>Entrega de material para la aplicación de la encuesta</a:t>
                      </a:r>
                      <a:endParaRPr lang="es-ES" sz="1050">
                        <a:latin typeface="Calibri"/>
                        <a:ea typeface="Calibri"/>
                        <a:cs typeface="Times New Roman"/>
                      </a:endParaRPr>
                    </a:p>
                    <a:p>
                      <a:pPr marL="342900" lvl="0" indent="-342900" algn="l">
                        <a:lnSpc>
                          <a:spcPct val="115000"/>
                        </a:lnSpc>
                        <a:spcAft>
                          <a:spcPts val="0"/>
                        </a:spcAft>
                        <a:buFont typeface="Symbol"/>
                        <a:buChar char=""/>
                      </a:pPr>
                      <a:r>
                        <a:rPr lang="es-ES" sz="1000">
                          <a:latin typeface="Arial Narrow"/>
                          <a:ea typeface="Calibri"/>
                          <a:cs typeface="Times New Roman"/>
                        </a:rPr>
                        <a:t>Presentación del taller</a:t>
                      </a:r>
                      <a:endParaRPr lang="es-ES" sz="1050">
                        <a:latin typeface="Calibri"/>
                        <a:ea typeface="Calibri"/>
                        <a:cs typeface="Times New Roman"/>
                      </a:endParaRPr>
                    </a:p>
                    <a:p>
                      <a:pPr marL="342900" lvl="0" indent="-342900" algn="l">
                        <a:lnSpc>
                          <a:spcPct val="115000"/>
                        </a:lnSpc>
                        <a:spcAft>
                          <a:spcPts val="0"/>
                        </a:spcAft>
                        <a:buFont typeface="Symbol"/>
                        <a:buChar char=""/>
                      </a:pPr>
                      <a:r>
                        <a:rPr lang="es-ES" sz="1000">
                          <a:latin typeface="Arial Narrow"/>
                          <a:ea typeface="Calibri"/>
                          <a:cs typeface="Times New Roman"/>
                        </a:rPr>
                        <a:t>Asuntos generales</a:t>
                      </a:r>
                      <a:endParaRPr lang="es-ES" sz="1050">
                        <a:latin typeface="Calibri"/>
                        <a:ea typeface="Calibri"/>
                        <a:cs typeface="Times New Roman"/>
                      </a:endParaRPr>
                    </a:p>
                  </a:txBody>
                  <a:tcPr marL="50484" marR="504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3884">
                <a:tc>
                  <a:txBody>
                    <a:bodyPr/>
                    <a:lstStyle/>
                    <a:p>
                      <a:pPr algn="ctr">
                        <a:lnSpc>
                          <a:spcPct val="115000"/>
                        </a:lnSpc>
                        <a:spcAft>
                          <a:spcPts val="0"/>
                        </a:spcAft>
                      </a:pPr>
                      <a:r>
                        <a:rPr lang="es-ES" sz="1000" dirty="0">
                          <a:latin typeface="Arial Narrow"/>
                          <a:ea typeface="Calibri"/>
                          <a:cs typeface="Times New Roman"/>
                        </a:rPr>
                        <a:t>Aplicación (UA)</a:t>
                      </a:r>
                      <a:endParaRPr lang="es-ES" sz="1050" dirty="0">
                        <a:latin typeface="Calibri"/>
                        <a:ea typeface="Calibri"/>
                        <a:cs typeface="Times New Roman"/>
                      </a:endParaRPr>
                    </a:p>
                    <a:p>
                      <a:pPr algn="ctr">
                        <a:lnSpc>
                          <a:spcPct val="115000"/>
                        </a:lnSpc>
                        <a:spcAft>
                          <a:spcPts val="0"/>
                        </a:spcAft>
                      </a:pPr>
                      <a:r>
                        <a:rPr lang="es-ES" sz="1000" dirty="0">
                          <a:latin typeface="Arial Narrow"/>
                          <a:ea typeface="Calibri"/>
                          <a:cs typeface="Times New Roman"/>
                        </a:rPr>
                        <a:t>séptima encuesta </a:t>
                      </a:r>
                      <a:r>
                        <a:rPr lang="es-ES" sz="1000" dirty="0" smtClean="0">
                          <a:latin typeface="Arial Narrow"/>
                          <a:ea typeface="Calibri"/>
                          <a:cs typeface="Times New Roman"/>
                        </a:rPr>
                        <a:t> de “inserción al mercado laboral</a:t>
                      </a:r>
                      <a:r>
                        <a:rPr lang="es-ES" sz="1000" dirty="0">
                          <a:latin typeface="Arial Narrow"/>
                          <a:ea typeface="Calibri"/>
                          <a:cs typeface="Times New Roman"/>
                        </a:rPr>
                        <a:t>”</a:t>
                      </a:r>
                      <a:endParaRPr lang="es-ES" sz="1050" dirty="0">
                        <a:latin typeface="Calibri"/>
                        <a:ea typeface="Calibri"/>
                        <a:cs typeface="Times New Roman"/>
                      </a:endParaRPr>
                    </a:p>
                  </a:txBody>
                  <a:tcPr marL="50484" marR="504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ES" sz="1000">
                          <a:latin typeface="Arial Narrow"/>
                          <a:ea typeface="Calibri"/>
                          <a:cs typeface="Times New Roman"/>
                        </a:rPr>
                        <a:t>1 de Septiembre -1 de octubre</a:t>
                      </a:r>
                      <a:endParaRPr lang="es-ES" sz="1050">
                        <a:latin typeface="Calibri"/>
                        <a:ea typeface="Calibri"/>
                        <a:cs typeface="Times New Roman"/>
                      </a:endParaRPr>
                    </a:p>
                  </a:txBody>
                  <a:tcPr marL="50484" marR="504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l">
                        <a:lnSpc>
                          <a:spcPct val="115000"/>
                        </a:lnSpc>
                        <a:spcAft>
                          <a:spcPts val="0"/>
                        </a:spcAft>
                        <a:buFont typeface="Symbol"/>
                        <a:buChar char=""/>
                      </a:pPr>
                      <a:r>
                        <a:rPr lang="es-ES" sz="1000" dirty="0">
                          <a:latin typeface="Arial Narrow"/>
                          <a:ea typeface="Calibri"/>
                          <a:cs typeface="Times New Roman"/>
                        </a:rPr>
                        <a:t>Directorio  Egresados generación </a:t>
                      </a:r>
                      <a:r>
                        <a:rPr lang="es-ES" sz="1000" dirty="0" smtClean="0">
                          <a:latin typeface="Arial Narrow"/>
                          <a:ea typeface="Calibri"/>
                          <a:cs typeface="Times New Roman"/>
                        </a:rPr>
                        <a:t>2009</a:t>
                      </a:r>
                      <a:endParaRPr lang="es-ES" sz="1050" dirty="0">
                        <a:latin typeface="Calibri"/>
                        <a:ea typeface="Calibri"/>
                        <a:cs typeface="Times New Roman"/>
                      </a:endParaRPr>
                    </a:p>
                    <a:p>
                      <a:pPr marL="342900" lvl="0" indent="-342900" algn="l">
                        <a:lnSpc>
                          <a:spcPct val="115000"/>
                        </a:lnSpc>
                        <a:spcAft>
                          <a:spcPts val="0"/>
                        </a:spcAft>
                        <a:buFont typeface="Symbol"/>
                        <a:buChar char=""/>
                      </a:pPr>
                      <a:r>
                        <a:rPr lang="es-ES" sz="1000" dirty="0">
                          <a:latin typeface="Arial Narrow"/>
                          <a:ea typeface="Calibri"/>
                          <a:cs typeface="Times New Roman"/>
                        </a:rPr>
                        <a:t>Teléfono, computadora</a:t>
                      </a:r>
                      <a:endParaRPr lang="es-ES" sz="1050" dirty="0">
                        <a:latin typeface="Calibri"/>
                        <a:ea typeface="Calibri"/>
                        <a:cs typeface="Times New Roman"/>
                      </a:endParaRPr>
                    </a:p>
                  </a:txBody>
                  <a:tcPr marL="50484" marR="504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dirty="0">
                          <a:latin typeface="Arial Narrow"/>
                          <a:ea typeface="Calibri"/>
                          <a:cs typeface="Times New Roman"/>
                        </a:rPr>
                        <a:t>NO APLICA</a:t>
                      </a:r>
                      <a:endParaRPr lang="es-ES" sz="1050" dirty="0">
                        <a:latin typeface="Calibri"/>
                        <a:ea typeface="Calibri"/>
                        <a:cs typeface="Times New Roman"/>
                      </a:endParaRPr>
                    </a:p>
                  </a:txBody>
                  <a:tcPr marL="50484" marR="504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3940">
                <a:tc>
                  <a:txBody>
                    <a:bodyPr/>
                    <a:lstStyle/>
                    <a:p>
                      <a:pPr algn="ctr">
                        <a:lnSpc>
                          <a:spcPct val="115000"/>
                        </a:lnSpc>
                        <a:spcAft>
                          <a:spcPts val="0"/>
                        </a:spcAft>
                      </a:pPr>
                      <a:r>
                        <a:rPr lang="es-ES" sz="1000" b="1" u="sng" dirty="0">
                          <a:solidFill>
                            <a:srgbClr val="0070C0"/>
                          </a:solidFill>
                          <a:latin typeface="Arial Narrow"/>
                          <a:ea typeface="Calibri"/>
                          <a:cs typeface="Times New Roman"/>
                        </a:rPr>
                        <a:t>Encuesta de supervisión</a:t>
                      </a:r>
                      <a:endParaRPr lang="es-ES" sz="1050" dirty="0">
                        <a:solidFill>
                          <a:srgbClr val="0070C0"/>
                        </a:solidFill>
                        <a:latin typeface="Calibri"/>
                        <a:ea typeface="Calibri"/>
                        <a:cs typeface="Times New Roman"/>
                      </a:endParaRPr>
                    </a:p>
                  </a:txBody>
                  <a:tcPr marL="50484" marR="504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s-ES" sz="1000">
                        <a:latin typeface="Arial Narrow"/>
                        <a:ea typeface="Calibri"/>
                        <a:cs typeface="Times New Roman"/>
                      </a:endParaRPr>
                    </a:p>
                  </a:txBody>
                  <a:tcPr marL="50484" marR="504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l">
                        <a:lnSpc>
                          <a:spcPct val="115000"/>
                        </a:lnSpc>
                        <a:spcAft>
                          <a:spcPts val="0"/>
                        </a:spcAft>
                      </a:pPr>
                      <a:endParaRPr lang="es-ES" sz="1000">
                        <a:latin typeface="Arial Narrow"/>
                        <a:ea typeface="Calibri"/>
                        <a:cs typeface="Times New Roman"/>
                      </a:endParaRPr>
                    </a:p>
                  </a:txBody>
                  <a:tcPr marL="50484" marR="504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s-ES" sz="1000" dirty="0">
                        <a:latin typeface="Arial Narrow"/>
                        <a:ea typeface="Calibri"/>
                        <a:cs typeface="Times New Roman"/>
                      </a:endParaRPr>
                    </a:p>
                  </a:txBody>
                  <a:tcPr marL="50484" marR="504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9257">
                <a:tc>
                  <a:txBody>
                    <a:bodyPr/>
                    <a:lstStyle/>
                    <a:p>
                      <a:pPr algn="ctr">
                        <a:lnSpc>
                          <a:spcPct val="115000"/>
                        </a:lnSpc>
                        <a:spcAft>
                          <a:spcPts val="0"/>
                        </a:spcAft>
                      </a:pPr>
                      <a:r>
                        <a:rPr lang="es-ES" sz="1000">
                          <a:latin typeface="Arial Narrow"/>
                          <a:ea typeface="Calibri"/>
                          <a:cs typeface="Times New Roman"/>
                        </a:rPr>
                        <a:t>DEySS</a:t>
                      </a:r>
                      <a:endParaRPr lang="es-ES" sz="1050">
                        <a:latin typeface="Calibri"/>
                        <a:ea typeface="Calibri"/>
                        <a:cs typeface="Times New Roman"/>
                      </a:endParaRPr>
                    </a:p>
                  </a:txBody>
                  <a:tcPr marL="50484" marR="504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ES" sz="1000">
                          <a:latin typeface="Arial Narrow"/>
                          <a:ea typeface="Calibri"/>
                          <a:cs typeface="Times New Roman"/>
                        </a:rPr>
                        <a:t>17 al 21 de octubre</a:t>
                      </a:r>
                      <a:endParaRPr lang="es-ES" sz="1050">
                        <a:latin typeface="Calibri"/>
                        <a:ea typeface="Calibri"/>
                        <a:cs typeface="Times New Roman"/>
                      </a:endParaRPr>
                    </a:p>
                  </a:txBody>
                  <a:tcPr marL="50484" marR="504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l">
                        <a:lnSpc>
                          <a:spcPct val="115000"/>
                        </a:lnSpc>
                        <a:spcAft>
                          <a:spcPts val="0"/>
                        </a:spcAft>
                        <a:buFont typeface="Symbol"/>
                        <a:buChar char=""/>
                      </a:pPr>
                      <a:r>
                        <a:rPr lang="es-ES" sz="1000">
                          <a:latin typeface="Arial Narrow"/>
                          <a:ea typeface="Calibri"/>
                          <a:cs typeface="Times New Roman"/>
                        </a:rPr>
                        <a:t>Cuestionario en Excel</a:t>
                      </a:r>
                      <a:endParaRPr lang="es-ES" sz="1050">
                        <a:latin typeface="Calibri"/>
                        <a:ea typeface="Calibri"/>
                        <a:cs typeface="Times New Roman"/>
                      </a:endParaRPr>
                    </a:p>
                  </a:txBody>
                  <a:tcPr marL="50484" marR="504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s-ES" sz="1000" dirty="0">
                        <a:latin typeface="Arial Narrow"/>
                        <a:ea typeface="Calibri"/>
                        <a:cs typeface="Times New Roman"/>
                      </a:endParaRPr>
                    </a:p>
                  </a:txBody>
                  <a:tcPr marL="50484" marR="504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23140">
                <a:tc>
                  <a:txBody>
                    <a:bodyPr/>
                    <a:lstStyle/>
                    <a:p>
                      <a:pPr algn="ctr">
                        <a:lnSpc>
                          <a:spcPct val="115000"/>
                        </a:lnSpc>
                        <a:spcAft>
                          <a:spcPts val="0"/>
                        </a:spcAft>
                      </a:pPr>
                      <a:r>
                        <a:rPr lang="es-ES" sz="1000">
                          <a:latin typeface="Arial Narrow"/>
                          <a:ea typeface="Calibri"/>
                          <a:cs typeface="Times New Roman"/>
                        </a:rPr>
                        <a:t>Taller para responsables del seguimiento de egresados del </a:t>
                      </a:r>
                      <a:r>
                        <a:rPr lang="es-ES" sz="1000" b="1" u="sng">
                          <a:latin typeface="Arial Narrow"/>
                          <a:ea typeface="Calibri"/>
                          <a:cs typeface="Times New Roman"/>
                        </a:rPr>
                        <a:t>nivel medio superior</a:t>
                      </a:r>
                      <a:endParaRPr lang="es-ES" sz="1050">
                        <a:latin typeface="Calibri"/>
                        <a:ea typeface="Calibri"/>
                        <a:cs typeface="Times New Roman"/>
                      </a:endParaRPr>
                    </a:p>
                  </a:txBody>
                  <a:tcPr marL="50484" marR="504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ES" sz="1000">
                          <a:latin typeface="Arial Narrow"/>
                          <a:ea typeface="Calibri"/>
                          <a:cs typeface="Times New Roman"/>
                        </a:rPr>
                        <a:t>28 de septiembre</a:t>
                      </a:r>
                      <a:endParaRPr lang="es-ES" sz="1050">
                        <a:latin typeface="Calibri"/>
                        <a:ea typeface="Calibri"/>
                        <a:cs typeface="Times New Roman"/>
                      </a:endParaRPr>
                    </a:p>
                  </a:txBody>
                  <a:tcPr marL="50484" marR="504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l">
                        <a:lnSpc>
                          <a:spcPct val="115000"/>
                        </a:lnSpc>
                        <a:spcAft>
                          <a:spcPts val="0"/>
                        </a:spcAft>
                        <a:buFont typeface="Symbol"/>
                        <a:buChar char=""/>
                      </a:pPr>
                      <a:r>
                        <a:rPr lang="es-ES" sz="1000">
                          <a:latin typeface="Arial Narrow"/>
                          <a:ea typeface="Calibri"/>
                          <a:cs typeface="Times New Roman"/>
                        </a:rPr>
                        <a:t>Cuestionario en Excel</a:t>
                      </a:r>
                      <a:endParaRPr lang="es-ES" sz="1050">
                        <a:latin typeface="Calibri"/>
                        <a:ea typeface="Calibri"/>
                        <a:cs typeface="Times New Roman"/>
                      </a:endParaRPr>
                    </a:p>
                    <a:p>
                      <a:pPr marL="342900" lvl="0" indent="-342900" algn="l">
                        <a:lnSpc>
                          <a:spcPct val="115000"/>
                        </a:lnSpc>
                        <a:spcAft>
                          <a:spcPts val="0"/>
                        </a:spcAft>
                        <a:buFont typeface="Symbol"/>
                        <a:buChar char=""/>
                      </a:pPr>
                      <a:r>
                        <a:rPr lang="es-ES" sz="1000">
                          <a:latin typeface="Arial Narrow"/>
                          <a:ea typeface="Calibri"/>
                          <a:cs typeface="Times New Roman"/>
                        </a:rPr>
                        <a:t>Tamaño de muestra</a:t>
                      </a:r>
                      <a:endParaRPr lang="es-ES" sz="1050">
                        <a:latin typeface="Calibri"/>
                        <a:ea typeface="Calibri"/>
                        <a:cs typeface="Times New Roman"/>
                      </a:endParaRPr>
                    </a:p>
                    <a:p>
                      <a:pPr marL="342900" lvl="0" indent="-342900" algn="l">
                        <a:lnSpc>
                          <a:spcPct val="115000"/>
                        </a:lnSpc>
                        <a:spcAft>
                          <a:spcPts val="0"/>
                        </a:spcAft>
                        <a:buFont typeface="Symbol"/>
                        <a:buChar char=""/>
                      </a:pPr>
                      <a:r>
                        <a:rPr lang="es-ES" sz="1000">
                          <a:latin typeface="Arial Narrow"/>
                          <a:ea typeface="Calibri"/>
                          <a:cs typeface="Times New Roman"/>
                        </a:rPr>
                        <a:t>Cuestionario en word</a:t>
                      </a:r>
                      <a:endParaRPr lang="es-ES" sz="1050">
                        <a:latin typeface="Calibri"/>
                        <a:ea typeface="Calibri"/>
                        <a:cs typeface="Times New Roman"/>
                      </a:endParaRPr>
                    </a:p>
                    <a:p>
                      <a:pPr marL="342900" lvl="0" indent="-342900" algn="l">
                        <a:lnSpc>
                          <a:spcPct val="115000"/>
                        </a:lnSpc>
                        <a:spcAft>
                          <a:spcPts val="0"/>
                        </a:spcAft>
                        <a:buFont typeface="Symbol"/>
                        <a:buChar char=""/>
                      </a:pPr>
                      <a:r>
                        <a:rPr lang="es-ES" sz="1000">
                          <a:latin typeface="Arial Narrow"/>
                          <a:ea typeface="Calibri"/>
                          <a:cs typeface="Times New Roman"/>
                        </a:rPr>
                        <a:t>Metodología</a:t>
                      </a:r>
                      <a:endParaRPr lang="es-ES" sz="1050">
                        <a:latin typeface="Calibri"/>
                        <a:ea typeface="Calibri"/>
                        <a:cs typeface="Times New Roman"/>
                      </a:endParaRPr>
                    </a:p>
                  </a:txBody>
                  <a:tcPr marL="50484" marR="504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l">
                        <a:lnSpc>
                          <a:spcPct val="115000"/>
                        </a:lnSpc>
                        <a:spcAft>
                          <a:spcPts val="0"/>
                        </a:spcAft>
                        <a:buFont typeface="Symbol"/>
                        <a:buChar char=""/>
                      </a:pPr>
                      <a:r>
                        <a:rPr lang="es-ES" sz="1000" dirty="0">
                          <a:latin typeface="Arial Narrow"/>
                          <a:ea typeface="Calibri"/>
                          <a:cs typeface="Times New Roman"/>
                        </a:rPr>
                        <a:t>Entrega de material para la aplicación de la encuesta</a:t>
                      </a:r>
                      <a:endParaRPr lang="es-ES" sz="1050" dirty="0">
                        <a:latin typeface="Calibri"/>
                        <a:ea typeface="Calibri"/>
                        <a:cs typeface="Times New Roman"/>
                      </a:endParaRPr>
                    </a:p>
                    <a:p>
                      <a:pPr marL="342900" lvl="0" indent="-342900" algn="l">
                        <a:lnSpc>
                          <a:spcPct val="115000"/>
                        </a:lnSpc>
                        <a:spcAft>
                          <a:spcPts val="0"/>
                        </a:spcAft>
                        <a:buFont typeface="Symbol"/>
                        <a:buChar char=""/>
                      </a:pPr>
                      <a:r>
                        <a:rPr lang="es-ES" sz="1000" dirty="0">
                          <a:latin typeface="Arial Narrow"/>
                          <a:ea typeface="Calibri"/>
                          <a:cs typeface="Times New Roman"/>
                        </a:rPr>
                        <a:t>Presentación del taller</a:t>
                      </a:r>
                      <a:endParaRPr lang="es-ES" sz="1050" dirty="0">
                        <a:latin typeface="Calibri"/>
                        <a:ea typeface="Calibri"/>
                        <a:cs typeface="Times New Roman"/>
                      </a:endParaRPr>
                    </a:p>
                    <a:p>
                      <a:pPr marL="342900" lvl="0" indent="-342900" algn="l">
                        <a:lnSpc>
                          <a:spcPct val="115000"/>
                        </a:lnSpc>
                        <a:spcAft>
                          <a:spcPts val="0"/>
                        </a:spcAft>
                        <a:buFont typeface="Symbol"/>
                        <a:buChar char=""/>
                      </a:pPr>
                      <a:r>
                        <a:rPr lang="es-ES" sz="1000" dirty="0">
                          <a:latin typeface="Arial Narrow"/>
                          <a:ea typeface="Calibri"/>
                          <a:cs typeface="Times New Roman"/>
                        </a:rPr>
                        <a:t>Asuntos generales</a:t>
                      </a:r>
                      <a:endParaRPr lang="es-ES" sz="1050" dirty="0">
                        <a:latin typeface="Calibri"/>
                        <a:ea typeface="Calibri"/>
                        <a:cs typeface="Times New Roman"/>
                      </a:endParaRPr>
                    </a:p>
                  </a:txBody>
                  <a:tcPr marL="50484" marR="504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3884">
                <a:tc>
                  <a:txBody>
                    <a:bodyPr/>
                    <a:lstStyle/>
                    <a:p>
                      <a:pPr algn="ctr">
                        <a:lnSpc>
                          <a:spcPct val="115000"/>
                        </a:lnSpc>
                        <a:spcAft>
                          <a:spcPts val="0"/>
                        </a:spcAft>
                      </a:pPr>
                      <a:r>
                        <a:rPr lang="es-ES" sz="1000">
                          <a:latin typeface="Arial Narrow"/>
                          <a:ea typeface="Calibri"/>
                          <a:cs typeface="Times New Roman"/>
                        </a:rPr>
                        <a:t>Aplicación (UA)</a:t>
                      </a:r>
                      <a:endParaRPr lang="es-ES" sz="1050">
                        <a:latin typeface="Calibri"/>
                        <a:ea typeface="Calibri"/>
                        <a:cs typeface="Times New Roman"/>
                      </a:endParaRPr>
                    </a:p>
                    <a:p>
                      <a:pPr algn="ctr">
                        <a:lnSpc>
                          <a:spcPct val="115000"/>
                        </a:lnSpc>
                        <a:spcAft>
                          <a:spcPts val="0"/>
                        </a:spcAft>
                      </a:pPr>
                      <a:r>
                        <a:rPr lang="es-ES" sz="1000">
                          <a:latin typeface="Arial Narrow"/>
                          <a:ea typeface="Calibri"/>
                          <a:cs typeface="Times New Roman"/>
                        </a:rPr>
                        <a:t>séptima encuesta “inserción al </a:t>
                      </a:r>
                      <a:r>
                        <a:rPr lang="es-ES" sz="1000" b="1" u="sng">
                          <a:latin typeface="Arial Narrow"/>
                          <a:ea typeface="Calibri"/>
                          <a:cs typeface="Times New Roman"/>
                        </a:rPr>
                        <a:t>nivel superior</a:t>
                      </a:r>
                      <a:endParaRPr lang="es-ES" sz="1050">
                        <a:latin typeface="Calibri"/>
                        <a:ea typeface="Calibri"/>
                        <a:cs typeface="Times New Roman"/>
                      </a:endParaRPr>
                    </a:p>
                  </a:txBody>
                  <a:tcPr marL="50484" marR="504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ES" sz="1000">
                          <a:latin typeface="Arial Narrow"/>
                          <a:ea typeface="Calibri"/>
                          <a:cs typeface="Times New Roman"/>
                        </a:rPr>
                        <a:t>1 de octubre al 1 de noviembre</a:t>
                      </a:r>
                      <a:endParaRPr lang="es-ES" sz="1050">
                        <a:latin typeface="Calibri"/>
                        <a:ea typeface="Calibri"/>
                        <a:cs typeface="Times New Roman"/>
                      </a:endParaRPr>
                    </a:p>
                  </a:txBody>
                  <a:tcPr marL="50484" marR="504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l">
                        <a:lnSpc>
                          <a:spcPct val="115000"/>
                        </a:lnSpc>
                        <a:spcAft>
                          <a:spcPts val="0"/>
                        </a:spcAft>
                        <a:buFont typeface="Symbol"/>
                        <a:buChar char=""/>
                      </a:pPr>
                      <a:r>
                        <a:rPr lang="es-ES" sz="1000">
                          <a:latin typeface="Arial Narrow"/>
                          <a:ea typeface="Calibri"/>
                          <a:cs typeface="Times New Roman"/>
                        </a:rPr>
                        <a:t>Directorio  Egresados generación 2011)</a:t>
                      </a:r>
                      <a:endParaRPr lang="es-ES" sz="1050">
                        <a:latin typeface="Calibri"/>
                        <a:ea typeface="Calibri"/>
                        <a:cs typeface="Times New Roman"/>
                      </a:endParaRPr>
                    </a:p>
                    <a:p>
                      <a:pPr marL="342900" lvl="0" indent="-342900" algn="l">
                        <a:lnSpc>
                          <a:spcPct val="115000"/>
                        </a:lnSpc>
                        <a:spcAft>
                          <a:spcPts val="0"/>
                        </a:spcAft>
                        <a:buFont typeface="Symbol"/>
                        <a:buChar char=""/>
                      </a:pPr>
                      <a:r>
                        <a:rPr lang="es-ES" sz="1000">
                          <a:latin typeface="Arial Narrow"/>
                          <a:ea typeface="Calibri"/>
                          <a:cs typeface="Times New Roman"/>
                        </a:rPr>
                        <a:t>Teléfono, computadora</a:t>
                      </a:r>
                      <a:endParaRPr lang="es-ES" sz="1050">
                        <a:latin typeface="Calibri"/>
                        <a:ea typeface="Calibri"/>
                        <a:cs typeface="Times New Roman"/>
                      </a:endParaRPr>
                    </a:p>
                  </a:txBody>
                  <a:tcPr marL="50484" marR="504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dirty="0">
                          <a:latin typeface="Arial Narrow"/>
                          <a:ea typeface="Calibri"/>
                          <a:cs typeface="Times New Roman"/>
                        </a:rPr>
                        <a:t>NO APLICA</a:t>
                      </a:r>
                      <a:endParaRPr lang="es-ES" sz="1050" dirty="0">
                        <a:latin typeface="Calibri"/>
                        <a:ea typeface="Calibri"/>
                        <a:cs typeface="Times New Roman"/>
                      </a:endParaRPr>
                    </a:p>
                  </a:txBody>
                  <a:tcPr marL="50484" marR="504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3940">
                <a:tc>
                  <a:txBody>
                    <a:bodyPr/>
                    <a:lstStyle/>
                    <a:p>
                      <a:pPr algn="ctr">
                        <a:lnSpc>
                          <a:spcPct val="115000"/>
                        </a:lnSpc>
                        <a:spcAft>
                          <a:spcPts val="0"/>
                        </a:spcAft>
                      </a:pPr>
                      <a:r>
                        <a:rPr lang="es-ES" sz="1000" b="1" u="sng" dirty="0">
                          <a:solidFill>
                            <a:srgbClr val="0070C0"/>
                          </a:solidFill>
                          <a:latin typeface="Arial Narrow"/>
                          <a:ea typeface="Calibri"/>
                          <a:cs typeface="Times New Roman"/>
                        </a:rPr>
                        <a:t>Encuesta de supervisión</a:t>
                      </a:r>
                      <a:endParaRPr lang="es-ES" sz="1050" dirty="0">
                        <a:solidFill>
                          <a:srgbClr val="0070C0"/>
                        </a:solidFill>
                        <a:latin typeface="Calibri"/>
                        <a:ea typeface="Calibri"/>
                        <a:cs typeface="Times New Roman"/>
                      </a:endParaRPr>
                    </a:p>
                  </a:txBody>
                  <a:tcPr marL="50484" marR="504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s-ES" sz="1000">
                        <a:latin typeface="Arial Narrow"/>
                        <a:ea typeface="Calibri"/>
                        <a:cs typeface="Times New Roman"/>
                      </a:endParaRPr>
                    </a:p>
                  </a:txBody>
                  <a:tcPr marL="50484" marR="504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l">
                        <a:lnSpc>
                          <a:spcPct val="115000"/>
                        </a:lnSpc>
                        <a:spcAft>
                          <a:spcPts val="0"/>
                        </a:spcAft>
                      </a:pPr>
                      <a:endParaRPr lang="es-ES" sz="1000">
                        <a:latin typeface="Arial Narrow"/>
                        <a:ea typeface="Calibri"/>
                        <a:cs typeface="Times New Roman"/>
                      </a:endParaRPr>
                    </a:p>
                  </a:txBody>
                  <a:tcPr marL="50484" marR="504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s-ES" sz="1000" dirty="0">
                        <a:latin typeface="Arial Narrow"/>
                        <a:ea typeface="Calibri"/>
                        <a:cs typeface="Times New Roman"/>
                      </a:endParaRPr>
                    </a:p>
                  </a:txBody>
                  <a:tcPr marL="50484" marR="504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9257">
                <a:tc>
                  <a:txBody>
                    <a:bodyPr/>
                    <a:lstStyle/>
                    <a:p>
                      <a:pPr algn="ctr">
                        <a:lnSpc>
                          <a:spcPct val="115000"/>
                        </a:lnSpc>
                        <a:spcAft>
                          <a:spcPts val="0"/>
                        </a:spcAft>
                      </a:pPr>
                      <a:r>
                        <a:rPr lang="es-ES" sz="1000">
                          <a:latin typeface="Arial Narrow"/>
                          <a:ea typeface="Calibri"/>
                          <a:cs typeface="Times New Roman"/>
                        </a:rPr>
                        <a:t>DEySS</a:t>
                      </a:r>
                      <a:endParaRPr lang="es-ES" sz="1050">
                        <a:latin typeface="Calibri"/>
                        <a:ea typeface="Calibri"/>
                        <a:cs typeface="Times New Roman"/>
                      </a:endParaRPr>
                    </a:p>
                  </a:txBody>
                  <a:tcPr marL="50484" marR="504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ES" sz="1000">
                          <a:latin typeface="Arial Narrow"/>
                          <a:ea typeface="Calibri"/>
                          <a:cs typeface="Times New Roman"/>
                        </a:rPr>
                        <a:t>14 al 18 de noviembre</a:t>
                      </a:r>
                      <a:endParaRPr lang="es-ES" sz="1050">
                        <a:latin typeface="Calibri"/>
                        <a:ea typeface="Calibri"/>
                        <a:cs typeface="Times New Roman"/>
                      </a:endParaRPr>
                    </a:p>
                  </a:txBody>
                  <a:tcPr marL="50484" marR="504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l">
                        <a:lnSpc>
                          <a:spcPct val="115000"/>
                        </a:lnSpc>
                        <a:spcAft>
                          <a:spcPts val="0"/>
                        </a:spcAft>
                        <a:buFont typeface="Symbol"/>
                        <a:buChar char=""/>
                      </a:pPr>
                      <a:r>
                        <a:rPr lang="es-ES" sz="1000">
                          <a:latin typeface="Arial Narrow"/>
                          <a:ea typeface="Calibri"/>
                          <a:cs typeface="Times New Roman"/>
                        </a:rPr>
                        <a:t>Cuestionario en Excel</a:t>
                      </a:r>
                      <a:endParaRPr lang="es-ES" sz="1050">
                        <a:latin typeface="Calibri"/>
                        <a:ea typeface="Calibri"/>
                        <a:cs typeface="Times New Roman"/>
                      </a:endParaRPr>
                    </a:p>
                  </a:txBody>
                  <a:tcPr marL="50484" marR="504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s-ES" sz="1000" dirty="0">
                        <a:latin typeface="Arial Narrow"/>
                        <a:ea typeface="Calibri"/>
                        <a:cs typeface="Times New Roman"/>
                      </a:endParaRPr>
                    </a:p>
                  </a:txBody>
                  <a:tcPr marL="50484" marR="504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357159" y="285726"/>
          <a:ext cx="7500989" cy="6286549"/>
        </p:xfrm>
        <a:graphic>
          <a:graphicData uri="http://schemas.openxmlformats.org/drawingml/2006/table">
            <a:tbl>
              <a:tblPr/>
              <a:tblGrid>
                <a:gridCol w="2025416"/>
                <a:gridCol w="1186403"/>
                <a:gridCol w="2217141"/>
                <a:gridCol w="2072029"/>
              </a:tblGrid>
              <a:tr h="330871">
                <a:tc gridSpan="4">
                  <a:txBody>
                    <a:bodyPr/>
                    <a:lstStyle/>
                    <a:p>
                      <a:pPr algn="ctr">
                        <a:lnSpc>
                          <a:spcPct val="115000"/>
                        </a:lnSpc>
                        <a:spcAft>
                          <a:spcPts val="0"/>
                        </a:spcAft>
                      </a:pPr>
                      <a:r>
                        <a:rPr lang="es-ES" sz="1100" b="1" u="sng" dirty="0">
                          <a:solidFill>
                            <a:srgbClr val="0070C0"/>
                          </a:solidFill>
                          <a:latin typeface="Arial Narrow"/>
                          <a:ea typeface="Calibri"/>
                          <a:cs typeface="Times New Roman"/>
                        </a:rPr>
                        <a:t>Estudios longitudinales</a:t>
                      </a:r>
                      <a:endParaRPr lang="es-ES" sz="1600" dirty="0">
                        <a:solidFill>
                          <a:srgbClr val="0070C0"/>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hMerge="1">
                  <a:txBody>
                    <a:bodyPr/>
                    <a:lstStyle/>
                    <a:p>
                      <a:endParaRPr lang="es-ES"/>
                    </a:p>
                  </a:txBody>
                  <a:tcPr/>
                </a:tc>
                <a:tc hMerge="1">
                  <a:txBody>
                    <a:bodyPr/>
                    <a:lstStyle/>
                    <a:p>
                      <a:endParaRPr lang="es-ES"/>
                    </a:p>
                  </a:txBody>
                  <a:tcPr/>
                </a:tc>
              </a:tr>
              <a:tr h="1323484">
                <a:tc>
                  <a:txBody>
                    <a:bodyPr/>
                    <a:lstStyle/>
                    <a:p>
                      <a:pPr algn="ctr">
                        <a:lnSpc>
                          <a:spcPct val="115000"/>
                        </a:lnSpc>
                        <a:spcAft>
                          <a:spcPts val="0"/>
                        </a:spcAft>
                      </a:pPr>
                      <a:r>
                        <a:rPr lang="es-ES" sz="1000" dirty="0">
                          <a:latin typeface="Arial Narrow"/>
                          <a:ea typeface="Calibri"/>
                          <a:cs typeface="Times New Roman"/>
                        </a:rPr>
                        <a:t>Taller para responsables del seguimiento de egresados del </a:t>
                      </a:r>
                      <a:r>
                        <a:rPr lang="es-ES" sz="1000" b="1" u="sng" dirty="0">
                          <a:latin typeface="Arial Narrow"/>
                          <a:ea typeface="Calibri"/>
                          <a:cs typeface="Times New Roman"/>
                        </a:rPr>
                        <a:t>nivel medio superior</a:t>
                      </a:r>
                      <a:endParaRPr lang="es-ES" sz="12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ES" sz="1000" dirty="0">
                          <a:latin typeface="Arial Narrow"/>
                          <a:ea typeface="Calibri"/>
                          <a:cs typeface="Times New Roman"/>
                        </a:rPr>
                        <a:t>9 de marzo</a:t>
                      </a:r>
                      <a:endParaRPr lang="es-ES" sz="12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l">
                        <a:lnSpc>
                          <a:spcPct val="115000"/>
                        </a:lnSpc>
                        <a:spcAft>
                          <a:spcPts val="0"/>
                        </a:spcAft>
                        <a:buFont typeface="Symbol"/>
                        <a:buChar char=""/>
                      </a:pPr>
                      <a:r>
                        <a:rPr lang="es-ES" sz="1000">
                          <a:latin typeface="Arial Narrow"/>
                          <a:ea typeface="Calibri"/>
                          <a:cs typeface="Times New Roman"/>
                        </a:rPr>
                        <a:t>Cuestionario en Excel</a:t>
                      </a:r>
                      <a:endParaRPr lang="es-ES" sz="1200">
                        <a:latin typeface="Calibri"/>
                        <a:ea typeface="Calibri"/>
                        <a:cs typeface="Times New Roman"/>
                      </a:endParaRPr>
                    </a:p>
                    <a:p>
                      <a:pPr marL="342900" lvl="0" indent="-342900" algn="l">
                        <a:lnSpc>
                          <a:spcPct val="115000"/>
                        </a:lnSpc>
                        <a:spcAft>
                          <a:spcPts val="0"/>
                        </a:spcAft>
                        <a:buFont typeface="Symbol"/>
                        <a:buChar char=""/>
                      </a:pPr>
                      <a:r>
                        <a:rPr lang="es-ES" sz="1000">
                          <a:latin typeface="Arial Narrow"/>
                          <a:ea typeface="Calibri"/>
                          <a:cs typeface="Times New Roman"/>
                        </a:rPr>
                        <a:t>Tamaño de muestra</a:t>
                      </a:r>
                      <a:endParaRPr lang="es-ES" sz="1200">
                        <a:latin typeface="Calibri"/>
                        <a:ea typeface="Calibri"/>
                        <a:cs typeface="Times New Roman"/>
                      </a:endParaRPr>
                    </a:p>
                    <a:p>
                      <a:pPr marL="342900" lvl="0" indent="-342900" algn="l">
                        <a:lnSpc>
                          <a:spcPct val="115000"/>
                        </a:lnSpc>
                        <a:spcAft>
                          <a:spcPts val="0"/>
                        </a:spcAft>
                        <a:buFont typeface="Symbol"/>
                        <a:buChar char=""/>
                      </a:pPr>
                      <a:r>
                        <a:rPr lang="es-ES" sz="1000">
                          <a:latin typeface="Arial Narrow"/>
                          <a:ea typeface="Calibri"/>
                          <a:cs typeface="Times New Roman"/>
                        </a:rPr>
                        <a:t>Cuestionario en word</a:t>
                      </a:r>
                      <a:endParaRPr lang="es-ES" sz="1200">
                        <a:latin typeface="Calibri"/>
                        <a:ea typeface="Calibri"/>
                        <a:cs typeface="Times New Roman"/>
                      </a:endParaRPr>
                    </a:p>
                    <a:p>
                      <a:pPr marL="342900" lvl="0" indent="-342900" algn="l">
                        <a:lnSpc>
                          <a:spcPct val="115000"/>
                        </a:lnSpc>
                        <a:spcAft>
                          <a:spcPts val="0"/>
                        </a:spcAft>
                        <a:buFont typeface="Symbol"/>
                        <a:buChar char=""/>
                      </a:pPr>
                      <a:r>
                        <a:rPr lang="es-ES" sz="1000">
                          <a:latin typeface="Arial Narrow"/>
                          <a:ea typeface="Calibri"/>
                          <a:cs typeface="Times New Roman"/>
                        </a:rPr>
                        <a:t>Metodología</a:t>
                      </a:r>
                      <a:endParaRPr lang="es-ES" sz="12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l">
                        <a:lnSpc>
                          <a:spcPct val="115000"/>
                        </a:lnSpc>
                        <a:spcAft>
                          <a:spcPts val="0"/>
                        </a:spcAft>
                        <a:buFont typeface="Symbol"/>
                        <a:buChar char=""/>
                      </a:pPr>
                      <a:r>
                        <a:rPr lang="es-ES" sz="1000">
                          <a:latin typeface="Arial Narrow"/>
                          <a:ea typeface="Calibri"/>
                          <a:cs typeface="Times New Roman"/>
                        </a:rPr>
                        <a:t>Entrega de material para la aplicación de la encuesta</a:t>
                      </a:r>
                      <a:endParaRPr lang="es-ES" sz="1200">
                        <a:latin typeface="Calibri"/>
                        <a:ea typeface="Calibri"/>
                        <a:cs typeface="Times New Roman"/>
                      </a:endParaRPr>
                    </a:p>
                    <a:p>
                      <a:pPr marL="342900" lvl="0" indent="-342900" algn="l">
                        <a:lnSpc>
                          <a:spcPct val="115000"/>
                        </a:lnSpc>
                        <a:spcAft>
                          <a:spcPts val="0"/>
                        </a:spcAft>
                        <a:buFont typeface="Symbol"/>
                        <a:buChar char=""/>
                      </a:pPr>
                      <a:r>
                        <a:rPr lang="es-ES" sz="1000">
                          <a:latin typeface="Arial Narrow"/>
                          <a:ea typeface="Calibri"/>
                          <a:cs typeface="Times New Roman"/>
                        </a:rPr>
                        <a:t>Presentación del taller</a:t>
                      </a:r>
                      <a:endParaRPr lang="es-ES" sz="1200">
                        <a:latin typeface="Calibri"/>
                        <a:ea typeface="Calibri"/>
                        <a:cs typeface="Times New Roman"/>
                      </a:endParaRPr>
                    </a:p>
                    <a:p>
                      <a:pPr marL="342900" lvl="0" indent="-342900" algn="l">
                        <a:lnSpc>
                          <a:spcPct val="115000"/>
                        </a:lnSpc>
                        <a:spcAft>
                          <a:spcPts val="0"/>
                        </a:spcAft>
                        <a:buFont typeface="Symbol"/>
                        <a:buChar char=""/>
                      </a:pPr>
                      <a:r>
                        <a:rPr lang="es-ES" sz="1000">
                          <a:latin typeface="Arial Narrow"/>
                          <a:ea typeface="Calibri"/>
                          <a:cs typeface="Times New Roman"/>
                        </a:rPr>
                        <a:t>Asuntos generales</a:t>
                      </a:r>
                      <a:endParaRPr lang="es-ES" sz="12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92613">
                <a:tc>
                  <a:txBody>
                    <a:bodyPr/>
                    <a:lstStyle/>
                    <a:p>
                      <a:pPr algn="ctr">
                        <a:lnSpc>
                          <a:spcPct val="115000"/>
                        </a:lnSpc>
                        <a:spcAft>
                          <a:spcPts val="0"/>
                        </a:spcAft>
                      </a:pPr>
                      <a:r>
                        <a:rPr lang="es-ES" sz="1000">
                          <a:latin typeface="Arial Narrow"/>
                          <a:ea typeface="Calibri"/>
                          <a:cs typeface="Times New Roman"/>
                        </a:rPr>
                        <a:t>Aplicación de la Segunda encuesta  (UA) para  dar seguimiento a egresados de </a:t>
                      </a:r>
                      <a:r>
                        <a:rPr lang="es-ES" sz="1000" b="1" u="sng">
                          <a:latin typeface="Arial Narrow"/>
                          <a:ea typeface="Calibri"/>
                          <a:cs typeface="Times New Roman"/>
                        </a:rPr>
                        <a:t>nivel medio superior</a:t>
                      </a:r>
                      <a:endParaRPr lang="es-ES" sz="12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ES" sz="1000" dirty="0">
                          <a:latin typeface="Arial Narrow"/>
                          <a:ea typeface="Calibri"/>
                          <a:cs typeface="Times New Roman"/>
                        </a:rPr>
                        <a:t>10 de marzo al 10  abril</a:t>
                      </a:r>
                      <a:endParaRPr lang="es-ES" sz="12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l">
                        <a:lnSpc>
                          <a:spcPct val="115000"/>
                        </a:lnSpc>
                        <a:spcAft>
                          <a:spcPts val="0"/>
                        </a:spcAft>
                        <a:buFont typeface="Symbol"/>
                        <a:buChar char=""/>
                      </a:pPr>
                      <a:r>
                        <a:rPr lang="es-ES" sz="1000" dirty="0">
                          <a:latin typeface="Arial Narrow"/>
                          <a:ea typeface="Calibri"/>
                          <a:cs typeface="Times New Roman"/>
                        </a:rPr>
                        <a:t>Directorio  Egresados generación 2008)</a:t>
                      </a:r>
                      <a:endParaRPr lang="es-ES" sz="1200" dirty="0">
                        <a:latin typeface="Calibri"/>
                        <a:ea typeface="Calibri"/>
                        <a:cs typeface="Times New Roman"/>
                      </a:endParaRPr>
                    </a:p>
                    <a:p>
                      <a:pPr marL="342900" lvl="0" indent="-342900" algn="l">
                        <a:lnSpc>
                          <a:spcPct val="115000"/>
                        </a:lnSpc>
                        <a:spcAft>
                          <a:spcPts val="0"/>
                        </a:spcAft>
                        <a:buFont typeface="Symbol"/>
                        <a:buChar char=""/>
                      </a:pPr>
                      <a:r>
                        <a:rPr lang="es-ES" sz="1000" dirty="0">
                          <a:latin typeface="Arial Narrow"/>
                          <a:ea typeface="Calibri"/>
                          <a:cs typeface="Times New Roman"/>
                        </a:rPr>
                        <a:t>Teléfono, computadora</a:t>
                      </a:r>
                      <a:endParaRPr lang="es-ES" sz="12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latin typeface="Arial Narrow"/>
                          <a:ea typeface="Calibri"/>
                          <a:cs typeface="Times New Roman"/>
                        </a:rPr>
                        <a:t>NO APLICA</a:t>
                      </a:r>
                      <a:endParaRPr lang="es-ES" sz="12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871">
                <a:tc>
                  <a:txBody>
                    <a:bodyPr/>
                    <a:lstStyle/>
                    <a:p>
                      <a:pPr algn="ctr">
                        <a:lnSpc>
                          <a:spcPct val="115000"/>
                        </a:lnSpc>
                        <a:spcAft>
                          <a:spcPts val="0"/>
                        </a:spcAft>
                      </a:pPr>
                      <a:r>
                        <a:rPr lang="es-ES" sz="1000" b="1" u="sng" dirty="0">
                          <a:solidFill>
                            <a:srgbClr val="0070C0"/>
                          </a:solidFill>
                          <a:latin typeface="Arial Narrow"/>
                          <a:ea typeface="Calibri"/>
                          <a:cs typeface="Times New Roman"/>
                        </a:rPr>
                        <a:t>Encuesta de supervisión</a:t>
                      </a:r>
                      <a:endParaRPr lang="es-ES" sz="1200" dirty="0">
                        <a:solidFill>
                          <a:srgbClr val="0070C0"/>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s-ES" sz="1000">
                        <a:latin typeface="Arial Narrow"/>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l">
                        <a:lnSpc>
                          <a:spcPct val="115000"/>
                        </a:lnSpc>
                        <a:spcAft>
                          <a:spcPts val="0"/>
                        </a:spcAft>
                        <a:buFont typeface="Symbol"/>
                        <a:buChar char=""/>
                      </a:pPr>
                      <a:endParaRPr lang="es-ES" sz="1000" dirty="0">
                        <a:latin typeface="Arial Narrow"/>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s-ES" sz="1000">
                        <a:latin typeface="Arial Narrow"/>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871">
                <a:tc>
                  <a:txBody>
                    <a:bodyPr/>
                    <a:lstStyle/>
                    <a:p>
                      <a:pPr algn="ctr">
                        <a:lnSpc>
                          <a:spcPct val="115000"/>
                        </a:lnSpc>
                        <a:spcAft>
                          <a:spcPts val="0"/>
                        </a:spcAft>
                      </a:pPr>
                      <a:r>
                        <a:rPr lang="es-ES" sz="1000">
                          <a:latin typeface="Arial Narrow"/>
                          <a:ea typeface="Calibri"/>
                          <a:cs typeface="Times New Roman"/>
                        </a:rPr>
                        <a:t>DEySS</a:t>
                      </a:r>
                      <a:endParaRPr lang="es-ES" sz="12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ES" sz="1000">
                          <a:latin typeface="Arial Narrow"/>
                          <a:ea typeface="Calibri"/>
                          <a:cs typeface="Times New Roman"/>
                        </a:rPr>
                        <a:t>25 al 29 de abril</a:t>
                      </a:r>
                      <a:endParaRPr lang="es-ES" sz="12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l">
                        <a:lnSpc>
                          <a:spcPct val="115000"/>
                        </a:lnSpc>
                        <a:spcAft>
                          <a:spcPts val="0"/>
                        </a:spcAft>
                        <a:buFont typeface="Symbol"/>
                        <a:buChar char=""/>
                      </a:pPr>
                      <a:r>
                        <a:rPr lang="es-ES" sz="1000" dirty="0">
                          <a:latin typeface="Arial Narrow"/>
                          <a:ea typeface="Calibri"/>
                          <a:cs typeface="Times New Roman"/>
                        </a:rPr>
                        <a:t>Cuestionario en Excel</a:t>
                      </a:r>
                      <a:endParaRPr lang="es-ES" sz="12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s-ES" sz="1000">
                        <a:latin typeface="Arial Narrow"/>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23484">
                <a:tc>
                  <a:txBody>
                    <a:bodyPr/>
                    <a:lstStyle/>
                    <a:p>
                      <a:pPr algn="ctr">
                        <a:lnSpc>
                          <a:spcPct val="115000"/>
                        </a:lnSpc>
                        <a:spcAft>
                          <a:spcPts val="0"/>
                        </a:spcAft>
                      </a:pPr>
                      <a:r>
                        <a:rPr lang="es-ES" sz="1000" dirty="0">
                          <a:latin typeface="Arial Narrow"/>
                          <a:ea typeface="Calibri"/>
                          <a:cs typeface="Times New Roman"/>
                        </a:rPr>
                        <a:t>Taller para responsables del seguimiento de egresados del </a:t>
                      </a:r>
                      <a:endParaRPr lang="es-ES" sz="1000" dirty="0" smtClean="0">
                        <a:latin typeface="Arial Narrow"/>
                        <a:ea typeface="Calibri"/>
                        <a:cs typeface="Times New Roman"/>
                      </a:endParaRPr>
                    </a:p>
                    <a:p>
                      <a:pPr algn="ctr">
                        <a:lnSpc>
                          <a:spcPct val="115000"/>
                        </a:lnSpc>
                        <a:spcAft>
                          <a:spcPts val="0"/>
                        </a:spcAft>
                      </a:pPr>
                      <a:r>
                        <a:rPr lang="es-ES" sz="1000" b="1" u="sng" dirty="0" smtClean="0">
                          <a:latin typeface="Arial Narrow"/>
                          <a:ea typeface="Calibri"/>
                          <a:cs typeface="Times New Roman"/>
                        </a:rPr>
                        <a:t>nivel </a:t>
                      </a:r>
                      <a:r>
                        <a:rPr lang="es-ES" sz="1000" b="1" u="sng" dirty="0">
                          <a:latin typeface="Arial Narrow"/>
                          <a:ea typeface="Calibri"/>
                          <a:cs typeface="Times New Roman"/>
                        </a:rPr>
                        <a:t>superior</a:t>
                      </a:r>
                      <a:endParaRPr lang="es-ES" sz="12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ES" sz="1000">
                          <a:latin typeface="Arial Narrow"/>
                          <a:ea typeface="Calibri"/>
                          <a:cs typeface="Times New Roman"/>
                        </a:rPr>
                        <a:t>2 de marzo</a:t>
                      </a:r>
                      <a:endParaRPr lang="es-ES" sz="12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l">
                        <a:lnSpc>
                          <a:spcPct val="115000"/>
                        </a:lnSpc>
                        <a:spcAft>
                          <a:spcPts val="0"/>
                        </a:spcAft>
                        <a:buFont typeface="Symbol"/>
                        <a:buChar char=""/>
                      </a:pPr>
                      <a:r>
                        <a:rPr lang="es-ES" sz="1000" dirty="0">
                          <a:latin typeface="Arial Narrow"/>
                          <a:ea typeface="Calibri"/>
                          <a:cs typeface="Times New Roman"/>
                        </a:rPr>
                        <a:t>Cuestionario en Excel</a:t>
                      </a:r>
                      <a:endParaRPr lang="es-ES" sz="1200" dirty="0">
                        <a:latin typeface="Calibri"/>
                        <a:ea typeface="Calibri"/>
                        <a:cs typeface="Times New Roman"/>
                      </a:endParaRPr>
                    </a:p>
                    <a:p>
                      <a:pPr marL="342900" lvl="0" indent="-342900" algn="l">
                        <a:lnSpc>
                          <a:spcPct val="115000"/>
                        </a:lnSpc>
                        <a:spcAft>
                          <a:spcPts val="0"/>
                        </a:spcAft>
                        <a:buFont typeface="Symbol"/>
                        <a:buChar char=""/>
                      </a:pPr>
                      <a:r>
                        <a:rPr lang="es-ES" sz="1000" dirty="0">
                          <a:latin typeface="Arial Narrow"/>
                          <a:ea typeface="Calibri"/>
                          <a:cs typeface="Times New Roman"/>
                        </a:rPr>
                        <a:t>Tamaño de muestra</a:t>
                      </a:r>
                      <a:endParaRPr lang="es-ES" sz="1200" dirty="0">
                        <a:latin typeface="Calibri"/>
                        <a:ea typeface="Calibri"/>
                        <a:cs typeface="Times New Roman"/>
                      </a:endParaRPr>
                    </a:p>
                    <a:p>
                      <a:pPr marL="342900" lvl="0" indent="-342900" algn="l">
                        <a:lnSpc>
                          <a:spcPct val="115000"/>
                        </a:lnSpc>
                        <a:spcAft>
                          <a:spcPts val="0"/>
                        </a:spcAft>
                        <a:buFont typeface="Symbol"/>
                        <a:buChar char=""/>
                      </a:pPr>
                      <a:r>
                        <a:rPr lang="es-ES" sz="1000" dirty="0">
                          <a:latin typeface="Arial Narrow"/>
                          <a:ea typeface="Calibri"/>
                          <a:cs typeface="Times New Roman"/>
                        </a:rPr>
                        <a:t>Cuestionario en </a:t>
                      </a:r>
                      <a:r>
                        <a:rPr lang="es-ES" sz="1000" dirty="0" err="1">
                          <a:latin typeface="Arial Narrow"/>
                          <a:ea typeface="Calibri"/>
                          <a:cs typeface="Times New Roman"/>
                        </a:rPr>
                        <a:t>word</a:t>
                      </a:r>
                      <a:endParaRPr lang="es-ES" sz="1200" dirty="0">
                        <a:latin typeface="Calibri"/>
                        <a:ea typeface="Calibri"/>
                        <a:cs typeface="Times New Roman"/>
                      </a:endParaRPr>
                    </a:p>
                    <a:p>
                      <a:pPr marL="342900" lvl="0" indent="-342900" algn="l">
                        <a:lnSpc>
                          <a:spcPct val="115000"/>
                        </a:lnSpc>
                        <a:spcAft>
                          <a:spcPts val="0"/>
                        </a:spcAft>
                        <a:buFont typeface="Symbol"/>
                        <a:buChar char=""/>
                      </a:pPr>
                      <a:r>
                        <a:rPr lang="es-ES" sz="1000" dirty="0">
                          <a:latin typeface="Arial Narrow"/>
                          <a:ea typeface="Calibri"/>
                          <a:cs typeface="Times New Roman"/>
                        </a:rPr>
                        <a:t>Metodología</a:t>
                      </a:r>
                      <a:endParaRPr lang="es-ES" sz="12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l">
                        <a:lnSpc>
                          <a:spcPct val="115000"/>
                        </a:lnSpc>
                        <a:spcAft>
                          <a:spcPts val="0"/>
                        </a:spcAft>
                        <a:buFont typeface="Symbol"/>
                        <a:buChar char=""/>
                      </a:pPr>
                      <a:r>
                        <a:rPr lang="es-ES" sz="1000" dirty="0">
                          <a:latin typeface="Arial Narrow"/>
                          <a:ea typeface="Calibri"/>
                          <a:cs typeface="Times New Roman"/>
                        </a:rPr>
                        <a:t>Entrega de material para la aplicación de la encuesta</a:t>
                      </a:r>
                      <a:endParaRPr lang="es-ES" sz="1200" dirty="0">
                        <a:latin typeface="Calibri"/>
                        <a:ea typeface="Calibri"/>
                        <a:cs typeface="Times New Roman"/>
                      </a:endParaRPr>
                    </a:p>
                    <a:p>
                      <a:pPr marL="342900" lvl="0" indent="-342900" algn="l">
                        <a:lnSpc>
                          <a:spcPct val="115000"/>
                        </a:lnSpc>
                        <a:spcAft>
                          <a:spcPts val="0"/>
                        </a:spcAft>
                        <a:buFont typeface="Symbol"/>
                        <a:buChar char=""/>
                      </a:pPr>
                      <a:r>
                        <a:rPr lang="es-ES" sz="1000" dirty="0">
                          <a:latin typeface="Arial Narrow"/>
                          <a:ea typeface="Calibri"/>
                          <a:cs typeface="Times New Roman"/>
                        </a:rPr>
                        <a:t>Presentación del taller</a:t>
                      </a:r>
                      <a:endParaRPr lang="es-ES" sz="1200" dirty="0">
                        <a:latin typeface="Calibri"/>
                        <a:ea typeface="Calibri"/>
                        <a:cs typeface="Times New Roman"/>
                      </a:endParaRPr>
                    </a:p>
                    <a:p>
                      <a:pPr marL="342900" lvl="0" indent="-342900" algn="l">
                        <a:lnSpc>
                          <a:spcPct val="115000"/>
                        </a:lnSpc>
                        <a:spcAft>
                          <a:spcPts val="0"/>
                        </a:spcAft>
                        <a:buFont typeface="Symbol"/>
                        <a:buChar char=""/>
                      </a:pPr>
                      <a:r>
                        <a:rPr lang="es-ES" sz="1000" dirty="0">
                          <a:latin typeface="Arial Narrow"/>
                          <a:ea typeface="Calibri"/>
                          <a:cs typeface="Times New Roman"/>
                        </a:rPr>
                        <a:t>Asuntos generales</a:t>
                      </a:r>
                      <a:endParaRPr lang="es-ES" sz="12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92613">
                <a:tc>
                  <a:txBody>
                    <a:bodyPr/>
                    <a:lstStyle/>
                    <a:p>
                      <a:pPr algn="ctr">
                        <a:lnSpc>
                          <a:spcPct val="115000"/>
                        </a:lnSpc>
                        <a:spcAft>
                          <a:spcPts val="0"/>
                        </a:spcAft>
                      </a:pPr>
                      <a:r>
                        <a:rPr lang="es-ES" sz="1000">
                          <a:latin typeface="Arial Narrow"/>
                          <a:ea typeface="Calibri"/>
                          <a:cs typeface="Times New Roman"/>
                        </a:rPr>
                        <a:t>Aplicación de la Segunda encuesta  (UA) para  dar seguimiento a egresados de </a:t>
                      </a:r>
                      <a:r>
                        <a:rPr lang="es-ES" sz="1000" b="1" u="sng">
                          <a:latin typeface="Arial Narrow"/>
                          <a:ea typeface="Calibri"/>
                          <a:cs typeface="Times New Roman"/>
                        </a:rPr>
                        <a:t>nivel superior</a:t>
                      </a:r>
                      <a:endParaRPr lang="es-ES" sz="12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ES" sz="1000" dirty="0">
                          <a:latin typeface="Arial Narrow"/>
                          <a:ea typeface="Calibri"/>
                          <a:cs typeface="Times New Roman"/>
                        </a:rPr>
                        <a:t>3 de marzo al 3 de abril</a:t>
                      </a:r>
                      <a:endParaRPr lang="es-ES" sz="12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l">
                        <a:lnSpc>
                          <a:spcPct val="115000"/>
                        </a:lnSpc>
                        <a:spcAft>
                          <a:spcPts val="0"/>
                        </a:spcAft>
                        <a:buFont typeface="Symbol"/>
                        <a:buChar char=""/>
                      </a:pPr>
                      <a:r>
                        <a:rPr lang="es-ES" sz="1000">
                          <a:latin typeface="Arial Narrow"/>
                          <a:ea typeface="Calibri"/>
                          <a:cs typeface="Times New Roman"/>
                        </a:rPr>
                        <a:t>Directorio  Egresados (generación 2006)</a:t>
                      </a:r>
                      <a:endParaRPr lang="es-ES" sz="1200">
                        <a:latin typeface="Calibri"/>
                        <a:ea typeface="Calibri"/>
                        <a:cs typeface="Times New Roman"/>
                      </a:endParaRPr>
                    </a:p>
                    <a:p>
                      <a:pPr marL="342900" lvl="0" indent="-342900" algn="l">
                        <a:lnSpc>
                          <a:spcPct val="115000"/>
                        </a:lnSpc>
                        <a:spcAft>
                          <a:spcPts val="0"/>
                        </a:spcAft>
                        <a:buFont typeface="Symbol"/>
                        <a:buChar char=""/>
                      </a:pPr>
                      <a:r>
                        <a:rPr lang="es-ES" sz="1000">
                          <a:latin typeface="Arial Narrow"/>
                          <a:ea typeface="Calibri"/>
                          <a:cs typeface="Times New Roman"/>
                        </a:rPr>
                        <a:t>Teléfono, computadora</a:t>
                      </a:r>
                      <a:endParaRPr lang="es-ES" sz="12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dirty="0">
                          <a:latin typeface="Arial Narrow"/>
                          <a:ea typeface="Calibri"/>
                          <a:cs typeface="Times New Roman"/>
                        </a:rPr>
                        <a:t>NO APLICA</a:t>
                      </a:r>
                      <a:endParaRPr lang="es-ES" sz="12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871">
                <a:tc>
                  <a:txBody>
                    <a:bodyPr/>
                    <a:lstStyle/>
                    <a:p>
                      <a:pPr algn="ctr">
                        <a:lnSpc>
                          <a:spcPct val="115000"/>
                        </a:lnSpc>
                        <a:spcAft>
                          <a:spcPts val="0"/>
                        </a:spcAft>
                      </a:pPr>
                      <a:r>
                        <a:rPr lang="es-ES" sz="1000" b="1" u="sng" dirty="0">
                          <a:solidFill>
                            <a:srgbClr val="0070C0"/>
                          </a:solidFill>
                          <a:latin typeface="Arial Narrow"/>
                          <a:ea typeface="Calibri"/>
                          <a:cs typeface="Times New Roman"/>
                        </a:rPr>
                        <a:t>Encuesta de supervisión</a:t>
                      </a:r>
                      <a:endParaRPr lang="es-ES" sz="1200" dirty="0">
                        <a:solidFill>
                          <a:srgbClr val="0070C0"/>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s-ES" sz="1000">
                        <a:latin typeface="Arial Narrow"/>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l">
                        <a:lnSpc>
                          <a:spcPct val="115000"/>
                        </a:lnSpc>
                        <a:spcAft>
                          <a:spcPts val="0"/>
                        </a:spcAft>
                        <a:buFont typeface="Symbol"/>
                        <a:buChar char=""/>
                      </a:pPr>
                      <a:endParaRPr lang="es-ES" sz="1000">
                        <a:latin typeface="Arial Narrow"/>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s-ES" sz="1000" dirty="0">
                        <a:latin typeface="Arial Narrow"/>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871">
                <a:tc>
                  <a:txBody>
                    <a:bodyPr/>
                    <a:lstStyle/>
                    <a:p>
                      <a:pPr algn="ctr">
                        <a:lnSpc>
                          <a:spcPct val="115000"/>
                        </a:lnSpc>
                        <a:spcAft>
                          <a:spcPts val="0"/>
                        </a:spcAft>
                      </a:pPr>
                      <a:r>
                        <a:rPr lang="es-ES" sz="1000">
                          <a:latin typeface="Arial Narrow"/>
                          <a:ea typeface="Calibri"/>
                          <a:cs typeface="Times New Roman"/>
                        </a:rPr>
                        <a:t>DEySS</a:t>
                      </a:r>
                      <a:endParaRPr lang="es-ES" sz="12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ES" sz="1000">
                          <a:latin typeface="Arial Narrow"/>
                          <a:ea typeface="Calibri"/>
                          <a:cs typeface="Times New Roman"/>
                        </a:rPr>
                        <a:t>25 al 29 de abril</a:t>
                      </a:r>
                      <a:endParaRPr lang="es-ES" sz="12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l">
                        <a:lnSpc>
                          <a:spcPct val="115000"/>
                        </a:lnSpc>
                        <a:spcAft>
                          <a:spcPts val="0"/>
                        </a:spcAft>
                        <a:buFont typeface="Symbol"/>
                        <a:buChar char=""/>
                      </a:pPr>
                      <a:r>
                        <a:rPr lang="es-ES" sz="1000">
                          <a:latin typeface="Arial Narrow"/>
                          <a:ea typeface="Calibri"/>
                          <a:cs typeface="Times New Roman"/>
                        </a:rPr>
                        <a:t>Cuestionario en Excel</a:t>
                      </a:r>
                      <a:endParaRPr lang="es-ES" sz="12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s-ES" sz="1000" dirty="0">
                        <a:latin typeface="Arial Narrow"/>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428596" y="500042"/>
          <a:ext cx="7500990" cy="4214842"/>
        </p:xfrm>
        <a:graphic>
          <a:graphicData uri="http://schemas.openxmlformats.org/drawingml/2006/table">
            <a:tbl>
              <a:tblPr/>
              <a:tblGrid>
                <a:gridCol w="2025417"/>
                <a:gridCol w="974979"/>
                <a:gridCol w="2428565"/>
                <a:gridCol w="2072029"/>
              </a:tblGrid>
              <a:tr h="383167">
                <a:tc gridSpan="4">
                  <a:txBody>
                    <a:bodyPr/>
                    <a:lstStyle/>
                    <a:p>
                      <a:pPr algn="ctr">
                        <a:lnSpc>
                          <a:spcPct val="115000"/>
                        </a:lnSpc>
                        <a:spcAft>
                          <a:spcPts val="0"/>
                        </a:spcAft>
                      </a:pPr>
                      <a:r>
                        <a:rPr lang="es-ES" sz="1100" b="1" i="1" u="sng" dirty="0">
                          <a:solidFill>
                            <a:srgbClr val="0070C0"/>
                          </a:solidFill>
                          <a:latin typeface="Arial Narrow"/>
                          <a:ea typeface="Calibri"/>
                          <a:cs typeface="Times New Roman"/>
                        </a:rPr>
                        <a:t>Toma de Opinión de Empleadores</a:t>
                      </a:r>
                      <a:endParaRPr lang="es-ES" sz="1600" b="1" dirty="0">
                        <a:solidFill>
                          <a:srgbClr val="0070C0"/>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hMerge="1">
                  <a:txBody>
                    <a:bodyPr/>
                    <a:lstStyle/>
                    <a:p>
                      <a:endParaRPr lang="es-ES"/>
                    </a:p>
                  </a:txBody>
                  <a:tcPr/>
                </a:tc>
                <a:tc hMerge="1">
                  <a:txBody>
                    <a:bodyPr/>
                    <a:lstStyle/>
                    <a:p>
                      <a:endParaRPr lang="es-ES"/>
                    </a:p>
                  </a:txBody>
                  <a:tcPr/>
                </a:tc>
              </a:tr>
              <a:tr h="3065340">
                <a:tc>
                  <a:txBody>
                    <a:bodyPr/>
                    <a:lstStyle/>
                    <a:p>
                      <a:pPr algn="ctr">
                        <a:lnSpc>
                          <a:spcPct val="115000"/>
                        </a:lnSpc>
                        <a:spcAft>
                          <a:spcPts val="0"/>
                        </a:spcAft>
                      </a:pPr>
                      <a:r>
                        <a:rPr lang="es-ES" sz="1000" dirty="0">
                          <a:latin typeface="Arial Narrow"/>
                          <a:ea typeface="Calibri"/>
                          <a:cs typeface="Times New Roman"/>
                        </a:rPr>
                        <a:t>Taller de empleadores para ambos niveles. Para el caso de NMS,  sólo si, la 1era. Encuesta  de 2010, es considera insuficiente. Pero si la encuesta, es un éxito, la encuesta se aplicara hasta el año 2012.</a:t>
                      </a:r>
                      <a:endParaRPr lang="es-ES" sz="12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ES" sz="1000" dirty="0">
                          <a:latin typeface="Arial Narrow"/>
                          <a:ea typeface="Calibri"/>
                          <a:cs typeface="Times New Roman"/>
                        </a:rPr>
                        <a:t>6 de junio</a:t>
                      </a:r>
                      <a:endParaRPr lang="es-ES" sz="12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l">
                        <a:lnSpc>
                          <a:spcPct val="115000"/>
                        </a:lnSpc>
                        <a:spcAft>
                          <a:spcPts val="0"/>
                        </a:spcAft>
                        <a:buFont typeface="Symbol"/>
                        <a:buChar char=""/>
                      </a:pPr>
                      <a:r>
                        <a:rPr lang="es-ES" sz="1000" dirty="0">
                          <a:latin typeface="Arial Narrow"/>
                          <a:ea typeface="Calibri"/>
                          <a:cs typeface="Times New Roman"/>
                        </a:rPr>
                        <a:t>Cuestionario en Excel</a:t>
                      </a:r>
                      <a:endParaRPr lang="es-ES" sz="1200" dirty="0">
                        <a:latin typeface="Calibri"/>
                        <a:ea typeface="Calibri"/>
                        <a:cs typeface="Times New Roman"/>
                      </a:endParaRPr>
                    </a:p>
                    <a:p>
                      <a:pPr marL="342900" lvl="0" indent="-342900" algn="l">
                        <a:lnSpc>
                          <a:spcPct val="115000"/>
                        </a:lnSpc>
                        <a:spcAft>
                          <a:spcPts val="0"/>
                        </a:spcAft>
                        <a:buFont typeface="Symbol"/>
                        <a:buChar char=""/>
                      </a:pPr>
                      <a:r>
                        <a:rPr lang="es-ES" sz="1000" dirty="0">
                          <a:latin typeface="Arial Narrow"/>
                          <a:ea typeface="Calibri"/>
                          <a:cs typeface="Times New Roman"/>
                        </a:rPr>
                        <a:t>Tamaño de muestra</a:t>
                      </a:r>
                      <a:endParaRPr lang="es-ES" sz="1200" dirty="0">
                        <a:latin typeface="Calibri"/>
                        <a:ea typeface="Calibri"/>
                        <a:cs typeface="Times New Roman"/>
                      </a:endParaRPr>
                    </a:p>
                    <a:p>
                      <a:pPr marL="342900" lvl="0" indent="-342900" algn="l">
                        <a:lnSpc>
                          <a:spcPct val="115000"/>
                        </a:lnSpc>
                        <a:spcAft>
                          <a:spcPts val="0"/>
                        </a:spcAft>
                        <a:buFont typeface="Symbol"/>
                        <a:buChar char=""/>
                      </a:pPr>
                      <a:r>
                        <a:rPr lang="es-ES" sz="1000" dirty="0">
                          <a:latin typeface="Arial Narrow"/>
                          <a:ea typeface="Calibri"/>
                          <a:cs typeface="Times New Roman"/>
                        </a:rPr>
                        <a:t>Cuestionario en </a:t>
                      </a:r>
                      <a:r>
                        <a:rPr lang="es-ES" sz="1000" dirty="0" err="1">
                          <a:latin typeface="Arial Narrow"/>
                          <a:ea typeface="Calibri"/>
                          <a:cs typeface="Times New Roman"/>
                        </a:rPr>
                        <a:t>word</a:t>
                      </a:r>
                      <a:endParaRPr lang="es-ES" sz="1200" dirty="0">
                        <a:latin typeface="Calibri"/>
                        <a:ea typeface="Calibri"/>
                        <a:cs typeface="Times New Roman"/>
                      </a:endParaRPr>
                    </a:p>
                    <a:p>
                      <a:pPr marL="342900" lvl="0" indent="-342900" algn="l">
                        <a:lnSpc>
                          <a:spcPct val="115000"/>
                        </a:lnSpc>
                        <a:spcAft>
                          <a:spcPts val="0"/>
                        </a:spcAft>
                        <a:buFont typeface="Symbol"/>
                        <a:buChar char=""/>
                      </a:pPr>
                      <a:r>
                        <a:rPr lang="es-ES" sz="1000" dirty="0">
                          <a:latin typeface="Arial Narrow"/>
                          <a:ea typeface="Calibri"/>
                          <a:cs typeface="Times New Roman"/>
                        </a:rPr>
                        <a:t>Metodología</a:t>
                      </a:r>
                      <a:endParaRPr lang="es-ES" sz="12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l">
                        <a:lnSpc>
                          <a:spcPct val="115000"/>
                        </a:lnSpc>
                        <a:spcAft>
                          <a:spcPts val="0"/>
                        </a:spcAft>
                        <a:buFont typeface="Symbol"/>
                        <a:buChar char=""/>
                      </a:pPr>
                      <a:r>
                        <a:rPr lang="es-ES" sz="1000" dirty="0">
                          <a:latin typeface="Arial Narrow"/>
                          <a:ea typeface="Calibri"/>
                          <a:cs typeface="Times New Roman"/>
                        </a:rPr>
                        <a:t>Entrega de material para la aplicación de la encuesta</a:t>
                      </a:r>
                      <a:endParaRPr lang="es-ES" sz="1200" dirty="0">
                        <a:latin typeface="Calibri"/>
                        <a:ea typeface="Calibri"/>
                        <a:cs typeface="Times New Roman"/>
                      </a:endParaRPr>
                    </a:p>
                    <a:p>
                      <a:pPr marL="342900" lvl="0" indent="-342900" algn="l">
                        <a:lnSpc>
                          <a:spcPct val="115000"/>
                        </a:lnSpc>
                        <a:spcAft>
                          <a:spcPts val="0"/>
                        </a:spcAft>
                        <a:buFont typeface="Symbol"/>
                        <a:buChar char=""/>
                      </a:pPr>
                      <a:r>
                        <a:rPr lang="es-ES" sz="1000" dirty="0">
                          <a:latin typeface="Arial Narrow"/>
                          <a:ea typeface="Calibri"/>
                          <a:cs typeface="Times New Roman"/>
                        </a:rPr>
                        <a:t>Presentación del taller</a:t>
                      </a:r>
                      <a:endParaRPr lang="es-ES" sz="1200" dirty="0">
                        <a:latin typeface="Calibri"/>
                        <a:ea typeface="Calibri"/>
                        <a:cs typeface="Times New Roman"/>
                      </a:endParaRPr>
                    </a:p>
                    <a:p>
                      <a:pPr marL="342900" lvl="0" indent="-342900" algn="l">
                        <a:lnSpc>
                          <a:spcPct val="115000"/>
                        </a:lnSpc>
                        <a:spcAft>
                          <a:spcPts val="0"/>
                        </a:spcAft>
                        <a:buFont typeface="Symbol"/>
                        <a:buChar char=""/>
                      </a:pPr>
                      <a:r>
                        <a:rPr lang="es-ES" sz="1000" dirty="0">
                          <a:latin typeface="Arial Narrow"/>
                          <a:ea typeface="Calibri"/>
                          <a:cs typeface="Times New Roman"/>
                        </a:rPr>
                        <a:t>Asuntos generales</a:t>
                      </a:r>
                      <a:endParaRPr lang="es-ES" sz="12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66335">
                <a:tc>
                  <a:txBody>
                    <a:bodyPr/>
                    <a:lstStyle/>
                    <a:p>
                      <a:pPr algn="ctr">
                        <a:lnSpc>
                          <a:spcPct val="115000"/>
                        </a:lnSpc>
                        <a:spcAft>
                          <a:spcPts val="0"/>
                        </a:spcAft>
                      </a:pPr>
                      <a:r>
                        <a:rPr lang="es-ES" sz="1000">
                          <a:latin typeface="Arial Narrow"/>
                          <a:ea typeface="Calibri"/>
                          <a:cs typeface="Times New Roman"/>
                        </a:rPr>
                        <a:t>Segunda encuesta de empleadores</a:t>
                      </a:r>
                      <a:endParaRPr lang="es-ES" sz="12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ES" sz="1000" dirty="0">
                          <a:latin typeface="Arial Narrow"/>
                          <a:ea typeface="Calibri"/>
                          <a:cs typeface="Times New Roman"/>
                        </a:rPr>
                        <a:t>7 de junio al 7 de julio</a:t>
                      </a:r>
                      <a:endParaRPr lang="es-ES" sz="12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ES" sz="1000" dirty="0">
                          <a:latin typeface="Arial Narrow"/>
                          <a:ea typeface="Calibri"/>
                          <a:cs typeface="Times New Roman"/>
                        </a:rPr>
                        <a:t>Definir responsable para dar seguimiento a la encuesta</a:t>
                      </a:r>
                      <a:endParaRPr lang="es-ES" sz="12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dirty="0">
                          <a:latin typeface="Arial Narrow"/>
                          <a:ea typeface="Calibri"/>
                          <a:cs typeface="Times New Roman"/>
                        </a:rPr>
                        <a:t>NO APLICA</a:t>
                      </a:r>
                      <a:endParaRPr lang="es-ES" sz="12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30724" name="Picture 4" descr="http://mx.wrs.yahoo.com/_ylt=A0WTf2g4sepMV0MAGw_O8Qt./SIG=12q9bosu6/EXP=1290478008/**http%3a/www.proa.org/exhibiciones/pasadas/rivera/salas/rivera_judas.jpg"/>
          <p:cNvPicPr>
            <a:picLocks noChangeAspect="1" noChangeArrowheads="1"/>
          </p:cNvPicPr>
          <p:nvPr/>
        </p:nvPicPr>
        <p:blipFill>
          <a:blip r:embed="rId2"/>
          <a:srcRect/>
          <a:stretch>
            <a:fillRect/>
          </a:stretch>
        </p:blipFill>
        <p:spPr bwMode="auto">
          <a:xfrm>
            <a:off x="4643438" y="4929198"/>
            <a:ext cx="2992440" cy="1714488"/>
          </a:xfrm>
          <a:prstGeom prst="rect">
            <a:avLst/>
          </a:prstGeom>
          <a:noFill/>
        </p:spPr>
      </p:pic>
      <p:pic>
        <p:nvPicPr>
          <p:cNvPr id="30728" name="Picture 8" descr="http://mx.wrs.yahoo.com/_ylt=A0WTf2zctupMu2UA5fTO8Qt./SIG=12h07250r/EXP=1290479452/**http%3a/www.indexarte.com.ar/imgs/obras/mujeres-peinandose.jpg"/>
          <p:cNvPicPr>
            <a:picLocks noChangeAspect="1" noChangeArrowheads="1"/>
          </p:cNvPicPr>
          <p:nvPr/>
        </p:nvPicPr>
        <p:blipFill>
          <a:blip r:embed="rId3"/>
          <a:srcRect/>
          <a:stretch>
            <a:fillRect/>
          </a:stretch>
        </p:blipFill>
        <p:spPr bwMode="auto">
          <a:xfrm>
            <a:off x="571472" y="4829175"/>
            <a:ext cx="2857500" cy="1814535"/>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785786" y="357166"/>
          <a:ext cx="6768777" cy="4500593"/>
        </p:xfrm>
        <a:graphic>
          <a:graphicData uri="http://schemas.openxmlformats.org/drawingml/2006/table">
            <a:tbl>
              <a:tblPr/>
              <a:tblGrid>
                <a:gridCol w="1909679"/>
                <a:gridCol w="815023"/>
                <a:gridCol w="2090448"/>
                <a:gridCol w="1953627"/>
              </a:tblGrid>
              <a:tr h="750099">
                <a:tc>
                  <a:txBody>
                    <a:bodyPr/>
                    <a:lstStyle/>
                    <a:p>
                      <a:pPr algn="ctr">
                        <a:lnSpc>
                          <a:spcPct val="115000"/>
                        </a:lnSpc>
                        <a:spcAft>
                          <a:spcPts val="0"/>
                        </a:spcAft>
                      </a:pPr>
                      <a:r>
                        <a:rPr lang="es-ES" sz="1000" b="1" i="1" u="sng" dirty="0">
                          <a:solidFill>
                            <a:srgbClr val="0070C0"/>
                          </a:solidFill>
                          <a:latin typeface="Arial Narrow"/>
                          <a:ea typeface="Calibri"/>
                          <a:cs typeface="Times New Roman"/>
                        </a:rPr>
                        <a:t>Censos de  trayectoria académica para 1er y 9 semestre</a:t>
                      </a:r>
                      <a:endParaRPr lang="es-ES" sz="1200" dirty="0">
                        <a:solidFill>
                          <a:srgbClr val="0070C0"/>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s-ES" sz="1000" dirty="0">
                        <a:latin typeface="Arial Narrow"/>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s-ES" sz="1000" dirty="0">
                        <a:latin typeface="Arial Narrow"/>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s-ES" sz="1000" dirty="0">
                        <a:latin typeface="Arial Narrow"/>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50165">
                <a:tc>
                  <a:txBody>
                    <a:bodyPr/>
                    <a:lstStyle/>
                    <a:p>
                      <a:pPr algn="ctr">
                        <a:lnSpc>
                          <a:spcPct val="115000"/>
                        </a:lnSpc>
                        <a:spcAft>
                          <a:spcPts val="0"/>
                        </a:spcAft>
                      </a:pPr>
                      <a:r>
                        <a:rPr lang="es-ES" sz="1000" b="1" dirty="0">
                          <a:latin typeface="Arial Narrow"/>
                          <a:ea typeface="Calibri"/>
                          <a:cs typeface="Times New Roman"/>
                        </a:rPr>
                        <a:t>DEySS</a:t>
                      </a:r>
                      <a:endParaRPr lang="es-ES" sz="1200" dirty="0">
                        <a:latin typeface="Calibri"/>
                        <a:ea typeface="Calibri"/>
                        <a:cs typeface="Times New Roman"/>
                      </a:endParaRPr>
                    </a:p>
                    <a:p>
                      <a:pPr marL="342900" lvl="0" indent="-342900" algn="ctr">
                        <a:lnSpc>
                          <a:spcPct val="115000"/>
                        </a:lnSpc>
                        <a:spcAft>
                          <a:spcPts val="0"/>
                        </a:spcAft>
                        <a:buFont typeface="Symbol"/>
                        <a:buChar char=""/>
                      </a:pPr>
                      <a:r>
                        <a:rPr lang="es-ES" sz="1000" dirty="0">
                          <a:latin typeface="Arial Narrow"/>
                          <a:ea typeface="Calibri"/>
                          <a:cs typeface="Times New Roman"/>
                        </a:rPr>
                        <a:t>Elaborar cuestionario</a:t>
                      </a:r>
                      <a:endParaRPr lang="es-ES" sz="1200" dirty="0">
                        <a:latin typeface="Calibri"/>
                        <a:ea typeface="Calibri"/>
                        <a:cs typeface="Times New Roman"/>
                      </a:endParaRPr>
                    </a:p>
                    <a:p>
                      <a:pPr marL="342900" lvl="0" indent="-342900" algn="ctr">
                        <a:lnSpc>
                          <a:spcPct val="115000"/>
                        </a:lnSpc>
                        <a:spcAft>
                          <a:spcPts val="0"/>
                        </a:spcAft>
                        <a:buFont typeface="Symbol"/>
                        <a:buChar char=""/>
                      </a:pPr>
                      <a:r>
                        <a:rPr lang="es-ES" sz="1000" dirty="0">
                          <a:latin typeface="Arial Narrow"/>
                          <a:ea typeface="Calibri"/>
                          <a:cs typeface="Times New Roman"/>
                        </a:rPr>
                        <a:t>Automatización de la sábana</a:t>
                      </a:r>
                      <a:endParaRPr lang="es-ES" sz="1200" dirty="0">
                        <a:latin typeface="Calibri"/>
                        <a:ea typeface="Calibri"/>
                        <a:cs typeface="Times New Roman"/>
                      </a:endParaRPr>
                    </a:p>
                    <a:p>
                      <a:pPr marL="342900" lvl="0" indent="-342900" algn="ctr">
                        <a:lnSpc>
                          <a:spcPct val="115000"/>
                        </a:lnSpc>
                        <a:spcAft>
                          <a:spcPts val="0"/>
                        </a:spcAft>
                        <a:buFont typeface="Symbol"/>
                        <a:buChar char=""/>
                      </a:pPr>
                      <a:r>
                        <a:rPr lang="es-ES" sz="1000" dirty="0">
                          <a:latin typeface="Arial Narrow"/>
                          <a:ea typeface="Calibri"/>
                          <a:cs typeface="Times New Roman"/>
                        </a:rPr>
                        <a:t>Censo</a:t>
                      </a:r>
                      <a:endParaRPr lang="es-ES" sz="12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ES" sz="1000" dirty="0">
                          <a:latin typeface="Arial Narrow"/>
                          <a:ea typeface="Calibri"/>
                          <a:cs typeface="Times New Roman"/>
                        </a:rPr>
                        <a:t>6  al  20 mayo</a:t>
                      </a:r>
                      <a:endParaRPr lang="es-ES" sz="12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l">
                        <a:lnSpc>
                          <a:spcPct val="115000"/>
                        </a:lnSpc>
                        <a:spcAft>
                          <a:spcPts val="0"/>
                        </a:spcAft>
                        <a:buFont typeface="Symbol"/>
                        <a:buChar char=""/>
                      </a:pPr>
                      <a:r>
                        <a:rPr lang="es-ES" sz="1000">
                          <a:latin typeface="Arial Narrow"/>
                          <a:ea typeface="Calibri"/>
                          <a:cs typeface="Times New Roman"/>
                        </a:rPr>
                        <a:t>Programa computacional</a:t>
                      </a:r>
                      <a:endParaRPr lang="es-ES" sz="1200">
                        <a:latin typeface="Calibri"/>
                        <a:ea typeface="Calibri"/>
                        <a:cs typeface="Times New Roman"/>
                      </a:endParaRPr>
                    </a:p>
                    <a:p>
                      <a:pPr marL="342900" lvl="0" indent="-342900" algn="l">
                        <a:lnSpc>
                          <a:spcPct val="115000"/>
                        </a:lnSpc>
                        <a:spcAft>
                          <a:spcPts val="0"/>
                        </a:spcAft>
                        <a:buFont typeface="Symbol"/>
                        <a:buChar char=""/>
                      </a:pPr>
                      <a:r>
                        <a:rPr lang="es-ES" sz="1000">
                          <a:latin typeface="Arial Narrow"/>
                          <a:ea typeface="Calibri"/>
                          <a:cs typeface="Times New Roman"/>
                        </a:rPr>
                        <a:t>Cuestionario en Word</a:t>
                      </a:r>
                      <a:endParaRPr lang="es-ES" sz="1200">
                        <a:latin typeface="Calibri"/>
                        <a:ea typeface="Calibri"/>
                        <a:cs typeface="Times New Roman"/>
                      </a:endParaRPr>
                    </a:p>
                    <a:p>
                      <a:pPr marL="342900" lvl="0" indent="-342900" algn="l">
                        <a:lnSpc>
                          <a:spcPct val="115000"/>
                        </a:lnSpc>
                        <a:spcAft>
                          <a:spcPts val="0"/>
                        </a:spcAft>
                        <a:buFont typeface="Symbol"/>
                        <a:buChar char=""/>
                      </a:pPr>
                      <a:r>
                        <a:rPr lang="es-ES" sz="1000">
                          <a:latin typeface="Arial Narrow"/>
                          <a:ea typeface="Calibri"/>
                          <a:cs typeface="Times New Roman"/>
                        </a:rPr>
                        <a:t>Metodología</a:t>
                      </a:r>
                      <a:endParaRPr lang="es-ES" sz="12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l">
                        <a:lnSpc>
                          <a:spcPct val="115000"/>
                        </a:lnSpc>
                        <a:spcAft>
                          <a:spcPts val="0"/>
                        </a:spcAft>
                        <a:buFont typeface="Symbol"/>
                        <a:buChar char=""/>
                      </a:pPr>
                      <a:r>
                        <a:rPr lang="es-ES" sz="1000" dirty="0">
                          <a:latin typeface="Arial Narrow"/>
                          <a:ea typeface="Calibri"/>
                          <a:cs typeface="Times New Roman"/>
                        </a:rPr>
                        <a:t>Entrega de material para la aplicación de la encuesta</a:t>
                      </a:r>
                      <a:endParaRPr lang="es-ES" sz="1200" dirty="0">
                        <a:latin typeface="Calibri"/>
                        <a:ea typeface="Calibri"/>
                        <a:cs typeface="Times New Roman"/>
                      </a:endParaRPr>
                    </a:p>
                    <a:p>
                      <a:pPr marL="342900" lvl="0" indent="-342900" algn="l">
                        <a:lnSpc>
                          <a:spcPct val="115000"/>
                        </a:lnSpc>
                        <a:spcAft>
                          <a:spcPts val="0"/>
                        </a:spcAft>
                        <a:buFont typeface="Symbol"/>
                        <a:buChar char=""/>
                      </a:pPr>
                      <a:r>
                        <a:rPr lang="es-ES" sz="1000" dirty="0">
                          <a:latin typeface="Arial Narrow"/>
                          <a:ea typeface="Calibri"/>
                          <a:cs typeface="Times New Roman"/>
                        </a:rPr>
                        <a:t>Presentación del taller</a:t>
                      </a:r>
                      <a:endParaRPr lang="es-ES" sz="1200" dirty="0">
                        <a:latin typeface="Calibri"/>
                        <a:ea typeface="Calibri"/>
                        <a:cs typeface="Times New Roman"/>
                      </a:endParaRPr>
                    </a:p>
                    <a:p>
                      <a:pPr marL="342900" lvl="0" indent="-342900" algn="l">
                        <a:lnSpc>
                          <a:spcPct val="115000"/>
                        </a:lnSpc>
                        <a:spcAft>
                          <a:spcPts val="0"/>
                        </a:spcAft>
                        <a:buFont typeface="Symbol"/>
                        <a:buChar char=""/>
                      </a:pPr>
                      <a:r>
                        <a:rPr lang="es-ES" sz="1000" dirty="0">
                          <a:latin typeface="Arial Narrow"/>
                          <a:ea typeface="Calibri"/>
                          <a:cs typeface="Times New Roman"/>
                        </a:rPr>
                        <a:t>Asuntos generales</a:t>
                      </a:r>
                      <a:endParaRPr lang="es-ES" sz="12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0065">
                <a:tc>
                  <a:txBody>
                    <a:bodyPr/>
                    <a:lstStyle/>
                    <a:p>
                      <a:pPr algn="ctr">
                        <a:lnSpc>
                          <a:spcPct val="115000"/>
                        </a:lnSpc>
                        <a:spcAft>
                          <a:spcPts val="0"/>
                        </a:spcAft>
                      </a:pPr>
                      <a:r>
                        <a:rPr lang="es-ES" sz="1000" b="1" i="1" u="sng" dirty="0">
                          <a:solidFill>
                            <a:srgbClr val="0070C0"/>
                          </a:solidFill>
                          <a:latin typeface="Arial Narrow"/>
                          <a:ea typeface="Calibri"/>
                          <a:cs typeface="Times New Roman"/>
                        </a:rPr>
                        <a:t>Estudios de seguimiento de egresados de Posgrado</a:t>
                      </a:r>
                      <a:endParaRPr lang="es-ES" sz="1200" dirty="0">
                        <a:solidFill>
                          <a:srgbClr val="0070C0"/>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s-ES" sz="1000" dirty="0">
                        <a:latin typeface="Arial Narrow"/>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s-ES" sz="1000" dirty="0">
                        <a:latin typeface="Arial Narrow"/>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s-ES" sz="1000" dirty="0">
                        <a:latin typeface="Arial Narrow"/>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0264">
                <a:tc>
                  <a:txBody>
                    <a:bodyPr/>
                    <a:lstStyle/>
                    <a:p>
                      <a:pPr algn="ctr">
                        <a:lnSpc>
                          <a:spcPct val="115000"/>
                        </a:lnSpc>
                        <a:spcAft>
                          <a:spcPts val="0"/>
                        </a:spcAft>
                      </a:pPr>
                      <a:r>
                        <a:rPr lang="es-ES" sz="1000" b="1">
                          <a:latin typeface="Arial Narrow"/>
                          <a:ea typeface="Calibri"/>
                          <a:cs typeface="Times New Roman"/>
                        </a:rPr>
                        <a:t>DEySS</a:t>
                      </a:r>
                      <a:endParaRPr lang="es-ES" sz="1200">
                        <a:latin typeface="Calibri"/>
                        <a:ea typeface="Calibri"/>
                        <a:cs typeface="Times New Roman"/>
                      </a:endParaRPr>
                    </a:p>
                    <a:p>
                      <a:pPr marL="342900" lvl="0" indent="-342900" algn="ctr">
                        <a:lnSpc>
                          <a:spcPct val="115000"/>
                        </a:lnSpc>
                        <a:spcAft>
                          <a:spcPts val="0"/>
                        </a:spcAft>
                        <a:buFont typeface="Symbol"/>
                        <a:buChar char=""/>
                      </a:pPr>
                      <a:r>
                        <a:rPr lang="es-ES" sz="1000">
                          <a:latin typeface="Arial Narrow"/>
                          <a:ea typeface="Calibri"/>
                          <a:cs typeface="Times New Roman"/>
                        </a:rPr>
                        <a:t>Elaborar cuestionario</a:t>
                      </a:r>
                      <a:endParaRPr lang="es-ES" sz="1200">
                        <a:latin typeface="Calibri"/>
                        <a:ea typeface="Calibri"/>
                        <a:cs typeface="Times New Roman"/>
                      </a:endParaRPr>
                    </a:p>
                    <a:p>
                      <a:pPr marL="342900" lvl="0" indent="-342900" algn="ctr">
                        <a:lnSpc>
                          <a:spcPct val="115000"/>
                        </a:lnSpc>
                        <a:spcAft>
                          <a:spcPts val="0"/>
                        </a:spcAft>
                        <a:buFont typeface="Symbol"/>
                        <a:buChar char=""/>
                      </a:pPr>
                      <a:r>
                        <a:rPr lang="es-ES" sz="1000">
                          <a:latin typeface="Arial Narrow"/>
                          <a:ea typeface="Calibri"/>
                          <a:cs typeface="Times New Roman"/>
                        </a:rPr>
                        <a:t>Automatización de la sábana</a:t>
                      </a:r>
                      <a:endParaRPr lang="es-ES" sz="1200">
                        <a:latin typeface="Calibri"/>
                        <a:ea typeface="Calibri"/>
                        <a:cs typeface="Times New Roman"/>
                      </a:endParaRPr>
                    </a:p>
                    <a:p>
                      <a:pPr marL="342900" lvl="0" indent="-342900" algn="ctr">
                        <a:lnSpc>
                          <a:spcPct val="115000"/>
                        </a:lnSpc>
                        <a:spcAft>
                          <a:spcPts val="0"/>
                        </a:spcAft>
                        <a:buFont typeface="Symbol"/>
                        <a:buChar char=""/>
                      </a:pPr>
                      <a:r>
                        <a:rPr lang="es-ES" sz="1000">
                          <a:latin typeface="Arial Narrow"/>
                          <a:ea typeface="Calibri"/>
                          <a:cs typeface="Times New Roman"/>
                        </a:rPr>
                        <a:t>Censo</a:t>
                      </a:r>
                      <a:endParaRPr lang="es-ES" sz="1200">
                        <a:latin typeface="Calibri"/>
                        <a:ea typeface="Calibri"/>
                        <a:cs typeface="Times New Roman"/>
                      </a:endParaRPr>
                    </a:p>
                    <a:p>
                      <a:pPr marL="342900" lvl="0" indent="-342900" algn="ctr">
                        <a:lnSpc>
                          <a:spcPct val="115000"/>
                        </a:lnSpc>
                        <a:spcAft>
                          <a:spcPts val="0"/>
                        </a:spcAft>
                        <a:buFont typeface="Symbol"/>
                        <a:buChar char=""/>
                      </a:pPr>
                      <a:r>
                        <a:rPr lang="es-ES" sz="1000">
                          <a:latin typeface="Arial Narrow"/>
                          <a:ea typeface="Calibri"/>
                          <a:cs typeface="Times New Roman"/>
                        </a:rPr>
                        <a:t>Campaña de sensibilización (febrero-marzo)</a:t>
                      </a:r>
                      <a:endParaRPr lang="es-ES" sz="12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ES" sz="1000" dirty="0">
                          <a:latin typeface="Arial Narrow"/>
                          <a:ea typeface="Calibri"/>
                          <a:cs typeface="Times New Roman"/>
                        </a:rPr>
                        <a:t>Abril –mayo</a:t>
                      </a:r>
                      <a:endParaRPr lang="es-ES" sz="12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l">
                        <a:lnSpc>
                          <a:spcPct val="115000"/>
                        </a:lnSpc>
                        <a:spcAft>
                          <a:spcPts val="0"/>
                        </a:spcAft>
                        <a:buFont typeface="Symbol"/>
                        <a:buChar char=""/>
                      </a:pPr>
                      <a:r>
                        <a:rPr lang="es-ES" sz="1000" dirty="0">
                          <a:latin typeface="Arial Narrow"/>
                          <a:ea typeface="Calibri"/>
                          <a:cs typeface="Times New Roman"/>
                        </a:rPr>
                        <a:t>Programa computacional</a:t>
                      </a:r>
                      <a:endParaRPr lang="es-ES" sz="1200" dirty="0">
                        <a:latin typeface="Calibri"/>
                        <a:ea typeface="Calibri"/>
                        <a:cs typeface="Times New Roman"/>
                      </a:endParaRPr>
                    </a:p>
                    <a:p>
                      <a:pPr marL="342900" lvl="0" indent="-342900" algn="l">
                        <a:lnSpc>
                          <a:spcPct val="115000"/>
                        </a:lnSpc>
                        <a:spcAft>
                          <a:spcPts val="0"/>
                        </a:spcAft>
                        <a:buFont typeface="Symbol"/>
                        <a:buChar char=""/>
                      </a:pPr>
                      <a:r>
                        <a:rPr lang="es-ES" sz="1000" dirty="0">
                          <a:latin typeface="Arial Narrow"/>
                          <a:ea typeface="Calibri"/>
                          <a:cs typeface="Times New Roman"/>
                        </a:rPr>
                        <a:t>Cuestionario en Word</a:t>
                      </a:r>
                      <a:endParaRPr lang="es-ES" sz="1200" dirty="0">
                        <a:latin typeface="Calibri"/>
                        <a:ea typeface="Calibri"/>
                        <a:cs typeface="Times New Roman"/>
                      </a:endParaRPr>
                    </a:p>
                    <a:p>
                      <a:pPr marL="342900" lvl="0" indent="-342900" algn="l">
                        <a:lnSpc>
                          <a:spcPct val="115000"/>
                        </a:lnSpc>
                        <a:spcAft>
                          <a:spcPts val="0"/>
                        </a:spcAft>
                        <a:buFont typeface="Symbol"/>
                        <a:buChar char=""/>
                      </a:pPr>
                      <a:r>
                        <a:rPr lang="es-ES" sz="1000" dirty="0">
                          <a:latin typeface="Arial Narrow"/>
                          <a:ea typeface="Calibri"/>
                          <a:cs typeface="Times New Roman"/>
                        </a:rPr>
                        <a:t>Metodología</a:t>
                      </a:r>
                      <a:endParaRPr lang="es-ES" sz="12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l">
                        <a:lnSpc>
                          <a:spcPct val="115000"/>
                        </a:lnSpc>
                        <a:spcAft>
                          <a:spcPts val="0"/>
                        </a:spcAft>
                        <a:buFont typeface="Symbol"/>
                        <a:buChar char=""/>
                      </a:pPr>
                      <a:r>
                        <a:rPr lang="es-ES" sz="1000" dirty="0">
                          <a:latin typeface="Arial Narrow"/>
                          <a:ea typeface="Calibri"/>
                          <a:cs typeface="Times New Roman"/>
                        </a:rPr>
                        <a:t>Entrega de material para la aplicación de la encuesta</a:t>
                      </a:r>
                      <a:endParaRPr lang="es-ES" sz="1200" dirty="0">
                        <a:latin typeface="Calibri"/>
                        <a:ea typeface="Calibri"/>
                        <a:cs typeface="Times New Roman"/>
                      </a:endParaRPr>
                    </a:p>
                    <a:p>
                      <a:pPr marL="342900" lvl="0" indent="-342900" algn="l">
                        <a:lnSpc>
                          <a:spcPct val="115000"/>
                        </a:lnSpc>
                        <a:spcAft>
                          <a:spcPts val="0"/>
                        </a:spcAft>
                        <a:buFont typeface="Symbol"/>
                        <a:buChar char=""/>
                      </a:pPr>
                      <a:r>
                        <a:rPr lang="es-ES" sz="1000" dirty="0">
                          <a:latin typeface="Arial Narrow"/>
                          <a:ea typeface="Calibri"/>
                          <a:cs typeface="Times New Roman"/>
                        </a:rPr>
                        <a:t>Presentación del taller</a:t>
                      </a:r>
                      <a:endParaRPr lang="es-ES" sz="1200" dirty="0">
                        <a:latin typeface="Calibri"/>
                        <a:ea typeface="Calibri"/>
                        <a:cs typeface="Times New Roman"/>
                      </a:endParaRPr>
                    </a:p>
                    <a:p>
                      <a:pPr marL="342900" lvl="0" indent="-342900" algn="l">
                        <a:lnSpc>
                          <a:spcPct val="115000"/>
                        </a:lnSpc>
                        <a:spcAft>
                          <a:spcPts val="0"/>
                        </a:spcAft>
                        <a:buFont typeface="Symbol"/>
                        <a:buChar char=""/>
                      </a:pPr>
                      <a:r>
                        <a:rPr lang="es-ES" sz="1000" dirty="0">
                          <a:latin typeface="Arial Narrow"/>
                          <a:ea typeface="Calibri"/>
                          <a:cs typeface="Times New Roman"/>
                        </a:rPr>
                        <a:t>Asuntos generales</a:t>
                      </a:r>
                      <a:endParaRPr lang="es-ES" sz="12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31746" name="Picture 2" descr="http://mx.wrs.yahoo.com/_ylt=A0WTf213supM0BsAxmXO8Qt./SIG=12vp412qb/EXP=1290478327/**http%3a/www.proa.org/exhibiciones/pasadas/rivera/salas/rivera_pinturas_6.jpg"/>
          <p:cNvPicPr>
            <a:picLocks noChangeAspect="1" noChangeArrowheads="1"/>
          </p:cNvPicPr>
          <p:nvPr/>
        </p:nvPicPr>
        <p:blipFill>
          <a:blip r:embed="rId2" cstate="print"/>
          <a:srcRect/>
          <a:stretch>
            <a:fillRect/>
          </a:stretch>
        </p:blipFill>
        <p:spPr bwMode="auto">
          <a:xfrm>
            <a:off x="1071538" y="5214950"/>
            <a:ext cx="2286016" cy="1214446"/>
          </a:xfrm>
          <a:prstGeom prst="rect">
            <a:avLst/>
          </a:prstGeom>
          <a:noFill/>
        </p:spPr>
      </p:pic>
      <p:pic>
        <p:nvPicPr>
          <p:cNvPr id="31750" name="Picture 6" descr="http://mx.wrs.yahoo.com/_ylt=A0WTf2w9tupMeQMAUGHO8Qt./SIG=13m5ehcdv/EXP=1290479293/**http%3a/www.artelatino.com/QuienFue/DiegoRivera/vendedor%2520de%2520flores%2520Diego%2520Rivera.jpg"/>
          <p:cNvPicPr>
            <a:picLocks noChangeAspect="1" noChangeArrowheads="1"/>
          </p:cNvPicPr>
          <p:nvPr/>
        </p:nvPicPr>
        <p:blipFill>
          <a:blip r:embed="rId3"/>
          <a:srcRect/>
          <a:stretch>
            <a:fillRect/>
          </a:stretch>
        </p:blipFill>
        <p:spPr bwMode="auto">
          <a:xfrm>
            <a:off x="4714876" y="4929198"/>
            <a:ext cx="2071702" cy="1743075"/>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2"/>
          <a:srcRect/>
          <a:stretch>
            <a:fillRect/>
          </a:stretch>
        </p:blipFill>
        <p:spPr bwMode="auto">
          <a:xfrm>
            <a:off x="428596" y="928671"/>
            <a:ext cx="7358114" cy="2500330"/>
          </a:xfrm>
          <a:prstGeom prst="rect">
            <a:avLst/>
          </a:prstGeom>
          <a:noFill/>
          <a:ln w="9525">
            <a:noFill/>
            <a:miter lim="800000"/>
            <a:headEnd/>
            <a:tailEnd/>
          </a:ln>
        </p:spPr>
      </p:pic>
      <p:pic>
        <p:nvPicPr>
          <p:cNvPr id="3" name="Picture 2"/>
          <p:cNvPicPr>
            <a:picLocks noChangeAspect="1" noChangeArrowheads="1"/>
          </p:cNvPicPr>
          <p:nvPr/>
        </p:nvPicPr>
        <p:blipFill>
          <a:blip r:embed="rId3"/>
          <a:srcRect/>
          <a:stretch>
            <a:fillRect/>
          </a:stretch>
        </p:blipFill>
        <p:spPr bwMode="auto">
          <a:xfrm>
            <a:off x="500034" y="3786190"/>
            <a:ext cx="7215238" cy="2676519"/>
          </a:xfrm>
          <a:prstGeom prst="rect">
            <a:avLst/>
          </a:prstGeom>
          <a:noFill/>
          <a:ln w="9525">
            <a:noFill/>
            <a:miter lim="800000"/>
            <a:headEnd/>
            <a:tailEnd/>
          </a:ln>
        </p:spPr>
      </p:pic>
      <p:sp>
        <p:nvSpPr>
          <p:cNvPr id="5" name="1 Título"/>
          <p:cNvSpPr txBox="1">
            <a:spLocks/>
          </p:cNvSpPr>
          <p:nvPr/>
        </p:nvSpPr>
        <p:spPr>
          <a:xfrm>
            <a:off x="500034" y="214290"/>
            <a:ext cx="7239000" cy="534370"/>
          </a:xfrm>
          <a:prstGeom prst="rect">
            <a:avLst/>
          </a:prstGeom>
        </p:spPr>
        <p:txBody>
          <a:bodyPr vert="horz" lIns="45720" tIns="0" rIns="45720" bIns="0" anchor="b"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s-ES" sz="1600" b="1" cap="all" dirty="0" smtClean="0">
                <a:ln w="500">
                  <a:solidFill>
                    <a:schemeClr val="tx2">
                      <a:shade val="20000"/>
                      <a:satMod val="120000"/>
                    </a:schemeClr>
                  </a:solidFill>
                </a:ln>
                <a:solidFill>
                  <a:schemeClr val="accent4">
                    <a:lumMod val="75000"/>
                  </a:schemeClr>
                </a:solidFill>
                <a:latin typeface="+mj-lt"/>
                <a:ea typeface="+mj-ea"/>
                <a:cs typeface="+mj-cs"/>
              </a:rPr>
              <a:t>Problemas </a:t>
            </a:r>
            <a:endParaRPr kumimoji="0" lang="es-ES" sz="1600" b="1" i="0" u="none" strike="noStrike" kern="1200" cap="all" spc="0" normalizeH="0" baseline="0" noProof="0" dirty="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2714620"/>
            <a:ext cx="7239000" cy="534370"/>
          </a:xfrm>
        </p:spPr>
        <p:txBody>
          <a:bodyPr>
            <a:normAutofit/>
          </a:bodyPr>
          <a:lstStyle/>
          <a:p>
            <a:r>
              <a:rPr lang="es-ES" sz="1600" dirty="0" smtClean="0">
                <a:solidFill>
                  <a:schemeClr val="accent4">
                    <a:lumMod val="75000"/>
                  </a:schemeClr>
                </a:solidFill>
              </a:rPr>
              <a:t>Compromisos de subdirectores del área de servicios educativos e integración social</a:t>
            </a:r>
            <a:endParaRPr lang="es-ES" sz="1600" dirty="0"/>
          </a:p>
        </p:txBody>
      </p:sp>
      <p:sp>
        <p:nvSpPr>
          <p:cNvPr id="3" name="2 Marcador de contenido"/>
          <p:cNvSpPr>
            <a:spLocks noGrp="1"/>
          </p:cNvSpPr>
          <p:nvPr>
            <p:ph idx="1"/>
          </p:nvPr>
        </p:nvSpPr>
        <p:spPr>
          <a:xfrm>
            <a:off x="457200" y="1609416"/>
            <a:ext cx="7239000" cy="2533964"/>
          </a:xfrm>
        </p:spPr>
        <p:txBody>
          <a:bodyPr>
            <a:normAutofit fontScale="77500" lnSpcReduction="20000"/>
          </a:bodyPr>
          <a:lstStyle/>
          <a:p>
            <a:pPr algn="just"/>
            <a:r>
              <a:rPr lang="es-ES" sz="1600" dirty="0" smtClean="0"/>
              <a:t>Asistir puntualmente a los talleres de trabajo.</a:t>
            </a:r>
          </a:p>
          <a:p>
            <a:pPr algn="just"/>
            <a:r>
              <a:rPr lang="es-ES" sz="1600" dirty="0" smtClean="0"/>
              <a:t>Cumplir en tiempo y forma con el tamaño de la muestra.</a:t>
            </a:r>
          </a:p>
          <a:p>
            <a:pPr algn="just"/>
            <a:r>
              <a:rPr lang="es-ES" sz="1600" dirty="0" smtClean="0"/>
              <a:t>Registrar y mantener actualizado el directorio de egresado de SISAE.</a:t>
            </a:r>
          </a:p>
          <a:p>
            <a:pPr algn="just"/>
            <a:r>
              <a:rPr lang="es-ES" sz="1600" dirty="0" smtClean="0"/>
              <a:t>Aplicar solo los cuestionarios emitidos por la DESS.</a:t>
            </a:r>
          </a:p>
          <a:p>
            <a:pPr algn="just">
              <a:buNone/>
            </a:pPr>
            <a:endParaRPr lang="es-ES" sz="1600" dirty="0" smtClean="0"/>
          </a:p>
          <a:p>
            <a:pPr algn="just">
              <a:buNone/>
            </a:pPr>
            <a:endParaRPr lang="es-ES" sz="1600" dirty="0" smtClean="0"/>
          </a:p>
          <a:p>
            <a:pPr algn="just">
              <a:buNone/>
            </a:pPr>
            <a:endParaRPr lang="es-ES" sz="1600" dirty="0" smtClean="0"/>
          </a:p>
          <a:p>
            <a:pPr algn="just">
              <a:buNone/>
            </a:pPr>
            <a:endParaRPr lang="es-ES" sz="1600" dirty="0" smtClean="0"/>
          </a:p>
          <a:p>
            <a:pPr algn="just"/>
            <a:r>
              <a:rPr lang="es-ES" sz="1600" dirty="0" smtClean="0"/>
              <a:t>Apoyar con recursos humanos, materiales (computadora, internet y teléfono con clave al exterior) a fin de alcanzar las metas propuestas en el calendario de actividades.  </a:t>
            </a:r>
          </a:p>
          <a:p>
            <a:endParaRPr lang="es-ES" dirty="0" smtClean="0"/>
          </a:p>
          <a:p>
            <a:endParaRPr lang="es-ES" dirty="0"/>
          </a:p>
        </p:txBody>
      </p:sp>
      <p:sp>
        <p:nvSpPr>
          <p:cNvPr id="4" name="1 Título"/>
          <p:cNvSpPr txBox="1">
            <a:spLocks/>
          </p:cNvSpPr>
          <p:nvPr/>
        </p:nvSpPr>
        <p:spPr>
          <a:xfrm>
            <a:off x="580996" y="652442"/>
            <a:ext cx="7239000" cy="534370"/>
          </a:xfrm>
          <a:prstGeom prst="rect">
            <a:avLst/>
          </a:prstGeom>
        </p:spPr>
        <p:txBody>
          <a:bodyPr vert="horz" lIns="45720" tIns="0" rIns="45720" bIns="0" anchor="b"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ES" sz="1600" b="1" i="0" u="none" strike="noStrike" kern="1200" cap="all" spc="0" normalizeH="0" baseline="0" noProof="0" dirty="0" smtClean="0">
                <a:ln w="500">
                  <a:solidFill>
                    <a:schemeClr val="tx2">
                      <a:shade val="20000"/>
                      <a:satMod val="120000"/>
                    </a:schemeClr>
                  </a:solidFill>
                </a:ln>
                <a:solidFill>
                  <a:schemeClr val="accent4">
                    <a:lumMod val="75000"/>
                  </a:schemeClr>
                </a:solidFill>
                <a:effectLst/>
                <a:uLnTx/>
                <a:uFillTx/>
                <a:latin typeface="+mj-lt"/>
                <a:ea typeface="+mj-ea"/>
                <a:cs typeface="+mj-cs"/>
              </a:rPr>
              <a:t>Compromisos de los representantes de las U.A</a:t>
            </a:r>
            <a:endParaRPr kumimoji="0" lang="es-ES" sz="1600" b="1" i="0" u="none" strike="noStrike" kern="1200" cap="all" spc="0" normalizeH="0" baseline="0" noProof="0" dirty="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endParaRPr>
          </a:p>
        </p:txBody>
      </p:sp>
      <p:pic>
        <p:nvPicPr>
          <p:cNvPr id="5" name="Picture 4" descr="http://mx.wrs.yahoo.com/_ylt=A0WTf2kj76BMX1EAzFvO8Qt./SIG=11lf0n4ek/EXP=1285701795/**http%3a/i35.tinypic.com/sfxkhx.jpg"/>
          <p:cNvPicPr>
            <a:picLocks noChangeAspect="1" noChangeArrowheads="1"/>
          </p:cNvPicPr>
          <p:nvPr/>
        </p:nvPicPr>
        <p:blipFill>
          <a:blip r:embed="rId2"/>
          <a:srcRect/>
          <a:stretch>
            <a:fillRect/>
          </a:stretch>
        </p:blipFill>
        <p:spPr bwMode="auto">
          <a:xfrm>
            <a:off x="2643174" y="4071942"/>
            <a:ext cx="2928937" cy="17859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o">
  <a:themeElements>
    <a:clrScheme name="Opulento">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o">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o">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172</TotalTime>
  <Words>785</Words>
  <Application>Microsoft Office PowerPoint</Application>
  <PresentationFormat>Presentación en pantalla (4:3)</PresentationFormat>
  <Paragraphs>152</Paragraphs>
  <Slides>10</Slides>
  <Notes>0</Notes>
  <HiddenSlides>0</HiddenSlides>
  <MMClips>0</MMClips>
  <ScaleCrop>false</ScaleCrop>
  <HeadingPairs>
    <vt:vector size="4" baseType="variant">
      <vt:variant>
        <vt:lpstr>Tema</vt:lpstr>
      </vt:variant>
      <vt:variant>
        <vt:i4>1</vt:i4>
      </vt:variant>
      <vt:variant>
        <vt:lpstr>Títulos de diapositiva</vt:lpstr>
      </vt:variant>
      <vt:variant>
        <vt:i4>10</vt:i4>
      </vt:variant>
    </vt:vector>
  </HeadingPairs>
  <TitlesOfParts>
    <vt:vector size="11" baseType="lpstr">
      <vt:lpstr>Opulento</vt:lpstr>
      <vt:lpstr>Calendario de Actividades para los Estudios de seguimiento para 2011</vt:lpstr>
      <vt:lpstr>índice</vt:lpstr>
      <vt:lpstr>Importancia de los estudios de seguimiento</vt:lpstr>
      <vt:lpstr>Presentación de PowerPoint</vt:lpstr>
      <vt:lpstr>Presentación de PowerPoint</vt:lpstr>
      <vt:lpstr>Presentación de PowerPoint</vt:lpstr>
      <vt:lpstr>Presentación de PowerPoint</vt:lpstr>
      <vt:lpstr>Presentación de PowerPoint</vt:lpstr>
      <vt:lpstr>Compromisos de subdirectores del área de servicios educativos e integración social</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Calendario de Actividades para los Estudios de seguimiento para 2011</dc:title>
  <dc:creator>Usuario</dc:creator>
  <cp:lastModifiedBy>Hilda</cp:lastModifiedBy>
  <cp:revision>22</cp:revision>
  <dcterms:created xsi:type="dcterms:W3CDTF">2010-11-22T17:36:28Z</dcterms:created>
  <dcterms:modified xsi:type="dcterms:W3CDTF">2012-06-14T16:53:10Z</dcterms:modified>
</cp:coreProperties>
</file>