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1" autoAdjust="0"/>
  </p:normalViewPr>
  <p:slideViewPr>
    <p:cSldViewPr>
      <p:cViewPr varScale="1">
        <p:scale>
          <a:sx n="101" d="100"/>
          <a:sy n="101" d="100"/>
        </p:scale>
        <p:origin x="-19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1A279-CEB1-48E0-BD48-817F7EE805DE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50D9A-DF2D-4C39-8A87-DC42346102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01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61075-D4F4-40FB-B249-9D414C00D288}" type="slidenum">
              <a:rPr lang="es-MX" smtClean="0"/>
              <a:pPr/>
              <a:t>1</a:t>
            </a:fld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1FFAA6-1154-4393-82C1-DB909D0A9E0A}" type="slidenum">
              <a:rPr lang="es-MX" smtClean="0"/>
              <a:pPr/>
              <a:t>10</a:t>
            </a:fld>
            <a:endParaRPr 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2A2AD7-B639-4CE5-95B8-3547FE9D0E9F}" type="slidenum">
              <a:rPr lang="es-MX" smtClean="0"/>
              <a:pPr/>
              <a:t>11</a:t>
            </a:fld>
            <a:endParaRPr lang="es-MX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E5535-2722-45DB-A6F5-CD255E587687}" type="slidenum">
              <a:rPr lang="es-MX" smtClean="0"/>
              <a:pPr/>
              <a:t>12</a:t>
            </a:fld>
            <a:endParaRPr lang="es-MX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B0B319-5351-4E9F-84FE-D2D8765EC28E}" type="slidenum">
              <a:rPr lang="es-MX" smtClean="0"/>
              <a:pPr/>
              <a:t>13</a:t>
            </a:fld>
            <a:endParaRPr lang="es-MX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FE6355-38C5-4494-AB55-5795454DFA4C}" type="slidenum">
              <a:rPr lang="es-MX" smtClean="0"/>
              <a:pPr/>
              <a:t>14</a:t>
            </a:fld>
            <a:endParaRPr lang="es-MX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79FB6E-202C-41D2-8535-0E4D5FDBB203}" type="slidenum">
              <a:rPr lang="es-MX" smtClean="0"/>
              <a:pPr/>
              <a:t>15</a:t>
            </a:fld>
            <a:endParaRPr lang="es-MX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A67607-917E-4B56-91D7-F33C25195610}" type="slidenum">
              <a:rPr lang="es-MX" smtClean="0"/>
              <a:pPr/>
              <a:t>16</a:t>
            </a:fld>
            <a:endParaRPr lang="es-MX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2A7C9B-E4D7-4757-843C-49D6EDD6AEAA}" type="slidenum">
              <a:rPr lang="es-MX" smtClean="0"/>
              <a:pPr/>
              <a:t>17</a:t>
            </a:fld>
            <a:endParaRPr lang="es-MX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FDB32F-11F0-43FE-9C4F-7C9E526231E7}" type="slidenum">
              <a:rPr lang="es-MX" smtClean="0"/>
              <a:pPr/>
              <a:t>18</a:t>
            </a:fld>
            <a:endParaRPr lang="es-MX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ECD9EB-0B61-4909-B0FB-DFA0E5EB9938}" type="slidenum">
              <a:rPr lang="es-MX" smtClean="0"/>
              <a:pPr/>
              <a:t>19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1E1C37-ECE3-4591-968A-110ABBFBDEC8}" type="slidenum">
              <a:rPr lang="es-MX" smtClean="0"/>
              <a:pPr/>
              <a:t>2</a:t>
            </a:fld>
            <a:endParaRPr lang="es-MX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36E8BF-38A5-4E1A-95D1-15CD5EE56A9C}" type="slidenum">
              <a:rPr lang="es-MX" sz="1200"/>
              <a:pPr algn="r"/>
              <a:t>20</a:t>
            </a:fld>
            <a:endParaRPr lang="es-MX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D83571-2FED-4830-9BC1-4E77466F9D67}" type="slidenum">
              <a:rPr lang="es-MX" smtClean="0"/>
              <a:pPr/>
              <a:t>21</a:t>
            </a:fld>
            <a:endParaRPr lang="es-MX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E04220-0565-4DAC-A060-D6D3F9A8876D}" type="slidenum">
              <a:rPr lang="es-MX" smtClean="0"/>
              <a:pPr/>
              <a:t>22</a:t>
            </a:fld>
            <a:endParaRPr lang="es-MX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DDAE44-F63C-4D9E-A800-C1B578CB6CEA}" type="slidenum">
              <a:rPr lang="es-MX" smtClean="0"/>
              <a:pPr/>
              <a:t>23</a:t>
            </a:fld>
            <a:endParaRPr lang="es-MX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23964-AAD6-4A94-97A8-030FA0E4E6E2}" type="slidenum">
              <a:rPr lang="es-MX" smtClean="0"/>
              <a:pPr/>
              <a:t>24</a:t>
            </a:fld>
            <a:endParaRPr lang="es-MX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BA63AD-9B9E-4B5A-AADA-15B9A3CC8333}" type="slidenum">
              <a:rPr lang="es-MX" smtClean="0"/>
              <a:pPr/>
              <a:t>25</a:t>
            </a:fld>
            <a:endParaRPr lang="es-MX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0AC8C1-BC2A-4087-9EE9-1798F65C92A2}" type="slidenum">
              <a:rPr lang="es-MX" smtClean="0"/>
              <a:pPr/>
              <a:t>27</a:t>
            </a:fld>
            <a:endParaRPr lang="es-MX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62C45-5158-438B-A9A2-D5EF1ADF3FCF}" type="slidenum">
              <a:rPr lang="es-MX" smtClean="0"/>
              <a:pPr/>
              <a:t>28</a:t>
            </a:fld>
            <a:endParaRPr lang="es-MX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1D9481-0FE0-40E9-A575-EE860A73C658}" type="slidenum">
              <a:rPr lang="es-MX" smtClean="0"/>
              <a:pPr/>
              <a:t>29</a:t>
            </a:fld>
            <a:endParaRPr lang="es-MX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B15BB-9341-42A8-8E6D-0DA488599B8B}" type="slidenum">
              <a:rPr lang="es-MX" smtClean="0"/>
              <a:pPr/>
              <a:t>30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2C513D-6F42-4C95-B3C3-7E6D26DD5EA1}" type="slidenum">
              <a:rPr lang="es-MX" smtClean="0"/>
              <a:pPr/>
              <a:t>3</a:t>
            </a:fld>
            <a:endParaRPr lang="es-MX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B2EF43-14E0-46BE-B392-F3523923825A}" type="slidenum">
              <a:rPr lang="es-MX" smtClean="0"/>
              <a:pPr/>
              <a:t>31</a:t>
            </a:fld>
            <a:endParaRPr lang="es-MX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962007-B8AA-487A-8368-992DC69E0898}" type="slidenum">
              <a:rPr lang="es-MX" smtClean="0"/>
              <a:pPr/>
              <a:t>32</a:t>
            </a:fld>
            <a:endParaRPr lang="es-MX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1765EA-E470-4BEF-9A7A-64BE5DAD528A}" type="slidenum">
              <a:rPr lang="es-MX" smtClean="0"/>
              <a:pPr/>
              <a:t>33</a:t>
            </a:fld>
            <a:endParaRPr lang="es-MX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FEC84B-A44E-49BD-877E-0BD30726F77B}" type="slidenum">
              <a:rPr lang="es-MX" smtClean="0"/>
              <a:pPr/>
              <a:t>34</a:t>
            </a:fld>
            <a:endParaRPr lang="es-MX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E5938-4667-4867-AC48-DB76DEE8E351}" type="slidenum">
              <a:rPr lang="es-MX" smtClean="0"/>
              <a:pPr/>
              <a:t>35</a:t>
            </a:fld>
            <a:endParaRPr lang="es-MX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36669-DEEF-406C-AE7E-20D7F2AB42F3}" type="slidenum">
              <a:rPr lang="es-MX" smtClean="0"/>
              <a:pPr/>
              <a:t>36</a:t>
            </a:fld>
            <a:endParaRPr lang="es-MX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5A02-9352-46BB-A577-F71983042E52}" type="slidenum">
              <a:rPr lang="es-MX" smtClean="0"/>
              <a:pPr/>
              <a:t>37</a:t>
            </a:fld>
            <a:endParaRPr lang="es-MX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E8223B-BED5-4A8F-A4A9-A6EADE39C868}" type="slidenum">
              <a:rPr lang="es-MX" smtClean="0"/>
              <a:pPr/>
              <a:t>38</a:t>
            </a:fld>
            <a:endParaRPr lang="es-MX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C024D4-3780-40B6-980A-4FBDA4EE42E1}" type="slidenum">
              <a:rPr lang="es-MX" smtClean="0"/>
              <a:pPr/>
              <a:t>39</a:t>
            </a:fld>
            <a:endParaRPr lang="es-MX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CAB2E7-2B86-4C63-81B7-FBFB033F5985}" type="slidenum">
              <a:rPr lang="es-MX" smtClean="0"/>
              <a:pPr/>
              <a:t>40</a:t>
            </a:fld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4115D-A585-407C-8358-FF3934547AA5}" type="slidenum">
              <a:rPr lang="es-MX" smtClean="0"/>
              <a:pPr/>
              <a:t>4</a:t>
            </a:fld>
            <a:endParaRPr lang="es-MX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9834E4-658E-4954-849B-A478D4A9B86E}" type="slidenum">
              <a:rPr lang="es-MX" smtClean="0"/>
              <a:pPr/>
              <a:t>41</a:t>
            </a:fld>
            <a:endParaRPr lang="es-MX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0C33A6-D488-4B06-A8EE-A1AA07779E29}" type="slidenum">
              <a:rPr lang="es-MX" smtClean="0"/>
              <a:pPr/>
              <a:t>42</a:t>
            </a:fld>
            <a:endParaRPr lang="es-MX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868164-77FB-42C1-B56F-2465D76D459F}" type="slidenum">
              <a:rPr lang="es-MX" smtClean="0"/>
              <a:pPr/>
              <a:t>43</a:t>
            </a:fld>
            <a:endParaRPr lang="es-MX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C4080-D15F-4E43-B09A-1F9FCF276414}" type="slidenum">
              <a:rPr lang="es-MX" smtClean="0"/>
              <a:pPr/>
              <a:t>44</a:t>
            </a:fld>
            <a:endParaRPr lang="es-MX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018DC1-4802-43F2-B835-964373A3CFBA}" type="slidenum">
              <a:rPr lang="es-MX" smtClean="0"/>
              <a:pPr/>
              <a:t>45</a:t>
            </a:fld>
            <a:endParaRPr lang="es-MX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2BD286-09BB-4EF1-940A-1DEB62A9E488}" type="slidenum">
              <a:rPr lang="es-MX" smtClean="0"/>
              <a:pPr/>
              <a:t>46</a:t>
            </a:fld>
            <a:endParaRPr lang="es-MX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993C02-3C44-47A7-AEED-41839E2EE33F}" type="slidenum">
              <a:rPr lang="es-MX" smtClean="0"/>
              <a:pPr/>
              <a:t>47</a:t>
            </a:fld>
            <a:endParaRPr lang="es-MX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8D005A-2A08-41E3-B8F4-4FF244F4BDA4}" type="slidenum">
              <a:rPr lang="es-MX" smtClean="0"/>
              <a:pPr/>
              <a:t>48</a:t>
            </a:fld>
            <a:endParaRPr lang="es-MX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45AB20-E06F-41F6-8D47-7B179C51A73B}" type="slidenum">
              <a:rPr lang="es-MX" smtClean="0"/>
              <a:pPr/>
              <a:t>49</a:t>
            </a:fld>
            <a:endParaRPr lang="es-MX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992797-9802-4472-BC96-FED8D761EE0F}" type="slidenum">
              <a:rPr lang="es-MX" smtClean="0"/>
              <a:pPr/>
              <a:t>50</a:t>
            </a:fld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5194BD-EABF-49A0-A3C2-34CC7C9C2DE6}" type="slidenum">
              <a:rPr lang="es-MX" smtClean="0"/>
              <a:pPr/>
              <a:t>5</a:t>
            </a:fld>
            <a:endParaRPr lang="es-MX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6C9F46-96A3-499A-A438-42F416FE115C}" type="slidenum">
              <a:rPr lang="es-MX" smtClean="0"/>
              <a:pPr/>
              <a:t>51</a:t>
            </a:fld>
            <a:endParaRPr lang="es-MX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047E4A-BA25-44D2-BB80-FFBE4F2E1311}" type="slidenum">
              <a:rPr lang="es-MX" smtClean="0"/>
              <a:pPr/>
              <a:t>52</a:t>
            </a:fld>
            <a:endParaRPr lang="es-MX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634A7C-910E-471F-9C05-DBA4981E10B9}" type="slidenum">
              <a:rPr lang="es-MX" smtClean="0"/>
              <a:pPr/>
              <a:t>53</a:t>
            </a:fld>
            <a:endParaRPr lang="es-MX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3555A1-9F7B-4DC2-A6FA-31476788B8A3}" type="slidenum">
              <a:rPr lang="es-MX" smtClean="0"/>
              <a:pPr/>
              <a:t>54</a:t>
            </a:fld>
            <a:endParaRPr lang="es-MX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D1BBAE-D37A-45CC-82D1-EF0EABD607CF}" type="slidenum">
              <a:rPr lang="es-MX" smtClean="0"/>
              <a:pPr/>
              <a:t>55</a:t>
            </a:fld>
            <a:endParaRPr lang="es-MX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BDD9DE-660A-4952-BD18-57CAAA8E6E3D}" type="slidenum">
              <a:rPr lang="es-MX" smtClean="0"/>
              <a:pPr/>
              <a:t>56</a:t>
            </a:fld>
            <a:endParaRPr lang="es-MX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0E5657-2181-4C1D-BC0C-8C746AACB897}" type="slidenum">
              <a:rPr lang="es-MX" smtClean="0"/>
              <a:pPr/>
              <a:t>57</a:t>
            </a:fld>
            <a:endParaRPr lang="es-MX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FBC974-2E83-411B-9438-FA92581A4D14}" type="slidenum">
              <a:rPr lang="es-MX" smtClean="0"/>
              <a:pPr/>
              <a:t>58</a:t>
            </a:fld>
            <a:endParaRPr lang="es-MX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6F818-B10F-439A-A768-24EC94FC8B7D}" type="slidenum">
              <a:rPr lang="es-MX" smtClean="0"/>
              <a:pPr/>
              <a:t>59</a:t>
            </a:fld>
            <a:endParaRPr lang="es-MX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0A991C-D159-4929-88B0-D7FCFAC30E3E}" type="slidenum">
              <a:rPr lang="es-MX" smtClean="0"/>
              <a:pPr/>
              <a:t>60</a:t>
            </a:fld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7FC156-93D4-4956-B0A1-220369ED22E3}" type="slidenum">
              <a:rPr lang="es-MX" smtClean="0"/>
              <a:pPr/>
              <a:t>6</a:t>
            </a:fld>
            <a:endParaRPr lang="es-MX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7AF26F-30C7-49AF-9F5B-D7A121E63405}" type="slidenum">
              <a:rPr lang="es-MX" smtClean="0"/>
              <a:pPr/>
              <a:t>61</a:t>
            </a:fld>
            <a:endParaRPr lang="es-MX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73CBE-DDEC-4911-9139-55FA3828260E}" type="slidenum">
              <a:rPr lang="es-MX" smtClean="0"/>
              <a:pPr/>
              <a:t>62</a:t>
            </a:fld>
            <a:endParaRPr lang="es-MX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9E906-9670-4F02-AEB3-22AC45C355DD}" type="slidenum">
              <a:rPr lang="es-MX" smtClean="0"/>
              <a:pPr/>
              <a:t>63</a:t>
            </a:fld>
            <a:endParaRPr lang="es-MX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2C4060-EB07-435B-A593-8975A389E498}" type="slidenum">
              <a:rPr lang="es-MX" smtClean="0"/>
              <a:pPr/>
              <a:t>64</a:t>
            </a:fld>
            <a:endParaRPr lang="es-MX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D37D03-9F51-4A5C-B421-69031CAEBE1E}" type="slidenum">
              <a:rPr lang="es-MX" smtClean="0"/>
              <a:pPr/>
              <a:t>65</a:t>
            </a:fld>
            <a:endParaRPr lang="es-MX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4ABEA0-3278-441D-A5E5-86A15EDA8248}" type="slidenum">
              <a:rPr lang="es-MX" smtClean="0"/>
              <a:pPr/>
              <a:t>66</a:t>
            </a:fld>
            <a:endParaRPr lang="es-MX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7F52A1-2076-4ADF-97FA-14C8A403996C}" type="slidenum">
              <a:rPr lang="es-MX" smtClean="0"/>
              <a:pPr/>
              <a:t>67</a:t>
            </a:fld>
            <a:endParaRPr lang="es-MX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D615BD-4F2D-457C-B878-F424C9928627}" type="slidenum">
              <a:rPr lang="es-MX" smtClean="0"/>
              <a:pPr/>
              <a:t>68</a:t>
            </a:fld>
            <a:endParaRPr lang="es-MX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CB0C3A-2B7E-401A-A97F-6999B234A8C6}" type="slidenum">
              <a:rPr lang="es-MX" smtClean="0"/>
              <a:pPr/>
              <a:t>69</a:t>
            </a:fld>
            <a:endParaRPr lang="es-MX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5988C-6335-4F72-9A02-78C223B7A621}" type="slidenum">
              <a:rPr lang="es-MX" smtClean="0"/>
              <a:pPr/>
              <a:t>70</a:t>
            </a:fld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66E3D4-6054-49D9-88BA-4F533C0DA717}" type="slidenum">
              <a:rPr lang="es-MX" smtClean="0"/>
              <a:pPr/>
              <a:t>7</a:t>
            </a:fld>
            <a:endParaRPr lang="es-MX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933075-FEFD-4F75-882A-8733FBFC0CD2}" type="slidenum">
              <a:rPr lang="es-MX" smtClean="0"/>
              <a:pPr/>
              <a:t>71</a:t>
            </a:fld>
            <a:endParaRPr lang="es-MX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E7108-84F4-4F22-9210-4011449C00D7}" type="slidenum">
              <a:rPr lang="es-MX" smtClean="0"/>
              <a:pPr/>
              <a:t>72</a:t>
            </a:fld>
            <a:endParaRPr lang="es-MX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7CC1EE-2F6C-411E-BF08-D7EDF86CF001}" type="slidenum">
              <a:rPr lang="es-MX" smtClean="0"/>
              <a:pPr/>
              <a:t>73</a:t>
            </a:fld>
            <a:endParaRPr lang="es-MX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91CFA3-0F2E-4899-9AEB-E5D5B80E86D8}" type="slidenum">
              <a:rPr lang="es-MX" smtClean="0"/>
              <a:pPr/>
              <a:t>74</a:t>
            </a:fld>
            <a:endParaRPr lang="es-MX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6BE1E-E4D2-404E-856F-E02360679A71}" type="slidenum">
              <a:rPr lang="es-MX" smtClean="0"/>
              <a:pPr/>
              <a:t>75</a:t>
            </a:fld>
            <a:endParaRPr lang="es-MX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67EF3-DFF5-4590-A8F8-9FC1233AF761}" type="slidenum">
              <a:rPr lang="es-MX" smtClean="0"/>
              <a:pPr/>
              <a:t>76</a:t>
            </a:fld>
            <a:endParaRPr lang="es-MX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EB9761-FE70-473E-8D36-A9202C52B979}" type="slidenum">
              <a:rPr lang="es-MX" smtClean="0"/>
              <a:pPr/>
              <a:t>77</a:t>
            </a:fld>
            <a:endParaRPr lang="es-MX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0B77D2-E27F-4267-96FA-B4E2353F6C73}" type="slidenum">
              <a:rPr lang="es-MX" smtClean="0"/>
              <a:pPr/>
              <a:t>78</a:t>
            </a:fld>
            <a:endParaRPr lang="es-MX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13003-6CDC-4671-B131-4B18C4BB5E5A}" type="slidenum">
              <a:rPr lang="es-MX" smtClean="0"/>
              <a:pPr/>
              <a:t>79</a:t>
            </a:fld>
            <a:endParaRPr lang="es-MX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8AF866-B732-4DC5-933E-1E5FF2A38C6D}" type="slidenum">
              <a:rPr lang="es-MX" smtClean="0"/>
              <a:pPr/>
              <a:t>80</a:t>
            </a:fld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0CC153-E77E-4CAE-8566-916223456A5E}" type="slidenum">
              <a:rPr lang="es-MX" smtClean="0"/>
              <a:pPr/>
              <a:t>8</a:t>
            </a:fld>
            <a:endParaRPr lang="es-MX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589603-549E-4648-A9F8-2E376FC10FC2}" type="slidenum">
              <a:rPr lang="es-MX" smtClean="0"/>
              <a:pPr/>
              <a:t>81</a:t>
            </a:fld>
            <a:endParaRPr lang="es-MX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E5AE9-B866-481C-96D2-ED0C5B692D23}" type="slidenum">
              <a:rPr lang="es-MX" smtClean="0"/>
              <a:pPr/>
              <a:t>82</a:t>
            </a:fld>
            <a:endParaRPr lang="es-MX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AE115-06FA-44B6-B063-52ED319228F1}" type="slidenum">
              <a:rPr lang="es-MX" smtClean="0"/>
              <a:pPr/>
              <a:t>83</a:t>
            </a:fld>
            <a:endParaRPr lang="es-MX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F0C3A0-9945-494A-A32E-AA93D7185026}" type="slidenum">
              <a:rPr lang="es-MX" smtClean="0"/>
              <a:pPr/>
              <a:t>84</a:t>
            </a:fld>
            <a:endParaRPr lang="es-MX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7C6AE-4665-413E-B485-BFFCEE3593E6}" type="slidenum">
              <a:rPr lang="es-MX" smtClean="0"/>
              <a:pPr/>
              <a:t>85</a:t>
            </a:fld>
            <a:endParaRPr lang="es-MX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18BA8-3A7A-4611-8BBF-49F13EBADF41}" type="slidenum">
              <a:rPr lang="es-MX" smtClean="0"/>
              <a:pPr/>
              <a:t>86</a:t>
            </a:fld>
            <a:endParaRPr lang="es-MX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4EAC24-6F64-4BF5-AE16-6892DE96E5DF}" type="slidenum">
              <a:rPr lang="es-MX" smtClean="0"/>
              <a:pPr/>
              <a:t>87</a:t>
            </a:fld>
            <a:endParaRPr lang="es-MX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E5C4D-BFA5-4987-9D38-E6D956BC2A49}" type="slidenum">
              <a:rPr lang="es-MX" smtClean="0"/>
              <a:pPr/>
              <a:t>88</a:t>
            </a:fld>
            <a:endParaRPr lang="es-MX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7AE911-0DA5-4BD3-B8A3-D532FDD695B6}" type="slidenum">
              <a:rPr lang="es-MX" smtClean="0"/>
              <a:pPr/>
              <a:t>89</a:t>
            </a:fld>
            <a:endParaRPr lang="es-MX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880D4D-DFDE-4E14-811C-48498F3CCDEF}" type="slidenum">
              <a:rPr lang="es-MX" smtClean="0"/>
              <a:pPr/>
              <a:t>90</a:t>
            </a:fld>
            <a:endParaRPr 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E436B4-05EF-46F2-8E6B-1154A80B4A1E}" type="slidenum">
              <a:rPr lang="es-MX" smtClean="0"/>
              <a:pPr/>
              <a:t>9</a:t>
            </a:fld>
            <a:endParaRPr lang="es-MX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07110-1A79-4B17-83E3-A09737FF3556}" type="slidenum">
              <a:rPr lang="es-MX" smtClean="0"/>
              <a:pPr/>
              <a:t>91</a:t>
            </a:fld>
            <a:endParaRPr lang="es-MX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2E8E1B-4AE1-44EF-8EBB-E6C8AB379C7F}" type="slidenum">
              <a:rPr lang="es-MX" smtClean="0"/>
              <a:pPr/>
              <a:t>92</a:t>
            </a:fld>
            <a:endParaRPr lang="es-MX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3149B-E3F9-4241-ADB7-F3E1D19A9892}" type="slidenum">
              <a:rPr lang="es-MX" smtClean="0"/>
              <a:pPr/>
              <a:t>93</a:t>
            </a:fld>
            <a:endParaRPr lang="es-MX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084E82-1D31-46F5-955B-F3EFBAFC79E4}" type="slidenum">
              <a:rPr lang="es-MX" smtClean="0"/>
              <a:pPr/>
              <a:t>94</a:t>
            </a:fld>
            <a:endParaRPr lang="es-MX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59BC59-D50E-4FCD-8237-30E1FA3E6109}" type="slidenum">
              <a:rPr lang="es-MX" smtClean="0"/>
              <a:pPr/>
              <a:t>95</a:t>
            </a:fld>
            <a:endParaRPr lang="es-MX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BB591A-053C-4808-A7A8-734CEE67881A}" type="slidenum">
              <a:rPr lang="es-MX" smtClean="0"/>
              <a:pPr/>
              <a:t>96</a:t>
            </a:fld>
            <a:endParaRPr lang="es-MX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9E66CC-F7E4-473A-B701-9B109A21C924}" type="slidenum">
              <a:rPr lang="es-MX" smtClean="0"/>
              <a:pPr/>
              <a:t>97</a:t>
            </a:fld>
            <a:endParaRPr lang="es-MX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B9384D-AF90-4506-A089-BFB7002B9FD3}" type="slidenum">
              <a:rPr lang="es-MX" smtClean="0"/>
              <a:pPr/>
              <a:t>98</a:t>
            </a:fld>
            <a:endParaRPr lang="es-MX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9FAB2-3057-4F94-B9ED-36500E80F058}" type="slidenum">
              <a:rPr lang="es-MX" smtClean="0"/>
              <a:pPr/>
              <a:t>99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9C035CBA-3A29-4F90-BBAB-2E095C88BF1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MX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FDDCC686-C3F4-436A-9D31-E6444AB76C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D97359C3-51AB-4069-B5C2-9F94B460702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528F1-3AB0-4F9F-AF35-0B539D451416}" type="datetimeFigureOut">
              <a:rPr lang="es-MX" smtClean="0"/>
              <a:t>15/06/2012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26F5-D853-404C-88BF-CAB089E9E25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actosemia.org/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685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4800"/>
              <a:t>Manejo Nutricional en Galactosemia</a:t>
            </a:r>
            <a:endParaRPr lang="es-ES_tradnl" sz="4800" b="1">
              <a:solidFill>
                <a:srgbClr val="0F0591"/>
              </a:solidFill>
              <a:latin typeface="Futura" pitchFamily="16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000125" y="5786438"/>
            <a:ext cx="393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/>
              <a:t>Lic. Nut. Jalil López Orozco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 bwMode="auto">
          <a:xfrm>
            <a:off x="428625" y="7858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No se conoce la cantidad exacta de galactosa que puede ingerirse sin resultar toxica.</a:t>
            </a:r>
          </a:p>
          <a:p>
            <a:pPr eaLnBrk="1" hangingPunct="1"/>
            <a:r>
              <a:rPr lang="es-MX" dirty="0" smtClean="0"/>
              <a:t>Procurar que los pacientes organicen su dieta.</a:t>
            </a:r>
          </a:p>
          <a:p>
            <a:pPr eaLnBrk="1" hangingPunct="1"/>
            <a:r>
              <a:rPr lang="es-MX" dirty="0" smtClean="0"/>
              <a:t>Para  ingerir la menor cantidad posible de galactosa.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En el recién nacido la lactancia materna esta absolutamente contraindicada.</a:t>
            </a:r>
          </a:p>
          <a:p>
            <a:pPr eaLnBrk="1" hangingPunct="1">
              <a:buFontTx/>
              <a:buNone/>
            </a:pPr>
            <a:endParaRPr lang="es-MX" dirty="0" smtClean="0"/>
          </a:p>
          <a:p>
            <a:pPr eaLnBrk="1" hangingPunct="1"/>
            <a:r>
              <a:rPr lang="es-MX" dirty="0" smtClean="0"/>
              <a:t>El Tx es con formulas lácteas sin lactosa, de preferencia con proteínas a base de soya.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¿</a:t>
            </a:r>
            <a:r>
              <a:rPr lang="es-MX" sz="3200" b="1" dirty="0" smtClean="0"/>
              <a:t>Formula lácteas “sin lactosa” o leches </a:t>
            </a:r>
            <a:r>
              <a:rPr lang="es-MX" sz="3200" b="1" dirty="0" err="1" smtClean="0"/>
              <a:t>deslactosadas</a:t>
            </a:r>
            <a:r>
              <a:rPr lang="es-MX" sz="3200" b="1" dirty="0" smtClean="0"/>
              <a:t>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428625" y="200025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s-MX" dirty="0" smtClean="0"/>
              <a:t>Estas formulas siguen conteniendo residuos de lactosa en la albumina o la caseína.</a:t>
            </a:r>
          </a:p>
          <a:p>
            <a:pPr eaLnBrk="1" hangingPunct="1">
              <a:spcAft>
                <a:spcPts val="600"/>
              </a:spcAft>
            </a:pPr>
            <a:r>
              <a:rPr lang="es-MX" dirty="0" smtClean="0"/>
              <a:t>Lo que no tienen es lactosa.</a:t>
            </a:r>
          </a:p>
          <a:p>
            <a:pPr eaLnBrk="1" hangingPunct="1">
              <a:spcAft>
                <a:spcPts val="600"/>
              </a:spcAft>
            </a:pPr>
            <a:r>
              <a:rPr lang="es-MX" dirty="0" smtClean="0"/>
              <a:t>La lactosa se rompe.</a:t>
            </a:r>
          </a:p>
          <a:p>
            <a:pPr eaLnBrk="1" hangingPunct="1">
              <a:spcAft>
                <a:spcPts val="600"/>
              </a:spcAft>
            </a:pPr>
            <a:r>
              <a:rPr lang="es-MX" dirty="0" smtClean="0"/>
              <a:t>Lactosa = galactosa + glucosa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Ablactación</a:t>
            </a:r>
            <a:endParaRPr lang="es-E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Debe ser a la edad habitual.</a:t>
            </a:r>
          </a:p>
          <a:p>
            <a:pPr eaLnBrk="1" hangingPunct="1">
              <a:buFontTx/>
              <a:buNone/>
            </a:pPr>
            <a:endParaRPr lang="es-ES" dirty="0" smtClean="0"/>
          </a:p>
          <a:p>
            <a:pPr eaLnBrk="1" hangingPunct="1"/>
            <a:r>
              <a:rPr lang="es-ES" dirty="0" smtClean="0"/>
              <a:t>Alimentos exentos de galactosa o de bajo contenido.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El problema principal:</a:t>
            </a:r>
          </a:p>
          <a:p>
            <a:pPr eaLnBrk="1" hangingPunct="1">
              <a:buFontTx/>
              <a:buNone/>
            </a:pPr>
            <a:r>
              <a:rPr lang="es-ES" dirty="0" smtClean="0"/>
              <a:t>    </a:t>
            </a:r>
            <a:r>
              <a:rPr lang="es-MX" dirty="0" smtClean="0"/>
              <a:t>Desconocimiento del contenido real de galactosa libre o ligada de los alimentos.</a:t>
            </a:r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357188" y="1000125"/>
          <a:ext cx="8072437" cy="4286250"/>
        </p:xfrm>
        <a:graphic>
          <a:graphicData uri="http://schemas.openxmlformats.org/drawingml/2006/table">
            <a:tbl>
              <a:tblPr/>
              <a:tblGrid>
                <a:gridCol w="1613780"/>
                <a:gridCol w="1614678"/>
                <a:gridCol w="1614678"/>
                <a:gridCol w="1614678"/>
                <a:gridCol w="1614678"/>
              </a:tblGrid>
              <a:tr h="2857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</a:rPr>
                        <a:t>PRIMERA ETAPA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EDAD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ALIMENTO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PREPARACIÓN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FORMA DE DARLO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CANTIDAD Y FRECUENCIA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0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</a:rPr>
                        <a:t>M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</a:rPr>
                        <a:t>E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</a:rPr>
                        <a:t>S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</a:rPr>
                        <a:t>E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</a:rPr>
                        <a:t>S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VERDURAS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Zanahoria, calabaza, chayote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Bien lavadas, sometidas a cocción con poco agua.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"/>
                        <a:tabLst>
                          <a:tab pos="407035" algn="l"/>
                        </a:tabLs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Hacer un puré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"/>
                        <a:tabLst>
                          <a:tab pos="407035" algn="l"/>
                        </a:tabLs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Evitar mezclarlas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"/>
                        <a:tabLst>
                          <a:tab pos="407035" algn="l"/>
                        </a:tabLs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No agregar sal azúcar o miel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"/>
                        <a:tabLst>
                          <a:tab pos="407035" algn="l"/>
                        </a:tabLs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Raspar las frutas en forma directa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"/>
                        <a:tabLst>
                          <a:tab pos="407035" algn="l"/>
                        </a:tabLs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Esperar de 3 a 4 días para dar un alimento nuevo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Iniciar con una cucharada una vez al día durante una semana.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Incrementar poco a poco la cantidad hasta ofrecer ¼ de taza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9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FRUTAS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Pera, plátano y durazno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</a:rPr>
                        <a:t>Escoger frutas maduras. Es conveniente suavizarlas en baño </a:t>
                      </a:r>
                      <a:r>
                        <a:rPr lang="es-ES" sz="900" dirty="0" smtClean="0">
                          <a:latin typeface="Times New Roman"/>
                          <a:ea typeface="Times New Roman"/>
                        </a:rPr>
                        <a:t>maría </a:t>
                      </a:r>
                      <a:r>
                        <a:rPr lang="es-ES" sz="900" dirty="0">
                          <a:latin typeface="Times New Roman"/>
                          <a:ea typeface="Times New Roman"/>
                        </a:rPr>
                        <a:t>los primeros días. 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dirty="0" smtClean="0"/>
              <a:t>Embarazo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MX" dirty="0" smtClean="0"/>
              <a:t>La placenta libera galactitol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En mujeres </a:t>
            </a:r>
            <a:r>
              <a:rPr lang="es-MX" dirty="0" err="1" smtClean="0"/>
              <a:t>galactosemicas</a:t>
            </a:r>
            <a:r>
              <a:rPr lang="es-MX" dirty="0" smtClean="0"/>
              <a:t> se detecto galactitol y galactosa-1-fosfato.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La dieta debe ser estricta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La suplementación de vitaminas y minerales es fundamental</a:t>
            </a:r>
          </a:p>
          <a:p>
            <a:pPr>
              <a:buFontTx/>
              <a:buNone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3600" dirty="0" smtClean="0"/>
              <a:t>Alimentos lácteos</a:t>
            </a:r>
          </a:p>
        </p:txBody>
      </p:sp>
      <p:pic>
        <p:nvPicPr>
          <p:cNvPr id="20483" name="Content Placeholder 9" descr="lech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300" y="1614488"/>
            <a:ext cx="2381250" cy="3171825"/>
          </a:xfrm>
          <a:noFill/>
          <a:ln>
            <a:miter lim="800000"/>
            <a:headEnd/>
            <a:tailEnd/>
          </a:ln>
        </p:spPr>
      </p:pic>
      <p:sp>
        <p:nvSpPr>
          <p:cNvPr id="19460" name="Rectangle 3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z="2800" dirty="0" smtClean="0"/>
          </a:p>
          <a:p>
            <a:pPr eaLnBrk="1" hangingPunct="1"/>
            <a:r>
              <a:rPr lang="es-MX" sz="2800" dirty="0" smtClean="0"/>
              <a:t>La leche y sus derivados son la principal fuente de galactosa de la dieta.</a:t>
            </a:r>
          </a:p>
          <a:p>
            <a:pPr eaLnBrk="1" hangingPunct="1"/>
            <a:endParaRPr lang="es-MX" sz="2800" dirty="0" smtClean="0"/>
          </a:p>
          <a:p>
            <a:pPr eaLnBrk="1" hangingPunct="1"/>
            <a:r>
              <a:rPr lang="es-MX" sz="2800" dirty="0" smtClean="0"/>
              <a:t>Lactosa 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7"/>
          <p:cNvSpPr>
            <a:spLocks noGrp="1"/>
          </p:cNvSpPr>
          <p:nvPr>
            <p:ph type="body" sz="half" idx="1"/>
          </p:nvPr>
        </p:nvSpPr>
        <p:spPr bwMode="auto">
          <a:xfrm>
            <a:off x="457200" y="928688"/>
            <a:ext cx="4038600" cy="5197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La caseína aporta 184 mg de galactosa en 100 gr.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Formula láctea con hidrolizado de caseína puede llegar a tener 60 – 75 mg por litro.</a:t>
            </a:r>
          </a:p>
        </p:txBody>
      </p:sp>
      <p:pic>
        <p:nvPicPr>
          <p:cNvPr id="21507" name="Content Placeholder 9" descr="proteinex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143000"/>
            <a:ext cx="2176462" cy="2185988"/>
          </a:xfrm>
          <a:noFill/>
          <a:ln>
            <a:miter lim="800000"/>
            <a:headEnd/>
            <a:tailEnd/>
          </a:ln>
        </p:spPr>
      </p:pic>
      <p:pic>
        <p:nvPicPr>
          <p:cNvPr id="21508" name="Content Placeholder 4" descr="similac%20can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857625"/>
            <a:ext cx="2187575" cy="2187575"/>
          </a:xfrm>
          <a:noFill/>
          <a:ln>
            <a:miter lim="800000"/>
            <a:headEnd/>
            <a:tailEnd/>
          </a:ln>
        </p:spPr>
      </p:pic>
      <p:pic>
        <p:nvPicPr>
          <p:cNvPr id="21509" name="Picture 5" descr="C:\Users\TOSHIBA\Pictures\cas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1143000"/>
            <a:ext cx="2176462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Users\TOSHIBA\Pictures\EnfaGrow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643313"/>
            <a:ext cx="1957388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28625" y="428625"/>
            <a:ext cx="5900738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3600" dirty="0" smtClean="0"/>
              <a:t>Alimentos no lácteos</a:t>
            </a:r>
          </a:p>
        </p:txBody>
      </p:sp>
      <p:sp>
        <p:nvSpPr>
          <p:cNvPr id="2150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328988" cy="4691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400" dirty="0" smtClean="0"/>
              <a:t>En los alimentos la galactosa puede estar presente en forma :</a:t>
            </a:r>
          </a:p>
          <a:p>
            <a:pPr eaLnBrk="1" hangingPunct="1"/>
            <a:endParaRPr lang="es-MX" sz="2400" dirty="0" smtClean="0"/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s-MX" sz="2400" dirty="0" smtClean="0"/>
              <a:t>Soluble.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s-MX" sz="2400" dirty="0" smtClean="0"/>
              <a:t>Unidas a enlaces alfa.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s-MX" sz="2400" dirty="0" smtClean="0"/>
              <a:t>Unida a enlaces beta.</a:t>
            </a:r>
          </a:p>
          <a:p>
            <a:pPr eaLnBrk="1" hangingPunct="1">
              <a:buFontTx/>
              <a:buChar char="•"/>
            </a:pPr>
            <a:endParaRPr lang="es-MX" sz="2400" dirty="0" smtClean="0"/>
          </a:p>
        </p:txBody>
      </p:sp>
      <p:pic>
        <p:nvPicPr>
          <p:cNvPr id="22532" name="Content Placeholder 7" descr="alimentos no lacteos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714500"/>
            <a:ext cx="4687887" cy="35163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Galactosa soluble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No se conoce con exactitud la disponibilidad de este </a:t>
            </a:r>
            <a:r>
              <a:rPr lang="es-MX" dirty="0" err="1" smtClean="0"/>
              <a:t>monosacárido</a:t>
            </a:r>
            <a:r>
              <a:rPr lang="es-MX" dirty="0" smtClean="0"/>
              <a:t> para el organismo</a:t>
            </a:r>
          </a:p>
          <a:p>
            <a:pPr eaLnBrk="1" hangingPunct="1"/>
            <a:r>
              <a:rPr lang="es-MX" dirty="0" smtClean="0"/>
              <a:t>Evitar su consumo.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Las frutas y leguminosas poseen contenido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Galactosa</a:t>
            </a:r>
            <a:endParaRPr lang="es-E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s-MX" dirty="0" smtClean="0"/>
              <a:t>Monosacárido </a:t>
            </a:r>
          </a:p>
          <a:p>
            <a:pPr eaLnBrk="1" hangingPunct="1">
              <a:lnSpc>
                <a:spcPct val="150000"/>
              </a:lnSpc>
            </a:pPr>
            <a:r>
              <a:rPr lang="es-MX" dirty="0" smtClean="0"/>
              <a:t>Presente en la Lactosa</a:t>
            </a:r>
          </a:p>
          <a:p>
            <a:pPr eaLnBrk="1" hangingPunct="1">
              <a:lnSpc>
                <a:spcPct val="150000"/>
              </a:lnSpc>
            </a:pPr>
            <a:r>
              <a:rPr lang="es-MX" dirty="0" smtClean="0"/>
              <a:t>Su principal fuente en la dieta es la leche</a:t>
            </a:r>
          </a:p>
          <a:p>
            <a:pPr eaLnBrk="1" hangingPunct="1">
              <a:lnSpc>
                <a:spcPct val="150000"/>
              </a:lnSpc>
            </a:pPr>
            <a:r>
              <a:rPr lang="es-MX" dirty="0" smtClean="0"/>
              <a:t>Da fluidez a la leche</a:t>
            </a:r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dirty="0" smtClean="0"/>
              <a:t>Galactosa soluble mg/100g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500063" y="1785938"/>
          <a:ext cx="8229600" cy="359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50"/>
                <a:gridCol w="590075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Menos de 5 mg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Aguacate, melón, uva, toronja, naranja, mango, espárragos,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</a:rPr>
                        <a:t> repollo, coliflor, apio, pepino, berenjena, papa, rábano, espinaca, lechuga, maíz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Entre 5 y 10 mg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Manzana, duraznos, plátano, pera, brócoli,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</a:rPr>
                        <a:t> zanahoria, sandia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Entre 20 y 30 mg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Papaya, arándano, tomate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Entre 30 y 50 mg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Soya, alubias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Mas de 100 mg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Lentejas, judías, frijoles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Mas de 400 mg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Higos secos, pasas, avellanas, garbanzos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Galactosa ligada por enlaces alfa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Es de muy dudosa disponibilidad.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Las encimas para degradar el enlace no están presentes en intestino delgado.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Las producen bacterias del colon.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Pasa a delgado ante una diarrea.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Presente en vísceras</a:t>
            </a:r>
          </a:p>
          <a:p>
            <a:pPr eaLnBrk="1" hangingPunct="1"/>
            <a:r>
              <a:rPr lang="es-MX" dirty="0" smtClean="0"/>
              <a:t>Abundante en algunos cereales y leguminosas.</a:t>
            </a:r>
          </a:p>
          <a:p>
            <a:pPr eaLnBrk="1" hangingPunct="1"/>
            <a:r>
              <a:rPr lang="es-MX" dirty="0" smtClean="0"/>
              <a:t>No usar vísceras en la dieta.</a:t>
            </a:r>
          </a:p>
          <a:p>
            <a:pPr eaLnBrk="1" hangingPunct="1"/>
            <a:r>
              <a:rPr lang="es-MX" dirty="0" smtClean="0"/>
              <a:t>No poseen ninguna ventaja nutricional sobre la carne magra, huevos o pescado</a:t>
            </a:r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Galactosa ligada a enlaces beta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Forma parte de paredes celulares de muchas legumbres, leguminosas y frutas.</a:t>
            </a:r>
          </a:p>
          <a:p>
            <a:pPr eaLnBrk="1" hangingPunct="1"/>
            <a:r>
              <a:rPr lang="es-MX" dirty="0" smtClean="0"/>
              <a:t>El intestino humano e incluso algunos alimentos contienen la enzimas para romper este enlace.</a:t>
            </a:r>
          </a:p>
          <a:p>
            <a:pPr eaLnBrk="1" hangingPunct="1"/>
            <a:r>
              <a:rPr lang="es-MX" dirty="0" smtClean="0"/>
              <a:t>Manzanas, frijoles, tomates.</a:t>
            </a:r>
          </a:p>
          <a:p>
            <a:pPr eaLnBrk="1" hangingPunct="1"/>
            <a:r>
              <a:rPr lang="es-MX" dirty="0" smtClean="0"/>
              <a:t>Hay que limitar su ingesta o eliminarlas de la dieta.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4000" b="1" dirty="0" smtClean="0"/>
              <a:t>Alimentos libres de galactosa</a:t>
            </a:r>
          </a:p>
        </p:txBody>
      </p:sp>
      <p:sp>
        <p:nvSpPr>
          <p:cNvPr id="28675" name="Text Placeholder 3"/>
          <p:cNvSpPr>
            <a:spLocks noGrp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000" dirty="0" smtClean="0"/>
              <a:t>Carnes</a:t>
            </a:r>
          </a:p>
          <a:p>
            <a:pPr eaLnBrk="1" hangingPunct="1"/>
            <a:r>
              <a:rPr lang="es-MX" sz="2000" dirty="0" smtClean="0"/>
              <a:t>Pescado</a:t>
            </a:r>
          </a:p>
          <a:p>
            <a:pPr eaLnBrk="1" hangingPunct="1"/>
            <a:r>
              <a:rPr lang="es-MX" sz="2000" dirty="0" smtClean="0"/>
              <a:t>Huevos</a:t>
            </a:r>
          </a:p>
          <a:p>
            <a:pPr eaLnBrk="1" hangingPunct="1"/>
            <a:r>
              <a:rPr lang="es-MX" sz="2000" dirty="0" smtClean="0"/>
              <a:t>Aceites vegetales</a:t>
            </a:r>
          </a:p>
          <a:p>
            <a:pPr eaLnBrk="1" hangingPunct="1"/>
            <a:r>
              <a:rPr lang="es-MX" sz="2000" dirty="0" smtClean="0"/>
              <a:t>Cereales</a:t>
            </a:r>
          </a:p>
          <a:p>
            <a:pPr eaLnBrk="1" hangingPunct="1"/>
            <a:r>
              <a:rPr lang="es-MX" sz="2000" dirty="0" smtClean="0"/>
              <a:t>Miel</a:t>
            </a:r>
          </a:p>
          <a:p>
            <a:pPr eaLnBrk="1" hangingPunct="1"/>
            <a:r>
              <a:rPr lang="es-MX" sz="2000" dirty="0" smtClean="0"/>
              <a:t>Sacarosa</a:t>
            </a:r>
          </a:p>
          <a:p>
            <a:pPr eaLnBrk="1" hangingPunct="1"/>
            <a:r>
              <a:rPr lang="es-MX" sz="2000" dirty="0" smtClean="0"/>
              <a:t>Margarinas sin leche</a:t>
            </a:r>
          </a:p>
          <a:p>
            <a:pPr eaLnBrk="1" hangingPunct="1"/>
            <a:r>
              <a:rPr lang="es-MX" sz="2000" dirty="0" smtClean="0"/>
              <a:t>Aguas minerales</a:t>
            </a:r>
          </a:p>
          <a:p>
            <a:pPr eaLnBrk="1" hangingPunct="1"/>
            <a:r>
              <a:rPr lang="es-MX" sz="2000" dirty="0" smtClean="0"/>
              <a:t>Bebidas carbonatadas</a:t>
            </a:r>
          </a:p>
          <a:p>
            <a:pPr eaLnBrk="1" hangingPunct="1"/>
            <a:r>
              <a:rPr lang="es-MX" sz="2000" dirty="0" smtClean="0"/>
              <a:t>Te</a:t>
            </a:r>
          </a:p>
          <a:p>
            <a:pPr eaLnBrk="1" hangingPunct="1"/>
            <a:r>
              <a:rPr lang="es-MX" sz="2000" dirty="0" smtClean="0"/>
              <a:t>Café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pic>
        <p:nvPicPr>
          <p:cNvPr id="28676" name="Content Placeholder 9" descr="miel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4127500"/>
            <a:ext cx="1809750" cy="1809750"/>
          </a:xfrm>
          <a:noFill/>
          <a:ln>
            <a:miter lim="800000"/>
            <a:headEnd/>
            <a:tailEnd/>
          </a:ln>
        </p:spPr>
      </p:pic>
      <p:pic>
        <p:nvPicPr>
          <p:cNvPr id="28677" name="Content Placeholder 8" descr="carnehuevospescado.gif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428750"/>
            <a:ext cx="3011487" cy="2286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4000" b="1" dirty="0" smtClean="0"/>
              <a:t>Productos de dudoso contenido en galactosa</a:t>
            </a:r>
          </a:p>
        </p:txBody>
      </p:sp>
      <p:sp>
        <p:nvSpPr>
          <p:cNvPr id="28675" name="Text Placeholder 3"/>
          <p:cNvSpPr>
            <a:spLocks noGrp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400" dirty="0" smtClean="0"/>
              <a:t>No es posible conocer la cantidad de galactosa de la mayoría de los productos</a:t>
            </a:r>
          </a:p>
          <a:p>
            <a:pPr eaLnBrk="1" hangingPunct="1"/>
            <a:endParaRPr lang="es-MX" sz="2400" dirty="0" smtClean="0"/>
          </a:p>
          <a:p>
            <a:pPr eaLnBrk="1" hangingPunct="1"/>
            <a:r>
              <a:rPr lang="es-MX" sz="2400" dirty="0" smtClean="0"/>
              <a:t>Desconfiar de cualquier receta no preparada en casa</a:t>
            </a:r>
          </a:p>
          <a:p>
            <a:pPr eaLnBrk="1" hangingPunct="1"/>
            <a:endParaRPr lang="es-MX" sz="2400" dirty="0" smtClean="0"/>
          </a:p>
          <a:p>
            <a:pPr eaLnBrk="1" hangingPunct="1"/>
            <a:r>
              <a:rPr lang="es-MX" sz="2400" dirty="0" smtClean="0"/>
              <a:t>Los productos industriales tampoco son confiables</a:t>
            </a:r>
          </a:p>
        </p:txBody>
      </p:sp>
      <p:pic>
        <p:nvPicPr>
          <p:cNvPr id="29700" name="Content Placeholder 6" descr="bstone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213100"/>
            <a:ext cx="2914650" cy="218598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dirty="0" smtClean="0"/>
              <a:t>Dieta en galactosemia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 bwMode="auto">
          <a:xfrm>
            <a:off x="468313" y="1557338"/>
            <a:ext cx="4038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dirty="0" smtClean="0"/>
              <a:t>VCT:  </a:t>
            </a:r>
          </a:p>
          <a:p>
            <a:pPr lvl="1"/>
            <a:r>
              <a:rPr lang="es-MX" i="1" dirty="0" smtClean="0">
                <a:solidFill>
                  <a:srgbClr val="FF0000"/>
                </a:solidFill>
              </a:rPr>
              <a:t>Normal</a:t>
            </a:r>
          </a:p>
          <a:p>
            <a:r>
              <a:rPr lang="es-MX" dirty="0" err="1" smtClean="0"/>
              <a:t>Distribucion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CHO: </a:t>
            </a:r>
          </a:p>
          <a:p>
            <a:pPr lvl="1">
              <a:buFontTx/>
              <a:buNone/>
            </a:pPr>
            <a:r>
              <a:rPr lang="es-MX" i="1" dirty="0" smtClean="0">
                <a:solidFill>
                  <a:srgbClr val="FF0000"/>
                </a:solidFill>
              </a:rPr>
              <a:t>normal</a:t>
            </a:r>
          </a:p>
          <a:p>
            <a:pPr lvl="1"/>
            <a:r>
              <a:rPr lang="es-MX" dirty="0" err="1" smtClean="0"/>
              <a:t>Lip</a:t>
            </a:r>
            <a:r>
              <a:rPr lang="es-MX" dirty="0" smtClean="0"/>
              <a:t>:</a:t>
            </a:r>
          </a:p>
          <a:p>
            <a:pPr lvl="1">
              <a:buFontTx/>
              <a:buNone/>
            </a:pPr>
            <a:r>
              <a:rPr lang="es-MX" i="1" dirty="0" smtClean="0"/>
              <a:t> </a:t>
            </a:r>
            <a:r>
              <a:rPr lang="es-MX" i="1" dirty="0" smtClean="0">
                <a:solidFill>
                  <a:srgbClr val="FF0000"/>
                </a:solidFill>
              </a:rPr>
              <a:t>normal</a:t>
            </a:r>
          </a:p>
          <a:p>
            <a:pPr lvl="1"/>
            <a:r>
              <a:rPr lang="es-MX" dirty="0" err="1" smtClean="0"/>
              <a:t>Prot</a:t>
            </a:r>
            <a:r>
              <a:rPr lang="es-MX" dirty="0" smtClean="0"/>
              <a:t>: </a:t>
            </a:r>
          </a:p>
          <a:p>
            <a:pPr lvl="1">
              <a:buFontTx/>
              <a:buNone/>
            </a:pPr>
            <a:r>
              <a:rPr lang="es-MX" i="1" dirty="0" smtClean="0">
                <a:solidFill>
                  <a:srgbClr val="FF0000"/>
                </a:solidFill>
              </a:rPr>
              <a:t>normal</a:t>
            </a:r>
          </a:p>
        </p:txBody>
      </p:sp>
      <p:pic>
        <p:nvPicPr>
          <p:cNvPr id="30724" name="Content Placeholder 7" descr="alimentos no lacteos.bmp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916113"/>
            <a:ext cx="4416425" cy="331311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Dieta en galactosemia</a:t>
            </a:r>
          </a:p>
        </p:txBody>
      </p:sp>
      <p:sp>
        <p:nvSpPr>
          <p:cNvPr id="29699" name="Text Placeholder 8"/>
          <p:cNvSpPr>
            <a:spLocks noGrp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</a:pPr>
            <a:r>
              <a:rPr lang="es-MX" dirty="0" smtClean="0"/>
              <a:t>Eliminar los lácteos</a:t>
            </a:r>
          </a:p>
          <a:p>
            <a:pPr eaLnBrk="1" hangingPunct="1">
              <a:lnSpc>
                <a:spcPct val="200000"/>
              </a:lnSpc>
            </a:pPr>
            <a:r>
              <a:rPr lang="es-MX" dirty="0" smtClean="0"/>
              <a:t>Leguminosas</a:t>
            </a:r>
          </a:p>
          <a:p>
            <a:pPr eaLnBrk="1" hangingPunct="1">
              <a:lnSpc>
                <a:spcPct val="200000"/>
              </a:lnSpc>
            </a:pPr>
            <a:r>
              <a:rPr lang="es-MX" dirty="0" smtClean="0"/>
              <a:t>Vísceras</a:t>
            </a:r>
          </a:p>
          <a:p>
            <a:pPr eaLnBrk="1" hangingPunct="1"/>
            <a:endParaRPr lang="es-MX" dirty="0" smtClean="0"/>
          </a:p>
        </p:txBody>
      </p:sp>
      <p:sp>
        <p:nvSpPr>
          <p:cNvPr id="31748" name="Content Placeholder 5"/>
          <p:cNvSpPr>
            <a:spLocks noGrp="1"/>
          </p:cNvSpPr>
          <p:nvPr>
            <p:ph sz="quarter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  <a:p>
            <a:pPr eaLnBrk="1" hangingPunct="1">
              <a:buFontTx/>
              <a:buNone/>
            </a:pPr>
            <a:endParaRPr lang="es-MX" dirty="0" smtClean="0"/>
          </a:p>
          <a:p>
            <a:pPr eaLnBrk="1" hangingPunct="1"/>
            <a:endParaRPr lang="es-MX" dirty="0" smtClean="0"/>
          </a:p>
        </p:txBody>
      </p:sp>
      <p:pic>
        <p:nvPicPr>
          <p:cNvPr id="31749" name="Content Placeholder 10" descr="lacteos y derivados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428750"/>
            <a:ext cx="2474912" cy="2187575"/>
          </a:xfrm>
          <a:noFill/>
          <a:ln>
            <a:miter lim="800000"/>
            <a:headEnd/>
            <a:tailEnd/>
          </a:ln>
        </p:spPr>
      </p:pic>
      <p:pic>
        <p:nvPicPr>
          <p:cNvPr id="31750" name="Picture 2" descr="C:\Users\TOSHIBA\Pictures\Visceras%20y%20Despoj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4071938"/>
            <a:ext cx="4119562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5"/>
          <p:cNvSpPr>
            <a:spLocks noGrp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dirty="0" smtClean="0"/>
              <a:t>   </a:t>
            </a:r>
          </a:p>
          <a:p>
            <a:pPr eaLnBrk="1" hangingPunct="1">
              <a:buFontTx/>
              <a:buNone/>
            </a:pPr>
            <a:endParaRPr lang="es-MX" dirty="0" smtClean="0"/>
          </a:p>
          <a:p>
            <a:pPr eaLnBrk="1" hangingPunct="1">
              <a:buFontTx/>
              <a:buNone/>
            </a:pPr>
            <a:r>
              <a:rPr lang="es-MX" dirty="0" smtClean="0"/>
              <a:t>    Analizar las etiquetas con cuidado</a:t>
            </a:r>
          </a:p>
          <a:p>
            <a:pPr eaLnBrk="1" hangingPunct="1"/>
            <a:endParaRPr lang="es-MX" dirty="0" smtClean="0"/>
          </a:p>
        </p:txBody>
      </p:sp>
      <p:pic>
        <p:nvPicPr>
          <p:cNvPr id="32771" name="Content Placeholder 8" descr="Etiqueta-de-informacion-nut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571875"/>
            <a:ext cx="3521075" cy="2185988"/>
          </a:xfrm>
          <a:noFill/>
          <a:ln>
            <a:miter lim="800000"/>
            <a:headEnd/>
            <a:tailEnd/>
          </a:ln>
        </p:spPr>
      </p:pic>
      <p:pic>
        <p:nvPicPr>
          <p:cNvPr id="32772" name="Content Placeholder 9" descr="bit0602_info_nutricional.gif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571500"/>
            <a:ext cx="1409700" cy="2743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¿Qué buscar en una etiqueta?</a:t>
            </a:r>
            <a:endParaRPr lang="es-E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400" dirty="0" smtClean="0"/>
              <a:t>Leche en todas sus formas</a:t>
            </a:r>
          </a:p>
          <a:p>
            <a:pPr eaLnBrk="1" hangingPunct="1"/>
            <a:r>
              <a:rPr lang="es-MX" sz="2400" dirty="0" smtClean="0"/>
              <a:t>Lactosa como edulcorante</a:t>
            </a:r>
          </a:p>
          <a:p>
            <a:pPr eaLnBrk="1" hangingPunct="1"/>
            <a:r>
              <a:rPr lang="es-MX" sz="2400" dirty="0" smtClean="0"/>
              <a:t>Lactosa de leche</a:t>
            </a:r>
          </a:p>
          <a:p>
            <a:pPr eaLnBrk="1" hangingPunct="1"/>
            <a:r>
              <a:rPr lang="es-MX" sz="2400" dirty="0" smtClean="0"/>
              <a:t>Caseína, </a:t>
            </a:r>
            <a:r>
              <a:rPr lang="es-MX" sz="2400" dirty="0" err="1" smtClean="0"/>
              <a:t>caseinato</a:t>
            </a:r>
            <a:r>
              <a:rPr lang="es-MX" sz="2400" dirty="0" smtClean="0"/>
              <a:t>, de Na, de Ca</a:t>
            </a:r>
          </a:p>
          <a:p>
            <a:pPr eaLnBrk="1" hangingPunct="1"/>
            <a:r>
              <a:rPr lang="es-MX" sz="2400" dirty="0" smtClean="0"/>
              <a:t>Suero de leche, proteína de suero hidrolizada</a:t>
            </a:r>
          </a:p>
          <a:p>
            <a:pPr eaLnBrk="1" hangingPunct="1"/>
            <a:r>
              <a:rPr lang="es-MX" sz="2400" dirty="0" smtClean="0"/>
              <a:t>Sólidos de leche seca o cuajada</a:t>
            </a:r>
          </a:p>
        </p:txBody>
      </p:sp>
      <p:sp>
        <p:nvSpPr>
          <p:cNvPr id="31748" name="Content Placeholder 8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400" dirty="0" smtClean="0"/>
              <a:t>Margarina que contiene suero </a:t>
            </a:r>
          </a:p>
          <a:p>
            <a:pPr eaLnBrk="1" hangingPunct="1"/>
            <a:r>
              <a:rPr lang="es-MX" sz="2400" dirty="0" smtClean="0"/>
              <a:t>Grasa de leche</a:t>
            </a:r>
          </a:p>
          <a:p>
            <a:pPr eaLnBrk="1" hangingPunct="1"/>
            <a:r>
              <a:rPr lang="es-MX" sz="2400" dirty="0" smtClean="0"/>
              <a:t>Grasa animal (puede ser mantequilla)</a:t>
            </a:r>
          </a:p>
          <a:p>
            <a:pPr eaLnBrk="1" hangingPunct="1"/>
            <a:r>
              <a:rPr lang="es-MX" sz="2400" dirty="0" smtClean="0"/>
              <a:t>Queso en polvo</a:t>
            </a:r>
          </a:p>
          <a:p>
            <a:pPr eaLnBrk="1" hangingPunct="1"/>
            <a:r>
              <a:rPr lang="es-MX" sz="2400" dirty="0" smtClean="0"/>
              <a:t>Puede contener trazas de leche</a:t>
            </a:r>
            <a:endParaRPr lang="es-ES" sz="2400" dirty="0" smtClean="0"/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  <p:bldP spid="3174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s-MX" dirty="0" smtClean="0"/>
              <a:t>En la leche materna varía de acuerdo a la especie</a:t>
            </a:r>
            <a:endParaRPr lang="es-E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MX" dirty="0" smtClean="0"/>
          </a:p>
          <a:p>
            <a:pPr eaLnBrk="1" hangingPunct="1"/>
            <a:r>
              <a:rPr lang="es-MX" dirty="0" smtClean="0"/>
              <a:t>Ratones 20-25 mg/dl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Humanos 66 mg/dl</a:t>
            </a:r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¿Dónde encuentran estas sustancias?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400" dirty="0" smtClean="0"/>
              <a:t>Alimentos cremosos</a:t>
            </a:r>
          </a:p>
          <a:p>
            <a:pPr eaLnBrk="1" hangingPunct="1"/>
            <a:r>
              <a:rPr lang="es-MX" sz="2400" dirty="0" smtClean="0"/>
              <a:t>Salsas</a:t>
            </a:r>
          </a:p>
          <a:p>
            <a:pPr eaLnBrk="1" hangingPunct="1"/>
            <a:r>
              <a:rPr lang="es-MX" sz="2400" dirty="0" smtClean="0"/>
              <a:t>Sopas cremosas</a:t>
            </a:r>
          </a:p>
          <a:p>
            <a:pPr eaLnBrk="1" hangingPunct="1"/>
            <a:r>
              <a:rPr lang="es-MX" sz="2400" dirty="0" smtClean="0"/>
              <a:t>Carnes y pescados congelados</a:t>
            </a:r>
          </a:p>
          <a:p>
            <a:pPr eaLnBrk="1" hangingPunct="1"/>
            <a:r>
              <a:rPr lang="es-MX" sz="2400" dirty="0" smtClean="0"/>
              <a:t>Embutidos (salchichas)</a:t>
            </a:r>
          </a:p>
          <a:p>
            <a:pPr eaLnBrk="1" hangingPunct="1"/>
            <a:r>
              <a:rPr lang="es-MX" sz="2400" dirty="0" smtClean="0"/>
              <a:t>Harinas premezcladas</a:t>
            </a:r>
          </a:p>
          <a:p>
            <a:pPr eaLnBrk="1" hangingPunct="1"/>
            <a:r>
              <a:rPr lang="es-MX" sz="2400" dirty="0" smtClean="0"/>
              <a:t>Dulces (chocolates, caramelos)</a:t>
            </a:r>
            <a:endParaRPr lang="es-ES" sz="2400" dirty="0" smtClean="0"/>
          </a:p>
        </p:txBody>
      </p:sp>
      <p:pic>
        <p:nvPicPr>
          <p:cNvPr id="34820" name="Content Placeholder 4" descr="alimentos enbasado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58975"/>
            <a:ext cx="4038600" cy="38084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Productos permitidos</a:t>
            </a:r>
            <a:endParaRPr lang="es-E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28625" y="1428750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z="2800" dirty="0" smtClean="0"/>
          </a:p>
          <a:p>
            <a:pPr eaLnBrk="1" hangingPunct="1"/>
            <a:r>
              <a:rPr lang="es-MX" sz="2800" dirty="0" err="1" smtClean="0"/>
              <a:t>Lactoalbúmina</a:t>
            </a:r>
            <a:endParaRPr lang="es-MX" sz="2800" dirty="0" smtClean="0"/>
          </a:p>
          <a:p>
            <a:pPr eaLnBrk="1" hangingPunct="1"/>
            <a:r>
              <a:rPr lang="es-MX" sz="2800" dirty="0" smtClean="0"/>
              <a:t>Lactato cálcico, </a:t>
            </a:r>
            <a:r>
              <a:rPr lang="es-MX" sz="2800" dirty="0" err="1" smtClean="0"/>
              <a:t>sodico</a:t>
            </a:r>
            <a:r>
              <a:rPr lang="es-MX" sz="2800" dirty="0" smtClean="0"/>
              <a:t>, </a:t>
            </a:r>
            <a:r>
              <a:rPr lang="es-MX" sz="2800" dirty="0" err="1" smtClean="0"/>
              <a:t>potasico</a:t>
            </a:r>
            <a:endParaRPr lang="es-MX" sz="2800" dirty="0" smtClean="0"/>
          </a:p>
          <a:p>
            <a:pPr eaLnBrk="1" hangingPunct="1"/>
            <a:r>
              <a:rPr lang="es-MX" sz="2800" dirty="0" smtClean="0"/>
              <a:t>Acido láctico</a:t>
            </a:r>
          </a:p>
          <a:p>
            <a:pPr eaLnBrk="1" hangingPunct="1"/>
            <a:r>
              <a:rPr lang="es-MX" sz="2800" dirty="0" err="1" smtClean="0"/>
              <a:t>Lactilatos</a:t>
            </a:r>
            <a:r>
              <a:rPr lang="es-MX" sz="2800" dirty="0" smtClean="0"/>
              <a:t> de </a:t>
            </a:r>
            <a:r>
              <a:rPr lang="es-MX" sz="2800" dirty="0" err="1" smtClean="0"/>
              <a:t>estearol</a:t>
            </a:r>
            <a:endParaRPr lang="es-MX" sz="2800" dirty="0" smtClean="0"/>
          </a:p>
          <a:p>
            <a:pPr eaLnBrk="1" hangingPunct="1"/>
            <a:r>
              <a:rPr lang="es-MX" sz="2800" dirty="0" err="1" smtClean="0"/>
              <a:t>Glutamato</a:t>
            </a:r>
            <a:r>
              <a:rPr lang="es-MX" sz="2800" dirty="0" smtClean="0"/>
              <a:t> </a:t>
            </a:r>
            <a:r>
              <a:rPr lang="es-MX" sz="2800" dirty="0" err="1" smtClean="0"/>
              <a:t>monosodico</a:t>
            </a:r>
            <a:endParaRPr lang="es-MX" sz="2800" dirty="0" smtClean="0"/>
          </a:p>
          <a:p>
            <a:pPr eaLnBrk="1" hangingPunct="1"/>
            <a:r>
              <a:rPr lang="es-MX" sz="2800" dirty="0" err="1" smtClean="0"/>
              <a:t>Licasina</a:t>
            </a:r>
            <a:endParaRPr lang="es-MX" sz="2800" dirty="0" smtClean="0"/>
          </a:p>
          <a:p>
            <a:pPr eaLnBrk="1" hangingPunct="1"/>
            <a:r>
              <a:rPr lang="es-MX" sz="2800" dirty="0" err="1" smtClean="0"/>
              <a:t>Glucona</a:t>
            </a:r>
            <a:r>
              <a:rPr lang="es-MX" sz="2800" dirty="0" smtClean="0"/>
              <a:t>-delta-</a:t>
            </a:r>
            <a:r>
              <a:rPr lang="es-MX" sz="2800" dirty="0" err="1" smtClean="0"/>
              <a:t>lactona</a:t>
            </a:r>
            <a:endParaRPr lang="es-ES" sz="2800" dirty="0" smtClean="0"/>
          </a:p>
        </p:txBody>
      </p:sp>
      <p:pic>
        <p:nvPicPr>
          <p:cNvPr id="35844" name="Content Placeholder 5" descr="bstone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2490788"/>
            <a:ext cx="3657600" cy="2743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4000" b="1" dirty="0" smtClean="0"/>
              <a:t>Los alimentos se dividen en tres grupos: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s-MX" dirty="0" smtClean="0"/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MX" dirty="0" smtClean="0"/>
              <a:t>Los de libre utilización (sin galactosa)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MX" dirty="0" smtClean="0"/>
              <a:t>Los que deben ser usados bajo control (menos de 10-20 mg/100 gr)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MX" dirty="0" smtClean="0"/>
              <a:t>Los prohibidos</a:t>
            </a:r>
          </a:p>
          <a:p>
            <a:pPr eaLnBrk="1" hangingPunct="1">
              <a:defRPr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00063" y="571500"/>
          <a:ext cx="8229600" cy="34448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libres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controlados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prohibidos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Bebidas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Café, vino, cerveza, te, bebidas carbonatadas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Ninguna 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Cualquier bebida con leche, lactosa, caseinato de Ca, 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Leche y derivados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Formulas lácteas sin lactosa con proteínas de soya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Productos hechos con harina de soya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Todos los manufacturados con leche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8" name="Rectangle 2"/>
          <p:cNvSpPr>
            <a:spLocks noChangeArrowheads="1"/>
          </p:cNvSpPr>
          <p:nvPr/>
        </p:nvSpPr>
        <p:spPr bwMode="auto">
          <a:xfrm>
            <a:off x="857250" y="5715000"/>
            <a:ext cx="79295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sz="1100" b="1"/>
              <a:t>Fuente: Tratamiento nutricional de los errores innatos del metabolismo. Sociedad Española de los errores innatos del metabolismo.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00063" y="571500"/>
          <a:ext cx="8229600" cy="47847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libres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controlados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prohibidos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Cereales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Trigo, cebada, avena, centeno, maíz, arroz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Pastas hechas sin leche, tortillas, palomitas de maíz sin mantequilla.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Harina de soya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Todos los que están hechos con leche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Repostería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Gelatina, todos los que están hechos sin leche o sus derivados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Todos los que están hechos con leche o sus derivados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2" name="Rectangle 2"/>
          <p:cNvSpPr>
            <a:spLocks noChangeArrowheads="1"/>
          </p:cNvSpPr>
          <p:nvPr/>
        </p:nvSpPr>
        <p:spPr bwMode="auto">
          <a:xfrm>
            <a:off x="428625" y="5786438"/>
            <a:ext cx="83581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sz="1100" b="1"/>
              <a:t>Fuente: Tratamiento nutricional de los errores innatos del metabolismo. Sociedad Española de los errores innatos del metabolismo.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00063" y="558800"/>
          <a:ext cx="8229600" cy="59340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libres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controlados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prohibidos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Huevos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Todos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Recetas con leche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Grasas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Tocino, manteca de cerdo, margarina sin leche, aceites vegetales, aguacate, aceitunas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Mantequilla, nata, margarina con leche, productos con caseinato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Carnes, pescados, aves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Res, pollo, ternera, cordero, cerdo, pescado, mariscos.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Conservas y cocinados con leche, vigilar los embutidos, jamón york, salchichas.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Vísceras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5" name="Group 23"/>
          <p:cNvGraphicFramePr>
            <a:graphicFrameLocks noGrp="1"/>
          </p:cNvGraphicFramePr>
          <p:nvPr>
            <p:ph type="tbl" idx="1"/>
          </p:nvPr>
        </p:nvGraphicFramePr>
        <p:xfrm>
          <a:off x="500063" y="571500"/>
          <a:ext cx="8215312" cy="4968875"/>
        </p:xfrm>
        <a:graphic>
          <a:graphicData uri="http://schemas.openxmlformats.org/drawingml/2006/table">
            <a:tbl>
              <a:tblPr/>
              <a:tblGrid>
                <a:gridCol w="2790825"/>
                <a:gridCol w="2790825"/>
                <a:gridCol w="263366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Alimentos libres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Alimentos controlados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Alimentos prohibidos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Verduras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Alcachofa, espárragos, perejil, calabacita, coliflor, apio, col, lechuga, champiñón, rábano, berenjena, zanahoria, cebolla, brócoli, pepino, papa, espinaca.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Calabaza, col de brúcelas, pimientos, puerros, tomate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Frijoles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Leguminosas y semillas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Cacahuates, nueces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Semillas de girasol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Garbanzos, lentejas, alubias, avellanas, soya, frijoles,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357188" y="5786438"/>
            <a:ext cx="8572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sz="1100" b="1"/>
              <a:t>Fuente: Tratamiento nutricional de los errores innatos del metabolismo. Sociedad Española de los errores innatos del metabolismo.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00063" y="571500"/>
          <a:ext cx="8215312" cy="5761038"/>
        </p:xfrm>
        <a:graphic>
          <a:graphicData uri="http://schemas.openxmlformats.org/drawingml/2006/table">
            <a:tbl>
              <a:tblPr/>
              <a:tblGrid>
                <a:gridCol w="2857520"/>
                <a:gridCol w="2771756"/>
                <a:gridCol w="2586094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libres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controlados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Alimentos prohibidos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Frutas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Todos los jugos sin lactosa, o de frutas no prohibidas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Cereza, melón, limón, naranja, toronja, mango, plátano, pera, duraznos, fresa, uva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Arándano, ciruela, kiwi, manzana, papaya, sandia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Todas las conservas con lactosa, dátiles secos, higos secos, ciruelas pasas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Azucares/ Edulcorantes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Azúcar de caña, jarabe de maíz, miel, mermeladas de frutas permitidas, jarabe de arce, sacarina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Mermeladas de frutas a controlar, cacao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Jarabe y melaza de manzana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Edulcorantes con lactosa, mermeladas de frutas prohibidas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4" name="Rectangle 2"/>
          <p:cNvSpPr>
            <a:spLocks noChangeArrowheads="1"/>
          </p:cNvSpPr>
          <p:nvPr/>
        </p:nvSpPr>
        <p:spPr bwMode="auto">
          <a:xfrm>
            <a:off x="214313" y="6427788"/>
            <a:ext cx="86439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sz="1100" b="1"/>
              <a:t>Fuente: Tratamiento nutricional de los errores innatos del metabolismo. Sociedad Española de los errores innatos del metabolismo.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dirty="0" smtClean="0"/>
              <a:t>¿Leche de soya?</a:t>
            </a:r>
          </a:p>
        </p:txBody>
      </p:sp>
      <p:sp>
        <p:nvSpPr>
          <p:cNvPr id="40963" name="Text Placeholder 5"/>
          <p:cNvSpPr>
            <a:spLocks noGrp="1"/>
          </p:cNvSpPr>
          <p:nvPr>
            <p:ph type="body" sz="half" idx="1"/>
          </p:nvPr>
        </p:nvSpPr>
        <p:spPr bwMode="auto">
          <a:xfrm>
            <a:off x="428625" y="1214438"/>
            <a:ext cx="4038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MX" sz="2800" dirty="0" smtClean="0"/>
              <a:t>Es preferible no darla.</a:t>
            </a:r>
          </a:p>
          <a:p>
            <a:pPr>
              <a:lnSpc>
                <a:spcPct val="150000"/>
              </a:lnSpc>
            </a:pPr>
            <a:r>
              <a:rPr lang="es-MX" sz="2800" dirty="0" smtClean="0"/>
              <a:t>Contiene soya y No proteína de soya únicamente.</a:t>
            </a:r>
          </a:p>
          <a:p>
            <a:pPr>
              <a:lnSpc>
                <a:spcPct val="150000"/>
              </a:lnSpc>
            </a:pPr>
            <a:r>
              <a:rPr lang="es-MX" sz="2800" dirty="0" smtClean="0"/>
              <a:t>La soya contiene galactosa (30-50mg)</a:t>
            </a:r>
          </a:p>
          <a:p>
            <a:endParaRPr lang="es-MX" sz="2800" dirty="0" smtClean="0"/>
          </a:p>
        </p:txBody>
      </p:sp>
      <p:pic>
        <p:nvPicPr>
          <p:cNvPr id="43012" name="Content Placeholder 7" descr="ades_natur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1714500"/>
            <a:ext cx="2030412" cy="4130675"/>
          </a:xfrm>
          <a:noFill/>
          <a:ln>
            <a:miter lim="800000"/>
            <a:headEnd/>
            <a:tailEnd/>
          </a:ln>
        </p:spPr>
      </p:pic>
      <p:pic>
        <p:nvPicPr>
          <p:cNvPr id="43013" name="Picture 5" descr="C:\Users\TOSHIBA\Pictures\lehe de so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3357563"/>
            <a:ext cx="2379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dirty="0" smtClean="0"/>
              <a:t>¿Que debemos dar?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Una leche con aislado de proteína de soya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44036" name="Content Placeholder 4" descr="isomil_2_advance_900g_small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1571625"/>
            <a:ext cx="1143000" cy="1477963"/>
          </a:xfrm>
          <a:noFill/>
          <a:ln>
            <a:miter lim="800000"/>
            <a:headEnd/>
            <a:tailEnd/>
          </a:ln>
        </p:spPr>
      </p:pic>
      <p:pic>
        <p:nvPicPr>
          <p:cNvPr id="44037" name="Picture 2" descr="C:\Users\TOSHIBA\Pictures\isomil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28600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 descr="C:\Users\TOSHIBA\Pictures\nan so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429000"/>
            <a:ext cx="1085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4" descr="C:\Users\TOSHIBA\Pictures\enfamilsoyapremi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3286125"/>
            <a:ext cx="1238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5" descr="C:\Users\TOSHIBA\Pictures\enfamilSoy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25" y="5000625"/>
            <a:ext cx="12287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Galactosemia </a:t>
            </a:r>
            <a:endParaRPr lang="es-E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Desorden metabólico genético.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Deficiencia de enzimas que metabolizan la galactosa.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err="1" smtClean="0"/>
              <a:t>Autosómico</a:t>
            </a:r>
            <a:r>
              <a:rPr lang="es-MX" dirty="0" smtClean="0"/>
              <a:t> recesivo.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¿Y el calcio ?</a:t>
            </a:r>
            <a:endParaRPr lang="es-E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Una dieta de niños con galactosemia, mayores de 3 años que no sea suplementada, no asegura un adecuado aporte de calcio.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En dieta normal, mas del 60% del Ca proviene de la leche.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El aporte de vitaminas y minerales que la edad y situación requiera, debe ser suplementado.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Es preciso utilizar suplementos de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Dosis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s-MX" dirty="0" smtClean="0"/>
              <a:t>Depende de la ingesta.</a:t>
            </a:r>
          </a:p>
          <a:p>
            <a:pPr eaLnBrk="1" hangingPunct="1">
              <a:lnSpc>
                <a:spcPct val="150000"/>
              </a:lnSpc>
            </a:pPr>
            <a:r>
              <a:rPr lang="es-MX" dirty="0" smtClean="0"/>
              <a:t>Carbonato de calcio (1 gr da 400 mg de Ca) por su menor efecto </a:t>
            </a:r>
            <a:r>
              <a:rPr lang="es-MX" dirty="0" err="1" smtClean="0"/>
              <a:t>quelante</a:t>
            </a:r>
            <a:r>
              <a:rPr lang="es-MX" dirty="0" smtClean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s-MX" dirty="0" smtClean="0"/>
              <a:t>La absorción mejora si se reparten varias dosis diarias y se da con las comidas.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Efectos secundarios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s-MX" sz="2400" dirty="0" smtClean="0"/>
              <a:t>Flatulencia y estreñimiento</a:t>
            </a:r>
          </a:p>
          <a:p>
            <a:pPr eaLnBrk="1" hangingPunct="1">
              <a:lnSpc>
                <a:spcPct val="150000"/>
              </a:lnSpc>
            </a:pPr>
            <a:r>
              <a:rPr lang="es-MX" sz="2400" dirty="0" smtClean="0"/>
              <a:t>Puede interferir la absorción otros nutrimentos (flúor, hierro)</a:t>
            </a:r>
          </a:p>
          <a:p>
            <a:pPr eaLnBrk="1" hangingPunct="1">
              <a:lnSpc>
                <a:spcPct val="150000"/>
              </a:lnSpc>
            </a:pPr>
            <a:r>
              <a:rPr lang="es-MX" sz="2400" dirty="0" smtClean="0"/>
              <a:t>La administración simultanea de 400 UI de vitamina D favorece la absorción de Ca</a:t>
            </a:r>
          </a:p>
          <a:p>
            <a:pPr eaLnBrk="1" hangingPunct="1">
              <a:lnSpc>
                <a:spcPct val="150000"/>
              </a:lnSpc>
            </a:pPr>
            <a:r>
              <a:rPr lang="es-MX" sz="2400" dirty="0" smtClean="0"/>
              <a:t>Durante el Tx hay monitorizar el Ca en la orina, para detectar hipercalciuria por sobredosificación.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Tener cuidado con los medicamentos y algunos suplementos de Ca</a:t>
            </a:r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xfrm>
            <a:off x="500063" y="2143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3600" dirty="0" smtClean="0"/>
              <a:t>Ingesta adecuada de calcio para población mexicana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00063" y="1500188"/>
          <a:ext cx="8229600" cy="470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49"/>
                <a:gridCol w="4143404"/>
                <a:gridCol w="187164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Grupo de edad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Basado en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IDS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(mg/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0 - 6 meses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Contenido de Ca en la leche humana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7 - 12 meses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Leche humana +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comida solida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1 – 3 años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Extrapolación de retención máxima de Ca en edades de 4 – 8 años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4 – 8 años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Retención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máxima de Ca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9 – 18 años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Retención máxima de Ca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1300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19 – 30 años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Retención máxima de 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– 50 años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Balance de Ca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51 –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mayores de 70 años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Retención máxima de Ca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Embarazada menor de 18 años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Masa mineral del hueso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1300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19 – 50 años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Masa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mineral del hueso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229" name="TextBox 4"/>
          <p:cNvSpPr txBox="1">
            <a:spLocks noChangeArrowheads="1"/>
          </p:cNvSpPr>
          <p:nvPr/>
        </p:nvSpPr>
        <p:spPr bwMode="auto">
          <a:xfrm>
            <a:off x="285750" y="6357938"/>
            <a:ext cx="80724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100"/>
              <a:t>Fuente: Recomendaciones de Ingestión de Nutrimentos para Población Mexicana, Bases Fisiológicas. H. Burgues. Pag. 226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xfrm>
            <a:off x="214313" y="274638"/>
            <a:ext cx="8472487" cy="1011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 b="1" dirty="0" smtClean="0"/>
              <a:t>Contenido de Ca en algunos alimentos en 100 gr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214313" y="1000125"/>
          <a:ext cx="8786812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19"/>
                <a:gridCol w="2196719"/>
                <a:gridCol w="2196719"/>
                <a:gridCol w="2196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Alimento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Contenido de Ca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Alimento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Contenido de Ca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Queso manchego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1200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277E08"/>
                          </a:solidFill>
                        </a:rPr>
                        <a:t>Almejas </a:t>
                      </a:r>
                      <a:endParaRPr lang="es-MX" dirty="0">
                        <a:solidFill>
                          <a:srgbClr val="277E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Queso gruyere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850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Chocolate con leche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277E08"/>
                          </a:solidFill>
                        </a:rPr>
                        <a:t>Sardinas en aceite</a:t>
                      </a:r>
                      <a:endParaRPr lang="es-MX" dirty="0">
                        <a:solidFill>
                          <a:srgbClr val="277E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Batidos lácteos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Almendras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240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277E08"/>
                          </a:solidFill>
                        </a:rPr>
                        <a:t>Acelgas, espinacas</a:t>
                      </a:r>
                      <a:endParaRPr lang="es-MX" dirty="0">
                        <a:solidFill>
                          <a:srgbClr val="277E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87 - 114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Yogurt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127 - 180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005426"/>
                          </a:solidFill>
                        </a:rPr>
                        <a:t>Nueces, </a:t>
                      </a: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dátiles, pasas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Higos secos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180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277E08"/>
                          </a:solidFill>
                        </a:rPr>
                        <a:t>Aceitunas </a:t>
                      </a:r>
                      <a:endParaRPr lang="es-MX" dirty="0">
                        <a:solidFill>
                          <a:srgbClr val="277E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63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Helados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150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Requesón, cuajada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Garbanzos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145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Lentejas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56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Natillas y flanes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005426"/>
                          </a:solidFill>
                        </a:rPr>
                        <a:t>Huevo </a:t>
                      </a:r>
                      <a:endParaRPr lang="es-MX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51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Pistaches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136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005426"/>
                          </a:solidFill>
                        </a:rPr>
                        <a:t>Bacalao </a:t>
                      </a:r>
                      <a:endParaRPr lang="es-MX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51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Leche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de vaca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005426"/>
                          </a:solidFill>
                        </a:rPr>
                        <a:t>Alcachofas </a:t>
                      </a:r>
                      <a:endParaRPr lang="es-MX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Judías, habas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005426"/>
                          </a:solidFill>
                        </a:rPr>
                        <a:t>Coles y repollo</a:t>
                      </a:r>
                      <a:endParaRPr lang="es-MX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6"/>
          <p:cNvSpPr txBox="1">
            <a:spLocks noChangeArrowheads="1"/>
          </p:cNvSpPr>
          <p:nvPr/>
        </p:nvSpPr>
        <p:spPr bwMode="auto">
          <a:xfrm>
            <a:off x="381000" y="2971800"/>
            <a:ext cx="815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800" b="1">
                <a:solidFill>
                  <a:srgbClr val="0F0591"/>
                </a:solidFill>
                <a:latin typeface="Futura" pitchFamily="16" charset="0"/>
              </a:rPr>
              <a:t>T</a:t>
            </a:r>
            <a:r>
              <a:rPr lang="es-ES_tradnl" sz="4800" b="1">
                <a:solidFill>
                  <a:srgbClr val="0F0591"/>
                </a:solidFill>
              </a:rPr>
              <a:t>aller de galactosemia</a:t>
            </a:r>
            <a:endParaRPr lang="es-ES_tradnl" sz="4800" b="1">
              <a:solidFill>
                <a:srgbClr val="0F0591"/>
              </a:solidFill>
              <a:latin typeface="Futura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85750" y="1643063"/>
            <a:ext cx="83820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/>
              <a:t> </a:t>
            </a:r>
            <a:r>
              <a:rPr lang="es-MX" sz="2000"/>
              <a:t>Sofía, 6 meses de edad, con diagnostico de galactosemia, 4 tomas de 6 onzas aprox de Isomil  por día, inicio ablactación con purés de frutas hace 2 meses</a:t>
            </a:r>
          </a:p>
          <a:p>
            <a:endParaRPr lang="es-MX" sz="2000"/>
          </a:p>
          <a:p>
            <a:endParaRPr lang="es-MX" sz="2000"/>
          </a:p>
          <a:p>
            <a:r>
              <a:rPr lang="es-MX" sz="2000" b="1"/>
              <a:t>Partiendo de una IDS de 210 mg, ¿requiere suplementación? </a:t>
            </a:r>
            <a:r>
              <a:rPr lang="es-MX" sz="2000"/>
              <a:t>   </a:t>
            </a:r>
          </a:p>
          <a:p>
            <a:r>
              <a:rPr lang="es-MX" sz="2000"/>
              <a:t> </a:t>
            </a:r>
          </a:p>
          <a:p>
            <a:endParaRPr lang="es-MX" sz="2000" b="1"/>
          </a:p>
          <a:p>
            <a:r>
              <a:rPr lang="es-MX" sz="2000" b="1"/>
              <a:t>¿Con cuanto requeriría ser suplementada?</a:t>
            </a:r>
            <a:endParaRPr lang="es-MX" sz="2000"/>
          </a:p>
          <a:p>
            <a:endParaRPr lang="es-MX" sz="2000"/>
          </a:p>
          <a:p>
            <a:r>
              <a:rPr lang="es-MX" sz="2000"/>
              <a:t> </a:t>
            </a:r>
          </a:p>
          <a:p>
            <a:r>
              <a:rPr lang="es-MX" sz="2000" b="1"/>
              <a:t>Con que frutas continuaríamos en su ablactación</a:t>
            </a:r>
            <a:endParaRPr lang="es-MX" sz="2000"/>
          </a:p>
          <a:p>
            <a:endParaRPr lang="es-ES_tradnl" sz="2000">
              <a:solidFill>
                <a:srgbClr val="3D3D3D"/>
              </a:solidFill>
              <a:latin typeface="Futura" pitchFamily="16" charset="0"/>
            </a:endParaRPr>
          </a:p>
        </p:txBody>
      </p:sp>
      <p:sp>
        <p:nvSpPr>
          <p:cNvPr id="53251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Paciente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Partiendo de una IDS de 210 mg, ¿requiere suplementación? </a:t>
            </a:r>
            <a:r>
              <a:rPr lang="es-MX" sz="2000" dirty="0" smtClean="0"/>
              <a:t>  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r>
              <a:rPr lang="es-MX" sz="2000" dirty="0" smtClean="0"/>
              <a:t>1 onza proporciona 23 mg de Ca</a:t>
            </a:r>
          </a:p>
          <a:p>
            <a:pPr eaLnBrk="1" hangingPunct="1"/>
            <a:r>
              <a:rPr lang="es-MX" sz="2000" dirty="0" smtClean="0"/>
              <a:t>6 onzas proporciona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endParaRPr lang="es-ES_tradnl" sz="2000" dirty="0" smtClean="0">
              <a:solidFill>
                <a:srgbClr val="3D3D3D"/>
              </a:solidFill>
              <a:latin typeface="Futura" pitchFamily="16" charset="0"/>
            </a:endParaRPr>
          </a:p>
          <a:p>
            <a:pPr eaLnBrk="1" hangingPunct="1"/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El organismo es incapaz de utilizar la galactosa.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Se acumula galactosa-1-fosfato.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Lesión en hígado, sistema nervioso central, otros órganos y sistemas corporales.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Partiendo de una IDS de 210 mg, ¿requiere suplementación? </a:t>
            </a:r>
            <a:r>
              <a:rPr lang="es-MX" sz="2000" dirty="0" smtClean="0"/>
              <a:t>  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r>
              <a:rPr lang="es-MX" sz="2000" dirty="0" smtClean="0"/>
              <a:t>1 onza proporciona 23 mg de Ca</a:t>
            </a:r>
          </a:p>
          <a:p>
            <a:pPr eaLnBrk="1" hangingPunct="1"/>
            <a:r>
              <a:rPr lang="es-MX" sz="2000" dirty="0" smtClean="0"/>
              <a:t>6 onzas proporciona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23 x 6=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Partiendo de una IDS de 210 mg, ¿requiere suplementación? </a:t>
            </a:r>
            <a:r>
              <a:rPr lang="es-MX" sz="2000" dirty="0" smtClean="0"/>
              <a:t>  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r>
              <a:rPr lang="es-MX" sz="2000" dirty="0" smtClean="0"/>
              <a:t>1 onza proporciona 23 mg de Ca</a:t>
            </a:r>
          </a:p>
          <a:p>
            <a:pPr eaLnBrk="1" hangingPunct="1"/>
            <a:r>
              <a:rPr lang="es-MX" sz="2000" dirty="0" smtClean="0"/>
              <a:t>6 onzas proporciona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23 x 6= </a:t>
            </a:r>
            <a:r>
              <a:rPr lang="es-MX" sz="2000" dirty="0" smtClean="0">
                <a:solidFill>
                  <a:srgbClr val="FF0000"/>
                </a:solidFill>
              </a:rPr>
              <a:t>138</a:t>
            </a:r>
          </a:p>
          <a:p>
            <a:pPr eaLnBrk="1" hangingPunct="1"/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Partiendo de una IDS de 210 mg, ¿requiere suplementación? </a:t>
            </a:r>
            <a:r>
              <a:rPr lang="es-MX" sz="2000" dirty="0" smtClean="0"/>
              <a:t>  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r>
              <a:rPr lang="es-MX" sz="2000" dirty="0" smtClean="0"/>
              <a:t>1 onza proporciona 23 mg de Ca</a:t>
            </a:r>
          </a:p>
          <a:p>
            <a:pPr eaLnBrk="1" hangingPunct="1"/>
            <a:r>
              <a:rPr lang="es-MX" sz="2000" dirty="0" smtClean="0"/>
              <a:t>6 onzas proporciona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23 x 6= </a:t>
            </a:r>
            <a:r>
              <a:rPr lang="es-MX" sz="2000" dirty="0" smtClean="0">
                <a:solidFill>
                  <a:srgbClr val="FF0000"/>
                </a:solidFill>
              </a:rPr>
              <a:t>138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138 / 1= </a:t>
            </a:r>
            <a:r>
              <a:rPr lang="es-MX" sz="2000" dirty="0" smtClean="0">
                <a:solidFill>
                  <a:srgbClr val="FF0000"/>
                </a:solidFill>
              </a:rPr>
              <a:t>138 mg de Ca en 6 onzas de </a:t>
            </a:r>
            <a:r>
              <a:rPr lang="es-MX" sz="2000" dirty="0" err="1" smtClean="0">
                <a:solidFill>
                  <a:srgbClr val="FF0000"/>
                </a:solidFill>
              </a:rPr>
              <a:t>Isomil</a:t>
            </a:r>
            <a:r>
              <a:rPr lang="es-MX" sz="2000" dirty="0" smtClean="0"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Partiendo de una IDS de 210 mg, ¿requiere suplementación? </a:t>
            </a:r>
            <a:r>
              <a:rPr lang="es-MX" sz="2000" dirty="0" smtClean="0"/>
              <a:t>  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r>
              <a:rPr lang="es-MX" sz="2000" dirty="0" smtClean="0"/>
              <a:t>1 onza proporciona 23 mg de Ca</a:t>
            </a:r>
          </a:p>
          <a:p>
            <a:pPr eaLnBrk="1" hangingPunct="1"/>
            <a:r>
              <a:rPr lang="es-MX" sz="2000" dirty="0" smtClean="0"/>
              <a:t>6 onzas proporciona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23 x 6= </a:t>
            </a:r>
            <a:r>
              <a:rPr lang="es-MX" sz="2000" dirty="0" smtClean="0">
                <a:solidFill>
                  <a:srgbClr val="FF0000"/>
                </a:solidFill>
              </a:rPr>
              <a:t>138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138 / 1= </a:t>
            </a:r>
            <a:r>
              <a:rPr lang="es-MX" sz="2000" dirty="0" smtClean="0">
                <a:solidFill>
                  <a:srgbClr val="FF0000"/>
                </a:solidFill>
              </a:rPr>
              <a:t>138 mg de Ca en 6 onzas de </a:t>
            </a:r>
            <a:r>
              <a:rPr lang="es-MX" sz="2000" dirty="0" err="1" smtClean="0">
                <a:solidFill>
                  <a:srgbClr val="FF0000"/>
                </a:solidFill>
              </a:rPr>
              <a:t>Isomil</a:t>
            </a:r>
            <a:r>
              <a:rPr lang="es-MX" sz="20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Al día consume 828 mg de Ca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Partiendo de una IDS de 210 mg, ¿requiere suplementación? </a:t>
            </a:r>
            <a:r>
              <a:rPr lang="es-MX" sz="2000" dirty="0" smtClean="0"/>
              <a:t>  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r>
              <a:rPr lang="es-MX" sz="2000" dirty="0" smtClean="0"/>
              <a:t>1 onza proporciona 23 mg de Ca</a:t>
            </a:r>
          </a:p>
          <a:p>
            <a:pPr eaLnBrk="1" hangingPunct="1"/>
            <a:r>
              <a:rPr lang="es-MX" sz="2000" dirty="0" smtClean="0"/>
              <a:t>6 onzas proporciona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23 x 6= </a:t>
            </a:r>
            <a:r>
              <a:rPr lang="es-MX" sz="2000" dirty="0" smtClean="0">
                <a:solidFill>
                  <a:srgbClr val="FF0000"/>
                </a:solidFill>
              </a:rPr>
              <a:t>138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138 / 1= </a:t>
            </a:r>
            <a:r>
              <a:rPr lang="es-MX" sz="2000" dirty="0" smtClean="0">
                <a:solidFill>
                  <a:srgbClr val="FF0000"/>
                </a:solidFill>
              </a:rPr>
              <a:t>138 mg de Ca en 6 onzas de </a:t>
            </a:r>
            <a:r>
              <a:rPr lang="es-MX" sz="2000" dirty="0" err="1" smtClean="0">
                <a:solidFill>
                  <a:srgbClr val="FF0000"/>
                </a:solidFill>
              </a:rPr>
              <a:t>Isomil</a:t>
            </a:r>
            <a:r>
              <a:rPr lang="es-MX" sz="2000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Al día consume 828 mg de Ca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No requiere suplementación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Hay tres tipos</a:t>
            </a:r>
            <a:endParaRPr lang="es-E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Deficiencia de galactosa-1- fosfato-</a:t>
            </a:r>
            <a:r>
              <a:rPr lang="es-MX" dirty="0" err="1" smtClean="0"/>
              <a:t>uridil</a:t>
            </a:r>
            <a:r>
              <a:rPr lang="es-MX" dirty="0" smtClean="0"/>
              <a:t> </a:t>
            </a:r>
            <a:r>
              <a:rPr lang="es-MX" dirty="0" err="1" smtClean="0"/>
              <a:t>transferasa</a:t>
            </a:r>
            <a:r>
              <a:rPr lang="es-MX" dirty="0" smtClean="0"/>
              <a:t> ( GALT; clásica, la mas común y la mas grave)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Deficiencia de galactosa quinasa (GALK)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Deficiencia de galactosa- 6 – fosfato </a:t>
            </a:r>
            <a:r>
              <a:rPr lang="es-MX" dirty="0" err="1" smtClean="0"/>
              <a:t>epimerasa</a:t>
            </a:r>
            <a:r>
              <a:rPr lang="es-MX" dirty="0" smtClean="0"/>
              <a:t> (GALE)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X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MX" sz="2000" b="1" dirty="0" smtClean="0"/>
              <a:t>¿Con que frutas continuaríamos en su ablactación?</a:t>
            </a:r>
            <a:endParaRPr lang="es-MX" sz="2000" dirty="0" smtClean="0"/>
          </a:p>
          <a:p>
            <a:pPr eaLnBrk="1" fontAlgn="t" hangingPunct="1">
              <a:buFontTx/>
              <a:buNone/>
            </a:pPr>
            <a:endParaRPr lang="es-MX" b="1" dirty="0" smtClean="0"/>
          </a:p>
          <a:p>
            <a:pPr eaLnBrk="1" fontAlgn="t" hangingPunct="1"/>
            <a:endParaRPr lang="es-MX" b="1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fontAlgn="t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75" y="2714625"/>
          <a:ext cx="7286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Frutas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Cereales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Manzana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Galletas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Zanahoria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Melón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Arroz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Chayote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Guayaba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Avena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Frijoles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X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Mango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Papa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Ejotes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Paciente 2</a:t>
            </a:r>
          </a:p>
        </p:txBody>
      </p:sp>
      <p:sp>
        <p:nvSpPr>
          <p:cNvPr id="73731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000" dirty="0" smtClean="0"/>
              <a:t>David 3 años toma 2 vasos de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</a:t>
            </a:r>
            <a:r>
              <a:rPr lang="es-MX" sz="2000" dirty="0" err="1" smtClean="0"/>
              <a:t>Advance</a:t>
            </a:r>
            <a:r>
              <a:rPr lang="es-MX" sz="2000" dirty="0" smtClean="0"/>
              <a:t> 2 IQ, come adecuadamente en cantidad y ”calidad” , cuando no encuentran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</a:t>
            </a:r>
            <a:r>
              <a:rPr lang="es-MX" sz="2000" dirty="0" err="1" smtClean="0"/>
              <a:t>Advance</a:t>
            </a:r>
            <a:r>
              <a:rPr lang="es-MX" sz="2000" dirty="0" smtClean="0"/>
              <a:t> “ IQ, </a:t>
            </a:r>
            <a:r>
              <a:rPr lang="es-MX" sz="2000" dirty="0" err="1" smtClean="0"/>
              <a:t>utilzan</a:t>
            </a:r>
            <a:r>
              <a:rPr lang="es-MX" sz="2000" dirty="0" smtClean="0"/>
              <a:t> NAN Soya</a:t>
            </a:r>
          </a:p>
          <a:p>
            <a:pPr eaLnBrk="1" hangingPunct="1"/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Partiendo de una IDS de 500 mg ¿requiere suplementación? </a:t>
            </a:r>
            <a:endParaRPr lang="es-MX" sz="2000" dirty="0" smtClean="0"/>
          </a:p>
          <a:p>
            <a:pPr eaLnBrk="1" hangingPunct="1"/>
            <a:endParaRPr lang="es-MX" sz="2000" dirty="0" smtClean="0"/>
          </a:p>
          <a:p>
            <a:pPr eaLnBrk="1" hangingPunct="1"/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000" dirty="0" smtClean="0"/>
              <a:t>David 3 años toma 2 vasos de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como adecuadamente en cantidad y ”calidad” , cuando no encuentran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utilizan NAN Soya</a:t>
            </a:r>
          </a:p>
          <a:p>
            <a:pPr eaLnBrk="1" hangingPunct="1"/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Partiendo de una IDS de 500 mg ¿requiere suplementación? </a:t>
            </a:r>
            <a:endParaRPr lang="es-MX" sz="2000" dirty="0" smtClean="0"/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s-MX" sz="4000" b="1" dirty="0" smtClean="0"/>
              <a:t>La exposición a los metabolitos de la galactosa puede ocasionar</a:t>
            </a:r>
            <a:r>
              <a:rPr lang="es-MX" sz="4000" dirty="0" smtClean="0"/>
              <a:t>:</a:t>
            </a:r>
            <a:endParaRPr lang="es-ES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z="2800" dirty="0" smtClean="0"/>
          </a:p>
          <a:p>
            <a:pPr eaLnBrk="1" hangingPunct="1">
              <a:lnSpc>
                <a:spcPct val="150000"/>
              </a:lnSpc>
            </a:pPr>
            <a:r>
              <a:rPr lang="es-MX" sz="2800" dirty="0" smtClean="0"/>
              <a:t>Daño hepático</a:t>
            </a:r>
          </a:p>
          <a:p>
            <a:pPr eaLnBrk="1" hangingPunct="1">
              <a:lnSpc>
                <a:spcPct val="150000"/>
              </a:lnSpc>
            </a:pPr>
            <a:r>
              <a:rPr lang="es-MX" sz="2800" dirty="0" smtClean="0"/>
              <a:t>Retardo mental</a:t>
            </a:r>
          </a:p>
          <a:p>
            <a:pPr eaLnBrk="1" hangingPunct="1">
              <a:lnSpc>
                <a:spcPct val="150000"/>
              </a:lnSpc>
            </a:pPr>
            <a:r>
              <a:rPr lang="es-MX" sz="2800" dirty="0" smtClean="0"/>
              <a:t>Formación de cataratas</a:t>
            </a:r>
          </a:p>
          <a:p>
            <a:pPr eaLnBrk="1" hangingPunct="1">
              <a:lnSpc>
                <a:spcPct val="150000"/>
              </a:lnSpc>
            </a:pPr>
            <a:r>
              <a:rPr lang="es-MX" sz="2800" dirty="0" smtClean="0"/>
              <a:t>Insuficiencia renal</a:t>
            </a:r>
            <a:endParaRPr lang="es-ES" sz="2800" dirty="0" smtClean="0"/>
          </a:p>
        </p:txBody>
      </p:sp>
      <p:pic>
        <p:nvPicPr>
          <p:cNvPr id="11268" name="Picture 6" descr="17187_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000" dirty="0" smtClean="0"/>
              <a:t>David 3 años toma 2 vasos de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como adecuadamente en cantidad y ”calidad” , cuando no encuentran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utilizan NAN Soya</a:t>
            </a:r>
          </a:p>
          <a:p>
            <a:pPr eaLnBrk="1" hangingPunct="1"/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Partiendo de una IDS de 500 mg ¿requiere suplementación?</a:t>
            </a:r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240 ml de </a:t>
            </a:r>
            <a:r>
              <a:rPr lang="es-MX" sz="2000" dirty="0" err="1" smtClean="0">
                <a:solidFill>
                  <a:srgbClr val="FF0000"/>
                </a:solidFill>
              </a:rPr>
              <a:t>Isomil</a:t>
            </a:r>
            <a:r>
              <a:rPr lang="es-MX" sz="2000" dirty="0" smtClean="0">
                <a:solidFill>
                  <a:srgbClr val="FF0000"/>
                </a:solidFill>
              </a:rPr>
              <a:t> </a:t>
            </a:r>
            <a:r>
              <a:rPr lang="es-MX" sz="2000" dirty="0" err="1" smtClean="0">
                <a:solidFill>
                  <a:srgbClr val="FF0000"/>
                </a:solidFill>
              </a:rPr>
              <a:t>Advance</a:t>
            </a:r>
            <a:r>
              <a:rPr lang="es-MX" sz="2000" dirty="0" smtClean="0">
                <a:solidFill>
                  <a:srgbClr val="FF0000"/>
                </a:solidFill>
              </a:rPr>
              <a:t> 2 IQ aportan  228 mg de Ca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000" dirty="0" smtClean="0"/>
              <a:t>David 3 años toma 2 vasos de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como adecuadamente en cantidad y ”calidad” , cuando no encuentran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utilizan NAN Soya</a:t>
            </a:r>
          </a:p>
          <a:p>
            <a:pPr eaLnBrk="1" hangingPunct="1"/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Partiendo de una IDS de 500 mg ¿requiere suplementación?</a:t>
            </a:r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240 ml de </a:t>
            </a:r>
            <a:r>
              <a:rPr lang="es-MX" sz="2000" dirty="0" err="1" smtClean="0">
                <a:solidFill>
                  <a:srgbClr val="FF0000"/>
                </a:solidFill>
              </a:rPr>
              <a:t>Isomil</a:t>
            </a:r>
            <a:r>
              <a:rPr lang="es-MX" sz="2000" dirty="0" smtClean="0">
                <a:solidFill>
                  <a:srgbClr val="FF0000"/>
                </a:solidFill>
              </a:rPr>
              <a:t> </a:t>
            </a:r>
            <a:r>
              <a:rPr lang="es-MX" sz="2000" dirty="0" err="1" smtClean="0">
                <a:solidFill>
                  <a:srgbClr val="FF0000"/>
                </a:solidFill>
              </a:rPr>
              <a:t>Advance</a:t>
            </a:r>
            <a:r>
              <a:rPr lang="es-MX" sz="2000" dirty="0" smtClean="0">
                <a:solidFill>
                  <a:srgbClr val="FF0000"/>
                </a:solidFill>
              </a:rPr>
              <a:t> 2 IQ aportan  228 mg de Ca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¿Cuanto aportan 480 ml?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000" dirty="0" smtClean="0"/>
              <a:t>David 3 años toma 2 vasos de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como adecuadamente en cantidad y ”calidad” , cuando no encuentran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utilizan NAN Soya</a:t>
            </a:r>
          </a:p>
          <a:p>
            <a:pPr eaLnBrk="1" hangingPunct="1"/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Partiendo de una IDS de 500 mg ¿requiere suplementación?</a:t>
            </a:r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240 ml de </a:t>
            </a:r>
            <a:r>
              <a:rPr lang="es-MX" sz="2000" dirty="0" err="1" smtClean="0">
                <a:solidFill>
                  <a:srgbClr val="FF0000"/>
                </a:solidFill>
              </a:rPr>
              <a:t>Isomil</a:t>
            </a:r>
            <a:r>
              <a:rPr lang="es-MX" sz="2000" dirty="0" smtClean="0">
                <a:solidFill>
                  <a:srgbClr val="FF0000"/>
                </a:solidFill>
              </a:rPr>
              <a:t> </a:t>
            </a:r>
            <a:r>
              <a:rPr lang="es-MX" sz="2000" dirty="0" err="1" smtClean="0">
                <a:solidFill>
                  <a:srgbClr val="FF0000"/>
                </a:solidFill>
              </a:rPr>
              <a:t>Advance</a:t>
            </a:r>
            <a:r>
              <a:rPr lang="es-MX" sz="2000" dirty="0" smtClean="0">
                <a:solidFill>
                  <a:srgbClr val="FF0000"/>
                </a:solidFill>
              </a:rPr>
              <a:t> 2 IQ aportan  228 mg de Ca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¿Cuanto aportan 480 ml?</a:t>
            </a:r>
          </a:p>
          <a:p>
            <a:pPr eaLnBrk="1" hangingPunct="1">
              <a:buFontTx/>
              <a:buNone/>
            </a:pPr>
            <a:r>
              <a:rPr lang="es-MX" sz="2000" b="1" dirty="0" smtClean="0"/>
              <a:t>240ml         228 mg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</p:txBody>
      </p:sp>
      <p:cxnSp>
        <p:nvCxnSpPr>
          <p:cNvPr id="77827" name="Straight Arrow Connector 3"/>
          <p:cNvCxnSpPr>
            <a:cxnSpLocks noChangeShapeType="1"/>
          </p:cNvCxnSpPr>
          <p:nvPr/>
        </p:nvCxnSpPr>
        <p:spPr bwMode="auto">
          <a:xfrm>
            <a:off x="1357313" y="4643438"/>
            <a:ext cx="35718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000" dirty="0" smtClean="0"/>
              <a:t>David 3 años toma 2 vasos de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como adecuadamente en cantidad y ”calidad” , cuando no encuentran </a:t>
            </a:r>
            <a:r>
              <a:rPr lang="es-MX" sz="2000" dirty="0" err="1" smtClean="0"/>
              <a:t>Isomil</a:t>
            </a:r>
            <a:r>
              <a:rPr lang="es-MX" sz="2000" dirty="0" smtClean="0"/>
              <a:t> , utilizan NAN Soya</a:t>
            </a:r>
          </a:p>
          <a:p>
            <a:pPr eaLnBrk="1" hangingPunct="1"/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Partiendo de una IDS de 500 mg ¿requiere suplementación?</a:t>
            </a:r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240 ml de </a:t>
            </a:r>
            <a:r>
              <a:rPr lang="es-MX" sz="2000" dirty="0" err="1" smtClean="0">
                <a:solidFill>
                  <a:srgbClr val="FF0000"/>
                </a:solidFill>
              </a:rPr>
              <a:t>Isomil</a:t>
            </a:r>
            <a:r>
              <a:rPr lang="es-MX" sz="2000" dirty="0" smtClean="0">
                <a:solidFill>
                  <a:srgbClr val="FF0000"/>
                </a:solidFill>
              </a:rPr>
              <a:t> </a:t>
            </a:r>
            <a:r>
              <a:rPr lang="es-MX" sz="2000" dirty="0" err="1" smtClean="0">
                <a:solidFill>
                  <a:srgbClr val="FF0000"/>
                </a:solidFill>
              </a:rPr>
              <a:t>Advance</a:t>
            </a:r>
            <a:r>
              <a:rPr lang="es-MX" sz="2000" dirty="0" smtClean="0">
                <a:solidFill>
                  <a:srgbClr val="FF0000"/>
                </a:solidFill>
              </a:rPr>
              <a:t> 2 IQ aportan  228 mg de Ca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¿Cuanto aportan 480 ml?</a:t>
            </a:r>
          </a:p>
          <a:p>
            <a:pPr eaLnBrk="1" hangingPunct="1">
              <a:buFontTx/>
              <a:buNone/>
            </a:pPr>
            <a:r>
              <a:rPr lang="es-MX" sz="2000" b="1" dirty="0" smtClean="0"/>
              <a:t>240ml         228 mg</a:t>
            </a:r>
          </a:p>
          <a:p>
            <a:pPr eaLnBrk="1" hangingPunct="1">
              <a:buFontTx/>
              <a:buNone/>
            </a:pPr>
            <a:r>
              <a:rPr lang="es-MX" sz="2000" b="1" dirty="0" smtClean="0"/>
              <a:t>480ml             x</a:t>
            </a:r>
          </a:p>
        </p:txBody>
      </p:sp>
      <p:cxnSp>
        <p:nvCxnSpPr>
          <p:cNvPr id="78851" name="Straight Arrow Connector 3"/>
          <p:cNvCxnSpPr>
            <a:cxnSpLocks noChangeShapeType="1"/>
          </p:cNvCxnSpPr>
          <p:nvPr/>
        </p:nvCxnSpPr>
        <p:spPr bwMode="auto">
          <a:xfrm>
            <a:off x="1357313" y="4643438"/>
            <a:ext cx="35718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852" name="Straight Arrow Connector 5"/>
          <p:cNvCxnSpPr>
            <a:cxnSpLocks noChangeShapeType="1"/>
          </p:cNvCxnSpPr>
          <p:nvPr/>
        </p:nvCxnSpPr>
        <p:spPr bwMode="auto">
          <a:xfrm>
            <a:off x="1428750" y="5000625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240ml         228 mg</a:t>
            </a:r>
          </a:p>
          <a:p>
            <a:pPr eaLnBrk="1" hangingPunct="1">
              <a:buFontTx/>
              <a:buNone/>
            </a:pPr>
            <a:r>
              <a:rPr lang="es-MX" sz="2000" b="1" dirty="0" smtClean="0"/>
              <a:t>480ml             x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480 x 228 =</a:t>
            </a:r>
            <a:endParaRPr lang="es-MX" dirty="0" smtClean="0"/>
          </a:p>
        </p:txBody>
      </p:sp>
      <p:cxnSp>
        <p:nvCxnSpPr>
          <p:cNvPr id="79875" name="Straight Arrow Connector 3"/>
          <p:cNvCxnSpPr>
            <a:cxnSpLocks noChangeShapeType="1"/>
          </p:cNvCxnSpPr>
          <p:nvPr/>
        </p:nvCxnSpPr>
        <p:spPr bwMode="auto">
          <a:xfrm>
            <a:off x="1357313" y="2214563"/>
            <a:ext cx="5715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76" name="Straight Arrow Connector 5"/>
          <p:cNvCxnSpPr>
            <a:cxnSpLocks noChangeShapeType="1"/>
          </p:cNvCxnSpPr>
          <p:nvPr/>
        </p:nvCxnSpPr>
        <p:spPr bwMode="auto">
          <a:xfrm>
            <a:off x="1357313" y="1785938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240ml         228 mg</a:t>
            </a:r>
          </a:p>
          <a:p>
            <a:pPr eaLnBrk="1" hangingPunct="1">
              <a:buFontTx/>
              <a:buNone/>
            </a:pPr>
            <a:r>
              <a:rPr lang="es-MX" sz="2000" b="1" dirty="0" smtClean="0"/>
              <a:t>480ml             x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480 x 228 = </a:t>
            </a:r>
            <a:r>
              <a:rPr lang="es-MX" sz="2000" b="1" dirty="0" smtClean="0">
                <a:solidFill>
                  <a:srgbClr val="FF0000"/>
                </a:solidFill>
              </a:rPr>
              <a:t>109440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</p:txBody>
      </p:sp>
      <p:cxnSp>
        <p:nvCxnSpPr>
          <p:cNvPr id="80899" name="Straight Arrow Connector 3"/>
          <p:cNvCxnSpPr>
            <a:cxnSpLocks noChangeShapeType="1"/>
          </p:cNvCxnSpPr>
          <p:nvPr/>
        </p:nvCxnSpPr>
        <p:spPr bwMode="auto">
          <a:xfrm>
            <a:off x="1357313" y="2214563"/>
            <a:ext cx="5715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00" name="Straight Arrow Connector 5"/>
          <p:cNvCxnSpPr>
            <a:cxnSpLocks noChangeShapeType="1"/>
          </p:cNvCxnSpPr>
          <p:nvPr/>
        </p:nvCxnSpPr>
        <p:spPr bwMode="auto">
          <a:xfrm>
            <a:off x="1357313" y="1785938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240ml         228 mg</a:t>
            </a:r>
          </a:p>
          <a:p>
            <a:pPr eaLnBrk="1" hangingPunct="1">
              <a:buFontTx/>
              <a:buNone/>
            </a:pPr>
            <a:r>
              <a:rPr lang="es-MX" sz="2000" b="1" dirty="0" smtClean="0"/>
              <a:t>480ml             x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480 x 228 = </a:t>
            </a:r>
            <a:r>
              <a:rPr lang="es-MX" sz="2000" b="1" dirty="0" smtClean="0">
                <a:solidFill>
                  <a:srgbClr val="FF0000"/>
                </a:solidFill>
              </a:rPr>
              <a:t>109440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109440 / 240 =</a:t>
            </a:r>
            <a:endParaRPr lang="es-MX" dirty="0" smtClean="0"/>
          </a:p>
        </p:txBody>
      </p:sp>
      <p:cxnSp>
        <p:nvCxnSpPr>
          <p:cNvPr id="81923" name="Straight Arrow Connector 3"/>
          <p:cNvCxnSpPr>
            <a:cxnSpLocks noChangeShapeType="1"/>
          </p:cNvCxnSpPr>
          <p:nvPr/>
        </p:nvCxnSpPr>
        <p:spPr bwMode="auto">
          <a:xfrm>
            <a:off x="1357313" y="2214563"/>
            <a:ext cx="5715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924" name="Straight Arrow Connector 5"/>
          <p:cNvCxnSpPr>
            <a:cxnSpLocks noChangeShapeType="1"/>
          </p:cNvCxnSpPr>
          <p:nvPr/>
        </p:nvCxnSpPr>
        <p:spPr bwMode="auto">
          <a:xfrm>
            <a:off x="1357313" y="1785938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240ml         228 mg</a:t>
            </a:r>
          </a:p>
          <a:p>
            <a:pPr eaLnBrk="1" hangingPunct="1">
              <a:buFontTx/>
              <a:buNone/>
            </a:pPr>
            <a:r>
              <a:rPr lang="es-MX" sz="2000" b="1" dirty="0" smtClean="0"/>
              <a:t>480ml             x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480 x 228 = </a:t>
            </a:r>
            <a:r>
              <a:rPr lang="es-MX" sz="2000" b="1" dirty="0" smtClean="0">
                <a:solidFill>
                  <a:srgbClr val="FF0000"/>
                </a:solidFill>
              </a:rPr>
              <a:t>109440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109440 / 240 = </a:t>
            </a:r>
            <a:r>
              <a:rPr lang="es-MX" sz="2000" b="1" dirty="0" smtClean="0">
                <a:solidFill>
                  <a:srgbClr val="FF0000"/>
                </a:solidFill>
              </a:rPr>
              <a:t>456</a:t>
            </a:r>
            <a:endParaRPr lang="es-MX" sz="2000" dirty="0" smtClean="0"/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82947" name="Straight Arrow Connector 3"/>
          <p:cNvCxnSpPr>
            <a:cxnSpLocks noChangeShapeType="1"/>
          </p:cNvCxnSpPr>
          <p:nvPr/>
        </p:nvCxnSpPr>
        <p:spPr bwMode="auto">
          <a:xfrm>
            <a:off x="1357313" y="2214563"/>
            <a:ext cx="5715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948" name="Straight Arrow Connector 5"/>
          <p:cNvCxnSpPr>
            <a:cxnSpLocks noChangeShapeType="1"/>
          </p:cNvCxnSpPr>
          <p:nvPr/>
        </p:nvCxnSpPr>
        <p:spPr bwMode="auto">
          <a:xfrm>
            <a:off x="1357313" y="1785938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240ml         228 mg</a:t>
            </a:r>
          </a:p>
          <a:p>
            <a:pPr eaLnBrk="1" hangingPunct="1">
              <a:buFontTx/>
              <a:buNone/>
            </a:pPr>
            <a:r>
              <a:rPr lang="es-MX" sz="2000" b="1" dirty="0" smtClean="0"/>
              <a:t>480ml             x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480 x 228 = </a:t>
            </a:r>
            <a:r>
              <a:rPr lang="es-MX" sz="2000" b="1" dirty="0" smtClean="0">
                <a:solidFill>
                  <a:srgbClr val="FF0000"/>
                </a:solidFill>
              </a:rPr>
              <a:t>109440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109440 / 240 = </a:t>
            </a:r>
            <a:r>
              <a:rPr lang="es-MX" sz="2000" b="1" dirty="0" smtClean="0">
                <a:solidFill>
                  <a:srgbClr val="FF0000"/>
                </a:solidFill>
              </a:rPr>
              <a:t>456</a:t>
            </a:r>
            <a:endParaRPr lang="es-MX" sz="2000" dirty="0" smtClean="0"/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480 m de </a:t>
            </a:r>
            <a:r>
              <a:rPr lang="es-MX" sz="2000" dirty="0" err="1" smtClean="0">
                <a:solidFill>
                  <a:srgbClr val="FF0000"/>
                </a:solidFill>
              </a:rPr>
              <a:t>Isomil</a:t>
            </a:r>
            <a:r>
              <a:rPr lang="es-MX" sz="2000" dirty="0" smtClean="0">
                <a:solidFill>
                  <a:srgbClr val="FF0000"/>
                </a:solidFill>
              </a:rPr>
              <a:t> </a:t>
            </a:r>
            <a:r>
              <a:rPr lang="es-MX" sz="2000" dirty="0" err="1" smtClean="0">
                <a:solidFill>
                  <a:srgbClr val="FF0000"/>
                </a:solidFill>
              </a:rPr>
              <a:t>Advance</a:t>
            </a:r>
            <a:r>
              <a:rPr lang="es-MX" sz="2000" dirty="0" smtClean="0">
                <a:solidFill>
                  <a:srgbClr val="FF0000"/>
                </a:solidFill>
              </a:rPr>
              <a:t>    456 mg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</p:txBody>
      </p:sp>
      <p:cxnSp>
        <p:nvCxnSpPr>
          <p:cNvPr id="83971" name="Straight Arrow Connector 3"/>
          <p:cNvCxnSpPr>
            <a:cxnSpLocks noChangeShapeType="1"/>
          </p:cNvCxnSpPr>
          <p:nvPr/>
        </p:nvCxnSpPr>
        <p:spPr bwMode="auto">
          <a:xfrm>
            <a:off x="1357313" y="2214563"/>
            <a:ext cx="5715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3972" name="Straight Arrow Connector 5"/>
          <p:cNvCxnSpPr>
            <a:cxnSpLocks noChangeShapeType="1"/>
          </p:cNvCxnSpPr>
          <p:nvPr/>
        </p:nvCxnSpPr>
        <p:spPr bwMode="auto">
          <a:xfrm>
            <a:off x="1357313" y="1785938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b="1" dirty="0" smtClean="0"/>
              <a:t>240ml         228 mg</a:t>
            </a:r>
          </a:p>
          <a:p>
            <a:pPr eaLnBrk="1" hangingPunct="1">
              <a:buFontTx/>
              <a:buNone/>
            </a:pPr>
            <a:r>
              <a:rPr lang="es-MX" sz="2000" b="1" dirty="0" smtClean="0"/>
              <a:t>480ml             x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480 x 228 = </a:t>
            </a:r>
            <a:r>
              <a:rPr lang="es-MX" sz="2000" b="1" dirty="0" smtClean="0">
                <a:solidFill>
                  <a:srgbClr val="FF0000"/>
                </a:solidFill>
              </a:rPr>
              <a:t>109440</a:t>
            </a:r>
          </a:p>
          <a:p>
            <a:pPr eaLnBrk="1" hangingPunct="1">
              <a:buFontTx/>
              <a:buNone/>
            </a:pPr>
            <a:endParaRPr lang="es-MX" sz="2000" b="1" dirty="0" smtClean="0"/>
          </a:p>
          <a:p>
            <a:pPr eaLnBrk="1" hangingPunct="1">
              <a:buFontTx/>
              <a:buNone/>
            </a:pPr>
            <a:r>
              <a:rPr lang="es-MX" sz="2000" b="1" dirty="0" smtClean="0"/>
              <a:t>109440 / 240 = </a:t>
            </a:r>
            <a:r>
              <a:rPr lang="es-MX" sz="2000" b="1" dirty="0" smtClean="0">
                <a:solidFill>
                  <a:srgbClr val="FF0000"/>
                </a:solidFill>
              </a:rPr>
              <a:t>456</a:t>
            </a:r>
            <a:endParaRPr lang="es-MX" sz="2000" dirty="0" smtClean="0"/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480 m de </a:t>
            </a:r>
            <a:r>
              <a:rPr lang="es-MX" sz="2000" dirty="0" err="1" smtClean="0">
                <a:solidFill>
                  <a:srgbClr val="FF0000"/>
                </a:solidFill>
              </a:rPr>
              <a:t>Isomil</a:t>
            </a:r>
            <a:r>
              <a:rPr lang="es-MX" sz="2000" dirty="0" smtClean="0">
                <a:solidFill>
                  <a:srgbClr val="FF0000"/>
                </a:solidFill>
              </a:rPr>
              <a:t> </a:t>
            </a:r>
            <a:r>
              <a:rPr lang="es-MX" sz="2000" dirty="0" err="1" smtClean="0">
                <a:solidFill>
                  <a:srgbClr val="FF0000"/>
                </a:solidFill>
              </a:rPr>
              <a:t>Advance</a:t>
            </a:r>
            <a:r>
              <a:rPr lang="es-MX" sz="2000" dirty="0" smtClean="0">
                <a:solidFill>
                  <a:srgbClr val="FF0000"/>
                </a:solidFill>
              </a:rPr>
              <a:t>    456 mg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s-MX" sz="2000" dirty="0" smtClean="0"/>
              <a:t>No requiere suplementación, con una ración de espinacas cubrimos los requerimientos</a:t>
            </a:r>
          </a:p>
          <a:p>
            <a:pPr eaLnBrk="1" hangingPunct="1"/>
            <a:endParaRPr lang="es-MX" dirty="0" smtClean="0"/>
          </a:p>
        </p:txBody>
      </p:sp>
      <p:cxnSp>
        <p:nvCxnSpPr>
          <p:cNvPr id="84995" name="Straight Arrow Connector 3"/>
          <p:cNvCxnSpPr>
            <a:cxnSpLocks noChangeShapeType="1"/>
          </p:cNvCxnSpPr>
          <p:nvPr/>
        </p:nvCxnSpPr>
        <p:spPr bwMode="auto">
          <a:xfrm>
            <a:off x="1357313" y="2214563"/>
            <a:ext cx="5715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4996" name="Straight Arrow Connector 5"/>
          <p:cNvCxnSpPr>
            <a:cxnSpLocks noChangeShapeType="1"/>
          </p:cNvCxnSpPr>
          <p:nvPr/>
        </p:nvCxnSpPr>
        <p:spPr bwMode="auto">
          <a:xfrm>
            <a:off x="1357313" y="1785938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b="1" dirty="0" smtClean="0"/>
              <a:t>Normas Generales</a:t>
            </a:r>
            <a:endParaRPr lang="es-E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858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Eliminar la galactosa de la dieta ante la menor sospecha clínica.</a:t>
            </a:r>
          </a:p>
          <a:p>
            <a:pPr eaLnBrk="1" hangingPunct="1"/>
            <a:r>
              <a:rPr lang="es-ES" dirty="0" smtClean="0"/>
              <a:t>El tratamiento debe mantenerse de un modo estricto durante toda la vida.</a:t>
            </a:r>
          </a:p>
          <a:p>
            <a:pPr eaLnBrk="1" hangingPunct="1"/>
            <a:r>
              <a:rPr lang="es-ES" dirty="0" smtClean="0"/>
              <a:t>No existe aumento de la tolerancia a la galactosa.</a:t>
            </a:r>
          </a:p>
          <a:p>
            <a:pPr eaLnBrk="1" hangingPunct="1"/>
            <a:r>
              <a:rPr lang="es-MX" dirty="0" smtClean="0"/>
              <a:t>Una dieta muy estricta contiene 40 </a:t>
            </a:r>
            <a:r>
              <a:rPr lang="es-MX" dirty="0" err="1" smtClean="0"/>
              <a:t>mg.</a:t>
            </a:r>
            <a:endParaRPr lang="es-MX" dirty="0" smtClean="0"/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3200" dirty="0" smtClean="0"/>
              <a:t>Pero, ¿Cuándo ocupamos NAN Soya?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dirty="0" smtClean="0"/>
              <a:t>30 ml de NAN soya aportan 21 mg de Ca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dirty="0" smtClean="0"/>
              <a:t>30 ml de NAN soya aportan 21 mg de Ca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30ml       21mg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</a:t>
            </a:r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87043" name="Straight Arrow Connector 3"/>
          <p:cNvCxnSpPr>
            <a:cxnSpLocks noChangeShapeType="1"/>
          </p:cNvCxnSpPr>
          <p:nvPr/>
        </p:nvCxnSpPr>
        <p:spPr bwMode="auto">
          <a:xfrm>
            <a:off x="1357313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dirty="0" smtClean="0"/>
              <a:t>30 ml de NAN soya aportan 21 mg de Ca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30ml       21mg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240ml         X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 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88067" name="Straight Arrow Connector 3"/>
          <p:cNvCxnSpPr>
            <a:cxnSpLocks noChangeShapeType="1"/>
          </p:cNvCxnSpPr>
          <p:nvPr/>
        </p:nvCxnSpPr>
        <p:spPr bwMode="auto">
          <a:xfrm>
            <a:off x="1357313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8068" name="Straight Arrow Connector 5"/>
          <p:cNvCxnSpPr>
            <a:cxnSpLocks noChangeShapeType="1"/>
          </p:cNvCxnSpPr>
          <p:nvPr/>
        </p:nvCxnSpPr>
        <p:spPr bwMode="auto">
          <a:xfrm>
            <a:off x="1500188" y="2500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dirty="0" smtClean="0"/>
              <a:t>30 ml de NAN soya aportan 21 mg de Ca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30ml       21mg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240ml         X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 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240 x 21=</a:t>
            </a:r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89091" name="Straight Arrow Connector 3"/>
          <p:cNvCxnSpPr>
            <a:cxnSpLocks noChangeShapeType="1"/>
          </p:cNvCxnSpPr>
          <p:nvPr/>
        </p:nvCxnSpPr>
        <p:spPr bwMode="auto">
          <a:xfrm>
            <a:off x="1357313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9092" name="Straight Arrow Connector 5"/>
          <p:cNvCxnSpPr>
            <a:cxnSpLocks noChangeShapeType="1"/>
          </p:cNvCxnSpPr>
          <p:nvPr/>
        </p:nvCxnSpPr>
        <p:spPr bwMode="auto">
          <a:xfrm>
            <a:off x="1500188" y="2500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dirty="0" smtClean="0"/>
              <a:t>30 ml de NAN soya aportan 21 mg de Ca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30ml       21mg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240ml         X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 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240 x 21= </a:t>
            </a:r>
            <a:r>
              <a:rPr lang="es-MX" sz="2000" dirty="0" smtClean="0">
                <a:solidFill>
                  <a:srgbClr val="FF0000"/>
                </a:solidFill>
              </a:rPr>
              <a:t>5040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</a:t>
            </a:r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0115" name="Straight Arrow Connector 3"/>
          <p:cNvCxnSpPr>
            <a:cxnSpLocks noChangeShapeType="1"/>
          </p:cNvCxnSpPr>
          <p:nvPr/>
        </p:nvCxnSpPr>
        <p:spPr bwMode="auto">
          <a:xfrm>
            <a:off x="1357313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0116" name="Straight Arrow Connector 5"/>
          <p:cNvCxnSpPr>
            <a:cxnSpLocks noChangeShapeType="1"/>
          </p:cNvCxnSpPr>
          <p:nvPr/>
        </p:nvCxnSpPr>
        <p:spPr bwMode="auto">
          <a:xfrm>
            <a:off x="1500188" y="2500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dirty="0" smtClean="0"/>
              <a:t>30 ml de NAN soya aportan 21 mg de Ca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30ml       21mg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240ml         X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 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240 x 21= </a:t>
            </a:r>
            <a:r>
              <a:rPr lang="es-MX" sz="2000" dirty="0" smtClean="0">
                <a:solidFill>
                  <a:srgbClr val="FF0000"/>
                </a:solidFill>
              </a:rPr>
              <a:t>5040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5040 / 30 =</a:t>
            </a:r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1139" name="Straight Arrow Connector 3"/>
          <p:cNvCxnSpPr>
            <a:cxnSpLocks noChangeShapeType="1"/>
          </p:cNvCxnSpPr>
          <p:nvPr/>
        </p:nvCxnSpPr>
        <p:spPr bwMode="auto">
          <a:xfrm>
            <a:off x="1357313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1140" name="Straight Arrow Connector 5"/>
          <p:cNvCxnSpPr>
            <a:cxnSpLocks noChangeShapeType="1"/>
          </p:cNvCxnSpPr>
          <p:nvPr/>
        </p:nvCxnSpPr>
        <p:spPr bwMode="auto">
          <a:xfrm>
            <a:off x="1500188" y="2500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dirty="0" smtClean="0"/>
              <a:t>30 ml de NAN soya aportan 21 mg de Ca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30ml       21mg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240ml         X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 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240 x 21= </a:t>
            </a:r>
            <a:r>
              <a:rPr lang="es-MX" sz="2000" dirty="0" smtClean="0">
                <a:solidFill>
                  <a:srgbClr val="FF0000"/>
                </a:solidFill>
              </a:rPr>
              <a:t>5040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5040 / 30 = </a:t>
            </a:r>
            <a:r>
              <a:rPr lang="es-MX" sz="2000" dirty="0" smtClean="0">
                <a:solidFill>
                  <a:srgbClr val="FF0000"/>
                </a:solidFill>
              </a:rPr>
              <a:t>168</a:t>
            </a:r>
            <a:r>
              <a:rPr lang="es-MX" sz="2000" dirty="0" smtClean="0"/>
              <a:t>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</a:t>
            </a:r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2163" name="Straight Arrow Connector 3"/>
          <p:cNvCxnSpPr>
            <a:cxnSpLocks noChangeShapeType="1"/>
          </p:cNvCxnSpPr>
          <p:nvPr/>
        </p:nvCxnSpPr>
        <p:spPr bwMode="auto">
          <a:xfrm>
            <a:off x="1357313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164" name="Straight Arrow Connector 5"/>
          <p:cNvCxnSpPr>
            <a:cxnSpLocks noChangeShapeType="1"/>
          </p:cNvCxnSpPr>
          <p:nvPr/>
        </p:nvCxnSpPr>
        <p:spPr bwMode="auto">
          <a:xfrm>
            <a:off x="1500188" y="2500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dirty="0" smtClean="0"/>
              <a:t>30 ml de NAN soya aportan 21 mg de Ca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30ml       21mg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240ml         X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 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240 x 21= </a:t>
            </a:r>
            <a:r>
              <a:rPr lang="es-MX" sz="2000" dirty="0" smtClean="0">
                <a:solidFill>
                  <a:srgbClr val="FF0000"/>
                </a:solidFill>
              </a:rPr>
              <a:t>5040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5040 / 30 = </a:t>
            </a:r>
            <a:r>
              <a:rPr lang="es-MX" sz="2000" dirty="0" smtClean="0">
                <a:solidFill>
                  <a:srgbClr val="FF0000"/>
                </a:solidFill>
              </a:rPr>
              <a:t>168</a:t>
            </a:r>
            <a:r>
              <a:rPr lang="es-MX" sz="2000" dirty="0" smtClean="0"/>
              <a:t>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ml de NAN soya aportan 168 mg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3187" name="Straight Arrow Connector 3"/>
          <p:cNvCxnSpPr>
            <a:cxnSpLocks noChangeShapeType="1"/>
          </p:cNvCxnSpPr>
          <p:nvPr/>
        </p:nvCxnSpPr>
        <p:spPr bwMode="auto">
          <a:xfrm>
            <a:off x="1357313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3188" name="Straight Arrow Connector 5"/>
          <p:cNvCxnSpPr>
            <a:cxnSpLocks noChangeShapeType="1"/>
          </p:cNvCxnSpPr>
          <p:nvPr/>
        </p:nvCxnSpPr>
        <p:spPr bwMode="auto">
          <a:xfrm>
            <a:off x="1500188" y="2500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MX" sz="2000" dirty="0" smtClean="0"/>
              <a:t>30 ml de NAN soya aportan 21 mg de Ca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30ml       21mg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240ml         X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 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240 x 21= </a:t>
            </a:r>
            <a:r>
              <a:rPr lang="es-MX" sz="2000" dirty="0" smtClean="0">
                <a:solidFill>
                  <a:srgbClr val="FF0000"/>
                </a:solidFill>
              </a:rPr>
              <a:t>5040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5040 / 30 = </a:t>
            </a:r>
            <a:r>
              <a:rPr lang="es-MX" sz="2000" dirty="0" smtClean="0">
                <a:solidFill>
                  <a:srgbClr val="FF0000"/>
                </a:solidFill>
              </a:rPr>
              <a:t>168</a:t>
            </a:r>
            <a:r>
              <a:rPr lang="es-MX" sz="2000" dirty="0" smtClean="0"/>
              <a:t> 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ml de NAN soya aportan 168 mg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480 ml de NAN Soya aportan  </a:t>
            </a:r>
            <a:r>
              <a:rPr lang="es-MX" sz="2000" dirty="0" smtClean="0">
                <a:solidFill>
                  <a:srgbClr val="FF0000"/>
                </a:solidFill>
              </a:rPr>
              <a:t>?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4211" name="Straight Arrow Connector 3"/>
          <p:cNvCxnSpPr>
            <a:cxnSpLocks noChangeShapeType="1"/>
          </p:cNvCxnSpPr>
          <p:nvPr/>
        </p:nvCxnSpPr>
        <p:spPr bwMode="auto">
          <a:xfrm>
            <a:off x="1357313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4212" name="Straight Arrow Connector 5"/>
          <p:cNvCxnSpPr>
            <a:cxnSpLocks noChangeShapeType="1"/>
          </p:cNvCxnSpPr>
          <p:nvPr/>
        </p:nvCxnSpPr>
        <p:spPr bwMode="auto">
          <a:xfrm>
            <a:off x="1500188" y="2500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     168 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480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5235" name="Straight Arrow Connector 3"/>
          <p:cNvCxnSpPr>
            <a:cxnSpLocks noChangeShapeType="1"/>
          </p:cNvCxnSpPr>
          <p:nvPr/>
        </p:nvCxnSpPr>
        <p:spPr bwMode="auto">
          <a:xfrm>
            <a:off x="1428750" y="2500313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5236" name="Straight Arrow Connector 5"/>
          <p:cNvCxnSpPr>
            <a:cxnSpLocks noChangeShapeType="1"/>
          </p:cNvCxnSpPr>
          <p:nvPr/>
        </p:nvCxnSpPr>
        <p:spPr bwMode="auto">
          <a:xfrm>
            <a:off x="1428750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b="1" dirty="0" smtClean="0"/>
              <a:t>Contenido recomendado de </a:t>
            </a:r>
            <a:r>
              <a:rPr lang="es-MX" b="1" dirty="0" err="1" smtClean="0"/>
              <a:t>de</a:t>
            </a:r>
            <a:r>
              <a:rPr lang="es-MX" b="1" dirty="0" smtClean="0"/>
              <a:t> galactosa en la dieta 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Lactante no mas de 50 mg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Niño 150-200 mg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Adulto de 250 -300mg</a:t>
            </a:r>
          </a:p>
          <a:p>
            <a:pPr eaLnBrk="1" hangingPunct="1"/>
            <a:endParaRPr lang="es-MX" dirty="0" smtClean="0"/>
          </a:p>
          <a:p>
            <a:pPr eaLnBrk="1" hangingPunct="1">
              <a:buFontTx/>
              <a:buNone/>
            </a:pPr>
            <a:r>
              <a:rPr lang="es-MX" sz="1100" b="1" dirty="0" smtClean="0"/>
              <a:t>Fuente: Tratamiento nutricional de los errores innatos del metabolismo. Sociedad Española de los errores innatos del metabolismo.</a:t>
            </a:r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     168 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480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480 x 168 =</a:t>
            </a: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6259" name="Straight Arrow Connector 3"/>
          <p:cNvCxnSpPr>
            <a:cxnSpLocks noChangeShapeType="1"/>
          </p:cNvCxnSpPr>
          <p:nvPr/>
        </p:nvCxnSpPr>
        <p:spPr bwMode="auto">
          <a:xfrm>
            <a:off x="1428750" y="2500313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6260" name="Straight Arrow Connector 5"/>
          <p:cNvCxnSpPr>
            <a:cxnSpLocks noChangeShapeType="1"/>
          </p:cNvCxnSpPr>
          <p:nvPr/>
        </p:nvCxnSpPr>
        <p:spPr bwMode="auto">
          <a:xfrm>
            <a:off x="1428750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     168 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480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480 x 168 = </a:t>
            </a:r>
            <a:r>
              <a:rPr lang="es-MX" sz="2000" dirty="0" smtClean="0">
                <a:solidFill>
                  <a:srgbClr val="FF0000"/>
                </a:solidFill>
              </a:rPr>
              <a:t>80640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7283" name="Straight Arrow Connector 3"/>
          <p:cNvCxnSpPr>
            <a:cxnSpLocks noChangeShapeType="1"/>
          </p:cNvCxnSpPr>
          <p:nvPr/>
        </p:nvCxnSpPr>
        <p:spPr bwMode="auto">
          <a:xfrm>
            <a:off x="1428750" y="2500313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7284" name="Straight Arrow Connector 5"/>
          <p:cNvCxnSpPr>
            <a:cxnSpLocks noChangeShapeType="1"/>
          </p:cNvCxnSpPr>
          <p:nvPr/>
        </p:nvCxnSpPr>
        <p:spPr bwMode="auto">
          <a:xfrm>
            <a:off x="1428750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     168 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480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480 x 168 = </a:t>
            </a:r>
            <a:r>
              <a:rPr lang="es-MX" sz="2000" dirty="0" smtClean="0">
                <a:solidFill>
                  <a:srgbClr val="FF0000"/>
                </a:solidFill>
              </a:rPr>
              <a:t>80640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80640 / 240 =</a:t>
            </a: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8307" name="Straight Arrow Connector 3"/>
          <p:cNvCxnSpPr>
            <a:cxnSpLocks noChangeShapeType="1"/>
          </p:cNvCxnSpPr>
          <p:nvPr/>
        </p:nvCxnSpPr>
        <p:spPr bwMode="auto">
          <a:xfrm>
            <a:off x="1428750" y="2500313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8308" name="Straight Arrow Connector 5"/>
          <p:cNvCxnSpPr>
            <a:cxnSpLocks noChangeShapeType="1"/>
          </p:cNvCxnSpPr>
          <p:nvPr/>
        </p:nvCxnSpPr>
        <p:spPr bwMode="auto">
          <a:xfrm>
            <a:off x="1428750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     168 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480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480 x 168 = </a:t>
            </a:r>
            <a:r>
              <a:rPr lang="es-MX" sz="2000" dirty="0" smtClean="0">
                <a:solidFill>
                  <a:srgbClr val="FF0000"/>
                </a:solidFill>
              </a:rPr>
              <a:t>80640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80640 / 240 = </a:t>
            </a:r>
            <a:r>
              <a:rPr lang="es-MX" sz="2000" dirty="0" smtClean="0">
                <a:solidFill>
                  <a:srgbClr val="FF0000"/>
                </a:solidFill>
              </a:rPr>
              <a:t>336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99331" name="Straight Arrow Connector 3"/>
          <p:cNvCxnSpPr>
            <a:cxnSpLocks noChangeShapeType="1"/>
          </p:cNvCxnSpPr>
          <p:nvPr/>
        </p:nvCxnSpPr>
        <p:spPr bwMode="auto">
          <a:xfrm>
            <a:off x="1428750" y="2500313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9332" name="Straight Arrow Connector 5"/>
          <p:cNvCxnSpPr>
            <a:cxnSpLocks noChangeShapeType="1"/>
          </p:cNvCxnSpPr>
          <p:nvPr/>
        </p:nvCxnSpPr>
        <p:spPr bwMode="auto">
          <a:xfrm>
            <a:off x="1428750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     168 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480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480 x 168 = </a:t>
            </a:r>
            <a:r>
              <a:rPr lang="es-MX" sz="2000" dirty="0" smtClean="0">
                <a:solidFill>
                  <a:srgbClr val="FF0000"/>
                </a:solidFill>
              </a:rPr>
              <a:t>80640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80640 / 240 = </a:t>
            </a:r>
            <a:r>
              <a:rPr lang="es-MX" sz="2000" dirty="0" smtClean="0">
                <a:solidFill>
                  <a:srgbClr val="FF0000"/>
                </a:solidFill>
              </a:rPr>
              <a:t>336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480 ml de NAN Soya aportan 336 mg de Ca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100355" name="Straight Arrow Connector 3"/>
          <p:cNvCxnSpPr>
            <a:cxnSpLocks noChangeShapeType="1"/>
          </p:cNvCxnSpPr>
          <p:nvPr/>
        </p:nvCxnSpPr>
        <p:spPr bwMode="auto">
          <a:xfrm>
            <a:off x="1428750" y="2500313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0356" name="Straight Arrow Connector 5"/>
          <p:cNvCxnSpPr>
            <a:cxnSpLocks noChangeShapeType="1"/>
          </p:cNvCxnSpPr>
          <p:nvPr/>
        </p:nvCxnSpPr>
        <p:spPr bwMode="auto">
          <a:xfrm>
            <a:off x="1428750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     168 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480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480 x 168 = </a:t>
            </a:r>
            <a:r>
              <a:rPr lang="es-MX" sz="2000" dirty="0" smtClean="0">
                <a:solidFill>
                  <a:srgbClr val="FF0000"/>
                </a:solidFill>
              </a:rPr>
              <a:t>80640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80640 / 240 = </a:t>
            </a:r>
            <a:r>
              <a:rPr lang="es-MX" sz="2000" dirty="0" smtClean="0">
                <a:solidFill>
                  <a:srgbClr val="FF0000"/>
                </a:solidFill>
              </a:rPr>
              <a:t>336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480 ml de NAN Soya aportan 336 mg de Ca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s-MX" sz="2000" dirty="0" smtClean="0"/>
              <a:t>500 mg IDS – 336 mg aportados =</a:t>
            </a: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101379" name="Straight Arrow Connector 3"/>
          <p:cNvCxnSpPr>
            <a:cxnSpLocks noChangeShapeType="1"/>
          </p:cNvCxnSpPr>
          <p:nvPr/>
        </p:nvCxnSpPr>
        <p:spPr bwMode="auto">
          <a:xfrm>
            <a:off x="1428750" y="2500313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1380" name="Straight Arrow Connector 5"/>
          <p:cNvCxnSpPr>
            <a:cxnSpLocks noChangeShapeType="1"/>
          </p:cNvCxnSpPr>
          <p:nvPr/>
        </p:nvCxnSpPr>
        <p:spPr bwMode="auto">
          <a:xfrm>
            <a:off x="1428750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     240      168 mg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     480        X</a:t>
            </a:r>
          </a:p>
          <a:p>
            <a:pPr eaLnBrk="1" hangingPunct="1">
              <a:buFontTx/>
              <a:buNone/>
            </a:pPr>
            <a:endParaRPr lang="es-MX" sz="2000" dirty="0" smtClean="0"/>
          </a:p>
          <a:p>
            <a:pPr eaLnBrk="1" hangingPunct="1">
              <a:buFontTx/>
              <a:buNone/>
            </a:pPr>
            <a:r>
              <a:rPr lang="es-MX" sz="2000" dirty="0" smtClean="0"/>
              <a:t>480 x 168 = </a:t>
            </a:r>
            <a:r>
              <a:rPr lang="es-MX" sz="2000" dirty="0" smtClean="0">
                <a:solidFill>
                  <a:srgbClr val="FF0000"/>
                </a:solidFill>
              </a:rPr>
              <a:t>80640</a:t>
            </a:r>
          </a:p>
          <a:p>
            <a:pPr eaLnBrk="1" hangingPunct="1">
              <a:buFontTx/>
              <a:buNone/>
            </a:pPr>
            <a:r>
              <a:rPr lang="es-MX" sz="2000" dirty="0" smtClean="0"/>
              <a:t>80640 / 240 = </a:t>
            </a:r>
            <a:r>
              <a:rPr lang="es-MX" sz="2000" dirty="0" smtClean="0">
                <a:solidFill>
                  <a:srgbClr val="FF0000"/>
                </a:solidFill>
              </a:rPr>
              <a:t>336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480 ml de NAN Soya aportan 336 mg de Ca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s-MX" sz="2000" dirty="0" smtClean="0"/>
              <a:t>500 mg IDS – 336 mg aportados =</a:t>
            </a:r>
            <a:r>
              <a:rPr lang="es-MX" sz="2000" dirty="0" smtClean="0">
                <a:solidFill>
                  <a:srgbClr val="FF0000"/>
                </a:solidFill>
              </a:rPr>
              <a:t> 164 mg</a:t>
            </a: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s-MX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cxnSp>
        <p:nvCxnSpPr>
          <p:cNvPr id="102403" name="Straight Arrow Connector 3"/>
          <p:cNvCxnSpPr>
            <a:cxnSpLocks noChangeShapeType="1"/>
          </p:cNvCxnSpPr>
          <p:nvPr/>
        </p:nvCxnSpPr>
        <p:spPr bwMode="auto">
          <a:xfrm>
            <a:off x="1428750" y="2500313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04" name="Straight Arrow Connector 5"/>
          <p:cNvCxnSpPr>
            <a:cxnSpLocks noChangeShapeType="1"/>
          </p:cNvCxnSpPr>
          <p:nvPr/>
        </p:nvCxnSpPr>
        <p:spPr bwMode="auto">
          <a:xfrm>
            <a:off x="1428750" y="2143125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¿Requiere suplementación?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  <a:p>
            <a:pPr eaLnBrk="1" hangingPunct="1">
              <a:buFontTx/>
              <a:buNone/>
            </a:pPr>
            <a:r>
              <a:rPr lang="es-MX" dirty="0" smtClean="0"/>
              <a:t>En este caso y dada la cantidad que consume:</a:t>
            </a:r>
          </a:p>
          <a:p>
            <a:pPr eaLnBrk="1" hangingPunct="1">
              <a:buFontTx/>
              <a:buNone/>
            </a:pPr>
            <a:endParaRPr lang="es-MX" dirty="0" smtClean="0"/>
          </a:p>
          <a:p>
            <a:pPr eaLnBrk="1" hangingPunct="1"/>
            <a:r>
              <a:rPr lang="es-MX" dirty="0" smtClean="0"/>
              <a:t>Si es con </a:t>
            </a:r>
            <a:r>
              <a:rPr lang="es-MX" dirty="0" err="1" smtClean="0"/>
              <a:t>Isomil</a:t>
            </a:r>
            <a:r>
              <a:rPr lang="es-MX" dirty="0" smtClean="0"/>
              <a:t>: NO</a:t>
            </a:r>
          </a:p>
          <a:p>
            <a:pPr eaLnBrk="1" hangingPunct="1"/>
            <a:r>
              <a:rPr lang="es-MX" dirty="0" smtClean="0"/>
              <a:t>Si es con  NAN Soya: SI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sz="2800" dirty="0" smtClean="0"/>
              <a:t>Por eso en cada caso habrá que calcular la cantidad de calcio que esta consumiendo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es-MX" dirty="0" smtClean="0"/>
          </a:p>
          <a:p>
            <a:pPr algn="ctr">
              <a:buFontTx/>
              <a:buNone/>
              <a:defRPr/>
            </a:pPr>
            <a:r>
              <a:rPr lang="es-MX" dirty="0" smtClean="0"/>
              <a:t> </a:t>
            </a:r>
            <a:r>
              <a:rPr lang="es-MX" b="1" dirty="0" smtClean="0">
                <a:hlinkClick r:id="rId3"/>
              </a:rPr>
              <a:t>www.galactosemia.org</a:t>
            </a:r>
            <a:endParaRPr lang="es-MX" b="1" dirty="0" smtClean="0"/>
          </a:p>
          <a:p>
            <a:pPr algn="ctr">
              <a:buFontTx/>
              <a:buNone/>
              <a:defRPr/>
            </a:pPr>
            <a:r>
              <a:rPr lang="en-US" dirty="0" smtClean="0"/>
              <a:t>Parents of </a:t>
            </a:r>
            <a:r>
              <a:rPr lang="en-US" dirty="0" err="1" smtClean="0"/>
              <a:t>Galactosemic</a:t>
            </a:r>
            <a:r>
              <a:rPr lang="en-US" dirty="0" smtClean="0"/>
              <a:t> Children, Inc</a:t>
            </a:r>
            <a:endParaRPr lang="es-MX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 smtClean="0"/>
              <a:t>Gracias </a:t>
            </a:r>
          </a:p>
        </p:txBody>
      </p:sp>
      <p:pic>
        <p:nvPicPr>
          <p:cNvPr id="105475" name="Content Placeholder 5" descr="ja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3468</Words>
  <Application>Microsoft Office PowerPoint</Application>
  <PresentationFormat>Presentación en pantalla (4:3)</PresentationFormat>
  <Paragraphs>1507</Paragraphs>
  <Slides>99</Slides>
  <Notes>98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99</vt:i4>
      </vt:variant>
    </vt:vector>
  </HeadingPairs>
  <TitlesOfParts>
    <vt:vector size="100" baseType="lpstr">
      <vt:lpstr>Tema de Office</vt:lpstr>
      <vt:lpstr>Presentación de PowerPoint</vt:lpstr>
      <vt:lpstr>Galactosa</vt:lpstr>
      <vt:lpstr>En la leche materna varía de acuerdo a la especie</vt:lpstr>
      <vt:lpstr>Galactosemia </vt:lpstr>
      <vt:lpstr>Presentación de PowerPoint</vt:lpstr>
      <vt:lpstr>Hay tres tipos</vt:lpstr>
      <vt:lpstr>La exposición a los metabolitos de la galactosa puede ocasionar:</vt:lpstr>
      <vt:lpstr>Normas Generales</vt:lpstr>
      <vt:lpstr>Contenido recomendado de de galactosa en la dieta </vt:lpstr>
      <vt:lpstr>Presentación de PowerPoint</vt:lpstr>
      <vt:lpstr>Presentación de PowerPoint</vt:lpstr>
      <vt:lpstr>¿Formula lácteas “sin lactosa” o leches deslactosadas?</vt:lpstr>
      <vt:lpstr>Ablactación</vt:lpstr>
      <vt:lpstr>Presentación de PowerPoint</vt:lpstr>
      <vt:lpstr>Embarazo </vt:lpstr>
      <vt:lpstr>Alimentos lácteos</vt:lpstr>
      <vt:lpstr>Presentación de PowerPoint</vt:lpstr>
      <vt:lpstr>Alimentos no lácteos</vt:lpstr>
      <vt:lpstr>Galactosa soluble</vt:lpstr>
      <vt:lpstr>Galactosa soluble mg/100g</vt:lpstr>
      <vt:lpstr>Galactosa ligada por enlaces alfa</vt:lpstr>
      <vt:lpstr>Presentación de PowerPoint</vt:lpstr>
      <vt:lpstr>Galactosa ligada a enlaces beta</vt:lpstr>
      <vt:lpstr>Alimentos libres de galactosa</vt:lpstr>
      <vt:lpstr>Productos de dudoso contenido en galactosa</vt:lpstr>
      <vt:lpstr>Dieta en galactosemia</vt:lpstr>
      <vt:lpstr>Dieta en galactosemia</vt:lpstr>
      <vt:lpstr>Presentación de PowerPoint</vt:lpstr>
      <vt:lpstr>¿Qué buscar en una etiqueta?</vt:lpstr>
      <vt:lpstr>¿Dónde encuentran estas sustancias?</vt:lpstr>
      <vt:lpstr>Productos permitidos</vt:lpstr>
      <vt:lpstr>Los alimentos se dividen en tres grupos: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¿Leche de soya?</vt:lpstr>
      <vt:lpstr>¿Que debemos dar?</vt:lpstr>
      <vt:lpstr>¿Y el calcio ?</vt:lpstr>
      <vt:lpstr>Presentación de PowerPoint</vt:lpstr>
      <vt:lpstr>Dosis </vt:lpstr>
      <vt:lpstr>Efectos secundarios</vt:lpstr>
      <vt:lpstr>Presentación de PowerPoint</vt:lpstr>
      <vt:lpstr>Ingesta adecuada de calcio para población mexicana</vt:lpstr>
      <vt:lpstr>Contenido de Ca en algunos alimentos en 100 gr</vt:lpstr>
      <vt:lpstr>Presentación de PowerPoint</vt:lpstr>
      <vt:lpstr>Paciente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Paciente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Pero, ¿Cuándo ocupamos NAN Soya?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¿Requiere suplementación?</vt:lpstr>
      <vt:lpstr>Presentación de PowerPoint</vt:lpstr>
      <vt:lpstr>Gracias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Jalil Lopez O</dc:creator>
  <cp:lastModifiedBy>jef_udicics</cp:lastModifiedBy>
  <cp:revision>2</cp:revision>
  <dcterms:created xsi:type="dcterms:W3CDTF">2012-06-14T19:34:14Z</dcterms:created>
  <dcterms:modified xsi:type="dcterms:W3CDTF">2012-06-15T22:10:25Z</dcterms:modified>
</cp:coreProperties>
</file>