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311" r:id="rId2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7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714175971905944"/>
          <c:y val="7.8263916105509437E-2"/>
          <c:w val="0.49233297057380021"/>
          <c:h val="0.8945877127350029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CENAC!$A$1:$AE$1</c:f>
              <c:strCache>
                <c:ptCount val="31"/>
                <c:pt idx="0">
                  <c:v>I. Reconocimiento Laboral </c:v>
                </c:pt>
                <c:pt idx="1">
                  <c:v>II. Capacitación y Desarrollo </c:v>
                </c:pt>
                <c:pt idx="2">
                  <c:v>III. Mejora y Cambio </c:v>
                </c:pt>
                <c:pt idx="3">
                  <c:v>IV. Calidad y Orientación al Usuario </c:v>
                </c:pt>
                <c:pt idx="4">
                  <c:v>V. Equidad y Género </c:v>
                </c:pt>
                <c:pt idx="5">
                  <c:v>VI. Comunicación </c:v>
                </c:pt>
                <c:pt idx="6">
                  <c:v>VII. Disponibilidad de Recursos</c:v>
                </c:pt>
                <c:pt idx="7">
                  <c:v>VIII. Calidad de Vida Laboral </c:v>
                </c:pt>
                <c:pt idx="8">
                  <c:v>IX. Balance Trabajo Familia </c:v>
                </c:pt>
                <c:pt idx="9">
                  <c:v>X. Colaboración y Trabajo en Equipo</c:v>
                </c:pt>
                <c:pt idx="10">
                  <c:v>XI. Liderazgo y Participación</c:v>
                </c:pt>
                <c:pt idx="11">
                  <c:v>XII. Identidad con la Institución en Valores</c:v>
                </c:pt>
                <c:pt idx="12">
                  <c:v>XIII. Austeridad y Combate a la Corrupción</c:v>
                </c:pt>
                <c:pt idx="13">
                  <c:v>XIV. Enfoque a resultados y Productividad</c:v>
                </c:pt>
                <c:pt idx="14">
                  <c:v>XV. Normatividad y Proceso </c:v>
                </c:pt>
                <c:pt idx="15">
                  <c:v>XVI. Profesionalización de la APF en la SPC</c:v>
                </c:pt>
                <c:pt idx="16">
                  <c:v>XVII. Impacto de la Encuesta en mi Institución</c:v>
                </c:pt>
                <c:pt idx="17">
                  <c:v>XVIII. Profesionalización de la APF</c:v>
                </c:pt>
                <c:pt idx="18">
                  <c:v>XIX. Estrés Laboral </c:v>
                </c:pt>
                <c:pt idx="19">
                  <c:v>XX. Vocación de Servicios en la APF</c:v>
                </c:pt>
                <c:pt idx="20">
                  <c:v>XXI. Construir Relaciones en la APF</c:v>
                </c:pt>
                <c:pt idx="21">
                  <c:v>XXII. Actuar con valores en la APF</c:v>
                </c:pt>
                <c:pt idx="22">
                  <c:v>XXIII. Enfocar a Resultados en la APF</c:v>
                </c:pt>
                <c:pt idx="23">
                  <c:v>XXIV. Impulsar el cambio en la APF</c:v>
                </c:pt>
                <c:pt idx="24">
                  <c:v>XXV. Aplicar eficientemente los recujrsos de las TIC's</c:v>
                </c:pt>
                <c:pt idx="25">
                  <c:v>XXVI. Liderear permanentemente la Administración Publica</c:v>
                </c:pt>
                <c:pt idx="30">
                  <c:v>T O T A L </c:v>
                </c:pt>
              </c:strCache>
            </c:strRef>
          </c:cat>
          <c:val>
            <c:numRef>
              <c:f>CENAC!$A$2:$AE$2</c:f>
              <c:numCache>
                <c:formatCode>0</c:formatCode>
                <c:ptCount val="31"/>
                <c:pt idx="0">
                  <c:v>73.787199999999999</c:v>
                </c:pt>
                <c:pt idx="1">
                  <c:v>78.151300000000006</c:v>
                </c:pt>
                <c:pt idx="2">
                  <c:v>75.5274</c:v>
                </c:pt>
                <c:pt idx="3">
                  <c:v>83.025199999999998</c:v>
                </c:pt>
                <c:pt idx="4">
                  <c:v>76.228999999999999</c:v>
                </c:pt>
                <c:pt idx="5">
                  <c:v>74.350300000000004</c:v>
                </c:pt>
                <c:pt idx="6">
                  <c:v>84.469300000000004</c:v>
                </c:pt>
                <c:pt idx="7">
                  <c:v>83.020099999999999</c:v>
                </c:pt>
                <c:pt idx="8">
                  <c:v>77.823099999999997</c:v>
                </c:pt>
                <c:pt idx="9">
                  <c:v>74.537800000000004</c:v>
                </c:pt>
                <c:pt idx="10">
                  <c:v>78.556700000000006</c:v>
                </c:pt>
                <c:pt idx="11">
                  <c:v>85.930999999999997</c:v>
                </c:pt>
                <c:pt idx="12">
                  <c:v>79.298199999999994</c:v>
                </c:pt>
                <c:pt idx="13">
                  <c:v>79.457599999999999</c:v>
                </c:pt>
                <c:pt idx="14">
                  <c:v>75.358599999999996</c:v>
                </c:pt>
                <c:pt idx="15">
                  <c:v>69.0441</c:v>
                </c:pt>
                <c:pt idx="16">
                  <c:v>79.213499999999996</c:v>
                </c:pt>
                <c:pt idx="17">
                  <c:v>78.945099999999996</c:v>
                </c:pt>
                <c:pt idx="18">
                  <c:v>81.097399999999993</c:v>
                </c:pt>
                <c:pt idx="19">
                  <c:v>87.142899999999997</c:v>
                </c:pt>
                <c:pt idx="20">
                  <c:v>77.731099999999998</c:v>
                </c:pt>
                <c:pt idx="21">
                  <c:v>81.724100000000007</c:v>
                </c:pt>
                <c:pt idx="22">
                  <c:v>81.012699999999995</c:v>
                </c:pt>
                <c:pt idx="23">
                  <c:v>80.847499999999997</c:v>
                </c:pt>
                <c:pt idx="24">
                  <c:v>85.416700000000006</c:v>
                </c:pt>
                <c:pt idx="25">
                  <c:v>78.832099999999997</c:v>
                </c:pt>
                <c:pt idx="30" formatCode="General">
                  <c:v>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65994656"/>
        <c:axId val="109528464"/>
      </c:barChart>
      <c:catAx>
        <c:axId val="65994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10952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528464"/>
        <c:scaling>
          <c:orientation val="minMax"/>
        </c:scaling>
        <c:delete val="0"/>
        <c:axPos val="t"/>
        <c:numFmt formatCode="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599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9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66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7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3317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6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5917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878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07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3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1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42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6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0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7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6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65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89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homozapping.com.mx/wp-content/uploads/2011/07/Logo-IP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51" y="207009"/>
            <a:ext cx="633973" cy="95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2954957" y="207009"/>
            <a:ext cx="3551721" cy="3736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MX" sz="135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Centro Nacional de Cálculo  (CENAC)</a:t>
            </a:r>
            <a:endParaRPr lang="es-MX" sz="1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931508"/>
              </p:ext>
            </p:extLst>
          </p:nvPr>
        </p:nvGraphicFramePr>
        <p:xfrm>
          <a:off x="481264" y="377713"/>
          <a:ext cx="7979342" cy="58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lipse 1"/>
          <p:cNvSpPr/>
          <p:nvPr/>
        </p:nvSpPr>
        <p:spPr>
          <a:xfrm>
            <a:off x="7854215" y="4004110"/>
            <a:ext cx="375386" cy="317634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/>
          <p:cNvSpPr/>
          <p:nvPr/>
        </p:nvSpPr>
        <p:spPr>
          <a:xfrm>
            <a:off x="7137133" y="3320715"/>
            <a:ext cx="351321" cy="30800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9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3083</TotalTime>
  <Words>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Sector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avargas</dc:creator>
  <cp:lastModifiedBy>avargas</cp:lastModifiedBy>
  <cp:revision>233</cp:revision>
  <cp:lastPrinted>2015-01-12T17:40:31Z</cp:lastPrinted>
  <dcterms:created xsi:type="dcterms:W3CDTF">2014-12-09T16:59:38Z</dcterms:created>
  <dcterms:modified xsi:type="dcterms:W3CDTF">2015-02-04T20:04:31Z</dcterms:modified>
</cp:coreProperties>
</file>