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tiff" ContentType="image/tif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57" r:id="rId2"/>
    <p:sldMasterId id="2147483781" r:id="rId3"/>
  </p:sldMasterIdLst>
  <p:notesMasterIdLst>
    <p:notesMasterId r:id="rId68"/>
  </p:notesMasterIdLst>
  <p:handoutMasterIdLst>
    <p:handoutMasterId r:id="rId69"/>
  </p:handoutMasterIdLst>
  <p:sldIdLst>
    <p:sldId id="770" r:id="rId4"/>
    <p:sldId id="911" r:id="rId5"/>
    <p:sldId id="1009" r:id="rId6"/>
    <p:sldId id="1010" r:id="rId7"/>
    <p:sldId id="1011" r:id="rId8"/>
    <p:sldId id="1012" r:id="rId9"/>
    <p:sldId id="1013" r:id="rId10"/>
    <p:sldId id="1014" r:id="rId11"/>
    <p:sldId id="1015" r:id="rId12"/>
    <p:sldId id="1016" r:id="rId13"/>
    <p:sldId id="1017" r:id="rId14"/>
    <p:sldId id="1032" r:id="rId15"/>
    <p:sldId id="961" r:id="rId16"/>
    <p:sldId id="913" r:id="rId17"/>
    <p:sldId id="962" r:id="rId18"/>
    <p:sldId id="963" r:id="rId19"/>
    <p:sldId id="964" r:id="rId20"/>
    <p:sldId id="975" r:id="rId21"/>
    <p:sldId id="977" r:id="rId22"/>
    <p:sldId id="965" r:id="rId23"/>
    <p:sldId id="966" r:id="rId24"/>
    <p:sldId id="1040" r:id="rId25"/>
    <p:sldId id="974" r:id="rId26"/>
    <p:sldId id="1035" r:id="rId27"/>
    <p:sldId id="916" r:id="rId28"/>
    <p:sldId id="915" r:id="rId29"/>
    <p:sldId id="978" r:id="rId30"/>
    <p:sldId id="1041" r:id="rId31"/>
    <p:sldId id="1033" r:id="rId32"/>
    <p:sldId id="1018" r:id="rId33"/>
    <p:sldId id="979" r:id="rId34"/>
    <p:sldId id="1020" r:id="rId35"/>
    <p:sldId id="1021" r:id="rId36"/>
    <p:sldId id="1019" r:id="rId37"/>
    <p:sldId id="1022" r:id="rId38"/>
    <p:sldId id="1023" r:id="rId39"/>
    <p:sldId id="1024" r:id="rId40"/>
    <p:sldId id="1025" r:id="rId41"/>
    <p:sldId id="1026" r:id="rId42"/>
    <p:sldId id="1027" r:id="rId43"/>
    <p:sldId id="1028" r:id="rId44"/>
    <p:sldId id="972" r:id="rId45"/>
    <p:sldId id="973" r:id="rId46"/>
    <p:sldId id="1007" r:id="rId47"/>
    <p:sldId id="1029" r:id="rId48"/>
    <p:sldId id="980" r:id="rId49"/>
    <p:sldId id="1037" r:id="rId50"/>
    <p:sldId id="1042" r:id="rId51"/>
    <p:sldId id="1036" r:id="rId52"/>
    <p:sldId id="1038" r:id="rId53"/>
    <p:sldId id="1039" r:id="rId54"/>
    <p:sldId id="1034" r:id="rId55"/>
    <p:sldId id="947" r:id="rId56"/>
    <p:sldId id="955" r:id="rId57"/>
    <p:sldId id="954" r:id="rId58"/>
    <p:sldId id="948" r:id="rId59"/>
    <p:sldId id="950" r:id="rId60"/>
    <p:sldId id="1031" r:id="rId61"/>
    <p:sldId id="951" r:id="rId62"/>
    <p:sldId id="1008" r:id="rId63"/>
    <p:sldId id="981" r:id="rId64"/>
    <p:sldId id="952" r:id="rId65"/>
    <p:sldId id="1030" r:id="rId66"/>
    <p:sldId id="1043" r:id="rId67"/>
  </p:sldIdLst>
  <p:sldSz cx="9906000" cy="6858000" type="A4"/>
  <p:notesSz cx="6858000" cy="9144000"/>
  <p:defaultTextStyle>
    <a:defPPr>
      <a:defRPr lang="ja-JP"/>
    </a:defPPr>
    <a:lvl1pPr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E0A430"/>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24" autoAdjust="0"/>
    <p:restoredTop sz="84839" autoAdjust="0"/>
  </p:normalViewPr>
  <p:slideViewPr>
    <p:cSldViewPr snapToGrid="0">
      <p:cViewPr>
        <p:scale>
          <a:sx n="72" d="100"/>
          <a:sy n="72" d="100"/>
        </p:scale>
        <p:origin x="-96" y="-7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07" d="100"/>
          <a:sy n="107" d="100"/>
        </p:scale>
        <p:origin x="-3536" y="-12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 charset="0"/>
                <a:ea typeface="ＭＳ Ｐゴシック" pitchFamily="1" charset="-128"/>
                <a:cs typeface="ＭＳ Ｐゴシック" pitchFamily="1" charset="-128"/>
              </a:defRPr>
            </a:lvl1pPr>
          </a:lstStyle>
          <a:p>
            <a:pPr>
              <a:defRPr/>
            </a:pPr>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55375076-9EF5-CB48-9581-A62347E120D1}" type="datetime1">
              <a:rPr lang="ja-JP" altLang="en-US"/>
              <a:pPr>
                <a:defRPr/>
              </a:pPr>
              <a:t>2013/12/12</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1" charset="0"/>
                <a:ea typeface="ＭＳ Ｐゴシック" pitchFamily="1" charset="-128"/>
                <a:cs typeface="ＭＳ Ｐゴシック" pitchFamily="1" charset="-128"/>
              </a:defRPr>
            </a:lvl1pPr>
          </a:lstStyle>
          <a:p>
            <a:pPr>
              <a:defRPr/>
            </a:pPr>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EEB1924-81FF-1245-9313-51711672AA0D}" type="slidenum">
              <a:rPr lang="ja-JP" altLang="en-US"/>
              <a:pPr>
                <a:defRPr/>
              </a:pPr>
              <a:t>‹Nº›</a:t>
            </a:fld>
            <a:endParaRPr lang="ja-JP" altLang="en-US"/>
          </a:p>
        </p:txBody>
      </p:sp>
    </p:spTree>
    <p:extLst>
      <p:ext uri="{BB962C8B-B14F-4D97-AF65-F5344CB8AC3E}">
        <p14:creationId xmlns:p14="http://schemas.microsoft.com/office/powerpoint/2010/main" xmlns="" val="19952160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ltLang="ja-JP"/>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ltLang="ja-JP"/>
          </a:p>
        </p:txBody>
      </p:sp>
      <p:sp>
        <p:nvSpPr>
          <p:cNvPr id="89092"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noProof="0"/>
              <a:t>マスタ</a:t>
            </a:r>
            <a:r>
              <a:rPr lang="en-US" altLang="ja-JP" noProof="0"/>
              <a:t> </a:t>
            </a:r>
            <a:r>
              <a:rPr lang="ja-JP" altLang="en-US" noProof="0"/>
              <a:t>テキストの書式設定</a:t>
            </a:r>
            <a:endParaRPr lang="en-US" altLang="ja-JP" noProof="0"/>
          </a:p>
          <a:p>
            <a:pPr lvl="1"/>
            <a:r>
              <a:rPr lang="ja-JP" altLang="en-US" noProof="0"/>
              <a:t>第</a:t>
            </a:r>
            <a:r>
              <a:rPr lang="en-US" altLang="ja-JP" noProof="0"/>
              <a:t> 2 </a:t>
            </a:r>
            <a:r>
              <a:rPr lang="ja-JP" altLang="en-US" noProof="0"/>
              <a:t>レベル</a:t>
            </a:r>
            <a:endParaRPr lang="en-US" altLang="ja-JP" noProof="0"/>
          </a:p>
          <a:p>
            <a:pPr lvl="2"/>
            <a:r>
              <a:rPr lang="ja-JP" altLang="en-US" noProof="0"/>
              <a:t>第</a:t>
            </a:r>
            <a:r>
              <a:rPr lang="en-US" altLang="ja-JP" noProof="0"/>
              <a:t> 3 </a:t>
            </a:r>
            <a:r>
              <a:rPr lang="ja-JP" altLang="en-US" noProof="0"/>
              <a:t>レベル</a:t>
            </a:r>
            <a:endParaRPr lang="en-US" altLang="ja-JP" noProof="0"/>
          </a:p>
          <a:p>
            <a:pPr lvl="3"/>
            <a:r>
              <a:rPr lang="ja-JP" altLang="en-US" noProof="0"/>
              <a:t>第</a:t>
            </a:r>
            <a:r>
              <a:rPr lang="en-US" altLang="ja-JP" noProof="0"/>
              <a:t> 4 </a:t>
            </a:r>
            <a:r>
              <a:rPr lang="ja-JP" altLang="en-US" noProof="0"/>
              <a:t>レベル</a:t>
            </a:r>
            <a:endParaRPr lang="en-US" altLang="ja-JP" noProof="0"/>
          </a:p>
          <a:p>
            <a:pPr lvl="4"/>
            <a:r>
              <a:rPr lang="ja-JP" altLang="en-US" noProof="0"/>
              <a:t>第</a:t>
            </a:r>
            <a:r>
              <a:rPr lang="en-US" altLang="ja-JP" noProof="0"/>
              <a:t> 5 </a:t>
            </a:r>
            <a:r>
              <a:rPr lang="ja-JP" altLang="en-US" noProof="0"/>
              <a:t>レベル</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ltLang="ja-JP"/>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3075F5AD-8A2A-4549-98B1-2659A77EC8C0}" type="slidenum">
              <a:rPr lang="en-US" altLang="ja-JP"/>
              <a:pPr>
                <a:defRPr/>
              </a:pPr>
              <a:t>‹Nº›</a:t>
            </a:fld>
            <a:endParaRPr lang="en-US" altLang="ja-JP"/>
          </a:p>
        </p:txBody>
      </p:sp>
    </p:spTree>
    <p:extLst>
      <p:ext uri="{BB962C8B-B14F-4D97-AF65-F5344CB8AC3E}">
        <p14:creationId xmlns:p14="http://schemas.microsoft.com/office/powerpoint/2010/main" xmlns="" val="4024732805"/>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kumimoji="1" sz="1200" kern="1200">
        <a:solidFill>
          <a:schemeClr val="tx1"/>
        </a:solidFill>
        <a:latin typeface="Arial" charset="0"/>
        <a:ea typeface="ＭＳ Ｐゴシック" charset="-128"/>
        <a:cs typeface="ＭＳ Ｐゴシック" charset="-128"/>
      </a:defRPr>
    </a:lvl1pPr>
    <a:lvl2pPr marL="457200" algn="l" rtl="0" fontAlgn="base">
      <a:spcBef>
        <a:spcPct val="30000"/>
      </a:spcBef>
      <a:spcAft>
        <a:spcPct val="0"/>
      </a:spcAft>
      <a:defRPr kumimoji="1"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kumimoji="1"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kumimoji="1"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kumimoji="1" sz="1200" kern="1200">
        <a:solidFill>
          <a:schemeClr val="tx1"/>
        </a:solidFill>
        <a:latin typeface="Arial" charset="0"/>
        <a:ea typeface="ＭＳ Ｐゴシック" charset="-128"/>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kyutech.ac.jp/english/about/emble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075F5AD-8A2A-4549-98B1-2659A77EC8C0}" type="slidenum">
              <a:rPr lang="en-US" altLang="ja-JP" smtClean="0"/>
              <a:pPr>
                <a:defRPr/>
              </a:pPr>
              <a:t>1</a:t>
            </a:fld>
            <a:endParaRPr lang="en-US" altLang="ja-JP"/>
          </a:p>
        </p:txBody>
      </p:sp>
    </p:spTree>
    <p:extLst>
      <p:ext uri="{BB962C8B-B14F-4D97-AF65-F5344CB8AC3E}">
        <p14:creationId xmlns:p14="http://schemas.microsoft.com/office/powerpoint/2010/main" xmlns="" val="4192601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0B3DFCE0-D3DD-534B-9B93-D89F84207F66}" type="slidenum">
              <a:rPr lang="en-US" altLang="ja-JP" sz="1200"/>
              <a:pPr/>
              <a:t>16</a:t>
            </a:fld>
            <a:endParaRPr lang="en-US" altLang="ja-JP" sz="1200"/>
          </a:p>
        </p:txBody>
      </p:sp>
      <p:sp>
        <p:nvSpPr>
          <p:cNvPr id="37890" name="Rectangle 1026"/>
          <p:cNvSpPr>
            <a:spLocks noGrp="1" noRot="1" noChangeAspect="1" noChangeArrowheads="1"/>
          </p:cNvSpPr>
          <p:nvPr>
            <p:ph type="sldImg"/>
          </p:nvPr>
        </p:nvSpPr>
        <p:spPr>
          <a:solidFill>
            <a:srgbClr val="FFFFFF"/>
          </a:solidFill>
          <a:ln/>
        </p:spPr>
      </p:sp>
      <p:sp>
        <p:nvSpPr>
          <p:cNvPr id="378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KIT/</a:t>
            </a:r>
            <a:r>
              <a:rPr kumimoji="1" lang="en-US" sz="1200" kern="1200" dirty="0" err="1" smtClean="0">
                <a:solidFill>
                  <a:schemeClr val="tx1"/>
                </a:solidFill>
                <a:effectLst/>
                <a:latin typeface="Arial" charset="0"/>
                <a:ea typeface="ＭＳ Ｐゴシック" charset="-128"/>
                <a:cs typeface="ＭＳ Ｐゴシック" charset="-128"/>
              </a:rPr>
              <a:t>LaSEINE</a:t>
            </a:r>
            <a:r>
              <a:rPr kumimoji="1" lang="en-US" sz="1200" kern="1200" dirty="0" smtClean="0">
                <a:solidFill>
                  <a:schemeClr val="tx1"/>
                </a:solidFill>
                <a:effectLst/>
                <a:latin typeface="Arial" charset="0"/>
                <a:ea typeface="ＭＳ Ｐゴシック" charset="-128"/>
                <a:cs typeface="ＭＳ Ｐゴシック" charset="-128"/>
              </a:rPr>
              <a:t> a world leader in ESD testing</a:t>
            </a:r>
          </a:p>
          <a:p>
            <a:endParaRPr lang="en-US" altLang="ja-JP" dirty="0" smtClean="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Large telecommunications satellites can cost ~$300-$400M, and ESD discharges (when plasma activity drives kV spacecraft potential) can kill satellites.  KIT tests satellites from all over the world (slide 18 blue names)</a:t>
            </a:r>
          </a:p>
          <a:p>
            <a:endParaRPr lang="en-US" altLang="ja-JP" dirty="0" smtClean="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Major lawsuits may arise when satellite failure occurs (~$1B)</a:t>
            </a:r>
          </a:p>
          <a:p>
            <a:endParaRPr lang="ja-JP" alt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7267A940-A2C9-7744-8142-E85598F3EEF9}" type="slidenum">
              <a:rPr lang="en-US" altLang="ja-JP" sz="1200">
                <a:latin typeface="Times" charset="0"/>
                <a:ea typeface="ＭＳ ゴシック" charset="0"/>
                <a:cs typeface="ＭＳ ゴシック" charset="0"/>
              </a:rPr>
              <a:pPr/>
              <a:t>17</a:t>
            </a:fld>
            <a:endParaRPr lang="en-US" altLang="ja-JP" sz="1200">
              <a:latin typeface="Times" charset="0"/>
              <a:ea typeface="ＭＳ ゴシック" charset="0"/>
              <a:cs typeface="ＭＳ ゴシック" charset="0"/>
            </a:endParaRPr>
          </a:p>
        </p:txBody>
      </p:sp>
      <p:sp>
        <p:nvSpPr>
          <p:cNvPr id="39938" name="Rectangle 2"/>
          <p:cNvSpPr>
            <a:spLocks noGrp="1" noRot="1" noChangeAspect="1" noChangeArrowheads="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tLang="ja-JP" dirty="0" smtClean="0">
                <a:ea typeface="ＭＳ Ｐゴシック" charset="0"/>
                <a:cs typeface="ＭＳ Ｐゴシック" charset="0"/>
              </a:rPr>
              <a:t>To reduce cable mass, best</a:t>
            </a:r>
            <a:r>
              <a:rPr lang="en-US" altLang="ja-JP" baseline="0" dirty="0" smtClean="0">
                <a:ea typeface="ＭＳ Ｐゴシック" charset="0"/>
                <a:cs typeface="ＭＳ Ｐゴシック" charset="0"/>
              </a:rPr>
              <a:t> way is to have high voltage.  Reduce transmission loss from large solar panels to bus system.  Same concept as earth-based power systems.  </a:t>
            </a:r>
          </a:p>
          <a:p>
            <a:endParaRPr lang="en-US" altLang="ja-JP" baseline="0" dirty="0" smtClean="0">
              <a:ea typeface="ＭＳ Ｐゴシック" charset="0"/>
              <a:cs typeface="ＭＳ Ｐゴシック" charset="0"/>
            </a:endParaRPr>
          </a:p>
          <a:p>
            <a:r>
              <a:rPr lang="en-US" altLang="ja-JP" baseline="0" dirty="0" smtClean="0">
                <a:ea typeface="ＭＳ Ｐゴシック" charset="0"/>
                <a:cs typeface="ＭＳ Ｐゴシック" charset="0"/>
              </a:rPr>
              <a:t>Lots of issues when voltage changed from 50V to 100V- issues linked to circuit shorts on solar array panels.  Even losing 10% of power could lead to 10% of revenue loss.  $30M for $300M geo satellite.</a:t>
            </a:r>
          </a:p>
          <a:p>
            <a:endParaRPr lang="en-US" altLang="ja-JP" baseline="0" dirty="0" smtClean="0">
              <a:ea typeface="ＭＳ Ｐゴシック" charset="0"/>
              <a:cs typeface="ＭＳ Ｐゴシック" charset="0"/>
            </a:endParaRPr>
          </a:p>
          <a:p>
            <a:r>
              <a:rPr lang="en-US" altLang="ja-JP" baseline="0" dirty="0" smtClean="0">
                <a:ea typeface="ＭＳ Ｐゴシック" charset="0"/>
                <a:cs typeface="ＭＳ Ｐゴシック" charset="0"/>
              </a:rPr>
              <a:t>Midori2 2003 failure- linked to ESD and electrostatic charging.  Previously JAXA was skeptical.  Cho was one of 3 “experts” in Japan who knew what was going on.  Asked to test </a:t>
            </a:r>
            <a:r>
              <a:rPr lang="en-US" altLang="ja-JP" baseline="0" dirty="0" err="1" smtClean="0">
                <a:ea typeface="ＭＳ Ｐゴシック" charset="0"/>
                <a:cs typeface="ＭＳ Ｐゴシック" charset="0"/>
              </a:rPr>
              <a:t>Hayabusa</a:t>
            </a:r>
            <a:r>
              <a:rPr lang="en-US" altLang="ja-JP" baseline="0" dirty="0" smtClean="0">
                <a:ea typeface="ＭＳ Ｐゴシック" charset="0"/>
                <a:cs typeface="ＭＳ Ｐゴシック" charset="0"/>
              </a:rPr>
              <a:t> (120 V, ion thruster) for ESD, etc. </a:t>
            </a:r>
            <a:endParaRPr lang="ja-JP" altLang="en-US" dirty="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bureaucratic,</a:t>
            </a:r>
            <a:r>
              <a:rPr lang="en-US" baseline="0" dirty="0" smtClean="0"/>
              <a:t> ITAR, military requirements (Naval Research Laboratory), etc. </a:t>
            </a:r>
          </a:p>
          <a:p>
            <a:endParaRPr lang="en-US" baseline="0" dirty="0" smtClean="0"/>
          </a:p>
          <a:p>
            <a:r>
              <a:rPr lang="en-US" baseline="0" dirty="0" smtClean="0"/>
              <a:t>State-of-art solar cells and how they discharge in space</a:t>
            </a:r>
          </a:p>
          <a:p>
            <a:endParaRPr lang="en-US" dirty="0"/>
          </a:p>
        </p:txBody>
      </p:sp>
      <p:sp>
        <p:nvSpPr>
          <p:cNvPr id="4" name="Slide Number Placeholder 3"/>
          <p:cNvSpPr>
            <a:spLocks noGrp="1"/>
          </p:cNvSpPr>
          <p:nvPr>
            <p:ph type="sldNum" sz="quarter" idx="10"/>
          </p:nvPr>
        </p:nvSpPr>
        <p:spPr/>
        <p:txBody>
          <a:bodyPr/>
          <a:lstStyle/>
          <a:p>
            <a:pPr>
              <a:defRPr/>
            </a:pPr>
            <a:fld id="{3075F5AD-8A2A-4549-98B1-2659A77EC8C0}" type="slidenum">
              <a:rPr lang="en-US" altLang="ja-JP" smtClean="0"/>
              <a:pPr>
                <a:defRPr/>
              </a:pPr>
              <a:t>18</a:t>
            </a:fld>
            <a:endParaRPr lang="en-US" altLang="ja-JP"/>
          </a:p>
        </p:txBody>
      </p:sp>
    </p:spTree>
    <p:extLst>
      <p:ext uri="{BB962C8B-B14F-4D97-AF65-F5344CB8AC3E}">
        <p14:creationId xmlns:p14="http://schemas.microsoft.com/office/powerpoint/2010/main" xmlns="" val="3133016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Launched by Mitsubishi/JAXA H-IIB rocket, HTV (</a:t>
            </a:r>
            <a:r>
              <a:rPr kumimoji="1" lang="en-US" sz="1200" kern="1200" dirty="0" err="1" smtClean="0">
                <a:solidFill>
                  <a:schemeClr val="tx1"/>
                </a:solidFill>
                <a:effectLst/>
                <a:latin typeface="Arial" charset="0"/>
                <a:ea typeface="ＭＳ Ｐゴシック" charset="-128"/>
                <a:cs typeface="ＭＳ Ｐゴシック" charset="-128"/>
              </a:rPr>
              <a:t>Kounotori</a:t>
            </a:r>
            <a:r>
              <a:rPr kumimoji="1" lang="en-US" sz="1200" kern="1200" dirty="0" smtClean="0">
                <a:solidFill>
                  <a:schemeClr val="tx1"/>
                </a:solidFill>
                <a:effectLst/>
                <a:latin typeface="Arial" charset="0"/>
                <a:ea typeface="ＭＳ Ｐゴシック" charset="-128"/>
                <a:cs typeface="ＭＳ Ｐゴシック" charset="-128"/>
              </a:rPr>
              <a:t>- White Stork) module may charge to a potential &gt;300V (LEO arcing threshold) than ISS.  KIT put charging sensor (voltage with respect to plasma potential) on HTV-3.  Showed only ~20-30V delta to plasma potential.  </a:t>
            </a:r>
          </a:p>
          <a:p>
            <a:endParaRPr lang="en-US" dirty="0" smtClean="0"/>
          </a:p>
          <a:p>
            <a:r>
              <a:rPr lang="en-US" dirty="0" smtClean="0"/>
              <a:t>Charging sensor based on copy machine technology. </a:t>
            </a:r>
            <a:endParaRPr lang="en-US" dirty="0"/>
          </a:p>
        </p:txBody>
      </p:sp>
      <p:sp>
        <p:nvSpPr>
          <p:cNvPr id="4" name="Slide Number Placeholder 3"/>
          <p:cNvSpPr>
            <a:spLocks noGrp="1"/>
          </p:cNvSpPr>
          <p:nvPr>
            <p:ph type="sldNum" sz="quarter" idx="10"/>
          </p:nvPr>
        </p:nvSpPr>
        <p:spPr/>
        <p:txBody>
          <a:bodyPr/>
          <a:lstStyle/>
          <a:p>
            <a:pPr>
              <a:defRPr/>
            </a:pPr>
            <a:fld id="{3075F5AD-8A2A-4549-98B1-2659A77EC8C0}" type="slidenum">
              <a:rPr lang="en-US" altLang="ja-JP" smtClean="0"/>
              <a:pPr>
                <a:defRPr/>
              </a:pPr>
              <a:t>19</a:t>
            </a:fld>
            <a:endParaRPr lang="en-US" altLang="ja-JP"/>
          </a:p>
        </p:txBody>
      </p:sp>
    </p:spTree>
    <p:extLst>
      <p:ext uri="{BB962C8B-B14F-4D97-AF65-F5344CB8AC3E}">
        <p14:creationId xmlns:p14="http://schemas.microsoft.com/office/powerpoint/2010/main" xmlns="" val="3934315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3D6ED6B1-0F32-6E4E-B45B-2F265DBB0DE1}" type="slidenum">
              <a:rPr lang="en-US" altLang="ja-JP" sz="1200"/>
              <a:pPr/>
              <a:t>20</a:t>
            </a:fld>
            <a:endParaRPr lang="en-US" altLang="ja-JP" sz="1200"/>
          </a:p>
        </p:txBody>
      </p:sp>
      <p:sp>
        <p:nvSpPr>
          <p:cNvPr id="41986" name="Rectangle 2"/>
          <p:cNvSpPr>
            <a:spLocks noGrp="1" noRot="1" noChangeAspect="1" noChangeArrowheads="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tLang="ja-JP" dirty="0" smtClean="0">
                <a:ea typeface="ＭＳ Ｐゴシック" charset="0"/>
                <a:cs typeface="ＭＳ Ｐゴシック" charset="0"/>
              </a:rPr>
              <a:t>3 or 4 institutions</a:t>
            </a:r>
            <a:r>
              <a:rPr lang="en-US" altLang="ja-JP" baseline="0" dirty="0" smtClean="0">
                <a:ea typeface="ＭＳ Ｐゴシック" charset="0"/>
                <a:cs typeface="ＭＳ Ｐゴシック" charset="0"/>
              </a:rPr>
              <a:t> in Japan have a similar facility. </a:t>
            </a:r>
          </a:p>
          <a:p>
            <a:endParaRPr lang="en-US" altLang="ja-JP" baseline="0" dirty="0" smtClean="0">
              <a:ea typeface="ＭＳ Ｐゴシック" charset="0"/>
              <a:cs typeface="ＭＳ Ｐゴシック" charset="0"/>
            </a:endParaRPr>
          </a:p>
          <a:p>
            <a:r>
              <a:rPr lang="en-US" altLang="ja-JP" baseline="0" dirty="0" err="1" smtClean="0">
                <a:ea typeface="ＭＳ Ｐゴシック" charset="0"/>
                <a:cs typeface="ＭＳ Ｐゴシック" charset="0"/>
              </a:rPr>
              <a:t>Kyutech</a:t>
            </a:r>
            <a:r>
              <a:rPr lang="en-US" altLang="ja-JP" baseline="0" dirty="0" smtClean="0">
                <a:ea typeface="ＭＳ Ｐゴシック" charset="0"/>
                <a:cs typeface="ＭＳ Ｐゴシック" charset="0"/>
              </a:rPr>
              <a:t> unique in this sense- ISO standards are generally for industry, but require scientific rationale- </a:t>
            </a:r>
            <a:r>
              <a:rPr lang="en-US" altLang="ja-JP" baseline="0" dirty="0" err="1" smtClean="0">
                <a:ea typeface="ＭＳ Ｐゴシック" charset="0"/>
                <a:cs typeface="ＭＳ Ｐゴシック" charset="0"/>
              </a:rPr>
              <a:t>Kyutech</a:t>
            </a:r>
            <a:r>
              <a:rPr lang="en-US" altLang="ja-JP" baseline="0" dirty="0" smtClean="0">
                <a:ea typeface="ＭＳ Ｐゴシック" charset="0"/>
                <a:cs typeface="ＭＳ Ｐゴシック" charset="0"/>
              </a:rPr>
              <a:t> has strong international and industry ties. </a:t>
            </a:r>
            <a:endParaRPr lang="ja-JP" altLang="en-US" dirty="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Only a few atomic oxygen</a:t>
            </a:r>
            <a:r>
              <a:rPr kumimoji="1" lang="en-US" sz="1200" kern="1200" baseline="0" dirty="0" smtClean="0">
                <a:solidFill>
                  <a:schemeClr val="tx1"/>
                </a:solidFill>
                <a:effectLst/>
                <a:latin typeface="Arial" charset="0"/>
                <a:ea typeface="ＭＳ Ｐゴシック" charset="-128"/>
                <a:cs typeface="ＭＳ Ｐゴシック" charset="-128"/>
              </a:rPr>
              <a:t> facilities in Japan, Europe </a:t>
            </a:r>
            <a:endParaRPr kumimoji="1" lang="en-US" sz="1200" kern="1200" dirty="0" smtClean="0">
              <a:solidFill>
                <a:schemeClr val="tx1"/>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Polymers very susceptible to radiation </a:t>
            </a:r>
          </a:p>
          <a:p>
            <a:endParaRPr lang="en-US" dirty="0"/>
          </a:p>
        </p:txBody>
      </p:sp>
      <p:sp>
        <p:nvSpPr>
          <p:cNvPr id="4" name="Slide Number Placeholder 3"/>
          <p:cNvSpPr>
            <a:spLocks noGrp="1"/>
          </p:cNvSpPr>
          <p:nvPr>
            <p:ph type="sldNum" sz="quarter" idx="10"/>
          </p:nvPr>
        </p:nvSpPr>
        <p:spPr/>
        <p:txBody>
          <a:bodyPr/>
          <a:lstStyle/>
          <a:p>
            <a:pPr>
              <a:defRPr/>
            </a:pPr>
            <a:fld id="{3075F5AD-8A2A-4549-98B1-2659A77EC8C0}" type="slidenum">
              <a:rPr lang="en-US" altLang="ja-JP" smtClean="0"/>
              <a:pPr>
                <a:defRPr/>
              </a:pPr>
              <a:t>21</a:t>
            </a:fld>
            <a:endParaRPr lang="en-US" altLang="ja-JP"/>
          </a:p>
        </p:txBody>
      </p:sp>
    </p:spTree>
    <p:extLst>
      <p:ext uri="{BB962C8B-B14F-4D97-AF65-F5344CB8AC3E}">
        <p14:creationId xmlns:p14="http://schemas.microsoft.com/office/powerpoint/2010/main" xmlns="" val="3460133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a:p>
        </p:txBody>
      </p:sp>
      <p:sp>
        <p:nvSpPr>
          <p:cNvPr id="4" name="スライド番号プレースホルダ 3"/>
          <p:cNvSpPr>
            <a:spLocks noGrp="1"/>
          </p:cNvSpPr>
          <p:nvPr>
            <p:ph type="sldNum" sz="quarter" idx="10"/>
          </p:nvPr>
        </p:nvSpPr>
        <p:spPr/>
        <p:txBody>
          <a:bodyPr/>
          <a:lstStyle/>
          <a:p>
            <a:pPr>
              <a:defRPr/>
            </a:pPr>
            <a:fld id="{3075F5AD-8A2A-4549-98B1-2659A77EC8C0}" type="slidenum">
              <a:rPr lang="en-US" altLang="ja-JP" smtClean="0"/>
              <a:pPr>
                <a:defRPr/>
              </a:pPr>
              <a:t>22</a:t>
            </a:fld>
            <a:endParaRPr lang="en-US"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Cho sensei project leader of ISO standardization of satellite solar panel ESD ground test method (certify test method to streamline testing, failure fallout, etc.)</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Took 5-6 years, published 2011.  China and India sent engineers</a:t>
            </a:r>
            <a:r>
              <a:rPr kumimoji="1" lang="en-US" sz="1200" kern="1200" baseline="0" dirty="0" smtClean="0">
                <a:solidFill>
                  <a:schemeClr val="tx1"/>
                </a:solidFill>
                <a:effectLst/>
                <a:latin typeface="Arial" charset="0"/>
                <a:ea typeface="ＭＳ Ｐゴシック" charset="-128"/>
                <a:cs typeface="ＭＳ Ｐゴシック" charset="-128"/>
              </a:rPr>
              <a:t> to </a:t>
            </a:r>
            <a:r>
              <a:rPr kumimoji="1" lang="en-US" sz="1200" kern="1200" baseline="0" dirty="0" err="1" smtClean="0">
                <a:solidFill>
                  <a:schemeClr val="tx1"/>
                </a:solidFill>
                <a:effectLst/>
                <a:latin typeface="Arial" charset="0"/>
                <a:ea typeface="ＭＳ Ｐゴシック" charset="-128"/>
                <a:cs typeface="ＭＳ Ｐゴシック" charset="-128"/>
              </a:rPr>
              <a:t>Kyutech</a:t>
            </a:r>
            <a:r>
              <a:rPr kumimoji="1" lang="en-US" sz="1200" kern="1200" baseline="0" dirty="0" smtClean="0">
                <a:solidFill>
                  <a:schemeClr val="tx1"/>
                </a:solidFill>
                <a:effectLst/>
                <a:latin typeface="Arial" charset="0"/>
                <a:ea typeface="ＭＳ Ｐゴシック" charset="-128"/>
                <a:cs typeface="ＭＳ Ｐゴシック" charset="-128"/>
              </a:rPr>
              <a:t> for training. </a:t>
            </a:r>
            <a:endParaRPr kumimoji="1" lang="en-US" sz="1200" kern="1200" dirty="0" smtClean="0">
              <a:solidFill>
                <a:schemeClr val="tx1"/>
              </a:solidFill>
              <a:effectLst/>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3075F5AD-8A2A-4549-98B1-2659A77EC8C0}" type="slidenum">
              <a:rPr lang="en-US" altLang="ja-JP" smtClean="0"/>
              <a:pPr>
                <a:defRPr/>
              </a:pPr>
              <a:t>23</a:t>
            </a:fld>
            <a:endParaRPr lang="en-US" altLang="ja-JP"/>
          </a:p>
        </p:txBody>
      </p:sp>
    </p:spTree>
    <p:extLst>
      <p:ext uri="{BB962C8B-B14F-4D97-AF65-F5344CB8AC3E}">
        <p14:creationId xmlns:p14="http://schemas.microsoft.com/office/powerpoint/2010/main" xmlns="" val="3478300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スライド イメージ プレースホルダ 1"/>
          <p:cNvSpPr>
            <a:spLocks noGrp="1" noRot="1" noChangeAspect="1"/>
          </p:cNvSpPr>
          <p:nvPr>
            <p:ph type="sldImg"/>
          </p:nvPr>
        </p:nvSpPr>
        <p:spPr>
          <a:ln/>
        </p:spPr>
      </p:sp>
      <p:sp>
        <p:nvSpPr>
          <p:cNvPr id="32770" name="ノート プレースホルダ 2"/>
          <p:cNvSpPr>
            <a:spLocks noGrp="1"/>
          </p:cNvSpPr>
          <p:nvPr>
            <p:ph type="body" idx="1"/>
          </p:nvPr>
        </p:nvSpPr>
        <p:spPr>
          <a:noFill/>
          <a:ln/>
        </p:spPr>
        <p:txBody>
          <a:bodyPr/>
          <a:lstStyle/>
          <a:p>
            <a:r>
              <a:rPr kumimoji="1" lang="en-US" altLang="ja-JP" sz="1200" kern="1200" dirty="0" smtClean="0">
                <a:solidFill>
                  <a:schemeClr val="tx1"/>
                </a:solidFill>
                <a:effectLst/>
                <a:latin typeface="Arial" charset="0"/>
                <a:ea typeface="ＭＳ Ｐゴシック" charset="-128"/>
                <a:cs typeface="ＭＳ Ｐゴシック" charset="-128"/>
              </a:rPr>
              <a:t>Since</a:t>
            </a:r>
            <a:r>
              <a:rPr kumimoji="1" lang="en-US" altLang="ja-JP" sz="1200" kern="1200" baseline="0" dirty="0" smtClean="0">
                <a:solidFill>
                  <a:schemeClr val="tx1"/>
                </a:solidFill>
                <a:effectLst/>
                <a:latin typeface="Arial" charset="0"/>
                <a:ea typeface="ＭＳ Ｐゴシック" charset="-128"/>
                <a:cs typeface="ＭＳ Ｐゴシック" charset="-128"/>
              </a:rPr>
              <a:t> its inauguration in 2010, the </a:t>
            </a:r>
            <a:r>
              <a:rPr kumimoji="1" lang="en-US" altLang="ja-JP" sz="1200" kern="1200" dirty="0" smtClean="0">
                <a:solidFill>
                  <a:schemeClr val="tx1"/>
                </a:solidFill>
                <a:effectLst/>
                <a:latin typeface="Arial" charset="0"/>
                <a:ea typeface="ＭＳ Ｐゴシック" charset="-128"/>
                <a:cs typeface="ＭＳ Ｐゴシック" charset="-128"/>
              </a:rPr>
              <a:t>center for nanosatellite testing has provided environment</a:t>
            </a:r>
            <a:r>
              <a:rPr kumimoji="1" lang="en-US" altLang="ja-JP" sz="1200" kern="1200" baseline="0" dirty="0" smtClean="0">
                <a:solidFill>
                  <a:schemeClr val="tx1"/>
                </a:solidFill>
                <a:effectLst/>
                <a:latin typeface="Arial" charset="0"/>
                <a:ea typeface="ＭＳ Ｐゴシック" charset="-128"/>
                <a:cs typeface="ＭＳ Ｐゴシック" charset="-128"/>
              </a:rPr>
              <a:t> tests to 15 </a:t>
            </a:r>
            <a:r>
              <a:rPr kumimoji="1" lang="en-US" altLang="ja-JP" sz="1200" kern="1200" baseline="0" dirty="0" err="1" smtClean="0">
                <a:solidFill>
                  <a:schemeClr val="tx1"/>
                </a:solidFill>
                <a:effectLst/>
                <a:latin typeface="Arial" charset="0"/>
                <a:ea typeface="ＭＳ Ｐゴシック" charset="-128"/>
                <a:cs typeface="ＭＳ Ｐゴシック" charset="-128"/>
              </a:rPr>
              <a:t>nano</a:t>
            </a:r>
            <a:r>
              <a:rPr kumimoji="1" lang="en-US" altLang="ja-JP" sz="1200" kern="1200" baseline="0" dirty="0" smtClean="0">
                <a:solidFill>
                  <a:schemeClr val="tx1"/>
                </a:solidFill>
                <a:effectLst/>
                <a:latin typeface="Arial" charset="0"/>
                <a:ea typeface="ＭＳ Ｐゴシック" charset="-128"/>
                <a:cs typeface="ＭＳ Ｐゴシック" charset="-128"/>
              </a:rPr>
              <a:t>-satellite for Japanese universities or industries.</a:t>
            </a:r>
          </a:p>
          <a:p>
            <a:endParaRPr kumimoji="1" lang="en-US" altLang="ja-JP" sz="1200" kern="1200" baseline="0" dirty="0" smtClean="0">
              <a:solidFill>
                <a:schemeClr val="tx1"/>
              </a:solidFill>
              <a:effectLst/>
              <a:latin typeface="Arial" charset="0"/>
              <a:ea typeface="ＭＳ Ｐゴシック" charset="-128"/>
              <a:cs typeface="ＭＳ Ｐゴシック" charset="-128"/>
            </a:endParaRPr>
          </a:p>
          <a:p>
            <a:r>
              <a:rPr kumimoji="1" lang="en-US" altLang="ja-JP" sz="1200" kern="1200" baseline="0" dirty="0" smtClean="0">
                <a:solidFill>
                  <a:schemeClr val="tx1"/>
                </a:solidFill>
                <a:effectLst/>
                <a:latin typeface="Arial" charset="0"/>
                <a:ea typeface="ＭＳ Ｐゴシック" charset="-128"/>
                <a:cs typeface="ＭＳ Ｐゴシック" charset="-128"/>
              </a:rPr>
              <a:t>To open a similar-type facility, need ~$5M (not counting building, clean room, etc.).   Cost can be reduced by using university infrastructure- ~$2M in our case.  All domestic, but steps taken to reduce cost- refurbishing thermal vacuum chamber ($700K anyway), etc. </a:t>
            </a:r>
            <a:endParaRPr kumimoji="1" lang="en-US" altLang="ja-JP" sz="1200" kern="1200" dirty="0" smtClean="0">
              <a:solidFill>
                <a:schemeClr val="tx1"/>
              </a:solidFill>
              <a:effectLst/>
              <a:latin typeface="Arial" charset="0"/>
              <a:ea typeface="ＭＳ Ｐゴシック" charset="-128"/>
              <a:cs typeface="ＭＳ Ｐゴシック" charset="-128"/>
            </a:endParaRPr>
          </a:p>
        </p:txBody>
      </p:sp>
      <p:sp>
        <p:nvSpPr>
          <p:cNvPr id="32771" name="スライド番号プレースホルダ 3"/>
          <p:cNvSpPr>
            <a:spLocks noGrp="1"/>
          </p:cNvSpPr>
          <p:nvPr>
            <p:ph type="sldNum" sz="quarter" idx="5"/>
          </p:nvPr>
        </p:nvSpPr>
        <p:spPr>
          <a:noFill/>
        </p:spPr>
        <p:txBody>
          <a:bodyPr/>
          <a:lstStyle/>
          <a:p>
            <a:fld id="{D749FFA9-8B2B-47F8-BC05-C4FACE389824}" type="slidenum">
              <a:rPr lang="en-US" altLang="ja-JP"/>
              <a:pPr/>
              <a:t>25</a:t>
            </a:fld>
            <a:endParaRPr lang="en-US"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a:t>
            </a:r>
            <a:r>
              <a:rPr kumimoji="1" lang="en-US" altLang="ja-JP" baseline="0" dirty="0" smtClean="0"/>
              <a:t> laboratory is capable of doing all the environment tests for a satellite up to 50cm, 50kg.</a:t>
            </a:r>
          </a:p>
          <a:p>
            <a:endParaRPr kumimoji="1" lang="en-US" altLang="ja-JP" baseline="0" dirty="0" smtClean="0"/>
          </a:p>
          <a:p>
            <a:r>
              <a:rPr kumimoji="1" lang="en-US" altLang="ja-JP" baseline="0" dirty="0" smtClean="0"/>
              <a:t>Had chance to obtain radiation facility about 5 years ago from physics professor, said no- too much infrastructure- maybe make different choice now. </a:t>
            </a:r>
            <a:endParaRPr kumimoji="1" lang="ja-JP" altLang="en-US" dirty="0"/>
          </a:p>
        </p:txBody>
      </p:sp>
      <p:sp>
        <p:nvSpPr>
          <p:cNvPr id="4" name="スライド番号プレースホルダー 3"/>
          <p:cNvSpPr>
            <a:spLocks noGrp="1"/>
          </p:cNvSpPr>
          <p:nvPr>
            <p:ph type="sldNum" sz="quarter" idx="10"/>
          </p:nvPr>
        </p:nvSpPr>
        <p:spPr/>
        <p:txBody>
          <a:bodyPr/>
          <a:lstStyle/>
          <a:p>
            <a:fld id="{D9474354-B3C4-4CFE-A7E5-1D5CC79E238C}" type="slidenum">
              <a:rPr lang="en-US" altLang="ja-JP" smtClean="0"/>
              <a:pPr/>
              <a:t>26</a:t>
            </a:fld>
            <a:endParaRPr lang="en-US" altLang="ja-JP"/>
          </a:p>
        </p:txBody>
      </p:sp>
    </p:spTree>
    <p:extLst>
      <p:ext uri="{BB962C8B-B14F-4D97-AF65-F5344CB8AC3E}">
        <p14:creationId xmlns:p14="http://schemas.microsoft.com/office/powerpoint/2010/main" xmlns="" val="31165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a:p>
        </p:txBody>
      </p:sp>
      <p:sp>
        <p:nvSpPr>
          <p:cNvPr id="4" name="スライド番号プレースホルダ 3"/>
          <p:cNvSpPr>
            <a:spLocks noGrp="1"/>
          </p:cNvSpPr>
          <p:nvPr>
            <p:ph type="sldNum" sz="quarter" idx="10"/>
          </p:nvPr>
        </p:nvSpPr>
        <p:spPr/>
        <p:txBody>
          <a:bodyPr/>
          <a:lstStyle/>
          <a:p>
            <a:pPr>
              <a:defRPr/>
            </a:pPr>
            <a:fld id="{3075F5AD-8A2A-4549-98B1-2659A77EC8C0}" type="slidenum">
              <a:rPr lang="en-US" altLang="ja-JP" smtClean="0"/>
              <a:pPr>
                <a:defRPr/>
              </a:pPr>
              <a:t>2</a:t>
            </a:fld>
            <a:endParaRPr lang="en-US"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satellites tested by </a:t>
            </a:r>
            <a:r>
              <a:rPr lang="en-US" dirty="0" err="1" smtClean="0"/>
              <a:t>LaSEINE</a:t>
            </a:r>
            <a:r>
              <a:rPr lang="en-US" dirty="0" smtClean="0"/>
              <a:t>/CENT.  WNISAT</a:t>
            </a:r>
            <a:r>
              <a:rPr lang="en-US" baseline="0" dirty="0" smtClean="0"/>
              <a:t> already launched, other 2013 satellites will launch ~Jan- April 2014</a:t>
            </a:r>
            <a:endParaRPr lang="en-US" dirty="0" smtClean="0"/>
          </a:p>
          <a:p>
            <a:endParaRPr lang="en-US" dirty="0" smtClean="0"/>
          </a:p>
          <a:p>
            <a:r>
              <a:rPr lang="en-US" dirty="0" smtClean="0"/>
              <a:t>JAXA considered opening a “small” AIT test facility,</a:t>
            </a:r>
            <a:r>
              <a:rPr lang="en-US" baseline="0" dirty="0" smtClean="0"/>
              <a:t> however, personnel cost too high, JAXA shut down test center.  </a:t>
            </a:r>
            <a:r>
              <a:rPr lang="en-US" baseline="0" dirty="0" err="1" smtClean="0"/>
              <a:t>Kyutech</a:t>
            </a:r>
            <a:r>
              <a:rPr lang="en-US" baseline="0" dirty="0" smtClean="0"/>
              <a:t> subsidized, only full scale Japanese “small” satellite test center. </a:t>
            </a:r>
            <a:endParaRPr lang="en-US" dirty="0"/>
          </a:p>
        </p:txBody>
      </p:sp>
      <p:sp>
        <p:nvSpPr>
          <p:cNvPr id="4" name="Slide Number Placeholder 3"/>
          <p:cNvSpPr>
            <a:spLocks noGrp="1"/>
          </p:cNvSpPr>
          <p:nvPr>
            <p:ph type="sldNum" sz="quarter" idx="10"/>
          </p:nvPr>
        </p:nvSpPr>
        <p:spPr/>
        <p:txBody>
          <a:bodyPr/>
          <a:lstStyle/>
          <a:p>
            <a:pPr>
              <a:defRPr/>
            </a:pPr>
            <a:fld id="{3075F5AD-8A2A-4549-98B1-2659A77EC8C0}" type="slidenum">
              <a:rPr lang="en-US" altLang="ja-JP" smtClean="0"/>
              <a:pPr>
                <a:defRPr/>
              </a:pPr>
              <a:t>27</a:t>
            </a:fld>
            <a:endParaRPr lang="en-US" altLang="ja-JP"/>
          </a:p>
        </p:txBody>
      </p:sp>
    </p:spTree>
    <p:extLst>
      <p:ext uri="{BB962C8B-B14F-4D97-AF65-F5344CB8AC3E}">
        <p14:creationId xmlns:p14="http://schemas.microsoft.com/office/powerpoint/2010/main" xmlns="" val="3884226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7C5A7C9D-17ED-244C-8473-335C78064E0D}" type="slidenum">
              <a:rPr lang="en-US" altLang="ja-JP" sz="1200">
                <a:latin typeface="Times New Roman" charset="0"/>
                <a:ea typeface="ＭＳ ゴシック" charset="0"/>
                <a:cs typeface="ＭＳ ゴシック" charset="0"/>
              </a:rPr>
              <a:pPr/>
              <a:t>28</a:t>
            </a:fld>
            <a:endParaRPr lang="en-US" altLang="ja-JP" sz="1200">
              <a:latin typeface="Times New Roman" charset="0"/>
              <a:ea typeface="ＭＳ ゴシック" charset="0"/>
              <a:cs typeface="ＭＳ ゴシック"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a:p>
        </p:txBody>
      </p:sp>
      <p:sp>
        <p:nvSpPr>
          <p:cNvPr id="4" name="スライド番号プレースホルダ 3"/>
          <p:cNvSpPr>
            <a:spLocks noGrp="1"/>
          </p:cNvSpPr>
          <p:nvPr>
            <p:ph type="sldNum" sz="quarter" idx="10"/>
          </p:nvPr>
        </p:nvSpPr>
        <p:spPr/>
        <p:txBody>
          <a:bodyPr/>
          <a:lstStyle/>
          <a:p>
            <a:pPr>
              <a:defRPr/>
            </a:pPr>
            <a:fld id="{3075F5AD-8A2A-4549-98B1-2659A77EC8C0}" type="slidenum">
              <a:rPr lang="en-US" altLang="ja-JP" smtClean="0"/>
              <a:pPr>
                <a:defRPr/>
              </a:pPr>
              <a:t>29</a:t>
            </a:fld>
            <a:endParaRPr lang="en-US"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スライド イメージ プレースホルダ 1"/>
          <p:cNvSpPr>
            <a:spLocks noGrp="1" noRot="1" noChangeAspect="1"/>
          </p:cNvSpPr>
          <p:nvPr>
            <p:ph type="sldImg"/>
          </p:nvPr>
        </p:nvSpPr>
        <p:spPr>
          <a:ln/>
        </p:spPr>
      </p:sp>
      <p:sp>
        <p:nvSpPr>
          <p:cNvPr id="34818" name="ノート プレースホルダ 2"/>
          <p:cNvSpPr>
            <a:spLocks noGrp="1"/>
          </p:cNvSpPr>
          <p:nvPr>
            <p:ph type="body" idx="1"/>
          </p:nvPr>
        </p:nvSpPr>
        <p:spPr>
          <a:noFill/>
          <a:ln/>
        </p:spPr>
        <p:txBody>
          <a:bodyPr/>
          <a:lstStyle/>
          <a:p>
            <a:r>
              <a:rPr kumimoji="1" lang="en-US" altLang="ja-JP" sz="1200" kern="1200" dirty="0" err="1" smtClean="0">
                <a:solidFill>
                  <a:schemeClr val="tx1"/>
                </a:solidFill>
                <a:effectLst/>
                <a:latin typeface="Arial" charset="0"/>
                <a:ea typeface="ＭＳ Ｐゴシック" charset="-128"/>
                <a:cs typeface="ＭＳ Ｐゴシック" charset="-128"/>
              </a:rPr>
              <a:t>Kyutech</a:t>
            </a:r>
            <a:r>
              <a:rPr kumimoji="1" lang="en-US" altLang="ja-JP" sz="1200" kern="1200" dirty="0" smtClean="0">
                <a:solidFill>
                  <a:schemeClr val="tx1"/>
                </a:solidFill>
                <a:effectLst/>
                <a:latin typeface="Arial" charset="0"/>
                <a:ea typeface="ＭＳ Ｐゴシック" charset="-128"/>
                <a:cs typeface="ＭＳ Ｐゴシック" charset="-128"/>
              </a:rPr>
              <a:t> has its own student satellite program. The satellite program is regarded as an important educational program of systems engineering. Currently about 25 students work on the satellite project. They are responsible for all the processes of satellite development, which range from conceptual study, design, fabrication, testing and operation. The photographs shown here are flight models of 10cm and 30cm </a:t>
            </a:r>
            <a:r>
              <a:rPr kumimoji="1" lang="en-US" altLang="ja-JP" sz="1200" kern="1200" dirty="0" err="1" smtClean="0">
                <a:solidFill>
                  <a:schemeClr val="tx1"/>
                </a:solidFill>
                <a:effectLst/>
                <a:latin typeface="Arial" charset="0"/>
                <a:ea typeface="ＭＳ Ｐゴシック" charset="-128"/>
                <a:cs typeface="ＭＳ Ｐゴシック" charset="-128"/>
              </a:rPr>
              <a:t>cubesats</a:t>
            </a:r>
            <a:r>
              <a:rPr kumimoji="1" lang="en-US" altLang="ja-JP" sz="1200" kern="1200" dirty="0" smtClean="0">
                <a:solidFill>
                  <a:schemeClr val="tx1"/>
                </a:solidFill>
                <a:effectLst/>
                <a:latin typeface="Arial" charset="0"/>
                <a:ea typeface="ＭＳ Ｐゴシック" charset="-128"/>
                <a:cs typeface="ＭＳ Ｐゴシック" charset="-128"/>
              </a:rPr>
              <a:t>. In</a:t>
            </a:r>
            <a:r>
              <a:rPr kumimoji="1" lang="en-US" altLang="ja-JP" sz="1200" kern="1200" baseline="0" dirty="0" smtClean="0">
                <a:solidFill>
                  <a:schemeClr val="tx1"/>
                </a:solidFill>
                <a:effectLst/>
                <a:latin typeface="Arial" charset="0"/>
                <a:ea typeface="ＭＳ Ｐゴシック" charset="-128"/>
                <a:cs typeface="ＭＳ Ｐゴシック" charset="-128"/>
              </a:rPr>
              <a:t> May, 2012, </a:t>
            </a:r>
            <a:r>
              <a:rPr kumimoji="1" lang="en-US" altLang="ja-JP" sz="1200" kern="1200" dirty="0" smtClean="0">
                <a:solidFill>
                  <a:schemeClr val="tx1"/>
                </a:solidFill>
                <a:effectLst/>
                <a:latin typeface="Arial" charset="0"/>
                <a:ea typeface="ＭＳ Ｐゴシック" charset="-128"/>
                <a:cs typeface="ＭＳ Ｐゴシック" charset="-128"/>
              </a:rPr>
              <a:t>HORYU-II</a:t>
            </a:r>
            <a:r>
              <a:rPr kumimoji="1" lang="en-US" altLang="ja-JP" sz="1200" kern="1200" baseline="0" dirty="0" smtClean="0">
                <a:solidFill>
                  <a:schemeClr val="tx1"/>
                </a:solidFill>
                <a:effectLst/>
                <a:latin typeface="Arial" charset="0"/>
                <a:ea typeface="ＭＳ Ｐゴシック" charset="-128"/>
                <a:cs typeface="ＭＳ Ｐゴシック" charset="-128"/>
              </a:rPr>
              <a:t> was successfully launched to a sun-synchronous orbit </a:t>
            </a:r>
            <a:r>
              <a:rPr kumimoji="1" lang="en-US" altLang="ja-JP" sz="1200" kern="1200" dirty="0" smtClean="0">
                <a:solidFill>
                  <a:schemeClr val="tx1"/>
                </a:solidFill>
                <a:effectLst/>
                <a:latin typeface="Arial" charset="0"/>
                <a:ea typeface="ＭＳ Ｐゴシック" charset="-128"/>
                <a:cs typeface="ＭＳ Ｐゴシック" charset="-128"/>
              </a:rPr>
              <a:t>by a H2A rocket.</a:t>
            </a:r>
            <a:endParaRPr kumimoji="1" lang="ja-JP" altLang="ja-JP" sz="1200" kern="1200" dirty="0" smtClean="0">
              <a:solidFill>
                <a:schemeClr val="tx1"/>
              </a:solidFill>
              <a:effectLst/>
              <a:latin typeface="Arial" charset="0"/>
              <a:ea typeface="ＭＳ Ｐゴシック" charset="-128"/>
              <a:cs typeface="ＭＳ Ｐゴシック" charset="-128"/>
            </a:endParaRPr>
          </a:p>
          <a:p>
            <a:r>
              <a:rPr kumimoji="1" lang="en-US" altLang="ja-JP" sz="1200" kern="1200" dirty="0" smtClean="0">
                <a:solidFill>
                  <a:schemeClr val="tx1"/>
                </a:solidFill>
                <a:effectLst/>
                <a:latin typeface="Arial" charset="0"/>
                <a:ea typeface="ＭＳ Ｐゴシック" charset="-128"/>
                <a:cs typeface="ＭＳ Ｐゴシック" charset="-128"/>
              </a:rPr>
              <a:t>The satellite project is being carried out as a part of the official educational program for graduate students. The students earn their credits by working on the satellite project as they learn important lessons of systems engineering from the project. Also, some students write their Ph.D. thesis by extracting a state-of-art research element from the project work.</a:t>
            </a:r>
            <a:endParaRPr kumimoji="1" lang="ja-JP" altLang="ja-JP" sz="1200" kern="1200" dirty="0" smtClean="0">
              <a:solidFill>
                <a:schemeClr val="tx1"/>
              </a:solidFill>
              <a:effectLst/>
              <a:latin typeface="Arial" charset="0"/>
              <a:ea typeface="ＭＳ Ｐゴシック" charset="-128"/>
              <a:cs typeface="ＭＳ Ｐゴシック" charset="-128"/>
            </a:endParaRPr>
          </a:p>
          <a:p>
            <a:endParaRPr lang="ja-JP" altLang="en-US" dirty="0" smtClean="0">
              <a:latin typeface="Arial" pitchFamily="34" charset="0"/>
              <a:ea typeface="ＭＳ Ｐゴシック" pitchFamily="34" charset="-128"/>
            </a:endParaRPr>
          </a:p>
        </p:txBody>
      </p:sp>
      <p:sp>
        <p:nvSpPr>
          <p:cNvPr id="34819" name="スライド番号プレースホルダ 3"/>
          <p:cNvSpPr>
            <a:spLocks noGrp="1"/>
          </p:cNvSpPr>
          <p:nvPr>
            <p:ph type="sldNum" sz="quarter" idx="5"/>
          </p:nvPr>
        </p:nvSpPr>
        <p:spPr>
          <a:noFill/>
        </p:spPr>
        <p:txBody>
          <a:bodyPr/>
          <a:lstStyle/>
          <a:p>
            <a:fld id="{329FCBBC-6AA4-4EB6-8C6B-9CB7F8C92F02}" type="slidenum">
              <a:rPr lang="en-US" altLang="ja-JP"/>
              <a:pPr/>
              <a:t>30</a:t>
            </a:fld>
            <a:endParaRPr lang="en-US"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~20-30 Japanese universities working on </a:t>
            </a:r>
            <a:r>
              <a:rPr kumimoji="1" lang="en-US" sz="1200" kern="1200" dirty="0" err="1" smtClean="0">
                <a:solidFill>
                  <a:schemeClr val="tx1"/>
                </a:solidFill>
                <a:effectLst/>
                <a:latin typeface="Arial" charset="0"/>
                <a:ea typeface="ＭＳ Ｐゴシック" charset="-128"/>
                <a:cs typeface="ＭＳ Ｐゴシック" charset="-128"/>
              </a:rPr>
              <a:t>Cubesats</a:t>
            </a:r>
            <a:r>
              <a:rPr kumimoji="1" lang="en-US" sz="1200" kern="1200" dirty="0" smtClean="0">
                <a:solidFill>
                  <a:schemeClr val="tx1"/>
                </a:solidFill>
                <a:effectLst/>
                <a:latin typeface="Arial" charset="0"/>
                <a:ea typeface="ＭＳ Ｐゴシック" charset="-128"/>
                <a:cs typeface="ＭＳ Ｐゴシック" charset="-128"/>
              </a:rPr>
              <a:t>, as are small companies.    Tried to launch HORYU-I on Indian PSLV rocket, launcher interface issue.  HORYU-II “free” launch on H-IIA.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HORYU means “phoenix-dragon bird/creature combination”.  KIT symbol- represents that science/technology can attain the previously unachievable: </a:t>
            </a:r>
            <a:r>
              <a:rPr kumimoji="1" lang="en-US" sz="1200" u="sng" kern="1200" dirty="0" smtClean="0">
                <a:solidFill>
                  <a:schemeClr val="tx1"/>
                </a:solidFill>
                <a:effectLst/>
                <a:latin typeface="Arial" charset="0"/>
                <a:ea typeface="ＭＳ Ｐゴシック" charset="-128"/>
                <a:cs typeface="ＭＳ Ｐゴシック" charset="-128"/>
                <a:hlinkClick r:id="rId3"/>
              </a:rPr>
              <a:t>https://www.kyutech.ac.jp/english/about/emblem/</a:t>
            </a:r>
            <a:r>
              <a:rPr kumimoji="1" lang="en-US" sz="1200" kern="1200" dirty="0" smtClean="0">
                <a:solidFill>
                  <a:schemeClr val="tx1"/>
                </a:solidFill>
                <a:effectLst/>
                <a:latin typeface="Arial" charset="0"/>
                <a:ea typeface="ＭＳ Ｐゴシック" charset="-128"/>
                <a:cs typeface="ＭＳ Ｐゴシック" charset="-128"/>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~$60K</a:t>
            </a:r>
            <a:r>
              <a:rPr kumimoji="1" lang="en-US" sz="1200" kern="1200" baseline="0" dirty="0" smtClean="0">
                <a:solidFill>
                  <a:schemeClr val="tx1"/>
                </a:solidFill>
                <a:effectLst/>
                <a:latin typeface="Arial" charset="0"/>
                <a:ea typeface="ＭＳ Ｐゴシック" charset="-128"/>
                <a:cs typeface="ＭＳ Ｐゴシック" charset="-128"/>
              </a:rPr>
              <a:t> to develop HORYU-I, ~$200K for HORYU-II (including ground station). </a:t>
            </a:r>
            <a:endParaRPr kumimoji="1" lang="en-US" sz="1200" kern="1200" dirty="0" smtClean="0">
              <a:solidFill>
                <a:schemeClr val="tx1"/>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3075F5AD-8A2A-4549-98B1-2659A77EC8C0}" type="slidenum">
              <a:rPr lang="en-US" altLang="ja-JP" smtClean="0"/>
              <a:pPr>
                <a:defRPr/>
              </a:pPr>
              <a:t>31</a:t>
            </a:fld>
            <a:endParaRPr lang="en-US" altLang="ja-JP"/>
          </a:p>
        </p:txBody>
      </p:sp>
    </p:spTree>
    <p:extLst>
      <p:ext uri="{BB962C8B-B14F-4D97-AF65-F5344CB8AC3E}">
        <p14:creationId xmlns:p14="http://schemas.microsoft.com/office/powerpoint/2010/main" xmlns="" val="1149318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HORYU-I </a:t>
            </a:r>
            <a:r>
              <a:rPr kumimoji="1" lang="en-US" sz="1200" b="1" kern="1200" dirty="0" smtClean="0">
                <a:solidFill>
                  <a:schemeClr val="tx1"/>
                </a:solidFill>
                <a:effectLst/>
                <a:latin typeface="Arial" charset="0"/>
                <a:ea typeface="ＭＳ Ｐゴシック" charset="-128"/>
                <a:cs typeface="ＭＳ Ｐゴシック" charset="-128"/>
              </a:rPr>
              <a:t>1U</a:t>
            </a:r>
            <a:r>
              <a:rPr kumimoji="1" lang="en-US" sz="1200" kern="1200" dirty="0" smtClean="0">
                <a:solidFill>
                  <a:schemeClr val="tx1"/>
                </a:solidFill>
                <a:effectLst/>
                <a:latin typeface="Arial" charset="0"/>
                <a:ea typeface="ＭＳ Ｐゴシック" charset="-128"/>
                <a:cs typeface="ＭＳ Ｐゴシック" charset="-128"/>
              </a:rPr>
              <a:t> attempted Indian launch but concerns over “proven” separation system</a:t>
            </a:r>
          </a:p>
          <a:p>
            <a:endParaRPr lang="en-US" dirty="0"/>
          </a:p>
        </p:txBody>
      </p:sp>
      <p:sp>
        <p:nvSpPr>
          <p:cNvPr id="4" name="Slide Number Placeholder 3"/>
          <p:cNvSpPr>
            <a:spLocks noGrp="1"/>
          </p:cNvSpPr>
          <p:nvPr>
            <p:ph type="sldNum" sz="quarter" idx="10"/>
          </p:nvPr>
        </p:nvSpPr>
        <p:spPr/>
        <p:txBody>
          <a:bodyPr/>
          <a:lstStyle/>
          <a:p>
            <a:pPr>
              <a:defRPr/>
            </a:pPr>
            <a:fld id="{3075F5AD-8A2A-4549-98B1-2659A77EC8C0}" type="slidenum">
              <a:rPr lang="en-US" altLang="ja-JP" smtClean="0"/>
              <a:pPr>
                <a:defRPr/>
              </a:pPr>
              <a:t>33</a:t>
            </a:fld>
            <a:endParaRPr lang="en-US" altLang="ja-JP"/>
          </a:p>
        </p:txBody>
      </p:sp>
    </p:spTree>
    <p:extLst>
      <p:ext uri="{BB962C8B-B14F-4D97-AF65-F5344CB8AC3E}">
        <p14:creationId xmlns:p14="http://schemas.microsoft.com/office/powerpoint/2010/main" xmlns="" val="13759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Need high voltage for high power/larger spacecraft (minimize transmission loss, </a:t>
            </a:r>
            <a:r>
              <a:rPr kumimoji="1" lang="en-US" sz="1200" kern="1200" dirty="0" err="1" smtClean="0">
                <a:solidFill>
                  <a:schemeClr val="tx1"/>
                </a:solidFill>
                <a:effectLst/>
                <a:latin typeface="Arial" charset="0"/>
                <a:ea typeface="ＭＳ Ｐゴシック" charset="-128"/>
                <a:cs typeface="ＭＳ Ｐゴシック" charset="-128"/>
              </a:rPr>
              <a:t>etc</a:t>
            </a:r>
            <a:r>
              <a:rPr kumimoji="1" lang="en-US" sz="1200" kern="1200" dirty="0" smtClean="0">
                <a:solidFill>
                  <a:schemeClr val="tx1"/>
                </a:solidFill>
                <a:effectLst/>
                <a:latin typeface="Arial" charset="0"/>
                <a:ea typeface="ＭＳ Ｐゴシック" charset="-128"/>
                <a:cs typeface="ＭＳ Ｐゴシック" charset="-128"/>
              </a:rPr>
              <a:t>).  HORYU-2 (</a:t>
            </a:r>
            <a:r>
              <a:rPr kumimoji="1" lang="en-US" sz="1200" b="1" kern="1200" dirty="0" smtClean="0">
                <a:solidFill>
                  <a:schemeClr val="tx1"/>
                </a:solidFill>
                <a:effectLst/>
                <a:latin typeface="Arial" charset="0"/>
                <a:ea typeface="ＭＳ Ｐゴシック" charset="-128"/>
                <a:cs typeface="ＭＳ Ｐゴシック" charset="-128"/>
              </a:rPr>
              <a:t>30cm x 30cm x 30cm</a:t>
            </a:r>
            <a:r>
              <a:rPr kumimoji="1" lang="en-US" sz="1200" kern="1200" dirty="0" smtClean="0">
                <a:solidFill>
                  <a:schemeClr val="tx1"/>
                </a:solidFill>
                <a:effectLst/>
                <a:latin typeface="Arial" charset="0"/>
                <a:ea typeface="ＭＳ Ｐゴシック" charset="-128"/>
                <a:cs typeface="ＭＳ Ｐゴシック" charset="-128"/>
              </a:rPr>
              <a:t> for 25-year rule drag purposes) (two year development, one year operation) set world record for highest in-orbit voltage generation (~300V, ~5mA).  Guinness Book of World Records application pending.    </a:t>
            </a:r>
          </a:p>
          <a:p>
            <a:endParaRPr lang="en-US" dirty="0"/>
          </a:p>
        </p:txBody>
      </p:sp>
      <p:sp>
        <p:nvSpPr>
          <p:cNvPr id="4" name="Slide Number Placeholder 3"/>
          <p:cNvSpPr>
            <a:spLocks noGrp="1"/>
          </p:cNvSpPr>
          <p:nvPr>
            <p:ph type="sldNum" sz="quarter" idx="10"/>
          </p:nvPr>
        </p:nvSpPr>
        <p:spPr/>
        <p:txBody>
          <a:bodyPr/>
          <a:lstStyle/>
          <a:p>
            <a:pPr>
              <a:defRPr/>
            </a:pPr>
            <a:fld id="{3075F5AD-8A2A-4549-98B1-2659A77EC8C0}" type="slidenum">
              <a:rPr lang="en-US" altLang="ja-JP" smtClean="0"/>
              <a:pPr>
                <a:defRPr/>
              </a:pPr>
              <a:t>42</a:t>
            </a:fld>
            <a:endParaRPr lang="en-US" altLang="ja-JP"/>
          </a:p>
        </p:txBody>
      </p:sp>
    </p:spTree>
    <p:extLst>
      <p:ext uri="{BB962C8B-B14F-4D97-AF65-F5344CB8AC3E}">
        <p14:creationId xmlns:p14="http://schemas.microsoft.com/office/powerpoint/2010/main" xmlns="" val="3737337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HORYU-III </a:t>
            </a:r>
            <a:r>
              <a:rPr kumimoji="1" lang="en-US" sz="1200" b="1" kern="1200" dirty="0" smtClean="0">
                <a:solidFill>
                  <a:schemeClr val="tx1"/>
                </a:solidFill>
                <a:effectLst/>
                <a:latin typeface="Arial" charset="0"/>
                <a:ea typeface="ＭＳ Ｐゴシック" charset="-128"/>
                <a:cs typeface="ＭＳ Ｐゴシック" charset="-128"/>
              </a:rPr>
              <a:t>3U</a:t>
            </a:r>
            <a:r>
              <a:rPr kumimoji="1" lang="en-US" sz="1200" kern="1200" dirty="0" smtClean="0">
                <a:solidFill>
                  <a:schemeClr val="tx1"/>
                </a:solidFill>
                <a:effectLst/>
                <a:latin typeface="Arial" charset="0"/>
                <a:ea typeface="ＭＳ Ｐゴシック" charset="-128"/>
                <a:cs typeface="ＭＳ Ｐゴシック" charset="-128"/>
              </a:rPr>
              <a:t> student satellite project (variable in-orbit voltage generation, measure arcing current with oscilloscope)- to be delivered to ISS via HTV and then released.  </a:t>
            </a:r>
            <a:endParaRPr kumimoji="1" lang="en-US" altLang="ja-JP"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HORYU-IV research and development satellite.  </a:t>
            </a:r>
            <a:r>
              <a:rPr kumimoji="1" lang="en-US" sz="1200" b="1" kern="1200" dirty="0" smtClean="0">
                <a:solidFill>
                  <a:schemeClr val="tx1"/>
                </a:solidFill>
                <a:effectLst/>
                <a:latin typeface="Arial" charset="0"/>
                <a:ea typeface="ＭＳ Ｐゴシック" charset="-128"/>
                <a:cs typeface="ＭＳ Ｐゴシック" charset="-128"/>
              </a:rPr>
              <a:t>30cm x 30cm x 30cm;</a:t>
            </a:r>
            <a:r>
              <a:rPr kumimoji="1" lang="en-US" sz="1200" b="1" kern="1200" baseline="0" dirty="0" smtClean="0">
                <a:solidFill>
                  <a:schemeClr val="tx1"/>
                </a:solidFill>
                <a:effectLst/>
                <a:latin typeface="Arial" charset="0"/>
                <a:ea typeface="ＭＳ Ｐゴシック" charset="-128"/>
                <a:cs typeface="ＭＳ Ｐゴシック" charset="-128"/>
              </a:rPr>
              <a:t> 8 kg. </a:t>
            </a:r>
            <a:r>
              <a:rPr kumimoji="1" lang="en-US" sz="1200" b="1" kern="1200" dirty="0" smtClean="0">
                <a:solidFill>
                  <a:schemeClr val="tx1"/>
                </a:solidFill>
                <a:effectLst/>
                <a:latin typeface="Arial" charset="0"/>
                <a:ea typeface="ＭＳ Ｐゴシック" charset="-128"/>
                <a:cs typeface="ＭＳ Ｐゴシック" charset="-128"/>
              </a:rPr>
              <a:t> ~$1.5M budget.</a:t>
            </a:r>
            <a:r>
              <a:rPr kumimoji="1" lang="en-US" sz="1200" b="1" kern="1200" baseline="0" dirty="0" smtClean="0">
                <a:solidFill>
                  <a:schemeClr val="tx1"/>
                </a:solidFill>
                <a:effectLst/>
                <a:latin typeface="Arial" charset="0"/>
                <a:ea typeface="ＭＳ Ｐゴシック" charset="-128"/>
                <a:cs typeface="ＭＳ Ｐゴシック" charset="-128"/>
              </a:rPr>
              <a:t>  </a:t>
            </a:r>
            <a:r>
              <a:rPr kumimoji="1" lang="en-US" sz="1200" kern="1200" dirty="0" smtClean="0">
                <a:solidFill>
                  <a:schemeClr val="tx1"/>
                </a:solidFill>
                <a:effectLst/>
                <a:latin typeface="Arial" charset="0"/>
                <a:ea typeface="ＭＳ Ｐゴシック" charset="-128"/>
                <a:cs typeface="ＭＳ Ｐゴシック" charset="-128"/>
              </a:rPr>
              <a:t>Will carry oscilloscope and arcing-image capture system.  Indian, Russian, or Japanese H-IIB launch (launch is “free”, maximum size/weight is 50cm x 50cm x 50cm, 50 kg.  This sets the size of most Japanese “small-scale” satellites).   </a:t>
            </a:r>
          </a:p>
          <a:p>
            <a:endParaRPr kumimoji="1" lang="en-US" altLang="ja-JP" dirty="0" smtClean="0"/>
          </a:p>
          <a:p>
            <a:pPr lvl="0"/>
            <a:r>
              <a:rPr kumimoji="1" lang="en-US" sz="1200" kern="1200" dirty="0" smtClean="0">
                <a:solidFill>
                  <a:schemeClr val="tx1"/>
                </a:solidFill>
                <a:effectLst/>
                <a:latin typeface="Arial" charset="0"/>
                <a:ea typeface="ＭＳ Ｐゴシック" charset="-128"/>
                <a:cs typeface="ＭＳ Ｐゴシック" charset="-128"/>
              </a:rPr>
              <a:t>6U slots are available on each HTV launch (H-IIB).  For example, there were 4 </a:t>
            </a:r>
            <a:r>
              <a:rPr kumimoji="1" lang="en-US" sz="1200" kern="1200" dirty="0" err="1" smtClean="0">
                <a:solidFill>
                  <a:schemeClr val="tx1"/>
                </a:solidFill>
                <a:effectLst/>
                <a:latin typeface="Arial" charset="0"/>
                <a:ea typeface="ＭＳ Ｐゴシック" charset="-128"/>
                <a:cs typeface="ＭＳ Ｐゴシック" charset="-128"/>
              </a:rPr>
              <a:t>Cubesats</a:t>
            </a:r>
            <a:r>
              <a:rPr kumimoji="1" lang="en-US" sz="1200" kern="1200" dirty="0" smtClean="0">
                <a:solidFill>
                  <a:schemeClr val="tx1"/>
                </a:solidFill>
                <a:effectLst/>
                <a:latin typeface="Arial" charset="0"/>
                <a:ea typeface="ＭＳ Ｐゴシック" charset="-128"/>
                <a:cs typeface="ＭＳ Ｐゴシック" charset="-128"/>
              </a:rPr>
              <a:t> launched on HTV-4 and later released from the ISS:  http://</a:t>
            </a:r>
            <a:r>
              <a:rPr kumimoji="1" lang="en-US" sz="1200" kern="1200" dirty="0" err="1" smtClean="0">
                <a:solidFill>
                  <a:schemeClr val="tx1"/>
                </a:solidFill>
                <a:effectLst/>
                <a:latin typeface="Arial" charset="0"/>
                <a:ea typeface="ＭＳ Ｐゴシック" charset="-128"/>
                <a:cs typeface="ＭＳ Ｐゴシック" charset="-128"/>
              </a:rPr>
              <a:t>www.nasaspaceflight.com</a:t>
            </a:r>
            <a:r>
              <a:rPr kumimoji="1" lang="en-US" sz="1200" kern="1200" dirty="0" smtClean="0">
                <a:solidFill>
                  <a:schemeClr val="tx1"/>
                </a:solidFill>
                <a:effectLst/>
                <a:latin typeface="Arial" charset="0"/>
                <a:ea typeface="ＭＳ Ｐゴシック" charset="-128"/>
                <a:cs typeface="ＭＳ Ｐゴシック" charset="-128"/>
              </a:rPr>
              <a:t>/2013/08/japans-htv-4-launches-supplies-scienceiss/</a:t>
            </a:r>
          </a:p>
          <a:p>
            <a:pPr lvl="1"/>
            <a:r>
              <a:rPr kumimoji="1" lang="en-US" sz="1200" kern="1200" dirty="0" smtClean="0">
                <a:solidFill>
                  <a:schemeClr val="tx1"/>
                </a:solidFill>
                <a:effectLst/>
                <a:latin typeface="Arial" charset="0"/>
                <a:ea typeface="ＭＳ Ｐゴシック" charset="-128"/>
                <a:cs typeface="+mn-cs"/>
              </a:rPr>
              <a:t>Pico Dragon, 1U, Japan/Vietnam, Earth imaging technologies</a:t>
            </a:r>
          </a:p>
          <a:p>
            <a:pPr lvl="1"/>
            <a:r>
              <a:rPr kumimoji="1" lang="en-US" sz="1200" kern="1200" dirty="0" smtClean="0">
                <a:solidFill>
                  <a:schemeClr val="tx1"/>
                </a:solidFill>
                <a:effectLst/>
                <a:latin typeface="Arial" charset="0"/>
                <a:ea typeface="ＭＳ Ｐゴシック" charset="-128"/>
                <a:cs typeface="+mn-cs"/>
              </a:rPr>
              <a:t>Ardusat-1, 1U, US company </a:t>
            </a:r>
            <a:r>
              <a:rPr kumimoji="1" lang="en-US" sz="1200" kern="1200" dirty="0" err="1" smtClean="0">
                <a:solidFill>
                  <a:schemeClr val="tx1"/>
                </a:solidFill>
                <a:effectLst/>
                <a:latin typeface="Arial" charset="0"/>
                <a:ea typeface="ＭＳ Ｐゴシック" charset="-128"/>
                <a:cs typeface="+mn-cs"/>
              </a:rPr>
              <a:t>Nanoracks</a:t>
            </a:r>
            <a:r>
              <a:rPr kumimoji="1" lang="en-US" sz="1200" kern="1200" dirty="0" smtClean="0">
                <a:solidFill>
                  <a:schemeClr val="tx1"/>
                </a:solidFill>
                <a:effectLst/>
                <a:latin typeface="Arial" charset="0"/>
                <a:ea typeface="ＭＳ Ｐゴシック" charset="-128"/>
                <a:cs typeface="+mn-cs"/>
              </a:rPr>
              <a:t>, open re-programmable platforms</a:t>
            </a:r>
          </a:p>
          <a:p>
            <a:pPr lvl="1"/>
            <a:r>
              <a:rPr kumimoji="1" lang="en-US" sz="1200" kern="1200" dirty="0" err="1" smtClean="0">
                <a:solidFill>
                  <a:schemeClr val="tx1"/>
                </a:solidFill>
                <a:effectLst/>
                <a:latin typeface="Arial" charset="0"/>
                <a:ea typeface="ＭＳ Ｐゴシック" charset="-128"/>
                <a:cs typeface="+mn-cs"/>
              </a:rPr>
              <a:t>Ardusat</a:t>
            </a:r>
            <a:r>
              <a:rPr kumimoji="1" lang="en-US" sz="1200" kern="1200" dirty="0" smtClean="0">
                <a:solidFill>
                  <a:schemeClr val="tx1"/>
                </a:solidFill>
                <a:effectLst/>
                <a:latin typeface="Arial" charset="0"/>
                <a:ea typeface="ＭＳ Ｐゴシック" charset="-128"/>
                <a:cs typeface="+mn-cs"/>
              </a:rPr>
              <a:t>-X, 1U, US company </a:t>
            </a:r>
            <a:r>
              <a:rPr kumimoji="1" lang="en-US" sz="1200" kern="1200" dirty="0" err="1" smtClean="0">
                <a:solidFill>
                  <a:schemeClr val="tx1"/>
                </a:solidFill>
                <a:effectLst/>
                <a:latin typeface="Arial" charset="0"/>
                <a:ea typeface="ＭＳ Ｐゴシック" charset="-128"/>
                <a:cs typeface="+mn-cs"/>
              </a:rPr>
              <a:t>Nanosatisfi</a:t>
            </a:r>
            <a:r>
              <a:rPr kumimoji="1" lang="en-US" sz="1200" kern="1200" dirty="0" smtClean="0">
                <a:solidFill>
                  <a:schemeClr val="tx1"/>
                </a:solidFill>
                <a:effectLst/>
                <a:latin typeface="Arial" charset="0"/>
                <a:ea typeface="ＭＳ Ｐゴシック" charset="-128"/>
                <a:cs typeface="+mn-cs"/>
              </a:rPr>
              <a:t>, open re-programmable platforms</a:t>
            </a:r>
          </a:p>
          <a:p>
            <a:pPr lvl="1"/>
            <a:r>
              <a:rPr kumimoji="1" lang="en-US" sz="1200" kern="1200" dirty="0" smtClean="0">
                <a:solidFill>
                  <a:schemeClr val="tx1"/>
                </a:solidFill>
                <a:effectLst/>
                <a:latin typeface="Arial" charset="0"/>
                <a:ea typeface="ＭＳ Ｐゴシック" charset="-128"/>
                <a:cs typeface="+mn-cs"/>
              </a:rPr>
              <a:t>TechEdSat-3, 3U, NASA Ames, “</a:t>
            </a:r>
            <a:r>
              <a:rPr kumimoji="1" lang="en-US" sz="1200" kern="1200" dirty="0" err="1" smtClean="0">
                <a:solidFill>
                  <a:schemeClr val="tx1"/>
                </a:solidFill>
                <a:effectLst/>
                <a:latin typeface="Arial" charset="0"/>
                <a:ea typeface="ＭＳ Ｐゴシック" charset="-128"/>
                <a:cs typeface="+mn-cs"/>
              </a:rPr>
              <a:t>Exo</a:t>
            </a:r>
            <a:r>
              <a:rPr kumimoji="1" lang="en-US" sz="1200" kern="1200" dirty="0" smtClean="0">
                <a:solidFill>
                  <a:schemeClr val="tx1"/>
                </a:solidFill>
                <a:effectLst/>
                <a:latin typeface="Arial" charset="0"/>
                <a:ea typeface="ＭＳ Ｐゴシック" charset="-128"/>
                <a:cs typeface="+mn-cs"/>
              </a:rPr>
              <a:t>-brake” </a:t>
            </a:r>
            <a:r>
              <a:rPr kumimoji="1" lang="en-US" sz="1200" kern="1200" dirty="0" err="1" smtClean="0">
                <a:solidFill>
                  <a:schemeClr val="tx1"/>
                </a:solidFill>
                <a:effectLst/>
                <a:latin typeface="Arial" charset="0"/>
                <a:ea typeface="ＭＳ Ｐゴシック" charset="-128"/>
                <a:cs typeface="+mn-cs"/>
              </a:rPr>
              <a:t>aerobraking</a:t>
            </a:r>
            <a:r>
              <a:rPr kumimoji="1" lang="en-US" sz="1200" kern="1200" dirty="0" smtClean="0">
                <a:solidFill>
                  <a:schemeClr val="tx1"/>
                </a:solidFill>
                <a:effectLst/>
                <a:latin typeface="Arial" charset="0"/>
                <a:ea typeface="ＭＳ Ｐゴシック" charset="-128"/>
                <a:cs typeface="+mn-cs"/>
              </a:rPr>
              <a:t> de-orbit method</a:t>
            </a:r>
          </a:p>
          <a:p>
            <a:pPr lvl="0"/>
            <a:r>
              <a:rPr kumimoji="1" lang="en-US" sz="1200" kern="1200" dirty="0" smtClean="0">
                <a:solidFill>
                  <a:schemeClr val="tx1"/>
                </a:solidFill>
                <a:effectLst/>
                <a:latin typeface="Arial" charset="0"/>
                <a:ea typeface="ＭＳ Ｐゴシック" charset="-128"/>
                <a:cs typeface="ＭＳ Ｐゴシック" charset="-128"/>
              </a:rPr>
              <a:t>HTV has 6U slots per launch (~1 per year?).  4U/2U for Japan/US.  HORYU-3 will take 3U 2014 slots.  NOTE: HTV collects ISS trash and incinerates upon re-entry. </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075F5AD-8A2A-4549-98B1-2659A77EC8C0}" type="slidenum">
              <a:rPr lang="en-US" altLang="ja-JP" smtClean="0"/>
              <a:pPr>
                <a:defRPr/>
              </a:pPr>
              <a:t>46</a:t>
            </a:fld>
            <a:endParaRPr lang="en-US" altLang="ja-JP"/>
          </a:p>
        </p:txBody>
      </p:sp>
    </p:spTree>
    <p:extLst>
      <p:ext uri="{BB962C8B-B14F-4D97-AF65-F5344CB8AC3E}">
        <p14:creationId xmlns:p14="http://schemas.microsoft.com/office/powerpoint/2010/main" xmlns="" val="2217490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J-SSOD launched</a:t>
            </a:r>
            <a:r>
              <a:rPr lang="en-US" baseline="0" dirty="0" smtClean="0"/>
              <a:t> with HTV-3</a:t>
            </a:r>
          </a:p>
          <a:p>
            <a:r>
              <a:rPr lang="en-US" baseline="0" dirty="0" smtClean="0"/>
              <a:t>Have HTV-4 </a:t>
            </a:r>
            <a:r>
              <a:rPr lang="en-US" baseline="0" dirty="0" err="1" smtClean="0"/>
              <a:t>cubesats</a:t>
            </a:r>
            <a:r>
              <a:rPr lang="en-US" baseline="0" dirty="0" smtClean="0"/>
              <a:t> been released? </a:t>
            </a:r>
          </a:p>
          <a:p>
            <a:r>
              <a:rPr lang="en-US" baseline="0" dirty="0" smtClean="0"/>
              <a:t>Pico Dragon was Japan/Vietnam </a:t>
            </a:r>
          </a:p>
          <a:p>
            <a:r>
              <a:rPr kumimoji="1" lang="en-US" sz="1200" kern="1200" dirty="0" smtClean="0">
                <a:solidFill>
                  <a:schemeClr val="tx1"/>
                </a:solidFill>
                <a:effectLst/>
                <a:latin typeface="Arial" charset="0"/>
                <a:ea typeface="ＭＳ Ｐゴシック" charset="-128"/>
                <a:cs typeface="ＭＳ Ｐゴシック" charset="-128"/>
              </a:rPr>
              <a:t>HTV collects ISS trash and incinerates upon re-entry</a:t>
            </a:r>
            <a:r>
              <a:rPr lang="en-US" dirty="0" smtClean="0">
                <a:effectLst/>
              </a:rPr>
              <a:t> </a:t>
            </a:r>
          </a:p>
          <a:p>
            <a:endParaRPr lang="en-US" dirty="0" smtClean="0">
              <a:effectLst/>
            </a:endParaRPr>
          </a:p>
          <a:p>
            <a:r>
              <a:rPr lang="en-US" dirty="0" smtClean="0">
                <a:effectLst/>
              </a:rPr>
              <a:t>We need to apply</a:t>
            </a:r>
            <a:r>
              <a:rPr lang="en-US" baseline="0" dirty="0" smtClean="0">
                <a:effectLst/>
              </a:rPr>
              <a:t> for 2-3U slots for 2015 HTV-6 launch.   Note:  without propulsion/orbit correction, ~6 month lifetime in ISS orbit.</a:t>
            </a:r>
          </a:p>
          <a:p>
            <a:r>
              <a:rPr kumimoji="1" lang="en-US" sz="1200" kern="1200" dirty="0" smtClean="0">
                <a:solidFill>
                  <a:schemeClr val="tx1"/>
                </a:solidFill>
                <a:effectLst/>
                <a:latin typeface="Arial" charset="0"/>
                <a:ea typeface="ＭＳ Ｐゴシック" charset="-128"/>
                <a:cs typeface="ＭＳ Ｐゴシック" charset="-128"/>
              </a:rPr>
              <a:t>ISS </a:t>
            </a:r>
            <a:r>
              <a:rPr kumimoji="1" lang="en-US" sz="1200" kern="1200" dirty="0" err="1" smtClean="0">
                <a:solidFill>
                  <a:schemeClr val="tx1"/>
                </a:solidFill>
                <a:effectLst/>
                <a:latin typeface="Arial" charset="0"/>
                <a:ea typeface="ＭＳ Ｐゴシック" charset="-128"/>
                <a:cs typeface="ＭＳ Ｐゴシック" charset="-128"/>
              </a:rPr>
              <a:t>cubesat</a:t>
            </a:r>
            <a:r>
              <a:rPr kumimoji="1" lang="en-US" sz="1200" kern="1200" dirty="0" smtClean="0">
                <a:solidFill>
                  <a:schemeClr val="tx1"/>
                </a:solidFill>
                <a:effectLst/>
                <a:latin typeface="Arial" charset="0"/>
                <a:ea typeface="ＭＳ Ｐゴシック" charset="-128"/>
                <a:cs typeface="ＭＳ Ｐゴシック" charset="-128"/>
              </a:rPr>
              <a:t> 6U are for “Asian-Pacific” countries that join with a Japanese institution.</a:t>
            </a:r>
            <a:r>
              <a:rPr lang="en-US" dirty="0" smtClean="0">
                <a:effectLst/>
              </a:rPr>
              <a:t> </a:t>
            </a:r>
          </a:p>
          <a:p>
            <a:r>
              <a:rPr lang="en-US" dirty="0" smtClean="0">
                <a:effectLst/>
              </a:rPr>
              <a:t>	ANGKASA/ATSB:  satellite bus- either or both can be “home team”</a:t>
            </a:r>
          </a:p>
          <a:p>
            <a:r>
              <a:rPr lang="en-US" dirty="0" smtClean="0">
                <a:effectLst/>
              </a:rPr>
              <a:t>	NTU:</a:t>
            </a:r>
            <a:r>
              <a:rPr lang="en-US" baseline="0" dirty="0" smtClean="0">
                <a:effectLst/>
              </a:rPr>
              <a:t>  mission payload</a:t>
            </a:r>
          </a:p>
          <a:p>
            <a:r>
              <a:rPr lang="en-US" baseline="0" dirty="0" smtClean="0">
                <a:effectLst/>
              </a:rPr>
              <a:t>	Japan:  testing and sponsor </a:t>
            </a:r>
            <a:endParaRPr lang="en-US" dirty="0"/>
          </a:p>
        </p:txBody>
      </p:sp>
      <p:sp>
        <p:nvSpPr>
          <p:cNvPr id="4" name="Slide Number Placeholder 3"/>
          <p:cNvSpPr>
            <a:spLocks noGrp="1"/>
          </p:cNvSpPr>
          <p:nvPr>
            <p:ph type="sldNum" sz="quarter" idx="10"/>
          </p:nvPr>
        </p:nvSpPr>
        <p:spPr/>
        <p:txBody>
          <a:bodyPr/>
          <a:lstStyle/>
          <a:p>
            <a:pPr>
              <a:defRPr/>
            </a:pPr>
            <a:fld id="{3075F5AD-8A2A-4549-98B1-2659A77EC8C0}" type="slidenum">
              <a:rPr lang="en-US" altLang="ja-JP" smtClean="0"/>
              <a:pPr>
                <a:defRPr/>
              </a:pPr>
              <a:t>49</a:t>
            </a:fld>
            <a:endParaRPr lang="en-US" altLang="ja-JP"/>
          </a:p>
        </p:txBody>
      </p:sp>
    </p:spTree>
    <p:extLst>
      <p:ext uri="{BB962C8B-B14F-4D97-AF65-F5344CB8AC3E}">
        <p14:creationId xmlns:p14="http://schemas.microsoft.com/office/powerpoint/2010/main" xmlns="" val="2059606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kumimoji="1" lang="en-US" sz="1200" kern="1200" dirty="0" smtClean="0">
                <a:solidFill>
                  <a:schemeClr val="tx1"/>
                </a:solidFill>
                <a:effectLst/>
                <a:latin typeface="Arial" charset="0"/>
                <a:ea typeface="ＭＳ Ｐゴシック" charset="-128"/>
                <a:cs typeface="ＭＳ Ｐゴシック" charset="-128"/>
              </a:rPr>
              <a:t>6U slots are available on each HTV launch (H-IIB).  For example, there were 4 </a:t>
            </a:r>
            <a:r>
              <a:rPr kumimoji="1" lang="en-US" sz="1200" kern="1200" dirty="0" err="1" smtClean="0">
                <a:solidFill>
                  <a:schemeClr val="tx1"/>
                </a:solidFill>
                <a:effectLst/>
                <a:latin typeface="Arial" charset="0"/>
                <a:ea typeface="ＭＳ Ｐゴシック" charset="-128"/>
                <a:cs typeface="ＭＳ Ｐゴシック" charset="-128"/>
              </a:rPr>
              <a:t>Cubesats</a:t>
            </a:r>
            <a:r>
              <a:rPr kumimoji="1" lang="en-US" sz="1200" kern="1200" dirty="0" smtClean="0">
                <a:solidFill>
                  <a:schemeClr val="tx1"/>
                </a:solidFill>
                <a:effectLst/>
                <a:latin typeface="Arial" charset="0"/>
                <a:ea typeface="ＭＳ Ｐゴシック" charset="-128"/>
                <a:cs typeface="ＭＳ Ｐゴシック" charset="-128"/>
              </a:rPr>
              <a:t> launched on HTV-4 and later released from the ISS:  http://</a:t>
            </a:r>
            <a:r>
              <a:rPr kumimoji="1" lang="en-US" sz="1200" kern="1200" dirty="0" err="1" smtClean="0">
                <a:solidFill>
                  <a:schemeClr val="tx1"/>
                </a:solidFill>
                <a:effectLst/>
                <a:latin typeface="Arial" charset="0"/>
                <a:ea typeface="ＭＳ Ｐゴシック" charset="-128"/>
                <a:cs typeface="ＭＳ Ｐゴシック" charset="-128"/>
              </a:rPr>
              <a:t>www.nasaspaceflight.com</a:t>
            </a:r>
            <a:r>
              <a:rPr kumimoji="1" lang="en-US" sz="1200" kern="1200" dirty="0" smtClean="0">
                <a:solidFill>
                  <a:schemeClr val="tx1"/>
                </a:solidFill>
                <a:effectLst/>
                <a:latin typeface="Arial" charset="0"/>
                <a:ea typeface="ＭＳ Ｐゴシック" charset="-128"/>
                <a:cs typeface="ＭＳ Ｐゴシック" charset="-128"/>
              </a:rPr>
              <a:t>/2013/08/japans-htv-4-launches-supplies-scienceiss/</a:t>
            </a:r>
          </a:p>
          <a:p>
            <a:pPr lvl="1"/>
            <a:r>
              <a:rPr kumimoji="1" lang="en-US" sz="1200" kern="1200" dirty="0" smtClean="0">
                <a:solidFill>
                  <a:schemeClr val="tx1"/>
                </a:solidFill>
                <a:effectLst/>
                <a:latin typeface="Arial" charset="0"/>
                <a:ea typeface="ＭＳ Ｐゴシック" charset="-128"/>
                <a:cs typeface="+mn-cs"/>
              </a:rPr>
              <a:t>Pico Dragon, 1U, Japan/Vietnam, Earth imaging technologies</a:t>
            </a:r>
          </a:p>
          <a:p>
            <a:pPr lvl="1"/>
            <a:r>
              <a:rPr kumimoji="1" lang="en-US" sz="1200" kern="1200" dirty="0" smtClean="0">
                <a:solidFill>
                  <a:schemeClr val="tx1"/>
                </a:solidFill>
                <a:effectLst/>
                <a:latin typeface="Arial" charset="0"/>
                <a:ea typeface="ＭＳ Ｐゴシック" charset="-128"/>
                <a:cs typeface="+mn-cs"/>
              </a:rPr>
              <a:t>Ardusat-1, 1U, US company </a:t>
            </a:r>
            <a:r>
              <a:rPr kumimoji="1" lang="en-US" sz="1200" kern="1200" dirty="0" err="1" smtClean="0">
                <a:solidFill>
                  <a:schemeClr val="tx1"/>
                </a:solidFill>
                <a:effectLst/>
                <a:latin typeface="Arial" charset="0"/>
                <a:ea typeface="ＭＳ Ｐゴシック" charset="-128"/>
                <a:cs typeface="+mn-cs"/>
              </a:rPr>
              <a:t>Nanoracks</a:t>
            </a:r>
            <a:r>
              <a:rPr kumimoji="1" lang="en-US" sz="1200" kern="1200" dirty="0" smtClean="0">
                <a:solidFill>
                  <a:schemeClr val="tx1"/>
                </a:solidFill>
                <a:effectLst/>
                <a:latin typeface="Arial" charset="0"/>
                <a:ea typeface="ＭＳ Ｐゴシック" charset="-128"/>
                <a:cs typeface="+mn-cs"/>
              </a:rPr>
              <a:t>, open re-programmable platforms</a:t>
            </a:r>
          </a:p>
          <a:p>
            <a:pPr lvl="1"/>
            <a:r>
              <a:rPr kumimoji="1" lang="en-US" sz="1200" kern="1200" dirty="0" err="1" smtClean="0">
                <a:solidFill>
                  <a:schemeClr val="tx1"/>
                </a:solidFill>
                <a:effectLst/>
                <a:latin typeface="Arial" charset="0"/>
                <a:ea typeface="ＭＳ Ｐゴシック" charset="-128"/>
                <a:cs typeface="+mn-cs"/>
              </a:rPr>
              <a:t>Ardusat</a:t>
            </a:r>
            <a:r>
              <a:rPr kumimoji="1" lang="en-US" sz="1200" kern="1200" dirty="0" smtClean="0">
                <a:solidFill>
                  <a:schemeClr val="tx1"/>
                </a:solidFill>
                <a:effectLst/>
                <a:latin typeface="Arial" charset="0"/>
                <a:ea typeface="ＭＳ Ｐゴシック" charset="-128"/>
                <a:cs typeface="+mn-cs"/>
              </a:rPr>
              <a:t>-X, 1U, US company </a:t>
            </a:r>
            <a:r>
              <a:rPr kumimoji="1" lang="en-US" sz="1200" kern="1200" dirty="0" err="1" smtClean="0">
                <a:solidFill>
                  <a:schemeClr val="tx1"/>
                </a:solidFill>
                <a:effectLst/>
                <a:latin typeface="Arial" charset="0"/>
                <a:ea typeface="ＭＳ Ｐゴシック" charset="-128"/>
                <a:cs typeface="+mn-cs"/>
              </a:rPr>
              <a:t>Nanosatisfi</a:t>
            </a:r>
            <a:r>
              <a:rPr kumimoji="1" lang="en-US" sz="1200" kern="1200" dirty="0" smtClean="0">
                <a:solidFill>
                  <a:schemeClr val="tx1"/>
                </a:solidFill>
                <a:effectLst/>
                <a:latin typeface="Arial" charset="0"/>
                <a:ea typeface="ＭＳ Ｐゴシック" charset="-128"/>
                <a:cs typeface="+mn-cs"/>
              </a:rPr>
              <a:t>, open re-programmable platforms</a:t>
            </a:r>
          </a:p>
          <a:p>
            <a:pPr lvl="1"/>
            <a:r>
              <a:rPr kumimoji="1" lang="en-US" sz="1200" kern="1200" dirty="0" smtClean="0">
                <a:solidFill>
                  <a:schemeClr val="tx1"/>
                </a:solidFill>
                <a:effectLst/>
                <a:latin typeface="Arial" charset="0"/>
                <a:ea typeface="ＭＳ Ｐゴシック" charset="-128"/>
                <a:cs typeface="+mn-cs"/>
              </a:rPr>
              <a:t>TechEdSat-3, 3U, NASA Ames, “</a:t>
            </a:r>
            <a:r>
              <a:rPr kumimoji="1" lang="en-US" sz="1200" kern="1200" dirty="0" err="1" smtClean="0">
                <a:solidFill>
                  <a:schemeClr val="tx1"/>
                </a:solidFill>
                <a:effectLst/>
                <a:latin typeface="Arial" charset="0"/>
                <a:ea typeface="ＭＳ Ｐゴシック" charset="-128"/>
                <a:cs typeface="+mn-cs"/>
              </a:rPr>
              <a:t>Exo</a:t>
            </a:r>
            <a:r>
              <a:rPr kumimoji="1" lang="en-US" sz="1200" kern="1200" dirty="0" smtClean="0">
                <a:solidFill>
                  <a:schemeClr val="tx1"/>
                </a:solidFill>
                <a:effectLst/>
                <a:latin typeface="Arial" charset="0"/>
                <a:ea typeface="ＭＳ Ｐゴシック" charset="-128"/>
                <a:cs typeface="+mn-cs"/>
              </a:rPr>
              <a:t>-brake” </a:t>
            </a:r>
            <a:r>
              <a:rPr kumimoji="1" lang="en-US" sz="1200" kern="1200" dirty="0" err="1" smtClean="0">
                <a:solidFill>
                  <a:schemeClr val="tx1"/>
                </a:solidFill>
                <a:effectLst/>
                <a:latin typeface="Arial" charset="0"/>
                <a:ea typeface="ＭＳ Ｐゴシック" charset="-128"/>
                <a:cs typeface="+mn-cs"/>
              </a:rPr>
              <a:t>aerobraking</a:t>
            </a:r>
            <a:r>
              <a:rPr kumimoji="1" lang="en-US" sz="1200" kern="1200" dirty="0" smtClean="0">
                <a:solidFill>
                  <a:schemeClr val="tx1"/>
                </a:solidFill>
                <a:effectLst/>
                <a:latin typeface="Arial" charset="0"/>
                <a:ea typeface="ＭＳ Ｐゴシック" charset="-128"/>
                <a:cs typeface="+mn-cs"/>
              </a:rPr>
              <a:t> de-orbit method</a:t>
            </a:r>
          </a:p>
          <a:p>
            <a:pPr lvl="0"/>
            <a:r>
              <a:rPr kumimoji="1" lang="en-US" sz="1200" kern="1200" dirty="0" smtClean="0">
                <a:solidFill>
                  <a:schemeClr val="tx1"/>
                </a:solidFill>
                <a:effectLst/>
                <a:latin typeface="Arial" charset="0"/>
                <a:ea typeface="ＭＳ Ｐゴシック" charset="-128"/>
                <a:cs typeface="ＭＳ Ｐゴシック" charset="-128"/>
              </a:rPr>
              <a:t>HTV has 6U slots per launch (~1 per year?).  4U/2U for Japan/US.  HORYU-3 will take 3U 2014 slots.  NOTE: HTV collects ISS trash and incinerates upon re-entry. </a:t>
            </a:r>
          </a:p>
          <a:p>
            <a:endParaRPr lang="en-US" dirty="0"/>
          </a:p>
        </p:txBody>
      </p:sp>
      <p:sp>
        <p:nvSpPr>
          <p:cNvPr id="4" name="Slide Number Placeholder 3"/>
          <p:cNvSpPr>
            <a:spLocks noGrp="1"/>
          </p:cNvSpPr>
          <p:nvPr>
            <p:ph type="sldNum" sz="quarter" idx="10"/>
          </p:nvPr>
        </p:nvSpPr>
        <p:spPr/>
        <p:txBody>
          <a:bodyPr/>
          <a:lstStyle/>
          <a:p>
            <a:pPr>
              <a:defRPr/>
            </a:pPr>
            <a:fld id="{3075F5AD-8A2A-4549-98B1-2659A77EC8C0}" type="slidenum">
              <a:rPr lang="en-US" altLang="ja-JP" smtClean="0"/>
              <a:pPr>
                <a:defRPr/>
              </a:pPr>
              <a:t>50</a:t>
            </a:fld>
            <a:endParaRPr lang="en-US" altLang="ja-JP"/>
          </a:p>
        </p:txBody>
      </p:sp>
    </p:spTree>
    <p:extLst>
      <p:ext uri="{BB962C8B-B14F-4D97-AF65-F5344CB8AC3E}">
        <p14:creationId xmlns:p14="http://schemas.microsoft.com/office/powerpoint/2010/main" xmlns="" val="3455504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 1"/>
          <p:cNvSpPr>
            <a:spLocks noGrp="1" noRot="1" noChangeAspect="1"/>
          </p:cNvSpPr>
          <p:nvPr>
            <p:ph type="sldImg"/>
          </p:nvPr>
        </p:nvSpPr>
        <p:spPr>
          <a:ln/>
        </p:spPr>
      </p:sp>
      <p:sp>
        <p:nvSpPr>
          <p:cNvPr id="19458" name="ノート プレースホル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Steel Tycoon donated money to start </a:t>
            </a:r>
            <a:r>
              <a:rPr lang="en-US" baseline="0" dirty="0" err="1" smtClean="0"/>
              <a:t>Kyutech</a:t>
            </a:r>
            <a:r>
              <a:rPr lang="en-US" baseline="0" dirty="0" smtClean="0"/>
              <a:t> as private university. </a:t>
            </a:r>
            <a:endParaRPr lang="en-US" dirty="0" smtClean="0"/>
          </a:p>
          <a:p>
            <a:endParaRPr lang="en-US" altLang="ja-JP" dirty="0" smtClean="0">
              <a:ea typeface="ＭＳ Ｐゴシック" charset="0"/>
              <a:cs typeface="ＭＳ Ｐゴシック" charset="0"/>
            </a:endParaRPr>
          </a:p>
          <a:p>
            <a:r>
              <a:rPr lang="en-US" altLang="ja-JP" dirty="0" smtClean="0">
                <a:ea typeface="ＭＳ Ｐゴシック" charset="0"/>
                <a:cs typeface="ＭＳ Ｐゴシック" charset="0"/>
              </a:rPr>
              <a:t>About 80 Japanese national</a:t>
            </a:r>
            <a:r>
              <a:rPr lang="en-US" altLang="ja-JP" baseline="0" dirty="0" smtClean="0">
                <a:ea typeface="ＭＳ Ｐゴシック" charset="0"/>
                <a:cs typeface="ＭＳ Ｐゴシック" charset="0"/>
              </a:rPr>
              <a:t> universities, ~500-600 private universities. </a:t>
            </a:r>
            <a:endParaRPr lang="ja-JP" altLang="en-US" dirty="0">
              <a:ea typeface="ＭＳ Ｐゴシック" charset="0"/>
              <a:cs typeface="ＭＳ Ｐゴシック" charset="0"/>
            </a:endParaRPr>
          </a:p>
        </p:txBody>
      </p:sp>
      <p:sp>
        <p:nvSpPr>
          <p:cNvPr id="19459" name="スライド番号プレースホル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1EF1A867-1615-6A44-9375-82AF847445CE}" type="slidenum">
              <a:rPr lang="en-US" altLang="ja-JP" sz="1200"/>
              <a:pPr/>
              <a:t>3</a:t>
            </a:fld>
            <a:endParaRPr lang="en-US" altLang="ja-JP"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kumimoji="1" lang="en-US" sz="1200" kern="1200" dirty="0" smtClean="0">
                <a:solidFill>
                  <a:schemeClr val="tx1"/>
                </a:solidFill>
                <a:effectLst/>
                <a:latin typeface="Arial" charset="0"/>
                <a:ea typeface="ＭＳ Ｐゴシック" charset="-128"/>
                <a:cs typeface="ＭＳ Ｐゴシック" charset="-128"/>
              </a:rPr>
              <a:t>6U slots are available on each HTV launch (H-IIB).  For example, there were 4 </a:t>
            </a:r>
            <a:r>
              <a:rPr kumimoji="1" lang="en-US" sz="1200" kern="1200" dirty="0" err="1" smtClean="0">
                <a:solidFill>
                  <a:schemeClr val="tx1"/>
                </a:solidFill>
                <a:effectLst/>
                <a:latin typeface="Arial" charset="0"/>
                <a:ea typeface="ＭＳ Ｐゴシック" charset="-128"/>
                <a:cs typeface="ＭＳ Ｐゴシック" charset="-128"/>
              </a:rPr>
              <a:t>Cubesats</a:t>
            </a:r>
            <a:r>
              <a:rPr kumimoji="1" lang="en-US" sz="1200" kern="1200" dirty="0" smtClean="0">
                <a:solidFill>
                  <a:schemeClr val="tx1"/>
                </a:solidFill>
                <a:effectLst/>
                <a:latin typeface="Arial" charset="0"/>
                <a:ea typeface="ＭＳ Ｐゴシック" charset="-128"/>
                <a:cs typeface="ＭＳ Ｐゴシック" charset="-128"/>
              </a:rPr>
              <a:t> launched on HTV-4 and later released from the ISS:  http://</a:t>
            </a:r>
            <a:r>
              <a:rPr kumimoji="1" lang="en-US" sz="1200" kern="1200" dirty="0" err="1" smtClean="0">
                <a:solidFill>
                  <a:schemeClr val="tx1"/>
                </a:solidFill>
                <a:effectLst/>
                <a:latin typeface="Arial" charset="0"/>
                <a:ea typeface="ＭＳ Ｐゴシック" charset="-128"/>
                <a:cs typeface="ＭＳ Ｐゴシック" charset="-128"/>
              </a:rPr>
              <a:t>www.nasaspaceflight.com</a:t>
            </a:r>
            <a:r>
              <a:rPr kumimoji="1" lang="en-US" sz="1200" kern="1200" dirty="0" smtClean="0">
                <a:solidFill>
                  <a:schemeClr val="tx1"/>
                </a:solidFill>
                <a:effectLst/>
                <a:latin typeface="Arial" charset="0"/>
                <a:ea typeface="ＭＳ Ｐゴシック" charset="-128"/>
                <a:cs typeface="ＭＳ Ｐゴシック" charset="-128"/>
              </a:rPr>
              <a:t>/2013/08/japans-htv-4-launches-supplies-scienceiss/</a:t>
            </a:r>
          </a:p>
          <a:p>
            <a:pPr lvl="1"/>
            <a:r>
              <a:rPr kumimoji="1" lang="en-US" sz="1200" kern="1200" dirty="0" smtClean="0">
                <a:solidFill>
                  <a:schemeClr val="tx1"/>
                </a:solidFill>
                <a:effectLst/>
                <a:latin typeface="Arial" charset="0"/>
                <a:ea typeface="ＭＳ Ｐゴシック" charset="-128"/>
                <a:cs typeface="+mn-cs"/>
              </a:rPr>
              <a:t>Pico Dragon, 1U, Japan/Vietnam, Earth imaging technologies</a:t>
            </a:r>
          </a:p>
          <a:p>
            <a:pPr lvl="1"/>
            <a:r>
              <a:rPr kumimoji="1" lang="en-US" sz="1200" kern="1200" dirty="0" smtClean="0">
                <a:solidFill>
                  <a:schemeClr val="tx1"/>
                </a:solidFill>
                <a:effectLst/>
                <a:latin typeface="Arial" charset="0"/>
                <a:ea typeface="ＭＳ Ｐゴシック" charset="-128"/>
                <a:cs typeface="+mn-cs"/>
              </a:rPr>
              <a:t>Ardusat-1, 1U, US company </a:t>
            </a:r>
            <a:r>
              <a:rPr kumimoji="1" lang="en-US" sz="1200" kern="1200" dirty="0" err="1" smtClean="0">
                <a:solidFill>
                  <a:schemeClr val="tx1"/>
                </a:solidFill>
                <a:effectLst/>
                <a:latin typeface="Arial" charset="0"/>
                <a:ea typeface="ＭＳ Ｐゴシック" charset="-128"/>
                <a:cs typeface="+mn-cs"/>
              </a:rPr>
              <a:t>Nanoracks</a:t>
            </a:r>
            <a:r>
              <a:rPr kumimoji="1" lang="en-US" sz="1200" kern="1200" dirty="0" smtClean="0">
                <a:solidFill>
                  <a:schemeClr val="tx1"/>
                </a:solidFill>
                <a:effectLst/>
                <a:latin typeface="Arial" charset="0"/>
                <a:ea typeface="ＭＳ Ｐゴシック" charset="-128"/>
                <a:cs typeface="+mn-cs"/>
              </a:rPr>
              <a:t>, open re-programmable platforms</a:t>
            </a:r>
          </a:p>
          <a:p>
            <a:pPr lvl="1"/>
            <a:r>
              <a:rPr kumimoji="1" lang="en-US" sz="1200" kern="1200" dirty="0" err="1" smtClean="0">
                <a:solidFill>
                  <a:schemeClr val="tx1"/>
                </a:solidFill>
                <a:effectLst/>
                <a:latin typeface="Arial" charset="0"/>
                <a:ea typeface="ＭＳ Ｐゴシック" charset="-128"/>
                <a:cs typeface="+mn-cs"/>
              </a:rPr>
              <a:t>Ardusat</a:t>
            </a:r>
            <a:r>
              <a:rPr kumimoji="1" lang="en-US" sz="1200" kern="1200" dirty="0" smtClean="0">
                <a:solidFill>
                  <a:schemeClr val="tx1"/>
                </a:solidFill>
                <a:effectLst/>
                <a:latin typeface="Arial" charset="0"/>
                <a:ea typeface="ＭＳ Ｐゴシック" charset="-128"/>
                <a:cs typeface="+mn-cs"/>
              </a:rPr>
              <a:t>-X, 1U, US company </a:t>
            </a:r>
            <a:r>
              <a:rPr kumimoji="1" lang="en-US" sz="1200" kern="1200" dirty="0" err="1" smtClean="0">
                <a:solidFill>
                  <a:schemeClr val="tx1"/>
                </a:solidFill>
                <a:effectLst/>
                <a:latin typeface="Arial" charset="0"/>
                <a:ea typeface="ＭＳ Ｐゴシック" charset="-128"/>
                <a:cs typeface="+mn-cs"/>
              </a:rPr>
              <a:t>Nanosatisfi</a:t>
            </a:r>
            <a:r>
              <a:rPr kumimoji="1" lang="en-US" sz="1200" kern="1200" dirty="0" smtClean="0">
                <a:solidFill>
                  <a:schemeClr val="tx1"/>
                </a:solidFill>
                <a:effectLst/>
                <a:latin typeface="Arial" charset="0"/>
                <a:ea typeface="ＭＳ Ｐゴシック" charset="-128"/>
                <a:cs typeface="+mn-cs"/>
              </a:rPr>
              <a:t>, open re-programmable platforms</a:t>
            </a:r>
          </a:p>
          <a:p>
            <a:pPr lvl="1"/>
            <a:r>
              <a:rPr kumimoji="1" lang="en-US" sz="1200" kern="1200" dirty="0" smtClean="0">
                <a:solidFill>
                  <a:schemeClr val="tx1"/>
                </a:solidFill>
                <a:effectLst/>
                <a:latin typeface="Arial" charset="0"/>
                <a:ea typeface="ＭＳ Ｐゴシック" charset="-128"/>
                <a:cs typeface="+mn-cs"/>
              </a:rPr>
              <a:t>TechEdSat-3, 3U, NASA Ames, “</a:t>
            </a:r>
            <a:r>
              <a:rPr kumimoji="1" lang="en-US" sz="1200" kern="1200" dirty="0" err="1" smtClean="0">
                <a:solidFill>
                  <a:schemeClr val="tx1"/>
                </a:solidFill>
                <a:effectLst/>
                <a:latin typeface="Arial" charset="0"/>
                <a:ea typeface="ＭＳ Ｐゴシック" charset="-128"/>
                <a:cs typeface="+mn-cs"/>
              </a:rPr>
              <a:t>Exo</a:t>
            </a:r>
            <a:r>
              <a:rPr kumimoji="1" lang="en-US" sz="1200" kern="1200" dirty="0" smtClean="0">
                <a:solidFill>
                  <a:schemeClr val="tx1"/>
                </a:solidFill>
                <a:effectLst/>
                <a:latin typeface="Arial" charset="0"/>
                <a:ea typeface="ＭＳ Ｐゴシック" charset="-128"/>
                <a:cs typeface="+mn-cs"/>
              </a:rPr>
              <a:t>-brake” </a:t>
            </a:r>
            <a:r>
              <a:rPr kumimoji="1" lang="en-US" sz="1200" kern="1200" dirty="0" err="1" smtClean="0">
                <a:solidFill>
                  <a:schemeClr val="tx1"/>
                </a:solidFill>
                <a:effectLst/>
                <a:latin typeface="Arial" charset="0"/>
                <a:ea typeface="ＭＳ Ｐゴシック" charset="-128"/>
                <a:cs typeface="+mn-cs"/>
              </a:rPr>
              <a:t>aerobraking</a:t>
            </a:r>
            <a:r>
              <a:rPr kumimoji="1" lang="en-US" sz="1200" kern="1200" dirty="0" smtClean="0">
                <a:solidFill>
                  <a:schemeClr val="tx1"/>
                </a:solidFill>
                <a:effectLst/>
                <a:latin typeface="Arial" charset="0"/>
                <a:ea typeface="ＭＳ Ｐゴシック" charset="-128"/>
                <a:cs typeface="+mn-cs"/>
              </a:rPr>
              <a:t> de-orbit method</a:t>
            </a:r>
          </a:p>
          <a:p>
            <a:pPr lvl="0"/>
            <a:r>
              <a:rPr kumimoji="1" lang="en-US" sz="1200" kern="1200" dirty="0" smtClean="0">
                <a:solidFill>
                  <a:schemeClr val="tx1"/>
                </a:solidFill>
                <a:effectLst/>
                <a:latin typeface="Arial" charset="0"/>
                <a:ea typeface="ＭＳ Ｐゴシック" charset="-128"/>
                <a:cs typeface="ＭＳ Ｐゴシック" charset="-128"/>
              </a:rPr>
              <a:t>HTV has 6U slots per launch (~1 per year?).  4U/2U for Japan/US.  HORYU-3 will take 3U 2014 slots.  NOTE: HTV collects ISS trash and incinerates upon re-entry. </a:t>
            </a:r>
          </a:p>
          <a:p>
            <a:endParaRPr lang="en-US" dirty="0"/>
          </a:p>
        </p:txBody>
      </p:sp>
      <p:sp>
        <p:nvSpPr>
          <p:cNvPr id="4" name="Slide Number Placeholder 3"/>
          <p:cNvSpPr>
            <a:spLocks noGrp="1"/>
          </p:cNvSpPr>
          <p:nvPr>
            <p:ph type="sldNum" sz="quarter" idx="10"/>
          </p:nvPr>
        </p:nvSpPr>
        <p:spPr/>
        <p:txBody>
          <a:bodyPr/>
          <a:lstStyle/>
          <a:p>
            <a:pPr>
              <a:defRPr/>
            </a:pPr>
            <a:fld id="{3075F5AD-8A2A-4549-98B1-2659A77EC8C0}" type="slidenum">
              <a:rPr lang="en-US" altLang="ja-JP" smtClean="0"/>
              <a:pPr>
                <a:defRPr/>
              </a:pPr>
              <a:t>51</a:t>
            </a:fld>
            <a:endParaRPr lang="en-US" altLang="ja-JP"/>
          </a:p>
        </p:txBody>
      </p:sp>
    </p:spTree>
    <p:extLst>
      <p:ext uri="{BB962C8B-B14F-4D97-AF65-F5344CB8AC3E}">
        <p14:creationId xmlns:p14="http://schemas.microsoft.com/office/powerpoint/2010/main" xmlns="" val="2295961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a:p>
        </p:txBody>
      </p:sp>
      <p:sp>
        <p:nvSpPr>
          <p:cNvPr id="4" name="スライド番号プレースホルダ 3"/>
          <p:cNvSpPr>
            <a:spLocks noGrp="1"/>
          </p:cNvSpPr>
          <p:nvPr>
            <p:ph type="sldNum" sz="quarter" idx="10"/>
          </p:nvPr>
        </p:nvSpPr>
        <p:spPr/>
        <p:txBody>
          <a:bodyPr/>
          <a:lstStyle/>
          <a:p>
            <a:pPr>
              <a:defRPr/>
            </a:pPr>
            <a:fld id="{3075F5AD-8A2A-4549-98B1-2659A77EC8C0}" type="slidenum">
              <a:rPr lang="en-US" altLang="ja-JP" smtClean="0"/>
              <a:pPr>
                <a:defRPr/>
              </a:pPr>
              <a:t>52</a:t>
            </a:fld>
            <a:endParaRPr lang="en-US" altLang="ja-JP"/>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スライド イメージ プレースホルダ 1"/>
          <p:cNvSpPr>
            <a:spLocks noGrp="1" noRot="1" noChangeAspect="1"/>
          </p:cNvSpPr>
          <p:nvPr>
            <p:ph type="sldImg"/>
          </p:nvPr>
        </p:nvSpPr>
        <p:spPr>
          <a:ln/>
        </p:spPr>
      </p:sp>
      <p:sp>
        <p:nvSpPr>
          <p:cNvPr id="40962" name="ノート プレースホルダ 2"/>
          <p:cNvSpPr>
            <a:spLocks noGrp="1"/>
          </p:cNvSpPr>
          <p:nvPr>
            <p:ph type="body" idx="1"/>
          </p:nvPr>
        </p:nvSpPr>
        <p:spPr>
          <a:noFill/>
          <a:ln/>
        </p:spPr>
        <p:txBody>
          <a:bodyPr/>
          <a:lstStyle/>
          <a:p>
            <a:r>
              <a:rPr kumimoji="1" lang="en-US" altLang="ja-JP" sz="1200" kern="1200" dirty="0" smtClean="0">
                <a:solidFill>
                  <a:schemeClr val="tx1"/>
                </a:solidFill>
                <a:effectLst/>
                <a:latin typeface="Arial" charset="0"/>
                <a:ea typeface="ＭＳ Ｐゴシック" charset="-128"/>
                <a:cs typeface="ＭＳ Ｐゴシック" charset="-128"/>
              </a:rPr>
              <a:t>Now I would like to introduce the details of the post-graduate study on nanosatellite technologies program, which we call PNST in short. </a:t>
            </a:r>
            <a:endParaRPr kumimoji="1" lang="ja-JP" altLang="ja-JP" sz="1200" kern="1200" dirty="0">
              <a:solidFill>
                <a:schemeClr val="tx1"/>
              </a:solidFill>
              <a:effectLst/>
              <a:latin typeface="Arial" charset="0"/>
              <a:ea typeface="ＭＳ Ｐゴシック" charset="-128"/>
              <a:cs typeface="ＭＳ Ｐゴシック" charset="-128"/>
            </a:endParaRPr>
          </a:p>
        </p:txBody>
      </p:sp>
      <p:sp>
        <p:nvSpPr>
          <p:cNvPr id="40963" name="スライド番号プレースホルダ 3"/>
          <p:cNvSpPr>
            <a:spLocks noGrp="1"/>
          </p:cNvSpPr>
          <p:nvPr>
            <p:ph type="sldNum" sz="quarter" idx="5"/>
          </p:nvPr>
        </p:nvSpPr>
        <p:spPr>
          <a:noFill/>
        </p:spPr>
        <p:txBody>
          <a:bodyPr/>
          <a:lstStyle/>
          <a:p>
            <a:fld id="{29082048-19DE-4CB2-8867-84C7DCA0F92B}" type="slidenum">
              <a:rPr lang="en-US" altLang="ja-JP"/>
              <a:pPr/>
              <a:t>53</a:t>
            </a:fld>
            <a:endParaRPr lang="en-US" altLang="ja-JP"/>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スライド イメージ プレースホルダ 1"/>
          <p:cNvSpPr>
            <a:spLocks noGrp="1" noRot="1" noChangeAspect="1"/>
          </p:cNvSpPr>
          <p:nvPr>
            <p:ph type="sldImg"/>
          </p:nvPr>
        </p:nvSpPr>
        <p:spPr>
          <a:ln/>
        </p:spPr>
      </p:sp>
      <p:sp>
        <p:nvSpPr>
          <p:cNvPr id="22530" name="ノート プレースホルダ 2"/>
          <p:cNvSpPr>
            <a:spLocks noGrp="1"/>
          </p:cNvSpPr>
          <p:nvPr>
            <p:ph type="body" idx="1"/>
          </p:nvPr>
        </p:nvSpPr>
        <p:spPr>
          <a:noFill/>
          <a:ln/>
        </p:spPr>
        <p:txBody>
          <a:bodyPr/>
          <a:lstStyle/>
          <a:p>
            <a:r>
              <a:rPr kumimoji="1" lang="en-US" altLang="ja-JP" sz="1200" kern="1200" dirty="0" smtClean="0">
                <a:solidFill>
                  <a:schemeClr val="tx1"/>
                </a:solidFill>
                <a:effectLst/>
                <a:latin typeface="Arial" charset="0"/>
                <a:ea typeface="ＭＳ Ｐゴシック" charset="-128"/>
                <a:cs typeface="ＭＳ Ｐゴシック" charset="-128"/>
              </a:rPr>
              <a:t>Four years ago, there was a presentation about the Basic Space Technology Initiative at the 27th International Symposium on Space Technology and sciences that was held in </a:t>
            </a:r>
            <a:r>
              <a:rPr kumimoji="1" lang="en-US" altLang="ja-JP" sz="1200" kern="1200" dirty="0" err="1" smtClean="0">
                <a:solidFill>
                  <a:schemeClr val="tx1"/>
                </a:solidFill>
                <a:effectLst/>
                <a:latin typeface="Arial" charset="0"/>
                <a:ea typeface="ＭＳ Ｐゴシック" charset="-128"/>
                <a:cs typeface="ＭＳ Ｐゴシック" charset="-128"/>
              </a:rPr>
              <a:t>Tusukuba</a:t>
            </a:r>
            <a:r>
              <a:rPr kumimoji="1" lang="en-US" altLang="ja-JP" sz="1200" kern="1200" dirty="0" smtClean="0">
                <a:solidFill>
                  <a:schemeClr val="tx1"/>
                </a:solidFill>
                <a:effectLst/>
                <a:latin typeface="Arial" charset="0"/>
                <a:ea typeface="ＭＳ Ｐゴシック" charset="-128"/>
                <a:cs typeface="ＭＳ Ｐゴシック" charset="-128"/>
              </a:rPr>
              <a:t>, Japan. </a:t>
            </a:r>
            <a:endParaRPr kumimoji="1" lang="ja-JP" altLang="ja-JP" sz="1200" kern="1200" dirty="0" smtClean="0">
              <a:solidFill>
                <a:schemeClr val="tx1"/>
              </a:solidFill>
              <a:effectLst/>
              <a:latin typeface="Arial" charset="0"/>
              <a:ea typeface="ＭＳ Ｐゴシック" charset="-128"/>
              <a:cs typeface="ＭＳ Ｐゴシック" charset="-128"/>
            </a:endParaRPr>
          </a:p>
          <a:p>
            <a:r>
              <a:rPr kumimoji="1" lang="en-US" altLang="ja-JP" sz="1200" kern="1200" dirty="0" smtClean="0">
                <a:solidFill>
                  <a:schemeClr val="tx1"/>
                </a:solidFill>
                <a:effectLst/>
                <a:latin typeface="Arial" charset="0"/>
                <a:ea typeface="ＭＳ Ｐゴシック" charset="-128"/>
                <a:cs typeface="ＭＳ Ｐゴシック" charset="-128"/>
              </a:rPr>
              <a:t>There was call for collaboration made by the UN in order to meet the growing demand from many countries to obtain basic space technology. </a:t>
            </a:r>
            <a:r>
              <a:rPr kumimoji="1" lang="en-US" altLang="ja-JP" sz="1200" kern="1200" dirty="0" err="1" smtClean="0">
                <a:solidFill>
                  <a:schemeClr val="tx1"/>
                </a:solidFill>
                <a:effectLst/>
                <a:latin typeface="Arial" charset="0"/>
                <a:ea typeface="ＭＳ Ｐゴシック" charset="-128"/>
                <a:cs typeface="ＭＳ Ｐゴシック" charset="-128"/>
              </a:rPr>
              <a:t>Kyutech</a:t>
            </a:r>
            <a:r>
              <a:rPr kumimoji="1" lang="en-US" altLang="ja-JP" sz="1200" kern="1200" dirty="0" smtClean="0">
                <a:solidFill>
                  <a:schemeClr val="tx1"/>
                </a:solidFill>
                <a:effectLst/>
                <a:latin typeface="Arial" charset="0"/>
                <a:ea typeface="ＭＳ Ｐゴシック" charset="-128"/>
                <a:cs typeface="ＭＳ Ｐゴシック" charset="-128"/>
              </a:rPr>
              <a:t> saw our own merit to answering the call made by UN.</a:t>
            </a:r>
            <a:endParaRPr kumimoji="1" lang="ja-JP" altLang="ja-JP" sz="1200" kern="1200" dirty="0" smtClean="0">
              <a:solidFill>
                <a:schemeClr val="tx1"/>
              </a:solidFill>
              <a:effectLst/>
              <a:latin typeface="Arial" charset="0"/>
              <a:ea typeface="ＭＳ Ｐゴシック" charset="-128"/>
              <a:cs typeface="ＭＳ Ｐゴシック" charset="-128"/>
            </a:endParaRPr>
          </a:p>
          <a:p>
            <a:endParaRPr lang="ja-JP" altLang="en-US" dirty="0" smtClean="0">
              <a:latin typeface="Arial" pitchFamily="34" charset="0"/>
              <a:ea typeface="ＭＳ Ｐゴシック" pitchFamily="34" charset="-128"/>
            </a:endParaRPr>
          </a:p>
        </p:txBody>
      </p:sp>
      <p:sp>
        <p:nvSpPr>
          <p:cNvPr id="22531" name="スライド番号プレースホルダ 3"/>
          <p:cNvSpPr>
            <a:spLocks noGrp="1"/>
          </p:cNvSpPr>
          <p:nvPr>
            <p:ph type="sldNum" sz="quarter" idx="5"/>
          </p:nvPr>
        </p:nvSpPr>
        <p:spPr>
          <a:noFill/>
        </p:spPr>
        <p:txBody>
          <a:bodyPr/>
          <a:lstStyle/>
          <a:p>
            <a:fld id="{AA6B9D5F-A547-4970-BE88-DDBFE221E1C5}" type="slidenum">
              <a:rPr lang="en-US" altLang="ja-JP"/>
              <a:pPr/>
              <a:t>54</a:t>
            </a:fld>
            <a:endParaRPr lang="en-US"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スライド イメージ プレースホルダ 1"/>
          <p:cNvSpPr>
            <a:spLocks noGrp="1" noRot="1" noChangeAspect="1"/>
          </p:cNvSpPr>
          <p:nvPr>
            <p:ph type="sldImg"/>
          </p:nvPr>
        </p:nvSpPr>
        <p:spPr>
          <a:ln/>
        </p:spPr>
      </p:sp>
      <p:sp>
        <p:nvSpPr>
          <p:cNvPr id="24578" name="ノート プレースホルダ 2"/>
          <p:cNvSpPr>
            <a:spLocks noGrp="1"/>
          </p:cNvSpPr>
          <p:nvPr>
            <p:ph type="body" idx="1"/>
          </p:nvPr>
        </p:nvSpPr>
        <p:spPr>
          <a:noFill/>
          <a:ln/>
        </p:spPr>
        <p:txBody>
          <a:bodyPr/>
          <a:lstStyle/>
          <a:p>
            <a:r>
              <a:rPr kumimoji="1" lang="en-US" altLang="ja-JP" sz="1200" kern="1200" dirty="0" smtClean="0">
                <a:solidFill>
                  <a:schemeClr val="tx1"/>
                </a:solidFill>
                <a:effectLst/>
                <a:latin typeface="Arial" charset="0"/>
                <a:ea typeface="ＭＳ Ｐゴシック" charset="-128"/>
                <a:cs typeface="ＭＳ Ｐゴシック" charset="-128"/>
              </a:rPr>
              <a:t>Let me explain why we need the long-term fellowship </a:t>
            </a:r>
            <a:r>
              <a:rPr kumimoji="1" lang="en-US" altLang="ja-JP" sz="1200" kern="1200" dirty="0" err="1" smtClean="0">
                <a:solidFill>
                  <a:schemeClr val="tx1"/>
                </a:solidFill>
                <a:effectLst/>
                <a:latin typeface="Arial" charset="0"/>
                <a:ea typeface="ＭＳ Ｐゴシック" charset="-128"/>
                <a:cs typeface="ＭＳ Ｐゴシック" charset="-128"/>
              </a:rPr>
              <a:t>programme</a:t>
            </a:r>
            <a:r>
              <a:rPr kumimoji="1" lang="en-US" altLang="ja-JP" sz="1200" kern="1200" dirty="0" smtClean="0">
                <a:solidFill>
                  <a:schemeClr val="tx1"/>
                </a:solidFill>
                <a:effectLst/>
                <a:latin typeface="Arial" charset="0"/>
                <a:ea typeface="ＭＳ Ｐゴシック" charset="-128"/>
                <a:cs typeface="ＭＳ Ｐゴシック" charset="-128"/>
              </a:rPr>
              <a:t> for the BSTI program. First of all, we can not make satellites simply by reading books or listening to a lecture. We need experience based on on-the-job training. (OJT) We actually need to use our own hands to learn about satellites. In order to gain experience through OJT, short terms such as 1 year or less are not enough. Therefore, a longer period such as 2</a:t>
            </a:r>
            <a:r>
              <a:rPr kumimoji="1" lang="en-US" altLang="ja-JP" sz="1200" kern="1200" baseline="0" dirty="0" smtClean="0">
                <a:solidFill>
                  <a:schemeClr val="tx1"/>
                </a:solidFill>
                <a:effectLst/>
                <a:latin typeface="Arial" charset="0"/>
                <a:ea typeface="ＭＳ Ｐゴシック" charset="-128"/>
                <a:cs typeface="ＭＳ Ｐゴシック" charset="-128"/>
              </a:rPr>
              <a:t> or</a:t>
            </a:r>
            <a:r>
              <a:rPr kumimoji="1" lang="en-US" altLang="ja-JP" sz="1200" kern="1200" dirty="0" smtClean="0">
                <a:solidFill>
                  <a:schemeClr val="tx1"/>
                </a:solidFill>
                <a:effectLst/>
                <a:latin typeface="Arial" charset="0"/>
                <a:ea typeface="ＭＳ Ｐゴシック" charset="-128"/>
                <a:cs typeface="ＭＳ Ｐゴシック" charset="-128"/>
              </a:rPr>
              <a:t> 3 years is desirable. Considering the nature of the BSTI program, the experience gained should not focus only on the fabrication of satellites, but has to include every aspect of satellite development from its design through to testing. It is even better if one has had the opportunity to launch and operate satellites. Even if the students fail, they can learn from that experience.</a:t>
            </a:r>
            <a:endParaRPr kumimoji="1" lang="ja-JP" altLang="ja-JP" sz="1200" kern="1200" dirty="0" smtClean="0">
              <a:solidFill>
                <a:schemeClr val="tx1"/>
              </a:solidFill>
              <a:effectLst/>
              <a:latin typeface="Arial" charset="0"/>
              <a:ea typeface="ＭＳ Ｐゴシック" charset="-128"/>
              <a:cs typeface="ＭＳ Ｐゴシック" charset="-128"/>
            </a:endParaRPr>
          </a:p>
          <a:p>
            <a:r>
              <a:rPr kumimoji="1" lang="en-US" altLang="ja-JP" sz="1200" kern="1200" dirty="0" smtClean="0">
                <a:solidFill>
                  <a:schemeClr val="tx1"/>
                </a:solidFill>
                <a:effectLst/>
                <a:latin typeface="Arial" charset="0"/>
                <a:ea typeface="ＭＳ Ｐゴシック" charset="-128"/>
                <a:cs typeface="ＭＳ Ｐゴシック" charset="-128"/>
              </a:rPr>
              <a:t>To promote the space technology build up in developing countries, the students have to be innovative. They may have to build an infrastructure from scratch when they return to their home country. Therefore, they have to think of themselves as a team member not as a guest when joining the satellite development course. </a:t>
            </a:r>
            <a:endParaRPr kumimoji="1" lang="ja-JP" altLang="ja-JP" sz="1200" kern="1200" dirty="0" smtClean="0">
              <a:solidFill>
                <a:schemeClr val="tx1"/>
              </a:solidFill>
              <a:effectLst/>
              <a:latin typeface="Arial" charset="0"/>
              <a:ea typeface="ＭＳ Ｐゴシック" charset="-128"/>
              <a:cs typeface="ＭＳ Ｐゴシック" charset="-128"/>
            </a:endParaRPr>
          </a:p>
          <a:p>
            <a:r>
              <a:rPr kumimoji="1" lang="en-US" altLang="ja-JP" sz="1200" kern="1200" dirty="0" smtClean="0">
                <a:solidFill>
                  <a:schemeClr val="tx1"/>
                </a:solidFill>
                <a:effectLst/>
                <a:latin typeface="Arial" charset="0"/>
                <a:ea typeface="ＭＳ Ｐゴシック" charset="-128"/>
                <a:cs typeface="ＭＳ Ｐゴシック" charset="-128"/>
              </a:rPr>
              <a:t>Also, the university atmosphere is ideal to think and learn, as opposed to a fancy space agency where the equipment is well-prepared and maintained. In the university they have to fix the equipment themselves, and in order to fix it, they have to have detailed knowledge of the equipment.</a:t>
            </a:r>
            <a:endParaRPr kumimoji="1" lang="ja-JP" altLang="ja-JP" sz="1200" kern="1200" dirty="0" smtClean="0">
              <a:solidFill>
                <a:schemeClr val="tx1"/>
              </a:solidFill>
              <a:effectLst/>
              <a:latin typeface="Arial" charset="0"/>
              <a:ea typeface="ＭＳ Ｐゴシック" charset="-128"/>
              <a:cs typeface="ＭＳ Ｐゴシック" charset="-128"/>
            </a:endParaRPr>
          </a:p>
          <a:p>
            <a:endParaRPr lang="ja-JP" altLang="en-US" dirty="0" smtClean="0">
              <a:latin typeface="Arial" pitchFamily="34" charset="0"/>
              <a:ea typeface="ＭＳ Ｐゴシック" pitchFamily="34" charset="-128"/>
            </a:endParaRPr>
          </a:p>
        </p:txBody>
      </p:sp>
      <p:sp>
        <p:nvSpPr>
          <p:cNvPr id="24579" name="スライド番号プレースホルダ 3"/>
          <p:cNvSpPr>
            <a:spLocks noGrp="1"/>
          </p:cNvSpPr>
          <p:nvPr>
            <p:ph type="sldNum" sz="quarter" idx="5"/>
          </p:nvPr>
        </p:nvSpPr>
        <p:spPr>
          <a:noFill/>
        </p:spPr>
        <p:txBody>
          <a:bodyPr/>
          <a:lstStyle/>
          <a:p>
            <a:fld id="{F607DFD9-689B-4184-B69C-86652BB7AC32}" type="slidenum">
              <a:rPr lang="en-US" altLang="ja-JP"/>
              <a:pPr/>
              <a:t>55</a:t>
            </a:fld>
            <a:endParaRPr lang="en-US" altLang="ja-JP"/>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スライド イメージ プレースホルダ 1"/>
          <p:cNvSpPr>
            <a:spLocks noGrp="1" noRot="1" noChangeAspect="1" noTextEdit="1"/>
          </p:cNvSpPr>
          <p:nvPr>
            <p:ph type="sldImg"/>
          </p:nvPr>
        </p:nvSpPr>
        <p:spPr>
          <a:ln/>
        </p:spPr>
      </p:sp>
      <p:sp>
        <p:nvSpPr>
          <p:cNvPr id="43010" name="ノート プレースホルダ 2"/>
          <p:cNvSpPr>
            <a:spLocks noGrp="1"/>
          </p:cNvSpPr>
          <p:nvPr>
            <p:ph type="body" idx="1"/>
          </p:nvPr>
        </p:nvSpPr>
        <p:spPr>
          <a:noFill/>
          <a:ln/>
        </p:spPr>
        <p:txBody>
          <a:bodyPr/>
          <a:lstStyle/>
          <a:p>
            <a:r>
              <a:rPr kumimoji="1" lang="en-US" altLang="ja-JP" sz="1200" kern="1200" dirty="0" smtClean="0">
                <a:solidFill>
                  <a:schemeClr val="tx1"/>
                </a:solidFill>
                <a:effectLst/>
                <a:latin typeface="Arial" charset="0"/>
                <a:ea typeface="ＭＳ Ｐゴシック" charset="-128"/>
                <a:cs typeface="ＭＳ Ｐゴシック" charset="-128"/>
              </a:rPr>
              <a:t>For</a:t>
            </a:r>
            <a:r>
              <a:rPr kumimoji="1" lang="en-US" altLang="ja-JP" sz="1200" kern="1200" baseline="0" dirty="0" smtClean="0">
                <a:solidFill>
                  <a:schemeClr val="tx1"/>
                </a:solidFill>
                <a:effectLst/>
                <a:latin typeface="Arial" charset="0"/>
                <a:ea typeface="ＭＳ Ｐゴシック" charset="-128"/>
                <a:cs typeface="ＭＳ Ｐゴシック" charset="-128"/>
              </a:rPr>
              <a:t> the past two years, we ran a fellowship program called </a:t>
            </a:r>
            <a:r>
              <a:rPr kumimoji="1" lang="en-US" altLang="ja-JP" sz="1200" kern="1200" dirty="0" smtClean="0">
                <a:solidFill>
                  <a:schemeClr val="tx1"/>
                </a:solidFill>
                <a:effectLst/>
                <a:latin typeface="Arial" charset="0"/>
                <a:ea typeface="ＭＳ Ｐゴシック" charset="-128"/>
                <a:cs typeface="ＭＳ Ｐゴシック" charset="-128"/>
              </a:rPr>
              <a:t>Doctorate in nanosatellite technologies, DNST</a:t>
            </a:r>
            <a:r>
              <a:rPr kumimoji="1" lang="en-US" altLang="ja-JP" sz="1200" kern="1200" baseline="0" dirty="0" smtClean="0">
                <a:solidFill>
                  <a:schemeClr val="tx1"/>
                </a:solidFill>
                <a:effectLst/>
                <a:latin typeface="Arial" charset="0"/>
                <a:ea typeface="ＭＳ Ｐゴシック" charset="-128"/>
                <a:cs typeface="ＭＳ Ｐゴシック" charset="-128"/>
              </a:rPr>
              <a:t> (</a:t>
            </a:r>
            <a:r>
              <a:rPr kumimoji="1" lang="en-US" altLang="ja-JP" sz="1200" b="1" kern="1200" baseline="0" dirty="0" smtClean="0">
                <a:solidFill>
                  <a:schemeClr val="tx1"/>
                </a:solidFill>
                <a:effectLst/>
                <a:latin typeface="Arial" charset="0"/>
                <a:ea typeface="ＭＳ Ｐゴシック" charset="-128"/>
                <a:cs typeface="ＭＳ Ｐゴシック" charset="-128"/>
              </a:rPr>
              <a:t>sponsored only by KIT- government NEXT fellowship support began 2013</a:t>
            </a:r>
            <a:r>
              <a:rPr kumimoji="1" lang="en-US" altLang="ja-JP" sz="1200" kern="1200" baseline="0" dirty="0" smtClean="0">
                <a:solidFill>
                  <a:schemeClr val="tx1"/>
                </a:solidFill>
                <a:effectLst/>
                <a:latin typeface="Arial" charset="0"/>
                <a:ea typeface="ＭＳ Ｐゴシック" charset="-128"/>
                <a:cs typeface="ＭＳ Ｐゴシック" charset="-128"/>
              </a:rPr>
              <a:t>). </a:t>
            </a:r>
            <a:endParaRPr kumimoji="1" lang="ja-JP" altLang="ja-JP" sz="1200" kern="1200" dirty="0" smtClean="0">
              <a:solidFill>
                <a:schemeClr val="tx1"/>
              </a:solidFill>
              <a:effectLst/>
              <a:latin typeface="Arial" charset="0"/>
              <a:ea typeface="ＭＳ Ｐゴシック" charset="-128"/>
              <a:cs typeface="ＭＳ Ｐゴシック" charset="-128"/>
            </a:endParaRPr>
          </a:p>
          <a:p>
            <a:r>
              <a:rPr kumimoji="1" lang="en-US" altLang="ja-JP" sz="1200" kern="1200" dirty="0" smtClean="0">
                <a:solidFill>
                  <a:schemeClr val="tx1"/>
                </a:solidFill>
                <a:effectLst/>
                <a:latin typeface="Arial" charset="0"/>
                <a:ea typeface="ＭＳ Ｐゴシック" charset="-128"/>
                <a:cs typeface="ＭＳ Ｐゴシック" charset="-128"/>
              </a:rPr>
              <a:t>In this fellowship program, </a:t>
            </a:r>
            <a:r>
              <a:rPr kumimoji="1" lang="en-US" altLang="ja-JP" sz="1200" kern="1200" dirty="0" err="1" smtClean="0">
                <a:solidFill>
                  <a:schemeClr val="tx1"/>
                </a:solidFill>
                <a:effectLst/>
                <a:latin typeface="Arial" charset="0"/>
                <a:ea typeface="ＭＳ Ｐゴシック" charset="-128"/>
                <a:cs typeface="ＭＳ Ｐゴシック" charset="-128"/>
              </a:rPr>
              <a:t>Kyutech</a:t>
            </a:r>
            <a:r>
              <a:rPr kumimoji="1" lang="en-US" altLang="ja-JP" sz="1200" kern="1200" dirty="0" smtClean="0">
                <a:solidFill>
                  <a:schemeClr val="tx1"/>
                </a:solidFill>
                <a:effectLst/>
                <a:latin typeface="Arial" charset="0"/>
                <a:ea typeface="ＭＳ Ｐゴシック" charset="-128"/>
                <a:cs typeface="ＭＳ Ｐゴシック" charset="-128"/>
              </a:rPr>
              <a:t> provided financial support for three years to those who are coming from developing countries or countries in economic transition. </a:t>
            </a:r>
            <a:endParaRPr kumimoji="1" lang="ja-JP" altLang="ja-JP" sz="1200" kern="1200" dirty="0" smtClean="0">
              <a:solidFill>
                <a:schemeClr val="tx1"/>
              </a:solidFill>
              <a:effectLst/>
              <a:latin typeface="Arial" charset="0"/>
              <a:ea typeface="ＭＳ Ｐゴシック" charset="-128"/>
              <a:cs typeface="ＭＳ Ｐゴシック" charset="-128"/>
            </a:endParaRPr>
          </a:p>
          <a:p>
            <a:r>
              <a:rPr kumimoji="1" lang="en-US" altLang="ja-JP" sz="1200" kern="1200" dirty="0" err="1" smtClean="0">
                <a:solidFill>
                  <a:schemeClr val="tx1"/>
                </a:solidFill>
                <a:effectLst/>
                <a:latin typeface="Arial" charset="0"/>
                <a:ea typeface="ＭＳ Ｐゴシック" charset="-128"/>
                <a:cs typeface="ＭＳ Ｐゴシック" charset="-128"/>
              </a:rPr>
              <a:t>Kyutech</a:t>
            </a:r>
            <a:r>
              <a:rPr kumimoji="1" lang="en-US" altLang="ja-JP" sz="1200" kern="1200" dirty="0" smtClean="0">
                <a:solidFill>
                  <a:schemeClr val="tx1"/>
                </a:solidFill>
                <a:effectLst/>
                <a:latin typeface="Arial" charset="0"/>
                <a:ea typeface="ＭＳ Ｐゴシック" charset="-128"/>
                <a:cs typeface="ＭＳ Ｐゴシック" charset="-128"/>
              </a:rPr>
              <a:t> offered extensive research opportunities in core technologies for nanosatellite system development especially infrastructure building such as testing.</a:t>
            </a:r>
            <a:endParaRPr kumimoji="1" lang="ja-JP" altLang="ja-JP" sz="1200" kern="1200" dirty="0" smtClean="0">
              <a:solidFill>
                <a:schemeClr val="tx1"/>
              </a:solidFill>
              <a:effectLst/>
              <a:latin typeface="Arial" charset="0"/>
              <a:ea typeface="ＭＳ Ｐゴシック" charset="-128"/>
              <a:cs typeface="ＭＳ Ｐゴシック" charset="-128"/>
            </a:endParaRPr>
          </a:p>
          <a:p>
            <a:pPr eaLnBrk="1" hangingPunct="1"/>
            <a:endParaRPr lang="ja-JP" altLang="en-US" dirty="0" smtClean="0">
              <a:latin typeface="Arial" pitchFamily="34" charset="0"/>
              <a:ea typeface="ＭＳ Ｐゴシック" pitchFamily="34" charset="-128"/>
            </a:endParaRPr>
          </a:p>
        </p:txBody>
      </p:sp>
      <p:sp>
        <p:nvSpPr>
          <p:cNvPr id="43011" name="スライド番号プレースホルダ 3"/>
          <p:cNvSpPr>
            <a:spLocks noGrp="1"/>
          </p:cNvSpPr>
          <p:nvPr>
            <p:ph type="sldNum" sz="quarter" idx="5"/>
          </p:nvPr>
        </p:nvSpPr>
        <p:spPr>
          <a:noFill/>
        </p:spPr>
        <p:txBody>
          <a:bodyPr/>
          <a:lstStyle/>
          <a:p>
            <a:fld id="{7F3640FC-D0D8-4350-A31E-B531422BCB1C}" type="slidenum">
              <a:rPr lang="en-US" altLang="ja-JP"/>
              <a:pPr/>
              <a:t>56</a:t>
            </a:fld>
            <a:endParaRPr lang="en-US"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Because</a:t>
            </a:r>
            <a:r>
              <a:rPr kumimoji="1" lang="en-US" altLang="ja-JP" baseline="0" dirty="0" smtClean="0"/>
              <a:t> of the success in the past two years, Japanese government granted </a:t>
            </a:r>
            <a:r>
              <a:rPr kumimoji="1" lang="en-US" altLang="ja-JP" baseline="0" dirty="0" err="1" smtClean="0"/>
              <a:t>Kyutech</a:t>
            </a:r>
            <a:r>
              <a:rPr kumimoji="1" lang="en-US" altLang="ja-JP" baseline="0" dirty="0" smtClean="0"/>
              <a:t> to expand the fellowship program. The program is now called post-graduate study on </a:t>
            </a:r>
            <a:r>
              <a:rPr kumimoji="1" lang="en-US" altLang="ja-JP" baseline="0" dirty="0" err="1" smtClean="0"/>
              <a:t>nano</a:t>
            </a:r>
            <a:r>
              <a:rPr kumimoji="1" lang="en-US" altLang="ja-JP" baseline="0" dirty="0" smtClean="0"/>
              <a:t>-satellite technologies, PNST, in short. </a:t>
            </a:r>
          </a:p>
          <a:p>
            <a:r>
              <a:rPr kumimoji="1" lang="en-US" altLang="ja-JP" baseline="0" dirty="0" smtClean="0"/>
              <a:t>The number of fellowships has been increased to six from the previous two. </a:t>
            </a:r>
          </a:p>
          <a:p>
            <a:r>
              <a:rPr kumimoji="1" lang="en-US" altLang="ja-JP" baseline="0" dirty="0" smtClean="0"/>
              <a:t>The program now accept the applicants for Master course. </a:t>
            </a:r>
          </a:p>
          <a:p>
            <a:r>
              <a:rPr kumimoji="1" lang="en-US" altLang="ja-JP" baseline="0" dirty="0" smtClean="0"/>
              <a:t>The students will receive </a:t>
            </a:r>
            <a:r>
              <a:rPr kumimoji="1" lang="en-US" altLang="ja-JP" baseline="0" dirty="0" err="1" smtClean="0"/>
              <a:t>Monbukagakusyo</a:t>
            </a:r>
            <a:r>
              <a:rPr kumimoji="1" lang="en-US" altLang="ja-JP" baseline="0" dirty="0" smtClean="0"/>
              <a:t> (MEXT: </a:t>
            </a:r>
            <a:r>
              <a:rPr kumimoji="1" lang="en-US" altLang="ja-JP" sz="1200" kern="1200" dirty="0" smtClean="0">
                <a:solidFill>
                  <a:schemeClr val="tx1"/>
                </a:solidFill>
                <a:latin typeface="Arial" charset="0"/>
                <a:ea typeface="ＭＳ Ｐゴシック" charset="-128"/>
                <a:cs typeface="ＭＳ Ｐゴシック" charset="-128"/>
              </a:rPr>
              <a:t>Ministry of Education, Culture, Sports, Science &amp; Technology</a:t>
            </a:r>
            <a:r>
              <a:rPr kumimoji="1" lang="en-US" altLang="ja-JP" baseline="0" dirty="0" smtClean="0"/>
              <a:t>) Japanese government fellowship, which means more support for the living expense. </a:t>
            </a:r>
          </a:p>
          <a:p>
            <a:r>
              <a:rPr kumimoji="1" lang="en-US" altLang="ja-JP" baseline="0" dirty="0" smtClean="0"/>
              <a:t>They are also exempted from the tuition and entrance fees.</a:t>
            </a:r>
          </a:p>
          <a:p>
            <a:r>
              <a:rPr kumimoji="1" lang="en-US" altLang="ja-JP" baseline="0" dirty="0" smtClean="0"/>
              <a:t>From the fiscal year of 2013, the students will enroll in space engineering international course, a post-graduate curriculum offered in English.</a:t>
            </a:r>
          </a:p>
        </p:txBody>
      </p:sp>
      <p:sp>
        <p:nvSpPr>
          <p:cNvPr id="4" name="スライド番号プレースホルダー 3"/>
          <p:cNvSpPr>
            <a:spLocks noGrp="1"/>
          </p:cNvSpPr>
          <p:nvPr>
            <p:ph type="sldNum" sz="quarter" idx="10"/>
          </p:nvPr>
        </p:nvSpPr>
        <p:spPr/>
        <p:txBody>
          <a:bodyPr/>
          <a:lstStyle/>
          <a:p>
            <a:fld id="{D9474354-B3C4-4CFE-A7E5-1D5CC79E238C}" type="slidenum">
              <a:rPr lang="en-US" altLang="ja-JP" smtClean="0"/>
              <a:pPr/>
              <a:t>57</a:t>
            </a:fld>
            <a:endParaRPr lang="en-US" altLang="ja-JP"/>
          </a:p>
        </p:txBody>
      </p:sp>
    </p:spTree>
    <p:extLst>
      <p:ext uri="{BB962C8B-B14F-4D97-AF65-F5344CB8AC3E}">
        <p14:creationId xmlns:p14="http://schemas.microsoft.com/office/powerpoint/2010/main" xmlns="" val="3479788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Space Engineering International</a:t>
            </a:r>
            <a:r>
              <a:rPr kumimoji="1" lang="en-US" altLang="ja-JP" baseline="0" dirty="0" smtClean="0"/>
              <a:t> Course will start in April this year. </a:t>
            </a:r>
          </a:p>
          <a:p>
            <a:r>
              <a:rPr kumimoji="1" lang="en-US" altLang="ja-JP" baseline="0" dirty="0" smtClean="0"/>
              <a:t>It mainly consists of four parts. </a:t>
            </a:r>
          </a:p>
          <a:p>
            <a:r>
              <a:rPr kumimoji="1" lang="en-US" altLang="ja-JP" baseline="0" dirty="0" smtClean="0"/>
              <a:t>Research toward master of doctor degree.</a:t>
            </a:r>
          </a:p>
          <a:p>
            <a:r>
              <a:rPr kumimoji="1" lang="en-US" altLang="ja-JP" baseline="0" dirty="0" smtClean="0"/>
              <a:t>On-the-job training</a:t>
            </a:r>
          </a:p>
          <a:p>
            <a:r>
              <a:rPr kumimoji="1" lang="en-US" altLang="ja-JP" baseline="0" dirty="0" smtClean="0"/>
              <a:t>Project based learning</a:t>
            </a:r>
          </a:p>
          <a:p>
            <a:r>
              <a:rPr kumimoji="1" lang="en-US" altLang="ja-JP" baseline="0" dirty="0" smtClean="0"/>
              <a:t>Lectures in English related to space technologies</a:t>
            </a:r>
          </a:p>
          <a:p>
            <a:r>
              <a:rPr kumimoji="1" lang="en-US" altLang="ja-JP" baseline="0" dirty="0" smtClean="0"/>
              <a:t>You can find a brochure near the entrance of this room.</a:t>
            </a:r>
          </a:p>
          <a:p>
            <a:endParaRPr kumimoji="1" lang="en-US" altLang="ja-JP"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KIT sounding rocket project:  launched up to 1000 m</a:t>
            </a:r>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D9474354-B3C4-4CFE-A7E5-1D5CC79E238C}" type="slidenum">
              <a:rPr lang="en-US" altLang="ja-JP" smtClean="0"/>
              <a:pPr/>
              <a:t>59</a:t>
            </a:fld>
            <a:endParaRPr lang="en-US" altLang="ja-JP"/>
          </a:p>
        </p:txBody>
      </p:sp>
    </p:spTree>
    <p:extLst>
      <p:ext uri="{BB962C8B-B14F-4D97-AF65-F5344CB8AC3E}">
        <p14:creationId xmlns:p14="http://schemas.microsoft.com/office/powerpoint/2010/main" xmlns="" val="18836058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スライド イメージ プレースホルダ 1"/>
          <p:cNvSpPr>
            <a:spLocks noGrp="1" noRot="1" noChangeAspect="1"/>
          </p:cNvSpPr>
          <p:nvPr>
            <p:ph type="sldImg"/>
          </p:nvPr>
        </p:nvSpPr>
        <p:spPr>
          <a:ln/>
        </p:spPr>
      </p:sp>
      <p:sp>
        <p:nvSpPr>
          <p:cNvPr id="49154" name="ノート プレースホルダ 2"/>
          <p:cNvSpPr>
            <a:spLocks noGrp="1"/>
          </p:cNvSpPr>
          <p:nvPr>
            <p:ph type="body" idx="1"/>
          </p:nvPr>
        </p:nvSpPr>
        <p:spPr>
          <a:noFill/>
          <a:ln/>
        </p:spPr>
        <p:txBody>
          <a:bodyPr/>
          <a:lstStyle/>
          <a:p>
            <a:r>
              <a:rPr kumimoji="1" lang="en-US" altLang="ja-JP" sz="1200" kern="1200" dirty="0" smtClean="0">
                <a:solidFill>
                  <a:schemeClr val="tx1"/>
                </a:solidFill>
                <a:effectLst/>
                <a:latin typeface="Arial" charset="0"/>
                <a:ea typeface="ＭＳ Ｐゴシック" charset="-128"/>
                <a:cs typeface="ＭＳ Ｐゴシック" charset="-128"/>
              </a:rPr>
              <a:t>Application processes for class of 2013 have already started. The application packages are on the website. Please note that the application deadline is February 28,</a:t>
            </a:r>
            <a:r>
              <a:rPr kumimoji="1" lang="en-US" altLang="ja-JP" sz="1200" kern="1200" baseline="0" dirty="0" smtClean="0">
                <a:solidFill>
                  <a:schemeClr val="tx1"/>
                </a:solidFill>
                <a:effectLst/>
                <a:latin typeface="Arial" charset="0"/>
                <a:ea typeface="ＭＳ Ｐゴシック" charset="-128"/>
                <a:cs typeface="ＭＳ Ｐゴシック" charset="-128"/>
              </a:rPr>
              <a:t> 2013, that is the end of this month. </a:t>
            </a:r>
            <a:r>
              <a:rPr kumimoji="1" lang="en-US" altLang="ja-JP" sz="1200" kern="1200" dirty="0" smtClean="0">
                <a:solidFill>
                  <a:schemeClr val="tx1"/>
                </a:solidFill>
                <a:effectLst/>
                <a:latin typeface="Arial" charset="0"/>
                <a:ea typeface="ＭＳ Ｐゴシック" charset="-128"/>
                <a:cs typeface="ＭＳ Ｐゴシック" charset="-128"/>
              </a:rPr>
              <a:t>You can find a brochure near the entrance of this room. </a:t>
            </a:r>
            <a:endParaRPr kumimoji="1" lang="ja-JP" altLang="ja-JP" sz="1200" kern="1200" dirty="0">
              <a:solidFill>
                <a:schemeClr val="tx1"/>
              </a:solidFill>
              <a:effectLst/>
              <a:latin typeface="Arial" charset="0"/>
              <a:ea typeface="ＭＳ Ｐゴシック" charset="-128"/>
              <a:cs typeface="ＭＳ Ｐゴシック" charset="-128"/>
            </a:endParaRPr>
          </a:p>
        </p:txBody>
      </p:sp>
      <p:sp>
        <p:nvSpPr>
          <p:cNvPr id="49155" name="スライド番号プレースホルダ 3"/>
          <p:cNvSpPr>
            <a:spLocks noGrp="1"/>
          </p:cNvSpPr>
          <p:nvPr>
            <p:ph type="sldNum" sz="quarter" idx="5"/>
          </p:nvPr>
        </p:nvSpPr>
        <p:spPr>
          <a:noFill/>
        </p:spPr>
        <p:txBody>
          <a:bodyPr/>
          <a:lstStyle/>
          <a:p>
            <a:fld id="{9320FCB9-F3FC-4750-85BE-3AC577CBF9B2}" type="slidenum">
              <a:rPr lang="en-US" altLang="ja-JP"/>
              <a:pPr/>
              <a:t>62</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Birthplace</a:t>
            </a:r>
            <a:r>
              <a:rPr lang="en-US" baseline="0" dirty="0" smtClean="0"/>
              <a:t> of Japanese heavy industry- steel industry- China close by and lots of coal mines. </a:t>
            </a:r>
          </a:p>
          <a:p>
            <a:endParaRPr lang="en-US" baseline="0" dirty="0" smtClean="0"/>
          </a:p>
        </p:txBody>
      </p:sp>
      <p:sp>
        <p:nvSpPr>
          <p:cNvPr id="4" name="Slide Number Placeholder 3"/>
          <p:cNvSpPr>
            <a:spLocks noGrp="1"/>
          </p:cNvSpPr>
          <p:nvPr>
            <p:ph type="sldNum" sz="quarter" idx="10"/>
          </p:nvPr>
        </p:nvSpPr>
        <p:spPr/>
        <p:txBody>
          <a:bodyPr/>
          <a:lstStyle/>
          <a:p>
            <a:pPr>
              <a:defRPr/>
            </a:pPr>
            <a:fld id="{3075F5AD-8A2A-4549-98B1-2659A77EC8C0}" type="slidenum">
              <a:rPr lang="en-US" altLang="ja-JP" smtClean="0"/>
              <a:pPr>
                <a:defRPr/>
              </a:pPr>
              <a:t>4</a:t>
            </a:fld>
            <a:endParaRPr lang="en-US" altLang="ja-JP"/>
          </a:p>
        </p:txBody>
      </p:sp>
    </p:spTree>
    <p:extLst>
      <p:ext uri="{BB962C8B-B14F-4D97-AF65-F5344CB8AC3E}">
        <p14:creationId xmlns:p14="http://schemas.microsoft.com/office/powerpoint/2010/main" xmlns="" val="4244876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Mr. </a:t>
            </a:r>
            <a:r>
              <a:rPr lang="en-US" dirty="0" err="1" smtClean="0"/>
              <a:t>Ammarin</a:t>
            </a:r>
            <a:r>
              <a:rPr lang="en-US" baseline="0" dirty="0" smtClean="0"/>
              <a:t> </a:t>
            </a:r>
            <a:r>
              <a:rPr lang="en-US" baseline="0" dirty="0" err="1" smtClean="0"/>
              <a:t>Pimnoo</a:t>
            </a:r>
            <a:endParaRPr lang="en-US" dirty="0"/>
          </a:p>
        </p:txBody>
      </p:sp>
      <p:sp>
        <p:nvSpPr>
          <p:cNvPr id="4" name="Slide Number Placeholder 3"/>
          <p:cNvSpPr>
            <a:spLocks noGrp="1"/>
          </p:cNvSpPr>
          <p:nvPr>
            <p:ph type="sldNum" sz="quarter" idx="10"/>
          </p:nvPr>
        </p:nvSpPr>
        <p:spPr/>
        <p:txBody>
          <a:bodyPr/>
          <a:lstStyle/>
          <a:p>
            <a:pPr>
              <a:defRPr/>
            </a:pPr>
            <a:fld id="{3075F5AD-8A2A-4549-98B1-2659A77EC8C0}" type="slidenum">
              <a:rPr lang="en-US" altLang="ja-JP" smtClean="0"/>
              <a:pPr>
                <a:defRPr/>
              </a:pPr>
              <a:t>11</a:t>
            </a:fld>
            <a:endParaRPr lang="en-US" altLang="ja-JP"/>
          </a:p>
        </p:txBody>
      </p:sp>
    </p:spTree>
    <p:extLst>
      <p:ext uri="{BB962C8B-B14F-4D97-AF65-F5344CB8AC3E}">
        <p14:creationId xmlns:p14="http://schemas.microsoft.com/office/powerpoint/2010/main" xmlns="" val="3681289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a:p>
        </p:txBody>
      </p:sp>
      <p:sp>
        <p:nvSpPr>
          <p:cNvPr id="4" name="スライド番号プレースホルダ 3"/>
          <p:cNvSpPr>
            <a:spLocks noGrp="1"/>
          </p:cNvSpPr>
          <p:nvPr>
            <p:ph type="sldNum" sz="quarter" idx="10"/>
          </p:nvPr>
        </p:nvSpPr>
        <p:spPr/>
        <p:txBody>
          <a:bodyPr/>
          <a:lstStyle/>
          <a:p>
            <a:pPr>
              <a:defRPr/>
            </a:pPr>
            <a:fld id="{3075F5AD-8A2A-4549-98B1-2659A77EC8C0}" type="slidenum">
              <a:rPr lang="en-US" altLang="ja-JP" smtClean="0"/>
              <a:pPr>
                <a:defRPr/>
              </a:pPr>
              <a:t>12</a:t>
            </a:fld>
            <a:endParaRPr lang="en-US"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DB3D5BE6-B9C3-174F-9220-9D3CDD498A00}" type="slidenum">
              <a:rPr lang="en-US" altLang="ja-JP" sz="1200"/>
              <a:pPr/>
              <a:t>13</a:t>
            </a:fld>
            <a:endParaRPr lang="en-US" altLang="ja-JP" sz="1200"/>
          </a:p>
        </p:txBody>
      </p:sp>
      <p:sp>
        <p:nvSpPr>
          <p:cNvPr id="33794" name="Rectangle 1026"/>
          <p:cNvSpPr>
            <a:spLocks noGrp="1" noRot="1" noChangeAspect="1" noChangeArrowheads="1"/>
          </p:cNvSpPr>
          <p:nvPr>
            <p:ph type="sldImg"/>
          </p:nvPr>
        </p:nvSpPr>
        <p:spPr>
          <a:solidFill>
            <a:srgbClr val="FFFFFF"/>
          </a:solidFill>
          <a:ln/>
        </p:spPr>
      </p:sp>
      <p:sp>
        <p:nvSpPr>
          <p:cNvPr id="337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err="1" smtClean="0">
                <a:solidFill>
                  <a:schemeClr val="tx1"/>
                </a:solidFill>
                <a:effectLst/>
                <a:latin typeface="Arial" charset="0"/>
                <a:ea typeface="ＭＳ Ｐゴシック" charset="-128"/>
                <a:cs typeface="ＭＳ Ｐゴシック" charset="-128"/>
              </a:rPr>
              <a:t>LaSEINE</a:t>
            </a:r>
            <a:r>
              <a:rPr kumimoji="1" lang="en-US" sz="1200" kern="1200" dirty="0" smtClean="0">
                <a:solidFill>
                  <a:schemeClr val="tx1"/>
                </a:solidFill>
                <a:effectLst/>
                <a:latin typeface="Arial" charset="0"/>
                <a:ea typeface="ＭＳ Ｐゴシック" charset="-128"/>
                <a:cs typeface="ＭＳ Ｐゴシック" charset="-128"/>
              </a:rPr>
              <a:t>- river in Paris- logo symbolizes the river head, growing larger</a:t>
            </a:r>
          </a:p>
          <a:p>
            <a:endParaRPr lang="en-US" altLang="ja-JP" dirty="0" smtClean="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Budget- Japanese government, Japanese ministries, JAXA, NSF, industry.  Funding is project-based.  Pays ~6 faculty/staff member salaries.  </a:t>
            </a:r>
          </a:p>
          <a:p>
            <a:endParaRPr lang="en-US" altLang="ja-JP" dirty="0" smtClean="0">
              <a:ea typeface="ＭＳ Ｐゴシック" charset="0"/>
              <a:cs typeface="ＭＳ Ｐゴシック" charset="0"/>
            </a:endParaRPr>
          </a:p>
          <a:p>
            <a:r>
              <a:rPr lang="en-US" altLang="ja-JP" dirty="0" smtClean="0">
                <a:ea typeface="ＭＳ Ｐゴシック" charset="0"/>
                <a:cs typeface="ＭＳ Ｐゴシック" charset="0"/>
              </a:rPr>
              <a:t>National universities needed</a:t>
            </a:r>
            <a:r>
              <a:rPr lang="en-US" altLang="ja-JP" baseline="0" dirty="0" smtClean="0">
                <a:ea typeface="ＭＳ Ｐゴシック" charset="0"/>
                <a:cs typeface="ＭＳ Ｐゴシック" charset="0"/>
              </a:rPr>
              <a:t> some “specialty” to stay competitive with private universities (deregulation in 2000’s).  </a:t>
            </a:r>
            <a:r>
              <a:rPr lang="en-US" altLang="ja-JP" baseline="0" dirty="0" err="1" smtClean="0">
                <a:ea typeface="ＭＳ Ｐゴシック" charset="0"/>
                <a:cs typeface="ＭＳ Ｐゴシック" charset="0"/>
              </a:rPr>
              <a:t>Kyutech</a:t>
            </a:r>
            <a:r>
              <a:rPr lang="en-US" altLang="ja-JP" baseline="0" dirty="0" smtClean="0">
                <a:ea typeface="ＭＳ Ｐゴシック" charset="0"/>
                <a:cs typeface="ＭＳ Ｐゴシック" charset="0"/>
              </a:rPr>
              <a:t> president chose 3 specialties:  Space, Information Technology, Biomass processing (palm oil).   </a:t>
            </a:r>
            <a:r>
              <a:rPr lang="en-US" altLang="ja-JP" baseline="0" dirty="0" err="1" smtClean="0">
                <a:ea typeface="ＭＳ Ｐゴシック" charset="0"/>
                <a:cs typeface="ＭＳ Ｐゴシック" charset="0"/>
              </a:rPr>
              <a:t>Kyutech</a:t>
            </a:r>
            <a:r>
              <a:rPr lang="en-US" altLang="ja-JP" baseline="0" dirty="0" smtClean="0">
                <a:ea typeface="ＭＳ Ｐゴシック" charset="0"/>
                <a:cs typeface="ＭＳ Ｐゴシック" charset="0"/>
              </a:rPr>
              <a:t> budget still ~80% government funded. </a:t>
            </a:r>
            <a:endParaRPr lang="ja-JP" alt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 1"/>
          <p:cNvSpPr>
            <a:spLocks noGrp="1" noRot="1" noChangeAspect="1"/>
          </p:cNvSpPr>
          <p:nvPr>
            <p:ph type="sldImg"/>
          </p:nvPr>
        </p:nvSpPr>
        <p:spPr>
          <a:ln/>
        </p:spPr>
      </p:sp>
      <p:sp>
        <p:nvSpPr>
          <p:cNvPr id="3" name="ノート プレースホルダ 2"/>
          <p:cNvSpPr>
            <a:spLocks noGrp="1"/>
          </p:cNvSpPr>
          <p:nvPr>
            <p:ph type="body" idx="1"/>
          </p:nvPr>
        </p:nvSpPr>
        <p:spPr/>
        <p:txBody>
          <a:bodyPr>
            <a:normAutofit/>
          </a:bodyPr>
          <a:lstStyle/>
          <a:p>
            <a:pPr marL="0" marR="0" lvl="0" indent="0" algn="l" defTabSz="914400" rtl="0" eaLnBrk="1" fontAlgn="base" latinLnBrk="0" hangingPunct="1">
              <a:lnSpc>
                <a:spcPct val="8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From 1993 in Mechanical</a:t>
            </a:r>
            <a:r>
              <a:rPr kumimoji="1" lang="en-US" sz="1200" kern="1200" baseline="0" dirty="0" smtClean="0">
                <a:solidFill>
                  <a:schemeClr val="tx1"/>
                </a:solidFill>
                <a:effectLst/>
                <a:latin typeface="Arial" charset="0"/>
                <a:ea typeface="ＭＳ Ｐゴシック" charset="-128"/>
                <a:cs typeface="ＭＳ Ｐゴシック" charset="-128"/>
              </a:rPr>
              <a:t> Engineering department (undergraduate education through Mechanical Engineering Department- still on going).  Cho joined </a:t>
            </a:r>
            <a:r>
              <a:rPr kumimoji="1" lang="en-US" sz="1200" kern="1200" baseline="0" dirty="0" err="1" smtClean="0">
                <a:solidFill>
                  <a:schemeClr val="tx1"/>
                </a:solidFill>
                <a:effectLst/>
                <a:latin typeface="Arial" charset="0"/>
                <a:ea typeface="ＭＳ Ｐゴシック" charset="-128"/>
                <a:cs typeface="ＭＳ Ｐゴシック" charset="-128"/>
              </a:rPr>
              <a:t>Kyutech</a:t>
            </a:r>
            <a:r>
              <a:rPr kumimoji="1" lang="en-US" sz="1200" kern="1200" baseline="0" dirty="0" smtClean="0">
                <a:solidFill>
                  <a:schemeClr val="tx1"/>
                </a:solidFill>
                <a:effectLst/>
                <a:latin typeface="Arial" charset="0"/>
                <a:ea typeface="ＭＳ Ｐゴシック" charset="-128"/>
                <a:cs typeface="ＭＳ Ｐゴシック" charset="-128"/>
              </a:rPr>
              <a:t> in 1996. </a:t>
            </a:r>
            <a:endParaRPr kumimoji="1" lang="en-US" sz="1200" kern="1200" dirty="0" smtClean="0">
              <a:solidFill>
                <a:schemeClr val="tx1"/>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80000"/>
              </a:lnSpc>
              <a:spcBef>
                <a:spcPct val="30000"/>
              </a:spcBef>
              <a:spcAft>
                <a:spcPct val="0"/>
              </a:spcAft>
              <a:buClrTx/>
              <a:buSzTx/>
              <a:buFontTx/>
              <a:buNone/>
              <a:tabLst/>
              <a:defRPr/>
            </a:pPr>
            <a:endParaRPr kumimoji="1" lang="en-US" sz="1200" kern="1200" dirty="0" smtClean="0">
              <a:solidFill>
                <a:schemeClr val="tx1"/>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ゴシック" charset="-128"/>
                <a:cs typeface="ＭＳ Ｐゴシック" charset="-128"/>
              </a:rPr>
              <a:t>KIT is only Japanese IAF (International </a:t>
            </a:r>
            <a:r>
              <a:rPr kumimoji="1" lang="en-US" sz="1200" kern="1200" dirty="0" err="1" smtClean="0">
                <a:solidFill>
                  <a:schemeClr val="tx1"/>
                </a:solidFill>
                <a:effectLst/>
                <a:latin typeface="Arial" charset="0"/>
                <a:ea typeface="ＭＳ Ｐゴシック" charset="-128"/>
                <a:cs typeface="ＭＳ Ｐゴシック" charset="-128"/>
              </a:rPr>
              <a:t>Astronautical</a:t>
            </a:r>
            <a:r>
              <a:rPr kumimoji="1" lang="en-US" sz="1200" kern="1200" dirty="0" smtClean="0">
                <a:solidFill>
                  <a:schemeClr val="tx1"/>
                </a:solidFill>
                <a:effectLst/>
                <a:latin typeface="Arial" charset="0"/>
                <a:ea typeface="ＭＳ Ｐゴシック" charset="-128"/>
                <a:cs typeface="ＭＳ Ｐゴシック" charset="-128"/>
              </a:rPr>
              <a:t> Federation) member</a:t>
            </a:r>
          </a:p>
          <a:p>
            <a:pPr>
              <a:lnSpc>
                <a:spcPct val="80000"/>
              </a:lnSpc>
            </a:pPr>
            <a:endParaRPr lang="en-US" altLang="ja-JP" sz="1700" dirty="0" smtClean="0">
              <a:solidFill>
                <a:srgbClr val="000000"/>
              </a:solidFill>
              <a:latin typeface="Arial" pitchFamily="34" charset="0"/>
              <a:ea typeface="ＭＳ Ｐゴシック" pitchFamily="34" charset="-128"/>
            </a:endParaRPr>
          </a:p>
        </p:txBody>
      </p:sp>
      <p:sp>
        <p:nvSpPr>
          <p:cNvPr id="28675" name="スライド番号プレースホルダ 3"/>
          <p:cNvSpPr>
            <a:spLocks noGrp="1"/>
          </p:cNvSpPr>
          <p:nvPr>
            <p:ph type="sldNum" sz="quarter" idx="5"/>
          </p:nvPr>
        </p:nvSpPr>
        <p:spPr>
          <a:noFill/>
        </p:spPr>
        <p:txBody>
          <a:bodyPr/>
          <a:lstStyle/>
          <a:p>
            <a:fld id="{A721D9B7-34C7-4F22-BAB7-4319BD7F94CE}" type="slidenum">
              <a:rPr lang="en-US" altLang="ja-JP">
                <a:solidFill>
                  <a:srgbClr val="000000"/>
                </a:solidFill>
              </a:rPr>
              <a:pPr/>
              <a:t>14</a:t>
            </a:fld>
            <a:endParaRPr lang="en-US" altLang="ja-JP">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C4DBDB58-899B-8340-8BC1-75A64A3418A5}" type="slidenum">
              <a:rPr lang="en-US" altLang="ja-JP" sz="1200">
                <a:latin typeface="Times" charset="0"/>
                <a:ea typeface="ＭＳ ゴシック" charset="0"/>
                <a:cs typeface="ＭＳ ゴシック" charset="0"/>
              </a:rPr>
              <a:pPr/>
              <a:t>15</a:t>
            </a:fld>
            <a:endParaRPr lang="en-US" altLang="ja-JP" sz="1200">
              <a:latin typeface="Times" charset="0"/>
              <a:ea typeface="ＭＳ ゴシック" charset="0"/>
              <a:cs typeface="ＭＳ ゴシック" charset="0"/>
            </a:endParaRPr>
          </a:p>
        </p:txBody>
      </p:sp>
      <p:sp>
        <p:nvSpPr>
          <p:cNvPr id="35842" name="Rectangle 2"/>
          <p:cNvSpPr>
            <a:spLocks noGrp="1" noRot="1" noChangeAspect="1" noChangeArrowheads="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図 7" descr="大学rogo_small.jpg"/>
          <p:cNvPicPr>
            <a:picLocks noChangeAspect="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0" y="0"/>
            <a:ext cx="54133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タイトル 1"/>
          <p:cNvSpPr>
            <a:spLocks noGrp="1"/>
          </p:cNvSpPr>
          <p:nvPr>
            <p:ph type="ctrTitle"/>
          </p:nvPr>
        </p:nvSpPr>
        <p:spPr>
          <a:xfrm>
            <a:off x="742950" y="2130429"/>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r>
              <a:rPr lang="en-US" altLang="ja-JP"/>
              <a:t>ANY FORM OF DUPLICATION IS STRICTLY PROHIBITED</a:t>
            </a:r>
          </a:p>
        </p:txBody>
      </p:sp>
      <p:sp>
        <p:nvSpPr>
          <p:cNvPr id="7" name="Rectangle 6"/>
          <p:cNvSpPr>
            <a:spLocks noGrp="1" noChangeArrowheads="1"/>
          </p:cNvSpPr>
          <p:nvPr>
            <p:ph type="sldNum" sz="quarter" idx="12"/>
          </p:nvPr>
        </p:nvSpPr>
        <p:spPr/>
        <p:txBody>
          <a:bodyPr/>
          <a:lstStyle>
            <a:lvl1pPr>
              <a:defRPr/>
            </a:lvl1pPr>
          </a:lstStyle>
          <a:p>
            <a:pPr>
              <a:defRPr/>
            </a:pPr>
            <a:fld id="{130837B6-1E1A-DE43-80DD-9F1271B80609}" type="slidenum">
              <a:rPr lang="en-US" altLang="ja-JP"/>
              <a:pPr>
                <a:defRPr/>
              </a:pPr>
              <a:t>‹Nº›</a:t>
            </a:fld>
            <a:endParaRPr lang="en-US" altLang="ja-JP"/>
          </a:p>
        </p:txBody>
      </p:sp>
    </p:spTree>
    <p:extLst>
      <p:ext uri="{BB962C8B-B14F-4D97-AF65-F5344CB8AC3E}">
        <p14:creationId xmlns:p14="http://schemas.microsoft.com/office/powerpoint/2010/main" xmlns="" val="4021731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ANY FORM OF DUPLICATION IS STRICTLY PROHIBITED</a:t>
            </a:r>
          </a:p>
        </p:txBody>
      </p:sp>
      <p:sp>
        <p:nvSpPr>
          <p:cNvPr id="6" name="Rectangle 6"/>
          <p:cNvSpPr>
            <a:spLocks noGrp="1" noChangeArrowheads="1"/>
          </p:cNvSpPr>
          <p:nvPr>
            <p:ph type="sldNum" sz="quarter" idx="12"/>
          </p:nvPr>
        </p:nvSpPr>
        <p:spPr>
          <a:ln/>
        </p:spPr>
        <p:txBody>
          <a:bodyPr/>
          <a:lstStyle>
            <a:lvl1pPr>
              <a:defRPr/>
            </a:lvl1pPr>
          </a:lstStyle>
          <a:p>
            <a:pPr>
              <a:defRPr/>
            </a:pPr>
            <a:fld id="{6B3D6981-858C-AA40-8F47-BC62088D73FB}" type="slidenum">
              <a:rPr lang="en-US" altLang="ja-JP"/>
              <a:pPr>
                <a:defRPr/>
              </a:pPr>
              <a:t>‹Nº›</a:t>
            </a:fld>
            <a:endParaRPr lang="en-US" altLang="ja-JP"/>
          </a:p>
        </p:txBody>
      </p:sp>
    </p:spTree>
    <p:extLst>
      <p:ext uri="{BB962C8B-B14F-4D97-AF65-F5344CB8AC3E}">
        <p14:creationId xmlns:p14="http://schemas.microsoft.com/office/powerpoint/2010/main" xmlns="" val="2895091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0"/>
            <a:ext cx="2105025" cy="60960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742953" y="0"/>
            <a:ext cx="6162675" cy="60960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ANY FORM OF DUPLICATION IS STRICTLY PROHIBITED</a:t>
            </a:r>
          </a:p>
        </p:txBody>
      </p:sp>
      <p:sp>
        <p:nvSpPr>
          <p:cNvPr id="6" name="Rectangle 6"/>
          <p:cNvSpPr>
            <a:spLocks noGrp="1" noChangeArrowheads="1"/>
          </p:cNvSpPr>
          <p:nvPr>
            <p:ph type="sldNum" sz="quarter" idx="12"/>
          </p:nvPr>
        </p:nvSpPr>
        <p:spPr>
          <a:ln/>
        </p:spPr>
        <p:txBody>
          <a:bodyPr/>
          <a:lstStyle>
            <a:lvl1pPr>
              <a:defRPr/>
            </a:lvl1pPr>
          </a:lstStyle>
          <a:p>
            <a:pPr>
              <a:defRPr/>
            </a:pPr>
            <a:fld id="{3024B561-1F56-DC4A-8E79-D99F6BFF1263}" type="slidenum">
              <a:rPr lang="en-US" altLang="ja-JP"/>
              <a:pPr>
                <a:defRPr/>
              </a:pPr>
              <a:t>‹Nº›</a:t>
            </a:fld>
            <a:endParaRPr lang="en-US" altLang="ja-JP"/>
          </a:p>
        </p:txBody>
      </p:sp>
    </p:spTree>
    <p:extLst>
      <p:ext uri="{BB962C8B-B14F-4D97-AF65-F5344CB8AC3E}">
        <p14:creationId xmlns:p14="http://schemas.microsoft.com/office/powerpoint/2010/main" xmlns="" val="1892541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62002" y="0"/>
            <a:ext cx="8153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742950" y="1219200"/>
            <a:ext cx="8420100" cy="4876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ANY FORM OF DUPLICATION IS STRICTLY PROHIBITED</a:t>
            </a:r>
          </a:p>
        </p:txBody>
      </p:sp>
      <p:sp>
        <p:nvSpPr>
          <p:cNvPr id="6" name="Rectangle 6"/>
          <p:cNvSpPr>
            <a:spLocks noGrp="1" noChangeArrowheads="1"/>
          </p:cNvSpPr>
          <p:nvPr>
            <p:ph type="sldNum" sz="quarter" idx="12"/>
          </p:nvPr>
        </p:nvSpPr>
        <p:spPr>
          <a:ln/>
        </p:spPr>
        <p:txBody>
          <a:bodyPr/>
          <a:lstStyle>
            <a:lvl1pPr>
              <a:defRPr/>
            </a:lvl1pPr>
          </a:lstStyle>
          <a:p>
            <a:pPr>
              <a:defRPr/>
            </a:pPr>
            <a:fld id="{EC798029-0845-AA48-A67B-3E047AD989FC}" type="slidenum">
              <a:rPr lang="en-US" altLang="ja-JP"/>
              <a:pPr>
                <a:defRPr/>
              </a:pPr>
              <a:t>‹Nº›</a:t>
            </a:fld>
            <a:endParaRPr lang="en-US" altLang="ja-JP"/>
          </a:p>
        </p:txBody>
      </p:sp>
    </p:spTree>
    <p:extLst>
      <p:ext uri="{BB962C8B-B14F-4D97-AF65-F5344CB8AC3E}">
        <p14:creationId xmlns:p14="http://schemas.microsoft.com/office/powerpoint/2010/main" xmlns="" val="2554988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gradFill rotWithShape="0">
          <a:gsLst>
            <a:gs pos="0">
              <a:srgbClr val="FFFFCC"/>
            </a:gs>
            <a:gs pos="50000">
              <a:schemeClr val="bg1"/>
            </a:gs>
            <a:gs pos="100000">
              <a:srgbClr val="FFFFCC"/>
            </a:gs>
          </a:gsLst>
          <a:lin ang="18900000" scaled="1"/>
        </a:gradFill>
        <a:effectLst/>
      </p:bgPr>
    </p:bg>
    <p:spTree>
      <p:nvGrpSpPr>
        <p:cNvPr id="1" name=""/>
        <p:cNvGrpSpPr/>
        <p:nvPr/>
      </p:nvGrpSpPr>
      <p:grpSpPr>
        <a:xfrm>
          <a:off x="0" y="0"/>
          <a:ext cx="0" cy="0"/>
          <a:chOff x="0" y="0"/>
          <a:chExt cx="0" cy="0"/>
        </a:xfrm>
      </p:grpSpPr>
      <p:sp>
        <p:nvSpPr>
          <p:cNvPr id="4" name="Line 7"/>
          <p:cNvSpPr>
            <a:spLocks noChangeShapeType="1"/>
          </p:cNvSpPr>
          <p:nvPr/>
        </p:nvSpPr>
        <p:spPr bwMode="auto">
          <a:xfrm>
            <a:off x="0" y="3429000"/>
            <a:ext cx="9164638" cy="0"/>
          </a:xfrm>
          <a:prstGeom prst="line">
            <a:avLst/>
          </a:prstGeom>
          <a:noFill/>
          <a:ln w="12700">
            <a:solidFill>
              <a:srgbClr val="FFC000"/>
            </a:solidFill>
            <a:round/>
            <a:headEnd/>
            <a:tailEnd/>
          </a:ln>
          <a:effectLst>
            <a:outerShdw dist="35921" dir="2700000" algn="ctr" rotWithShape="0">
              <a:schemeClr val="bg2"/>
            </a:outerShdw>
          </a:effectLst>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5" name="Rectangle 8"/>
          <p:cNvSpPr>
            <a:spLocks noChangeArrowheads="1"/>
          </p:cNvSpPr>
          <p:nvPr/>
        </p:nvSpPr>
        <p:spPr bwMode="auto">
          <a:xfrm>
            <a:off x="8775700" y="2420938"/>
            <a:ext cx="234950" cy="1223962"/>
          </a:xfrm>
          <a:prstGeom prst="rect">
            <a:avLst/>
          </a:prstGeom>
          <a:solidFill>
            <a:srgbClr val="FFC000"/>
          </a:solidFill>
          <a:ln>
            <a:noFill/>
          </a:ln>
          <a:effectLst>
            <a:outerShdw dist="35921"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ja-JP" altLang="en-US">
              <a:solidFill>
                <a:srgbClr val="000000"/>
              </a:solidFill>
              <a:latin typeface="Times New Roman" charset="0"/>
            </a:endParaRPr>
          </a:p>
        </p:txBody>
      </p:sp>
      <p:sp>
        <p:nvSpPr>
          <p:cNvPr id="6" name="Line 9"/>
          <p:cNvSpPr>
            <a:spLocks noChangeShapeType="1"/>
          </p:cNvSpPr>
          <p:nvPr/>
        </p:nvSpPr>
        <p:spPr bwMode="auto">
          <a:xfrm>
            <a:off x="781050" y="6464300"/>
            <a:ext cx="9164638" cy="0"/>
          </a:xfrm>
          <a:prstGeom prst="line">
            <a:avLst/>
          </a:prstGeom>
          <a:noFill/>
          <a:ln w="12700">
            <a:solidFill>
              <a:srgbClr val="FFC000"/>
            </a:solidFill>
            <a:round/>
            <a:headEnd/>
            <a:tailEnd/>
          </a:ln>
          <a:effectLst>
            <a:outerShdw dist="35921" dir="2700000" algn="ctr" rotWithShape="0">
              <a:schemeClr val="bg2"/>
            </a:outerShdw>
          </a:effectLst>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7" name="Line 10"/>
          <p:cNvSpPr>
            <a:spLocks noChangeShapeType="1"/>
          </p:cNvSpPr>
          <p:nvPr/>
        </p:nvSpPr>
        <p:spPr bwMode="auto">
          <a:xfrm>
            <a:off x="271463" y="0"/>
            <a:ext cx="0" cy="6858000"/>
          </a:xfrm>
          <a:prstGeom prst="line">
            <a:avLst/>
          </a:prstGeom>
          <a:noFill/>
          <a:ln w="12700">
            <a:solidFill>
              <a:srgbClr val="FFC000"/>
            </a:solidFill>
            <a:round/>
            <a:headEnd/>
            <a:tailEnd/>
          </a:ln>
          <a:effectLst>
            <a:outerShdw dist="35921" dir="2700000" algn="ctr" rotWithShape="0">
              <a:schemeClr val="bg2"/>
            </a:outerShdw>
          </a:effectLst>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8" name="Rectangle 12"/>
          <p:cNvSpPr>
            <a:spLocks noChangeArrowheads="1"/>
          </p:cNvSpPr>
          <p:nvPr/>
        </p:nvSpPr>
        <p:spPr bwMode="auto">
          <a:xfrm>
            <a:off x="974725" y="5634038"/>
            <a:ext cx="234950" cy="1223962"/>
          </a:xfrm>
          <a:prstGeom prst="rect">
            <a:avLst/>
          </a:prstGeom>
          <a:solidFill>
            <a:srgbClr val="FFC000"/>
          </a:solidFill>
          <a:ln>
            <a:noFill/>
          </a:ln>
          <a:effectLst>
            <a:outerShdw dist="35921"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ja-JP" altLang="en-US">
              <a:solidFill>
                <a:srgbClr val="000000"/>
              </a:solidFill>
              <a:latin typeface="Times New Roman" charset="0"/>
            </a:endParaRPr>
          </a:p>
        </p:txBody>
      </p:sp>
      <p:sp>
        <p:nvSpPr>
          <p:cNvPr id="83970" name="Rectangle 2"/>
          <p:cNvSpPr>
            <a:spLocks noGrp="1" noChangeArrowheads="1"/>
          </p:cNvSpPr>
          <p:nvPr>
            <p:ph type="ctrTitle"/>
          </p:nvPr>
        </p:nvSpPr>
        <p:spPr>
          <a:xfrm>
            <a:off x="276887" y="2246318"/>
            <a:ext cx="8420100" cy="1470025"/>
          </a:xfrm>
        </p:spPr>
        <p:txBody>
          <a:bodyPr/>
          <a:lstStyle>
            <a:lvl1pPr algn="r">
              <a:defRPr baseline="0">
                <a:solidFill>
                  <a:srgbClr val="003399"/>
                </a:solidFill>
                <a:latin typeface="Times New Roman" pitchFamily="18" charset="0"/>
                <a:ea typeface="ＭＳ Ｐゴシック" pitchFamily="50" charset="-128"/>
              </a:defRPr>
            </a:lvl1pPr>
          </a:lstStyle>
          <a:p>
            <a:pPr lvl="0"/>
            <a:r>
              <a:rPr lang="ja-JP" altLang="en-US" noProof="0" dirty="0" smtClean="0"/>
              <a:t>マスター タイトルの書式設定</a:t>
            </a:r>
          </a:p>
        </p:txBody>
      </p:sp>
      <p:sp>
        <p:nvSpPr>
          <p:cNvPr id="83971" name="Rectangle 3"/>
          <p:cNvSpPr>
            <a:spLocks noGrp="1" noChangeArrowheads="1"/>
          </p:cNvSpPr>
          <p:nvPr>
            <p:ph type="subTitle" idx="1"/>
          </p:nvPr>
        </p:nvSpPr>
        <p:spPr>
          <a:xfrm>
            <a:off x="1485900" y="4124325"/>
            <a:ext cx="6934200" cy="1752600"/>
          </a:xfrm>
        </p:spPr>
        <p:txBody>
          <a:bodyPr/>
          <a:lstStyle>
            <a:lvl1pPr marL="0" indent="0" algn="r">
              <a:buFontTx/>
              <a:buNone/>
              <a:defRPr baseline="0">
                <a:latin typeface="Times New Roman" pitchFamily="18" charset="0"/>
                <a:ea typeface="ＭＳ Ｐゴシック" pitchFamily="50" charset="-128"/>
              </a:defRPr>
            </a:lvl1pPr>
          </a:lstStyle>
          <a:p>
            <a:pPr lvl="0"/>
            <a:r>
              <a:rPr lang="ja-JP" altLang="en-US" noProof="0" dirty="0" smtClean="0"/>
              <a:t>マスター サブタイトルの書式設定</a:t>
            </a:r>
          </a:p>
        </p:txBody>
      </p:sp>
      <p:sp>
        <p:nvSpPr>
          <p:cNvPr id="9" name="Rectangle 6"/>
          <p:cNvSpPr>
            <a:spLocks noGrp="1" noChangeArrowheads="1"/>
          </p:cNvSpPr>
          <p:nvPr>
            <p:ph type="sldNum" sz="quarter" idx="10"/>
          </p:nvPr>
        </p:nvSpPr>
        <p:spPr>
          <a:xfrm>
            <a:off x="7594600" y="6515100"/>
            <a:ext cx="2311400" cy="298450"/>
          </a:xfrm>
        </p:spPr>
        <p:txBody>
          <a:bodyPr/>
          <a:lstStyle>
            <a:lvl1pPr>
              <a:defRPr sz="1600" baseline="0">
                <a:ea typeface="ＭＳ Ｐゴシック" charset="0"/>
                <a:cs typeface="ＭＳ Ｐゴシック" charset="0"/>
              </a:defRPr>
            </a:lvl1pPr>
          </a:lstStyle>
          <a:p>
            <a:pPr>
              <a:defRPr/>
            </a:pPr>
            <a:fld id="{DE96CAD9-E486-F94E-8CC8-1867A3554CB4}" type="slidenum">
              <a:rPr lang="en-US" altLang="ja-JP"/>
              <a:pPr>
                <a:defRPr/>
              </a:pPr>
              <a:t>‹Nº›</a:t>
            </a:fld>
            <a:endParaRPr lang="en-US" altLang="ja-JP" dirty="0"/>
          </a:p>
        </p:txBody>
      </p:sp>
    </p:spTree>
    <p:extLst>
      <p:ext uri="{BB962C8B-B14F-4D97-AF65-F5344CB8AC3E}">
        <p14:creationId xmlns:p14="http://schemas.microsoft.com/office/powerpoint/2010/main" xmlns="" val="3661924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bg>
      <p:bgPr>
        <a:gradFill rotWithShape="0">
          <a:gsLst>
            <a:gs pos="5000">
              <a:srgbClr val="FFFFCC"/>
            </a:gs>
            <a:gs pos="10000">
              <a:schemeClr val="bg1"/>
            </a:gs>
          </a:gsLst>
          <a:lin ang="18900000" scaled="1"/>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350489" y="116632"/>
            <a:ext cx="8915400" cy="1143000"/>
          </a:xfrm>
        </p:spPr>
        <p:txBody>
          <a:bodyPr/>
          <a:lstStyle>
            <a:lvl1pPr>
              <a:defRPr baseline="0">
                <a:latin typeface="Times New Roman" pitchFamily="18" charset="0"/>
                <a:ea typeface="ＭＳ Ｐゴシック" pitchFamily="50" charset="-128"/>
              </a:defRPr>
            </a:lvl1pPr>
          </a:lstStyle>
          <a:p>
            <a:r>
              <a:rPr lang="ja-JP" altLang="en-US" dirty="0" smtClean="0"/>
              <a:t>マスター タイトルの書式設定</a:t>
            </a:r>
            <a:endParaRPr lang="ja-JP" altLang="en-US" dirty="0"/>
          </a:p>
        </p:txBody>
      </p:sp>
      <p:sp>
        <p:nvSpPr>
          <p:cNvPr id="3" name="コンテンツ プレースホルダー 2"/>
          <p:cNvSpPr>
            <a:spLocks noGrp="1"/>
          </p:cNvSpPr>
          <p:nvPr>
            <p:ph idx="1"/>
          </p:nvPr>
        </p:nvSpPr>
        <p:spPr/>
        <p:txBody>
          <a:bodyPr/>
          <a:lstStyle>
            <a:lvl1pPr>
              <a:defRPr baseline="0">
                <a:latin typeface="Times New Roman" pitchFamily="18" charset="0"/>
                <a:ea typeface="ＭＳ Ｐゴシック" pitchFamily="50" charset="-128"/>
              </a:defRPr>
            </a:lvl1pPr>
            <a:lvl2pPr>
              <a:defRPr baseline="0">
                <a:latin typeface="Times New Roman" pitchFamily="18" charset="0"/>
                <a:ea typeface="ＭＳ Ｐゴシック" pitchFamily="50" charset="-128"/>
              </a:defRPr>
            </a:lvl2pPr>
            <a:lvl3pPr>
              <a:defRPr baseline="0">
                <a:latin typeface="Times New Roman" pitchFamily="18" charset="0"/>
                <a:ea typeface="ＭＳ Ｐゴシック" pitchFamily="50" charset="-128"/>
              </a:defRPr>
            </a:lvl3pPr>
            <a:lvl4pPr>
              <a:defRPr baseline="0">
                <a:latin typeface="Times New Roman" pitchFamily="18" charset="0"/>
                <a:ea typeface="ＭＳ Ｐゴシック" pitchFamily="50" charset="-128"/>
              </a:defRPr>
            </a:lvl4pPr>
            <a:lvl5pPr>
              <a:defRPr baseline="0">
                <a:latin typeface="Times New Roman" pitchFamily="18" charset="0"/>
                <a:ea typeface="ＭＳ Ｐゴシック" pitchFamily="50" charset="-128"/>
              </a:defRPr>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ー 3"/>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5" name="フッター プレースホルダー 4"/>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6" name="スライド番号プレースホルダー 5"/>
          <p:cNvSpPr>
            <a:spLocks noGrp="1"/>
          </p:cNvSpPr>
          <p:nvPr>
            <p:ph type="sldNum" sz="quarter" idx="12"/>
          </p:nvPr>
        </p:nvSpPr>
        <p:spPr/>
        <p:txBody>
          <a:bodyPr/>
          <a:lstStyle>
            <a:lvl1pPr>
              <a:defRPr sz="1600">
                <a:latin typeface="Times New Roman" pitchFamily="18" charset="0"/>
                <a:ea typeface="ＭＳ Ｐゴシック" charset="0"/>
                <a:cs typeface="Times New Roman" pitchFamily="18" charset="0"/>
              </a:defRPr>
            </a:lvl1pPr>
          </a:lstStyle>
          <a:p>
            <a:pPr>
              <a:defRPr/>
            </a:pPr>
            <a:fld id="{1AA02EF9-B573-FA4D-96F0-A7F6B2DAAD57}" type="slidenum">
              <a:rPr lang="en-US" altLang="ja-JP"/>
              <a:pPr>
                <a:defRPr/>
              </a:pPr>
              <a:t>‹Nº›</a:t>
            </a:fld>
            <a:endParaRPr lang="en-US" altLang="ja-JP" dirty="0"/>
          </a:p>
        </p:txBody>
      </p:sp>
    </p:spTree>
    <p:extLst>
      <p:ext uri="{BB962C8B-B14F-4D97-AF65-F5344CB8AC3E}">
        <p14:creationId xmlns:p14="http://schemas.microsoft.com/office/powerpoint/2010/main" xmlns="" val="2213304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5"/>
            <a:ext cx="84201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5" name="フッター プレースホルダー 4"/>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6" name="スライド番号プレースホルダー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F09A11D5-F481-F640-8D3A-0CF007B649FA}" type="slidenum">
              <a:rPr lang="en-US" altLang="ja-JP"/>
              <a:pPr>
                <a:defRPr/>
              </a:pPr>
              <a:t>‹Nº›</a:t>
            </a:fld>
            <a:endParaRPr lang="en-US" altLang="ja-JP" dirty="0"/>
          </a:p>
        </p:txBody>
      </p:sp>
    </p:spTree>
    <p:extLst>
      <p:ext uri="{BB962C8B-B14F-4D97-AF65-F5344CB8AC3E}">
        <p14:creationId xmlns:p14="http://schemas.microsoft.com/office/powerpoint/2010/main" xmlns="" val="154485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95300" y="160020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035550" y="160020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6" name="フッター プレースホルダー 5"/>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7" name="スライド番号プレースホルダー 6"/>
          <p:cNvSpPr>
            <a:spLocks noGrp="1"/>
          </p:cNvSpPr>
          <p:nvPr>
            <p:ph type="sldNum" sz="quarter" idx="12"/>
          </p:nvPr>
        </p:nvSpPr>
        <p:spPr/>
        <p:txBody>
          <a:bodyPr/>
          <a:lstStyle>
            <a:lvl1pPr>
              <a:defRPr>
                <a:ea typeface="ＭＳ Ｐゴシック" charset="0"/>
                <a:cs typeface="ＭＳ Ｐゴシック" charset="0"/>
              </a:defRPr>
            </a:lvl1pPr>
          </a:lstStyle>
          <a:p>
            <a:pPr>
              <a:defRPr/>
            </a:pPr>
            <a:fld id="{64ACEA04-74D4-8240-999C-B54A173A01FA}" type="slidenum">
              <a:rPr lang="en-US" altLang="ja-JP"/>
              <a:pPr>
                <a:defRPr/>
              </a:pPr>
              <a:t>‹Nº›</a:t>
            </a:fld>
            <a:endParaRPr lang="en-US" altLang="ja-JP" dirty="0"/>
          </a:p>
        </p:txBody>
      </p:sp>
    </p:spTree>
    <p:extLst>
      <p:ext uri="{BB962C8B-B14F-4D97-AF65-F5344CB8AC3E}">
        <p14:creationId xmlns:p14="http://schemas.microsoft.com/office/powerpoint/2010/main" xmlns="" val="2897721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5032113"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5032113"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8" name="フッター プレースホルダー 7"/>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9" name="スライド番号プレースホルダー 8"/>
          <p:cNvSpPr>
            <a:spLocks noGrp="1"/>
          </p:cNvSpPr>
          <p:nvPr>
            <p:ph type="sldNum" sz="quarter" idx="12"/>
          </p:nvPr>
        </p:nvSpPr>
        <p:spPr/>
        <p:txBody>
          <a:bodyPr/>
          <a:lstStyle>
            <a:lvl1pPr>
              <a:defRPr>
                <a:ea typeface="ＭＳ Ｐゴシック" charset="0"/>
                <a:cs typeface="ＭＳ Ｐゴシック" charset="0"/>
              </a:defRPr>
            </a:lvl1pPr>
          </a:lstStyle>
          <a:p>
            <a:pPr>
              <a:defRPr/>
            </a:pPr>
            <a:fld id="{2D0C2585-8742-D04C-B458-BA5EC32EA3BC}" type="slidenum">
              <a:rPr lang="en-US" altLang="ja-JP"/>
              <a:pPr>
                <a:defRPr/>
              </a:pPr>
              <a:t>‹Nº›</a:t>
            </a:fld>
            <a:endParaRPr lang="en-US" altLang="ja-JP" dirty="0"/>
          </a:p>
        </p:txBody>
      </p:sp>
    </p:spTree>
    <p:extLst>
      <p:ext uri="{BB962C8B-B14F-4D97-AF65-F5344CB8AC3E}">
        <p14:creationId xmlns:p14="http://schemas.microsoft.com/office/powerpoint/2010/main" xmlns="" val="1173053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4" name="フッター プレースホルダー 3"/>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5" name="スライド番号プレースホルダー 4"/>
          <p:cNvSpPr>
            <a:spLocks noGrp="1"/>
          </p:cNvSpPr>
          <p:nvPr>
            <p:ph type="sldNum" sz="quarter" idx="12"/>
          </p:nvPr>
        </p:nvSpPr>
        <p:spPr/>
        <p:txBody>
          <a:bodyPr/>
          <a:lstStyle>
            <a:lvl1pPr>
              <a:defRPr>
                <a:ea typeface="ＭＳ Ｐゴシック" charset="0"/>
                <a:cs typeface="ＭＳ Ｐゴシック" charset="0"/>
              </a:defRPr>
            </a:lvl1pPr>
          </a:lstStyle>
          <a:p>
            <a:pPr>
              <a:defRPr/>
            </a:pPr>
            <a:fld id="{153AD8B2-5BB1-DB4C-930C-A8D725EB19D6}" type="slidenum">
              <a:rPr lang="en-US" altLang="ja-JP"/>
              <a:pPr>
                <a:defRPr/>
              </a:pPr>
              <a:t>‹Nº›</a:t>
            </a:fld>
            <a:endParaRPr lang="en-US" altLang="ja-JP" dirty="0"/>
          </a:p>
        </p:txBody>
      </p:sp>
    </p:spTree>
    <p:extLst>
      <p:ext uri="{BB962C8B-B14F-4D97-AF65-F5344CB8AC3E}">
        <p14:creationId xmlns:p14="http://schemas.microsoft.com/office/powerpoint/2010/main" xmlns="" val="4094811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3" name="フッター プレースホルダー 2"/>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4" name="スライド番号プレースホルダー 3"/>
          <p:cNvSpPr>
            <a:spLocks noGrp="1"/>
          </p:cNvSpPr>
          <p:nvPr>
            <p:ph type="sldNum" sz="quarter" idx="12"/>
          </p:nvPr>
        </p:nvSpPr>
        <p:spPr/>
        <p:txBody>
          <a:bodyPr/>
          <a:lstStyle>
            <a:lvl1pPr>
              <a:defRPr>
                <a:ea typeface="ＭＳ Ｐゴシック" charset="0"/>
                <a:cs typeface="ＭＳ Ｐゴシック" charset="0"/>
              </a:defRPr>
            </a:lvl1pPr>
          </a:lstStyle>
          <a:p>
            <a:pPr>
              <a:defRPr/>
            </a:pPr>
            <a:fld id="{C3F2D5C5-979A-524B-B077-50E3CCDE3598}" type="slidenum">
              <a:rPr lang="en-US" altLang="ja-JP"/>
              <a:pPr>
                <a:defRPr/>
              </a:pPr>
              <a:t>‹Nº›</a:t>
            </a:fld>
            <a:endParaRPr lang="en-US" altLang="ja-JP" dirty="0"/>
          </a:p>
        </p:txBody>
      </p:sp>
    </p:spTree>
    <p:extLst>
      <p:ext uri="{BB962C8B-B14F-4D97-AF65-F5344CB8AC3E}">
        <p14:creationId xmlns:p14="http://schemas.microsoft.com/office/powerpoint/2010/main" xmlns="" val="3405507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ANY FORM OF DUPLICATION IS STRICTLY PROHIBITED</a:t>
            </a:r>
          </a:p>
        </p:txBody>
      </p:sp>
      <p:sp>
        <p:nvSpPr>
          <p:cNvPr id="6" name="Rectangle 6"/>
          <p:cNvSpPr>
            <a:spLocks noGrp="1" noChangeArrowheads="1"/>
          </p:cNvSpPr>
          <p:nvPr>
            <p:ph type="sldNum" sz="quarter" idx="12"/>
          </p:nvPr>
        </p:nvSpPr>
        <p:spPr>
          <a:ln/>
        </p:spPr>
        <p:txBody>
          <a:bodyPr/>
          <a:lstStyle>
            <a:lvl1pPr>
              <a:defRPr/>
            </a:lvl1pPr>
          </a:lstStyle>
          <a:p>
            <a:pPr>
              <a:defRPr/>
            </a:pPr>
            <a:fld id="{4048C0D4-87C0-244C-9167-9A696DC86442}" type="slidenum">
              <a:rPr lang="en-US" altLang="ja-JP"/>
              <a:pPr>
                <a:defRPr/>
              </a:pPr>
              <a:t>‹Nº›</a:t>
            </a:fld>
            <a:endParaRPr lang="en-US" altLang="ja-JP"/>
          </a:p>
        </p:txBody>
      </p:sp>
    </p:spTree>
    <p:extLst>
      <p:ext uri="{BB962C8B-B14F-4D97-AF65-F5344CB8AC3E}">
        <p14:creationId xmlns:p14="http://schemas.microsoft.com/office/powerpoint/2010/main" xmlns="" val="3765090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72972" y="27305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6" name="フッター プレースホルダー 5"/>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7" name="スライド番号プレースホルダー 6"/>
          <p:cNvSpPr>
            <a:spLocks noGrp="1"/>
          </p:cNvSpPr>
          <p:nvPr>
            <p:ph type="sldNum" sz="quarter" idx="12"/>
          </p:nvPr>
        </p:nvSpPr>
        <p:spPr/>
        <p:txBody>
          <a:bodyPr/>
          <a:lstStyle>
            <a:lvl1pPr>
              <a:defRPr>
                <a:ea typeface="ＭＳ Ｐゴシック" charset="0"/>
                <a:cs typeface="ＭＳ Ｐゴシック" charset="0"/>
              </a:defRPr>
            </a:lvl1pPr>
          </a:lstStyle>
          <a:p>
            <a:pPr>
              <a:defRPr/>
            </a:pPr>
            <a:fld id="{36E7D7DA-B878-CC4C-A8DD-EF2DAF6C5B6D}" type="slidenum">
              <a:rPr lang="en-US" altLang="ja-JP"/>
              <a:pPr>
                <a:defRPr/>
              </a:pPr>
              <a:t>‹Nº›</a:t>
            </a:fld>
            <a:endParaRPr lang="en-US" altLang="ja-JP" dirty="0"/>
          </a:p>
        </p:txBody>
      </p:sp>
    </p:spTree>
    <p:extLst>
      <p:ext uri="{BB962C8B-B14F-4D97-AF65-F5344CB8AC3E}">
        <p14:creationId xmlns:p14="http://schemas.microsoft.com/office/powerpoint/2010/main" xmlns="" val="2818235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smtClean="0"/>
              <a:t>アイコンをクリックして図を追加</a:t>
            </a:r>
            <a:endParaRPr lang="ja-JP" altLang="en-US" noProof="0" dirty="0"/>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6" name="フッター プレースホルダー 5"/>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7" name="スライド番号プレースホルダー 6"/>
          <p:cNvSpPr>
            <a:spLocks noGrp="1"/>
          </p:cNvSpPr>
          <p:nvPr>
            <p:ph type="sldNum" sz="quarter" idx="12"/>
          </p:nvPr>
        </p:nvSpPr>
        <p:spPr/>
        <p:txBody>
          <a:bodyPr/>
          <a:lstStyle>
            <a:lvl1pPr>
              <a:defRPr>
                <a:ea typeface="ＭＳ Ｐゴシック" charset="0"/>
                <a:cs typeface="ＭＳ Ｐゴシック" charset="0"/>
              </a:defRPr>
            </a:lvl1pPr>
          </a:lstStyle>
          <a:p>
            <a:pPr>
              <a:defRPr/>
            </a:pPr>
            <a:fld id="{95E167A4-0033-3A41-98D5-8DEF7931510A}" type="slidenum">
              <a:rPr lang="en-US" altLang="ja-JP"/>
              <a:pPr>
                <a:defRPr/>
              </a:pPr>
              <a:t>‹Nº›</a:t>
            </a:fld>
            <a:endParaRPr lang="en-US" altLang="ja-JP" dirty="0"/>
          </a:p>
        </p:txBody>
      </p:sp>
    </p:spTree>
    <p:extLst>
      <p:ext uri="{BB962C8B-B14F-4D97-AF65-F5344CB8AC3E}">
        <p14:creationId xmlns:p14="http://schemas.microsoft.com/office/powerpoint/2010/main" xmlns="" val="315975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5" name="フッター プレースホルダー 4"/>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6" name="スライド番号プレースホルダー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37D183D7-089F-B543-8496-A64779CA9431}" type="slidenum">
              <a:rPr lang="en-US" altLang="ja-JP"/>
              <a:pPr>
                <a:defRPr/>
              </a:pPr>
              <a:t>‹Nº›</a:t>
            </a:fld>
            <a:endParaRPr lang="en-US" altLang="ja-JP" dirty="0"/>
          </a:p>
        </p:txBody>
      </p:sp>
    </p:spTree>
    <p:extLst>
      <p:ext uri="{BB962C8B-B14F-4D97-AF65-F5344CB8AC3E}">
        <p14:creationId xmlns:p14="http://schemas.microsoft.com/office/powerpoint/2010/main" xmlns="" val="2452862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44455"/>
            <a:ext cx="2228850" cy="6081713"/>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95300" y="44455"/>
            <a:ext cx="6521450" cy="6081713"/>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5" name="フッター プレースホルダー 4"/>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6" name="スライド番号プレースホルダー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2525F091-5BE3-B642-B1B2-98DF3B287AA8}" type="slidenum">
              <a:rPr lang="en-US" altLang="ja-JP"/>
              <a:pPr>
                <a:defRPr/>
              </a:pPr>
              <a:t>‹Nº›</a:t>
            </a:fld>
            <a:endParaRPr lang="en-US" altLang="ja-JP" dirty="0"/>
          </a:p>
        </p:txBody>
      </p:sp>
    </p:spTree>
    <p:extLst>
      <p:ext uri="{BB962C8B-B14F-4D97-AF65-F5344CB8AC3E}">
        <p14:creationId xmlns:p14="http://schemas.microsoft.com/office/powerpoint/2010/main" xmlns="" val="4183716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gradFill rotWithShape="0">
          <a:gsLst>
            <a:gs pos="0">
              <a:srgbClr val="FFFFCC"/>
            </a:gs>
            <a:gs pos="50000">
              <a:schemeClr val="bg1"/>
            </a:gs>
            <a:gs pos="100000">
              <a:srgbClr val="FFFFCC"/>
            </a:gs>
          </a:gsLst>
          <a:lin ang="18900000" scaled="1"/>
        </a:gradFill>
        <a:effectLst/>
      </p:bgPr>
    </p:bg>
    <p:spTree>
      <p:nvGrpSpPr>
        <p:cNvPr id="1" name=""/>
        <p:cNvGrpSpPr/>
        <p:nvPr/>
      </p:nvGrpSpPr>
      <p:grpSpPr>
        <a:xfrm>
          <a:off x="0" y="0"/>
          <a:ext cx="0" cy="0"/>
          <a:chOff x="0" y="0"/>
          <a:chExt cx="0" cy="0"/>
        </a:xfrm>
      </p:grpSpPr>
      <p:sp>
        <p:nvSpPr>
          <p:cNvPr id="4" name="Line 7"/>
          <p:cNvSpPr>
            <a:spLocks noChangeShapeType="1"/>
          </p:cNvSpPr>
          <p:nvPr/>
        </p:nvSpPr>
        <p:spPr bwMode="auto">
          <a:xfrm>
            <a:off x="0" y="3429000"/>
            <a:ext cx="9164638" cy="0"/>
          </a:xfrm>
          <a:prstGeom prst="line">
            <a:avLst/>
          </a:prstGeom>
          <a:noFill/>
          <a:ln w="12700">
            <a:solidFill>
              <a:srgbClr val="FFC000"/>
            </a:solidFill>
            <a:round/>
            <a:headEnd/>
            <a:tailEnd/>
          </a:ln>
          <a:effectLst>
            <a:outerShdw dist="35921" dir="2700000" algn="ctr" rotWithShape="0">
              <a:schemeClr val="bg2"/>
            </a:outerShdw>
          </a:effectLst>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5" name="Rectangle 8"/>
          <p:cNvSpPr>
            <a:spLocks noChangeArrowheads="1"/>
          </p:cNvSpPr>
          <p:nvPr/>
        </p:nvSpPr>
        <p:spPr bwMode="auto">
          <a:xfrm>
            <a:off x="8775700" y="2420938"/>
            <a:ext cx="234950" cy="1223962"/>
          </a:xfrm>
          <a:prstGeom prst="rect">
            <a:avLst/>
          </a:prstGeom>
          <a:solidFill>
            <a:srgbClr val="FFC000"/>
          </a:solidFill>
          <a:ln>
            <a:noFill/>
          </a:ln>
          <a:effectLst>
            <a:outerShdw dist="35921"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ja-JP" altLang="en-US">
              <a:solidFill>
                <a:srgbClr val="000000"/>
              </a:solidFill>
              <a:latin typeface="Times New Roman" charset="0"/>
            </a:endParaRPr>
          </a:p>
        </p:txBody>
      </p:sp>
      <p:sp>
        <p:nvSpPr>
          <p:cNvPr id="6" name="Line 9"/>
          <p:cNvSpPr>
            <a:spLocks noChangeShapeType="1"/>
          </p:cNvSpPr>
          <p:nvPr/>
        </p:nvSpPr>
        <p:spPr bwMode="auto">
          <a:xfrm>
            <a:off x="781050" y="6464300"/>
            <a:ext cx="9164638" cy="0"/>
          </a:xfrm>
          <a:prstGeom prst="line">
            <a:avLst/>
          </a:prstGeom>
          <a:noFill/>
          <a:ln w="12700">
            <a:solidFill>
              <a:srgbClr val="FFC000"/>
            </a:solidFill>
            <a:round/>
            <a:headEnd/>
            <a:tailEnd/>
          </a:ln>
          <a:effectLst>
            <a:outerShdw dist="35921" dir="2700000" algn="ctr" rotWithShape="0">
              <a:schemeClr val="bg2"/>
            </a:outerShdw>
          </a:effectLst>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7" name="Line 10"/>
          <p:cNvSpPr>
            <a:spLocks noChangeShapeType="1"/>
          </p:cNvSpPr>
          <p:nvPr/>
        </p:nvSpPr>
        <p:spPr bwMode="auto">
          <a:xfrm>
            <a:off x="271463" y="0"/>
            <a:ext cx="0" cy="6858000"/>
          </a:xfrm>
          <a:prstGeom prst="line">
            <a:avLst/>
          </a:prstGeom>
          <a:noFill/>
          <a:ln w="12700">
            <a:solidFill>
              <a:srgbClr val="FFC000"/>
            </a:solidFill>
            <a:round/>
            <a:headEnd/>
            <a:tailEnd/>
          </a:ln>
          <a:effectLst>
            <a:outerShdw dist="35921" dir="2700000" algn="ctr" rotWithShape="0">
              <a:schemeClr val="bg2"/>
            </a:outerShdw>
          </a:effectLst>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8" name="Rectangle 12"/>
          <p:cNvSpPr>
            <a:spLocks noChangeArrowheads="1"/>
          </p:cNvSpPr>
          <p:nvPr/>
        </p:nvSpPr>
        <p:spPr bwMode="auto">
          <a:xfrm>
            <a:off x="974725" y="5634038"/>
            <a:ext cx="234950" cy="1223962"/>
          </a:xfrm>
          <a:prstGeom prst="rect">
            <a:avLst/>
          </a:prstGeom>
          <a:solidFill>
            <a:srgbClr val="FFC000"/>
          </a:solidFill>
          <a:ln>
            <a:noFill/>
          </a:ln>
          <a:effectLst>
            <a:outerShdw dist="35921"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ja-JP" altLang="en-US">
              <a:solidFill>
                <a:srgbClr val="000000"/>
              </a:solidFill>
              <a:latin typeface="Times New Roman" charset="0"/>
            </a:endParaRPr>
          </a:p>
        </p:txBody>
      </p:sp>
      <p:sp>
        <p:nvSpPr>
          <p:cNvPr id="83970" name="Rectangle 2"/>
          <p:cNvSpPr>
            <a:spLocks noGrp="1" noChangeArrowheads="1"/>
          </p:cNvSpPr>
          <p:nvPr>
            <p:ph type="ctrTitle"/>
          </p:nvPr>
        </p:nvSpPr>
        <p:spPr>
          <a:xfrm>
            <a:off x="276887" y="2246314"/>
            <a:ext cx="8420100" cy="1470025"/>
          </a:xfrm>
        </p:spPr>
        <p:txBody>
          <a:bodyPr/>
          <a:lstStyle>
            <a:lvl1pPr algn="r">
              <a:defRPr baseline="0">
                <a:solidFill>
                  <a:srgbClr val="003399"/>
                </a:solidFill>
                <a:latin typeface="Times New Roman" pitchFamily="18" charset="0"/>
                <a:ea typeface="ＭＳ Ｐゴシック" pitchFamily="50" charset="-128"/>
              </a:defRPr>
            </a:lvl1pPr>
          </a:lstStyle>
          <a:p>
            <a:pPr lvl="0"/>
            <a:r>
              <a:rPr lang="ja-JP" altLang="en-US" noProof="0" dirty="0" smtClean="0"/>
              <a:t>マスター タイトルの書式設定</a:t>
            </a:r>
          </a:p>
        </p:txBody>
      </p:sp>
      <p:sp>
        <p:nvSpPr>
          <p:cNvPr id="83971" name="Rectangle 3"/>
          <p:cNvSpPr>
            <a:spLocks noGrp="1" noChangeArrowheads="1"/>
          </p:cNvSpPr>
          <p:nvPr>
            <p:ph type="subTitle" idx="1"/>
          </p:nvPr>
        </p:nvSpPr>
        <p:spPr>
          <a:xfrm>
            <a:off x="1485900" y="4124325"/>
            <a:ext cx="6934200" cy="1752600"/>
          </a:xfrm>
        </p:spPr>
        <p:txBody>
          <a:bodyPr/>
          <a:lstStyle>
            <a:lvl1pPr marL="0" indent="0" algn="r">
              <a:buFontTx/>
              <a:buNone/>
              <a:defRPr baseline="0">
                <a:latin typeface="Times New Roman" pitchFamily="18" charset="0"/>
                <a:ea typeface="ＭＳ Ｐゴシック" pitchFamily="50" charset="-128"/>
              </a:defRPr>
            </a:lvl1pPr>
          </a:lstStyle>
          <a:p>
            <a:pPr lvl="0"/>
            <a:r>
              <a:rPr lang="ja-JP" altLang="en-US" noProof="0" dirty="0" smtClean="0"/>
              <a:t>マスター サブタイトルの書式設定</a:t>
            </a:r>
          </a:p>
        </p:txBody>
      </p:sp>
      <p:sp>
        <p:nvSpPr>
          <p:cNvPr id="9" name="Rectangle 6"/>
          <p:cNvSpPr>
            <a:spLocks noGrp="1" noChangeArrowheads="1"/>
          </p:cNvSpPr>
          <p:nvPr>
            <p:ph type="sldNum" sz="quarter" idx="10"/>
          </p:nvPr>
        </p:nvSpPr>
        <p:spPr>
          <a:xfrm>
            <a:off x="7594600" y="6515100"/>
            <a:ext cx="2311400" cy="298450"/>
          </a:xfrm>
        </p:spPr>
        <p:txBody>
          <a:bodyPr/>
          <a:lstStyle>
            <a:lvl1pPr>
              <a:defRPr sz="1600" baseline="0">
                <a:ea typeface="ＭＳ Ｐゴシック" charset="0"/>
                <a:cs typeface="ＭＳ Ｐゴシック" charset="0"/>
              </a:defRPr>
            </a:lvl1pPr>
          </a:lstStyle>
          <a:p>
            <a:pPr>
              <a:defRPr/>
            </a:pPr>
            <a:fld id="{9BAF60A4-058B-C94E-BCC2-2127C3B316C3}" type="slidenum">
              <a:rPr lang="en-US" altLang="ja-JP"/>
              <a:pPr>
                <a:defRPr/>
              </a:pPr>
              <a:t>‹Nº›</a:t>
            </a:fld>
            <a:endParaRPr lang="en-US" altLang="ja-JP" dirty="0"/>
          </a:p>
        </p:txBody>
      </p:sp>
    </p:spTree>
    <p:extLst>
      <p:ext uri="{BB962C8B-B14F-4D97-AF65-F5344CB8AC3E}">
        <p14:creationId xmlns:p14="http://schemas.microsoft.com/office/powerpoint/2010/main" xmlns="" val="357938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bg>
      <p:bgPr>
        <a:gradFill rotWithShape="0">
          <a:gsLst>
            <a:gs pos="5000">
              <a:srgbClr val="FFFFCC"/>
            </a:gs>
            <a:gs pos="10000">
              <a:schemeClr val="bg1"/>
            </a:gs>
          </a:gsLst>
          <a:lin ang="18900000" scaled="1"/>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350489" y="116632"/>
            <a:ext cx="8915400" cy="1143000"/>
          </a:xfrm>
        </p:spPr>
        <p:txBody>
          <a:bodyPr/>
          <a:lstStyle>
            <a:lvl1pPr>
              <a:defRPr baseline="0">
                <a:latin typeface="Times New Roman" pitchFamily="18" charset="0"/>
                <a:ea typeface="ＭＳ Ｐゴシック" pitchFamily="50" charset="-128"/>
              </a:defRPr>
            </a:lvl1pPr>
          </a:lstStyle>
          <a:p>
            <a:r>
              <a:rPr lang="ja-JP" altLang="en-US" dirty="0" smtClean="0"/>
              <a:t>マスター タイトルの書式設定</a:t>
            </a:r>
            <a:endParaRPr lang="ja-JP" altLang="en-US" dirty="0"/>
          </a:p>
        </p:txBody>
      </p:sp>
      <p:sp>
        <p:nvSpPr>
          <p:cNvPr id="3" name="コンテンツ プレースホルダー 2"/>
          <p:cNvSpPr>
            <a:spLocks noGrp="1"/>
          </p:cNvSpPr>
          <p:nvPr>
            <p:ph idx="1"/>
          </p:nvPr>
        </p:nvSpPr>
        <p:spPr/>
        <p:txBody>
          <a:bodyPr/>
          <a:lstStyle>
            <a:lvl1pPr>
              <a:defRPr baseline="0">
                <a:latin typeface="Times New Roman" pitchFamily="18" charset="0"/>
                <a:ea typeface="ＭＳ Ｐゴシック" pitchFamily="50" charset="-128"/>
              </a:defRPr>
            </a:lvl1pPr>
            <a:lvl2pPr>
              <a:defRPr baseline="0">
                <a:latin typeface="Times New Roman" pitchFamily="18" charset="0"/>
                <a:ea typeface="ＭＳ Ｐゴシック" pitchFamily="50" charset="-128"/>
              </a:defRPr>
            </a:lvl2pPr>
            <a:lvl3pPr>
              <a:defRPr baseline="0">
                <a:latin typeface="Times New Roman" pitchFamily="18" charset="0"/>
                <a:ea typeface="ＭＳ Ｐゴシック" pitchFamily="50" charset="-128"/>
              </a:defRPr>
            </a:lvl3pPr>
            <a:lvl4pPr>
              <a:defRPr baseline="0">
                <a:latin typeface="Times New Roman" pitchFamily="18" charset="0"/>
                <a:ea typeface="ＭＳ Ｐゴシック" pitchFamily="50" charset="-128"/>
              </a:defRPr>
            </a:lvl4pPr>
            <a:lvl5pPr>
              <a:defRPr baseline="0">
                <a:latin typeface="Times New Roman" pitchFamily="18" charset="0"/>
                <a:ea typeface="ＭＳ Ｐゴシック" pitchFamily="50" charset="-128"/>
              </a:defRPr>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ー 3"/>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5" name="フッター プレースホルダー 4"/>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6" name="スライド番号プレースホルダー 5"/>
          <p:cNvSpPr>
            <a:spLocks noGrp="1"/>
          </p:cNvSpPr>
          <p:nvPr>
            <p:ph type="sldNum" sz="quarter" idx="12"/>
          </p:nvPr>
        </p:nvSpPr>
        <p:spPr/>
        <p:txBody>
          <a:bodyPr/>
          <a:lstStyle>
            <a:lvl1pPr>
              <a:defRPr sz="1600">
                <a:latin typeface="Times New Roman" pitchFamily="18" charset="0"/>
                <a:ea typeface="ＭＳ Ｐゴシック" charset="0"/>
                <a:cs typeface="Times New Roman" pitchFamily="18" charset="0"/>
              </a:defRPr>
            </a:lvl1pPr>
          </a:lstStyle>
          <a:p>
            <a:pPr>
              <a:defRPr/>
            </a:pPr>
            <a:fld id="{E401B309-BF78-BB40-853C-FFF7F17ACC2A}" type="slidenum">
              <a:rPr lang="en-US" altLang="ja-JP"/>
              <a:pPr>
                <a:defRPr/>
              </a:pPr>
              <a:t>‹Nº›</a:t>
            </a:fld>
            <a:endParaRPr lang="en-US" altLang="ja-JP" dirty="0"/>
          </a:p>
        </p:txBody>
      </p:sp>
    </p:spTree>
    <p:extLst>
      <p:ext uri="{BB962C8B-B14F-4D97-AF65-F5344CB8AC3E}">
        <p14:creationId xmlns:p14="http://schemas.microsoft.com/office/powerpoint/2010/main" xmlns="" val="2120757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5" name="フッター プレースホルダー 4"/>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6" name="スライド番号プレースホルダー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45A04629-0504-CC43-AFD5-836908CA505E}" type="slidenum">
              <a:rPr lang="en-US" altLang="ja-JP"/>
              <a:pPr>
                <a:defRPr/>
              </a:pPr>
              <a:t>‹Nº›</a:t>
            </a:fld>
            <a:endParaRPr lang="en-US" altLang="ja-JP" dirty="0"/>
          </a:p>
        </p:txBody>
      </p:sp>
    </p:spTree>
    <p:extLst>
      <p:ext uri="{BB962C8B-B14F-4D97-AF65-F5344CB8AC3E}">
        <p14:creationId xmlns:p14="http://schemas.microsoft.com/office/powerpoint/2010/main" xmlns="" val="918686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6" name="フッター プレースホルダー 5"/>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7" name="スライド番号プレースホルダー 6"/>
          <p:cNvSpPr>
            <a:spLocks noGrp="1"/>
          </p:cNvSpPr>
          <p:nvPr>
            <p:ph type="sldNum" sz="quarter" idx="12"/>
          </p:nvPr>
        </p:nvSpPr>
        <p:spPr/>
        <p:txBody>
          <a:bodyPr/>
          <a:lstStyle>
            <a:lvl1pPr>
              <a:defRPr>
                <a:ea typeface="ＭＳ Ｐゴシック" charset="0"/>
                <a:cs typeface="ＭＳ Ｐゴシック" charset="0"/>
              </a:defRPr>
            </a:lvl1pPr>
          </a:lstStyle>
          <a:p>
            <a:pPr>
              <a:defRPr/>
            </a:pPr>
            <a:fld id="{6B538F18-17F4-5F44-9A20-DEDC9F7267A5}" type="slidenum">
              <a:rPr lang="en-US" altLang="ja-JP"/>
              <a:pPr>
                <a:defRPr/>
              </a:pPr>
              <a:t>‹Nº›</a:t>
            </a:fld>
            <a:endParaRPr lang="en-US" altLang="ja-JP" dirty="0"/>
          </a:p>
        </p:txBody>
      </p:sp>
    </p:spTree>
    <p:extLst>
      <p:ext uri="{BB962C8B-B14F-4D97-AF65-F5344CB8AC3E}">
        <p14:creationId xmlns:p14="http://schemas.microsoft.com/office/powerpoint/2010/main" xmlns="" val="2586752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8" name="フッター プレースホルダー 7"/>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9" name="スライド番号プレースホルダー 8"/>
          <p:cNvSpPr>
            <a:spLocks noGrp="1"/>
          </p:cNvSpPr>
          <p:nvPr>
            <p:ph type="sldNum" sz="quarter" idx="12"/>
          </p:nvPr>
        </p:nvSpPr>
        <p:spPr/>
        <p:txBody>
          <a:bodyPr/>
          <a:lstStyle>
            <a:lvl1pPr>
              <a:defRPr>
                <a:ea typeface="ＭＳ Ｐゴシック" charset="0"/>
                <a:cs typeface="ＭＳ Ｐゴシック" charset="0"/>
              </a:defRPr>
            </a:lvl1pPr>
          </a:lstStyle>
          <a:p>
            <a:pPr>
              <a:defRPr/>
            </a:pPr>
            <a:fld id="{7DA9553F-03A1-9246-8EFC-40C43F0B86C0}" type="slidenum">
              <a:rPr lang="en-US" altLang="ja-JP"/>
              <a:pPr>
                <a:defRPr/>
              </a:pPr>
              <a:t>‹Nº›</a:t>
            </a:fld>
            <a:endParaRPr lang="en-US" altLang="ja-JP" dirty="0"/>
          </a:p>
        </p:txBody>
      </p:sp>
    </p:spTree>
    <p:extLst>
      <p:ext uri="{BB962C8B-B14F-4D97-AF65-F5344CB8AC3E}">
        <p14:creationId xmlns:p14="http://schemas.microsoft.com/office/powerpoint/2010/main" xmlns="" val="1230057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4" name="フッター プレースホルダー 3"/>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5" name="スライド番号プレースホルダー 4"/>
          <p:cNvSpPr>
            <a:spLocks noGrp="1"/>
          </p:cNvSpPr>
          <p:nvPr>
            <p:ph type="sldNum" sz="quarter" idx="12"/>
          </p:nvPr>
        </p:nvSpPr>
        <p:spPr/>
        <p:txBody>
          <a:bodyPr/>
          <a:lstStyle>
            <a:lvl1pPr>
              <a:defRPr>
                <a:ea typeface="ＭＳ Ｐゴシック" charset="0"/>
                <a:cs typeface="ＭＳ Ｐゴシック" charset="0"/>
              </a:defRPr>
            </a:lvl1pPr>
          </a:lstStyle>
          <a:p>
            <a:pPr>
              <a:defRPr/>
            </a:pPr>
            <a:fld id="{484A0ADF-88AD-DD4E-BAA7-9C477EA7305D}" type="slidenum">
              <a:rPr lang="en-US" altLang="ja-JP"/>
              <a:pPr>
                <a:defRPr/>
              </a:pPr>
              <a:t>‹Nº›</a:t>
            </a:fld>
            <a:endParaRPr lang="en-US" altLang="ja-JP" dirty="0"/>
          </a:p>
        </p:txBody>
      </p:sp>
    </p:spTree>
    <p:extLst>
      <p:ext uri="{BB962C8B-B14F-4D97-AF65-F5344CB8AC3E}">
        <p14:creationId xmlns:p14="http://schemas.microsoft.com/office/powerpoint/2010/main" xmlns="" val="2025842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04"/>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ANY FORM OF DUPLICATION IS STRICTLY PROHIBITED</a:t>
            </a:r>
          </a:p>
        </p:txBody>
      </p:sp>
      <p:sp>
        <p:nvSpPr>
          <p:cNvPr id="6" name="Rectangle 6"/>
          <p:cNvSpPr>
            <a:spLocks noGrp="1" noChangeArrowheads="1"/>
          </p:cNvSpPr>
          <p:nvPr>
            <p:ph type="sldNum" sz="quarter" idx="12"/>
          </p:nvPr>
        </p:nvSpPr>
        <p:spPr>
          <a:ln/>
        </p:spPr>
        <p:txBody>
          <a:bodyPr/>
          <a:lstStyle>
            <a:lvl1pPr>
              <a:defRPr/>
            </a:lvl1pPr>
          </a:lstStyle>
          <a:p>
            <a:pPr>
              <a:defRPr/>
            </a:pPr>
            <a:fld id="{360E40FA-38DE-C340-9F76-A0CFF12AE669}" type="slidenum">
              <a:rPr lang="en-US" altLang="ja-JP"/>
              <a:pPr>
                <a:defRPr/>
              </a:pPr>
              <a:t>‹Nº›</a:t>
            </a:fld>
            <a:endParaRPr lang="en-US" altLang="ja-JP"/>
          </a:p>
        </p:txBody>
      </p:sp>
    </p:spTree>
    <p:extLst>
      <p:ext uri="{BB962C8B-B14F-4D97-AF65-F5344CB8AC3E}">
        <p14:creationId xmlns:p14="http://schemas.microsoft.com/office/powerpoint/2010/main" xmlns="" val="4043033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3" name="フッター プレースホルダー 2"/>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4" name="スライド番号プレースホルダー 3"/>
          <p:cNvSpPr>
            <a:spLocks noGrp="1"/>
          </p:cNvSpPr>
          <p:nvPr>
            <p:ph type="sldNum" sz="quarter" idx="12"/>
          </p:nvPr>
        </p:nvSpPr>
        <p:spPr/>
        <p:txBody>
          <a:bodyPr/>
          <a:lstStyle>
            <a:lvl1pPr>
              <a:defRPr>
                <a:ea typeface="ＭＳ Ｐゴシック" charset="0"/>
                <a:cs typeface="ＭＳ Ｐゴシック" charset="0"/>
              </a:defRPr>
            </a:lvl1pPr>
          </a:lstStyle>
          <a:p>
            <a:pPr>
              <a:defRPr/>
            </a:pPr>
            <a:fld id="{F091317E-9200-E741-BE23-FBAC9BFC3E29}" type="slidenum">
              <a:rPr lang="en-US" altLang="ja-JP"/>
              <a:pPr>
                <a:defRPr/>
              </a:pPr>
              <a:t>‹Nº›</a:t>
            </a:fld>
            <a:endParaRPr lang="en-US" altLang="ja-JP" dirty="0"/>
          </a:p>
        </p:txBody>
      </p:sp>
    </p:spTree>
    <p:extLst>
      <p:ext uri="{BB962C8B-B14F-4D97-AF65-F5344CB8AC3E}">
        <p14:creationId xmlns:p14="http://schemas.microsoft.com/office/powerpoint/2010/main" xmlns="" val="3052385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6" name="フッター プレースホルダー 5"/>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7" name="スライド番号プレースホルダー 6"/>
          <p:cNvSpPr>
            <a:spLocks noGrp="1"/>
          </p:cNvSpPr>
          <p:nvPr>
            <p:ph type="sldNum" sz="quarter" idx="12"/>
          </p:nvPr>
        </p:nvSpPr>
        <p:spPr/>
        <p:txBody>
          <a:bodyPr/>
          <a:lstStyle>
            <a:lvl1pPr>
              <a:defRPr>
                <a:ea typeface="ＭＳ Ｐゴシック" charset="0"/>
                <a:cs typeface="ＭＳ Ｐゴシック" charset="0"/>
              </a:defRPr>
            </a:lvl1pPr>
          </a:lstStyle>
          <a:p>
            <a:pPr>
              <a:defRPr/>
            </a:pPr>
            <a:fld id="{5D2E5470-E950-E944-AC40-40C711A5B0F5}" type="slidenum">
              <a:rPr lang="en-US" altLang="ja-JP"/>
              <a:pPr>
                <a:defRPr/>
              </a:pPr>
              <a:t>‹Nº›</a:t>
            </a:fld>
            <a:endParaRPr lang="en-US" altLang="ja-JP" dirty="0"/>
          </a:p>
        </p:txBody>
      </p:sp>
    </p:spTree>
    <p:extLst>
      <p:ext uri="{BB962C8B-B14F-4D97-AF65-F5344CB8AC3E}">
        <p14:creationId xmlns:p14="http://schemas.microsoft.com/office/powerpoint/2010/main" xmlns="" val="3682438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smtClean="0"/>
              <a:t>アイコンをクリックして図を追加</a:t>
            </a:r>
            <a:endParaRPr lang="ja-JP" altLang="en-US" noProof="0" dirty="0"/>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6" name="フッター プレースホルダー 5"/>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7" name="スライド番号プレースホルダー 6"/>
          <p:cNvSpPr>
            <a:spLocks noGrp="1"/>
          </p:cNvSpPr>
          <p:nvPr>
            <p:ph type="sldNum" sz="quarter" idx="12"/>
          </p:nvPr>
        </p:nvSpPr>
        <p:spPr/>
        <p:txBody>
          <a:bodyPr/>
          <a:lstStyle>
            <a:lvl1pPr>
              <a:defRPr>
                <a:ea typeface="ＭＳ Ｐゴシック" charset="0"/>
                <a:cs typeface="ＭＳ Ｐゴシック" charset="0"/>
              </a:defRPr>
            </a:lvl1pPr>
          </a:lstStyle>
          <a:p>
            <a:pPr>
              <a:defRPr/>
            </a:pPr>
            <a:fld id="{4B52179A-7B65-4A45-BEDB-91F6CD7A39D4}" type="slidenum">
              <a:rPr lang="en-US" altLang="ja-JP"/>
              <a:pPr>
                <a:defRPr/>
              </a:pPr>
              <a:t>‹Nº›</a:t>
            </a:fld>
            <a:endParaRPr lang="en-US" altLang="ja-JP" dirty="0"/>
          </a:p>
        </p:txBody>
      </p:sp>
    </p:spTree>
    <p:extLst>
      <p:ext uri="{BB962C8B-B14F-4D97-AF65-F5344CB8AC3E}">
        <p14:creationId xmlns:p14="http://schemas.microsoft.com/office/powerpoint/2010/main" xmlns="" val="3715360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5" name="フッター プレースホルダー 4"/>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6" name="スライド番号プレースホルダー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D124827F-39C0-8F4B-8CFF-6B7D99069C21}" type="slidenum">
              <a:rPr lang="en-US" altLang="ja-JP"/>
              <a:pPr>
                <a:defRPr/>
              </a:pPr>
              <a:t>‹Nº›</a:t>
            </a:fld>
            <a:endParaRPr lang="en-US" altLang="ja-JP" dirty="0"/>
          </a:p>
        </p:txBody>
      </p:sp>
    </p:spTree>
    <p:extLst>
      <p:ext uri="{BB962C8B-B14F-4D97-AF65-F5344CB8AC3E}">
        <p14:creationId xmlns:p14="http://schemas.microsoft.com/office/powerpoint/2010/main" xmlns="" val="1011309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44451"/>
            <a:ext cx="2228850" cy="6081713"/>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95300" y="44451"/>
            <a:ext cx="6521450" cy="6081713"/>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a:xfrm>
            <a:off x="271463" y="6381750"/>
            <a:ext cx="23114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5" name="フッター プレースホルダー 4"/>
          <p:cNvSpPr>
            <a:spLocks noGrp="1"/>
          </p:cNvSpPr>
          <p:nvPr>
            <p:ph type="ftr" sz="quarter" idx="11"/>
          </p:nvPr>
        </p:nvSpPr>
        <p:spPr>
          <a:xfrm>
            <a:off x="3384550" y="6381750"/>
            <a:ext cx="3136900" cy="476250"/>
          </a:xfrm>
          <a:prstGeom prst="rect">
            <a:avLst/>
          </a:prstGeom>
        </p:spPr>
        <p:txBody>
          <a:bodyPr/>
          <a:lstStyle>
            <a:lvl1pPr>
              <a:defRPr>
                <a:solidFill>
                  <a:srgbClr val="000000"/>
                </a:solidFill>
                <a:latin typeface="Times New Roman" pitchFamily="18" charset="0"/>
                <a:ea typeface="ＭＳ Ｐゴシック" pitchFamily="50" charset="-128"/>
                <a:cs typeface="+mn-cs"/>
              </a:defRPr>
            </a:lvl1pPr>
          </a:lstStyle>
          <a:p>
            <a:pPr>
              <a:defRPr/>
            </a:pPr>
            <a:r>
              <a:rPr lang="en-US" altLang="ja-JP" smtClean="0"/>
              <a:t>ANY FORM OF DUPLICATION IS STRICTLY PROHIBITED</a:t>
            </a:r>
            <a:endParaRPr lang="en-US" altLang="ja-JP"/>
          </a:p>
        </p:txBody>
      </p:sp>
      <p:sp>
        <p:nvSpPr>
          <p:cNvPr id="6" name="スライド番号プレースホルダー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6AB18DB1-2DA2-EE46-B739-333E6C682E6C}" type="slidenum">
              <a:rPr lang="en-US" altLang="ja-JP"/>
              <a:pPr>
                <a:defRPr/>
              </a:pPr>
              <a:t>‹Nº›</a:t>
            </a:fld>
            <a:endParaRPr lang="en-US" altLang="ja-JP" dirty="0"/>
          </a:p>
        </p:txBody>
      </p:sp>
    </p:spTree>
    <p:extLst>
      <p:ext uri="{BB962C8B-B14F-4D97-AF65-F5344CB8AC3E}">
        <p14:creationId xmlns:p14="http://schemas.microsoft.com/office/powerpoint/2010/main" xmlns="" val="2624687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742951" y="1219200"/>
            <a:ext cx="4133851"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29199" y="1219200"/>
            <a:ext cx="4133851"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ANY FORM OF DUPLICATION IS STRICTLY PROHIBITED</a:t>
            </a:r>
          </a:p>
        </p:txBody>
      </p:sp>
      <p:sp>
        <p:nvSpPr>
          <p:cNvPr id="7" name="Rectangle 6"/>
          <p:cNvSpPr>
            <a:spLocks noGrp="1" noChangeArrowheads="1"/>
          </p:cNvSpPr>
          <p:nvPr>
            <p:ph type="sldNum" sz="quarter" idx="12"/>
          </p:nvPr>
        </p:nvSpPr>
        <p:spPr>
          <a:ln/>
        </p:spPr>
        <p:txBody>
          <a:bodyPr/>
          <a:lstStyle>
            <a:lvl1pPr>
              <a:defRPr/>
            </a:lvl1pPr>
          </a:lstStyle>
          <a:p>
            <a:pPr>
              <a:defRPr/>
            </a:pPr>
            <a:fld id="{74609EC6-F85B-4B41-B24A-8BDFAD575805}" type="slidenum">
              <a:rPr lang="en-US" altLang="ja-JP"/>
              <a:pPr>
                <a:defRPr/>
              </a:pPr>
              <a:t>‹Nº›</a:t>
            </a:fld>
            <a:endParaRPr lang="en-US" altLang="ja-JP"/>
          </a:p>
        </p:txBody>
      </p:sp>
    </p:spTree>
    <p:extLst>
      <p:ext uri="{BB962C8B-B14F-4D97-AF65-F5344CB8AC3E}">
        <p14:creationId xmlns:p14="http://schemas.microsoft.com/office/powerpoint/2010/main" xmlns="" val="195498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a:t>ANY FORM OF DUPLICATION IS STRICTLY PROHIBITED</a:t>
            </a:r>
          </a:p>
        </p:txBody>
      </p:sp>
      <p:sp>
        <p:nvSpPr>
          <p:cNvPr id="9" name="Rectangle 6"/>
          <p:cNvSpPr>
            <a:spLocks noGrp="1" noChangeArrowheads="1"/>
          </p:cNvSpPr>
          <p:nvPr>
            <p:ph type="sldNum" sz="quarter" idx="12"/>
          </p:nvPr>
        </p:nvSpPr>
        <p:spPr>
          <a:ln/>
        </p:spPr>
        <p:txBody>
          <a:bodyPr/>
          <a:lstStyle>
            <a:lvl1pPr>
              <a:defRPr/>
            </a:lvl1pPr>
          </a:lstStyle>
          <a:p>
            <a:pPr>
              <a:defRPr/>
            </a:pPr>
            <a:fld id="{70CF1E21-CF08-A446-A792-6FE8E71097A3}" type="slidenum">
              <a:rPr lang="en-US" altLang="ja-JP"/>
              <a:pPr>
                <a:defRPr/>
              </a:pPr>
              <a:t>‹Nº›</a:t>
            </a:fld>
            <a:endParaRPr lang="en-US" altLang="ja-JP"/>
          </a:p>
        </p:txBody>
      </p:sp>
    </p:spTree>
    <p:extLst>
      <p:ext uri="{BB962C8B-B14F-4D97-AF65-F5344CB8AC3E}">
        <p14:creationId xmlns:p14="http://schemas.microsoft.com/office/powerpoint/2010/main" xmlns="" val="730353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ANY FORM OF DUPLICATION IS STRICTLY PROHIBITED</a:t>
            </a:r>
          </a:p>
        </p:txBody>
      </p:sp>
      <p:sp>
        <p:nvSpPr>
          <p:cNvPr id="5" name="Rectangle 6"/>
          <p:cNvSpPr>
            <a:spLocks noGrp="1" noChangeArrowheads="1"/>
          </p:cNvSpPr>
          <p:nvPr>
            <p:ph type="sldNum" sz="quarter" idx="12"/>
          </p:nvPr>
        </p:nvSpPr>
        <p:spPr>
          <a:ln/>
        </p:spPr>
        <p:txBody>
          <a:bodyPr/>
          <a:lstStyle>
            <a:lvl1pPr>
              <a:defRPr/>
            </a:lvl1pPr>
          </a:lstStyle>
          <a:p>
            <a:pPr>
              <a:defRPr/>
            </a:pPr>
            <a:fld id="{11100DB0-2252-EC4F-BD96-6F19C93C85E6}" type="slidenum">
              <a:rPr lang="en-US" altLang="ja-JP"/>
              <a:pPr>
                <a:defRPr/>
              </a:pPr>
              <a:t>‹Nº›</a:t>
            </a:fld>
            <a:endParaRPr lang="en-US" altLang="ja-JP"/>
          </a:p>
        </p:txBody>
      </p:sp>
    </p:spTree>
    <p:extLst>
      <p:ext uri="{BB962C8B-B14F-4D97-AF65-F5344CB8AC3E}">
        <p14:creationId xmlns:p14="http://schemas.microsoft.com/office/powerpoint/2010/main" xmlns="" val="1039893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ja-JP"/>
              <a:t>ANY FORM OF DUPLICATION IS STRICTLY PROHIBITED</a:t>
            </a:r>
          </a:p>
        </p:txBody>
      </p:sp>
      <p:sp>
        <p:nvSpPr>
          <p:cNvPr id="4" name="Rectangle 6"/>
          <p:cNvSpPr>
            <a:spLocks noGrp="1" noChangeArrowheads="1"/>
          </p:cNvSpPr>
          <p:nvPr>
            <p:ph type="sldNum" sz="quarter" idx="12"/>
          </p:nvPr>
        </p:nvSpPr>
        <p:spPr>
          <a:ln/>
        </p:spPr>
        <p:txBody>
          <a:bodyPr/>
          <a:lstStyle>
            <a:lvl1pPr>
              <a:defRPr/>
            </a:lvl1pPr>
          </a:lstStyle>
          <a:p>
            <a:pPr>
              <a:defRPr/>
            </a:pPr>
            <a:fld id="{7BCA4E39-F44A-8144-BE81-84DB051DE942}" type="slidenum">
              <a:rPr lang="en-US" altLang="ja-JP"/>
              <a:pPr>
                <a:defRPr/>
              </a:pPr>
              <a:t>‹Nº›</a:t>
            </a:fld>
            <a:endParaRPr lang="en-US" altLang="ja-JP"/>
          </a:p>
        </p:txBody>
      </p:sp>
    </p:spTree>
    <p:extLst>
      <p:ext uri="{BB962C8B-B14F-4D97-AF65-F5344CB8AC3E}">
        <p14:creationId xmlns:p14="http://schemas.microsoft.com/office/powerpoint/2010/main" xmlns="" val="1125359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2" y="273050"/>
            <a:ext cx="3259138"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ANY FORM OF DUPLICATION IS STRICTLY PROHIBITED</a:t>
            </a:r>
          </a:p>
        </p:txBody>
      </p:sp>
      <p:sp>
        <p:nvSpPr>
          <p:cNvPr id="7" name="Rectangle 6"/>
          <p:cNvSpPr>
            <a:spLocks noGrp="1" noChangeArrowheads="1"/>
          </p:cNvSpPr>
          <p:nvPr>
            <p:ph type="sldNum" sz="quarter" idx="12"/>
          </p:nvPr>
        </p:nvSpPr>
        <p:spPr>
          <a:ln/>
        </p:spPr>
        <p:txBody>
          <a:bodyPr/>
          <a:lstStyle>
            <a:lvl1pPr>
              <a:defRPr/>
            </a:lvl1pPr>
          </a:lstStyle>
          <a:p>
            <a:pPr>
              <a:defRPr/>
            </a:pPr>
            <a:fld id="{F47AE9E0-C981-5D4E-84BC-82A159096DD6}" type="slidenum">
              <a:rPr lang="en-US" altLang="ja-JP"/>
              <a:pPr>
                <a:defRPr/>
              </a:pPr>
              <a:t>‹Nº›</a:t>
            </a:fld>
            <a:endParaRPr lang="en-US" altLang="ja-JP"/>
          </a:p>
        </p:txBody>
      </p:sp>
    </p:spTree>
    <p:extLst>
      <p:ext uri="{BB962C8B-B14F-4D97-AF65-F5344CB8AC3E}">
        <p14:creationId xmlns:p14="http://schemas.microsoft.com/office/powerpoint/2010/main" xmlns="" val="2608846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ANY FORM OF DUPLICATION IS STRICTLY PROHIBITED</a:t>
            </a:r>
          </a:p>
        </p:txBody>
      </p:sp>
      <p:sp>
        <p:nvSpPr>
          <p:cNvPr id="7" name="Rectangle 6"/>
          <p:cNvSpPr>
            <a:spLocks noGrp="1" noChangeArrowheads="1"/>
          </p:cNvSpPr>
          <p:nvPr>
            <p:ph type="sldNum" sz="quarter" idx="12"/>
          </p:nvPr>
        </p:nvSpPr>
        <p:spPr>
          <a:ln/>
        </p:spPr>
        <p:txBody>
          <a:bodyPr/>
          <a:lstStyle>
            <a:lvl1pPr>
              <a:defRPr/>
            </a:lvl1pPr>
          </a:lstStyle>
          <a:p>
            <a:pPr>
              <a:defRPr/>
            </a:pPr>
            <a:fld id="{4B5F0583-7776-3C46-A485-F5DDD2CA6B73}" type="slidenum">
              <a:rPr lang="en-US" altLang="ja-JP"/>
              <a:pPr>
                <a:defRPr/>
              </a:pPr>
              <a:t>‹Nº›</a:t>
            </a:fld>
            <a:endParaRPr lang="en-US" altLang="ja-JP"/>
          </a:p>
        </p:txBody>
      </p:sp>
    </p:spTree>
    <p:extLst>
      <p:ext uri="{BB962C8B-B14F-4D97-AF65-F5344CB8AC3E}">
        <p14:creationId xmlns:p14="http://schemas.microsoft.com/office/powerpoint/2010/main" xmlns="" val="4036389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0"/>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742950" y="1219200"/>
            <a:ext cx="84201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742950" y="6248400"/>
            <a:ext cx="712788"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1778000" y="6586538"/>
            <a:ext cx="6146800" cy="2714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r>
              <a:rPr lang="en-US" altLang="ja-JP"/>
              <a:t>ANY FORM OF DUPLICATION IS STRICTLY PROHIBITED</a:t>
            </a:r>
          </a:p>
        </p:txBody>
      </p:sp>
      <p:sp>
        <p:nvSpPr>
          <p:cNvPr id="1030" name="Rectangle 6"/>
          <p:cNvSpPr>
            <a:spLocks noGrp="1" noChangeArrowheads="1"/>
          </p:cNvSpPr>
          <p:nvPr>
            <p:ph type="sldNum" sz="quarter" idx="4"/>
          </p:nvPr>
        </p:nvSpPr>
        <p:spPr bwMode="auto">
          <a:xfrm>
            <a:off x="9037848" y="6556304"/>
            <a:ext cx="9334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3B88D7AE-91D6-8144-89E7-91CCAD975D2D}" type="slidenum">
              <a:rPr lang="en-US" altLang="ja-JP"/>
              <a:pPr>
                <a:defRPr/>
              </a:pPr>
              <a:t>‹Nº›</a:t>
            </a:fld>
            <a:endParaRPr lang="en-US" altLang="ja-JP"/>
          </a:p>
        </p:txBody>
      </p:sp>
      <p:pic>
        <p:nvPicPr>
          <p:cNvPr id="1031" name="Picture 7" descr="laseine_logo_final"/>
          <p:cNvPicPr>
            <a:picLocks noChangeAspect="1" noChangeArrowheads="1"/>
          </p:cNvPicPr>
          <p:nvPr userDrawn="1"/>
        </p:nvPicPr>
        <p:blipFill>
          <a:blip r:embed="rId14" cstate="print">
            <a:extLst>
              <a:ext uri="{28A0092B-C50C-407E-A947-70E740481C1C}">
                <a14:useLocalDpi xmlns:a14="http://schemas.microsoft.com/office/drawing/2010/main" xmlns=""/>
              </a:ext>
            </a:extLst>
          </a:blip>
          <a:srcRect/>
          <a:stretch>
            <a:fillRect/>
          </a:stretch>
        </p:blipFill>
        <p:spPr bwMode="auto">
          <a:xfrm>
            <a:off x="8872538" y="0"/>
            <a:ext cx="1033462" cy="72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図 6" descr="大学rogo_small.jpg"/>
          <p:cNvPicPr>
            <a:picLocks noChangeAspect="1"/>
          </p:cNvPicPr>
          <p:nvPr userDrawn="1"/>
        </p:nvPicPr>
        <p:blipFill>
          <a:blip r:embed="rId15"/>
          <a:srcRect/>
          <a:stretch>
            <a:fillRect/>
          </a:stretch>
        </p:blipFill>
        <p:spPr bwMode="auto">
          <a:xfrm>
            <a:off x="0" y="0"/>
            <a:ext cx="649287" cy="730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53"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Lst>
  <p:hf hdr="0" ftr="0" dt="0"/>
  <p:txStyles>
    <p:titleStyle>
      <a:lvl1pPr algn="ctr" rtl="0" fontAlgn="base">
        <a:spcBef>
          <a:spcPct val="0"/>
        </a:spcBef>
        <a:spcAft>
          <a:spcPct val="0"/>
        </a:spcAft>
        <a:defRPr kumimoji="1" sz="4400">
          <a:solidFill>
            <a:schemeClr val="tx2"/>
          </a:solidFill>
          <a:latin typeface="Times"/>
          <a:ea typeface="+mj-ea"/>
          <a:cs typeface="+mj-cs"/>
        </a:defRPr>
      </a:lvl1pPr>
      <a:lvl2pPr algn="ctr" rtl="0" fontAlgn="base">
        <a:spcBef>
          <a:spcPct val="0"/>
        </a:spcBef>
        <a:spcAft>
          <a:spcPct val="0"/>
        </a:spcAft>
        <a:defRPr kumimoji="1" sz="4400">
          <a:solidFill>
            <a:schemeClr val="tx2"/>
          </a:solidFill>
          <a:latin typeface="Times" pitchFamily="-107" charset="0"/>
          <a:ea typeface="ＭＳ ゴシック" charset="-128"/>
          <a:cs typeface="ＭＳ ゴシック" charset="-128"/>
        </a:defRPr>
      </a:lvl2pPr>
      <a:lvl3pPr algn="ctr" rtl="0" fontAlgn="base">
        <a:spcBef>
          <a:spcPct val="0"/>
        </a:spcBef>
        <a:spcAft>
          <a:spcPct val="0"/>
        </a:spcAft>
        <a:defRPr kumimoji="1" sz="4400">
          <a:solidFill>
            <a:schemeClr val="tx2"/>
          </a:solidFill>
          <a:latin typeface="Times" pitchFamily="-107" charset="0"/>
          <a:ea typeface="ＭＳ ゴシック" charset="-128"/>
          <a:cs typeface="ＭＳ ゴシック" charset="-128"/>
        </a:defRPr>
      </a:lvl3pPr>
      <a:lvl4pPr algn="ctr" rtl="0" fontAlgn="base">
        <a:spcBef>
          <a:spcPct val="0"/>
        </a:spcBef>
        <a:spcAft>
          <a:spcPct val="0"/>
        </a:spcAft>
        <a:defRPr kumimoji="1" sz="4400">
          <a:solidFill>
            <a:schemeClr val="tx2"/>
          </a:solidFill>
          <a:latin typeface="Times" pitchFamily="-107" charset="0"/>
          <a:ea typeface="ＭＳ ゴシック" charset="-128"/>
          <a:cs typeface="ＭＳ ゴシック" charset="-128"/>
        </a:defRPr>
      </a:lvl4pPr>
      <a:lvl5pPr algn="ctr" rtl="0" fontAlgn="base">
        <a:spcBef>
          <a:spcPct val="0"/>
        </a:spcBef>
        <a:spcAft>
          <a:spcPct val="0"/>
        </a:spcAft>
        <a:defRPr kumimoji="1" sz="4400">
          <a:solidFill>
            <a:schemeClr val="tx2"/>
          </a:solidFill>
          <a:latin typeface="Times" pitchFamily="-107" charset="0"/>
          <a:ea typeface="ＭＳ ゴシック" charset="-128"/>
          <a:cs typeface="ＭＳ ゴシック" charset="-128"/>
        </a:defRPr>
      </a:lvl5pPr>
      <a:lvl6pPr marL="457200" algn="ctr" rtl="0" fontAlgn="base">
        <a:spcBef>
          <a:spcPct val="0"/>
        </a:spcBef>
        <a:spcAft>
          <a:spcPct val="0"/>
        </a:spcAft>
        <a:defRPr kumimoji="1" sz="4400">
          <a:solidFill>
            <a:schemeClr val="tx2"/>
          </a:solidFill>
          <a:latin typeface="Times New Roman" charset="0"/>
          <a:ea typeface="ＭＳ ゴシック" charset="-128"/>
          <a:cs typeface="ＭＳ ゴシック" charset="-128"/>
        </a:defRPr>
      </a:lvl6pPr>
      <a:lvl7pPr marL="914400" algn="ctr" rtl="0" fontAlgn="base">
        <a:spcBef>
          <a:spcPct val="0"/>
        </a:spcBef>
        <a:spcAft>
          <a:spcPct val="0"/>
        </a:spcAft>
        <a:defRPr kumimoji="1" sz="4400">
          <a:solidFill>
            <a:schemeClr val="tx2"/>
          </a:solidFill>
          <a:latin typeface="Times New Roman" charset="0"/>
          <a:ea typeface="ＭＳ ゴシック" charset="-128"/>
          <a:cs typeface="ＭＳ ゴシック" charset="-128"/>
        </a:defRPr>
      </a:lvl7pPr>
      <a:lvl8pPr marL="1371600" algn="ctr" rtl="0" fontAlgn="base">
        <a:spcBef>
          <a:spcPct val="0"/>
        </a:spcBef>
        <a:spcAft>
          <a:spcPct val="0"/>
        </a:spcAft>
        <a:defRPr kumimoji="1" sz="4400">
          <a:solidFill>
            <a:schemeClr val="tx2"/>
          </a:solidFill>
          <a:latin typeface="Times New Roman" charset="0"/>
          <a:ea typeface="ＭＳ ゴシック" charset="-128"/>
          <a:cs typeface="ＭＳ ゴシック" charset="-128"/>
        </a:defRPr>
      </a:lvl8pPr>
      <a:lvl9pPr marL="1828800" algn="ctr" rtl="0" fontAlgn="base">
        <a:spcBef>
          <a:spcPct val="0"/>
        </a:spcBef>
        <a:spcAft>
          <a:spcPct val="0"/>
        </a:spcAft>
        <a:defRPr kumimoji="1" sz="4400">
          <a:solidFill>
            <a:schemeClr val="tx2"/>
          </a:solidFill>
          <a:latin typeface="Times New Roman" charset="0"/>
          <a:ea typeface="ＭＳ ゴシック" charset="-128"/>
          <a:cs typeface="ＭＳ ゴシック" charset="-128"/>
        </a:defRPr>
      </a:lvl9pPr>
    </p:titleStyle>
    <p:bodyStyle>
      <a:lvl1pPr marL="342900" indent="-342900" algn="l" rtl="0" fontAlgn="base">
        <a:spcBef>
          <a:spcPct val="20000"/>
        </a:spcBef>
        <a:spcAft>
          <a:spcPct val="0"/>
        </a:spcAft>
        <a:buChar char="•"/>
        <a:defRPr kumimoji="1" sz="3200">
          <a:solidFill>
            <a:schemeClr val="tx1"/>
          </a:solidFill>
          <a:latin typeface="Times"/>
          <a:ea typeface="+mn-ea"/>
          <a:cs typeface="ＭＳ ゴシック" charset="-128"/>
        </a:defRPr>
      </a:lvl1pPr>
      <a:lvl2pPr marL="742950" indent="-285750" algn="l" rtl="0" fontAlgn="base">
        <a:spcBef>
          <a:spcPct val="20000"/>
        </a:spcBef>
        <a:spcAft>
          <a:spcPct val="0"/>
        </a:spcAft>
        <a:buChar char="–"/>
        <a:defRPr kumimoji="1" sz="2800">
          <a:solidFill>
            <a:schemeClr val="tx1"/>
          </a:solidFill>
          <a:latin typeface="Times"/>
          <a:ea typeface="+mn-ea"/>
          <a:cs typeface="ＭＳ ゴシック" charset="-128"/>
        </a:defRPr>
      </a:lvl2pPr>
      <a:lvl3pPr marL="1143000" indent="-228600" algn="l" rtl="0" fontAlgn="base">
        <a:spcBef>
          <a:spcPct val="20000"/>
        </a:spcBef>
        <a:spcAft>
          <a:spcPct val="0"/>
        </a:spcAft>
        <a:buChar char="•"/>
        <a:defRPr kumimoji="1" sz="2400">
          <a:solidFill>
            <a:schemeClr val="tx1"/>
          </a:solidFill>
          <a:latin typeface="Times"/>
          <a:ea typeface="+mn-ea"/>
          <a:cs typeface="ＭＳ ゴシック" charset="-128"/>
        </a:defRPr>
      </a:lvl3pPr>
      <a:lvl4pPr marL="1600200" indent="-228600" algn="l" rtl="0" fontAlgn="base">
        <a:spcBef>
          <a:spcPct val="20000"/>
        </a:spcBef>
        <a:spcAft>
          <a:spcPct val="0"/>
        </a:spcAft>
        <a:buChar char="–"/>
        <a:defRPr kumimoji="1" sz="2000">
          <a:solidFill>
            <a:schemeClr val="tx1"/>
          </a:solidFill>
          <a:latin typeface="Times"/>
          <a:ea typeface="+mn-ea"/>
          <a:cs typeface="ＭＳ ゴシック" charset="-128"/>
        </a:defRPr>
      </a:lvl4pPr>
      <a:lvl5pPr marL="2057400" indent="-228600" algn="l" rtl="0" fontAlgn="base">
        <a:spcBef>
          <a:spcPct val="20000"/>
        </a:spcBef>
        <a:spcAft>
          <a:spcPct val="0"/>
        </a:spcAft>
        <a:buChar char="»"/>
        <a:defRPr kumimoji="1" sz="2000">
          <a:solidFill>
            <a:schemeClr val="tx1"/>
          </a:solidFill>
          <a:latin typeface="Times"/>
          <a:ea typeface="+mn-ea"/>
          <a:cs typeface="ＭＳ ゴシック" charset="-128"/>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CC"/>
            </a:gs>
            <a:gs pos="12000">
              <a:schemeClr val="bg1"/>
            </a:gs>
          </a:gsLst>
          <a:lin ang="18900000" scaled="1"/>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95300" y="44450"/>
            <a:ext cx="8915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4339" name="Rectangle 3"/>
          <p:cNvSpPr>
            <a:spLocks noGrp="1" noChangeArrowheads="1"/>
          </p:cNvSpPr>
          <p:nvPr>
            <p:ph type="body" idx="1"/>
          </p:nvPr>
        </p:nvSpPr>
        <p:spPr bwMode="auto">
          <a:xfrm>
            <a:off x="495300" y="1600200"/>
            <a:ext cx="89154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1926" name="Rectangle 6"/>
          <p:cNvSpPr>
            <a:spLocks noGrp="1" noChangeArrowheads="1"/>
          </p:cNvSpPr>
          <p:nvPr>
            <p:ph type="sldNum" sz="quarter" idx="4"/>
          </p:nvPr>
        </p:nvSpPr>
        <p:spPr bwMode="auto">
          <a:xfrm>
            <a:off x="288925" y="6492875"/>
            <a:ext cx="1287463" cy="331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800" b="1" baseline="0">
                <a:solidFill>
                  <a:srgbClr val="0000FF"/>
                </a:solidFill>
                <a:latin typeface="Times New Roman" pitchFamily="18" charset="0"/>
                <a:ea typeface="ＭＳ Ｐゴシック" pitchFamily="50" charset="-128"/>
                <a:cs typeface="+mn-cs"/>
              </a:defRPr>
            </a:lvl1pPr>
          </a:lstStyle>
          <a:p>
            <a:pPr>
              <a:defRPr/>
            </a:pPr>
            <a:fld id="{ED3019AE-00B6-2343-ABA2-87578E95C6AA}" type="slidenum">
              <a:rPr lang="en-US" altLang="ja-JP"/>
              <a:pPr>
                <a:defRPr/>
              </a:pPr>
              <a:t>‹Nº›</a:t>
            </a:fld>
            <a:endParaRPr lang="en-US" altLang="ja-JP" dirty="0"/>
          </a:p>
        </p:txBody>
      </p:sp>
    </p:spTree>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iming>
    <p:tnLst>
      <p:par>
        <p:cTn id="1" dur="indefinite" restart="never" nodeType="tmRoot"/>
      </p:par>
    </p:tnLst>
  </p:timing>
  <p:hf hdr="0" ftr="0" dt="0"/>
  <p:txStyles>
    <p:titleStyle>
      <a:lvl1pPr algn="ctr" rtl="0" fontAlgn="base">
        <a:spcBef>
          <a:spcPct val="0"/>
        </a:spcBef>
        <a:spcAft>
          <a:spcPct val="0"/>
        </a:spcAft>
        <a:defRPr kumimoji="1" sz="3600">
          <a:solidFill>
            <a:srgbClr val="333399"/>
          </a:solidFill>
          <a:latin typeface="+mj-lt"/>
          <a:ea typeface="+mj-ea"/>
          <a:cs typeface="ＭＳ Ｐゴシック" charset="0"/>
        </a:defRPr>
      </a:lvl1pPr>
      <a:lvl2pPr algn="ctr" rtl="0" fontAlgn="base">
        <a:spcBef>
          <a:spcPct val="0"/>
        </a:spcBef>
        <a:spcAft>
          <a:spcPct val="0"/>
        </a:spcAft>
        <a:defRPr kumimoji="1" sz="3600">
          <a:solidFill>
            <a:srgbClr val="333399"/>
          </a:solidFill>
          <a:latin typeface="Arial" pitchFamily="34" charset="0"/>
          <a:ea typeface="ＭＳ Ｐゴシック" pitchFamily="50" charset="-128"/>
          <a:cs typeface="ＭＳ Ｐゴシック" charset="0"/>
        </a:defRPr>
      </a:lvl2pPr>
      <a:lvl3pPr algn="ctr" rtl="0" fontAlgn="base">
        <a:spcBef>
          <a:spcPct val="0"/>
        </a:spcBef>
        <a:spcAft>
          <a:spcPct val="0"/>
        </a:spcAft>
        <a:defRPr kumimoji="1" sz="3600">
          <a:solidFill>
            <a:srgbClr val="333399"/>
          </a:solidFill>
          <a:latin typeface="Arial" pitchFamily="34" charset="0"/>
          <a:ea typeface="ＭＳ Ｐゴシック" pitchFamily="50" charset="-128"/>
          <a:cs typeface="ＭＳ Ｐゴシック" charset="0"/>
        </a:defRPr>
      </a:lvl3pPr>
      <a:lvl4pPr algn="ctr" rtl="0" fontAlgn="base">
        <a:spcBef>
          <a:spcPct val="0"/>
        </a:spcBef>
        <a:spcAft>
          <a:spcPct val="0"/>
        </a:spcAft>
        <a:defRPr kumimoji="1" sz="3600">
          <a:solidFill>
            <a:srgbClr val="333399"/>
          </a:solidFill>
          <a:latin typeface="Arial" pitchFamily="34" charset="0"/>
          <a:ea typeface="ＭＳ Ｐゴシック" pitchFamily="50" charset="-128"/>
          <a:cs typeface="ＭＳ Ｐゴシック" charset="0"/>
        </a:defRPr>
      </a:lvl4pPr>
      <a:lvl5pPr algn="ctr" rtl="0" fontAlgn="base">
        <a:spcBef>
          <a:spcPct val="0"/>
        </a:spcBef>
        <a:spcAft>
          <a:spcPct val="0"/>
        </a:spcAft>
        <a:defRPr kumimoji="1" sz="3600">
          <a:solidFill>
            <a:srgbClr val="333399"/>
          </a:solidFill>
          <a:latin typeface="Arial" pitchFamily="34" charset="0"/>
          <a:ea typeface="ＭＳ Ｐゴシック" pitchFamily="50" charset="-128"/>
          <a:cs typeface="ＭＳ Ｐゴシック" charset="0"/>
        </a:defRPr>
      </a:lvl5pPr>
      <a:lvl6pPr marL="457200" algn="ctr" rtl="0" eaLnBrk="1" fontAlgn="base" hangingPunct="1">
        <a:spcBef>
          <a:spcPct val="0"/>
        </a:spcBef>
        <a:spcAft>
          <a:spcPct val="0"/>
        </a:spcAft>
        <a:defRPr kumimoji="1" sz="3600">
          <a:solidFill>
            <a:srgbClr val="333399"/>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3600">
          <a:solidFill>
            <a:srgbClr val="333399"/>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3600">
          <a:solidFill>
            <a:srgbClr val="333399"/>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3600">
          <a:solidFill>
            <a:srgbClr val="333399"/>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rgbClr val="5F5F5F"/>
          </a:solidFill>
          <a:latin typeface="+mn-lt"/>
          <a:ea typeface="+mn-ea"/>
        </a:defRPr>
      </a:lvl6pPr>
      <a:lvl7pPr marL="2971800" indent="-228600" algn="l" rtl="0" eaLnBrk="1" fontAlgn="base" hangingPunct="1">
        <a:spcBef>
          <a:spcPct val="20000"/>
        </a:spcBef>
        <a:spcAft>
          <a:spcPct val="0"/>
        </a:spcAft>
        <a:buChar char="»"/>
        <a:defRPr kumimoji="1" sz="2000">
          <a:solidFill>
            <a:srgbClr val="5F5F5F"/>
          </a:solidFill>
          <a:latin typeface="+mn-lt"/>
          <a:ea typeface="+mn-ea"/>
        </a:defRPr>
      </a:lvl7pPr>
      <a:lvl8pPr marL="3429000" indent="-228600" algn="l" rtl="0" eaLnBrk="1" fontAlgn="base" hangingPunct="1">
        <a:spcBef>
          <a:spcPct val="20000"/>
        </a:spcBef>
        <a:spcAft>
          <a:spcPct val="0"/>
        </a:spcAft>
        <a:buChar char="»"/>
        <a:defRPr kumimoji="1" sz="2000">
          <a:solidFill>
            <a:srgbClr val="5F5F5F"/>
          </a:solidFill>
          <a:latin typeface="+mn-lt"/>
          <a:ea typeface="+mn-ea"/>
        </a:defRPr>
      </a:lvl8pPr>
      <a:lvl9pPr marL="3886200" indent="-228600" algn="l" rtl="0" eaLnBrk="1" fontAlgn="base" hangingPunct="1">
        <a:spcBef>
          <a:spcPct val="20000"/>
        </a:spcBef>
        <a:spcAft>
          <a:spcPct val="0"/>
        </a:spcAft>
        <a:buChar char="»"/>
        <a:defRPr kumimoji="1" sz="2000">
          <a:solidFill>
            <a:srgbClr val="5F5F5F"/>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CC"/>
            </a:gs>
            <a:gs pos="12000">
              <a:schemeClr val="bg1"/>
            </a:gs>
          </a:gsLst>
          <a:lin ang="18900000" scaled="1"/>
        </a:gra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95300" y="44450"/>
            <a:ext cx="8915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8915" name="Rectangle 3"/>
          <p:cNvSpPr>
            <a:spLocks noGrp="1" noChangeArrowheads="1"/>
          </p:cNvSpPr>
          <p:nvPr>
            <p:ph type="body" idx="1"/>
          </p:nvPr>
        </p:nvSpPr>
        <p:spPr bwMode="auto">
          <a:xfrm>
            <a:off x="495300" y="1600200"/>
            <a:ext cx="89154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1926" name="Rectangle 6"/>
          <p:cNvSpPr>
            <a:spLocks noGrp="1" noChangeArrowheads="1"/>
          </p:cNvSpPr>
          <p:nvPr>
            <p:ph type="sldNum" sz="quarter" idx="4"/>
          </p:nvPr>
        </p:nvSpPr>
        <p:spPr bwMode="auto">
          <a:xfrm>
            <a:off x="288925" y="6492875"/>
            <a:ext cx="1287463" cy="331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800" b="1" baseline="0">
                <a:solidFill>
                  <a:srgbClr val="0000FF"/>
                </a:solidFill>
                <a:latin typeface="Times New Roman" pitchFamily="18" charset="0"/>
                <a:ea typeface="ＭＳ Ｐゴシック" pitchFamily="50" charset="-128"/>
                <a:cs typeface="+mn-cs"/>
              </a:defRPr>
            </a:lvl1pPr>
          </a:lstStyle>
          <a:p>
            <a:pPr>
              <a:defRPr/>
            </a:pPr>
            <a:fld id="{D5E36B6E-3CB6-7446-BF45-456572221884}" type="slidenum">
              <a:rPr lang="en-US" altLang="ja-JP"/>
              <a:pPr>
                <a:defRPr/>
              </a:pPr>
              <a:t>‹Nº›</a:t>
            </a:fld>
            <a:endParaRPr lang="en-US" altLang="ja-JP" dirty="0"/>
          </a:p>
        </p:txBody>
      </p:sp>
    </p:spTree>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iming>
    <p:tnLst>
      <p:par>
        <p:cTn id="1" dur="indefinite" restart="never" nodeType="tmRoot"/>
      </p:par>
    </p:tnLst>
  </p:timing>
  <p:hf hdr="0" ftr="0" dt="0"/>
  <p:txStyles>
    <p:titleStyle>
      <a:lvl1pPr algn="ctr" rtl="0" fontAlgn="base">
        <a:spcBef>
          <a:spcPct val="0"/>
        </a:spcBef>
        <a:spcAft>
          <a:spcPct val="0"/>
        </a:spcAft>
        <a:defRPr kumimoji="1" sz="3600">
          <a:solidFill>
            <a:srgbClr val="333399"/>
          </a:solidFill>
          <a:latin typeface="+mj-lt"/>
          <a:ea typeface="+mj-ea"/>
          <a:cs typeface="ＭＳ Ｐゴシック" charset="0"/>
        </a:defRPr>
      </a:lvl1pPr>
      <a:lvl2pPr algn="ctr" rtl="0" fontAlgn="base">
        <a:spcBef>
          <a:spcPct val="0"/>
        </a:spcBef>
        <a:spcAft>
          <a:spcPct val="0"/>
        </a:spcAft>
        <a:defRPr kumimoji="1" sz="3600">
          <a:solidFill>
            <a:srgbClr val="333399"/>
          </a:solidFill>
          <a:latin typeface="Arial" pitchFamily="34" charset="0"/>
          <a:ea typeface="ＭＳ Ｐゴシック" pitchFamily="50" charset="-128"/>
          <a:cs typeface="ＭＳ Ｐゴシック" charset="0"/>
        </a:defRPr>
      </a:lvl2pPr>
      <a:lvl3pPr algn="ctr" rtl="0" fontAlgn="base">
        <a:spcBef>
          <a:spcPct val="0"/>
        </a:spcBef>
        <a:spcAft>
          <a:spcPct val="0"/>
        </a:spcAft>
        <a:defRPr kumimoji="1" sz="3600">
          <a:solidFill>
            <a:srgbClr val="333399"/>
          </a:solidFill>
          <a:latin typeface="Arial" pitchFamily="34" charset="0"/>
          <a:ea typeface="ＭＳ Ｐゴシック" pitchFamily="50" charset="-128"/>
          <a:cs typeface="ＭＳ Ｐゴシック" charset="0"/>
        </a:defRPr>
      </a:lvl3pPr>
      <a:lvl4pPr algn="ctr" rtl="0" fontAlgn="base">
        <a:spcBef>
          <a:spcPct val="0"/>
        </a:spcBef>
        <a:spcAft>
          <a:spcPct val="0"/>
        </a:spcAft>
        <a:defRPr kumimoji="1" sz="3600">
          <a:solidFill>
            <a:srgbClr val="333399"/>
          </a:solidFill>
          <a:latin typeface="Arial" pitchFamily="34" charset="0"/>
          <a:ea typeface="ＭＳ Ｐゴシック" pitchFamily="50" charset="-128"/>
          <a:cs typeface="ＭＳ Ｐゴシック" charset="0"/>
        </a:defRPr>
      </a:lvl4pPr>
      <a:lvl5pPr algn="ctr" rtl="0" fontAlgn="base">
        <a:spcBef>
          <a:spcPct val="0"/>
        </a:spcBef>
        <a:spcAft>
          <a:spcPct val="0"/>
        </a:spcAft>
        <a:defRPr kumimoji="1" sz="3600">
          <a:solidFill>
            <a:srgbClr val="333399"/>
          </a:solidFill>
          <a:latin typeface="Arial" pitchFamily="34" charset="0"/>
          <a:ea typeface="ＭＳ Ｐゴシック" pitchFamily="50" charset="-128"/>
          <a:cs typeface="ＭＳ Ｐゴシック" charset="0"/>
        </a:defRPr>
      </a:lvl5pPr>
      <a:lvl6pPr marL="457200" algn="ctr" rtl="0" eaLnBrk="1" fontAlgn="base" hangingPunct="1">
        <a:spcBef>
          <a:spcPct val="0"/>
        </a:spcBef>
        <a:spcAft>
          <a:spcPct val="0"/>
        </a:spcAft>
        <a:defRPr kumimoji="1" sz="3600">
          <a:solidFill>
            <a:srgbClr val="333399"/>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3600">
          <a:solidFill>
            <a:srgbClr val="333399"/>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3600">
          <a:solidFill>
            <a:srgbClr val="333399"/>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3600">
          <a:solidFill>
            <a:srgbClr val="333399"/>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rgbClr val="5F5F5F"/>
          </a:solidFill>
          <a:latin typeface="+mn-lt"/>
          <a:ea typeface="+mn-ea"/>
        </a:defRPr>
      </a:lvl6pPr>
      <a:lvl7pPr marL="2971800" indent="-228600" algn="l" rtl="0" eaLnBrk="1" fontAlgn="base" hangingPunct="1">
        <a:spcBef>
          <a:spcPct val="20000"/>
        </a:spcBef>
        <a:spcAft>
          <a:spcPct val="0"/>
        </a:spcAft>
        <a:buChar char="»"/>
        <a:defRPr kumimoji="1" sz="2000">
          <a:solidFill>
            <a:srgbClr val="5F5F5F"/>
          </a:solidFill>
          <a:latin typeface="+mn-lt"/>
          <a:ea typeface="+mn-ea"/>
        </a:defRPr>
      </a:lvl7pPr>
      <a:lvl8pPr marL="3429000" indent="-228600" algn="l" rtl="0" eaLnBrk="1" fontAlgn="base" hangingPunct="1">
        <a:spcBef>
          <a:spcPct val="20000"/>
        </a:spcBef>
        <a:spcAft>
          <a:spcPct val="0"/>
        </a:spcAft>
        <a:buChar char="»"/>
        <a:defRPr kumimoji="1" sz="2000">
          <a:solidFill>
            <a:srgbClr val="5F5F5F"/>
          </a:solidFill>
          <a:latin typeface="+mn-lt"/>
          <a:ea typeface="+mn-ea"/>
        </a:defRPr>
      </a:lvl8pPr>
      <a:lvl9pPr marL="3886200" indent="-228600" algn="l" rtl="0" eaLnBrk="1" fontAlgn="base" hangingPunct="1">
        <a:spcBef>
          <a:spcPct val="20000"/>
        </a:spcBef>
        <a:spcAft>
          <a:spcPct val="0"/>
        </a:spcAft>
        <a:buChar char="»"/>
        <a:defRPr kumimoji="1" sz="2000">
          <a:solidFill>
            <a:srgbClr val="5F5F5F"/>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jpe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image" Target="../media/image57.pn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5" Type="http://schemas.openxmlformats.org/officeDocument/2006/relationships/image" Target="../media/image6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 Id="rId14"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72.jpeg"/><Relationship Id="rId4" Type="http://schemas.openxmlformats.org/officeDocument/2006/relationships/image" Target="../media/image71.jpe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jpeg"/></Relationships>
</file>

<file path=ppt/slides/_rels/slide2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2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26.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png"/><Relationship Id="rId7" Type="http://schemas.openxmlformats.org/officeDocument/2006/relationships/image" Target="../media/image97.jpeg"/><Relationship Id="rId12"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png"/><Relationship Id="rId9" Type="http://schemas.openxmlformats.org/officeDocument/2006/relationships/image" Target="../media/image9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3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3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6.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6.xml"/><Relationship Id="rId1" Type="http://schemas.openxmlformats.org/officeDocument/2006/relationships/video" Target="../media/media1.mp4"/><Relationship Id="rId5" Type="http://schemas.openxmlformats.org/officeDocument/2006/relationships/image" Target="../media/image123.png"/><Relationship Id="rId4" Type="http://schemas.microsoft.com/office/2007/relationships/media" Target="../media/media1.mp4"/></Relationships>
</file>

<file path=ppt/slides/_rels/slide4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6.xml"/><Relationship Id="rId4" Type="http://schemas.openxmlformats.org/officeDocument/2006/relationships/image" Target="../media/image127.jpeg"/></Relationships>
</file>

<file path=ppt/slides/_rels/slide4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30.tiff"/></Relationships>
</file>

<file path=ppt/slides/_rels/slide4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unoosa.org/oosa/en/SAP/bsti/fellowship.ht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mailto:werner.balogh@unoosa.org" TargetMode="External"/><Relationship Id="rId4" Type="http://schemas.openxmlformats.org/officeDocument/2006/relationships/hyperlink" Target="mailto:cho@ele.kyutech.ac.jp"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69420" y="1302947"/>
            <a:ext cx="9160284" cy="1470025"/>
          </a:xfrm>
        </p:spPr>
        <p:txBody>
          <a:bodyPr/>
          <a:lstStyle/>
          <a:p>
            <a:r>
              <a:rPr lang="en-US" altLang="ja-JP" sz="3200" b="1" dirty="0"/>
              <a:t>Introduction </a:t>
            </a:r>
            <a:r>
              <a:rPr lang="en-US" altLang="ja-JP" sz="3200" b="1" dirty="0" smtClean="0"/>
              <a:t>to </a:t>
            </a:r>
            <a:r>
              <a:rPr lang="en-US" altLang="ja-JP" sz="3200" b="1" dirty="0"/>
              <a:t>Space </a:t>
            </a:r>
            <a:r>
              <a:rPr lang="en-US" altLang="ja-JP" sz="3200" b="1" dirty="0" smtClean="0"/>
              <a:t>Engineering</a:t>
            </a:r>
            <a:r>
              <a:rPr lang="en-US" altLang="ja-JP" sz="3200" b="1" dirty="0"/>
              <a:t> </a:t>
            </a:r>
            <a:r>
              <a:rPr lang="en-US" altLang="ja-JP" sz="3200" b="1" dirty="0" smtClean="0"/>
              <a:t>Education </a:t>
            </a:r>
            <a:br>
              <a:rPr lang="en-US" altLang="ja-JP" sz="3200" b="1" dirty="0" smtClean="0"/>
            </a:br>
            <a:r>
              <a:rPr lang="en-US" altLang="ja-JP" sz="3200" b="1" dirty="0" smtClean="0"/>
              <a:t>at </a:t>
            </a:r>
            <a:r>
              <a:rPr lang="en-US" altLang="ja-JP" sz="3200" b="1" dirty="0"/>
              <a:t>Kyushu Institute </a:t>
            </a:r>
            <a:r>
              <a:rPr lang="en-US" altLang="ja-JP" sz="3200" b="1" dirty="0" smtClean="0"/>
              <a:t>of Technology</a:t>
            </a:r>
            <a:endParaRPr lang="ja-JP" altLang="en-US" sz="3200" b="1" dirty="0"/>
          </a:p>
        </p:txBody>
      </p:sp>
      <p:sp>
        <p:nvSpPr>
          <p:cNvPr id="3" name="サブタイトル 2"/>
          <p:cNvSpPr>
            <a:spLocks noGrp="1"/>
          </p:cNvSpPr>
          <p:nvPr>
            <p:ph type="subTitle" idx="1"/>
          </p:nvPr>
        </p:nvSpPr>
        <p:spPr>
          <a:xfrm>
            <a:off x="712039" y="3270399"/>
            <a:ext cx="8544465" cy="1752600"/>
          </a:xfrm>
        </p:spPr>
        <p:txBody>
          <a:bodyPr/>
          <a:lstStyle/>
          <a:p>
            <a:r>
              <a:rPr lang="en-US" dirty="0" smtClean="0"/>
              <a:t>John L. Polansky</a:t>
            </a:r>
          </a:p>
          <a:p>
            <a:r>
              <a:rPr lang="en-US" altLang="ja-JP" sz="2400" dirty="0" smtClean="0"/>
              <a:t>Laboratory of Spacecraft Environment Interaction Engineering</a:t>
            </a:r>
            <a:endParaRPr lang="en-US" altLang="ja-JP" sz="2400" dirty="0"/>
          </a:p>
          <a:p>
            <a:r>
              <a:rPr lang="en-US" altLang="ja-JP" sz="2400" dirty="0" smtClean="0"/>
              <a:t>Kyushu Institute of Technology, Kitakyushu, Japan</a:t>
            </a:r>
          </a:p>
          <a:p>
            <a:endParaRPr lang="en-US" altLang="ja-JP" sz="2400" dirty="0" smtClean="0"/>
          </a:p>
          <a:p>
            <a:r>
              <a:rPr lang="en-US" altLang="ja-JP" sz="2400" dirty="0" smtClean="0"/>
              <a:t>December 9, 2013</a:t>
            </a:r>
          </a:p>
          <a:p>
            <a:r>
              <a:rPr lang="en-US" altLang="ja-JP" sz="2400" dirty="0" smtClean="0"/>
              <a:t>Mexico</a:t>
            </a:r>
            <a:endParaRPr lang="ja-JP" altLang="en-US" dirty="0"/>
          </a:p>
        </p:txBody>
      </p:sp>
      <p:sp>
        <p:nvSpPr>
          <p:cNvPr id="5" name="Slide Number Placeholder 4"/>
          <p:cNvSpPr>
            <a:spLocks noGrp="1"/>
          </p:cNvSpPr>
          <p:nvPr>
            <p:ph type="sldNum" sz="quarter" idx="12"/>
          </p:nvPr>
        </p:nvSpPr>
        <p:spPr/>
        <p:txBody>
          <a:bodyPr/>
          <a:lstStyle/>
          <a:p>
            <a:pPr>
              <a:defRPr/>
            </a:pPr>
            <a:fld id="{130837B6-1E1A-DE43-80DD-9F1271B80609}" type="slidenum">
              <a:rPr lang="en-US" altLang="ja-JP" smtClean="0"/>
              <a:pPr>
                <a:defRPr/>
              </a:pPr>
              <a:t>1</a:t>
            </a:fld>
            <a:endParaRPr lang="en-US" altLang="ja-JP"/>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txBox="1">
            <a:spLocks noChangeArrowheads="1"/>
          </p:cNvSpPr>
          <p:nvPr/>
        </p:nvSpPr>
        <p:spPr bwMode="auto">
          <a:xfrm>
            <a:off x="766656" y="0"/>
            <a:ext cx="88931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kumimoji="0" lang="en-US" altLang="ja-JP" sz="3200" b="1" dirty="0">
                <a:solidFill>
                  <a:srgbClr val="00B0F0"/>
                </a:solidFill>
                <a:cs typeface="Arial" charset="0"/>
              </a:rPr>
              <a:t>International Exchange Partnerships</a:t>
            </a:r>
            <a:endParaRPr kumimoji="0" lang="ja-JP" altLang="en-US" sz="3200" b="1" dirty="0">
              <a:solidFill>
                <a:srgbClr val="00B0F0"/>
              </a:solidFill>
              <a:cs typeface="Arial" charset="0"/>
            </a:endParaRPr>
          </a:p>
        </p:txBody>
      </p:sp>
      <p:graphicFrame>
        <p:nvGraphicFramePr>
          <p:cNvPr id="5" name="表 4"/>
          <p:cNvGraphicFramePr>
            <a:graphicFrameLocks noGrp="1"/>
          </p:cNvGraphicFramePr>
          <p:nvPr>
            <p:extLst>
              <p:ext uri="{D42A27DB-BD31-4B8C-83A1-F6EECF244321}">
                <p14:modId xmlns:p14="http://schemas.microsoft.com/office/powerpoint/2010/main" xmlns="" val="4292828822"/>
              </p:ext>
            </p:extLst>
          </p:nvPr>
        </p:nvGraphicFramePr>
        <p:xfrm>
          <a:off x="584200" y="1163638"/>
          <a:ext cx="8777288" cy="3964279"/>
        </p:xfrm>
        <a:graphic>
          <a:graphicData uri="http://schemas.openxmlformats.org/drawingml/2006/table">
            <a:tbl>
              <a:tblPr/>
              <a:tblGrid>
                <a:gridCol w="2806700"/>
                <a:gridCol w="1582738"/>
                <a:gridCol w="2806700"/>
                <a:gridCol w="1581150"/>
              </a:tblGrid>
              <a:tr h="55812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000000"/>
                          </a:solidFill>
                          <a:effectLst/>
                          <a:latin typeface="Arial" charset="0"/>
                          <a:ea typeface="ＭＳ Ｐゴシック" charset="0"/>
                          <a:cs typeface="ＭＳ Ｐゴシック" charset="0"/>
                        </a:rPr>
                        <a:t>Countries (Regions)</a:t>
                      </a:r>
                      <a:endParaRPr kumimoji="1" lang="ja-JP" altLang="en-US" sz="1800" b="1"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000000"/>
                          </a:solidFill>
                          <a:effectLst/>
                          <a:latin typeface="Arial" charset="0"/>
                          <a:ea typeface="ＭＳ Ｐゴシック" charset="0"/>
                          <a:cs typeface="ＭＳ Ｐゴシック" charset="0"/>
                        </a:rPr>
                        <a:t># of partner institutions</a:t>
                      </a:r>
                      <a:endParaRPr kumimoji="1" lang="ja-JP" altLang="en-US" sz="1800" b="1"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000000"/>
                          </a:solidFill>
                          <a:effectLst/>
                          <a:latin typeface="Arial" charset="0"/>
                          <a:ea typeface="ＭＳ Ｐゴシック" charset="0"/>
                          <a:cs typeface="ＭＳ Ｐゴシック" charset="0"/>
                        </a:rPr>
                        <a:t>Countries (Regions)</a:t>
                      </a:r>
                      <a:endParaRPr kumimoji="1" lang="ja-JP" altLang="en-US" sz="1800" b="1"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000000"/>
                          </a:solidFill>
                          <a:effectLst/>
                          <a:latin typeface="Arial" charset="0"/>
                          <a:ea typeface="ＭＳ Ｐゴシック" charset="0"/>
                          <a:cs typeface="ＭＳ Ｐゴシック" charset="0"/>
                        </a:rPr>
                        <a:t># of partner institutions</a:t>
                      </a:r>
                      <a:endParaRPr kumimoji="1" lang="ja-JP" altLang="en-US" sz="1800" b="1"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28382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China</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Arial" charset="0"/>
                          <a:ea typeface="ＭＳ Ｐゴシック" charset="0"/>
                          <a:cs typeface="ＭＳ Ｐゴシック" charset="0"/>
                        </a:rPr>
                        <a:t>16</a:t>
                      </a:r>
                      <a:endParaRPr kumimoji="1" lang="en-US" altLang="ja-JP" sz="1800" b="0" i="0" u="none" strike="noStrike" cap="none" normalizeH="0" baseline="0" dirty="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Taiwan</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Arial" charset="0"/>
                          <a:ea typeface="ＭＳ Ｐゴシック" charset="0"/>
                          <a:cs typeface="ＭＳ Ｐゴシック" charset="0"/>
                        </a:rPr>
                        <a:t>3</a:t>
                      </a:r>
                      <a:endParaRPr kumimoji="1" lang="en-US" altLang="ja-JP" sz="1800" b="0" i="0" u="none" strike="noStrike" cap="none" normalizeH="0" baseline="0" dirty="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28382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U.S.A.</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Arial" charset="0"/>
                          <a:ea typeface="ＭＳ Ｐゴシック" charset="0"/>
                          <a:cs typeface="ＭＳ Ｐゴシック" charset="0"/>
                        </a:rPr>
                        <a:t>6</a:t>
                      </a:r>
                      <a:endParaRPr kumimoji="1" lang="en-US" altLang="ja-JP" sz="1800" b="0" i="0" u="none" strike="noStrike" cap="none" normalizeH="0" baseline="0" dirty="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charset="0"/>
                          <a:ea typeface="ＭＳ Ｐゴシック" charset="0"/>
                          <a:cs typeface="ＭＳ Ｐゴシック" charset="0"/>
                        </a:rPr>
                        <a:t>Malaysia</a:t>
                      </a:r>
                      <a:endParaRPr kumimoji="1" lang="ja-JP" altLang="en-US" sz="1800" b="0" i="0" u="none" strike="noStrike" cap="none" normalizeH="0" baseline="0" dirty="0">
                        <a:ln>
                          <a:noFill/>
                        </a:ln>
                        <a:solidFill>
                          <a:schemeClr val="tx1"/>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charset="0"/>
                          <a:ea typeface="ＭＳ Ｐゴシック" charset="0"/>
                          <a:cs typeface="ＭＳ Ｐゴシック" charset="0"/>
                        </a:rPr>
                        <a:t>3</a:t>
                      </a:r>
                      <a:endParaRPr kumimoji="1" lang="en-US" altLang="ja-JP" sz="1800" b="0" i="0" u="none" strike="noStrike" cap="none" normalizeH="0" baseline="0" dirty="0">
                        <a:ln>
                          <a:noFill/>
                        </a:ln>
                        <a:solidFill>
                          <a:schemeClr val="tx1"/>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28382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Korea</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Arial" charset="0"/>
                          <a:ea typeface="ＭＳ Ｐゴシック" charset="0"/>
                          <a:cs typeface="ＭＳ Ｐゴシック" charset="0"/>
                        </a:rPr>
                        <a:t>9</a:t>
                      </a:r>
                      <a:endParaRPr kumimoji="1" lang="en-US" altLang="ja-JP" sz="1800" b="0" i="0" u="none" strike="noStrike" cap="none" normalizeH="0" baseline="0" dirty="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Bangladesh</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1</a:t>
                      </a:r>
                      <a:endParaRPr kumimoji="1" lang="en-US" altLang="ja-JP"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28382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charset="0"/>
                          <a:ea typeface="ＭＳ Ｐゴシック" charset="0"/>
                          <a:cs typeface="ＭＳ Ｐゴシック" charset="0"/>
                        </a:rPr>
                        <a:t>Thailand</a:t>
                      </a:r>
                      <a:endParaRPr kumimoji="1" lang="ja-JP" altLang="en-US" sz="1800" b="0" i="0" u="none" strike="noStrike" cap="none" normalizeH="0" baseline="0" dirty="0">
                        <a:ln>
                          <a:noFill/>
                        </a:ln>
                        <a:solidFill>
                          <a:schemeClr val="tx1"/>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charset="0"/>
                          <a:ea typeface="ＭＳ Ｐゴシック" charset="0"/>
                          <a:cs typeface="ＭＳ Ｐゴシック" charset="0"/>
                        </a:rPr>
                        <a:t>5</a:t>
                      </a:r>
                      <a:endParaRPr kumimoji="1" lang="en-US" altLang="ja-JP" sz="1800" b="0" i="0" u="none" strike="noStrike" cap="none" normalizeH="0" baseline="0" dirty="0">
                        <a:ln>
                          <a:noFill/>
                        </a:ln>
                        <a:solidFill>
                          <a:schemeClr val="tx1"/>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Pakistan</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1</a:t>
                      </a:r>
                      <a:endParaRPr kumimoji="1" lang="en-US" altLang="ja-JP"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28382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Arial" charset="0"/>
                          <a:ea typeface="ＭＳ Ｐゴシック" charset="0"/>
                          <a:cs typeface="ＭＳ Ｐゴシック" charset="0"/>
                        </a:rPr>
                        <a:t>Vietnam</a:t>
                      </a:r>
                      <a:endParaRPr kumimoji="1" lang="ja-JP" altLang="en-US" sz="1800" b="0" i="0" u="none" strike="noStrike" cap="none" normalizeH="0" baseline="0" dirty="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ＭＳ Ｐゴシック" charset="0"/>
                          <a:ea typeface="ＭＳ Ｐゴシック" charset="0"/>
                          <a:cs typeface="ＭＳ Ｐゴシック" charset="0"/>
                        </a:rPr>
                        <a:t>7</a:t>
                      </a:r>
                      <a:endParaRPr kumimoji="1" lang="en-US" altLang="ja-JP" sz="1800" b="0" i="0" u="none" strike="noStrike" cap="none" normalizeH="0" baseline="0" dirty="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Sri Lanka</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1</a:t>
                      </a:r>
                      <a:endParaRPr kumimoji="1" lang="en-US" altLang="ja-JP"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28382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charset="0"/>
                          <a:ea typeface="ＭＳ Ｐゴシック" charset="0"/>
                          <a:cs typeface="ＭＳ Ｐゴシック" charset="0"/>
                        </a:rPr>
                        <a:t>Indonesia</a:t>
                      </a:r>
                      <a:endParaRPr kumimoji="1" lang="ja-JP" altLang="en-US" sz="1800" b="0" i="0" u="none" strike="noStrike" cap="none" normalizeH="0" baseline="0" dirty="0">
                        <a:ln>
                          <a:noFill/>
                        </a:ln>
                        <a:solidFill>
                          <a:schemeClr val="tx1"/>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Arial" charset="0"/>
                          <a:ea typeface="ＭＳ Ｐゴシック" charset="0"/>
                          <a:cs typeface="ＭＳ Ｐゴシック" charset="0"/>
                        </a:rPr>
                        <a:t>4</a:t>
                      </a:r>
                      <a:endParaRPr kumimoji="1" lang="en-US" altLang="ja-JP" sz="1800" b="0" i="0" u="none" strike="noStrike" cap="none" normalizeH="0" baseline="0" dirty="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Philippines</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1</a:t>
                      </a:r>
                      <a:endParaRPr kumimoji="1" lang="en-US" altLang="ja-JP"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28382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India</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Arial" charset="0"/>
                          <a:ea typeface="ＭＳ Ｐゴシック" charset="0"/>
                          <a:cs typeface="ＭＳ Ｐゴシック" charset="0"/>
                        </a:rPr>
                        <a:t>5</a:t>
                      </a:r>
                      <a:endParaRPr kumimoji="1" lang="en-US" altLang="ja-JP" sz="1800" b="0" i="0" u="none" strike="noStrike" cap="none" normalizeH="0" baseline="0" dirty="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New Zealand</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Arial" charset="0"/>
                          <a:ea typeface="ＭＳ Ｐゴシック" charset="0"/>
                          <a:cs typeface="ＭＳ Ｐゴシック" charset="0"/>
                        </a:rPr>
                        <a:t>2</a:t>
                      </a:r>
                      <a:endParaRPr kumimoji="1" lang="en-US" altLang="ja-JP" sz="1800" b="0" i="0" u="none" strike="noStrike" cap="none" normalizeH="0" baseline="0" dirty="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28382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Australia</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1" lang="en-US" altLang="ja-JP"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Italy</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1</a:t>
                      </a:r>
                      <a:endParaRPr kumimoji="1" lang="en-US" altLang="ja-JP"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28382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U.K.</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1" lang="en-US" altLang="ja-JP"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Poland</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1</a:t>
                      </a:r>
                      <a:endParaRPr kumimoji="1" lang="en-US" altLang="ja-JP"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28382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France</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Arial" charset="0"/>
                          <a:ea typeface="ＭＳ Ｐゴシック" charset="0"/>
                          <a:cs typeface="ＭＳ Ｐゴシック" charset="0"/>
                        </a:rPr>
                        <a:t>5</a:t>
                      </a:r>
                      <a:endParaRPr kumimoji="1" lang="en-US" altLang="ja-JP" sz="1800" b="0" i="0" u="none" strike="noStrike" cap="none" normalizeH="0" baseline="0" dirty="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Norway</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1</a:t>
                      </a:r>
                      <a:endParaRPr kumimoji="1" lang="en-US" altLang="ja-JP"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28382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Mongolia</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Arial" charset="0"/>
                          <a:ea typeface="ＭＳ Ｐゴシック" charset="0"/>
                          <a:cs typeface="ＭＳ Ｐゴシック" charset="0"/>
                        </a:rPr>
                        <a:t>2</a:t>
                      </a:r>
                      <a:endParaRPr kumimoji="1" lang="en-US" altLang="ja-JP" sz="1800" b="0" i="0" u="none" strike="noStrike" cap="none" normalizeH="0" baseline="0" dirty="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Spain</a:t>
                      </a:r>
                      <a:endParaRPr kumimoji="1" lang="ja-JP" alt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1</a:t>
                      </a: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28382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Germany</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Arial" charset="0"/>
                          <a:ea typeface="ＭＳ Ｐゴシック" charset="0"/>
                          <a:cs typeface="ＭＳ Ｐゴシック" charset="0"/>
                        </a:rPr>
                        <a:t>3</a:t>
                      </a:r>
                      <a:endParaRPr kumimoji="1" lang="en-US" altLang="ja-JP" sz="1800" b="0" i="0" u="none" strike="noStrike" cap="none" normalizeH="0" baseline="0" dirty="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Arial" charset="0"/>
                          <a:ea typeface="ＭＳ Ｐゴシック" charset="0"/>
                          <a:cs typeface="ＭＳ Ｐゴシック" charset="0"/>
                        </a:rPr>
                        <a:t>Total</a:t>
                      </a:r>
                      <a:endParaRPr kumimoji="1" lang="ja-JP" altLang="en-US" sz="1800" b="0" i="0" u="none" strike="noStrike" cap="none" normalizeH="0" baseline="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Arial" charset="0"/>
                          <a:ea typeface="ＭＳ Ｐゴシック" charset="0"/>
                          <a:cs typeface="ＭＳ Ｐゴシック" charset="0"/>
                        </a:rPr>
                        <a:t>84</a:t>
                      </a:r>
                      <a:endParaRPr kumimoji="1" lang="en-US" altLang="ja-JP" sz="1800" b="0" i="0" u="none" strike="noStrike" cap="none" normalizeH="0" baseline="0" dirty="0">
                        <a:ln>
                          <a:noFill/>
                        </a:ln>
                        <a:solidFill>
                          <a:srgbClr val="000000"/>
                        </a:solidFill>
                        <a:effectLst/>
                        <a:latin typeface="ＭＳ Ｐゴシック" charset="0"/>
                        <a:ea typeface="ＭＳ Ｐゴシック" charset="0"/>
                        <a:cs typeface="ＭＳ Ｐゴシック" charset="0"/>
                      </a:endParaRPr>
                    </a:p>
                  </a:txBody>
                  <a:tcPr marL="10319" marR="10319" marT="9523"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bl>
          </a:graphicData>
        </a:graphic>
      </p:graphicFrame>
      <p:sp>
        <p:nvSpPr>
          <p:cNvPr id="26698" name="Rectangle 4"/>
          <p:cNvSpPr>
            <a:spLocks noChangeArrowheads="1"/>
          </p:cNvSpPr>
          <p:nvPr/>
        </p:nvSpPr>
        <p:spPr bwMode="auto">
          <a:xfrm>
            <a:off x="271463" y="515938"/>
            <a:ext cx="9221787"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ja-JP" sz="2800" b="1" dirty="0">
                <a:solidFill>
                  <a:srgbClr val="E856BE"/>
                </a:solidFill>
                <a:latin typeface="ＭＳ Ｐゴシック" charset="0"/>
              </a:rPr>
              <a:t>with 23 countries/regions and </a:t>
            </a:r>
            <a:r>
              <a:rPr lang="en-US" altLang="ja-JP" sz="2800" b="1" dirty="0" smtClean="0">
                <a:solidFill>
                  <a:srgbClr val="E856BE"/>
                </a:solidFill>
                <a:latin typeface="ＭＳ Ｐゴシック" charset="0"/>
              </a:rPr>
              <a:t>84 </a:t>
            </a:r>
            <a:r>
              <a:rPr lang="en-US" altLang="ja-JP" sz="2800" b="1" dirty="0">
                <a:solidFill>
                  <a:srgbClr val="E856BE"/>
                </a:solidFill>
                <a:latin typeface="ＭＳ Ｐゴシック" charset="0"/>
              </a:rPr>
              <a:t>universities/institutions</a:t>
            </a:r>
            <a:endParaRPr lang="ja-JP" altLang="en-US" sz="2800" b="1" dirty="0">
              <a:solidFill>
                <a:srgbClr val="E856BE"/>
              </a:solidFill>
              <a:latin typeface="ＭＳ Ｐゴシック" charset="0"/>
            </a:endParaRPr>
          </a:p>
        </p:txBody>
      </p:sp>
      <p:grpSp>
        <p:nvGrpSpPr>
          <p:cNvPr id="26699" name="グループ化 31"/>
          <p:cNvGrpSpPr>
            <a:grpSpLocks/>
          </p:cNvGrpSpPr>
          <p:nvPr/>
        </p:nvGrpSpPr>
        <p:grpSpPr bwMode="auto">
          <a:xfrm>
            <a:off x="819150" y="5157788"/>
            <a:ext cx="8191500" cy="1031875"/>
            <a:chOff x="1115616" y="5733256"/>
            <a:chExt cx="7561609" cy="1032818"/>
          </a:xfrm>
        </p:grpSpPr>
        <p:pic>
          <p:nvPicPr>
            <p:cNvPr id="26701" name="Picture 27" descr="c_18"/>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2411760" y="5949280"/>
              <a:ext cx="465137" cy="31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02" name="Picture 30" descr="c_2"/>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2987824" y="6021288"/>
              <a:ext cx="465137" cy="312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03" name="Picture 32" descr="c_9"/>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1115616" y="5733256"/>
              <a:ext cx="465138" cy="311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04" name="Picture 39" descr="c_4"/>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3635896" y="6021288"/>
              <a:ext cx="465138" cy="31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05" name="Picture 6" descr="Italia"/>
            <p:cNvPicPr>
              <a:picLocks noChangeAspect="1" noChangeArrowheads="1"/>
            </p:cNvPicPr>
            <p:nvPr/>
          </p:nvPicPr>
          <p:blipFill>
            <a:blip r:embed="rId6" cstate="print">
              <a:extLst>
                <a:ext uri="{28A0092B-C50C-407E-A947-70E740481C1C}">
                  <a14:useLocalDpi xmlns:a14="http://schemas.microsoft.com/office/drawing/2010/main" xmlns=""/>
                </a:ext>
              </a:extLst>
            </a:blip>
            <a:srcRect r="69588" b="-7999"/>
            <a:stretch>
              <a:fillRect/>
            </a:stretch>
          </p:blipFill>
          <p:spPr bwMode="auto">
            <a:xfrm>
              <a:off x="1763688" y="5877272"/>
              <a:ext cx="504825" cy="360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06" name="Picture 26" descr="c_10"/>
            <p:cNvPicPr>
              <a:picLocks noChangeAspect="1" noChangeArrowheads="1"/>
            </p:cNvPicPr>
            <p:nvPr/>
          </p:nvPicPr>
          <p:blipFill>
            <a:blip r:embed="rId7">
              <a:extLst>
                <a:ext uri="{28A0092B-C50C-407E-A947-70E740481C1C}">
                  <a14:useLocalDpi xmlns:a14="http://schemas.microsoft.com/office/drawing/2010/main" xmlns=""/>
                </a:ext>
              </a:extLst>
            </a:blip>
            <a:srcRect/>
            <a:stretch>
              <a:fillRect/>
            </a:stretch>
          </p:blipFill>
          <p:spPr bwMode="auto">
            <a:xfrm>
              <a:off x="6300192" y="5805264"/>
              <a:ext cx="465138" cy="311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07" name="Picture 28" descr="c_15"/>
            <p:cNvPicPr>
              <a:picLocks noChangeAspect="1" noChangeArrowheads="1"/>
            </p:cNvPicPr>
            <p:nvPr/>
          </p:nvPicPr>
          <p:blipFill>
            <a:blip r:embed="rId8">
              <a:extLst>
                <a:ext uri="{28A0092B-C50C-407E-A947-70E740481C1C}">
                  <a14:useLocalDpi xmlns:a14="http://schemas.microsoft.com/office/drawing/2010/main" xmlns=""/>
                </a:ext>
              </a:extLst>
            </a:blip>
            <a:srcRect/>
            <a:stretch>
              <a:fillRect/>
            </a:stretch>
          </p:blipFill>
          <p:spPr bwMode="auto">
            <a:xfrm>
              <a:off x="4932040" y="5877272"/>
              <a:ext cx="465138" cy="312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08" name="Picture 36" descr="c_3-1"/>
            <p:cNvPicPr>
              <a:picLocks noChangeAspect="1" noChangeArrowheads="1"/>
            </p:cNvPicPr>
            <p:nvPr/>
          </p:nvPicPr>
          <p:blipFill>
            <a:blip r:embed="rId9">
              <a:extLst>
                <a:ext uri="{28A0092B-C50C-407E-A947-70E740481C1C}">
                  <a14:useLocalDpi xmlns:a14="http://schemas.microsoft.com/office/drawing/2010/main" xmlns=""/>
                </a:ext>
              </a:extLst>
            </a:blip>
            <a:srcRect/>
            <a:stretch>
              <a:fillRect/>
            </a:stretch>
          </p:blipFill>
          <p:spPr bwMode="auto">
            <a:xfrm>
              <a:off x="4283968" y="5877272"/>
              <a:ext cx="465138" cy="312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09" name="Picture 31" descr="c_1"/>
            <p:cNvPicPr>
              <a:picLocks noChangeAspect="1" noChangeArrowheads="1"/>
            </p:cNvPicPr>
            <p:nvPr/>
          </p:nvPicPr>
          <p:blipFill>
            <a:blip r:embed="rId10">
              <a:extLst>
                <a:ext uri="{28A0092B-C50C-407E-A947-70E740481C1C}">
                  <a14:useLocalDpi xmlns:a14="http://schemas.microsoft.com/office/drawing/2010/main" xmlns=""/>
                </a:ext>
              </a:extLst>
            </a:blip>
            <a:srcRect/>
            <a:stretch>
              <a:fillRect/>
            </a:stretch>
          </p:blipFill>
          <p:spPr bwMode="auto">
            <a:xfrm>
              <a:off x="5580112" y="5733256"/>
              <a:ext cx="465138" cy="312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10" name="Picture 34" descr="c_12"/>
            <p:cNvPicPr>
              <a:picLocks noChangeAspect="1" noChangeArrowheads="1"/>
            </p:cNvPicPr>
            <p:nvPr/>
          </p:nvPicPr>
          <p:blipFill>
            <a:blip r:embed="rId11">
              <a:extLst>
                <a:ext uri="{28A0092B-C50C-407E-A947-70E740481C1C}">
                  <a14:useLocalDpi xmlns:a14="http://schemas.microsoft.com/office/drawing/2010/main" xmlns=""/>
                </a:ext>
              </a:extLst>
            </a:blip>
            <a:srcRect/>
            <a:stretch>
              <a:fillRect/>
            </a:stretch>
          </p:blipFill>
          <p:spPr bwMode="auto">
            <a:xfrm>
              <a:off x="4932040" y="6309320"/>
              <a:ext cx="465137"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11" name="Picture 29" descr="c_11"/>
            <p:cNvPicPr>
              <a:picLocks noChangeAspect="1" noChangeArrowheads="1"/>
            </p:cNvPicPr>
            <p:nvPr/>
          </p:nvPicPr>
          <p:blipFill>
            <a:blip r:embed="rId12">
              <a:extLst>
                <a:ext uri="{28A0092B-C50C-407E-A947-70E740481C1C}">
                  <a14:useLocalDpi xmlns:a14="http://schemas.microsoft.com/office/drawing/2010/main" xmlns=""/>
                </a:ext>
              </a:extLst>
            </a:blip>
            <a:srcRect/>
            <a:stretch>
              <a:fillRect/>
            </a:stretch>
          </p:blipFill>
          <p:spPr bwMode="auto">
            <a:xfrm>
              <a:off x="4283968" y="6309320"/>
              <a:ext cx="465137"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12" name="Picture 41" descr="c_6"/>
            <p:cNvPicPr>
              <a:picLocks noChangeAspect="1" noChangeArrowheads="1"/>
            </p:cNvPicPr>
            <p:nvPr/>
          </p:nvPicPr>
          <p:blipFill>
            <a:blip r:embed="rId13">
              <a:extLst>
                <a:ext uri="{28A0092B-C50C-407E-A947-70E740481C1C}">
                  <a14:useLocalDpi xmlns:a14="http://schemas.microsoft.com/office/drawing/2010/main" xmlns=""/>
                </a:ext>
              </a:extLst>
            </a:blip>
            <a:srcRect/>
            <a:stretch>
              <a:fillRect/>
            </a:stretch>
          </p:blipFill>
          <p:spPr bwMode="auto">
            <a:xfrm>
              <a:off x="2411760" y="6381328"/>
              <a:ext cx="465137" cy="31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13" name="Picture 42" descr="c_7"/>
            <p:cNvPicPr>
              <a:picLocks noChangeAspect="1" noChangeArrowheads="1"/>
            </p:cNvPicPr>
            <p:nvPr/>
          </p:nvPicPr>
          <p:blipFill>
            <a:blip r:embed="rId14">
              <a:extLst>
                <a:ext uri="{28A0092B-C50C-407E-A947-70E740481C1C}">
                  <a14:useLocalDpi xmlns:a14="http://schemas.microsoft.com/office/drawing/2010/main" xmlns=""/>
                </a:ext>
              </a:extLst>
            </a:blip>
            <a:srcRect/>
            <a:stretch>
              <a:fillRect/>
            </a:stretch>
          </p:blipFill>
          <p:spPr bwMode="auto">
            <a:xfrm>
              <a:off x="1115616" y="6165304"/>
              <a:ext cx="465137" cy="31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14" name="Picture 43" descr="c_8"/>
            <p:cNvPicPr>
              <a:picLocks noChangeAspect="1" noChangeArrowheads="1"/>
            </p:cNvPicPr>
            <p:nvPr/>
          </p:nvPicPr>
          <p:blipFill>
            <a:blip r:embed="rId15">
              <a:extLst>
                <a:ext uri="{28A0092B-C50C-407E-A947-70E740481C1C}">
                  <a14:useLocalDpi xmlns:a14="http://schemas.microsoft.com/office/drawing/2010/main" xmlns=""/>
                </a:ext>
              </a:extLst>
            </a:blip>
            <a:srcRect/>
            <a:stretch>
              <a:fillRect/>
            </a:stretch>
          </p:blipFill>
          <p:spPr bwMode="auto">
            <a:xfrm>
              <a:off x="3635896" y="6453336"/>
              <a:ext cx="465137" cy="31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15" name="Picture 44" descr="c_17"/>
            <p:cNvPicPr>
              <a:picLocks noChangeAspect="1" noChangeArrowheads="1"/>
            </p:cNvPicPr>
            <p:nvPr/>
          </p:nvPicPr>
          <p:blipFill>
            <a:blip r:embed="rId16">
              <a:extLst>
                <a:ext uri="{28A0092B-C50C-407E-A947-70E740481C1C}">
                  <a14:useLocalDpi xmlns:a14="http://schemas.microsoft.com/office/drawing/2010/main" xmlns=""/>
                </a:ext>
              </a:extLst>
            </a:blip>
            <a:srcRect/>
            <a:stretch>
              <a:fillRect/>
            </a:stretch>
          </p:blipFill>
          <p:spPr bwMode="auto">
            <a:xfrm>
              <a:off x="2987824" y="6453336"/>
              <a:ext cx="465137"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16" name="Picture 4" descr="Taiwan"/>
            <p:cNvPicPr>
              <a:picLocks noChangeAspect="1" noChangeArrowheads="1"/>
            </p:cNvPicPr>
            <p:nvPr/>
          </p:nvPicPr>
          <p:blipFill>
            <a:blip r:embed="rId17" cstate="print">
              <a:extLst>
                <a:ext uri="{28A0092B-C50C-407E-A947-70E740481C1C}">
                  <a14:useLocalDpi xmlns:a14="http://schemas.microsoft.com/office/drawing/2010/main" xmlns=""/>
                </a:ext>
              </a:extLst>
            </a:blip>
            <a:srcRect r="69588" b="-7999"/>
            <a:stretch>
              <a:fillRect/>
            </a:stretch>
          </p:blipFill>
          <p:spPr bwMode="auto">
            <a:xfrm>
              <a:off x="1763688" y="6309320"/>
              <a:ext cx="503237"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17" name="Picture 33" descr="c_13"/>
            <p:cNvPicPr>
              <a:picLocks noChangeAspect="1" noChangeArrowheads="1"/>
            </p:cNvPicPr>
            <p:nvPr/>
          </p:nvPicPr>
          <p:blipFill>
            <a:blip r:embed="rId18">
              <a:extLst>
                <a:ext uri="{28A0092B-C50C-407E-A947-70E740481C1C}">
                  <a14:useLocalDpi xmlns:a14="http://schemas.microsoft.com/office/drawing/2010/main" xmlns=""/>
                </a:ext>
              </a:extLst>
            </a:blip>
            <a:srcRect/>
            <a:stretch>
              <a:fillRect/>
            </a:stretch>
          </p:blipFill>
          <p:spPr bwMode="auto">
            <a:xfrm>
              <a:off x="7596336" y="5949280"/>
              <a:ext cx="465137"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18" name="Picture 35" descr="c_14"/>
            <p:cNvPicPr>
              <a:picLocks noChangeAspect="1" noChangeArrowheads="1"/>
            </p:cNvPicPr>
            <p:nvPr/>
          </p:nvPicPr>
          <p:blipFill>
            <a:blip r:embed="rId19">
              <a:extLst>
                <a:ext uri="{28A0092B-C50C-407E-A947-70E740481C1C}">
                  <a14:useLocalDpi xmlns:a14="http://schemas.microsoft.com/office/drawing/2010/main" xmlns=""/>
                </a:ext>
              </a:extLst>
            </a:blip>
            <a:srcRect/>
            <a:stretch>
              <a:fillRect/>
            </a:stretch>
          </p:blipFill>
          <p:spPr bwMode="auto">
            <a:xfrm>
              <a:off x="7596336" y="6381328"/>
              <a:ext cx="465137"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19" name="Picture 37" descr="c_5"/>
            <p:cNvPicPr>
              <a:picLocks noChangeAspect="1" noChangeArrowheads="1"/>
            </p:cNvPicPr>
            <p:nvPr/>
          </p:nvPicPr>
          <p:blipFill>
            <a:blip r:embed="rId20">
              <a:extLst>
                <a:ext uri="{28A0092B-C50C-407E-A947-70E740481C1C}">
                  <a14:useLocalDpi xmlns:a14="http://schemas.microsoft.com/office/drawing/2010/main" xmlns=""/>
                </a:ext>
              </a:extLst>
            </a:blip>
            <a:srcRect/>
            <a:stretch>
              <a:fillRect/>
            </a:stretch>
          </p:blipFill>
          <p:spPr bwMode="auto">
            <a:xfrm>
              <a:off x="6300192" y="6237312"/>
              <a:ext cx="465137"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20" name="Picture 38" descr="c_19"/>
            <p:cNvPicPr>
              <a:picLocks noChangeAspect="1" noChangeArrowheads="1"/>
            </p:cNvPicPr>
            <p:nvPr/>
          </p:nvPicPr>
          <p:blipFill>
            <a:blip r:embed="rId21">
              <a:extLst>
                <a:ext uri="{28A0092B-C50C-407E-A947-70E740481C1C}">
                  <a14:useLocalDpi xmlns:a14="http://schemas.microsoft.com/office/drawing/2010/main" xmlns=""/>
                </a:ext>
              </a:extLst>
            </a:blip>
            <a:srcRect/>
            <a:stretch>
              <a:fillRect/>
            </a:stretch>
          </p:blipFill>
          <p:spPr bwMode="auto">
            <a:xfrm>
              <a:off x="6948264" y="5877272"/>
              <a:ext cx="465137" cy="31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21" name="Picture 40" descr="c_16"/>
            <p:cNvPicPr>
              <a:picLocks noChangeAspect="1" noChangeArrowheads="1"/>
            </p:cNvPicPr>
            <p:nvPr/>
          </p:nvPicPr>
          <p:blipFill>
            <a:blip r:embed="rId22">
              <a:extLst>
                <a:ext uri="{28A0092B-C50C-407E-A947-70E740481C1C}">
                  <a14:useLocalDpi xmlns:a14="http://schemas.microsoft.com/office/drawing/2010/main" xmlns=""/>
                </a:ext>
              </a:extLst>
            </a:blip>
            <a:srcRect/>
            <a:stretch>
              <a:fillRect/>
            </a:stretch>
          </p:blipFill>
          <p:spPr bwMode="auto">
            <a:xfrm>
              <a:off x="6948264" y="6309320"/>
              <a:ext cx="465137" cy="31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22" name="Picture 2" descr="Mongol"/>
            <p:cNvPicPr>
              <a:picLocks noChangeAspect="1" noChangeArrowheads="1"/>
            </p:cNvPicPr>
            <p:nvPr/>
          </p:nvPicPr>
          <p:blipFill>
            <a:blip r:embed="rId23" cstate="print">
              <a:extLst>
                <a:ext uri="{28A0092B-C50C-407E-A947-70E740481C1C}">
                  <a14:useLocalDpi xmlns:a14="http://schemas.microsoft.com/office/drawing/2010/main" xmlns=""/>
                </a:ext>
              </a:extLst>
            </a:blip>
            <a:srcRect r="69588" b="-7999"/>
            <a:stretch>
              <a:fillRect/>
            </a:stretch>
          </p:blipFill>
          <p:spPr bwMode="auto">
            <a:xfrm>
              <a:off x="5580112" y="6165304"/>
              <a:ext cx="504825"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23" name="Picture 53" descr="C:\Documents and Settings\sotoya-m\Local Settings\Temporary Internet Files\Content.IE5\OF67OL81\MP900362833[2].jpg"/>
            <p:cNvPicPr>
              <a:picLocks noChangeAspect="1" noChangeArrowheads="1"/>
            </p:cNvPicPr>
            <p:nvPr/>
          </p:nvPicPr>
          <p:blipFill>
            <a:blip r:embed="rId24">
              <a:extLst>
                <a:ext uri="{28A0092B-C50C-407E-A947-70E740481C1C}">
                  <a14:useLocalDpi xmlns:a14="http://schemas.microsoft.com/office/drawing/2010/main" xmlns=""/>
                </a:ext>
              </a:extLst>
            </a:blip>
            <a:srcRect/>
            <a:stretch>
              <a:fillRect/>
            </a:stretch>
          </p:blipFill>
          <p:spPr bwMode="auto">
            <a:xfrm>
              <a:off x="8172400" y="6165304"/>
              <a:ext cx="5048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Slide Number Placeholder 5"/>
          <p:cNvSpPr>
            <a:spLocks noGrp="1"/>
          </p:cNvSpPr>
          <p:nvPr>
            <p:ph type="sldNum" sz="quarter" idx="12"/>
          </p:nvPr>
        </p:nvSpPr>
        <p:spPr/>
        <p:txBody>
          <a:bodyPr/>
          <a:lstStyle/>
          <a:p>
            <a:pPr>
              <a:defRPr/>
            </a:pPr>
            <a:fld id="{4048C0D4-87C0-244C-9167-9A696DC86442}" type="slidenum">
              <a:rPr lang="en-US" altLang="ja-JP" smtClean="0"/>
              <a:pPr>
                <a:defRPr/>
              </a:pPr>
              <a:t>10</a:t>
            </a:fld>
            <a:endParaRPr lang="en-US" altLang="ja-JP"/>
          </a:p>
        </p:txBody>
      </p:sp>
      <p:sp>
        <p:nvSpPr>
          <p:cNvPr id="32" name="TextBox 31"/>
          <p:cNvSpPr txBox="1"/>
          <p:nvPr/>
        </p:nvSpPr>
        <p:spPr>
          <a:xfrm>
            <a:off x="421823" y="6338604"/>
            <a:ext cx="2494430" cy="369332"/>
          </a:xfrm>
          <a:prstGeom prst="rect">
            <a:avLst/>
          </a:prstGeom>
          <a:noFill/>
        </p:spPr>
        <p:txBody>
          <a:bodyPr wrap="none" rtlCol="0">
            <a:spAutoFit/>
          </a:bodyPr>
          <a:lstStyle/>
          <a:p>
            <a:r>
              <a:rPr lang="en-US" sz="1800" dirty="0" smtClean="0"/>
              <a:t>As of September 2013</a:t>
            </a:r>
            <a:endParaRPr lang="en-US" sz="1800" dirty="0"/>
          </a:p>
        </p:txBody>
      </p:sp>
    </p:spTree>
    <p:extLst>
      <p:ext uri="{BB962C8B-B14F-4D97-AF65-F5344CB8AC3E}">
        <p14:creationId xmlns:p14="http://schemas.microsoft.com/office/powerpoint/2010/main" xmlns="" val="1652591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タイトル 1"/>
          <p:cNvSpPr>
            <a:spLocks noGrp="1"/>
          </p:cNvSpPr>
          <p:nvPr>
            <p:ph type="title"/>
          </p:nvPr>
        </p:nvSpPr>
        <p:spPr>
          <a:xfrm>
            <a:off x="193675" y="-192016"/>
            <a:ext cx="9423400" cy="1143000"/>
          </a:xfrm>
        </p:spPr>
        <p:txBody>
          <a:bodyPr/>
          <a:lstStyle/>
          <a:p>
            <a:r>
              <a:rPr lang="en-US" altLang="ja-JP" sz="3600" b="1" dirty="0">
                <a:solidFill>
                  <a:srgbClr val="00B0F0"/>
                </a:solidFill>
                <a:latin typeface="Arial" charset="0"/>
                <a:ea typeface="ＭＳ Ｐゴシック" charset="0"/>
                <a:cs typeface="Arial" charset="0"/>
              </a:rPr>
              <a:t>International Students at </a:t>
            </a:r>
            <a:r>
              <a:rPr lang="en-US" altLang="ja-JP" sz="3600" b="1" dirty="0" smtClean="0">
                <a:solidFill>
                  <a:srgbClr val="00B0F0"/>
                </a:solidFill>
                <a:latin typeface="Arial" charset="0"/>
                <a:ea typeface="ＭＳ Ｐゴシック" charset="0"/>
                <a:cs typeface="Arial" charset="0"/>
              </a:rPr>
              <a:t>KIT</a:t>
            </a:r>
            <a:endParaRPr lang="ja-JP" altLang="en-US" sz="3600" b="1" dirty="0">
              <a:solidFill>
                <a:srgbClr val="00B0F0"/>
              </a:solidFill>
              <a:latin typeface="Arial" charset="0"/>
              <a:ea typeface="ＭＳ Ｐゴシック" charset="0"/>
              <a:cs typeface="Arial" charset="0"/>
            </a:endParaRPr>
          </a:p>
        </p:txBody>
      </p:sp>
      <p:graphicFrame>
        <p:nvGraphicFramePr>
          <p:cNvPr id="9" name="表 8"/>
          <p:cNvGraphicFramePr>
            <a:graphicFrameLocks noGrp="1"/>
          </p:cNvGraphicFramePr>
          <p:nvPr>
            <p:extLst>
              <p:ext uri="{D42A27DB-BD31-4B8C-83A1-F6EECF244321}">
                <p14:modId xmlns:p14="http://schemas.microsoft.com/office/powerpoint/2010/main" xmlns="" val="2145668438"/>
              </p:ext>
            </p:extLst>
          </p:nvPr>
        </p:nvGraphicFramePr>
        <p:xfrm>
          <a:off x="914400" y="738876"/>
          <a:ext cx="7924800" cy="5248275"/>
        </p:xfrm>
        <a:graphic>
          <a:graphicData uri="http://schemas.openxmlformats.org/drawingml/2006/table">
            <a:tbl>
              <a:tblPr/>
              <a:tblGrid>
                <a:gridCol w="1814513"/>
                <a:gridCol w="2228850"/>
                <a:gridCol w="1700212"/>
                <a:gridCol w="2181225"/>
              </a:tblGrid>
              <a:tr h="4476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CN" sz="1400" b="1" i="0" u="none" strike="noStrike" cap="none" normalizeH="0" baseline="0">
                          <a:ln>
                            <a:noFill/>
                          </a:ln>
                          <a:solidFill>
                            <a:srgbClr val="000000"/>
                          </a:solidFill>
                          <a:effectLst/>
                          <a:latin typeface="Calibri" charset="0"/>
                          <a:ea typeface="SimSun" charset="0"/>
                          <a:cs typeface="SimSun" charset="0"/>
                        </a:rPr>
                        <a:t>Country </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CN" sz="1400" b="1" i="0" u="none" strike="noStrike" cap="none" normalizeH="0" baseline="0">
                          <a:ln>
                            <a:noFill/>
                          </a:ln>
                          <a:solidFill>
                            <a:srgbClr val="000000"/>
                          </a:solidFill>
                          <a:effectLst/>
                          <a:latin typeface="Calibri" charset="0"/>
                          <a:ea typeface="SimSun" charset="0"/>
                          <a:cs typeface="SimSun" charset="0"/>
                        </a:rPr>
                        <a:t>(Region)</a:t>
                      </a:r>
                      <a:endParaRPr kumimoji="1" lang="zh-CN" altLang="en-US" sz="1400" b="1" i="0" u="none" strike="noStrike" cap="none" normalizeH="0" baseline="0">
                        <a:ln>
                          <a:noFill/>
                        </a:ln>
                        <a:solidFill>
                          <a:srgbClr val="000000"/>
                        </a:solidFill>
                        <a:effectLst/>
                        <a:latin typeface="Arial" charset="0"/>
                        <a:ea typeface="ＭＳ Ｐゴシック" charset="0"/>
                        <a:cs typeface="Arial" charset="0"/>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C3D69B"/>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noFill/>
                          </a:ln>
                          <a:solidFill>
                            <a:srgbClr val="000000"/>
                          </a:solidFill>
                          <a:effectLst/>
                          <a:latin typeface="Calibri" charset="0"/>
                          <a:ea typeface="ＭＳ Ｐゴシック" charset="0"/>
                          <a:cs typeface="ＭＳ Ｐゴシック" charset="0"/>
                        </a:rPr>
                        <a:t>Number of </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noFill/>
                          </a:ln>
                          <a:solidFill>
                            <a:srgbClr val="000000"/>
                          </a:solidFill>
                          <a:effectLst/>
                          <a:latin typeface="Calibri" charset="0"/>
                          <a:ea typeface="ＭＳ Ｐゴシック" charset="0"/>
                          <a:cs typeface="ＭＳ Ｐゴシック" charset="0"/>
                        </a:rPr>
                        <a:t>Int’l students</a:t>
                      </a:r>
                      <a:endParaRPr kumimoji="1" lang="ja-JP" alt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C3D69B"/>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CN" sz="1400" b="1" i="0" u="none" strike="noStrike" cap="none" normalizeH="0" baseline="0">
                          <a:ln>
                            <a:noFill/>
                          </a:ln>
                          <a:solidFill>
                            <a:srgbClr val="000000"/>
                          </a:solidFill>
                          <a:effectLst/>
                          <a:latin typeface="Calibri" charset="0"/>
                          <a:ea typeface="SimSun" charset="0"/>
                          <a:cs typeface="SimSun" charset="0"/>
                        </a:rPr>
                        <a:t>Country</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CN" sz="1400" b="1" i="0" u="none" strike="noStrike" cap="none" normalizeH="0" baseline="0">
                          <a:ln>
                            <a:noFill/>
                          </a:ln>
                          <a:solidFill>
                            <a:srgbClr val="000000"/>
                          </a:solidFill>
                          <a:effectLst/>
                          <a:latin typeface="Calibri" charset="0"/>
                          <a:ea typeface="SimSun" charset="0"/>
                          <a:cs typeface="SimSun" charset="0"/>
                        </a:rPr>
                        <a:t> (Region)</a:t>
                      </a:r>
                      <a:endParaRPr kumimoji="1" lang="zh-CN" altLang="en-US" sz="1400" b="1" i="0" u="none" strike="noStrike" cap="none" normalizeH="0" baseline="0">
                        <a:ln>
                          <a:noFill/>
                        </a:ln>
                        <a:solidFill>
                          <a:srgbClr val="000000"/>
                        </a:solidFill>
                        <a:effectLst/>
                        <a:latin typeface="Arial" charset="0"/>
                        <a:ea typeface="ＭＳ Ｐゴシック" charset="0"/>
                        <a:cs typeface="Arial" charset="0"/>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C3D69B"/>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a:ln>
                            <a:noFill/>
                          </a:ln>
                          <a:solidFill>
                            <a:srgbClr val="000000"/>
                          </a:solidFill>
                          <a:effectLst/>
                          <a:latin typeface="Calibri" charset="0"/>
                          <a:ea typeface="ＭＳ Ｐゴシック" charset="0"/>
                          <a:cs typeface="ＭＳ Ｐゴシック" charset="0"/>
                        </a:rPr>
                        <a:t>Number of </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a:ln>
                            <a:noFill/>
                          </a:ln>
                          <a:solidFill>
                            <a:srgbClr val="000000"/>
                          </a:solidFill>
                          <a:effectLst/>
                          <a:latin typeface="Calibri" charset="0"/>
                          <a:ea typeface="ＭＳ Ｐゴシック" charset="0"/>
                          <a:cs typeface="ＭＳ Ｐゴシック" charset="0"/>
                        </a:rPr>
                        <a:t>Int’l students</a:t>
                      </a:r>
                      <a:endParaRPr kumimoji="1" lang="ja-JP" altLang="en-US" sz="1400" b="1" i="0" u="none" strike="noStrike" cap="none" normalizeH="0" baseline="0">
                        <a:ln>
                          <a:noFill/>
                        </a:ln>
                        <a:solidFill>
                          <a:srgbClr val="000000"/>
                        </a:solidFill>
                        <a:effectLst/>
                        <a:latin typeface="Arial" charset="0"/>
                        <a:ea typeface="ＭＳ Ｐゴシック" charset="0"/>
                        <a:cs typeface="Arial" charset="0"/>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C3D69B"/>
                    </a:solidFill>
                  </a:tcPr>
                </a:tc>
              </a:tr>
              <a:tr h="3429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a:ea typeface="ＭＳ Ｐゴシック" charset="0"/>
                          <a:cs typeface="Calibri"/>
                        </a:rPr>
                        <a:t>China</a:t>
                      </a:r>
                      <a:endParaRPr kumimoji="1" lang="ja-JP" altLang="en-US"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126</a:t>
                      </a:r>
                      <a:endParaRPr kumimoji="1" lang="en-US" altLang="ja-JP"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a:ea typeface="ＭＳ Ｐゴシック" charset="0"/>
                          <a:cs typeface="Calibri"/>
                        </a:rPr>
                        <a:t>Syria</a:t>
                      </a:r>
                      <a:endParaRPr kumimoji="1" lang="ja-JP" altLang="en-US"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a:ea typeface="ＭＳ Ｐゴシック" charset="0"/>
                          <a:cs typeface="Calibri"/>
                        </a:rPr>
                        <a:t>1</a:t>
                      </a: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3429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a:ea typeface="ＭＳ Ｐゴシック" charset="0"/>
                          <a:cs typeface="Calibri"/>
                        </a:rPr>
                        <a:t>Malaysia</a:t>
                      </a:r>
                      <a:endParaRPr kumimoji="1" lang="ja-JP" altLang="en-US" sz="1800" b="0" i="0" u="none" strike="noStrike" cap="none" normalizeH="0" baseline="0" dirty="0">
                        <a:ln>
                          <a:noFill/>
                        </a:ln>
                        <a:solidFill>
                          <a:schemeClr val="tx1"/>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a:ea typeface="ＭＳ Ｐゴシック" charset="0"/>
                          <a:cs typeface="Calibri"/>
                        </a:rPr>
                        <a:t>20</a:t>
                      </a:r>
                      <a:endParaRPr kumimoji="1" lang="en-US" altLang="ja-JP" sz="1800" b="0" i="0" u="none" strike="noStrike" cap="none" normalizeH="0" baseline="0" dirty="0">
                        <a:ln>
                          <a:noFill/>
                        </a:ln>
                        <a:solidFill>
                          <a:schemeClr val="tx1"/>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algn="ctr"/>
                      <a:r>
                        <a:rPr lang="en-US" dirty="0" smtClean="0">
                          <a:latin typeface="Calibri"/>
                          <a:cs typeface="Calibri"/>
                        </a:rPr>
                        <a:t>Brazil</a:t>
                      </a:r>
                      <a:endParaRPr lang="en-US" dirty="0">
                        <a:latin typeface="Calibri"/>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a:ea typeface="ＭＳ Ｐゴシック" charset="0"/>
                          <a:cs typeface="Calibri"/>
                        </a:rPr>
                        <a:t>1</a:t>
                      </a: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3429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Korea</a:t>
                      </a:r>
                      <a:endParaRPr kumimoji="1" lang="ja-JP" altLang="en-US"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18</a:t>
                      </a:r>
                      <a:endParaRPr kumimoji="1" lang="en-US" altLang="ja-JP"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algn="ctr"/>
                      <a:r>
                        <a:rPr lang="en-US" dirty="0" smtClean="0">
                          <a:latin typeface="Calibri"/>
                          <a:cs typeface="Calibri"/>
                        </a:rPr>
                        <a:t>Myanmar</a:t>
                      </a:r>
                      <a:endParaRPr lang="en-US" dirty="0">
                        <a:latin typeface="Calibri"/>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a:ea typeface="ＭＳ Ｐゴシック" charset="0"/>
                          <a:cs typeface="Calibri"/>
                        </a:rPr>
                        <a:t>1</a:t>
                      </a: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3429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Calibri"/>
                          <a:ea typeface="ＭＳ Ｐゴシック" charset="0"/>
                          <a:cs typeface="Calibri"/>
                        </a:rPr>
                        <a:t>Indonesia</a:t>
                      </a:r>
                      <a:endParaRPr kumimoji="1" lang="ja-JP" altLang="en-US" sz="1800" b="0" i="0" u="none" strike="noStrike" cap="none" normalizeH="0" baseline="0" dirty="0">
                        <a:ln>
                          <a:noFill/>
                        </a:ln>
                        <a:solidFill>
                          <a:schemeClr val="tx1"/>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a:ea typeface="ＭＳ Ｐゴシック" charset="0"/>
                          <a:cs typeface="Calibri"/>
                        </a:rPr>
                        <a:t>17</a:t>
                      </a:r>
                      <a:endParaRPr kumimoji="1" lang="en-US" altLang="ja-JP" sz="1800" b="0" i="0" u="none" strike="noStrike" cap="none" normalizeH="0" baseline="0" dirty="0">
                        <a:ln>
                          <a:noFill/>
                        </a:ln>
                        <a:solidFill>
                          <a:schemeClr val="tx1"/>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algn="ctr"/>
                      <a:r>
                        <a:rPr lang="en-US" dirty="0" smtClean="0">
                          <a:latin typeface="Calibri"/>
                          <a:cs typeface="Calibri"/>
                        </a:rPr>
                        <a:t>Laos</a:t>
                      </a:r>
                      <a:endParaRPr lang="en-US" dirty="0">
                        <a:latin typeface="Calibri"/>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algn="ctr"/>
                      <a:r>
                        <a:rPr lang="en-US" dirty="0" smtClean="0">
                          <a:latin typeface="Calibri"/>
                          <a:cs typeface="Calibri"/>
                        </a:rPr>
                        <a:t>1</a:t>
                      </a:r>
                      <a:endParaRPr lang="en-US" dirty="0">
                        <a:latin typeface="Calibri"/>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342900">
                <a:tc>
                  <a:txBody>
                    <a:bodyPr/>
                    <a:lstStyle/>
                    <a:p>
                      <a:pPr algn="ctr"/>
                      <a:r>
                        <a:rPr lang="en-US" dirty="0" smtClean="0">
                          <a:latin typeface="Calibri"/>
                          <a:cs typeface="Calibri"/>
                        </a:rPr>
                        <a:t>France</a:t>
                      </a:r>
                      <a:endParaRPr lang="en-US" dirty="0">
                        <a:latin typeface="Calibri"/>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algn="ctr"/>
                      <a:r>
                        <a:rPr lang="en-US" dirty="0" smtClean="0">
                          <a:latin typeface="Calibri"/>
                          <a:cs typeface="Calibri"/>
                        </a:rPr>
                        <a:t>8</a:t>
                      </a:r>
                      <a:endParaRPr lang="en-US" dirty="0">
                        <a:latin typeface="Calibri"/>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Liberia</a:t>
                      </a:r>
                      <a:endParaRPr kumimoji="1" lang="ja-JP" altLang="en-US"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1</a:t>
                      </a:r>
                      <a:endParaRPr kumimoji="1" lang="en-US" altLang="ja-JP"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3429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a:ea typeface="ＭＳ Ｐゴシック" charset="0"/>
                          <a:cs typeface="Calibri"/>
                        </a:rPr>
                        <a:t>Vietnam</a:t>
                      </a:r>
                      <a:endParaRPr kumimoji="1" lang="ja-JP" altLang="en-US"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a:ea typeface="ＭＳ Ｐゴシック" charset="0"/>
                          <a:cs typeface="Calibri"/>
                        </a:rPr>
                        <a:t>7</a:t>
                      </a: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algn="ctr"/>
                      <a:r>
                        <a:rPr lang="en-US" dirty="0" smtClean="0">
                          <a:latin typeface="Calibri"/>
                          <a:cs typeface="Calibri"/>
                        </a:rPr>
                        <a:t>Algeria</a:t>
                      </a:r>
                      <a:endParaRPr lang="en-US" dirty="0">
                        <a:latin typeface="Calibri"/>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algn="ctr"/>
                      <a:r>
                        <a:rPr lang="en-US" dirty="0" smtClean="0">
                          <a:latin typeface="Calibri"/>
                          <a:cs typeface="Calibri"/>
                        </a:rPr>
                        <a:t>1</a:t>
                      </a:r>
                      <a:endParaRPr lang="en-US" dirty="0">
                        <a:latin typeface="Calibri"/>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3429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a:ea typeface="ＭＳ Ｐゴシック" charset="0"/>
                          <a:cs typeface="Calibri"/>
                        </a:rPr>
                        <a:t>Thailand</a:t>
                      </a:r>
                      <a:endParaRPr kumimoji="1" lang="ja-JP" altLang="en-US"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a:ea typeface="ＭＳ Ｐゴシック" charset="0"/>
                          <a:cs typeface="Calibri"/>
                        </a:rPr>
                        <a:t>6</a:t>
                      </a: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Fiji</a:t>
                      </a:r>
                      <a:endParaRPr kumimoji="1" lang="ja-JP" altLang="en-US"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a:ea typeface="ＭＳ Ｐゴシック" charset="0"/>
                          <a:cs typeface="Calibri"/>
                        </a:rPr>
                        <a:t>1</a:t>
                      </a: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3429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Bangladesh</a:t>
                      </a:r>
                      <a:endParaRPr kumimoji="1" lang="ja-JP" altLang="en-US"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6</a:t>
                      </a:r>
                      <a:endParaRPr kumimoji="1" lang="en-US" altLang="ja-JP"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Egypt</a:t>
                      </a:r>
                      <a:endParaRPr kumimoji="1" lang="ja-JP" altLang="en-US"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a:ea typeface="ＭＳ Ｐゴシック" charset="0"/>
                          <a:cs typeface="Calibri"/>
                        </a:rPr>
                        <a:t>1</a:t>
                      </a: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3429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India</a:t>
                      </a:r>
                      <a:endParaRPr kumimoji="1" lang="ja-JP" altLang="en-US"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a:ea typeface="ＭＳ Ｐゴシック" charset="0"/>
                          <a:cs typeface="Calibri"/>
                        </a:rPr>
                        <a:t>6</a:t>
                      </a: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Mongolia</a:t>
                      </a:r>
                      <a:endParaRPr kumimoji="1" lang="ja-JP" altLang="en-US"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a:ea typeface="ＭＳ Ｐゴシック" charset="0"/>
                          <a:cs typeface="Calibri"/>
                        </a:rPr>
                        <a:t>1</a:t>
                      </a: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3429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Taiwan</a:t>
                      </a:r>
                      <a:endParaRPr kumimoji="1" lang="ja-JP" altLang="en-US"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a:ea typeface="ＭＳ Ｐゴシック" charset="0"/>
                          <a:cs typeface="Calibri"/>
                        </a:rPr>
                        <a:t>5</a:t>
                      </a: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algn="ctr"/>
                      <a:r>
                        <a:rPr lang="en-US" dirty="0" smtClean="0">
                          <a:latin typeface="Calibri"/>
                          <a:cs typeface="Calibri"/>
                        </a:rPr>
                        <a:t>Pakistan</a:t>
                      </a:r>
                      <a:endParaRPr lang="en-US" dirty="0">
                        <a:latin typeface="Calibri"/>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algn="ctr"/>
                      <a:r>
                        <a:rPr lang="en-US" dirty="0" smtClean="0">
                          <a:latin typeface="Calibri"/>
                          <a:cs typeface="Calibri"/>
                        </a:rPr>
                        <a:t>1</a:t>
                      </a:r>
                      <a:endParaRPr lang="en-US" dirty="0">
                        <a:latin typeface="Calibri"/>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3429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Australia</a:t>
                      </a: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2</a:t>
                      </a:r>
                      <a:endParaRPr kumimoji="1" lang="en-US" altLang="ja-JP"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algn="ctr"/>
                      <a:r>
                        <a:rPr lang="en-US" dirty="0" smtClean="0">
                          <a:latin typeface="Calibri"/>
                          <a:cs typeface="Calibri"/>
                        </a:rPr>
                        <a:t>Philippines</a:t>
                      </a:r>
                      <a:endParaRPr lang="en-US" dirty="0">
                        <a:latin typeface="Calibri"/>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algn="ctr"/>
                      <a:r>
                        <a:rPr lang="en-US" dirty="0" smtClean="0">
                          <a:latin typeface="Calibri"/>
                          <a:cs typeface="Calibri"/>
                        </a:rPr>
                        <a:t>1</a:t>
                      </a:r>
                      <a:endParaRPr lang="en-US" dirty="0">
                        <a:latin typeface="Calibri"/>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3429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Iran</a:t>
                      </a:r>
                      <a:endParaRPr kumimoji="1" lang="ja-JP" altLang="en-US"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a:ea typeface="ＭＳ Ｐゴシック" charset="0"/>
                          <a:cs typeface="Calibri"/>
                        </a:rPr>
                        <a:t>2</a:t>
                      </a: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algn="ctr"/>
                      <a:r>
                        <a:rPr lang="en-US" dirty="0" smtClean="0">
                          <a:latin typeface="Calibri"/>
                          <a:cs typeface="Calibri"/>
                        </a:rPr>
                        <a:t>Argentina</a:t>
                      </a:r>
                      <a:r>
                        <a:rPr lang="en-US" baseline="0" dirty="0" smtClean="0">
                          <a:latin typeface="Calibri"/>
                          <a:cs typeface="Calibri"/>
                        </a:rPr>
                        <a:t> </a:t>
                      </a:r>
                      <a:endParaRPr lang="en-US" dirty="0">
                        <a:latin typeface="Calibri"/>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algn="ctr"/>
                      <a:r>
                        <a:rPr lang="en-US" dirty="0" smtClean="0">
                          <a:latin typeface="Calibri"/>
                          <a:cs typeface="Calibri"/>
                        </a:rPr>
                        <a:t>1</a:t>
                      </a:r>
                      <a:endParaRPr lang="en-US" dirty="0">
                        <a:latin typeface="Calibri"/>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3429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Sri Lanka</a:t>
                      </a:r>
                      <a:endParaRPr kumimoji="1" lang="ja-JP" altLang="en-US"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a:ea typeface="ＭＳ Ｐゴシック" charset="0"/>
                          <a:cs typeface="Calibri"/>
                        </a:rPr>
                        <a:t>2</a:t>
                      </a: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algn="ctr"/>
                      <a:r>
                        <a:rPr lang="en-US" dirty="0" smtClean="0">
                          <a:latin typeface="Calibri"/>
                          <a:cs typeface="Calibri"/>
                        </a:rPr>
                        <a:t>Palestine </a:t>
                      </a:r>
                      <a:endParaRPr lang="en-US" dirty="0">
                        <a:latin typeface="Calibri"/>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algn="ctr"/>
                      <a:r>
                        <a:rPr lang="en-US" dirty="0" smtClean="0">
                          <a:latin typeface="Calibri"/>
                          <a:cs typeface="Calibri"/>
                        </a:rPr>
                        <a:t>1</a:t>
                      </a:r>
                      <a:endParaRPr lang="en-US" dirty="0">
                        <a:latin typeface="Calibri"/>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342900">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Afghanistan</a:t>
                      </a:r>
                      <a:endParaRPr kumimoji="1" lang="ja-JP" altLang="en-US" sz="1800" b="0" i="0" u="none" strike="noStrike" cap="none" normalizeH="0" baseline="0" dirty="0" smtClean="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1</a:t>
                      </a:r>
                      <a:endParaRPr kumimoji="1" lang="en-US" altLang="ja-JP"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Total</a:t>
                      </a:r>
                      <a:endParaRPr kumimoji="1" lang="ja-JP" altLang="en-US"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a:ea typeface="ＭＳ Ｐゴシック" charset="0"/>
                          <a:cs typeface="Calibri"/>
                        </a:rPr>
                        <a:t>238</a:t>
                      </a:r>
                      <a:endParaRPr kumimoji="1" lang="en-US" altLang="ja-JP" sz="1800" b="0" i="0" u="none" strike="noStrike" cap="none" normalizeH="0" baseline="0" dirty="0">
                        <a:ln>
                          <a:noFill/>
                        </a:ln>
                        <a:solidFill>
                          <a:srgbClr val="000000"/>
                        </a:solidFill>
                        <a:effectLst/>
                        <a:latin typeface="Calibri"/>
                        <a:ea typeface="ＭＳ Ｐゴシック" charset="0"/>
                        <a:cs typeface="Calibri"/>
                      </a:endParaRPr>
                    </a:p>
                  </a:txBody>
                  <a:tcPr marL="0" marR="0" marT="0" marB="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bl>
          </a:graphicData>
        </a:graphic>
      </p:graphicFrame>
      <p:sp>
        <p:nvSpPr>
          <p:cNvPr id="27722" name="テキスト ボックス 9"/>
          <p:cNvSpPr txBox="1">
            <a:spLocks noChangeArrowheads="1"/>
          </p:cNvSpPr>
          <p:nvPr/>
        </p:nvSpPr>
        <p:spPr bwMode="auto">
          <a:xfrm>
            <a:off x="1260046" y="6027003"/>
            <a:ext cx="731943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dirty="0"/>
              <a:t>Total of </a:t>
            </a:r>
            <a:r>
              <a:rPr lang="en-US" altLang="ja-JP" dirty="0" smtClean="0"/>
              <a:t>238 </a:t>
            </a:r>
            <a:r>
              <a:rPr lang="en-US" altLang="ja-JP" dirty="0"/>
              <a:t>international students as of </a:t>
            </a:r>
            <a:r>
              <a:rPr lang="en-US" altLang="ja-JP" dirty="0" smtClean="0"/>
              <a:t>May 1, 2013</a:t>
            </a:r>
          </a:p>
          <a:p>
            <a:pPr algn="ctr"/>
            <a:endParaRPr lang="en-US" altLang="ja-JP" dirty="0" smtClean="0"/>
          </a:p>
        </p:txBody>
      </p:sp>
      <p:sp>
        <p:nvSpPr>
          <p:cNvPr id="5" name="Slide Number Placeholder 4"/>
          <p:cNvSpPr>
            <a:spLocks noGrp="1"/>
          </p:cNvSpPr>
          <p:nvPr>
            <p:ph type="sldNum" sz="quarter" idx="12"/>
          </p:nvPr>
        </p:nvSpPr>
        <p:spPr/>
        <p:txBody>
          <a:bodyPr/>
          <a:lstStyle/>
          <a:p>
            <a:pPr>
              <a:defRPr/>
            </a:pPr>
            <a:fld id="{4048C0D4-87C0-244C-9167-9A696DC86442}" type="slidenum">
              <a:rPr lang="en-US" altLang="ja-JP" smtClean="0"/>
              <a:pPr>
                <a:defRPr/>
              </a:pPr>
              <a:t>11</a:t>
            </a:fld>
            <a:endParaRPr lang="en-US" altLang="ja-JP"/>
          </a:p>
        </p:txBody>
      </p:sp>
    </p:spTree>
    <p:extLst>
      <p:ext uri="{BB962C8B-B14F-4D97-AF65-F5344CB8AC3E}">
        <p14:creationId xmlns:p14="http://schemas.microsoft.com/office/powerpoint/2010/main" xmlns="" val="195533157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chemeClr val="tx1"/>
                </a:solidFill>
              </a:rPr>
              <a:t>Outline</a:t>
            </a:r>
            <a:endParaRPr lang="ja-JP" altLang="en-US" dirty="0">
              <a:solidFill>
                <a:schemeClr val="tx1"/>
              </a:solidFill>
            </a:endParaRPr>
          </a:p>
        </p:txBody>
      </p:sp>
      <p:sp>
        <p:nvSpPr>
          <p:cNvPr id="3" name="コンテンツ プレースホルダ 2"/>
          <p:cNvSpPr>
            <a:spLocks noGrp="1"/>
          </p:cNvSpPr>
          <p:nvPr>
            <p:ph idx="1"/>
          </p:nvPr>
        </p:nvSpPr>
        <p:spPr/>
        <p:txBody>
          <a:bodyPr/>
          <a:lstStyle/>
          <a:p>
            <a:r>
              <a:rPr lang="en-US" altLang="ja-JP" dirty="0" smtClean="0">
                <a:cs typeface="Times"/>
              </a:rPr>
              <a:t>Introduction to KIT</a:t>
            </a:r>
          </a:p>
          <a:p>
            <a:r>
              <a:rPr lang="en-US" altLang="ja-JP" dirty="0" smtClean="0">
                <a:solidFill>
                  <a:srgbClr val="0000FF"/>
                </a:solidFill>
                <a:cs typeface="Times"/>
              </a:rPr>
              <a:t>Introduction to </a:t>
            </a:r>
            <a:r>
              <a:rPr lang="en-US" altLang="ja-JP" dirty="0" err="1" smtClean="0">
                <a:solidFill>
                  <a:srgbClr val="0000FF"/>
                </a:solidFill>
                <a:cs typeface="Times"/>
              </a:rPr>
              <a:t>LaSEINE</a:t>
            </a:r>
            <a:endParaRPr lang="en-US" altLang="ja-JP" dirty="0" smtClean="0">
              <a:solidFill>
                <a:srgbClr val="0000FF"/>
              </a:solidFill>
              <a:cs typeface="Times"/>
            </a:endParaRPr>
          </a:p>
          <a:p>
            <a:pPr lvl="1"/>
            <a:r>
              <a:rPr lang="en-US" altLang="ja-JP" dirty="0" smtClean="0">
                <a:solidFill>
                  <a:srgbClr val="0000FF"/>
                </a:solidFill>
                <a:cs typeface="Times"/>
              </a:rPr>
              <a:t>Space Research</a:t>
            </a:r>
          </a:p>
          <a:p>
            <a:pPr lvl="1"/>
            <a:r>
              <a:rPr lang="en-US" altLang="ja-JP" dirty="0" smtClean="0">
                <a:cs typeface="Times"/>
              </a:rPr>
              <a:t>Satellite Testing</a:t>
            </a:r>
          </a:p>
          <a:p>
            <a:r>
              <a:rPr lang="en-US" altLang="ja-JP" dirty="0" err="1" smtClean="0">
                <a:cs typeface="Times"/>
              </a:rPr>
              <a:t>Kyutech</a:t>
            </a:r>
            <a:r>
              <a:rPr lang="en-US" altLang="ja-JP" dirty="0" smtClean="0">
                <a:cs typeface="Times"/>
              </a:rPr>
              <a:t> Satellite Projects</a:t>
            </a:r>
          </a:p>
          <a:p>
            <a:r>
              <a:rPr lang="en-US" altLang="ja-JP" dirty="0" smtClean="0">
                <a:cs typeface="Times"/>
              </a:rPr>
              <a:t>SEIC and PNST</a:t>
            </a:r>
          </a:p>
          <a:p>
            <a:r>
              <a:rPr lang="en-US" altLang="ja-JP" dirty="0" smtClean="0">
                <a:cs typeface="Times"/>
              </a:rPr>
              <a:t>Conclusion</a:t>
            </a:r>
            <a:endParaRPr lang="ja-JP" altLang="en-US" dirty="0">
              <a:cs typeface="Times"/>
            </a:endParaRPr>
          </a:p>
        </p:txBody>
      </p:sp>
      <p:sp>
        <p:nvSpPr>
          <p:cNvPr id="6" name="Slide Number Placeholder 5"/>
          <p:cNvSpPr>
            <a:spLocks noGrp="1"/>
          </p:cNvSpPr>
          <p:nvPr>
            <p:ph type="sldNum" sz="quarter" idx="12"/>
          </p:nvPr>
        </p:nvSpPr>
        <p:spPr/>
        <p:txBody>
          <a:bodyPr/>
          <a:lstStyle/>
          <a:p>
            <a:pPr>
              <a:defRPr/>
            </a:pPr>
            <a:fld id="{4048C0D4-87C0-244C-9167-9A696DC86442}" type="slidenum">
              <a:rPr lang="en-US" altLang="ja-JP" smtClean="0"/>
              <a:pPr>
                <a:defRPr/>
              </a:pPr>
              <a:t>12</a:t>
            </a:fld>
            <a:endParaRPr lang="en-US" altLang="ja-JP"/>
          </a:p>
        </p:txBody>
      </p:sp>
    </p:spTree>
    <p:extLst>
      <p:ext uri="{BB962C8B-B14F-4D97-AF65-F5344CB8AC3E}">
        <p14:creationId xmlns:p14="http://schemas.microsoft.com/office/powerpoint/2010/main" xmlns="" val="16084827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241300"/>
            <a:ext cx="9906000" cy="1143000"/>
          </a:xfrm>
        </p:spPr>
        <p:txBody>
          <a:bodyPr/>
          <a:lstStyle/>
          <a:p>
            <a:r>
              <a:rPr lang="en-US" altLang="ja-JP" sz="3200">
                <a:latin typeface="Times" charset="0"/>
                <a:ea typeface="ＭＳ ゴシック" charset="0"/>
                <a:cs typeface="ＭＳ ゴシック" charset="0"/>
              </a:rPr>
              <a:t>Kyushu Institute of Technology</a:t>
            </a:r>
            <a:br>
              <a:rPr lang="en-US" altLang="ja-JP" sz="3200">
                <a:latin typeface="Times" charset="0"/>
                <a:ea typeface="ＭＳ ゴシック" charset="0"/>
                <a:cs typeface="ＭＳ ゴシック" charset="0"/>
              </a:rPr>
            </a:br>
            <a:r>
              <a:rPr lang="en-US" altLang="ja-JP" sz="2800">
                <a:solidFill>
                  <a:srgbClr val="FF0000"/>
                </a:solidFill>
                <a:latin typeface="Times" charset="0"/>
                <a:ea typeface="ＭＳ ゴシック" charset="0"/>
                <a:cs typeface="ＭＳ ゴシック" charset="0"/>
              </a:rPr>
              <a:t>La</a:t>
            </a:r>
            <a:r>
              <a:rPr lang="en-US" altLang="ja-JP" sz="2800">
                <a:solidFill>
                  <a:srgbClr val="000000"/>
                </a:solidFill>
                <a:latin typeface="Times" charset="0"/>
                <a:ea typeface="ＭＳ ゴシック" charset="0"/>
                <a:cs typeface="ＭＳ ゴシック" charset="0"/>
              </a:rPr>
              <a:t>boratory of </a:t>
            </a:r>
            <a:r>
              <a:rPr lang="en-US" altLang="ja-JP" sz="2800">
                <a:solidFill>
                  <a:srgbClr val="FF0000"/>
                </a:solidFill>
                <a:latin typeface="Times" charset="0"/>
                <a:ea typeface="ＭＳ ゴシック" charset="0"/>
                <a:cs typeface="ＭＳ ゴシック" charset="0"/>
              </a:rPr>
              <a:t>S</a:t>
            </a:r>
            <a:r>
              <a:rPr lang="en-US" altLang="ja-JP" sz="2800">
                <a:solidFill>
                  <a:srgbClr val="000000"/>
                </a:solidFill>
                <a:latin typeface="Times" charset="0"/>
                <a:ea typeface="ＭＳ ゴシック" charset="0"/>
                <a:cs typeface="ＭＳ ゴシック" charset="0"/>
              </a:rPr>
              <a:t>pacecraft </a:t>
            </a:r>
            <a:r>
              <a:rPr lang="en-US" altLang="ja-JP" sz="2800">
                <a:solidFill>
                  <a:srgbClr val="FF0000"/>
                </a:solidFill>
                <a:latin typeface="Times" charset="0"/>
                <a:ea typeface="ＭＳ ゴシック" charset="0"/>
                <a:cs typeface="ＭＳ ゴシック" charset="0"/>
              </a:rPr>
              <a:t>E</a:t>
            </a:r>
            <a:r>
              <a:rPr lang="en-US" altLang="ja-JP" sz="2800">
                <a:solidFill>
                  <a:srgbClr val="000000"/>
                </a:solidFill>
                <a:latin typeface="Times" charset="0"/>
                <a:ea typeface="ＭＳ ゴシック" charset="0"/>
                <a:cs typeface="ＭＳ ゴシック" charset="0"/>
              </a:rPr>
              <a:t>nvironment </a:t>
            </a:r>
            <a:r>
              <a:rPr lang="en-US" altLang="ja-JP" sz="2800">
                <a:solidFill>
                  <a:srgbClr val="FF0000"/>
                </a:solidFill>
                <a:latin typeface="Times" charset="0"/>
                <a:ea typeface="ＭＳ ゴシック" charset="0"/>
                <a:cs typeface="ＭＳ ゴシック" charset="0"/>
              </a:rPr>
              <a:t>In</a:t>
            </a:r>
            <a:r>
              <a:rPr lang="en-US" altLang="ja-JP" sz="2800">
                <a:solidFill>
                  <a:srgbClr val="000000"/>
                </a:solidFill>
                <a:latin typeface="Times" charset="0"/>
                <a:ea typeface="ＭＳ ゴシック" charset="0"/>
                <a:cs typeface="ＭＳ ゴシック" charset="0"/>
              </a:rPr>
              <a:t>teraction </a:t>
            </a:r>
            <a:r>
              <a:rPr lang="en-US" altLang="ja-JP" sz="2800">
                <a:solidFill>
                  <a:srgbClr val="FF0000"/>
                </a:solidFill>
                <a:latin typeface="Times" charset="0"/>
                <a:ea typeface="ＭＳ ゴシック" charset="0"/>
                <a:cs typeface="ＭＳ ゴシック" charset="0"/>
              </a:rPr>
              <a:t>E</a:t>
            </a:r>
            <a:r>
              <a:rPr lang="en-US" altLang="ja-JP" sz="2800">
                <a:solidFill>
                  <a:srgbClr val="000000"/>
                </a:solidFill>
                <a:latin typeface="Times" charset="0"/>
                <a:ea typeface="ＭＳ ゴシック" charset="0"/>
                <a:cs typeface="ＭＳ ゴシック" charset="0"/>
              </a:rPr>
              <a:t>ngineering</a:t>
            </a:r>
            <a:br>
              <a:rPr lang="en-US" altLang="ja-JP" sz="2800">
                <a:solidFill>
                  <a:srgbClr val="000000"/>
                </a:solidFill>
                <a:latin typeface="Times" charset="0"/>
                <a:ea typeface="ＭＳ ゴシック" charset="0"/>
                <a:cs typeface="ＭＳ ゴシック" charset="0"/>
              </a:rPr>
            </a:br>
            <a:r>
              <a:rPr lang="en-US" altLang="ja-JP" sz="2800">
                <a:solidFill>
                  <a:srgbClr val="000000"/>
                </a:solidFill>
                <a:latin typeface="Times" charset="0"/>
                <a:ea typeface="ＭＳ ゴシック" charset="0"/>
                <a:cs typeface="ＭＳ ゴシック" charset="0"/>
              </a:rPr>
              <a:t>(LaSEINE)</a:t>
            </a:r>
            <a:endParaRPr lang="en-US" altLang="ja-JP">
              <a:solidFill>
                <a:srgbClr val="000000"/>
              </a:solidFill>
              <a:latin typeface="Times" charset="0"/>
              <a:ea typeface="ＭＳ ゴシック" charset="0"/>
              <a:cs typeface="ＭＳ ゴシック" charset="0"/>
            </a:endParaRPr>
          </a:p>
        </p:txBody>
      </p:sp>
      <p:sp>
        <p:nvSpPr>
          <p:cNvPr id="32771" name="Rectangle 3"/>
          <p:cNvSpPr>
            <a:spLocks noGrp="1" noChangeArrowheads="1"/>
          </p:cNvSpPr>
          <p:nvPr>
            <p:ph type="body" idx="1"/>
          </p:nvPr>
        </p:nvSpPr>
        <p:spPr>
          <a:xfrm>
            <a:off x="744538" y="1570038"/>
            <a:ext cx="8001000" cy="1357312"/>
          </a:xfrm>
        </p:spPr>
        <p:txBody>
          <a:bodyPr/>
          <a:lstStyle/>
          <a:p>
            <a:pPr>
              <a:lnSpc>
                <a:spcPct val="90000"/>
              </a:lnSpc>
            </a:pPr>
            <a:r>
              <a:rPr lang="en-US" altLang="ja-JP" sz="2400" dirty="0">
                <a:latin typeface="Times" charset="0"/>
                <a:ea typeface="ＭＳ ゴシック" charset="0"/>
                <a:cs typeface="ＭＳ ゴシック" charset="0"/>
              </a:rPr>
              <a:t>Inauguration: December 2004</a:t>
            </a:r>
          </a:p>
          <a:p>
            <a:pPr>
              <a:lnSpc>
                <a:spcPct val="90000"/>
              </a:lnSpc>
            </a:pPr>
            <a:r>
              <a:rPr lang="en-US" altLang="ja-JP" sz="2400" dirty="0" smtClean="0">
                <a:latin typeface="Times" charset="0"/>
                <a:ea typeface="ＭＳ ゴシック" charset="0"/>
                <a:cs typeface="ＭＳ ゴシック" charset="0"/>
              </a:rPr>
              <a:t>11 </a:t>
            </a:r>
            <a:r>
              <a:rPr lang="en-US" altLang="ja-JP" sz="2400" dirty="0">
                <a:latin typeface="Times" charset="0"/>
                <a:ea typeface="ＭＳ ゴシック" charset="0"/>
                <a:cs typeface="ＭＳ ゴシック" charset="0"/>
              </a:rPr>
              <a:t>academic staffs</a:t>
            </a:r>
          </a:p>
          <a:p>
            <a:pPr lvl="1">
              <a:lnSpc>
                <a:spcPct val="90000"/>
              </a:lnSpc>
            </a:pPr>
            <a:r>
              <a:rPr lang="en-US" altLang="ja-JP" sz="2400" dirty="0">
                <a:latin typeface="Times" charset="0"/>
                <a:ea typeface="ＭＳ ゴシック" charset="0"/>
                <a:cs typeface="ＭＳ ゴシック" charset="0"/>
              </a:rPr>
              <a:t>3 Professor, 1 Associate Professor, </a:t>
            </a:r>
            <a:r>
              <a:rPr lang="en-US" altLang="ja-JP" sz="2400" dirty="0" smtClean="0">
                <a:latin typeface="Times" charset="0"/>
                <a:ea typeface="ＭＳ ゴシック" charset="0"/>
                <a:cs typeface="ＭＳ ゴシック" charset="0"/>
              </a:rPr>
              <a:t>3 </a:t>
            </a:r>
            <a:r>
              <a:rPr lang="en-US" altLang="ja-JP" sz="2400" dirty="0">
                <a:latin typeface="Times" charset="0"/>
                <a:ea typeface="ＭＳ ゴシック" charset="0"/>
                <a:cs typeface="ＭＳ ゴシック" charset="0"/>
              </a:rPr>
              <a:t>Assistant Professor, </a:t>
            </a:r>
            <a:r>
              <a:rPr lang="en-US" altLang="ja-JP" sz="2400" dirty="0" smtClean="0">
                <a:latin typeface="Times" charset="0"/>
                <a:ea typeface="ＭＳ ゴシック" charset="0"/>
                <a:cs typeface="ＭＳ ゴシック" charset="0"/>
              </a:rPr>
              <a:t>4 </a:t>
            </a:r>
            <a:r>
              <a:rPr lang="en-US" altLang="ja-JP" sz="2400" dirty="0">
                <a:latin typeface="Times" charset="0"/>
                <a:ea typeface="ＭＳ ゴシック" charset="0"/>
                <a:cs typeface="ＭＳ ゴシック" charset="0"/>
              </a:rPr>
              <a:t>Post-docs</a:t>
            </a:r>
          </a:p>
          <a:p>
            <a:pPr>
              <a:lnSpc>
                <a:spcPct val="90000"/>
              </a:lnSpc>
            </a:pPr>
            <a:r>
              <a:rPr lang="en-US" altLang="ja-JP" sz="2400" dirty="0">
                <a:latin typeface="Times" charset="0"/>
                <a:ea typeface="ＭＳ ゴシック" charset="0"/>
                <a:cs typeface="ＭＳ ゴシック" charset="0"/>
              </a:rPr>
              <a:t>Annual research budget: 1 million US$ (approx.)</a:t>
            </a:r>
          </a:p>
        </p:txBody>
      </p:sp>
      <p:pic>
        <p:nvPicPr>
          <p:cNvPr id="32772" name="Picture 4" descr="laseine_logo_final"/>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3146425" y="4008438"/>
            <a:ext cx="3762375" cy="263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4048C0D4-87C0-244C-9167-9A696DC86442}" type="slidenum">
              <a:rPr lang="en-US" altLang="ja-JP" smtClean="0"/>
              <a:pPr>
                <a:defRPr/>
              </a:pPr>
              <a:t>13</a:t>
            </a:fld>
            <a:endParaRPr lang="en-US" altLang="ja-JP"/>
          </a:p>
        </p:txBody>
      </p:sp>
    </p:spTree>
    <p:extLst>
      <p:ext uri="{BB962C8B-B14F-4D97-AF65-F5344CB8AC3E}">
        <p14:creationId xmlns:p14="http://schemas.microsoft.com/office/powerpoint/2010/main" xmlns="" val="25191726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タイトル 1"/>
          <p:cNvSpPr>
            <a:spLocks noGrp="1"/>
          </p:cNvSpPr>
          <p:nvPr>
            <p:ph type="title"/>
          </p:nvPr>
        </p:nvSpPr>
        <p:spPr>
          <a:xfrm>
            <a:off x="0" y="0"/>
            <a:ext cx="9906000" cy="914400"/>
          </a:xfrm>
        </p:spPr>
        <p:txBody>
          <a:bodyPr/>
          <a:lstStyle/>
          <a:p>
            <a:r>
              <a:rPr lang="en-US" altLang="ja-JP" sz="2800" dirty="0" smtClean="0"/>
              <a:t>Space Engineering Research and Educations at KIT </a:t>
            </a:r>
            <a:endParaRPr lang="ja-JP" altLang="en-US" sz="2800" dirty="0" smtClean="0"/>
          </a:p>
        </p:txBody>
      </p:sp>
      <p:sp>
        <p:nvSpPr>
          <p:cNvPr id="27650" name="コンテンツ プレースホルダ 2"/>
          <p:cNvSpPr>
            <a:spLocks noGrp="1"/>
          </p:cNvSpPr>
          <p:nvPr>
            <p:ph idx="1"/>
          </p:nvPr>
        </p:nvSpPr>
        <p:spPr>
          <a:xfrm>
            <a:off x="533400" y="990600"/>
            <a:ext cx="6648450" cy="5257800"/>
          </a:xfrm>
        </p:spPr>
        <p:txBody>
          <a:bodyPr/>
          <a:lstStyle/>
          <a:p>
            <a:r>
              <a:rPr lang="en-US" altLang="ja-JP" sz="2400" dirty="0" smtClean="0"/>
              <a:t>Space Engineering Education at Tobata Campus since 1993</a:t>
            </a:r>
          </a:p>
          <a:p>
            <a:pPr lvl="1"/>
            <a:r>
              <a:rPr lang="en-US" altLang="ja-JP" sz="2400" dirty="0" smtClean="0"/>
              <a:t>Undergraduate (30 students/class) and graduate levels</a:t>
            </a:r>
          </a:p>
          <a:p>
            <a:r>
              <a:rPr lang="en-US" altLang="ja-JP" sz="2400" dirty="0" smtClean="0">
                <a:solidFill>
                  <a:srgbClr val="FF0000"/>
                </a:solidFill>
              </a:rPr>
              <a:t>Laboratory of Spacecraft Environmental Interaction Engineering</a:t>
            </a:r>
          </a:p>
          <a:p>
            <a:pPr lvl="1"/>
            <a:r>
              <a:rPr lang="en-US" altLang="ja-JP" sz="2400" dirty="0" smtClean="0"/>
              <a:t>Established in 2004</a:t>
            </a:r>
          </a:p>
          <a:p>
            <a:r>
              <a:rPr lang="en-US" altLang="ja-JP" sz="2400" dirty="0" smtClean="0"/>
              <a:t>Center for </a:t>
            </a:r>
            <a:r>
              <a:rPr lang="en-US" altLang="ja-JP" sz="2400" dirty="0" err="1" smtClean="0"/>
              <a:t>Nanosatellite</a:t>
            </a:r>
            <a:r>
              <a:rPr lang="en-US" altLang="ja-JP" sz="2400" dirty="0" smtClean="0"/>
              <a:t> Testing</a:t>
            </a:r>
          </a:p>
          <a:p>
            <a:pPr lvl="1"/>
            <a:r>
              <a:rPr lang="en-US" altLang="ja-JP" sz="2400" dirty="0" smtClean="0"/>
              <a:t>Established in 2010</a:t>
            </a:r>
          </a:p>
          <a:p>
            <a:r>
              <a:rPr lang="en-US" altLang="ja-JP" sz="2400" dirty="0" smtClean="0"/>
              <a:t>Member of International </a:t>
            </a:r>
            <a:r>
              <a:rPr lang="en-US" altLang="ja-JP" sz="2400" dirty="0" err="1" smtClean="0"/>
              <a:t>Astronautical</a:t>
            </a:r>
            <a:r>
              <a:rPr lang="en-US" altLang="ja-JP" sz="2400" dirty="0" smtClean="0"/>
              <a:t> Federation (IAF) since 2011 </a:t>
            </a:r>
          </a:p>
        </p:txBody>
      </p:sp>
      <p:pic>
        <p:nvPicPr>
          <p:cNvPr id="27652" name="図 4" descr="nensyou02.jpg"/>
          <p:cNvPicPr>
            <a:picLocks noChangeAspect="1"/>
          </p:cNvPicPr>
          <p:nvPr/>
        </p:nvPicPr>
        <p:blipFill>
          <a:blip r:embed="rId3"/>
          <a:srcRect/>
          <a:stretch>
            <a:fillRect/>
          </a:stretch>
        </p:blipFill>
        <p:spPr bwMode="auto">
          <a:xfrm>
            <a:off x="5105400" y="3124200"/>
            <a:ext cx="1981200" cy="1528763"/>
          </a:xfrm>
          <a:prstGeom prst="rect">
            <a:avLst/>
          </a:prstGeom>
          <a:noFill/>
          <a:ln w="9525">
            <a:noFill/>
            <a:miter lim="800000"/>
            <a:headEnd/>
            <a:tailEnd/>
          </a:ln>
        </p:spPr>
      </p:pic>
      <p:pic>
        <p:nvPicPr>
          <p:cNvPr id="27653" name="図 5" descr="rocket.jpg"/>
          <p:cNvPicPr>
            <a:picLocks noChangeAspect="1"/>
          </p:cNvPicPr>
          <p:nvPr/>
        </p:nvPicPr>
        <p:blipFill>
          <a:blip r:embed="rId4"/>
          <a:srcRect/>
          <a:stretch>
            <a:fillRect/>
          </a:stretch>
        </p:blipFill>
        <p:spPr bwMode="auto">
          <a:xfrm>
            <a:off x="7315200" y="990600"/>
            <a:ext cx="2044700" cy="2159000"/>
          </a:xfrm>
          <a:prstGeom prst="rect">
            <a:avLst/>
          </a:prstGeom>
          <a:noFill/>
          <a:ln w="9525">
            <a:noFill/>
            <a:miter lim="800000"/>
            <a:headEnd/>
            <a:tailEnd/>
          </a:ln>
        </p:spPr>
      </p:pic>
      <p:pic>
        <p:nvPicPr>
          <p:cNvPr id="27654" name="図 6" descr="parabolic.jpg"/>
          <p:cNvPicPr>
            <a:picLocks noChangeAspect="1"/>
          </p:cNvPicPr>
          <p:nvPr/>
        </p:nvPicPr>
        <p:blipFill>
          <a:blip r:embed="rId5"/>
          <a:srcRect/>
          <a:stretch>
            <a:fillRect/>
          </a:stretch>
        </p:blipFill>
        <p:spPr bwMode="auto">
          <a:xfrm>
            <a:off x="7543800" y="3657600"/>
            <a:ext cx="1954213" cy="2832100"/>
          </a:xfrm>
          <a:prstGeom prst="rect">
            <a:avLst/>
          </a:prstGeom>
          <a:noFill/>
          <a:ln w="9525">
            <a:noFill/>
            <a:miter lim="800000"/>
            <a:headEnd/>
            <a:tailEnd/>
          </a:ln>
        </p:spPr>
      </p:pic>
      <p:pic>
        <p:nvPicPr>
          <p:cNvPr id="27655" name="図 8" descr="panel.jpg"/>
          <p:cNvPicPr>
            <a:picLocks noChangeAspect="1"/>
          </p:cNvPicPr>
          <p:nvPr/>
        </p:nvPicPr>
        <p:blipFill>
          <a:blip r:embed="rId6"/>
          <a:srcRect/>
          <a:stretch>
            <a:fillRect/>
          </a:stretch>
        </p:blipFill>
        <p:spPr bwMode="auto">
          <a:xfrm>
            <a:off x="3962400" y="5334000"/>
            <a:ext cx="2160588" cy="14478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4048C0D4-87C0-244C-9167-9A696DC86442}" type="slidenum">
              <a:rPr lang="en-US" altLang="ja-JP" smtClean="0"/>
              <a:pPr>
                <a:defRPr/>
              </a:pPr>
              <a:t>14</a:t>
            </a:fld>
            <a:endParaRPr lang="en-US" altLang="ja-JP"/>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0"/>
            <a:ext cx="8420100" cy="838200"/>
          </a:xfrm>
        </p:spPr>
        <p:txBody>
          <a:bodyPr/>
          <a:lstStyle/>
          <a:p>
            <a:r>
              <a:rPr lang="en-US" altLang="ja-JP">
                <a:latin typeface="Times" charset="0"/>
                <a:ea typeface="ＭＳ ゴシック" charset="0"/>
                <a:cs typeface="ＭＳ ゴシック" charset="0"/>
              </a:rPr>
              <a:t>Research area</a:t>
            </a:r>
            <a:endParaRPr lang="ja-JP" altLang="en-US">
              <a:latin typeface="Times" charset="0"/>
              <a:ea typeface="ＭＳ ゴシック" charset="0"/>
              <a:cs typeface="ＭＳ ゴシック" charset="0"/>
            </a:endParaRPr>
          </a:p>
        </p:txBody>
      </p:sp>
      <p:sp>
        <p:nvSpPr>
          <p:cNvPr id="34819" name="Rectangle 3"/>
          <p:cNvSpPr>
            <a:spLocks noGrp="1" noChangeArrowheads="1"/>
          </p:cNvSpPr>
          <p:nvPr>
            <p:ph type="body" idx="1"/>
          </p:nvPr>
        </p:nvSpPr>
        <p:spPr>
          <a:xfrm>
            <a:off x="533400" y="6019800"/>
            <a:ext cx="8420100" cy="374650"/>
          </a:xfrm>
        </p:spPr>
        <p:txBody>
          <a:bodyPr/>
          <a:lstStyle/>
          <a:p>
            <a:r>
              <a:rPr lang="en-US" altLang="ja-JP" sz="2000">
                <a:latin typeface="Times" charset="0"/>
                <a:ea typeface="ＭＳ ゴシック" charset="0"/>
                <a:cs typeface="ＭＳ ゴシック" charset="0"/>
              </a:rPr>
              <a:t>Promote cooperative research with </a:t>
            </a:r>
          </a:p>
          <a:p>
            <a:pPr lvl="1"/>
            <a:r>
              <a:rPr lang="en-US" altLang="ja-JP" sz="1800">
                <a:latin typeface="Times" charset="0"/>
                <a:ea typeface="ＭＳ ゴシック" charset="0"/>
                <a:cs typeface="ＭＳ ゴシック" charset="0"/>
              </a:rPr>
              <a:t>Space agency, Space industries, Local small industries, International partners</a:t>
            </a:r>
          </a:p>
          <a:p>
            <a:pPr>
              <a:lnSpc>
                <a:spcPct val="90000"/>
              </a:lnSpc>
            </a:pPr>
            <a:endParaRPr lang="ja-JP" altLang="en-US" sz="1200">
              <a:latin typeface="Times" charset="0"/>
              <a:ea typeface="ＭＳ ゴシック" charset="0"/>
              <a:cs typeface="ＭＳ ゴシック" charset="0"/>
            </a:endParaRPr>
          </a:p>
        </p:txBody>
      </p:sp>
      <p:sp>
        <p:nvSpPr>
          <p:cNvPr id="34820" name="Oval 4"/>
          <p:cNvSpPr>
            <a:spLocks noChangeAspect="1" noChangeArrowheads="1"/>
          </p:cNvSpPr>
          <p:nvPr/>
        </p:nvSpPr>
        <p:spPr bwMode="auto">
          <a:xfrm>
            <a:off x="2576513" y="2309813"/>
            <a:ext cx="4333875" cy="2381250"/>
          </a:xfrm>
          <a:prstGeom prst="ellipse">
            <a:avLst/>
          </a:prstGeom>
          <a:noFill/>
          <a:ln w="76200">
            <a:solidFill>
              <a:srgbClr val="FC020B"/>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ja-JP" altLang="en-US"/>
          </a:p>
        </p:txBody>
      </p:sp>
      <p:sp>
        <p:nvSpPr>
          <p:cNvPr id="34821" name="Text Box 5"/>
          <p:cNvSpPr txBox="1">
            <a:spLocks noChangeAspect="1" noChangeArrowheads="1"/>
          </p:cNvSpPr>
          <p:nvPr/>
        </p:nvSpPr>
        <p:spPr bwMode="auto">
          <a:xfrm>
            <a:off x="5313363" y="981075"/>
            <a:ext cx="2414587"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t>Hypervelocity impact</a:t>
            </a:r>
            <a:endParaRPr lang="ja-JP" altLang="en-US" sz="2000"/>
          </a:p>
        </p:txBody>
      </p:sp>
      <p:sp>
        <p:nvSpPr>
          <p:cNvPr id="34822" name="Text Box 7"/>
          <p:cNvSpPr txBox="1">
            <a:spLocks noChangeAspect="1" noChangeArrowheads="1"/>
          </p:cNvSpPr>
          <p:nvPr/>
        </p:nvSpPr>
        <p:spPr bwMode="auto">
          <a:xfrm>
            <a:off x="2166938" y="5613400"/>
            <a:ext cx="23288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t>Material degradation</a:t>
            </a:r>
            <a:endParaRPr lang="ja-JP" altLang="en-US" sz="2000"/>
          </a:p>
        </p:txBody>
      </p:sp>
      <p:sp>
        <p:nvSpPr>
          <p:cNvPr id="34823" name="Text Box 8"/>
          <p:cNvSpPr txBox="1">
            <a:spLocks noChangeAspect="1" noChangeArrowheads="1"/>
          </p:cNvSpPr>
          <p:nvPr/>
        </p:nvSpPr>
        <p:spPr bwMode="auto">
          <a:xfrm>
            <a:off x="2144713" y="981075"/>
            <a:ext cx="26368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t>Electrostatic Discharge</a:t>
            </a:r>
          </a:p>
        </p:txBody>
      </p:sp>
      <p:sp>
        <p:nvSpPr>
          <p:cNvPr id="34824" name="Rectangle 10"/>
          <p:cNvSpPr>
            <a:spLocks noChangeAspect="1" noChangeArrowheads="1"/>
          </p:cNvSpPr>
          <p:nvPr/>
        </p:nvSpPr>
        <p:spPr bwMode="auto">
          <a:xfrm>
            <a:off x="6951663" y="228600"/>
            <a:ext cx="1830387"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nchor="ctr"/>
          <a:lstStyle/>
          <a:p>
            <a:pPr algn="ctr"/>
            <a:r>
              <a:rPr lang="ja-JP" altLang="en-US" sz="1000">
                <a:solidFill>
                  <a:schemeClr val="bg1"/>
                </a:solidFill>
              </a:rPr>
              <a:t>宇宙環境試験システム</a:t>
            </a:r>
          </a:p>
        </p:txBody>
      </p:sp>
      <p:pic>
        <p:nvPicPr>
          <p:cNvPr id="34825" name="Picture 11" descr="AO_60000_no6"/>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2514600" y="3810000"/>
            <a:ext cx="2254250"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6" name="Text Box 12"/>
          <p:cNvSpPr txBox="1">
            <a:spLocks noChangeAspect="1" noChangeArrowheads="1"/>
          </p:cNvSpPr>
          <p:nvPr/>
        </p:nvSpPr>
        <p:spPr bwMode="auto">
          <a:xfrm>
            <a:off x="7162800" y="6580188"/>
            <a:ext cx="2266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defTabSz="1279525">
              <a:defRPr kumimoji="1" sz="2400">
                <a:solidFill>
                  <a:schemeClr val="tx1"/>
                </a:solidFill>
                <a:latin typeface="Arial" charset="0"/>
                <a:ea typeface="ＭＳ Ｐゴシック" charset="0"/>
                <a:cs typeface="ＭＳ Ｐゴシック" charset="0"/>
              </a:defRPr>
            </a:lvl1pPr>
            <a:lvl2pPr marL="742950" indent="-285750" defTabSz="1279525">
              <a:defRPr kumimoji="1" sz="2400">
                <a:solidFill>
                  <a:schemeClr val="tx1"/>
                </a:solidFill>
                <a:latin typeface="Arial" charset="0"/>
                <a:ea typeface="ＭＳ Ｐゴシック" charset="0"/>
              </a:defRPr>
            </a:lvl2pPr>
            <a:lvl3pPr marL="1143000" indent="-228600" defTabSz="1279525">
              <a:defRPr kumimoji="1" sz="2400">
                <a:solidFill>
                  <a:schemeClr val="tx1"/>
                </a:solidFill>
                <a:latin typeface="Arial" charset="0"/>
                <a:ea typeface="ＭＳ Ｐゴシック" charset="0"/>
              </a:defRPr>
            </a:lvl3pPr>
            <a:lvl4pPr marL="1600200" indent="-228600" defTabSz="1279525">
              <a:defRPr kumimoji="1" sz="2400">
                <a:solidFill>
                  <a:schemeClr val="tx1"/>
                </a:solidFill>
                <a:latin typeface="Arial" charset="0"/>
                <a:ea typeface="ＭＳ Ｐゴシック" charset="0"/>
              </a:defRPr>
            </a:lvl4pPr>
            <a:lvl5pPr marL="2057400" indent="-228600" defTabSz="1279525">
              <a:defRPr kumimoji="1" sz="2400">
                <a:solidFill>
                  <a:schemeClr val="tx1"/>
                </a:solidFill>
                <a:latin typeface="Arial" charset="0"/>
                <a:ea typeface="ＭＳ Ｐゴシック" charset="0"/>
              </a:defRPr>
            </a:lvl5pPr>
            <a:lvl6pPr marL="2514600" indent="-228600" defTabSz="1279525" fontAlgn="base">
              <a:spcBef>
                <a:spcPct val="0"/>
              </a:spcBef>
              <a:spcAft>
                <a:spcPct val="0"/>
              </a:spcAft>
              <a:defRPr kumimoji="1" sz="2400">
                <a:solidFill>
                  <a:schemeClr val="tx1"/>
                </a:solidFill>
                <a:latin typeface="Arial" charset="0"/>
                <a:ea typeface="ＭＳ Ｐゴシック" charset="0"/>
              </a:defRPr>
            </a:lvl6pPr>
            <a:lvl7pPr marL="2971800" indent="-228600" defTabSz="1279525" fontAlgn="base">
              <a:spcBef>
                <a:spcPct val="0"/>
              </a:spcBef>
              <a:spcAft>
                <a:spcPct val="0"/>
              </a:spcAft>
              <a:defRPr kumimoji="1" sz="2400">
                <a:solidFill>
                  <a:schemeClr val="tx1"/>
                </a:solidFill>
                <a:latin typeface="Arial" charset="0"/>
                <a:ea typeface="ＭＳ Ｐゴシック" charset="0"/>
              </a:defRPr>
            </a:lvl7pPr>
            <a:lvl8pPr marL="3429000" indent="-228600" defTabSz="1279525" fontAlgn="base">
              <a:spcBef>
                <a:spcPct val="0"/>
              </a:spcBef>
              <a:spcAft>
                <a:spcPct val="0"/>
              </a:spcAft>
              <a:defRPr kumimoji="1" sz="2400">
                <a:solidFill>
                  <a:schemeClr val="tx1"/>
                </a:solidFill>
                <a:latin typeface="Arial" charset="0"/>
                <a:ea typeface="ＭＳ Ｐゴシック" charset="0"/>
              </a:defRPr>
            </a:lvl8pPr>
            <a:lvl9pPr marL="3886200" indent="-228600" defTabSz="1279525" fontAlgn="base">
              <a:spcBef>
                <a:spcPct val="0"/>
              </a:spcBef>
              <a:spcAft>
                <a:spcPct val="0"/>
              </a:spcAft>
              <a:defRPr kumimoji="1" sz="2400">
                <a:solidFill>
                  <a:schemeClr val="tx1"/>
                </a:solidFill>
                <a:latin typeface="Arial" charset="0"/>
                <a:ea typeface="ＭＳ Ｐゴシック" charset="0"/>
              </a:defRPr>
            </a:lvl9pPr>
          </a:lstStyle>
          <a:p>
            <a:r>
              <a:rPr lang="ja-JP" altLang="en-US" sz="1200">
                <a:solidFill>
                  <a:schemeClr val="bg1"/>
                </a:solidFill>
              </a:rPr>
              <a:t>宇宙環境要因による材料の劣化</a:t>
            </a:r>
          </a:p>
        </p:txBody>
      </p:sp>
      <p:pic>
        <p:nvPicPr>
          <p:cNvPr id="34827" name="Picture 13"/>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5313363" y="1412875"/>
            <a:ext cx="188277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8" name="Picture 14" descr="NG_arc"/>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2505075" y="1412875"/>
            <a:ext cx="2374900"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9" name="Picture 15" descr="小型熱真空"/>
          <p:cNvPicPr>
            <a:picLocks noChangeAspect="1" noChangeArrowheads="1"/>
          </p:cNvPicPr>
          <p:nvPr/>
        </p:nvPicPr>
        <p:blipFill>
          <a:blip r:embed="rId6">
            <a:extLst>
              <a:ext uri="{28A0092B-C50C-407E-A947-70E740481C1C}">
                <a14:useLocalDpi xmlns:a14="http://schemas.microsoft.com/office/drawing/2010/main" xmlns=""/>
              </a:ext>
            </a:extLst>
          </a:blip>
          <a:srcRect/>
          <a:stretch>
            <a:fillRect/>
          </a:stretch>
        </p:blipFill>
        <p:spPr bwMode="auto">
          <a:xfrm>
            <a:off x="5334000" y="3733800"/>
            <a:ext cx="2400300" cy="179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30" name="Text Box 16"/>
          <p:cNvSpPr txBox="1">
            <a:spLocks noChangeAspect="1" noChangeArrowheads="1"/>
          </p:cNvSpPr>
          <p:nvPr/>
        </p:nvSpPr>
        <p:spPr bwMode="auto">
          <a:xfrm>
            <a:off x="5486400" y="5562600"/>
            <a:ext cx="337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t>Nanosatellite environment test</a:t>
            </a:r>
            <a:endParaRPr lang="ja-JP" altLang="en-US" sz="2000"/>
          </a:p>
        </p:txBody>
      </p:sp>
      <p:sp>
        <p:nvSpPr>
          <p:cNvPr id="3" name="Slide Number Placeholder 2"/>
          <p:cNvSpPr>
            <a:spLocks noGrp="1"/>
          </p:cNvSpPr>
          <p:nvPr>
            <p:ph type="sldNum" sz="quarter" idx="12"/>
          </p:nvPr>
        </p:nvSpPr>
        <p:spPr/>
        <p:txBody>
          <a:bodyPr/>
          <a:lstStyle/>
          <a:p>
            <a:pPr>
              <a:defRPr/>
            </a:pPr>
            <a:fld id="{4048C0D4-87C0-244C-9167-9A696DC86442}" type="slidenum">
              <a:rPr lang="en-US" altLang="ja-JP" smtClean="0"/>
              <a:pPr>
                <a:defRPr/>
              </a:pPr>
              <a:t>15</a:t>
            </a:fld>
            <a:endParaRPr lang="en-US" altLang="ja-JP"/>
          </a:p>
        </p:txBody>
      </p:sp>
    </p:spTree>
    <p:extLst>
      <p:ext uri="{BB962C8B-B14F-4D97-AF65-F5344CB8AC3E}">
        <p14:creationId xmlns:p14="http://schemas.microsoft.com/office/powerpoint/2010/main" xmlns="" val="7562637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laseine_chambers"/>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066800" y="2806700"/>
            <a:ext cx="7926388" cy="405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3"/>
          <p:cNvSpPr>
            <a:spLocks noGrp="1" noChangeArrowheads="1"/>
          </p:cNvSpPr>
          <p:nvPr>
            <p:ph type="title"/>
          </p:nvPr>
        </p:nvSpPr>
        <p:spPr>
          <a:xfrm>
            <a:off x="0" y="0"/>
            <a:ext cx="9525000" cy="685800"/>
          </a:xfrm>
        </p:spPr>
        <p:txBody>
          <a:bodyPr/>
          <a:lstStyle/>
          <a:p>
            <a:r>
              <a:rPr lang="en-US" altLang="ja-JP" sz="3600" dirty="0">
                <a:latin typeface="Times" charset="0"/>
                <a:ea typeface="ＭＳ ゴシック" charset="0"/>
                <a:cs typeface="ＭＳ ゴシック" charset="0"/>
              </a:rPr>
              <a:t>Electrostatic Discharge (ESD) Test Facilities</a:t>
            </a:r>
          </a:p>
        </p:txBody>
      </p:sp>
      <p:sp>
        <p:nvSpPr>
          <p:cNvPr id="36868" name="Rectangle 4"/>
          <p:cNvSpPr>
            <a:spLocks noGrp="1" noChangeArrowheads="1"/>
          </p:cNvSpPr>
          <p:nvPr>
            <p:ph type="body" idx="1"/>
          </p:nvPr>
        </p:nvSpPr>
        <p:spPr>
          <a:xfrm>
            <a:off x="609600" y="914400"/>
            <a:ext cx="9067800" cy="1524000"/>
          </a:xfrm>
        </p:spPr>
        <p:txBody>
          <a:bodyPr/>
          <a:lstStyle/>
          <a:p>
            <a:r>
              <a:rPr lang="en-US" altLang="ja-JP" sz="2400">
                <a:latin typeface="Times" charset="0"/>
                <a:ea typeface="ＭＳ ゴシック" charset="0"/>
                <a:cs typeface="ＭＳ ゴシック" charset="0"/>
              </a:rPr>
              <a:t>World leading test facility</a:t>
            </a:r>
          </a:p>
          <a:p>
            <a:pPr lvl="1"/>
            <a:r>
              <a:rPr lang="en-US" altLang="ja-JP" sz="2400">
                <a:latin typeface="Times" charset="0"/>
                <a:ea typeface="ＭＳ ゴシック" charset="0"/>
                <a:cs typeface="ＭＳ ゴシック" charset="0"/>
              </a:rPr>
              <a:t>Leads the international ISO standardization project on satellite solar panel ESD test </a:t>
            </a:r>
          </a:p>
          <a:p>
            <a:r>
              <a:rPr lang="en-US" altLang="ja-JP" sz="2400">
                <a:latin typeface="Times" charset="0"/>
                <a:ea typeface="ＭＳ ゴシック" charset="0"/>
                <a:cs typeface="ＭＳ ゴシック" charset="0"/>
              </a:rPr>
              <a:t>One of three in the world (NASA(US) and ONERA (France))</a:t>
            </a:r>
          </a:p>
          <a:p>
            <a:pPr>
              <a:buFontTx/>
              <a:buNone/>
            </a:pPr>
            <a:endParaRPr lang="en-US" altLang="ja-JP" sz="2400">
              <a:latin typeface="Times" charset="0"/>
              <a:ea typeface="ＭＳ ゴシック" charset="0"/>
              <a:cs typeface="ＭＳ ゴシック" charset="0"/>
            </a:endParaRPr>
          </a:p>
          <a:p>
            <a:endParaRPr lang="ja-JP" altLang="en-US">
              <a:latin typeface="ＭＳ Ｐゴシック" charset="0"/>
              <a:ea typeface="ＭＳ ゴシック" charset="0"/>
              <a:cs typeface="ＭＳ ゴシック" charset="0"/>
            </a:endParaRPr>
          </a:p>
        </p:txBody>
      </p:sp>
      <p:sp>
        <p:nvSpPr>
          <p:cNvPr id="36869" name="Text Box 5"/>
          <p:cNvSpPr txBox="1">
            <a:spLocks noChangeArrowheads="1"/>
          </p:cNvSpPr>
          <p:nvPr/>
        </p:nvSpPr>
        <p:spPr bwMode="auto">
          <a:xfrm>
            <a:off x="1752600" y="2971800"/>
            <a:ext cx="1019175" cy="579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3200"/>
              <a:t>GEO</a:t>
            </a:r>
          </a:p>
        </p:txBody>
      </p:sp>
      <p:sp>
        <p:nvSpPr>
          <p:cNvPr id="36870" name="Text Box 6"/>
          <p:cNvSpPr txBox="1">
            <a:spLocks noChangeArrowheads="1"/>
          </p:cNvSpPr>
          <p:nvPr/>
        </p:nvSpPr>
        <p:spPr bwMode="auto">
          <a:xfrm>
            <a:off x="5410200" y="2971800"/>
            <a:ext cx="952500" cy="579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3200"/>
              <a:t>PEO</a:t>
            </a:r>
          </a:p>
        </p:txBody>
      </p:sp>
      <p:sp>
        <p:nvSpPr>
          <p:cNvPr id="36871" name="Text Box 7"/>
          <p:cNvSpPr txBox="1">
            <a:spLocks noChangeArrowheads="1"/>
          </p:cNvSpPr>
          <p:nvPr/>
        </p:nvSpPr>
        <p:spPr bwMode="auto">
          <a:xfrm>
            <a:off x="7467600" y="2971800"/>
            <a:ext cx="982663"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3200"/>
              <a:t>LEO</a:t>
            </a:r>
          </a:p>
        </p:txBody>
      </p:sp>
      <p:sp>
        <p:nvSpPr>
          <p:cNvPr id="3" name="Slide Number Placeholder 2"/>
          <p:cNvSpPr>
            <a:spLocks noGrp="1"/>
          </p:cNvSpPr>
          <p:nvPr>
            <p:ph type="sldNum" sz="quarter" idx="12"/>
          </p:nvPr>
        </p:nvSpPr>
        <p:spPr/>
        <p:txBody>
          <a:bodyPr/>
          <a:lstStyle/>
          <a:p>
            <a:pPr>
              <a:defRPr/>
            </a:pPr>
            <a:fld id="{4048C0D4-87C0-244C-9167-9A696DC86442}" type="slidenum">
              <a:rPr lang="en-US" altLang="ja-JP" smtClean="0"/>
              <a:pPr>
                <a:defRPr/>
              </a:pPr>
              <a:t>16</a:t>
            </a:fld>
            <a:endParaRPr lang="en-US" altLang="ja-JP"/>
          </a:p>
        </p:txBody>
      </p:sp>
    </p:spTree>
    <p:extLst>
      <p:ext uri="{BB962C8B-B14F-4D97-AF65-F5344CB8AC3E}">
        <p14:creationId xmlns:p14="http://schemas.microsoft.com/office/powerpoint/2010/main" xmlns="" val="31008720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85738" y="0"/>
            <a:ext cx="9324976" cy="609600"/>
          </a:xfrm>
        </p:spPr>
        <p:txBody>
          <a:bodyPr/>
          <a:lstStyle/>
          <a:p>
            <a:r>
              <a:rPr lang="en-US" altLang="ja-JP" sz="2800" dirty="0">
                <a:latin typeface="Times" charset="0"/>
                <a:ea typeface="ＭＳ ゴシック" charset="0"/>
                <a:cs typeface="ＭＳ ゴシック" charset="0"/>
              </a:rPr>
              <a:t>Heritage of Electrostatic Discharge (ESD) tests at KIT</a:t>
            </a:r>
            <a:endParaRPr lang="ja-JP" altLang="en-US" sz="2800" dirty="0">
              <a:latin typeface="Times" charset="0"/>
              <a:ea typeface="ＭＳ ゴシック" charset="0"/>
              <a:cs typeface="ＭＳ ゴシック" charset="0"/>
            </a:endParaRPr>
          </a:p>
        </p:txBody>
      </p:sp>
      <p:grpSp>
        <p:nvGrpSpPr>
          <p:cNvPr id="38915" name="Group 3"/>
          <p:cNvGrpSpPr>
            <a:grpSpLocks noChangeAspect="1"/>
          </p:cNvGrpSpPr>
          <p:nvPr/>
        </p:nvGrpSpPr>
        <p:grpSpPr bwMode="auto">
          <a:xfrm>
            <a:off x="1960563" y="768350"/>
            <a:ext cx="2673350" cy="1825625"/>
            <a:chOff x="4368" y="1440"/>
            <a:chExt cx="1812" cy="1237"/>
          </a:xfrm>
        </p:grpSpPr>
        <p:pic>
          <p:nvPicPr>
            <p:cNvPr id="38954" name="Picture 4"/>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4368" y="1440"/>
              <a:ext cx="1812" cy="1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55" name="Text Box 5"/>
            <p:cNvSpPr txBox="1">
              <a:spLocks noChangeAspect="1" noChangeArrowheads="1"/>
            </p:cNvSpPr>
            <p:nvPr/>
          </p:nvSpPr>
          <p:spPr bwMode="auto">
            <a:xfrm>
              <a:off x="4656" y="2448"/>
              <a:ext cx="925"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a:ea typeface="Osaka" charset="0"/>
                  <a:cs typeface="Osaka" charset="0"/>
                </a:rPr>
                <a:t>Kiku-8 (2006)</a:t>
              </a:r>
            </a:p>
          </p:txBody>
        </p:sp>
      </p:grpSp>
      <p:grpSp>
        <p:nvGrpSpPr>
          <p:cNvPr id="38916" name="Group 6"/>
          <p:cNvGrpSpPr>
            <a:grpSpLocks noChangeAspect="1"/>
          </p:cNvGrpSpPr>
          <p:nvPr/>
        </p:nvGrpSpPr>
        <p:grpSpPr bwMode="auto">
          <a:xfrm>
            <a:off x="4997450" y="768350"/>
            <a:ext cx="2236788" cy="1665288"/>
            <a:chOff x="1392" y="2928"/>
            <a:chExt cx="1723" cy="1282"/>
          </a:xfrm>
        </p:grpSpPr>
        <p:pic>
          <p:nvPicPr>
            <p:cNvPr id="38952" name="Picture 7"/>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1392" y="2928"/>
              <a:ext cx="1723" cy="1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53" name="Text Box 8"/>
            <p:cNvSpPr txBox="1">
              <a:spLocks noChangeAspect="1" noChangeArrowheads="1"/>
            </p:cNvSpPr>
            <p:nvPr/>
          </p:nvSpPr>
          <p:spPr bwMode="auto">
            <a:xfrm>
              <a:off x="1759" y="3949"/>
              <a:ext cx="102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600">
                  <a:ea typeface="Osaka" charset="0"/>
                  <a:cs typeface="Osaka" charset="0"/>
                </a:rPr>
                <a:t>Kizuna(2008)</a:t>
              </a:r>
            </a:p>
          </p:txBody>
        </p:sp>
      </p:grpSp>
      <p:grpSp>
        <p:nvGrpSpPr>
          <p:cNvPr id="38917" name="Group 9"/>
          <p:cNvGrpSpPr>
            <a:grpSpLocks noChangeAspect="1"/>
          </p:cNvGrpSpPr>
          <p:nvPr/>
        </p:nvGrpSpPr>
        <p:grpSpPr bwMode="auto">
          <a:xfrm>
            <a:off x="2130425" y="2597150"/>
            <a:ext cx="2351088" cy="1825625"/>
            <a:chOff x="3168" y="2928"/>
            <a:chExt cx="1594" cy="1237"/>
          </a:xfrm>
        </p:grpSpPr>
        <p:pic>
          <p:nvPicPr>
            <p:cNvPr id="38950" name="Picture 10"/>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3168" y="2928"/>
              <a:ext cx="1594" cy="1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51" name="Text Box 11"/>
            <p:cNvSpPr txBox="1">
              <a:spLocks noChangeAspect="1" noChangeArrowheads="1"/>
            </p:cNvSpPr>
            <p:nvPr/>
          </p:nvSpPr>
          <p:spPr bwMode="auto">
            <a:xfrm>
              <a:off x="3216" y="3936"/>
              <a:ext cx="867"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a:ea typeface="Osaka" charset="0"/>
                  <a:cs typeface="Osaka" charset="0"/>
                </a:rPr>
                <a:t>Daichi(2006)</a:t>
              </a:r>
            </a:p>
          </p:txBody>
        </p:sp>
      </p:grpSp>
      <p:grpSp>
        <p:nvGrpSpPr>
          <p:cNvPr id="38918" name="Group 12"/>
          <p:cNvGrpSpPr>
            <a:grpSpLocks noChangeAspect="1"/>
          </p:cNvGrpSpPr>
          <p:nvPr/>
        </p:nvGrpSpPr>
        <p:grpSpPr bwMode="auto">
          <a:xfrm>
            <a:off x="7589838" y="882650"/>
            <a:ext cx="1843087" cy="1665288"/>
            <a:chOff x="-75" y="2928"/>
            <a:chExt cx="1420" cy="1282"/>
          </a:xfrm>
        </p:grpSpPr>
        <p:pic>
          <p:nvPicPr>
            <p:cNvPr id="38948" name="Picture 13"/>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48" y="2928"/>
              <a:ext cx="1297" cy="1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49" name="Text Box 14"/>
            <p:cNvSpPr txBox="1">
              <a:spLocks noChangeAspect="1" noChangeArrowheads="1"/>
            </p:cNvSpPr>
            <p:nvPr/>
          </p:nvSpPr>
          <p:spPr bwMode="auto">
            <a:xfrm>
              <a:off x="-75" y="3949"/>
              <a:ext cx="1367"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600">
                  <a:ea typeface="Osaka" charset="0"/>
                  <a:cs typeface="Osaka" charset="0"/>
                </a:rPr>
                <a:t>Himawari-7 (2006)</a:t>
              </a:r>
            </a:p>
          </p:txBody>
        </p:sp>
      </p:grpSp>
      <p:grpSp>
        <p:nvGrpSpPr>
          <p:cNvPr id="38919" name="Group 15"/>
          <p:cNvGrpSpPr>
            <a:grpSpLocks noChangeAspect="1"/>
          </p:cNvGrpSpPr>
          <p:nvPr/>
        </p:nvGrpSpPr>
        <p:grpSpPr bwMode="auto">
          <a:xfrm>
            <a:off x="0" y="768350"/>
            <a:ext cx="1652588" cy="1892300"/>
            <a:chOff x="96" y="1200"/>
            <a:chExt cx="1430" cy="1636"/>
          </a:xfrm>
        </p:grpSpPr>
        <p:sp>
          <p:nvSpPr>
            <p:cNvPr id="38946" name="Text Box 16"/>
            <p:cNvSpPr txBox="1">
              <a:spLocks noChangeAspect="1" noChangeArrowheads="1"/>
            </p:cNvSpPr>
            <p:nvPr/>
          </p:nvSpPr>
          <p:spPr bwMode="auto">
            <a:xfrm>
              <a:off x="193" y="2543"/>
              <a:ext cx="1333" cy="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a:ea typeface="Osaka" charset="0"/>
                  <a:cs typeface="Osaka" charset="0"/>
                </a:rPr>
                <a:t>Hayabusa(2003)</a:t>
              </a:r>
            </a:p>
          </p:txBody>
        </p:sp>
        <p:pic>
          <p:nvPicPr>
            <p:cNvPr id="38947" name="Picture 17"/>
            <p:cNvPicPr>
              <a:picLocks noChangeAspect="1" noChangeArrowheads="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96" y="1200"/>
              <a:ext cx="1326" cy="1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8920" name="Group 18"/>
          <p:cNvGrpSpPr>
            <a:grpSpLocks noChangeAspect="1"/>
          </p:cNvGrpSpPr>
          <p:nvPr/>
        </p:nvGrpSpPr>
        <p:grpSpPr bwMode="auto">
          <a:xfrm>
            <a:off x="4860925" y="2597150"/>
            <a:ext cx="2151063" cy="1830388"/>
            <a:chOff x="4769" y="2928"/>
            <a:chExt cx="1471" cy="1252"/>
          </a:xfrm>
        </p:grpSpPr>
        <p:pic>
          <p:nvPicPr>
            <p:cNvPr id="38944" name="Picture 19" descr="OICETS1"/>
            <p:cNvPicPr>
              <a:picLocks noChangeAspect="1" noChangeArrowheads="1"/>
            </p:cNvPicPr>
            <p:nvPr/>
          </p:nvPicPr>
          <p:blipFill>
            <a:blip r:embed="rId8">
              <a:extLst>
                <a:ext uri="{28A0092B-C50C-407E-A947-70E740481C1C}">
                  <a14:useLocalDpi xmlns:a14="http://schemas.microsoft.com/office/drawing/2010/main" xmlns=""/>
                </a:ext>
              </a:extLst>
            </a:blip>
            <a:srcRect/>
            <a:stretch>
              <a:fillRect/>
            </a:stretch>
          </p:blipFill>
          <p:spPr bwMode="auto">
            <a:xfrm>
              <a:off x="4769" y="2928"/>
              <a:ext cx="1471" cy="1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45" name="Text Box 20"/>
            <p:cNvSpPr txBox="1">
              <a:spLocks noChangeAspect="1" noChangeArrowheads="1"/>
            </p:cNvSpPr>
            <p:nvPr/>
          </p:nvSpPr>
          <p:spPr bwMode="auto">
            <a:xfrm>
              <a:off x="5127" y="3948"/>
              <a:ext cx="835" cy="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600">
                  <a:ea typeface="Osaka" charset="0"/>
                  <a:cs typeface="Osaka" charset="0"/>
                </a:rPr>
                <a:t>Kirari(2005)</a:t>
              </a:r>
            </a:p>
          </p:txBody>
        </p:sp>
      </p:grpSp>
      <p:grpSp>
        <p:nvGrpSpPr>
          <p:cNvPr id="38921" name="Group 21"/>
          <p:cNvGrpSpPr>
            <a:grpSpLocks noChangeAspect="1"/>
          </p:cNvGrpSpPr>
          <p:nvPr/>
        </p:nvGrpSpPr>
        <p:grpSpPr bwMode="auto">
          <a:xfrm>
            <a:off x="0" y="2597150"/>
            <a:ext cx="2103438" cy="1954213"/>
            <a:chOff x="1344" y="2736"/>
            <a:chExt cx="1773" cy="1647"/>
          </a:xfrm>
        </p:grpSpPr>
        <p:pic>
          <p:nvPicPr>
            <p:cNvPr id="38942" name="Picture 22" descr="ADEOS2"/>
            <p:cNvPicPr>
              <a:picLocks noChangeAspect="1" noChangeArrowheads="1"/>
            </p:cNvPicPr>
            <p:nvPr/>
          </p:nvPicPr>
          <p:blipFill>
            <a:blip r:embed="rId9" cstate="print">
              <a:extLst>
                <a:ext uri="{28A0092B-C50C-407E-A947-70E740481C1C}">
                  <a14:useLocalDpi xmlns:a14="http://schemas.microsoft.com/office/drawing/2010/main" xmlns=""/>
                </a:ext>
              </a:extLst>
            </a:blip>
            <a:srcRect/>
            <a:stretch>
              <a:fillRect/>
            </a:stretch>
          </p:blipFill>
          <p:spPr bwMode="auto">
            <a:xfrm>
              <a:off x="1344" y="2736"/>
              <a:ext cx="1476" cy="1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43" name="Text Box 23"/>
            <p:cNvSpPr txBox="1">
              <a:spLocks noChangeAspect="1" noChangeArrowheads="1"/>
            </p:cNvSpPr>
            <p:nvPr/>
          </p:nvSpPr>
          <p:spPr bwMode="auto">
            <a:xfrm>
              <a:off x="1535" y="3891"/>
              <a:ext cx="1582" cy="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a:t>Midori2(2003)</a:t>
              </a:r>
            </a:p>
            <a:p>
              <a:r>
                <a:rPr lang="en-US" altLang="ja-JP" sz="1600"/>
                <a:t>Failure investigation</a:t>
              </a:r>
            </a:p>
          </p:txBody>
        </p:sp>
      </p:grpSp>
      <p:grpSp>
        <p:nvGrpSpPr>
          <p:cNvPr id="38922" name="Group 24"/>
          <p:cNvGrpSpPr>
            <a:grpSpLocks noChangeAspect="1"/>
          </p:cNvGrpSpPr>
          <p:nvPr/>
        </p:nvGrpSpPr>
        <p:grpSpPr bwMode="auto">
          <a:xfrm>
            <a:off x="7391400" y="2597150"/>
            <a:ext cx="2181225" cy="1835150"/>
            <a:chOff x="4704" y="2736"/>
            <a:chExt cx="1536" cy="1293"/>
          </a:xfrm>
        </p:grpSpPr>
        <p:pic>
          <p:nvPicPr>
            <p:cNvPr id="38940" name="Picture 25" descr="photo"/>
            <p:cNvPicPr>
              <a:picLocks noChangeAspect="1" noChangeArrowheads="1"/>
            </p:cNvPicPr>
            <p:nvPr/>
          </p:nvPicPr>
          <p:blipFill>
            <a:blip r:embed="rId10">
              <a:extLst>
                <a:ext uri="{28A0092B-C50C-407E-A947-70E740481C1C}">
                  <a14:useLocalDpi xmlns:a14="http://schemas.microsoft.com/office/drawing/2010/main" xmlns=""/>
                </a:ext>
              </a:extLst>
            </a:blip>
            <a:srcRect/>
            <a:stretch>
              <a:fillRect/>
            </a:stretch>
          </p:blipFill>
          <p:spPr bwMode="auto">
            <a:xfrm>
              <a:off x="4704" y="2736"/>
              <a:ext cx="1536" cy="1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41" name="Text Box 26"/>
            <p:cNvSpPr txBox="1">
              <a:spLocks noChangeAspect="1" noChangeArrowheads="1"/>
            </p:cNvSpPr>
            <p:nvPr/>
          </p:nvSpPr>
          <p:spPr bwMode="auto">
            <a:xfrm>
              <a:off x="5040" y="3792"/>
              <a:ext cx="1045" cy="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a:t>GOSAT(2008)</a:t>
              </a:r>
            </a:p>
          </p:txBody>
        </p:sp>
      </p:grpSp>
      <p:grpSp>
        <p:nvGrpSpPr>
          <p:cNvPr id="38923" name="Group 27"/>
          <p:cNvGrpSpPr>
            <a:grpSpLocks/>
          </p:cNvGrpSpPr>
          <p:nvPr/>
        </p:nvGrpSpPr>
        <p:grpSpPr bwMode="auto">
          <a:xfrm>
            <a:off x="0" y="4654550"/>
            <a:ext cx="1828800" cy="1457325"/>
            <a:chOff x="144" y="3024"/>
            <a:chExt cx="1489" cy="1186"/>
          </a:xfrm>
        </p:grpSpPr>
        <p:pic>
          <p:nvPicPr>
            <p:cNvPr id="38938" name="Picture 28" descr="GCOM"/>
            <p:cNvPicPr>
              <a:picLocks noChangeAspect="1" noChangeArrowheads="1"/>
            </p:cNvPicPr>
            <p:nvPr/>
          </p:nvPicPr>
          <p:blipFill>
            <a:blip r:embed="rId11" cstate="print">
              <a:extLst>
                <a:ext uri="{28A0092B-C50C-407E-A947-70E740481C1C}">
                  <a14:useLocalDpi xmlns:a14="http://schemas.microsoft.com/office/drawing/2010/main" xmlns=""/>
                </a:ext>
              </a:extLst>
            </a:blip>
            <a:srcRect/>
            <a:stretch>
              <a:fillRect/>
            </a:stretch>
          </p:blipFill>
          <p:spPr bwMode="auto">
            <a:xfrm>
              <a:off x="144" y="3024"/>
              <a:ext cx="1489" cy="1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39" name="Text Box 29"/>
            <p:cNvSpPr txBox="1">
              <a:spLocks noChangeArrowheads="1"/>
            </p:cNvSpPr>
            <p:nvPr/>
          </p:nvSpPr>
          <p:spPr bwMode="auto">
            <a:xfrm>
              <a:off x="480" y="3936"/>
              <a:ext cx="1087" cy="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a:t>GCOM(2010)</a:t>
              </a:r>
            </a:p>
          </p:txBody>
        </p:sp>
      </p:grpSp>
      <p:pic>
        <p:nvPicPr>
          <p:cNvPr id="38924" name="Picture 30" descr="insat4b"/>
          <p:cNvPicPr>
            <a:picLocks noChangeAspect="1" noChangeArrowheads="1"/>
          </p:cNvPicPr>
          <p:nvPr/>
        </p:nvPicPr>
        <p:blipFill>
          <a:blip r:embed="rId12" cstate="print">
            <a:extLst>
              <a:ext uri="{28A0092B-C50C-407E-A947-70E740481C1C}">
                <a14:useLocalDpi xmlns:a14="http://schemas.microsoft.com/office/drawing/2010/main" xmlns=""/>
              </a:ext>
            </a:extLst>
          </a:blip>
          <a:srcRect/>
          <a:stretch>
            <a:fillRect/>
          </a:stretch>
        </p:blipFill>
        <p:spPr bwMode="auto">
          <a:xfrm>
            <a:off x="3657600" y="4343400"/>
            <a:ext cx="1868488" cy="161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8925" name="Group 31"/>
          <p:cNvGrpSpPr>
            <a:grpSpLocks/>
          </p:cNvGrpSpPr>
          <p:nvPr/>
        </p:nvGrpSpPr>
        <p:grpSpPr bwMode="auto">
          <a:xfrm>
            <a:off x="5486400" y="4495800"/>
            <a:ext cx="2187575" cy="1581150"/>
            <a:chOff x="3024" y="1248"/>
            <a:chExt cx="1630" cy="1179"/>
          </a:xfrm>
        </p:grpSpPr>
        <p:pic>
          <p:nvPicPr>
            <p:cNvPr id="38936" name="Picture 32" descr="Telstar_VII-1"/>
            <p:cNvPicPr>
              <a:picLocks noChangeAspect="1" noChangeArrowheads="1"/>
            </p:cNvPicPr>
            <p:nvPr/>
          </p:nvPicPr>
          <p:blipFill>
            <a:blip r:embed="rId13">
              <a:extLst>
                <a:ext uri="{28A0092B-C50C-407E-A947-70E740481C1C}">
                  <a14:useLocalDpi xmlns:a14="http://schemas.microsoft.com/office/drawing/2010/main" xmlns=""/>
                </a:ext>
              </a:extLst>
            </a:blip>
            <a:srcRect/>
            <a:stretch>
              <a:fillRect/>
            </a:stretch>
          </p:blipFill>
          <p:spPr bwMode="auto">
            <a:xfrm>
              <a:off x="3024" y="1248"/>
              <a:ext cx="1425" cy="11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37" name="Rectangle 33"/>
            <p:cNvSpPr>
              <a:spLocks noChangeArrowheads="1"/>
            </p:cNvSpPr>
            <p:nvPr/>
          </p:nvSpPr>
          <p:spPr bwMode="auto">
            <a:xfrm>
              <a:off x="3072" y="2257"/>
              <a:ext cx="1582" cy="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sz="800" i="1">
                  <a:solidFill>
                    <a:srgbClr val="F7F7F7"/>
                  </a:solidFill>
                </a:rPr>
                <a:t>http://www.ssloral.com/html/satexp/telstar.html</a:t>
              </a:r>
            </a:p>
          </p:txBody>
        </p:sp>
      </p:grpSp>
      <p:sp>
        <p:nvSpPr>
          <p:cNvPr id="38926" name="Text Box 34"/>
          <p:cNvSpPr txBox="1">
            <a:spLocks noChangeArrowheads="1"/>
          </p:cNvSpPr>
          <p:nvPr/>
        </p:nvSpPr>
        <p:spPr bwMode="auto">
          <a:xfrm>
            <a:off x="3657600" y="5827713"/>
            <a:ext cx="5191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900" i="1"/>
              <a:t>©ISRO</a:t>
            </a:r>
          </a:p>
        </p:txBody>
      </p:sp>
      <p:pic>
        <p:nvPicPr>
          <p:cNvPr id="38927" name="Picture 35" descr="20071019164334674"/>
          <p:cNvPicPr>
            <a:picLocks noChangeAspect="1" noChangeArrowheads="1"/>
          </p:cNvPicPr>
          <p:nvPr/>
        </p:nvPicPr>
        <p:blipFill>
          <a:blip r:embed="rId14" cstate="print">
            <a:extLst>
              <a:ext uri="{28A0092B-C50C-407E-A947-70E740481C1C}">
                <a14:useLocalDpi xmlns:a14="http://schemas.microsoft.com/office/drawing/2010/main" xmlns=""/>
              </a:ext>
            </a:extLst>
          </a:blip>
          <a:srcRect/>
          <a:stretch>
            <a:fillRect/>
          </a:stretch>
        </p:blipFill>
        <p:spPr bwMode="auto">
          <a:xfrm>
            <a:off x="7620000" y="4419600"/>
            <a:ext cx="2133600" cy="131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28" name="Rectangle 36"/>
          <p:cNvSpPr>
            <a:spLocks noChangeArrowheads="1"/>
          </p:cNvSpPr>
          <p:nvPr/>
        </p:nvSpPr>
        <p:spPr bwMode="auto">
          <a:xfrm>
            <a:off x="7848600" y="5486400"/>
            <a:ext cx="190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ja-JP" sz="800" i="1">
                <a:solidFill>
                  <a:srgbClr val="F7F7F7"/>
                </a:solidFill>
              </a:rPr>
              <a:t>http://www.spacechina.com/cpyjs_wxyhtq_Details.shtml?recno=48130</a:t>
            </a:r>
            <a:endParaRPr lang="en-US" altLang="ja-JP" sz="800">
              <a:solidFill>
                <a:srgbClr val="F7F7F7"/>
              </a:solidFill>
            </a:endParaRPr>
          </a:p>
        </p:txBody>
      </p:sp>
      <p:sp>
        <p:nvSpPr>
          <p:cNvPr id="38929" name="Text Box 37"/>
          <p:cNvSpPr txBox="1">
            <a:spLocks noChangeArrowheads="1"/>
          </p:cNvSpPr>
          <p:nvPr/>
        </p:nvSpPr>
        <p:spPr bwMode="auto">
          <a:xfrm>
            <a:off x="4159250" y="5943600"/>
            <a:ext cx="63023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a:t>India</a:t>
            </a:r>
            <a:endParaRPr lang="ja-JP" altLang="en-US" sz="1600"/>
          </a:p>
        </p:txBody>
      </p:sp>
      <p:sp>
        <p:nvSpPr>
          <p:cNvPr id="38930" name="Text Box 38"/>
          <p:cNvSpPr txBox="1">
            <a:spLocks noChangeArrowheads="1"/>
          </p:cNvSpPr>
          <p:nvPr/>
        </p:nvSpPr>
        <p:spPr bwMode="auto">
          <a:xfrm>
            <a:off x="5715000" y="6096000"/>
            <a:ext cx="4699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a:t>US</a:t>
            </a:r>
            <a:endParaRPr lang="ja-JP" altLang="en-US" sz="1600"/>
          </a:p>
        </p:txBody>
      </p:sp>
      <p:sp>
        <p:nvSpPr>
          <p:cNvPr id="38931" name="Text Box 39"/>
          <p:cNvSpPr txBox="1">
            <a:spLocks noChangeArrowheads="1"/>
          </p:cNvSpPr>
          <p:nvPr/>
        </p:nvSpPr>
        <p:spPr bwMode="auto">
          <a:xfrm>
            <a:off x="8534400" y="5943600"/>
            <a:ext cx="7207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a:t>China</a:t>
            </a:r>
            <a:endParaRPr lang="ja-JP" altLang="en-US" sz="1600"/>
          </a:p>
        </p:txBody>
      </p:sp>
      <p:sp>
        <p:nvSpPr>
          <p:cNvPr id="38932" name="Text Box 40"/>
          <p:cNvSpPr txBox="1">
            <a:spLocks noChangeArrowheads="1"/>
          </p:cNvSpPr>
          <p:nvPr/>
        </p:nvSpPr>
        <p:spPr bwMode="auto">
          <a:xfrm>
            <a:off x="2654300" y="6400800"/>
            <a:ext cx="5829300" cy="461963"/>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spcBef>
                <a:spcPct val="50000"/>
              </a:spcBef>
            </a:pPr>
            <a:r>
              <a:rPr lang="en-US" altLang="ja-JP"/>
              <a:t>Tested satellites from all over the world</a:t>
            </a:r>
            <a:endParaRPr lang="ja-JP" altLang="en-US"/>
          </a:p>
        </p:txBody>
      </p:sp>
      <p:sp>
        <p:nvSpPr>
          <p:cNvPr id="38933" name="Rectangle 41"/>
          <p:cNvSpPr>
            <a:spLocks noChangeArrowheads="1"/>
          </p:cNvSpPr>
          <p:nvPr/>
        </p:nvSpPr>
        <p:spPr bwMode="auto">
          <a:xfrm>
            <a:off x="2895600" y="4724400"/>
            <a:ext cx="78263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txBody>
          <a:bodyPr wrap="none">
            <a:spAutoFit/>
          </a:bodyPr>
          <a:lstStyle/>
          <a:p>
            <a:r>
              <a:rPr lang="en-US" altLang="ja-JP" sz="1600"/>
              <a:t>INSAT</a:t>
            </a:r>
          </a:p>
        </p:txBody>
      </p:sp>
      <p:pic>
        <p:nvPicPr>
          <p:cNvPr id="38934" name="Picture 42" descr="astro_G"/>
          <p:cNvPicPr>
            <a:picLocks noChangeAspect="1" noChangeArrowheads="1"/>
          </p:cNvPicPr>
          <p:nvPr/>
        </p:nvPicPr>
        <p:blipFill>
          <a:blip r:embed="rId15">
            <a:extLst>
              <a:ext uri="{28A0092B-C50C-407E-A947-70E740481C1C}">
                <a14:useLocalDpi xmlns:a14="http://schemas.microsoft.com/office/drawing/2010/main" xmlns=""/>
              </a:ext>
            </a:extLst>
          </a:blip>
          <a:srcRect/>
          <a:stretch>
            <a:fillRect/>
          </a:stretch>
        </p:blipFill>
        <p:spPr bwMode="auto">
          <a:xfrm>
            <a:off x="1981200" y="4495800"/>
            <a:ext cx="16891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35" name="Text Box 43"/>
          <p:cNvSpPr txBox="1">
            <a:spLocks noChangeArrowheads="1"/>
          </p:cNvSpPr>
          <p:nvPr/>
        </p:nvSpPr>
        <p:spPr bwMode="auto">
          <a:xfrm>
            <a:off x="2133600" y="5867400"/>
            <a:ext cx="15335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a:t>ASTRO-G(2012</a:t>
            </a:r>
            <a:r>
              <a:rPr lang="en-US" altLang="ja-JP" sz="2000"/>
              <a:t>)</a:t>
            </a:r>
          </a:p>
        </p:txBody>
      </p:sp>
      <p:sp>
        <p:nvSpPr>
          <p:cNvPr id="3" name="Slide Number Placeholder 2"/>
          <p:cNvSpPr>
            <a:spLocks noGrp="1"/>
          </p:cNvSpPr>
          <p:nvPr>
            <p:ph type="sldNum" sz="quarter" idx="12"/>
          </p:nvPr>
        </p:nvSpPr>
        <p:spPr/>
        <p:txBody>
          <a:bodyPr/>
          <a:lstStyle/>
          <a:p>
            <a:pPr>
              <a:defRPr/>
            </a:pPr>
            <a:fld id="{11100DB0-2252-EC4F-BD96-6F19C93C85E6}" type="slidenum">
              <a:rPr lang="en-US" altLang="ja-JP" smtClean="0"/>
              <a:pPr>
                <a:defRPr/>
              </a:pPr>
              <a:t>17</a:t>
            </a:fld>
            <a:endParaRPr lang="en-US" altLang="ja-JP"/>
          </a:p>
        </p:txBody>
      </p:sp>
    </p:spTree>
    <p:extLst>
      <p:ext uri="{BB962C8B-B14F-4D97-AF65-F5344CB8AC3E}">
        <p14:creationId xmlns:p14="http://schemas.microsoft.com/office/powerpoint/2010/main" xmlns="" val="35076868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タイトル 1"/>
          <p:cNvSpPr>
            <a:spLocks noGrp="1"/>
          </p:cNvSpPr>
          <p:nvPr>
            <p:ph type="title"/>
          </p:nvPr>
        </p:nvSpPr>
        <p:spPr>
          <a:xfrm>
            <a:off x="0" y="0"/>
            <a:ext cx="8915400" cy="609600"/>
          </a:xfrm>
        </p:spPr>
        <p:txBody>
          <a:bodyPr/>
          <a:lstStyle/>
          <a:p>
            <a:r>
              <a:rPr lang="en-US" altLang="ja-JP" sz="3600" dirty="0">
                <a:latin typeface="Times" charset="0"/>
                <a:ea typeface="ＭＳ ゴシック" charset="0"/>
                <a:cs typeface="ＭＳ ゴシック" charset="0"/>
              </a:rPr>
              <a:t>Experiment at International Space Station</a:t>
            </a:r>
            <a:endParaRPr lang="ja-JP" altLang="en-US" sz="3600" dirty="0">
              <a:latin typeface="Times" charset="0"/>
              <a:ea typeface="ＭＳ ゴシック" charset="0"/>
              <a:cs typeface="ＭＳ ゴシック" charset="0"/>
            </a:endParaRPr>
          </a:p>
        </p:txBody>
      </p:sp>
      <p:sp>
        <p:nvSpPr>
          <p:cNvPr id="60419" name="テキスト ボックス 5"/>
          <p:cNvSpPr txBox="1">
            <a:spLocks noChangeArrowheads="1"/>
          </p:cNvSpPr>
          <p:nvPr/>
        </p:nvSpPr>
        <p:spPr bwMode="auto">
          <a:xfrm>
            <a:off x="114300" y="5654675"/>
            <a:ext cx="9891713" cy="1200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buFont typeface="Arial" charset="0"/>
              <a:buChar char="•"/>
            </a:pPr>
            <a:r>
              <a:rPr lang="en-US" altLang="ja-JP" dirty="0">
                <a:latin typeface="Times" charset="0"/>
                <a:cs typeface="Times" charset="0"/>
              </a:rPr>
              <a:t>Active experiment to confirm solar cell degradation due to a single ESD pulse</a:t>
            </a:r>
          </a:p>
          <a:p>
            <a:pPr>
              <a:buFont typeface="Arial" charset="0"/>
              <a:buChar char="•"/>
            </a:pPr>
            <a:r>
              <a:rPr lang="en-US" altLang="ja-JP" dirty="0">
                <a:latin typeface="Times" charset="0"/>
                <a:cs typeface="Times" charset="0"/>
              </a:rPr>
              <a:t>Bias solar cells to plasma, detect discharge and measure the cell VI curve </a:t>
            </a:r>
          </a:p>
          <a:p>
            <a:pPr>
              <a:buFont typeface="Arial" charset="0"/>
              <a:buChar char="•"/>
            </a:pPr>
            <a:r>
              <a:rPr lang="en-US" altLang="ja-JP" dirty="0">
                <a:latin typeface="Times" charset="0"/>
                <a:cs typeface="Times" charset="0"/>
              </a:rPr>
              <a:t>Joint experiment with Lockheed-Martin, Naval Research Laboratory, JAXA</a:t>
            </a:r>
            <a:endParaRPr lang="ja-JP" altLang="en-US" dirty="0">
              <a:latin typeface="Times" charset="0"/>
              <a:cs typeface="Times" charset="0"/>
            </a:endParaRPr>
          </a:p>
        </p:txBody>
      </p:sp>
      <p:pic>
        <p:nvPicPr>
          <p:cNvPr id="60420" name="図 6" descr="MISSE8.jpg"/>
          <p:cNvPicPr>
            <a:picLocks noChangeAspect="1"/>
          </p:cNvPicPr>
          <p:nvPr/>
        </p:nvPicPr>
        <p:blipFill>
          <a:blip r:embed="rId3">
            <a:extLst>
              <a:ext uri="{28A0092B-C50C-407E-A947-70E740481C1C}">
                <a14:useLocalDpi xmlns:a14="http://schemas.microsoft.com/office/drawing/2010/main" xmlns=""/>
              </a:ext>
            </a:extLst>
          </a:blip>
          <a:srcRect/>
          <a:stretch>
            <a:fillRect/>
          </a:stretch>
        </p:blipFill>
        <p:spPr bwMode="auto">
          <a:xfrm>
            <a:off x="473075" y="1419225"/>
            <a:ext cx="3816350" cy="272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1" name="図 7" descr="PASCAL_cell.jpg"/>
          <p:cNvPicPr>
            <a:picLocks noChangeAspect="1"/>
          </p:cNvPicPr>
          <p:nvPr/>
        </p:nvPicPr>
        <p:blipFill>
          <a:blip r:embed="rId4">
            <a:extLst>
              <a:ext uri="{28A0092B-C50C-407E-A947-70E740481C1C}">
                <a14:useLocalDpi xmlns:a14="http://schemas.microsoft.com/office/drawing/2010/main" xmlns=""/>
              </a:ext>
            </a:extLst>
          </a:blip>
          <a:srcRect/>
          <a:stretch>
            <a:fillRect/>
          </a:stretch>
        </p:blipFill>
        <p:spPr bwMode="auto">
          <a:xfrm>
            <a:off x="4579938" y="709613"/>
            <a:ext cx="4683125" cy="1795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2" name="図 8" descr="PASCAL_electronics.jpg"/>
          <p:cNvPicPr>
            <a:picLocks noChangeAspect="1"/>
          </p:cNvPicPr>
          <p:nvPr/>
        </p:nvPicPr>
        <p:blipFill>
          <a:blip r:embed="rId5">
            <a:extLst>
              <a:ext uri="{28A0092B-C50C-407E-A947-70E740481C1C}">
                <a14:useLocalDpi xmlns:a14="http://schemas.microsoft.com/office/drawing/2010/main" xmlns=""/>
              </a:ext>
            </a:extLst>
          </a:blip>
          <a:srcRect/>
          <a:stretch>
            <a:fillRect/>
          </a:stretch>
        </p:blipFill>
        <p:spPr bwMode="auto">
          <a:xfrm>
            <a:off x="4699000" y="3030538"/>
            <a:ext cx="4378325"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3" name="テキスト ボックス 10"/>
          <p:cNvSpPr txBox="1">
            <a:spLocks noChangeArrowheads="1"/>
          </p:cNvSpPr>
          <p:nvPr/>
        </p:nvSpPr>
        <p:spPr bwMode="auto">
          <a:xfrm>
            <a:off x="728663" y="4437063"/>
            <a:ext cx="31623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a:latin typeface="Times" charset="0"/>
                <a:cs typeface="Times" charset="0"/>
              </a:rPr>
              <a:t>Deployment, May, 2011</a:t>
            </a:r>
            <a:endParaRPr lang="ja-JP" altLang="en-US">
              <a:latin typeface="Times" charset="0"/>
              <a:cs typeface="Times" charset="0"/>
            </a:endParaRPr>
          </a:p>
        </p:txBody>
      </p:sp>
      <p:sp>
        <p:nvSpPr>
          <p:cNvPr id="60424" name="テキスト ボックス 11"/>
          <p:cNvSpPr txBox="1">
            <a:spLocks noChangeArrowheads="1"/>
          </p:cNvSpPr>
          <p:nvPr/>
        </p:nvSpPr>
        <p:spPr bwMode="auto">
          <a:xfrm>
            <a:off x="5468938" y="2573338"/>
            <a:ext cx="29543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a:latin typeface="Times" charset="0"/>
                <a:cs typeface="Times" charset="0"/>
              </a:rPr>
              <a:t>Solar cells to be tested</a:t>
            </a:r>
            <a:endParaRPr lang="ja-JP" altLang="en-US">
              <a:latin typeface="Times" charset="0"/>
              <a:cs typeface="Times" charset="0"/>
            </a:endParaRPr>
          </a:p>
        </p:txBody>
      </p:sp>
      <p:sp>
        <p:nvSpPr>
          <p:cNvPr id="60425" name="テキスト ボックス 12"/>
          <p:cNvSpPr txBox="1">
            <a:spLocks noChangeArrowheads="1"/>
          </p:cNvSpPr>
          <p:nvPr/>
        </p:nvSpPr>
        <p:spPr bwMode="auto">
          <a:xfrm>
            <a:off x="3454400" y="5232400"/>
            <a:ext cx="6619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dirty="0">
                <a:latin typeface="Times" charset="0"/>
                <a:cs typeface="Times" charset="0"/>
              </a:rPr>
              <a:t>COTS based electronics designed and tested by KIT</a:t>
            </a:r>
            <a:endParaRPr lang="ja-JP" altLang="en-US" dirty="0">
              <a:latin typeface="Times" charset="0"/>
              <a:cs typeface="Times" charset="0"/>
            </a:endParaRPr>
          </a:p>
        </p:txBody>
      </p:sp>
      <p:sp>
        <p:nvSpPr>
          <p:cNvPr id="3" name="Slide Number Placeholder 2"/>
          <p:cNvSpPr>
            <a:spLocks noGrp="1"/>
          </p:cNvSpPr>
          <p:nvPr>
            <p:ph type="sldNum" sz="quarter" idx="12"/>
          </p:nvPr>
        </p:nvSpPr>
        <p:spPr/>
        <p:txBody>
          <a:bodyPr/>
          <a:lstStyle/>
          <a:p>
            <a:pPr>
              <a:defRPr/>
            </a:pPr>
            <a:fld id="{11100DB0-2252-EC4F-BD96-6F19C93C85E6}" type="slidenum">
              <a:rPr lang="en-US" altLang="ja-JP" smtClean="0"/>
              <a:pPr>
                <a:defRPr/>
              </a:pPr>
              <a:t>18</a:t>
            </a:fld>
            <a:endParaRPr lang="en-US" altLang="ja-JP"/>
          </a:p>
        </p:txBody>
      </p:sp>
    </p:spTree>
    <p:extLst>
      <p:ext uri="{BB962C8B-B14F-4D97-AF65-F5344CB8AC3E}">
        <p14:creationId xmlns:p14="http://schemas.microsoft.com/office/powerpoint/2010/main" xmlns="" val="2170847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タイトル 1"/>
          <p:cNvSpPr>
            <a:spLocks noGrp="1"/>
          </p:cNvSpPr>
          <p:nvPr>
            <p:ph type="title"/>
          </p:nvPr>
        </p:nvSpPr>
        <p:spPr>
          <a:xfrm>
            <a:off x="0" y="211682"/>
            <a:ext cx="8915400" cy="609600"/>
          </a:xfrm>
        </p:spPr>
        <p:txBody>
          <a:bodyPr/>
          <a:lstStyle/>
          <a:p>
            <a:r>
              <a:rPr lang="en-US" altLang="ja-JP" sz="3600" dirty="0">
                <a:latin typeface="Times" charset="0"/>
                <a:ea typeface="ＭＳ ゴシック" charset="0"/>
                <a:cs typeface="ＭＳ ゴシック" charset="0"/>
              </a:rPr>
              <a:t>Experiment at International Space Station</a:t>
            </a:r>
            <a:endParaRPr lang="ja-JP" altLang="en-US" sz="3600" dirty="0">
              <a:latin typeface="Times" charset="0"/>
              <a:ea typeface="ＭＳ ゴシック" charset="0"/>
              <a:cs typeface="ＭＳ ゴシック" charset="0"/>
            </a:endParaRPr>
          </a:p>
        </p:txBody>
      </p:sp>
      <p:sp>
        <p:nvSpPr>
          <p:cNvPr id="4" name="テキスト ボックス 3"/>
          <p:cNvSpPr txBox="1"/>
          <p:nvPr/>
        </p:nvSpPr>
        <p:spPr>
          <a:xfrm>
            <a:off x="-3213797" y="10911220"/>
            <a:ext cx="184666" cy="461665"/>
          </a:xfrm>
          <a:prstGeom prst="rect">
            <a:avLst/>
          </a:prstGeom>
          <a:noFill/>
        </p:spPr>
        <p:txBody>
          <a:bodyPr wrap="none" rtlCol="0">
            <a:spAutoFit/>
          </a:bodyPr>
          <a:lstStyle/>
          <a:p>
            <a:endParaRPr kumimoji="1" lang="ja-JP" altLang="en-US" dirty="0"/>
          </a:p>
        </p:txBody>
      </p:sp>
      <p:pic>
        <p:nvPicPr>
          <p:cNvPr id="6" name="図 5" descr="HTV4_ISS_atotie.tif"/>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856656" y="1231601"/>
            <a:ext cx="5802573" cy="4334021"/>
          </a:xfrm>
          <a:prstGeom prst="rect">
            <a:avLst/>
          </a:prstGeom>
        </p:spPr>
      </p:pic>
      <p:sp>
        <p:nvSpPr>
          <p:cNvPr id="7" name="正方形/長方形 6"/>
          <p:cNvSpPr/>
          <p:nvPr/>
        </p:nvSpPr>
        <p:spPr>
          <a:xfrm>
            <a:off x="398115" y="5515472"/>
            <a:ext cx="9108565" cy="1200328"/>
          </a:xfrm>
          <a:prstGeom prst="rect">
            <a:avLst/>
          </a:prstGeom>
        </p:spPr>
        <p:txBody>
          <a:bodyPr wrap="square">
            <a:spAutoFit/>
          </a:bodyPr>
          <a:lstStyle/>
          <a:p>
            <a:pPr>
              <a:buFont typeface="Arial" charset="0"/>
              <a:buChar char="•"/>
            </a:pPr>
            <a:r>
              <a:rPr lang="en-US" altLang="ja-JP" dirty="0" smtClean="0">
                <a:latin typeface="Times" charset="0"/>
                <a:cs typeface="Times" charset="0"/>
              </a:rPr>
              <a:t>Measure the charging potential of HTV4 before, during, and after docking with ISS</a:t>
            </a:r>
          </a:p>
          <a:p>
            <a:pPr>
              <a:buFont typeface="Arial" charset="0"/>
              <a:buChar char="•"/>
            </a:pPr>
            <a:r>
              <a:rPr lang="en-US" altLang="ja-JP" dirty="0" smtClean="0">
                <a:latin typeface="Times" charset="0"/>
                <a:cs typeface="Times" charset="0"/>
              </a:rPr>
              <a:t>Joint development of COTS charging sensor with JAXA</a:t>
            </a:r>
          </a:p>
        </p:txBody>
      </p:sp>
      <p:sp>
        <p:nvSpPr>
          <p:cNvPr id="8" name="テキスト ボックス 7"/>
          <p:cNvSpPr txBox="1"/>
          <p:nvPr/>
        </p:nvSpPr>
        <p:spPr>
          <a:xfrm>
            <a:off x="2347804" y="1924377"/>
            <a:ext cx="800219" cy="461665"/>
          </a:xfrm>
          <a:prstGeom prst="rect">
            <a:avLst/>
          </a:prstGeom>
          <a:noFill/>
        </p:spPr>
        <p:txBody>
          <a:bodyPr wrap="none" rtlCol="0">
            <a:spAutoFit/>
          </a:bodyPr>
          <a:lstStyle/>
          <a:p>
            <a:r>
              <a:rPr kumimoji="1" lang="en-US" altLang="ja-JP" dirty="0" smtClean="0">
                <a:solidFill>
                  <a:schemeClr val="bg1"/>
                </a:solidFill>
              </a:rPr>
              <a:t>HTV</a:t>
            </a:r>
            <a:endParaRPr kumimoji="1" lang="ja-JP" altLang="en-US" dirty="0">
              <a:solidFill>
                <a:schemeClr val="bg1"/>
              </a:solidFill>
            </a:endParaRPr>
          </a:p>
        </p:txBody>
      </p:sp>
      <p:cxnSp>
        <p:nvCxnSpPr>
          <p:cNvPr id="10" name="カギ線コネクタ 9"/>
          <p:cNvCxnSpPr>
            <a:stCxn id="8" idx="3"/>
          </p:cNvCxnSpPr>
          <p:nvPr/>
        </p:nvCxnSpPr>
        <p:spPr bwMode="auto">
          <a:xfrm>
            <a:off x="3148023" y="2155210"/>
            <a:ext cx="412171" cy="577406"/>
          </a:xfrm>
          <a:prstGeom prst="bentConnector2">
            <a:avLst/>
          </a:prstGeom>
          <a:solidFill>
            <a:schemeClr val="accent1"/>
          </a:solidFill>
          <a:ln w="28575" cap="flat" cmpd="sng" algn="ctr">
            <a:solidFill>
              <a:srgbClr val="FF0000"/>
            </a:solidFill>
            <a:prstDash val="solid"/>
            <a:round/>
            <a:headEnd type="none" w="med" len="med"/>
            <a:tailEnd type="arrow"/>
          </a:ln>
          <a:effectLst/>
        </p:spPr>
      </p:cxnSp>
      <p:sp>
        <p:nvSpPr>
          <p:cNvPr id="20" name="テキスト ボックス 19"/>
          <p:cNvSpPr txBox="1"/>
          <p:nvPr/>
        </p:nvSpPr>
        <p:spPr>
          <a:xfrm>
            <a:off x="6254395" y="2116815"/>
            <a:ext cx="680745" cy="461665"/>
          </a:xfrm>
          <a:prstGeom prst="rect">
            <a:avLst/>
          </a:prstGeom>
          <a:noFill/>
        </p:spPr>
        <p:txBody>
          <a:bodyPr wrap="none" rtlCol="0">
            <a:spAutoFit/>
          </a:bodyPr>
          <a:lstStyle/>
          <a:p>
            <a:r>
              <a:rPr kumimoji="1" lang="en-US" altLang="ja-JP" dirty="0" smtClean="0">
                <a:solidFill>
                  <a:schemeClr val="bg1"/>
                </a:solidFill>
              </a:rPr>
              <a:t>ISS</a:t>
            </a:r>
            <a:endParaRPr kumimoji="1" lang="ja-JP" altLang="en-US" dirty="0">
              <a:solidFill>
                <a:schemeClr val="bg1"/>
              </a:solidFill>
            </a:endParaRPr>
          </a:p>
        </p:txBody>
      </p:sp>
      <p:sp>
        <p:nvSpPr>
          <p:cNvPr id="11" name="テキスト ボックス 10"/>
          <p:cNvSpPr txBox="1"/>
          <p:nvPr/>
        </p:nvSpPr>
        <p:spPr>
          <a:xfrm>
            <a:off x="2232337" y="5080357"/>
            <a:ext cx="3693139" cy="461665"/>
          </a:xfrm>
          <a:prstGeom prst="rect">
            <a:avLst/>
          </a:prstGeom>
          <a:noFill/>
        </p:spPr>
        <p:txBody>
          <a:bodyPr wrap="none" rtlCol="0">
            <a:spAutoFit/>
          </a:bodyPr>
          <a:lstStyle/>
          <a:p>
            <a:r>
              <a:rPr kumimoji="1" lang="en-US" altLang="ja-JP" dirty="0" smtClean="0">
                <a:solidFill>
                  <a:srgbClr val="FFFFFF"/>
                </a:solidFill>
              </a:rPr>
              <a:t>Launched on Aug.4, 2013</a:t>
            </a:r>
            <a:endParaRPr kumimoji="1" lang="ja-JP" altLang="en-US" dirty="0">
              <a:solidFill>
                <a:srgbClr val="FFFFFF"/>
              </a:solidFill>
            </a:endParaRPr>
          </a:p>
        </p:txBody>
      </p:sp>
      <p:sp>
        <p:nvSpPr>
          <p:cNvPr id="22" name="テキスト ボックス 21"/>
          <p:cNvSpPr txBox="1"/>
          <p:nvPr/>
        </p:nvSpPr>
        <p:spPr>
          <a:xfrm>
            <a:off x="4657119" y="3444635"/>
            <a:ext cx="2442946" cy="461665"/>
          </a:xfrm>
          <a:prstGeom prst="rect">
            <a:avLst/>
          </a:prstGeom>
          <a:noFill/>
        </p:spPr>
        <p:txBody>
          <a:bodyPr wrap="none" rtlCol="0">
            <a:spAutoFit/>
          </a:bodyPr>
          <a:lstStyle/>
          <a:p>
            <a:r>
              <a:rPr kumimoji="1" lang="en-US" altLang="ja-JP" dirty="0" smtClean="0">
                <a:solidFill>
                  <a:schemeClr val="bg1"/>
                </a:solidFill>
              </a:rPr>
              <a:t>Charging sensor</a:t>
            </a:r>
            <a:endParaRPr kumimoji="1" lang="ja-JP" altLang="en-US" dirty="0">
              <a:solidFill>
                <a:schemeClr val="bg1"/>
              </a:solidFill>
            </a:endParaRPr>
          </a:p>
        </p:txBody>
      </p:sp>
      <p:cxnSp>
        <p:nvCxnSpPr>
          <p:cNvPr id="23" name="カギ線コネクタ 22"/>
          <p:cNvCxnSpPr/>
          <p:nvPr/>
        </p:nvCxnSpPr>
        <p:spPr bwMode="auto">
          <a:xfrm rot="10800000" flipV="1">
            <a:off x="3964325" y="3694804"/>
            <a:ext cx="673551" cy="269413"/>
          </a:xfrm>
          <a:prstGeom prst="bentConnector3">
            <a:avLst>
              <a:gd name="adj1" fmla="val 50000"/>
            </a:avLst>
          </a:prstGeom>
          <a:solidFill>
            <a:schemeClr val="accent1"/>
          </a:solidFill>
          <a:ln w="28575" cap="flat" cmpd="sng" algn="ctr">
            <a:solidFill>
              <a:srgbClr val="FF0000"/>
            </a:solidFill>
            <a:prstDash val="solid"/>
            <a:round/>
            <a:headEnd type="none" w="med" len="med"/>
            <a:tailEnd type="arrow"/>
          </a:ln>
          <a:effectLst/>
        </p:spPr>
      </p:cxnSp>
      <p:sp>
        <p:nvSpPr>
          <p:cNvPr id="5" name="Slide Number Placeholder 4"/>
          <p:cNvSpPr>
            <a:spLocks noGrp="1"/>
          </p:cNvSpPr>
          <p:nvPr>
            <p:ph type="sldNum" sz="quarter" idx="12"/>
          </p:nvPr>
        </p:nvSpPr>
        <p:spPr/>
        <p:txBody>
          <a:bodyPr/>
          <a:lstStyle/>
          <a:p>
            <a:pPr>
              <a:defRPr/>
            </a:pPr>
            <a:fld id="{11100DB0-2252-EC4F-BD96-6F19C93C85E6}" type="slidenum">
              <a:rPr lang="en-US" altLang="ja-JP" smtClean="0"/>
              <a:pPr>
                <a:defRPr/>
              </a:pPr>
              <a:t>19</a:t>
            </a:fld>
            <a:endParaRPr lang="en-US" altLang="ja-JP"/>
          </a:p>
        </p:txBody>
      </p:sp>
    </p:spTree>
    <p:extLst>
      <p:ext uri="{BB962C8B-B14F-4D97-AF65-F5344CB8AC3E}">
        <p14:creationId xmlns:p14="http://schemas.microsoft.com/office/powerpoint/2010/main" xmlns="" val="515236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chemeClr val="tx1"/>
                </a:solidFill>
              </a:rPr>
              <a:t>Outline</a:t>
            </a:r>
            <a:endParaRPr lang="ja-JP" altLang="en-US" dirty="0">
              <a:solidFill>
                <a:schemeClr val="tx1"/>
              </a:solidFill>
            </a:endParaRPr>
          </a:p>
        </p:txBody>
      </p:sp>
      <p:sp>
        <p:nvSpPr>
          <p:cNvPr id="3" name="コンテンツ プレースホルダ 2"/>
          <p:cNvSpPr>
            <a:spLocks noGrp="1"/>
          </p:cNvSpPr>
          <p:nvPr>
            <p:ph idx="1"/>
          </p:nvPr>
        </p:nvSpPr>
        <p:spPr/>
        <p:txBody>
          <a:bodyPr/>
          <a:lstStyle/>
          <a:p>
            <a:r>
              <a:rPr lang="en-US" altLang="ja-JP" dirty="0" smtClean="0">
                <a:solidFill>
                  <a:srgbClr val="0000FF"/>
                </a:solidFill>
                <a:cs typeface="Times"/>
              </a:rPr>
              <a:t>Introduction to KIT</a:t>
            </a:r>
          </a:p>
          <a:p>
            <a:r>
              <a:rPr lang="en-US" altLang="ja-JP" dirty="0" smtClean="0">
                <a:cs typeface="Times"/>
              </a:rPr>
              <a:t>Introduction to </a:t>
            </a:r>
            <a:r>
              <a:rPr lang="en-US" altLang="ja-JP" dirty="0" err="1" smtClean="0">
                <a:cs typeface="Times"/>
              </a:rPr>
              <a:t>LaSEINE</a:t>
            </a:r>
            <a:endParaRPr lang="en-US" altLang="ja-JP" dirty="0" smtClean="0">
              <a:cs typeface="Times"/>
            </a:endParaRPr>
          </a:p>
          <a:p>
            <a:pPr lvl="1"/>
            <a:r>
              <a:rPr lang="en-US" altLang="ja-JP" dirty="0" smtClean="0">
                <a:cs typeface="Times"/>
              </a:rPr>
              <a:t>Space Research</a:t>
            </a:r>
          </a:p>
          <a:p>
            <a:pPr lvl="1"/>
            <a:r>
              <a:rPr lang="en-US" altLang="ja-JP" dirty="0" smtClean="0">
                <a:cs typeface="Times"/>
              </a:rPr>
              <a:t>Satellite Testing</a:t>
            </a:r>
          </a:p>
          <a:p>
            <a:r>
              <a:rPr lang="en-US" altLang="ja-JP" dirty="0" err="1" smtClean="0">
                <a:cs typeface="Times"/>
              </a:rPr>
              <a:t>Kyutech</a:t>
            </a:r>
            <a:r>
              <a:rPr lang="en-US" altLang="ja-JP" dirty="0" smtClean="0">
                <a:cs typeface="Times"/>
              </a:rPr>
              <a:t> Satellite Projects</a:t>
            </a:r>
          </a:p>
          <a:p>
            <a:r>
              <a:rPr lang="en-US" altLang="ja-JP" dirty="0" smtClean="0">
                <a:cs typeface="Times"/>
              </a:rPr>
              <a:t>SEIC and PNST</a:t>
            </a:r>
          </a:p>
          <a:p>
            <a:r>
              <a:rPr lang="en-US" altLang="ja-JP" dirty="0" smtClean="0">
                <a:cs typeface="Times"/>
              </a:rPr>
              <a:t>Conclusion</a:t>
            </a:r>
            <a:endParaRPr lang="ja-JP" altLang="en-US" dirty="0">
              <a:cs typeface="Times"/>
            </a:endParaRPr>
          </a:p>
        </p:txBody>
      </p:sp>
      <p:sp>
        <p:nvSpPr>
          <p:cNvPr id="6" name="Slide Number Placeholder 5"/>
          <p:cNvSpPr>
            <a:spLocks noGrp="1"/>
          </p:cNvSpPr>
          <p:nvPr>
            <p:ph type="sldNum" sz="quarter" idx="12"/>
          </p:nvPr>
        </p:nvSpPr>
        <p:spPr/>
        <p:txBody>
          <a:bodyPr/>
          <a:lstStyle/>
          <a:p>
            <a:pPr>
              <a:defRPr/>
            </a:pPr>
            <a:fld id="{4048C0D4-87C0-244C-9167-9A696DC86442}" type="slidenum">
              <a:rPr lang="en-US" altLang="ja-JP" smtClean="0"/>
              <a:pPr>
                <a:defRPr/>
              </a:pPr>
              <a:t>2</a:t>
            </a:fld>
            <a:endParaRPr lang="en-US" altLang="ja-JP"/>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r>
              <a:rPr lang="en-US" altLang="ja-JP">
                <a:latin typeface="Times" charset="0"/>
                <a:ea typeface="ＭＳ ゴシック" charset="0"/>
                <a:cs typeface="ＭＳ ゴシック" charset="0"/>
              </a:rPr>
              <a:t>Hypervelocity Impact Test Facility</a:t>
            </a:r>
          </a:p>
        </p:txBody>
      </p:sp>
      <p:sp>
        <p:nvSpPr>
          <p:cNvPr id="40963" name="Rectangle 3"/>
          <p:cNvSpPr>
            <a:spLocks noGrp="1" noChangeArrowheads="1"/>
          </p:cNvSpPr>
          <p:nvPr>
            <p:ph type="body" idx="4294967295"/>
          </p:nvPr>
        </p:nvSpPr>
        <p:spPr>
          <a:xfrm>
            <a:off x="398690" y="5157706"/>
            <a:ext cx="6991119" cy="1066800"/>
          </a:xfrm>
        </p:spPr>
        <p:txBody>
          <a:bodyPr/>
          <a:lstStyle/>
          <a:p>
            <a:pPr>
              <a:lnSpc>
                <a:spcPct val="90000"/>
              </a:lnSpc>
            </a:pPr>
            <a:r>
              <a:rPr lang="en-US" altLang="ja-JP" sz="2400" dirty="0">
                <a:latin typeface="Times" charset="0"/>
                <a:ea typeface="ＭＳ ゴシック" charset="0"/>
                <a:cs typeface="ＭＳ ゴシック" charset="0"/>
              </a:rPr>
              <a:t>Multiple two-stage light gas guns up to 6.2km/s</a:t>
            </a:r>
          </a:p>
          <a:p>
            <a:pPr>
              <a:lnSpc>
                <a:spcPct val="90000"/>
              </a:lnSpc>
            </a:pPr>
            <a:r>
              <a:rPr lang="en-US" altLang="ja-JP" sz="2400" dirty="0">
                <a:latin typeface="Times" charset="0"/>
                <a:ea typeface="ＭＳ ゴシック" charset="0"/>
                <a:cs typeface="ＭＳ ゴシック" charset="0"/>
              </a:rPr>
              <a:t>Contributing to ISO standardization of hypervelocity impact </a:t>
            </a:r>
            <a:r>
              <a:rPr lang="en-US" altLang="ja-JP" sz="2400" dirty="0" err="1">
                <a:latin typeface="Times" charset="0"/>
                <a:ea typeface="ＭＳ ゴシック" charset="0"/>
                <a:cs typeface="ＭＳ ゴシック" charset="0"/>
              </a:rPr>
              <a:t>ejecta</a:t>
            </a:r>
            <a:r>
              <a:rPr lang="en-US" altLang="ja-JP" sz="2400" dirty="0">
                <a:latin typeface="Times" charset="0"/>
                <a:ea typeface="ＭＳ ゴシック" charset="0"/>
                <a:cs typeface="ＭＳ ゴシック" charset="0"/>
              </a:rPr>
              <a:t> distribution</a:t>
            </a:r>
          </a:p>
        </p:txBody>
      </p:sp>
      <p:pic>
        <p:nvPicPr>
          <p:cNvPr id="40964" name="図 5" descr="FA10_01.jpg"/>
          <p:cNvPicPr>
            <a:picLocks noChangeAspect="1"/>
          </p:cNvPicPr>
          <p:nvPr/>
        </p:nvPicPr>
        <p:blipFill>
          <a:blip r:embed="rId3">
            <a:extLst>
              <a:ext uri="{28A0092B-C50C-407E-A947-70E740481C1C}">
                <a14:useLocalDpi xmlns:a14="http://schemas.microsoft.com/office/drawing/2010/main" xmlns=""/>
              </a:ext>
            </a:extLst>
          </a:blip>
          <a:srcRect/>
          <a:stretch>
            <a:fillRect/>
          </a:stretch>
        </p:blipFill>
        <p:spPr bwMode="auto">
          <a:xfrm>
            <a:off x="267088" y="1023662"/>
            <a:ext cx="4735513" cy="353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図 6" descr="FA09_01.jpg"/>
          <p:cNvPicPr>
            <a:picLocks noChangeAspect="1"/>
          </p:cNvPicPr>
          <p:nvPr/>
        </p:nvPicPr>
        <p:blipFill>
          <a:blip r:embed="rId4">
            <a:extLst>
              <a:ext uri="{28A0092B-C50C-407E-A947-70E740481C1C}">
                <a14:useLocalDpi xmlns:a14="http://schemas.microsoft.com/office/drawing/2010/main" xmlns=""/>
              </a:ext>
            </a:extLst>
          </a:blip>
          <a:srcRect/>
          <a:stretch>
            <a:fillRect/>
          </a:stretch>
        </p:blipFill>
        <p:spPr bwMode="auto">
          <a:xfrm>
            <a:off x="5307208" y="1035974"/>
            <a:ext cx="4289425" cy="3471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図 1" descr="PastedGraphic-1.png"/>
          <p:cNvPicPr>
            <a:picLocks noChangeAspect="1"/>
          </p:cNvPicPr>
          <p:nvPr/>
        </p:nvPicPr>
        <p:blipFill>
          <a:blip r:embed="rId5"/>
          <a:srcRect/>
          <a:stretch>
            <a:fillRect/>
          </a:stretch>
        </p:blipFill>
        <p:spPr bwMode="auto">
          <a:xfrm>
            <a:off x="7409053" y="4610246"/>
            <a:ext cx="2189039" cy="2113047"/>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11100DB0-2252-EC4F-BD96-6F19C93C85E6}" type="slidenum">
              <a:rPr lang="en-US" altLang="ja-JP" smtClean="0"/>
              <a:pPr>
                <a:defRPr/>
              </a:pPr>
              <a:t>20</a:t>
            </a:fld>
            <a:endParaRPr lang="en-US" altLang="ja-JP"/>
          </a:p>
        </p:txBody>
      </p:sp>
    </p:spTree>
    <p:extLst>
      <p:ext uri="{BB962C8B-B14F-4D97-AF65-F5344CB8AC3E}">
        <p14:creationId xmlns:p14="http://schemas.microsoft.com/office/powerpoint/2010/main" xmlns="" val="2240494142"/>
      </p:ext>
    </p:extLst>
  </p:cSld>
  <p:clrMapOvr>
    <a:masterClrMapping/>
  </p:clrMapOvr>
  <p:transition advClick="0" advTm="3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タイトル 1"/>
          <p:cNvSpPr>
            <a:spLocks noGrp="1"/>
          </p:cNvSpPr>
          <p:nvPr>
            <p:ph type="title"/>
          </p:nvPr>
        </p:nvSpPr>
        <p:spPr>
          <a:xfrm>
            <a:off x="762000" y="0"/>
            <a:ext cx="8153400" cy="685800"/>
          </a:xfrm>
        </p:spPr>
        <p:txBody>
          <a:bodyPr/>
          <a:lstStyle/>
          <a:p>
            <a:r>
              <a:rPr lang="en-US" altLang="ja-JP">
                <a:latin typeface="Times" charset="0"/>
                <a:ea typeface="ＭＳ ゴシック" charset="0"/>
                <a:cs typeface="ＭＳ ゴシック" charset="0"/>
              </a:rPr>
              <a:t>Material degradation</a:t>
            </a:r>
            <a:endParaRPr lang="ja-JP" altLang="en-US">
              <a:latin typeface="Times" charset="0"/>
              <a:ea typeface="ＭＳ ゴシック" charset="0"/>
              <a:cs typeface="ＭＳ ゴシック" charset="0"/>
            </a:endParaRPr>
          </a:p>
        </p:txBody>
      </p:sp>
      <p:pic>
        <p:nvPicPr>
          <p:cNvPr id="43011" name="図 4" descr="UV.jpg"/>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6467475" y="1377950"/>
            <a:ext cx="3438525"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4" descr="第2章図2_6"/>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4732338" y="4051300"/>
            <a:ext cx="294005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3" name="Picture 6" descr="DSC07768"/>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266700" y="1319213"/>
            <a:ext cx="4762500" cy="240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4" name="図 8"/>
          <p:cNvPicPr>
            <a:picLocks noChangeAspect="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2582863" y="4075113"/>
            <a:ext cx="2090737" cy="108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5" name="図 9"/>
          <p:cNvPicPr>
            <a:picLocks noChangeAspect="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2598738" y="5168900"/>
            <a:ext cx="2166937" cy="130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6" name="テキスト ボックス 10"/>
          <p:cNvSpPr txBox="1">
            <a:spLocks noChangeArrowheads="1"/>
          </p:cNvSpPr>
          <p:nvPr/>
        </p:nvSpPr>
        <p:spPr bwMode="auto">
          <a:xfrm>
            <a:off x="731838" y="3697288"/>
            <a:ext cx="27638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latin typeface="Times" charset="0"/>
                <a:cs typeface="Times" charset="0"/>
              </a:rPr>
              <a:t>Atomic oxygen exposure</a:t>
            </a:r>
            <a:endParaRPr lang="ja-JP" altLang="en-US" sz="2000">
              <a:latin typeface="Times" charset="0"/>
              <a:cs typeface="Times" charset="0"/>
            </a:endParaRPr>
          </a:p>
        </p:txBody>
      </p:sp>
      <p:sp>
        <p:nvSpPr>
          <p:cNvPr id="43017" name="テキスト ボックス 11"/>
          <p:cNvSpPr txBox="1">
            <a:spLocks noChangeArrowheads="1"/>
          </p:cNvSpPr>
          <p:nvPr/>
        </p:nvSpPr>
        <p:spPr bwMode="auto">
          <a:xfrm>
            <a:off x="6878638" y="3714750"/>
            <a:ext cx="15446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latin typeface="Times" charset="0"/>
                <a:cs typeface="Times" charset="0"/>
              </a:rPr>
              <a:t>UV exposure</a:t>
            </a:r>
            <a:endParaRPr lang="ja-JP" altLang="en-US" sz="2000">
              <a:latin typeface="Times" charset="0"/>
              <a:cs typeface="Times" charset="0"/>
            </a:endParaRPr>
          </a:p>
        </p:txBody>
      </p:sp>
      <p:sp>
        <p:nvSpPr>
          <p:cNvPr id="43018" name="テキスト ボックス 12"/>
          <p:cNvSpPr txBox="1">
            <a:spLocks noChangeArrowheads="1"/>
          </p:cNvSpPr>
          <p:nvPr/>
        </p:nvSpPr>
        <p:spPr bwMode="auto">
          <a:xfrm>
            <a:off x="-12700" y="6010275"/>
            <a:ext cx="26479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latin typeface="Times" charset="0"/>
                <a:cs typeface="Times" charset="0"/>
              </a:rPr>
              <a:t>Thermal cycle exposure</a:t>
            </a:r>
            <a:endParaRPr lang="ja-JP" altLang="en-US" sz="2000">
              <a:latin typeface="Times" charset="0"/>
              <a:cs typeface="Times" charset="0"/>
            </a:endParaRPr>
          </a:p>
        </p:txBody>
      </p:sp>
      <p:sp>
        <p:nvSpPr>
          <p:cNvPr id="43019" name="テキスト ボックス 13"/>
          <p:cNvSpPr txBox="1">
            <a:spLocks noChangeArrowheads="1"/>
          </p:cNvSpPr>
          <p:nvPr/>
        </p:nvSpPr>
        <p:spPr bwMode="auto">
          <a:xfrm>
            <a:off x="2492375" y="6457950"/>
            <a:ext cx="27114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latin typeface="Times" charset="0"/>
                <a:cs typeface="Times" charset="0"/>
              </a:rPr>
              <a:t>Thermo-optical property</a:t>
            </a:r>
            <a:endParaRPr lang="ja-JP" altLang="en-US" sz="2000">
              <a:latin typeface="Times" charset="0"/>
              <a:cs typeface="Times" charset="0"/>
            </a:endParaRPr>
          </a:p>
        </p:txBody>
      </p:sp>
      <p:sp>
        <p:nvSpPr>
          <p:cNvPr id="43020" name="テキスト ボックス 14"/>
          <p:cNvSpPr txBox="1">
            <a:spLocks noChangeArrowheads="1"/>
          </p:cNvSpPr>
          <p:nvPr/>
        </p:nvSpPr>
        <p:spPr bwMode="auto">
          <a:xfrm>
            <a:off x="4800600" y="5792788"/>
            <a:ext cx="3030538"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latin typeface="Times" charset="0"/>
                <a:cs typeface="Times" charset="0"/>
              </a:rPr>
              <a:t>Electron emission property measurement</a:t>
            </a:r>
            <a:endParaRPr lang="ja-JP" altLang="en-US" sz="2000">
              <a:latin typeface="Times" charset="0"/>
              <a:cs typeface="Times" charset="0"/>
            </a:endParaRPr>
          </a:p>
        </p:txBody>
      </p:sp>
      <p:pic>
        <p:nvPicPr>
          <p:cNvPr id="43021" name="図 14" descr="46.gif"/>
          <p:cNvPicPr>
            <a:picLocks noChangeAspect="1"/>
          </p:cNvPicPr>
          <p:nvPr/>
        </p:nvPicPr>
        <p:blipFill>
          <a:blip r:embed="rId8">
            <a:extLst>
              <a:ext uri="{28A0092B-C50C-407E-A947-70E740481C1C}">
                <a14:useLocalDpi xmlns:a14="http://schemas.microsoft.com/office/drawing/2010/main" xmlns=""/>
              </a:ext>
            </a:extLst>
          </a:blip>
          <a:srcRect/>
          <a:stretch>
            <a:fillRect/>
          </a:stretch>
        </p:blipFill>
        <p:spPr bwMode="auto">
          <a:xfrm>
            <a:off x="7732713" y="4064000"/>
            <a:ext cx="2135187"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22" name="テキスト ボックス 14"/>
          <p:cNvSpPr txBox="1">
            <a:spLocks noChangeArrowheads="1"/>
          </p:cNvSpPr>
          <p:nvPr/>
        </p:nvSpPr>
        <p:spPr bwMode="auto">
          <a:xfrm>
            <a:off x="7683500" y="5972175"/>
            <a:ext cx="2514600" cy="7080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latin typeface="Times" charset="0"/>
                <a:cs typeface="Times" charset="0"/>
              </a:rPr>
              <a:t>Mechanical property measurement</a:t>
            </a:r>
            <a:endParaRPr lang="ja-JP" altLang="en-US" sz="2000">
              <a:latin typeface="Times" charset="0"/>
              <a:cs typeface="Times" charset="0"/>
            </a:endParaRPr>
          </a:p>
        </p:txBody>
      </p:sp>
      <p:sp>
        <p:nvSpPr>
          <p:cNvPr id="43023" name="テキスト ボックス 17"/>
          <p:cNvSpPr txBox="1">
            <a:spLocks noChangeArrowheads="1"/>
          </p:cNvSpPr>
          <p:nvPr/>
        </p:nvSpPr>
        <p:spPr bwMode="auto">
          <a:xfrm>
            <a:off x="1120775" y="762000"/>
            <a:ext cx="7464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a:latin typeface="Times" charset="0"/>
                <a:cs typeface="Times" charset="0"/>
              </a:rPr>
              <a:t>One of three spacecraft material research facilities in Japan</a:t>
            </a:r>
            <a:endParaRPr lang="ja-JP" altLang="en-US">
              <a:latin typeface="Times" charset="0"/>
              <a:cs typeface="Times" charset="0"/>
            </a:endParaRPr>
          </a:p>
        </p:txBody>
      </p:sp>
      <p:pic>
        <p:nvPicPr>
          <p:cNvPr id="43024" name="図 17" descr="熱サイクル.jpg"/>
          <p:cNvPicPr>
            <a:picLocks noChangeAspect="1"/>
          </p:cNvPicPr>
          <p:nvPr/>
        </p:nvPicPr>
        <p:blipFill>
          <a:blip r:embed="rId9">
            <a:extLst>
              <a:ext uri="{28A0092B-C50C-407E-A947-70E740481C1C}">
                <a14:useLocalDpi xmlns:a14="http://schemas.microsoft.com/office/drawing/2010/main" xmlns=""/>
              </a:ext>
            </a:extLst>
          </a:blip>
          <a:srcRect/>
          <a:stretch>
            <a:fillRect/>
          </a:stretch>
        </p:blipFill>
        <p:spPr bwMode="auto">
          <a:xfrm>
            <a:off x="252413" y="4233863"/>
            <a:ext cx="212090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1" descr="AO_60000_no6"/>
          <p:cNvPicPr>
            <a:picLocks noChangeAspect="1" noChangeArrowheads="1"/>
          </p:cNvPicPr>
          <p:nvPr/>
        </p:nvPicPr>
        <p:blipFill>
          <a:blip r:embed="rId10" cstate="print">
            <a:extLst>
              <a:ext uri="{28A0092B-C50C-407E-A947-70E740481C1C}">
                <a14:useLocalDpi xmlns:a14="http://schemas.microsoft.com/office/drawing/2010/main" xmlns=""/>
              </a:ext>
            </a:extLst>
          </a:blip>
          <a:srcRect/>
          <a:stretch>
            <a:fillRect/>
          </a:stretch>
        </p:blipFill>
        <p:spPr bwMode="auto">
          <a:xfrm>
            <a:off x="4756344" y="1648566"/>
            <a:ext cx="1940670" cy="1551184"/>
          </a:xfrm>
          <a:prstGeom prst="rect">
            <a:avLst/>
          </a:prstGeom>
          <a:noFill/>
          <a:ln w="9525">
            <a:noFill/>
            <a:miter lim="800000"/>
            <a:headEnd/>
            <a:tailEnd/>
          </a:ln>
        </p:spPr>
      </p:pic>
      <p:sp>
        <p:nvSpPr>
          <p:cNvPr id="2" name="テキスト ボックス 1"/>
          <p:cNvSpPr txBox="1"/>
          <p:nvPr/>
        </p:nvSpPr>
        <p:spPr>
          <a:xfrm>
            <a:off x="4676363" y="3175223"/>
            <a:ext cx="2108269" cy="400110"/>
          </a:xfrm>
          <a:prstGeom prst="rect">
            <a:avLst/>
          </a:prstGeom>
          <a:solidFill>
            <a:schemeClr val="bg1"/>
          </a:solidFill>
        </p:spPr>
        <p:txBody>
          <a:bodyPr wrap="none" rtlCol="0">
            <a:spAutoFit/>
          </a:bodyPr>
          <a:lstStyle/>
          <a:p>
            <a:r>
              <a:rPr kumimoji="1" lang="en-US" altLang="ja-JP" sz="2000" dirty="0" smtClean="0">
                <a:latin typeface="Times"/>
                <a:cs typeface="Times"/>
              </a:rPr>
              <a:t>Degraded polymer</a:t>
            </a:r>
            <a:endParaRPr kumimoji="1" lang="ja-JP" altLang="en-US" sz="2000" dirty="0">
              <a:latin typeface="Times"/>
              <a:cs typeface="Times"/>
            </a:endParaRPr>
          </a:p>
        </p:txBody>
      </p:sp>
      <p:sp>
        <p:nvSpPr>
          <p:cNvPr id="4" name="Slide Number Placeholder 3"/>
          <p:cNvSpPr>
            <a:spLocks noGrp="1"/>
          </p:cNvSpPr>
          <p:nvPr>
            <p:ph type="sldNum" sz="quarter" idx="12"/>
          </p:nvPr>
        </p:nvSpPr>
        <p:spPr/>
        <p:txBody>
          <a:bodyPr/>
          <a:lstStyle/>
          <a:p>
            <a:pPr>
              <a:defRPr/>
            </a:pPr>
            <a:fld id="{11100DB0-2252-EC4F-BD96-6F19C93C85E6}" type="slidenum">
              <a:rPr lang="en-US" altLang="ja-JP" smtClean="0"/>
              <a:pPr>
                <a:defRPr/>
              </a:pPr>
              <a:t>21</a:t>
            </a:fld>
            <a:endParaRPr lang="en-US" altLang="ja-JP"/>
          </a:p>
        </p:txBody>
      </p:sp>
    </p:spTree>
    <p:extLst>
      <p:ext uri="{BB962C8B-B14F-4D97-AF65-F5344CB8AC3E}">
        <p14:creationId xmlns:p14="http://schemas.microsoft.com/office/powerpoint/2010/main" xmlns="" val="3093579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chemeClr val="tx1"/>
                </a:solidFill>
              </a:rPr>
              <a:t>Outline</a:t>
            </a:r>
            <a:endParaRPr lang="ja-JP" altLang="en-US" dirty="0">
              <a:solidFill>
                <a:schemeClr val="tx1"/>
              </a:solidFill>
            </a:endParaRPr>
          </a:p>
        </p:txBody>
      </p:sp>
      <p:sp>
        <p:nvSpPr>
          <p:cNvPr id="3" name="コンテンツ プレースホルダ 2"/>
          <p:cNvSpPr>
            <a:spLocks noGrp="1"/>
          </p:cNvSpPr>
          <p:nvPr>
            <p:ph idx="1"/>
          </p:nvPr>
        </p:nvSpPr>
        <p:spPr/>
        <p:txBody>
          <a:bodyPr/>
          <a:lstStyle/>
          <a:p>
            <a:r>
              <a:rPr lang="en-US" altLang="ja-JP" dirty="0" smtClean="0">
                <a:cs typeface="Times"/>
              </a:rPr>
              <a:t>Introduction to KIT</a:t>
            </a:r>
          </a:p>
          <a:p>
            <a:r>
              <a:rPr lang="en-US" altLang="ja-JP" dirty="0" smtClean="0">
                <a:solidFill>
                  <a:srgbClr val="0000FF"/>
                </a:solidFill>
                <a:cs typeface="Times"/>
              </a:rPr>
              <a:t>Introduction to </a:t>
            </a:r>
            <a:r>
              <a:rPr lang="en-US" altLang="ja-JP" dirty="0" err="1" smtClean="0">
                <a:solidFill>
                  <a:srgbClr val="0000FF"/>
                </a:solidFill>
                <a:cs typeface="Times"/>
              </a:rPr>
              <a:t>LaSEINE</a:t>
            </a:r>
            <a:endParaRPr lang="en-US" altLang="ja-JP" dirty="0" smtClean="0">
              <a:solidFill>
                <a:srgbClr val="0000FF"/>
              </a:solidFill>
              <a:cs typeface="Times"/>
            </a:endParaRPr>
          </a:p>
          <a:p>
            <a:pPr lvl="1"/>
            <a:r>
              <a:rPr lang="en-US" altLang="ja-JP" dirty="0" smtClean="0">
                <a:solidFill>
                  <a:srgbClr val="000000"/>
                </a:solidFill>
                <a:cs typeface="Times"/>
              </a:rPr>
              <a:t>Space Research</a:t>
            </a:r>
          </a:p>
          <a:p>
            <a:pPr lvl="1"/>
            <a:r>
              <a:rPr lang="en-US" altLang="ja-JP" dirty="0" smtClean="0">
                <a:solidFill>
                  <a:srgbClr val="0000FF"/>
                </a:solidFill>
                <a:cs typeface="Times"/>
              </a:rPr>
              <a:t>Satellite Testing</a:t>
            </a:r>
          </a:p>
          <a:p>
            <a:r>
              <a:rPr lang="en-US" altLang="ja-JP" dirty="0" err="1" smtClean="0">
                <a:cs typeface="Times"/>
              </a:rPr>
              <a:t>Kyutech</a:t>
            </a:r>
            <a:r>
              <a:rPr lang="en-US" altLang="ja-JP" dirty="0" smtClean="0">
                <a:cs typeface="Times"/>
              </a:rPr>
              <a:t> Satellite Projects</a:t>
            </a:r>
          </a:p>
          <a:p>
            <a:r>
              <a:rPr lang="en-US" altLang="ja-JP" dirty="0" smtClean="0">
                <a:cs typeface="Times"/>
              </a:rPr>
              <a:t>SEIC and PNST</a:t>
            </a:r>
          </a:p>
          <a:p>
            <a:r>
              <a:rPr lang="en-US" altLang="ja-JP" dirty="0" smtClean="0">
                <a:cs typeface="Times"/>
              </a:rPr>
              <a:t>Conclusion</a:t>
            </a:r>
            <a:endParaRPr lang="ja-JP" altLang="en-US" dirty="0">
              <a:cs typeface="Times"/>
            </a:endParaRPr>
          </a:p>
        </p:txBody>
      </p:sp>
      <p:sp>
        <p:nvSpPr>
          <p:cNvPr id="6" name="Slide Number Placeholder 5"/>
          <p:cNvSpPr>
            <a:spLocks noGrp="1"/>
          </p:cNvSpPr>
          <p:nvPr>
            <p:ph type="sldNum" sz="quarter" idx="12"/>
          </p:nvPr>
        </p:nvSpPr>
        <p:spPr/>
        <p:txBody>
          <a:bodyPr/>
          <a:lstStyle/>
          <a:p>
            <a:pPr>
              <a:defRPr/>
            </a:pPr>
            <a:fld id="{4048C0D4-87C0-244C-9167-9A696DC86442}" type="slidenum">
              <a:rPr lang="en-US" altLang="ja-JP" smtClean="0"/>
              <a:pPr>
                <a:defRPr/>
              </a:pPr>
              <a:t>22</a:t>
            </a:fld>
            <a:endParaRPr lang="en-US" altLang="ja-JP"/>
          </a:p>
        </p:txBody>
      </p:sp>
    </p:spTree>
    <p:extLst>
      <p:ext uri="{BB962C8B-B14F-4D97-AF65-F5344CB8AC3E}">
        <p14:creationId xmlns:p14="http://schemas.microsoft.com/office/powerpoint/2010/main" xmlns="" val="9189275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タイトル 1"/>
          <p:cNvSpPr>
            <a:spLocks noGrp="1"/>
          </p:cNvSpPr>
          <p:nvPr>
            <p:ph type="title"/>
          </p:nvPr>
        </p:nvSpPr>
        <p:spPr>
          <a:xfrm>
            <a:off x="762000" y="0"/>
            <a:ext cx="8153400" cy="627063"/>
          </a:xfrm>
        </p:spPr>
        <p:txBody>
          <a:bodyPr/>
          <a:lstStyle/>
          <a:p>
            <a:r>
              <a:rPr lang="en-US" altLang="ja-JP" sz="3600">
                <a:latin typeface="Times" charset="0"/>
                <a:ea typeface="ＭＳ ゴシック" charset="0"/>
                <a:cs typeface="ＭＳ ゴシック" charset="0"/>
              </a:rPr>
              <a:t>ISO standardization of ESD tests</a:t>
            </a:r>
            <a:endParaRPr lang="ja-JP" altLang="en-US" sz="3600">
              <a:latin typeface="Times" charset="0"/>
              <a:ea typeface="ＭＳ ゴシック" charset="0"/>
              <a:cs typeface="ＭＳ ゴシック" charset="0"/>
            </a:endParaRPr>
          </a:p>
        </p:txBody>
      </p:sp>
      <p:pic>
        <p:nvPicPr>
          <p:cNvPr id="59395" name="図 3" descr="wkshop_photo.jpg"/>
          <p:cNvPicPr>
            <a:picLocks noChangeAspect="1"/>
          </p:cNvPicPr>
          <p:nvPr/>
        </p:nvPicPr>
        <p:blipFill>
          <a:blip r:embed="rId3">
            <a:extLst>
              <a:ext uri="{28A0092B-C50C-407E-A947-70E740481C1C}">
                <a14:useLocalDpi xmlns:a14="http://schemas.microsoft.com/office/drawing/2010/main" xmlns=""/>
              </a:ext>
            </a:extLst>
          </a:blip>
          <a:srcRect/>
          <a:stretch>
            <a:fillRect/>
          </a:stretch>
        </p:blipFill>
        <p:spPr bwMode="auto">
          <a:xfrm>
            <a:off x="1096963" y="863600"/>
            <a:ext cx="4186237" cy="314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6" name="テキスト ボックス 4"/>
          <p:cNvSpPr txBox="1">
            <a:spLocks noChangeArrowheads="1"/>
          </p:cNvSpPr>
          <p:nvPr/>
        </p:nvSpPr>
        <p:spPr bwMode="auto">
          <a:xfrm>
            <a:off x="642938" y="4554538"/>
            <a:ext cx="8856662"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buFont typeface="Arial" charset="0"/>
              <a:buChar char="•"/>
            </a:pPr>
            <a:r>
              <a:rPr lang="en-US" altLang="ja-JP">
                <a:latin typeface="Times" charset="0"/>
              </a:rPr>
              <a:t>Led the international efforts toward ISO standardization of Satellite Solar Panel ESD Ground Test Method</a:t>
            </a:r>
          </a:p>
          <a:p>
            <a:pPr lvl="1">
              <a:buFont typeface="Arial" charset="0"/>
              <a:buChar char="•"/>
            </a:pPr>
            <a:r>
              <a:rPr lang="en-US" altLang="ja-JP">
                <a:latin typeface="Times" charset="0"/>
              </a:rPr>
              <a:t>Published as ISO-11221 on August 1st, 2011</a:t>
            </a:r>
          </a:p>
          <a:p>
            <a:pPr>
              <a:buFont typeface="Arial" charset="0"/>
              <a:buChar char="•"/>
            </a:pPr>
            <a:r>
              <a:rPr lang="en-US" altLang="ja-JP">
                <a:latin typeface="Times" charset="0"/>
              </a:rPr>
              <a:t>Participants from US, Europe, China, India, etc</a:t>
            </a:r>
          </a:p>
          <a:p>
            <a:pPr>
              <a:buFont typeface="Arial" charset="0"/>
              <a:buChar char="•"/>
            </a:pPr>
            <a:r>
              <a:rPr lang="en-US" altLang="ja-JP">
                <a:latin typeface="Times" charset="0"/>
              </a:rPr>
              <a:t>Certification of solar arrays made by foreign manufacturers</a:t>
            </a:r>
          </a:p>
          <a:p>
            <a:pPr lvl="1">
              <a:buFont typeface="Arial" charset="0"/>
              <a:buChar char="•"/>
            </a:pPr>
            <a:r>
              <a:rPr lang="en-US" altLang="ja-JP">
                <a:latin typeface="Times" charset="0"/>
              </a:rPr>
              <a:t> US, China, India, etc</a:t>
            </a:r>
            <a:endParaRPr lang="ja-JP" altLang="en-US">
              <a:latin typeface="Times" charset="0"/>
            </a:endParaRPr>
          </a:p>
        </p:txBody>
      </p:sp>
      <p:pic>
        <p:nvPicPr>
          <p:cNvPr id="59397" name="図 5" descr="ISO_表紙"/>
          <p:cNvPicPr>
            <a:picLocks noChangeAspect="1"/>
          </p:cNvPicPr>
          <p:nvPr/>
        </p:nvPicPr>
        <p:blipFill>
          <a:blip r:embed="rId4">
            <a:extLst>
              <a:ext uri="{28A0092B-C50C-407E-A947-70E740481C1C}">
                <a14:useLocalDpi xmlns:a14="http://schemas.microsoft.com/office/drawing/2010/main" xmlns=""/>
              </a:ext>
            </a:extLst>
          </a:blip>
          <a:srcRect/>
          <a:stretch>
            <a:fillRect/>
          </a:stretch>
        </p:blipFill>
        <p:spPr bwMode="auto">
          <a:xfrm>
            <a:off x="6443663" y="711200"/>
            <a:ext cx="2514600" cy="353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8" name="テキスト ボックス 6"/>
          <p:cNvSpPr txBox="1">
            <a:spLocks noChangeArrowheads="1"/>
          </p:cNvSpPr>
          <p:nvPr/>
        </p:nvSpPr>
        <p:spPr bwMode="auto">
          <a:xfrm>
            <a:off x="1252538" y="4097338"/>
            <a:ext cx="34845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a:latin typeface="Times" charset="0"/>
                <a:cs typeface="Times" charset="0"/>
              </a:rPr>
              <a:t>ISO workshop participants</a:t>
            </a:r>
            <a:endParaRPr lang="ja-JP" altLang="en-US">
              <a:latin typeface="Times" charset="0"/>
              <a:cs typeface="Times" charset="0"/>
            </a:endParaRPr>
          </a:p>
        </p:txBody>
      </p:sp>
      <p:sp>
        <p:nvSpPr>
          <p:cNvPr id="3" name="Slide Number Placeholder 2"/>
          <p:cNvSpPr>
            <a:spLocks noGrp="1"/>
          </p:cNvSpPr>
          <p:nvPr>
            <p:ph type="sldNum" sz="quarter" idx="12"/>
          </p:nvPr>
        </p:nvSpPr>
        <p:spPr/>
        <p:txBody>
          <a:bodyPr/>
          <a:lstStyle/>
          <a:p>
            <a:pPr>
              <a:defRPr/>
            </a:pPr>
            <a:fld id="{11100DB0-2252-EC4F-BD96-6F19C93C85E6}" type="slidenum">
              <a:rPr lang="en-US" altLang="ja-JP" smtClean="0"/>
              <a:pPr>
                <a:defRPr/>
              </a:pPr>
              <a:t>23</a:t>
            </a:fld>
            <a:endParaRPr lang="en-US" altLang="ja-JP"/>
          </a:p>
        </p:txBody>
      </p:sp>
    </p:spTree>
    <p:extLst>
      <p:ext uri="{BB962C8B-B14F-4D97-AF65-F5344CB8AC3E}">
        <p14:creationId xmlns:p14="http://schemas.microsoft.com/office/powerpoint/2010/main" xmlns="" val="27322217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タイトル 1"/>
          <p:cNvSpPr>
            <a:spLocks noGrp="1"/>
          </p:cNvSpPr>
          <p:nvPr>
            <p:ph type="title"/>
          </p:nvPr>
        </p:nvSpPr>
        <p:spPr>
          <a:xfrm>
            <a:off x="762000" y="0"/>
            <a:ext cx="8153400" cy="881063"/>
          </a:xfrm>
        </p:spPr>
        <p:txBody>
          <a:bodyPr/>
          <a:lstStyle/>
          <a:p>
            <a:r>
              <a:rPr lang="en-US" altLang="ja-JP" dirty="0" smtClean="0">
                <a:latin typeface="Times" charset="0"/>
                <a:ea typeface="ＭＳ Ｐゴシック" charset="0"/>
                <a:cs typeface="Times" charset="0"/>
              </a:rPr>
              <a:t>NETS Project</a:t>
            </a:r>
            <a:endParaRPr lang="ja-JP" altLang="en-US" dirty="0">
              <a:latin typeface="Times" charset="0"/>
              <a:ea typeface="ＭＳ ゴシック" charset="0"/>
              <a:cs typeface="ＭＳ ゴシック" charset="0"/>
            </a:endParaRPr>
          </a:p>
        </p:txBody>
      </p:sp>
      <p:sp>
        <p:nvSpPr>
          <p:cNvPr id="49154" name="コンテンツ プレースホルダ 2"/>
          <p:cNvSpPr>
            <a:spLocks noGrp="1"/>
          </p:cNvSpPr>
          <p:nvPr>
            <p:ph idx="1"/>
          </p:nvPr>
        </p:nvSpPr>
        <p:spPr>
          <a:xfrm>
            <a:off x="200025" y="765175"/>
            <a:ext cx="6553200" cy="4983163"/>
          </a:xfrm>
        </p:spPr>
        <p:txBody>
          <a:bodyPr/>
          <a:lstStyle/>
          <a:p>
            <a:r>
              <a:rPr lang="en-US" altLang="ja-JP" sz="2400">
                <a:latin typeface="Times" charset="0"/>
                <a:ea typeface="ＭＳ Ｐゴシック" charset="0"/>
                <a:cs typeface="Times" charset="0"/>
              </a:rPr>
              <a:t>“Nanosatellite Environment Test Standardization” (NETS) project</a:t>
            </a:r>
          </a:p>
          <a:p>
            <a:pPr lvl="1"/>
            <a:r>
              <a:rPr lang="en-US" altLang="ja-JP" sz="2400">
                <a:latin typeface="Times" charset="0"/>
                <a:ea typeface="ＭＳ Ｐゴシック" charset="0"/>
                <a:cs typeface="Times" charset="0"/>
              </a:rPr>
              <a:t>Sponsored by Ministry of Economy, Trade and Industry (METI), Japan, starting September 2011</a:t>
            </a:r>
          </a:p>
          <a:p>
            <a:pPr lvl="1"/>
            <a:r>
              <a:rPr lang="en-US" altLang="ja-JP" sz="2400">
                <a:latin typeface="Times" charset="0"/>
                <a:ea typeface="ＭＳ Ｐゴシック" charset="0"/>
                <a:cs typeface="Times" charset="0"/>
              </a:rPr>
              <a:t>3 years project until March 2014</a:t>
            </a:r>
          </a:p>
          <a:p>
            <a:r>
              <a:rPr lang="en-US" altLang="ja-JP" sz="2400">
                <a:latin typeface="Times" charset="0"/>
                <a:ea typeface="ＭＳ Ｐゴシック" charset="0"/>
                <a:cs typeface="Times" charset="0"/>
              </a:rPr>
              <a:t>Project goal</a:t>
            </a:r>
          </a:p>
          <a:p>
            <a:pPr lvl="1"/>
            <a:r>
              <a:rPr lang="en-US" altLang="ja-JP" sz="2400">
                <a:latin typeface="Times" charset="0"/>
                <a:ea typeface="ＭＳ Ｐゴシック" charset="0"/>
                <a:cs typeface="Times" charset="0"/>
              </a:rPr>
              <a:t>ISO standards on nanosatellite testing </a:t>
            </a:r>
          </a:p>
          <a:p>
            <a:pPr lvl="2"/>
            <a:r>
              <a:rPr lang="en-US" altLang="ja-JP">
                <a:latin typeface="Times" charset="0"/>
                <a:ea typeface="ＭＳ Ｐゴシック" charset="0"/>
                <a:cs typeface="Times" charset="0"/>
              </a:rPr>
              <a:t>Environment Tests of Nanosatellite System</a:t>
            </a:r>
          </a:p>
          <a:p>
            <a:pPr lvl="2"/>
            <a:r>
              <a:rPr lang="en-US" altLang="ja-JP">
                <a:latin typeface="Times" charset="0"/>
                <a:ea typeface="ＭＳ Ｐゴシック" charset="0"/>
                <a:cs typeface="Times" charset="0"/>
              </a:rPr>
              <a:t>Documentation of Nanosatellite Environment Tests</a:t>
            </a:r>
          </a:p>
          <a:p>
            <a:pPr lvl="2"/>
            <a:r>
              <a:rPr lang="en-US" altLang="ja-JP">
                <a:latin typeface="Times" charset="0"/>
                <a:ea typeface="ＭＳ Ｐゴシック" charset="0"/>
                <a:cs typeface="Times" charset="0"/>
              </a:rPr>
              <a:t>Environment Tests of Nanosatellite Components</a:t>
            </a:r>
          </a:p>
          <a:p>
            <a:pPr lvl="1"/>
            <a:endParaRPr lang="en-US" altLang="ja-JP" sz="2400">
              <a:latin typeface="Times" charset="0"/>
              <a:ea typeface="ＭＳ Ｐゴシック" charset="0"/>
              <a:cs typeface="Times" charset="0"/>
            </a:endParaRPr>
          </a:p>
          <a:p>
            <a:pPr lvl="2">
              <a:buFontTx/>
              <a:buNone/>
            </a:pPr>
            <a:endParaRPr lang="en-US" altLang="ja-JP">
              <a:latin typeface="Times" charset="0"/>
              <a:ea typeface="ＭＳ Ｐゴシック" charset="0"/>
              <a:cs typeface="Times" charset="0"/>
            </a:endParaRPr>
          </a:p>
          <a:p>
            <a:pPr lvl="2"/>
            <a:endParaRPr lang="en-US" altLang="ja-JP">
              <a:latin typeface="Times" charset="0"/>
              <a:ea typeface="ＭＳ Ｐゴシック" charset="0"/>
              <a:cs typeface="Times" charset="0"/>
            </a:endParaRPr>
          </a:p>
          <a:p>
            <a:pPr lvl="1"/>
            <a:endParaRPr lang="en-US" altLang="ja-JP">
              <a:latin typeface="Times" charset="0"/>
              <a:ea typeface="ＭＳ Ｐゴシック" charset="0"/>
              <a:cs typeface="Times" charset="0"/>
            </a:endParaRPr>
          </a:p>
        </p:txBody>
      </p:sp>
      <p:pic>
        <p:nvPicPr>
          <p:cNvPr id="49156" name="図 9" descr="NSAT_STD_WS_photo_1_111214.jpg"/>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5961063" y="2205038"/>
            <a:ext cx="3779837" cy="251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7" name="テキスト ボックス 1"/>
          <p:cNvSpPr txBox="1">
            <a:spLocks noChangeArrowheads="1"/>
          </p:cNvSpPr>
          <p:nvPr/>
        </p:nvSpPr>
        <p:spPr bwMode="auto">
          <a:xfrm>
            <a:off x="5600700" y="4797425"/>
            <a:ext cx="44592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latin typeface="Times" charset="0"/>
                <a:cs typeface="Times" charset="0"/>
              </a:rPr>
              <a:t>International Workshop (December 2011)</a:t>
            </a:r>
            <a:endParaRPr lang="ja-JP" altLang="en-US" sz="2000">
              <a:latin typeface="Times" charset="0"/>
              <a:cs typeface="Times" charset="0"/>
            </a:endParaRPr>
          </a:p>
        </p:txBody>
      </p:sp>
      <p:sp>
        <p:nvSpPr>
          <p:cNvPr id="3" name="Slide Number Placeholder 2"/>
          <p:cNvSpPr>
            <a:spLocks noGrp="1"/>
          </p:cNvSpPr>
          <p:nvPr>
            <p:ph type="sldNum" sz="quarter" idx="12"/>
          </p:nvPr>
        </p:nvSpPr>
        <p:spPr/>
        <p:txBody>
          <a:bodyPr/>
          <a:lstStyle/>
          <a:p>
            <a:pPr>
              <a:defRPr/>
            </a:pPr>
            <a:fld id="{4048C0D4-87C0-244C-9167-9A696DC86442}" type="slidenum">
              <a:rPr lang="en-US" altLang="ja-JP" smtClean="0"/>
              <a:pPr>
                <a:defRPr/>
              </a:pPr>
              <a:t>24</a:t>
            </a:fld>
            <a:endParaRPr lang="en-US" altLang="ja-JP"/>
          </a:p>
        </p:txBody>
      </p:sp>
    </p:spTree>
    <p:extLst>
      <p:ext uri="{BB962C8B-B14F-4D97-AF65-F5344CB8AC3E}">
        <p14:creationId xmlns:p14="http://schemas.microsoft.com/office/powerpoint/2010/main" xmlns="" val="31068960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タイトル 1"/>
          <p:cNvSpPr>
            <a:spLocks noGrp="1"/>
          </p:cNvSpPr>
          <p:nvPr>
            <p:ph type="title"/>
          </p:nvPr>
        </p:nvSpPr>
        <p:spPr>
          <a:xfrm>
            <a:off x="685800" y="0"/>
            <a:ext cx="8458200" cy="765175"/>
          </a:xfrm>
        </p:spPr>
        <p:txBody>
          <a:bodyPr/>
          <a:lstStyle/>
          <a:p>
            <a:pPr eaLnBrk="1" hangingPunct="1"/>
            <a:r>
              <a:rPr lang="en-US" altLang="ja-JP" smtClean="0"/>
              <a:t>Center for Nanosatellite Testing</a:t>
            </a:r>
            <a:endParaRPr lang="ja-JP" altLang="en-US" smtClean="0"/>
          </a:p>
        </p:txBody>
      </p:sp>
      <p:sp>
        <p:nvSpPr>
          <p:cNvPr id="31746" name="コンテンツ プレースホルダ 2"/>
          <p:cNvSpPr>
            <a:spLocks noGrp="1"/>
          </p:cNvSpPr>
          <p:nvPr>
            <p:ph idx="1"/>
          </p:nvPr>
        </p:nvSpPr>
        <p:spPr>
          <a:xfrm>
            <a:off x="128588" y="620713"/>
            <a:ext cx="9490075" cy="2303462"/>
          </a:xfrm>
        </p:spPr>
        <p:txBody>
          <a:bodyPr/>
          <a:lstStyle/>
          <a:p>
            <a:pPr eaLnBrk="1" hangingPunct="1"/>
            <a:r>
              <a:rPr lang="en-US" altLang="ja-JP" sz="2400" dirty="0" smtClean="0"/>
              <a:t>Established in 2010</a:t>
            </a:r>
          </a:p>
          <a:p>
            <a:pPr eaLnBrk="1" hangingPunct="1"/>
            <a:r>
              <a:rPr lang="en-US" altLang="ja-JP" sz="2400" dirty="0" smtClean="0"/>
              <a:t>Provides all the environmental test services except radiation for </a:t>
            </a:r>
            <a:r>
              <a:rPr lang="en-US" altLang="ja-JP" sz="2400" dirty="0" smtClean="0">
                <a:solidFill>
                  <a:srgbClr val="000000"/>
                </a:solidFill>
              </a:rPr>
              <a:t>:</a:t>
            </a:r>
          </a:p>
          <a:p>
            <a:pPr lvl="1" eaLnBrk="1" hangingPunct="1"/>
            <a:r>
              <a:rPr lang="en-US" altLang="ja-JP" sz="2400" dirty="0" err="1" smtClean="0"/>
              <a:t>Nanosatellites</a:t>
            </a:r>
            <a:r>
              <a:rPr lang="en-US" altLang="ja-JP" sz="2400" dirty="0" smtClean="0"/>
              <a:t> up to 50cmx50cmx50cm and 50kg</a:t>
            </a:r>
          </a:p>
          <a:p>
            <a:pPr lvl="1" eaLnBrk="1" hangingPunct="1"/>
            <a:r>
              <a:rPr lang="en-GB" altLang="ja-JP" sz="2400" dirty="0" smtClean="0"/>
              <a:t>Equipment worth more than 2 million US$</a:t>
            </a:r>
          </a:p>
          <a:p>
            <a:pPr eaLnBrk="1" hangingPunct="1"/>
            <a:r>
              <a:rPr lang="en-US" altLang="ja-JP" sz="2400" dirty="0" smtClean="0"/>
              <a:t>Tested or testing 20 </a:t>
            </a:r>
            <a:r>
              <a:rPr lang="en-US" altLang="ja-JP" sz="2400" dirty="0" err="1" smtClean="0"/>
              <a:t>nano</a:t>
            </a:r>
            <a:r>
              <a:rPr lang="en-US" altLang="ja-JP" sz="2400" dirty="0" smtClean="0"/>
              <a:t>-satellites for Japanese universities or industries</a:t>
            </a:r>
          </a:p>
        </p:txBody>
      </p:sp>
      <p:pic>
        <p:nvPicPr>
          <p:cNvPr id="31748" name="図 8"/>
          <p:cNvPicPr>
            <a:picLocks noChangeAspect="1"/>
          </p:cNvPicPr>
          <p:nvPr/>
        </p:nvPicPr>
        <p:blipFill>
          <a:blip r:embed="rId3"/>
          <a:srcRect/>
          <a:stretch>
            <a:fillRect/>
          </a:stretch>
        </p:blipFill>
        <p:spPr bwMode="auto">
          <a:xfrm>
            <a:off x="1136650" y="2927350"/>
            <a:ext cx="2447925" cy="1830388"/>
          </a:xfrm>
          <a:prstGeom prst="rect">
            <a:avLst/>
          </a:prstGeom>
          <a:noFill/>
          <a:ln w="9525">
            <a:noFill/>
            <a:miter lim="800000"/>
            <a:headEnd/>
            <a:tailEnd/>
          </a:ln>
        </p:spPr>
      </p:pic>
      <p:pic>
        <p:nvPicPr>
          <p:cNvPr id="31749" name="図 9"/>
          <p:cNvPicPr>
            <a:picLocks noChangeAspect="1"/>
          </p:cNvPicPr>
          <p:nvPr/>
        </p:nvPicPr>
        <p:blipFill>
          <a:blip r:embed="rId4"/>
          <a:srcRect/>
          <a:stretch>
            <a:fillRect/>
          </a:stretch>
        </p:blipFill>
        <p:spPr bwMode="auto">
          <a:xfrm>
            <a:off x="1065213" y="4989513"/>
            <a:ext cx="2495550" cy="1865312"/>
          </a:xfrm>
          <a:prstGeom prst="rect">
            <a:avLst/>
          </a:prstGeom>
          <a:noFill/>
          <a:ln w="9525">
            <a:noFill/>
            <a:miter lim="800000"/>
            <a:headEnd/>
            <a:tailEnd/>
          </a:ln>
        </p:spPr>
      </p:pic>
      <p:pic>
        <p:nvPicPr>
          <p:cNvPr id="31750" name="図 10" descr="帝京大衛星_試験風景.jpg"/>
          <p:cNvPicPr>
            <a:picLocks noChangeAspect="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4232275" y="2924175"/>
            <a:ext cx="2305050" cy="1728788"/>
          </a:xfrm>
          <a:prstGeom prst="rect">
            <a:avLst/>
          </a:prstGeom>
          <a:noFill/>
          <a:ln w="9525">
            <a:noFill/>
            <a:miter lim="800000"/>
            <a:headEnd/>
            <a:tailEnd/>
          </a:ln>
        </p:spPr>
      </p:pic>
      <p:pic>
        <p:nvPicPr>
          <p:cNvPr id="31751" name="図 11"/>
          <p:cNvPicPr>
            <a:picLocks noChangeAspect="1"/>
          </p:cNvPicPr>
          <p:nvPr/>
        </p:nvPicPr>
        <p:blipFill>
          <a:blip r:embed="rId6"/>
          <a:srcRect/>
          <a:stretch>
            <a:fillRect/>
          </a:stretch>
        </p:blipFill>
        <p:spPr bwMode="auto">
          <a:xfrm>
            <a:off x="4232275" y="4916488"/>
            <a:ext cx="2587625" cy="1941512"/>
          </a:xfrm>
          <a:prstGeom prst="rect">
            <a:avLst/>
          </a:prstGeom>
          <a:noFill/>
          <a:ln w="9525">
            <a:noFill/>
            <a:miter lim="800000"/>
            <a:headEnd/>
            <a:tailEnd/>
          </a:ln>
        </p:spPr>
      </p:pic>
      <p:pic>
        <p:nvPicPr>
          <p:cNvPr id="31752" name="図 12"/>
          <p:cNvPicPr>
            <a:picLocks noChangeAspect="1"/>
          </p:cNvPicPr>
          <p:nvPr/>
        </p:nvPicPr>
        <p:blipFill>
          <a:blip r:embed="rId7"/>
          <a:srcRect/>
          <a:stretch>
            <a:fillRect/>
          </a:stretch>
        </p:blipFill>
        <p:spPr bwMode="auto">
          <a:xfrm>
            <a:off x="7258050" y="3068638"/>
            <a:ext cx="2103438" cy="2808287"/>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4048C0D4-87C0-244C-9167-9A696DC86442}" type="slidenum">
              <a:rPr lang="en-US" altLang="ja-JP" smtClean="0"/>
              <a:pPr>
                <a:defRPr/>
              </a:pPr>
              <a:t>25</a:t>
            </a:fld>
            <a:endParaRPr lang="en-US" altLang="ja-JP"/>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タイトル 1"/>
          <p:cNvSpPr>
            <a:spLocks noGrp="1"/>
          </p:cNvSpPr>
          <p:nvPr>
            <p:ph type="title"/>
          </p:nvPr>
        </p:nvSpPr>
        <p:spPr>
          <a:xfrm>
            <a:off x="742950" y="0"/>
            <a:ext cx="8420100" cy="627063"/>
          </a:xfrm>
        </p:spPr>
        <p:txBody>
          <a:bodyPr/>
          <a:lstStyle/>
          <a:p>
            <a:r>
              <a:rPr lang="en-US" altLang="ja-JP" smtClean="0">
                <a:latin typeface="Times" pitchFamily="-84" charset="0"/>
                <a:ea typeface="MS Gothic" pitchFamily="49" charset="-128"/>
              </a:rPr>
              <a:t>Nano-satellite environment tests</a:t>
            </a:r>
            <a:endParaRPr lang="ja-JP" altLang="en-US" smtClean="0">
              <a:latin typeface="Times" pitchFamily="-84" charset="0"/>
              <a:ea typeface="MS Gothic" pitchFamily="49" charset="-128"/>
            </a:endParaRPr>
          </a:p>
        </p:txBody>
      </p:sp>
      <p:sp>
        <p:nvSpPr>
          <p:cNvPr id="30722" name="Text Box 315"/>
          <p:cNvSpPr txBox="1">
            <a:spLocks noChangeArrowheads="1"/>
          </p:cNvSpPr>
          <p:nvPr/>
        </p:nvSpPr>
        <p:spPr bwMode="auto">
          <a:xfrm>
            <a:off x="7353300" y="3319463"/>
            <a:ext cx="25527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defRPr/>
            </a:pPr>
            <a:r>
              <a:rPr lang="en-US" altLang="ja-JP" sz="1800" smtClean="0">
                <a:latin typeface="+mj-lt"/>
              </a:rPr>
              <a:t>Thermal vacuum</a:t>
            </a:r>
          </a:p>
        </p:txBody>
      </p:sp>
      <p:sp>
        <p:nvSpPr>
          <p:cNvPr id="30723" name="Text Box 315"/>
          <p:cNvSpPr txBox="1">
            <a:spLocks noChangeArrowheads="1"/>
          </p:cNvSpPr>
          <p:nvPr/>
        </p:nvSpPr>
        <p:spPr bwMode="auto">
          <a:xfrm>
            <a:off x="617538" y="3233738"/>
            <a:ext cx="1295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defRPr/>
            </a:pPr>
            <a:r>
              <a:rPr lang="en-US" altLang="ja-JP" sz="1800" smtClean="0">
                <a:latin typeface="+mj-lt"/>
              </a:rPr>
              <a:t>Vibration</a:t>
            </a:r>
          </a:p>
        </p:txBody>
      </p:sp>
      <p:sp>
        <p:nvSpPr>
          <p:cNvPr id="30724" name="Text Box 315"/>
          <p:cNvSpPr txBox="1">
            <a:spLocks noChangeArrowheads="1"/>
          </p:cNvSpPr>
          <p:nvPr/>
        </p:nvSpPr>
        <p:spPr bwMode="auto">
          <a:xfrm>
            <a:off x="4448175" y="5876925"/>
            <a:ext cx="22653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defRPr/>
            </a:pPr>
            <a:r>
              <a:rPr lang="en-US" altLang="ja-JP" sz="1800" dirty="0" smtClean="0">
                <a:latin typeface="+mj-lt"/>
              </a:rPr>
              <a:t>Thermal cycle</a:t>
            </a:r>
          </a:p>
        </p:txBody>
      </p:sp>
      <p:sp>
        <p:nvSpPr>
          <p:cNvPr id="30725" name="Text Box 315"/>
          <p:cNvSpPr txBox="1">
            <a:spLocks noChangeArrowheads="1"/>
          </p:cNvSpPr>
          <p:nvPr/>
        </p:nvSpPr>
        <p:spPr bwMode="auto">
          <a:xfrm>
            <a:off x="2446338" y="3065463"/>
            <a:ext cx="35782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defRPr/>
            </a:pPr>
            <a:r>
              <a:rPr lang="en-US" altLang="ja-JP" sz="1800" smtClean="0">
                <a:latin typeface="+mj-lt"/>
              </a:rPr>
              <a:t>EMC &amp; Antenna pattern</a:t>
            </a:r>
            <a:endParaRPr lang="ja-JP" altLang="en-US" sz="1800" smtClean="0">
              <a:latin typeface="+mj-lt"/>
            </a:endParaRPr>
          </a:p>
        </p:txBody>
      </p:sp>
      <p:pic>
        <p:nvPicPr>
          <p:cNvPr id="30726" name="Picture 49"/>
          <p:cNvPicPr>
            <a:picLocks noChangeAspect="1" noChangeArrowheads="1"/>
          </p:cNvPicPr>
          <p:nvPr/>
        </p:nvPicPr>
        <p:blipFill>
          <a:blip r:embed="rId3"/>
          <a:srcRect/>
          <a:stretch>
            <a:fillRect/>
          </a:stretch>
        </p:blipFill>
        <p:spPr bwMode="auto">
          <a:xfrm>
            <a:off x="2598738" y="1320800"/>
            <a:ext cx="2311400" cy="1744663"/>
          </a:xfrm>
          <a:prstGeom prst="rect">
            <a:avLst/>
          </a:prstGeom>
          <a:noFill/>
          <a:ln w="31750">
            <a:solidFill>
              <a:srgbClr val="00FF00"/>
            </a:solidFill>
            <a:miter lim="800000"/>
            <a:headEnd/>
            <a:tailEnd/>
          </a:ln>
        </p:spPr>
      </p:pic>
      <p:sp>
        <p:nvSpPr>
          <p:cNvPr id="30727" name="Text Box 315"/>
          <p:cNvSpPr txBox="1">
            <a:spLocks noChangeArrowheads="1"/>
          </p:cNvSpPr>
          <p:nvPr/>
        </p:nvSpPr>
        <p:spPr bwMode="auto">
          <a:xfrm>
            <a:off x="2116138" y="5367338"/>
            <a:ext cx="2667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defRPr/>
            </a:pPr>
            <a:r>
              <a:rPr lang="en-US" altLang="ja-JP" sz="1800" dirty="0" smtClean="0">
                <a:latin typeface="+mj-lt"/>
              </a:rPr>
              <a:t>Vacuum thermal shock</a:t>
            </a:r>
          </a:p>
        </p:txBody>
      </p:sp>
      <p:pic>
        <p:nvPicPr>
          <p:cNvPr id="30728" name="図 46"/>
          <p:cNvPicPr>
            <a:picLocks noChangeAspect="1"/>
          </p:cNvPicPr>
          <p:nvPr/>
        </p:nvPicPr>
        <p:blipFill>
          <a:blip r:embed="rId4"/>
          <a:srcRect/>
          <a:stretch>
            <a:fillRect/>
          </a:stretch>
        </p:blipFill>
        <p:spPr bwMode="auto">
          <a:xfrm>
            <a:off x="2460625" y="3811588"/>
            <a:ext cx="1971675" cy="1550987"/>
          </a:xfrm>
          <a:prstGeom prst="rect">
            <a:avLst/>
          </a:prstGeom>
          <a:noFill/>
          <a:ln w="31750">
            <a:solidFill>
              <a:srgbClr val="FFFFFF"/>
            </a:solidFill>
            <a:miter lim="800000"/>
            <a:headEnd/>
            <a:tailEnd/>
          </a:ln>
        </p:spPr>
      </p:pic>
      <p:sp>
        <p:nvSpPr>
          <p:cNvPr id="30729" name="Text Box 23"/>
          <p:cNvSpPr txBox="1">
            <a:spLocks noChangeArrowheads="1"/>
          </p:cNvSpPr>
          <p:nvPr/>
        </p:nvSpPr>
        <p:spPr bwMode="auto">
          <a:xfrm>
            <a:off x="8048625" y="6092825"/>
            <a:ext cx="19653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defRPr/>
            </a:pPr>
            <a:r>
              <a:rPr lang="en-US" altLang="ja-JP" sz="1800" dirty="0" smtClean="0">
                <a:latin typeface="+mj-lt"/>
              </a:rPr>
              <a:t>Outgas </a:t>
            </a:r>
          </a:p>
          <a:p>
            <a:pPr algn="ctr">
              <a:defRPr/>
            </a:pPr>
            <a:r>
              <a:rPr lang="en-US" altLang="ja-JP" sz="1800" dirty="0" smtClean="0">
                <a:latin typeface="+mj-lt"/>
              </a:rPr>
              <a:t>(ASTM E595)</a:t>
            </a:r>
          </a:p>
        </p:txBody>
      </p:sp>
      <p:sp>
        <p:nvSpPr>
          <p:cNvPr id="30730" name="Text Box 22"/>
          <p:cNvSpPr txBox="1">
            <a:spLocks noChangeArrowheads="1"/>
          </p:cNvSpPr>
          <p:nvPr/>
        </p:nvSpPr>
        <p:spPr bwMode="auto">
          <a:xfrm>
            <a:off x="6753225" y="6237288"/>
            <a:ext cx="762000" cy="3698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defRPr/>
            </a:pPr>
            <a:r>
              <a:rPr lang="en-US" altLang="ja-JP" sz="1800" dirty="0" smtClean="0">
                <a:latin typeface="+mj-lt"/>
              </a:rPr>
              <a:t>Shock </a:t>
            </a:r>
            <a:endParaRPr lang="ja-JP" altLang="en-US" sz="1800" dirty="0" smtClean="0">
              <a:latin typeface="+mj-lt"/>
            </a:endParaRPr>
          </a:p>
        </p:txBody>
      </p:sp>
      <p:sp>
        <p:nvSpPr>
          <p:cNvPr id="30731" name="テキスト ボックス 30"/>
          <p:cNvSpPr txBox="1">
            <a:spLocks noChangeArrowheads="1"/>
          </p:cNvSpPr>
          <p:nvPr/>
        </p:nvSpPr>
        <p:spPr bwMode="auto">
          <a:xfrm>
            <a:off x="685800" y="558800"/>
            <a:ext cx="8365752" cy="461665"/>
          </a:xfrm>
          <a:prstGeom prst="rect">
            <a:avLst/>
          </a:prstGeom>
          <a:noFill/>
          <a:ln w="9525">
            <a:noFill/>
            <a:miter lim="800000"/>
            <a:headEnd/>
            <a:tailEnd/>
          </a:ln>
        </p:spPr>
        <p:txBody>
          <a:bodyPr wrap="none">
            <a:spAutoFit/>
          </a:bodyPr>
          <a:lstStyle/>
          <a:p>
            <a:r>
              <a:rPr lang="en-US" altLang="ja-JP" u="sng" dirty="0">
                <a:solidFill>
                  <a:srgbClr val="FF0000"/>
                </a:solidFill>
                <a:latin typeface="Times" pitchFamily="-84" charset="0"/>
              </a:rPr>
              <a:t>To be capable of doing all the </a:t>
            </a:r>
            <a:r>
              <a:rPr lang="en-US" altLang="ja-JP" u="sng" dirty="0" smtClean="0">
                <a:solidFill>
                  <a:srgbClr val="FF0000"/>
                </a:solidFill>
                <a:latin typeface="Times" pitchFamily="-84" charset="0"/>
              </a:rPr>
              <a:t>tests </a:t>
            </a:r>
            <a:r>
              <a:rPr lang="en-US" altLang="ja-JP" u="sng" dirty="0">
                <a:solidFill>
                  <a:srgbClr val="FF0000"/>
                </a:solidFill>
                <a:latin typeface="Times" pitchFamily="-84" charset="0"/>
              </a:rPr>
              <a:t>for a satellite up to 50cm, 50kg</a:t>
            </a:r>
            <a:endParaRPr lang="ja-JP" altLang="en-US" u="sng">
              <a:solidFill>
                <a:srgbClr val="FF0000"/>
              </a:solidFill>
              <a:latin typeface="Times" pitchFamily="-84" charset="0"/>
            </a:endParaRPr>
          </a:p>
        </p:txBody>
      </p:sp>
      <p:pic>
        <p:nvPicPr>
          <p:cNvPr id="30732" name="図 8"/>
          <p:cNvPicPr>
            <a:picLocks noChangeAspect="1"/>
          </p:cNvPicPr>
          <p:nvPr/>
        </p:nvPicPr>
        <p:blipFill>
          <a:blip r:embed="rId5"/>
          <a:srcRect/>
          <a:stretch>
            <a:fillRect/>
          </a:stretch>
        </p:blipFill>
        <p:spPr bwMode="auto">
          <a:xfrm>
            <a:off x="7299325" y="1354138"/>
            <a:ext cx="2343150" cy="1863725"/>
          </a:xfrm>
          <a:prstGeom prst="rect">
            <a:avLst/>
          </a:prstGeom>
          <a:noFill/>
          <a:ln w="9525">
            <a:noFill/>
            <a:miter lim="800000"/>
            <a:headEnd/>
            <a:tailEnd/>
          </a:ln>
        </p:spPr>
      </p:pic>
      <p:pic>
        <p:nvPicPr>
          <p:cNvPr id="30733" name="図 32"/>
          <p:cNvPicPr>
            <a:picLocks noChangeAspect="1"/>
          </p:cNvPicPr>
          <p:nvPr/>
        </p:nvPicPr>
        <p:blipFill>
          <a:blip r:embed="rId6"/>
          <a:srcRect/>
          <a:stretch>
            <a:fillRect/>
          </a:stretch>
        </p:blipFill>
        <p:spPr bwMode="auto">
          <a:xfrm>
            <a:off x="8123238" y="3805238"/>
            <a:ext cx="1749425" cy="2352675"/>
          </a:xfrm>
          <a:prstGeom prst="rect">
            <a:avLst/>
          </a:prstGeom>
          <a:noFill/>
          <a:ln w="9525">
            <a:noFill/>
            <a:miter lim="800000"/>
            <a:headEnd/>
            <a:tailEnd/>
          </a:ln>
        </p:spPr>
      </p:pic>
      <p:pic>
        <p:nvPicPr>
          <p:cNvPr id="30734" name="図 33" descr="衝撃試験_1.jpg"/>
          <p:cNvPicPr>
            <a:picLocks noChangeAspect="1"/>
          </p:cNvPicPr>
          <p:nvPr/>
        </p:nvPicPr>
        <p:blipFill>
          <a:blip r:embed="rId7"/>
          <a:srcRect/>
          <a:stretch>
            <a:fillRect/>
          </a:stretch>
        </p:blipFill>
        <p:spPr bwMode="auto">
          <a:xfrm>
            <a:off x="6299200" y="3789363"/>
            <a:ext cx="1758950" cy="2349500"/>
          </a:xfrm>
          <a:prstGeom prst="rect">
            <a:avLst/>
          </a:prstGeom>
          <a:noFill/>
          <a:ln w="9525">
            <a:noFill/>
            <a:miter lim="800000"/>
            <a:headEnd/>
            <a:tailEnd/>
          </a:ln>
        </p:spPr>
      </p:pic>
      <p:pic>
        <p:nvPicPr>
          <p:cNvPr id="30735" name="図 35" descr="熱サイクル大2.jpg"/>
          <p:cNvPicPr>
            <a:picLocks noChangeAspect="1"/>
          </p:cNvPicPr>
          <p:nvPr/>
        </p:nvPicPr>
        <p:blipFill>
          <a:blip r:embed="rId8"/>
          <a:srcRect/>
          <a:stretch>
            <a:fillRect/>
          </a:stretch>
        </p:blipFill>
        <p:spPr bwMode="auto">
          <a:xfrm>
            <a:off x="4598988" y="3773488"/>
            <a:ext cx="1649412" cy="2136775"/>
          </a:xfrm>
          <a:prstGeom prst="rect">
            <a:avLst/>
          </a:prstGeom>
          <a:noFill/>
          <a:ln w="9525">
            <a:noFill/>
            <a:miter lim="800000"/>
            <a:headEnd/>
            <a:tailEnd/>
          </a:ln>
        </p:spPr>
      </p:pic>
      <p:pic>
        <p:nvPicPr>
          <p:cNvPr id="30736" name="図 36"/>
          <p:cNvPicPr>
            <a:picLocks noChangeAspect="1"/>
          </p:cNvPicPr>
          <p:nvPr/>
        </p:nvPicPr>
        <p:blipFill>
          <a:blip r:embed="rId9"/>
          <a:srcRect/>
          <a:stretch>
            <a:fillRect/>
          </a:stretch>
        </p:blipFill>
        <p:spPr bwMode="auto">
          <a:xfrm>
            <a:off x="4763" y="1262063"/>
            <a:ext cx="2524125" cy="1955800"/>
          </a:xfrm>
          <a:prstGeom prst="rect">
            <a:avLst/>
          </a:prstGeom>
          <a:noFill/>
          <a:ln w="9525">
            <a:noFill/>
            <a:miter lim="800000"/>
            <a:headEnd/>
            <a:tailEnd/>
          </a:ln>
        </p:spPr>
      </p:pic>
      <p:sp>
        <p:nvSpPr>
          <p:cNvPr id="30737" name="Text Box 315"/>
          <p:cNvSpPr txBox="1">
            <a:spLocks noChangeArrowheads="1"/>
          </p:cNvSpPr>
          <p:nvPr/>
        </p:nvSpPr>
        <p:spPr bwMode="auto">
          <a:xfrm>
            <a:off x="0" y="5148263"/>
            <a:ext cx="25527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defRPr/>
            </a:pPr>
            <a:r>
              <a:rPr lang="en-US" altLang="ja-JP" sz="1800" smtClean="0">
                <a:latin typeface="+mj-lt"/>
              </a:rPr>
              <a:t>Assembly &amp; Integration</a:t>
            </a:r>
          </a:p>
        </p:txBody>
      </p:sp>
      <p:pic>
        <p:nvPicPr>
          <p:cNvPr id="30738" name="Picture 2"/>
          <p:cNvPicPr>
            <a:picLocks noChangeAspect="1" noChangeArrowheads="1"/>
          </p:cNvPicPr>
          <p:nvPr/>
        </p:nvPicPr>
        <p:blipFill>
          <a:blip r:embed="rId10"/>
          <a:srcRect/>
          <a:stretch>
            <a:fillRect/>
          </a:stretch>
        </p:blipFill>
        <p:spPr bwMode="auto">
          <a:xfrm>
            <a:off x="206375" y="3619500"/>
            <a:ext cx="2095500" cy="1574800"/>
          </a:xfrm>
          <a:prstGeom prst="rect">
            <a:avLst/>
          </a:prstGeom>
          <a:noFill/>
          <a:ln w="9525">
            <a:noFill/>
            <a:miter lim="800000"/>
            <a:headEnd/>
            <a:tailEnd/>
          </a:ln>
        </p:spPr>
      </p:pic>
      <p:pic>
        <p:nvPicPr>
          <p:cNvPr id="30739" name="図 8"/>
          <p:cNvPicPr>
            <a:picLocks noChangeAspect="1"/>
          </p:cNvPicPr>
          <p:nvPr/>
        </p:nvPicPr>
        <p:blipFill>
          <a:blip r:embed="rId11"/>
          <a:srcRect/>
          <a:stretch>
            <a:fillRect/>
          </a:stretch>
        </p:blipFill>
        <p:spPr bwMode="auto">
          <a:xfrm>
            <a:off x="4763" y="5514975"/>
            <a:ext cx="2081212" cy="1084263"/>
          </a:xfrm>
          <a:prstGeom prst="rect">
            <a:avLst/>
          </a:prstGeom>
          <a:noFill/>
          <a:ln w="9525">
            <a:noFill/>
            <a:miter lim="800000"/>
            <a:headEnd/>
            <a:tailEnd/>
          </a:ln>
        </p:spPr>
      </p:pic>
      <p:sp>
        <p:nvSpPr>
          <p:cNvPr id="30740" name="Text Box 315"/>
          <p:cNvSpPr txBox="1">
            <a:spLocks noChangeArrowheads="1"/>
          </p:cNvSpPr>
          <p:nvPr/>
        </p:nvSpPr>
        <p:spPr bwMode="auto">
          <a:xfrm>
            <a:off x="0" y="6488113"/>
            <a:ext cx="2667000" cy="369887"/>
          </a:xfrm>
          <a:prstGeom prst="rect">
            <a:avLst/>
          </a:prstGeom>
          <a:solidFill>
            <a:schemeClr val="bg1"/>
          </a:solidFill>
          <a:ln>
            <a:noFill/>
          </a:ln>
        </p:spPr>
        <p:txBody>
          <a:bodyPr>
            <a:spAutoFit/>
          </a:bodyPr>
          <a:lstStyle/>
          <a:p>
            <a:r>
              <a:rPr lang="en-US" altLang="ja-JP" sz="1800">
                <a:latin typeface="Times New Roman" pitchFamily="18" charset="0"/>
              </a:rPr>
              <a:t>α&amp;ε</a:t>
            </a:r>
            <a:r>
              <a:rPr lang="ja-JP" altLang="en-US" sz="1800">
                <a:latin typeface="Times New Roman" pitchFamily="18" charset="0"/>
              </a:rPr>
              <a:t>　</a:t>
            </a:r>
            <a:r>
              <a:rPr lang="en-US" altLang="ja-JP" sz="1800">
                <a:latin typeface="Times New Roman" pitchFamily="18" charset="0"/>
              </a:rPr>
              <a:t>measurement</a:t>
            </a:r>
          </a:p>
        </p:txBody>
      </p:sp>
      <p:pic>
        <p:nvPicPr>
          <p:cNvPr id="30741" name=" 2"/>
          <p:cNvPicPr>
            <a:picLocks noChangeAspect="1" noChangeArrowheads="1"/>
          </p:cNvPicPr>
          <p:nvPr/>
        </p:nvPicPr>
        <p:blipFill>
          <a:blip r:embed="rId12"/>
          <a:srcRect/>
          <a:stretch>
            <a:fillRect/>
          </a:stretch>
        </p:blipFill>
        <p:spPr bwMode="auto">
          <a:xfrm>
            <a:off x="4987925" y="1350963"/>
            <a:ext cx="2238375" cy="1679575"/>
          </a:xfrm>
          <a:prstGeom prst="rect">
            <a:avLst/>
          </a:prstGeom>
          <a:noFill/>
          <a:ln w="9525">
            <a:noFill/>
            <a:miter lim="800000"/>
            <a:headEnd/>
            <a:tailEnd/>
          </a:ln>
        </p:spPr>
      </p:pic>
      <p:sp>
        <p:nvSpPr>
          <p:cNvPr id="30742" name="Text Box 315"/>
          <p:cNvSpPr txBox="1">
            <a:spLocks noChangeArrowheads="1"/>
          </p:cNvSpPr>
          <p:nvPr/>
        </p:nvSpPr>
        <p:spPr bwMode="auto">
          <a:xfrm>
            <a:off x="5049838" y="3030538"/>
            <a:ext cx="25527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defRPr/>
            </a:pPr>
            <a:r>
              <a:rPr lang="en-US" altLang="ja-JP" sz="1800" smtClean="0">
                <a:latin typeface="+mj-lt"/>
              </a:rPr>
              <a:t>Pressure &amp; Leak</a:t>
            </a:r>
          </a:p>
        </p:txBody>
      </p:sp>
      <p:sp>
        <p:nvSpPr>
          <p:cNvPr id="3" name="Slide Number Placeholder 2"/>
          <p:cNvSpPr>
            <a:spLocks noGrp="1"/>
          </p:cNvSpPr>
          <p:nvPr>
            <p:ph type="sldNum" sz="quarter" idx="12"/>
          </p:nvPr>
        </p:nvSpPr>
        <p:spPr/>
        <p:txBody>
          <a:bodyPr/>
          <a:lstStyle/>
          <a:p>
            <a:pPr>
              <a:defRPr/>
            </a:pPr>
            <a:fld id="{11100DB0-2252-EC4F-BD96-6F19C93C85E6}" type="slidenum">
              <a:rPr lang="en-US" altLang="ja-JP" smtClean="0"/>
              <a:pPr>
                <a:defRPr/>
              </a:pPr>
              <a:t>26</a:t>
            </a:fld>
            <a:endParaRPr lang="en-US" altLang="ja-JP"/>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タイトル 1"/>
          <p:cNvSpPr>
            <a:spLocks noGrp="1"/>
          </p:cNvSpPr>
          <p:nvPr>
            <p:ph type="title"/>
          </p:nvPr>
        </p:nvSpPr>
        <p:spPr>
          <a:xfrm>
            <a:off x="762000" y="0"/>
            <a:ext cx="8153400" cy="635045"/>
          </a:xfrm>
        </p:spPr>
        <p:txBody>
          <a:bodyPr/>
          <a:lstStyle/>
          <a:p>
            <a:r>
              <a:rPr lang="en-US" altLang="ja-JP" sz="3600" dirty="0">
                <a:latin typeface="Times" charset="0"/>
                <a:ea typeface="ＭＳ ゴシック" charset="0"/>
                <a:cs typeface="ＭＳ ゴシック" charset="0"/>
              </a:rPr>
              <a:t>Japanese </a:t>
            </a:r>
            <a:r>
              <a:rPr lang="en-US" altLang="ja-JP" sz="3600" dirty="0" smtClean="0">
                <a:latin typeface="Times" charset="0"/>
                <a:ea typeface="ＭＳ ゴシック" charset="0"/>
                <a:cs typeface="ＭＳ ゴシック" charset="0"/>
              </a:rPr>
              <a:t>nanosatellites from 2012</a:t>
            </a:r>
            <a:endParaRPr lang="ja-JP" altLang="en-US" sz="3600" dirty="0">
              <a:latin typeface="Times" charset="0"/>
              <a:ea typeface="ＭＳ ゴシック" charset="0"/>
              <a:cs typeface="ＭＳ ゴシック" charset="0"/>
            </a:endParaRPr>
          </a:p>
        </p:txBody>
      </p:sp>
      <p:sp>
        <p:nvSpPr>
          <p:cNvPr id="62466" name="コンテンツ プレースホルダ 2"/>
          <p:cNvSpPr>
            <a:spLocks noGrp="1"/>
          </p:cNvSpPr>
          <p:nvPr>
            <p:ph idx="1"/>
          </p:nvPr>
        </p:nvSpPr>
        <p:spPr>
          <a:xfrm>
            <a:off x="725488" y="1030094"/>
            <a:ext cx="8420100" cy="4876800"/>
          </a:xfrm>
        </p:spPr>
        <p:txBody>
          <a:bodyPr/>
          <a:lstStyle/>
          <a:p>
            <a:r>
              <a:rPr lang="en-US" altLang="ja-JP" sz="2000" strike="sngStrike" dirty="0">
                <a:latin typeface="Times" charset="0"/>
                <a:ea typeface="ＭＳ ゴシック" charset="0"/>
                <a:cs typeface="ＭＳ ゴシック" charset="0"/>
              </a:rPr>
              <a:t>2012 (H2A):</a:t>
            </a:r>
            <a:r>
              <a:rPr lang="en-US" altLang="ja-JP" sz="2000" strike="sngStrike" dirty="0">
                <a:solidFill>
                  <a:srgbClr val="0000FF"/>
                </a:solidFill>
                <a:latin typeface="Times" charset="0"/>
                <a:ea typeface="ＭＳ ゴシック" charset="0"/>
                <a:cs typeface="ＭＳ ゴシック" charset="0"/>
              </a:rPr>
              <a:t>HORYU</a:t>
            </a:r>
            <a:r>
              <a:rPr lang="en-US" altLang="ja-JP" sz="2000" strike="sngStrike" dirty="0" smtClean="0">
                <a:solidFill>
                  <a:srgbClr val="0000FF"/>
                </a:solidFill>
                <a:latin typeface="Times" charset="0"/>
                <a:ea typeface="ＭＳ ゴシック" charset="0"/>
                <a:cs typeface="ＭＳ ゴシック" charset="0"/>
              </a:rPr>
              <a:t>-II </a:t>
            </a:r>
            <a:r>
              <a:rPr lang="en-US" altLang="ja-JP" sz="2000" strike="sngStrike" dirty="0">
                <a:solidFill>
                  <a:srgbClr val="0000FF"/>
                </a:solidFill>
                <a:latin typeface="Times" charset="0"/>
                <a:ea typeface="ＭＳ ゴシック" charset="0"/>
                <a:cs typeface="ＭＳ ゴシック" charset="0"/>
              </a:rPr>
              <a:t>(7kg</a:t>
            </a:r>
            <a:r>
              <a:rPr lang="en-US" altLang="ja-JP" sz="2000" strike="sngStrike" dirty="0" smtClean="0">
                <a:solidFill>
                  <a:srgbClr val="0000FF"/>
                </a:solidFill>
                <a:latin typeface="Times" charset="0"/>
                <a:ea typeface="ＭＳ ゴシック" charset="0"/>
                <a:cs typeface="ＭＳ ゴシック" charset="0"/>
              </a:rPr>
              <a:t>)</a:t>
            </a:r>
          </a:p>
          <a:p>
            <a:r>
              <a:rPr lang="en-US" altLang="ja-JP" sz="2000" strike="sngStrike" dirty="0">
                <a:latin typeface="Times" charset="0"/>
                <a:ea typeface="ＭＳ ゴシック" charset="0"/>
                <a:cs typeface="ＭＳ ゴシック" charset="0"/>
              </a:rPr>
              <a:t>2012(H2B to ISS):</a:t>
            </a:r>
            <a:r>
              <a:rPr lang="en-US" altLang="ja-JP" sz="2000" strike="sngStrike" dirty="0">
                <a:solidFill>
                  <a:srgbClr val="0000FF"/>
                </a:solidFill>
                <a:latin typeface="Times" charset="0"/>
                <a:ea typeface="ＭＳ ゴシック" charset="0"/>
                <a:cs typeface="ＭＳ ゴシック" charset="0"/>
              </a:rPr>
              <a:t>FIT</a:t>
            </a:r>
            <a:r>
              <a:rPr lang="en-US" altLang="ja-JP" sz="2000" strike="sngStrike" dirty="0">
                <a:latin typeface="Times" charset="0"/>
                <a:ea typeface="ＭＳ ゴシック" charset="0"/>
                <a:cs typeface="ＭＳ ゴシック" charset="0"/>
              </a:rPr>
              <a:t>, </a:t>
            </a:r>
            <a:r>
              <a:rPr lang="en-US" altLang="ja-JP" sz="2000" strike="sngStrike" dirty="0" err="1">
                <a:latin typeface="Times" charset="0"/>
                <a:ea typeface="ＭＳ ゴシック" charset="0"/>
                <a:cs typeface="ＭＳ ゴシック" charset="0"/>
              </a:rPr>
              <a:t>Meisei</a:t>
            </a:r>
            <a:r>
              <a:rPr lang="en-US" altLang="ja-JP" sz="2000" strike="sngStrike" dirty="0">
                <a:latin typeface="Times" charset="0"/>
                <a:ea typeface="ＭＳ ゴシック" charset="0"/>
                <a:cs typeface="ＭＳ ゴシック" charset="0"/>
              </a:rPr>
              <a:t>, Wakayama U (all 1.5kg</a:t>
            </a:r>
            <a:r>
              <a:rPr lang="en-US" altLang="ja-JP" sz="2000" strike="sngStrike" dirty="0" smtClean="0">
                <a:latin typeface="Times" charset="0"/>
                <a:ea typeface="ＭＳ ゴシック" charset="0"/>
                <a:cs typeface="ＭＳ ゴシック" charset="0"/>
              </a:rPr>
              <a:t>)</a:t>
            </a:r>
            <a:endParaRPr lang="en-US" altLang="ja-JP" sz="2000" strike="sngStrike" dirty="0">
              <a:solidFill>
                <a:srgbClr val="FF0000"/>
              </a:solidFill>
              <a:latin typeface="Times" charset="0"/>
              <a:ea typeface="ＭＳ ゴシック" charset="0"/>
              <a:cs typeface="ＭＳ ゴシック" charset="0"/>
            </a:endParaRPr>
          </a:p>
          <a:p>
            <a:r>
              <a:rPr lang="en-US" altLang="ja-JP" sz="2000" strike="sngStrike" dirty="0">
                <a:latin typeface="Times" charset="0"/>
                <a:ea typeface="ＭＳ ゴシック" charset="0"/>
                <a:cs typeface="ＭＳ ゴシック" charset="0"/>
              </a:rPr>
              <a:t>2012(PSLV):</a:t>
            </a:r>
            <a:r>
              <a:rPr lang="en-US" altLang="ja-JP" sz="2000" strike="sngStrike" dirty="0" err="1">
                <a:latin typeface="Times" charset="0"/>
                <a:ea typeface="ＭＳ ゴシック" charset="0"/>
                <a:cs typeface="ＭＳ ゴシック" charset="0"/>
              </a:rPr>
              <a:t>Proiters</a:t>
            </a:r>
            <a:r>
              <a:rPr lang="en-US" altLang="ja-JP" sz="2000" strike="sngStrike" dirty="0">
                <a:latin typeface="Times" charset="0"/>
                <a:ea typeface="ＭＳ ゴシック" charset="0"/>
                <a:cs typeface="ＭＳ ゴシック" charset="0"/>
              </a:rPr>
              <a:t> (10kg</a:t>
            </a:r>
            <a:r>
              <a:rPr lang="en-US" altLang="ja-JP" sz="2000" strike="sngStrike" dirty="0" smtClean="0">
                <a:latin typeface="Times" charset="0"/>
                <a:ea typeface="ＭＳ ゴシック" charset="0"/>
                <a:cs typeface="ＭＳ ゴシック" charset="0"/>
              </a:rPr>
              <a:t>)</a:t>
            </a:r>
          </a:p>
          <a:p>
            <a:r>
              <a:rPr lang="en-US" altLang="ja-JP" sz="2000" dirty="0" smtClean="0">
                <a:latin typeface="Times" charset="0"/>
                <a:ea typeface="ＭＳ ゴシック" charset="0"/>
                <a:cs typeface="ＭＳ ゴシック" charset="0"/>
              </a:rPr>
              <a:t>2013(</a:t>
            </a:r>
            <a:r>
              <a:rPr lang="en-US" altLang="ja-JP" sz="2000" dirty="0">
                <a:latin typeface="Times" charset="0"/>
                <a:ea typeface="ＭＳ ゴシック" charset="0"/>
                <a:cs typeface="ＭＳ ゴシック" charset="0"/>
              </a:rPr>
              <a:t>Cyclone, Brazil):</a:t>
            </a:r>
            <a:r>
              <a:rPr lang="en-US" altLang="ja-JP" sz="2000" dirty="0">
                <a:solidFill>
                  <a:srgbClr val="0000FF"/>
                </a:solidFill>
                <a:latin typeface="Times" charset="0"/>
                <a:ea typeface="ＭＳ ゴシック" charset="0"/>
                <a:cs typeface="ＭＳ ゴシック" charset="0"/>
              </a:rPr>
              <a:t>Nano-Jasmine(35kg)</a:t>
            </a:r>
          </a:p>
          <a:p>
            <a:r>
              <a:rPr lang="en-US" altLang="ja-JP" sz="2000" dirty="0" smtClean="0">
                <a:latin typeface="Times" charset="0"/>
                <a:ea typeface="ＭＳ ゴシック" charset="0"/>
                <a:cs typeface="ＭＳ ゴシック" charset="0"/>
              </a:rPr>
              <a:t>2013(</a:t>
            </a:r>
            <a:r>
              <a:rPr lang="en-US" altLang="ja-JP" sz="2000" dirty="0" err="1">
                <a:latin typeface="Times" charset="0"/>
                <a:ea typeface="ＭＳ ゴシック" charset="0"/>
                <a:cs typeface="ＭＳ ゴシック" charset="0"/>
              </a:rPr>
              <a:t>Denepr</a:t>
            </a:r>
            <a:r>
              <a:rPr lang="en-US" altLang="ja-JP" sz="2000" dirty="0">
                <a:latin typeface="Times" charset="0"/>
                <a:ea typeface="ＭＳ ゴシック" charset="0"/>
                <a:cs typeface="ＭＳ ゴシック" charset="0"/>
              </a:rPr>
              <a:t>):Hodoyoshi-1</a:t>
            </a:r>
            <a:r>
              <a:rPr lang="en-US" altLang="ja-JP" sz="2000" dirty="0">
                <a:solidFill>
                  <a:srgbClr val="0000FF"/>
                </a:solidFill>
                <a:latin typeface="Times" charset="0"/>
                <a:ea typeface="ＭＳ ゴシック" charset="0"/>
                <a:cs typeface="ＭＳ ゴシック" charset="0"/>
              </a:rPr>
              <a:t>, QSAT-EOS</a:t>
            </a:r>
            <a:r>
              <a:rPr lang="en-US" altLang="ja-JP" sz="2000" dirty="0">
                <a:latin typeface="Times" charset="0"/>
                <a:ea typeface="ＭＳ ゴシック" charset="0"/>
                <a:cs typeface="ＭＳ ゴシック" charset="0"/>
              </a:rPr>
              <a:t>, TSUBAME, </a:t>
            </a:r>
            <a:r>
              <a:rPr lang="en-US" altLang="ja-JP" sz="2000" dirty="0">
                <a:solidFill>
                  <a:srgbClr val="0000FF"/>
                </a:solidFill>
                <a:latin typeface="Times" charset="0"/>
                <a:ea typeface="ＭＳ ゴシック" charset="0"/>
                <a:cs typeface="ＭＳ ゴシック" charset="0"/>
              </a:rPr>
              <a:t>Nagoya-sat</a:t>
            </a:r>
            <a:r>
              <a:rPr lang="en-US" altLang="ja-JP" sz="2000" dirty="0">
                <a:latin typeface="Times" charset="0"/>
                <a:ea typeface="ＭＳ ゴシック" charset="0"/>
                <a:cs typeface="ＭＳ ゴシック" charset="0"/>
              </a:rPr>
              <a:t> (all 50kg)</a:t>
            </a:r>
          </a:p>
          <a:p>
            <a:r>
              <a:rPr lang="en-US" altLang="ja-JP" sz="2000" dirty="0" smtClean="0">
                <a:latin typeface="Times" charset="0"/>
                <a:ea typeface="ＭＳ ゴシック" charset="0"/>
                <a:cs typeface="ＭＳ ゴシック" charset="0"/>
              </a:rPr>
              <a:t>2013(</a:t>
            </a:r>
            <a:r>
              <a:rPr lang="en-US" altLang="ja-JP" sz="2000" dirty="0">
                <a:latin typeface="Times" charset="0"/>
                <a:ea typeface="ＭＳ ゴシック" charset="0"/>
                <a:cs typeface="ＭＳ ゴシック" charset="0"/>
              </a:rPr>
              <a:t>Russia): WNISAT (10kg)</a:t>
            </a:r>
          </a:p>
          <a:p>
            <a:r>
              <a:rPr lang="en-US" altLang="ja-JP" sz="2000" dirty="0" smtClean="0">
                <a:latin typeface="Times" charset="0"/>
                <a:ea typeface="ＭＳ ゴシック" charset="0"/>
                <a:cs typeface="ＭＳ ゴシック" charset="0"/>
              </a:rPr>
              <a:t>2013</a:t>
            </a:r>
            <a:r>
              <a:rPr lang="en-US" altLang="ja-JP" sz="2000" dirty="0">
                <a:latin typeface="Times" charset="0"/>
                <a:ea typeface="ＭＳ ゴシック" charset="0"/>
                <a:cs typeface="ＭＳ ゴシック" charset="0"/>
              </a:rPr>
              <a:t>(TBD):</a:t>
            </a:r>
            <a:r>
              <a:rPr lang="en-US" altLang="ja-JP" sz="2000" dirty="0" err="1">
                <a:solidFill>
                  <a:srgbClr val="0000FF"/>
                </a:solidFill>
                <a:latin typeface="Times" charset="0"/>
                <a:ea typeface="ＭＳ ゴシック" charset="0"/>
                <a:cs typeface="ＭＳ ゴシック" charset="0"/>
              </a:rPr>
              <a:t>Hodoyoshi</a:t>
            </a:r>
            <a:r>
              <a:rPr lang="en-US" altLang="ja-JP" sz="2000" dirty="0">
                <a:solidFill>
                  <a:srgbClr val="0000FF"/>
                </a:solidFill>
                <a:latin typeface="Times" charset="0"/>
                <a:ea typeface="ＭＳ ゴシック" charset="0"/>
                <a:cs typeface="ＭＳ ゴシック" charset="0"/>
              </a:rPr>
              <a:t> 2,3,4</a:t>
            </a:r>
          </a:p>
          <a:p>
            <a:r>
              <a:rPr lang="en-US" altLang="ja-JP" sz="2000" dirty="0">
                <a:latin typeface="Times" charset="0"/>
                <a:ea typeface="ＭＳ ゴシック" charset="0"/>
                <a:cs typeface="ＭＳ ゴシック" charset="0"/>
              </a:rPr>
              <a:t>2013(H2A)</a:t>
            </a:r>
            <a:r>
              <a:rPr lang="en-US" altLang="ja-JP" sz="2000" dirty="0">
                <a:solidFill>
                  <a:srgbClr val="0000FF"/>
                </a:solidFill>
                <a:latin typeface="Times" charset="0"/>
                <a:ea typeface="ＭＳ ゴシック" charset="0"/>
                <a:cs typeface="ＭＳ ゴシック" charset="0"/>
              </a:rPr>
              <a:t>:Kagoshima U., Kagawa U., </a:t>
            </a:r>
            <a:r>
              <a:rPr lang="en-US" altLang="ja-JP" sz="2000" dirty="0" err="1">
                <a:solidFill>
                  <a:srgbClr val="0000FF"/>
                </a:solidFill>
                <a:latin typeface="Times" charset="0"/>
                <a:ea typeface="ＭＳ ゴシック" charset="0"/>
                <a:cs typeface="ＭＳ ゴシック" charset="0"/>
              </a:rPr>
              <a:t>Teikyo</a:t>
            </a:r>
            <a:r>
              <a:rPr lang="en-US" altLang="ja-JP" sz="2000" dirty="0">
                <a:solidFill>
                  <a:srgbClr val="0000FF"/>
                </a:solidFill>
                <a:latin typeface="Times" charset="0"/>
                <a:ea typeface="ＭＳ ゴシック" charset="0"/>
                <a:cs typeface="ＭＳ ゴシック" charset="0"/>
              </a:rPr>
              <a:t> U</a:t>
            </a:r>
            <a:r>
              <a:rPr lang="en-US" altLang="ja-JP" sz="2000" dirty="0">
                <a:latin typeface="Times" charset="0"/>
                <a:ea typeface="ＭＳ ゴシック" charset="0"/>
                <a:cs typeface="ＭＳ ゴシック" charset="0"/>
              </a:rPr>
              <a:t>., </a:t>
            </a:r>
            <a:r>
              <a:rPr lang="en-US" altLang="ja-JP" sz="2000" dirty="0" err="1">
                <a:latin typeface="Times" charset="0"/>
                <a:ea typeface="ＭＳ ゴシック" charset="0"/>
                <a:cs typeface="ＭＳ ゴシック" charset="0"/>
              </a:rPr>
              <a:t>Shinshu</a:t>
            </a:r>
            <a:r>
              <a:rPr lang="en-US" altLang="ja-JP" sz="2000" dirty="0">
                <a:latin typeface="Times" charset="0"/>
                <a:ea typeface="ＭＳ ゴシック" charset="0"/>
                <a:cs typeface="ＭＳ ゴシック" charset="0"/>
              </a:rPr>
              <a:t> U., </a:t>
            </a:r>
            <a:r>
              <a:rPr lang="en-US" altLang="ja-JP" sz="2000" dirty="0">
                <a:solidFill>
                  <a:srgbClr val="0000FF"/>
                </a:solidFill>
                <a:latin typeface="Times" charset="0"/>
                <a:ea typeface="ＭＳ ゴシック" charset="0"/>
                <a:cs typeface="ＭＳ ゴシック" charset="0"/>
              </a:rPr>
              <a:t>Tama-art U., Osaka </a:t>
            </a:r>
            <a:r>
              <a:rPr lang="en-US" altLang="ja-JP" sz="2000" dirty="0" err="1">
                <a:solidFill>
                  <a:srgbClr val="0000FF"/>
                </a:solidFill>
                <a:latin typeface="Times" charset="0"/>
                <a:ea typeface="ＭＳ ゴシック" charset="0"/>
                <a:cs typeface="ＭＳ ゴシック" charset="0"/>
              </a:rPr>
              <a:t>Pref</a:t>
            </a:r>
            <a:r>
              <a:rPr lang="en-US" altLang="ja-JP" sz="2000" dirty="0">
                <a:solidFill>
                  <a:srgbClr val="0000FF"/>
                </a:solidFill>
                <a:latin typeface="Times" charset="0"/>
                <a:ea typeface="ＭＳ ゴシック" charset="0"/>
                <a:cs typeface="ＭＳ ゴシック" charset="0"/>
              </a:rPr>
              <a:t> U</a:t>
            </a:r>
            <a:r>
              <a:rPr lang="en-US" altLang="ja-JP" sz="2000" dirty="0">
                <a:latin typeface="Times" charset="0"/>
                <a:ea typeface="ＭＳ ゴシック" charset="0"/>
                <a:cs typeface="ＭＳ ゴシック" charset="0"/>
              </a:rPr>
              <a:t>., Tsukuba U.</a:t>
            </a:r>
          </a:p>
          <a:p>
            <a:r>
              <a:rPr lang="en-US" altLang="ja-JP" sz="2000" dirty="0">
                <a:latin typeface="Times" charset="0"/>
                <a:ea typeface="ＭＳ ゴシック" charset="0"/>
                <a:cs typeface="ＭＳ ゴシック" charset="0"/>
              </a:rPr>
              <a:t>2013(H2A</a:t>
            </a:r>
            <a:r>
              <a:rPr lang="en-US" altLang="ja-JP" sz="2000" dirty="0">
                <a:solidFill>
                  <a:srgbClr val="0000FF"/>
                </a:solidFill>
                <a:latin typeface="Times" charset="0"/>
                <a:ea typeface="ＭＳ ゴシック" charset="0"/>
                <a:cs typeface="ＭＳ ゴシック" charset="0"/>
              </a:rPr>
              <a:t>) Rising 2 (43kg), UNIFORM-1 (50kg</a:t>
            </a:r>
            <a:r>
              <a:rPr lang="en-US" altLang="ja-JP" sz="2000" dirty="0">
                <a:latin typeface="Times" charset="0"/>
                <a:ea typeface="ＭＳ ゴシック" charset="0"/>
                <a:cs typeface="ＭＳ ゴシック" charset="0"/>
              </a:rPr>
              <a:t>), SOCRATES(50kg), SPROUT (27kg</a:t>
            </a:r>
            <a:r>
              <a:rPr lang="en-US" altLang="ja-JP" sz="2000" dirty="0" smtClean="0">
                <a:latin typeface="Times" charset="0"/>
                <a:ea typeface="ＭＳ ゴシック" charset="0"/>
                <a:cs typeface="ＭＳ ゴシック" charset="0"/>
              </a:rPr>
              <a:t>)</a:t>
            </a:r>
          </a:p>
          <a:p>
            <a:r>
              <a:rPr lang="en-US" altLang="ja-JP" sz="2000" dirty="0" smtClean="0">
                <a:solidFill>
                  <a:srgbClr val="0000FF"/>
                </a:solidFill>
                <a:latin typeface="Times" charset="0"/>
                <a:ea typeface="ＭＳ ゴシック" charset="0"/>
                <a:cs typeface="ＭＳ ゴシック" charset="0"/>
              </a:rPr>
              <a:t>2014 (TBD) CE-SAT</a:t>
            </a:r>
          </a:p>
          <a:p>
            <a:r>
              <a:rPr lang="en-US" altLang="ja-JP" sz="2000" dirty="0" smtClean="0">
                <a:solidFill>
                  <a:srgbClr val="0000FF"/>
                </a:solidFill>
                <a:latin typeface="Times" charset="0"/>
                <a:ea typeface="ＭＳ ゴシック" charset="0"/>
                <a:cs typeface="ＭＳ ゴシック" charset="0"/>
              </a:rPr>
              <a:t>2015 (TBD) HORYU-IV</a:t>
            </a:r>
            <a:endParaRPr lang="en-US" altLang="ja-JP" sz="2000" dirty="0">
              <a:solidFill>
                <a:srgbClr val="0000FF"/>
              </a:solidFill>
              <a:latin typeface="Times" charset="0"/>
              <a:ea typeface="ＭＳ ゴシック" charset="0"/>
              <a:cs typeface="ＭＳ ゴシック" charset="0"/>
            </a:endParaRPr>
          </a:p>
        </p:txBody>
      </p:sp>
      <p:sp>
        <p:nvSpPr>
          <p:cNvPr id="62468" name="テキスト ボックス 4"/>
          <p:cNvSpPr txBox="1">
            <a:spLocks noChangeArrowheads="1"/>
          </p:cNvSpPr>
          <p:nvPr/>
        </p:nvSpPr>
        <p:spPr bwMode="auto">
          <a:xfrm>
            <a:off x="1154307" y="6068894"/>
            <a:ext cx="7141649" cy="46166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dirty="0" smtClean="0"/>
              <a:t>CENT is involved in 17 satellites out of 26 satellites</a:t>
            </a:r>
            <a:endParaRPr lang="ja-JP" altLang="en-US" dirty="0"/>
          </a:p>
        </p:txBody>
      </p:sp>
      <p:sp>
        <p:nvSpPr>
          <p:cNvPr id="3" name="Slide Number Placeholder 2"/>
          <p:cNvSpPr>
            <a:spLocks noGrp="1"/>
          </p:cNvSpPr>
          <p:nvPr>
            <p:ph type="sldNum" sz="quarter" idx="12"/>
          </p:nvPr>
        </p:nvSpPr>
        <p:spPr/>
        <p:txBody>
          <a:bodyPr/>
          <a:lstStyle/>
          <a:p>
            <a:pPr>
              <a:defRPr/>
            </a:pPr>
            <a:fld id="{4048C0D4-87C0-244C-9167-9A696DC86442}" type="slidenum">
              <a:rPr lang="en-US" altLang="ja-JP" smtClean="0"/>
              <a:pPr>
                <a:defRPr/>
              </a:pPr>
              <a:t>27</a:t>
            </a:fld>
            <a:endParaRPr lang="en-US" altLang="ja-JP"/>
          </a:p>
        </p:txBody>
      </p:sp>
    </p:spTree>
    <p:extLst>
      <p:ext uri="{BB962C8B-B14F-4D97-AF65-F5344CB8AC3E}">
        <p14:creationId xmlns:p14="http://schemas.microsoft.com/office/powerpoint/2010/main" xmlns="" val="2138255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74688" y="84138"/>
            <a:ext cx="8420100" cy="762000"/>
          </a:xfrm>
        </p:spPr>
        <p:txBody>
          <a:bodyPr/>
          <a:lstStyle/>
          <a:p>
            <a:r>
              <a:rPr lang="en-US" altLang="ja-JP" dirty="0">
                <a:latin typeface="Times" charset="0"/>
                <a:ea typeface="ＭＳ ゴシック" charset="0"/>
                <a:cs typeface="ＭＳ ゴシック" charset="0"/>
              </a:rPr>
              <a:t>Strength of </a:t>
            </a:r>
            <a:r>
              <a:rPr lang="en-US" altLang="ja-JP" dirty="0" err="1" smtClean="0">
                <a:latin typeface="Times" charset="0"/>
                <a:ea typeface="ＭＳ ゴシック" charset="0"/>
                <a:cs typeface="ＭＳ ゴシック" charset="0"/>
              </a:rPr>
              <a:t>LaSEINE</a:t>
            </a:r>
            <a:endParaRPr lang="ja-JP" altLang="en-US" dirty="0">
              <a:latin typeface="Times" charset="0"/>
              <a:ea typeface="ＭＳ ゴシック" charset="0"/>
              <a:cs typeface="ＭＳ ゴシック" charset="0"/>
            </a:endParaRPr>
          </a:p>
        </p:txBody>
      </p:sp>
      <p:sp>
        <p:nvSpPr>
          <p:cNvPr id="44035" name="Rectangle 3"/>
          <p:cNvSpPr>
            <a:spLocks noGrp="1" noChangeArrowheads="1"/>
          </p:cNvSpPr>
          <p:nvPr>
            <p:ph type="body" idx="1"/>
          </p:nvPr>
        </p:nvSpPr>
        <p:spPr>
          <a:xfrm>
            <a:off x="609600" y="947738"/>
            <a:ext cx="8737600" cy="4953000"/>
          </a:xfrm>
        </p:spPr>
        <p:txBody>
          <a:bodyPr/>
          <a:lstStyle/>
          <a:p>
            <a:pPr>
              <a:lnSpc>
                <a:spcPct val="90000"/>
              </a:lnSpc>
            </a:pPr>
            <a:r>
              <a:rPr lang="en-US" altLang="ja-JP" sz="2400">
                <a:latin typeface="Times" charset="0"/>
                <a:ea typeface="ＭＳ ゴシック" charset="0"/>
                <a:cs typeface="ＭＳ ゴシック" charset="0"/>
              </a:rPr>
              <a:t>Originality of research theme</a:t>
            </a:r>
          </a:p>
          <a:p>
            <a:pPr lvl="1">
              <a:lnSpc>
                <a:spcPct val="90000"/>
              </a:lnSpc>
            </a:pPr>
            <a:r>
              <a:rPr lang="en-US" altLang="ja-JP" sz="2400">
                <a:solidFill>
                  <a:srgbClr val="FF3416"/>
                </a:solidFill>
                <a:latin typeface="Times" charset="0"/>
                <a:ea typeface="ＭＳ ゴシック" charset="0"/>
                <a:cs typeface="ＭＳ ゴシック" charset="0"/>
              </a:rPr>
              <a:t>Not many people do space environment technology, but it is necessary to make a satellite</a:t>
            </a:r>
            <a:endParaRPr lang="en-US" altLang="ja-JP" sz="2400">
              <a:latin typeface="Times" charset="0"/>
              <a:ea typeface="ＭＳ ゴシック" charset="0"/>
              <a:cs typeface="ＭＳ ゴシック" charset="0"/>
            </a:endParaRPr>
          </a:p>
          <a:p>
            <a:pPr>
              <a:lnSpc>
                <a:spcPct val="90000"/>
              </a:lnSpc>
            </a:pPr>
            <a:r>
              <a:rPr lang="en-US" altLang="ja-JP" sz="2400">
                <a:latin typeface="Times" charset="0"/>
                <a:ea typeface="ＭＳ ゴシック" charset="0"/>
                <a:cs typeface="ＭＳ ゴシック" charset="0"/>
              </a:rPr>
              <a:t>Hardware and knowledge about space environment technology</a:t>
            </a:r>
          </a:p>
          <a:p>
            <a:pPr>
              <a:lnSpc>
                <a:spcPct val="90000"/>
              </a:lnSpc>
            </a:pPr>
            <a:r>
              <a:rPr lang="en-US" altLang="ja-JP" sz="2400">
                <a:latin typeface="Times" charset="0"/>
                <a:ea typeface="ＭＳ ゴシック" charset="0"/>
                <a:cs typeface="ＭＳ ゴシック" charset="0"/>
              </a:rPr>
              <a:t>Internationality</a:t>
            </a:r>
          </a:p>
          <a:p>
            <a:pPr lvl="1">
              <a:lnSpc>
                <a:spcPct val="90000"/>
              </a:lnSpc>
            </a:pPr>
            <a:r>
              <a:rPr lang="en-US" altLang="ja-JP" sz="2400">
                <a:latin typeface="Times" charset="0"/>
                <a:ea typeface="ＭＳ ゴシック" charset="0"/>
                <a:cs typeface="ＭＳ ゴシック" charset="0"/>
              </a:rPr>
              <a:t>Partnership with </a:t>
            </a:r>
          </a:p>
          <a:p>
            <a:pPr lvl="2">
              <a:lnSpc>
                <a:spcPct val="90000"/>
              </a:lnSpc>
            </a:pPr>
            <a:r>
              <a:rPr lang="en-US" altLang="ja-JP">
                <a:latin typeface="Times" charset="0"/>
                <a:ea typeface="ＭＳ ゴシック" charset="0"/>
                <a:cs typeface="ＭＳ ゴシック" charset="0"/>
              </a:rPr>
              <a:t>NASA, Space Systems Loral, Lockheed Martin, Naval Research Laboratory, Ohio Aerospace Institute, University of Southern California</a:t>
            </a:r>
          </a:p>
          <a:p>
            <a:pPr lvl="2">
              <a:lnSpc>
                <a:spcPct val="90000"/>
              </a:lnSpc>
            </a:pPr>
            <a:r>
              <a:rPr lang="en-US" altLang="ja-JP">
                <a:latin typeface="Times" charset="0"/>
                <a:ea typeface="ＭＳ ゴシック" charset="0"/>
                <a:cs typeface="ＭＳ ゴシック" charset="0"/>
              </a:rPr>
              <a:t>CNES, ONERA, Thales-Alenia, EADS/Astrium, University of Surrey, International Space University</a:t>
            </a:r>
          </a:p>
          <a:p>
            <a:pPr lvl="2">
              <a:lnSpc>
                <a:spcPct val="90000"/>
              </a:lnSpc>
            </a:pPr>
            <a:r>
              <a:rPr lang="en-US" altLang="ja-JP">
                <a:latin typeface="Times" charset="0"/>
                <a:ea typeface="ＭＳ ゴシック" charset="0"/>
                <a:cs typeface="ＭＳ ゴシック" charset="0"/>
              </a:rPr>
              <a:t>Beijing Institute of Space Environment Engineering, Xian Jiaotong University</a:t>
            </a:r>
          </a:p>
          <a:p>
            <a:pPr lvl="2">
              <a:lnSpc>
                <a:spcPct val="90000"/>
              </a:lnSpc>
            </a:pPr>
            <a:r>
              <a:rPr lang="en-US" altLang="ja-JP">
                <a:latin typeface="Times" charset="0"/>
                <a:ea typeface="ＭＳ ゴシック" charset="0"/>
                <a:cs typeface="ＭＳ ゴシック" charset="0"/>
              </a:rPr>
              <a:t>Indian Space Research Organization</a:t>
            </a:r>
          </a:p>
          <a:p>
            <a:pPr>
              <a:lnSpc>
                <a:spcPct val="90000"/>
              </a:lnSpc>
            </a:pPr>
            <a:r>
              <a:rPr lang="en-US" altLang="ja-JP" sz="2400">
                <a:latin typeface="Times" charset="0"/>
                <a:ea typeface="ＭＳ ゴシック" charset="0"/>
                <a:cs typeface="ＭＳ ゴシック" charset="0"/>
              </a:rPr>
              <a:t>Support from university, local government and businesses</a:t>
            </a:r>
          </a:p>
        </p:txBody>
      </p:sp>
      <p:sp>
        <p:nvSpPr>
          <p:cNvPr id="3" name="Slide Number Placeholder 2"/>
          <p:cNvSpPr>
            <a:spLocks noGrp="1"/>
          </p:cNvSpPr>
          <p:nvPr>
            <p:ph type="sldNum" sz="quarter" idx="12"/>
          </p:nvPr>
        </p:nvSpPr>
        <p:spPr/>
        <p:txBody>
          <a:bodyPr/>
          <a:lstStyle/>
          <a:p>
            <a:pPr>
              <a:defRPr/>
            </a:pPr>
            <a:fld id="{4048C0D4-87C0-244C-9167-9A696DC86442}" type="slidenum">
              <a:rPr lang="en-US" altLang="ja-JP" smtClean="0"/>
              <a:pPr>
                <a:defRPr/>
              </a:pPr>
              <a:t>28</a:t>
            </a:fld>
            <a:endParaRPr lang="en-US" altLang="ja-JP"/>
          </a:p>
        </p:txBody>
      </p:sp>
    </p:spTree>
    <p:extLst>
      <p:ext uri="{BB962C8B-B14F-4D97-AF65-F5344CB8AC3E}">
        <p14:creationId xmlns:p14="http://schemas.microsoft.com/office/powerpoint/2010/main" xmlns="" val="12373347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chemeClr val="tx1"/>
                </a:solidFill>
              </a:rPr>
              <a:t>Outline</a:t>
            </a:r>
            <a:endParaRPr lang="ja-JP" altLang="en-US" dirty="0">
              <a:solidFill>
                <a:schemeClr val="tx1"/>
              </a:solidFill>
            </a:endParaRPr>
          </a:p>
        </p:txBody>
      </p:sp>
      <p:sp>
        <p:nvSpPr>
          <p:cNvPr id="3" name="コンテンツ プレースホルダ 2"/>
          <p:cNvSpPr>
            <a:spLocks noGrp="1"/>
          </p:cNvSpPr>
          <p:nvPr>
            <p:ph idx="1"/>
          </p:nvPr>
        </p:nvSpPr>
        <p:spPr/>
        <p:txBody>
          <a:bodyPr/>
          <a:lstStyle/>
          <a:p>
            <a:r>
              <a:rPr lang="en-US" altLang="ja-JP" dirty="0" smtClean="0">
                <a:cs typeface="Times"/>
              </a:rPr>
              <a:t>Introduction to KIT</a:t>
            </a:r>
          </a:p>
          <a:p>
            <a:r>
              <a:rPr lang="en-US" altLang="ja-JP" dirty="0" smtClean="0">
                <a:cs typeface="Times"/>
              </a:rPr>
              <a:t>Introduction to </a:t>
            </a:r>
            <a:r>
              <a:rPr lang="en-US" altLang="ja-JP" dirty="0" err="1" smtClean="0">
                <a:cs typeface="Times"/>
              </a:rPr>
              <a:t>LaSEINE</a:t>
            </a:r>
            <a:endParaRPr lang="en-US" altLang="ja-JP" dirty="0" smtClean="0">
              <a:cs typeface="Times"/>
            </a:endParaRPr>
          </a:p>
          <a:p>
            <a:pPr lvl="1"/>
            <a:r>
              <a:rPr lang="en-US" altLang="ja-JP" dirty="0" smtClean="0">
                <a:cs typeface="Times"/>
              </a:rPr>
              <a:t>Space Research</a:t>
            </a:r>
          </a:p>
          <a:p>
            <a:pPr lvl="1"/>
            <a:r>
              <a:rPr lang="en-US" altLang="ja-JP" dirty="0" smtClean="0">
                <a:cs typeface="Times"/>
              </a:rPr>
              <a:t>Satellite Testing</a:t>
            </a:r>
          </a:p>
          <a:p>
            <a:r>
              <a:rPr lang="en-US" altLang="ja-JP" dirty="0" err="1" smtClean="0">
                <a:solidFill>
                  <a:srgbClr val="0000FF"/>
                </a:solidFill>
                <a:cs typeface="Times"/>
              </a:rPr>
              <a:t>Kyutech</a:t>
            </a:r>
            <a:r>
              <a:rPr lang="en-US" altLang="ja-JP" dirty="0" smtClean="0">
                <a:solidFill>
                  <a:srgbClr val="0000FF"/>
                </a:solidFill>
                <a:cs typeface="Times"/>
              </a:rPr>
              <a:t> Satellite Projects</a:t>
            </a:r>
          </a:p>
          <a:p>
            <a:r>
              <a:rPr lang="en-US" altLang="ja-JP" dirty="0" smtClean="0">
                <a:cs typeface="Times"/>
              </a:rPr>
              <a:t>SEIC and PNST</a:t>
            </a:r>
          </a:p>
          <a:p>
            <a:r>
              <a:rPr lang="en-US" altLang="ja-JP" dirty="0" smtClean="0">
                <a:cs typeface="Times"/>
              </a:rPr>
              <a:t>Conclusion</a:t>
            </a:r>
            <a:endParaRPr lang="ja-JP" altLang="en-US" dirty="0">
              <a:cs typeface="Times"/>
            </a:endParaRPr>
          </a:p>
        </p:txBody>
      </p:sp>
      <p:sp>
        <p:nvSpPr>
          <p:cNvPr id="6" name="Slide Number Placeholder 5"/>
          <p:cNvSpPr>
            <a:spLocks noGrp="1"/>
          </p:cNvSpPr>
          <p:nvPr>
            <p:ph type="sldNum" sz="quarter" idx="12"/>
          </p:nvPr>
        </p:nvSpPr>
        <p:spPr/>
        <p:txBody>
          <a:bodyPr/>
          <a:lstStyle/>
          <a:p>
            <a:pPr>
              <a:defRPr/>
            </a:pPr>
            <a:fld id="{4048C0D4-87C0-244C-9167-9A696DC86442}" type="slidenum">
              <a:rPr lang="en-US" altLang="ja-JP" smtClean="0"/>
              <a:pPr>
                <a:defRPr/>
              </a:pPr>
              <a:t>29</a:t>
            </a:fld>
            <a:endParaRPr lang="en-US" altLang="ja-JP"/>
          </a:p>
        </p:txBody>
      </p:sp>
    </p:spTree>
    <p:extLst>
      <p:ext uri="{BB962C8B-B14F-4D97-AF65-F5344CB8AC3E}">
        <p14:creationId xmlns:p14="http://schemas.microsoft.com/office/powerpoint/2010/main" xmlns="" val="1608482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タイトル 1"/>
          <p:cNvSpPr>
            <a:spLocks noGrp="1"/>
          </p:cNvSpPr>
          <p:nvPr>
            <p:ph type="title"/>
          </p:nvPr>
        </p:nvSpPr>
        <p:spPr/>
        <p:txBody>
          <a:bodyPr/>
          <a:lstStyle/>
          <a:p>
            <a:r>
              <a:rPr lang="en-US" altLang="ja-JP" sz="3600" dirty="0">
                <a:latin typeface="Times New Roman" charset="0"/>
                <a:ea typeface="ＭＳ Ｐゴシック" charset="0"/>
                <a:cs typeface="ＭＳ Ｐゴシック" charset="0"/>
              </a:rPr>
              <a:t>Kyushu Institute of Technology </a:t>
            </a:r>
            <a:r>
              <a:rPr lang="en-US" altLang="ja-JP" sz="3600" dirty="0" smtClean="0">
                <a:latin typeface="Times New Roman" charset="0"/>
                <a:ea typeface="ＭＳ Ｐゴシック" charset="0"/>
                <a:cs typeface="ＭＳ Ｐゴシック" charset="0"/>
              </a:rPr>
              <a:t>(KIT)</a:t>
            </a:r>
            <a:endParaRPr lang="ja-JP" altLang="en-US" sz="3600" dirty="0">
              <a:latin typeface="Times New Roman" charset="0"/>
              <a:ea typeface="ＭＳ Ｐゴシック" charset="0"/>
              <a:cs typeface="ＭＳ Ｐゴシック" charset="0"/>
            </a:endParaRPr>
          </a:p>
        </p:txBody>
      </p:sp>
      <p:pic>
        <p:nvPicPr>
          <p:cNvPr id="8" name="Picture 10" descr="明治専門学校"/>
          <p:cNvPicPr>
            <a:picLocks noChangeAspect="1" noChangeArrowheads="1"/>
          </p:cNvPicPr>
          <p:nvPr/>
        </p:nvPicPr>
        <p:blipFill>
          <a:blip r:embed="rId3" cstate="print"/>
          <a:srcRect/>
          <a:stretch>
            <a:fillRect/>
          </a:stretch>
        </p:blipFill>
        <p:spPr bwMode="auto">
          <a:xfrm>
            <a:off x="1143000" y="3200400"/>
            <a:ext cx="4522084" cy="2217440"/>
          </a:xfrm>
          <a:prstGeom prst="rect">
            <a:avLst/>
          </a:prstGeom>
          <a:ln>
            <a:noFill/>
          </a:ln>
          <a:effectLst>
            <a:softEdge rad="112500"/>
          </a:effectLst>
        </p:spPr>
      </p:pic>
      <p:graphicFrame>
        <p:nvGraphicFramePr>
          <p:cNvPr id="9" name="表 8"/>
          <p:cNvGraphicFramePr>
            <a:graphicFrameLocks noGrp="1"/>
          </p:cNvGraphicFramePr>
          <p:nvPr/>
        </p:nvGraphicFramePr>
        <p:xfrm>
          <a:off x="685800" y="914400"/>
          <a:ext cx="8496300" cy="2240126"/>
        </p:xfrm>
        <a:graphic>
          <a:graphicData uri="http://schemas.openxmlformats.org/drawingml/2006/table">
            <a:tbl>
              <a:tblPr/>
              <a:tblGrid>
                <a:gridCol w="977900"/>
                <a:gridCol w="7518400"/>
              </a:tblGrid>
              <a:tr h="319995">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1" lang="en-US" altLang="ja-JP" sz="1800" b="1" i="0" u="none" strike="noStrike" cap="none" normalizeH="0" baseline="0">
                          <a:ln>
                            <a:noFill/>
                          </a:ln>
                          <a:solidFill>
                            <a:schemeClr val="tx1"/>
                          </a:solidFill>
                          <a:effectLst/>
                          <a:latin typeface="Arial" charset="0"/>
                          <a:ea typeface="ＭＳ Ｐゴシック" charset="0"/>
                          <a:cs typeface="ＭＳ Ｐゴシック" charset="0"/>
                        </a:rPr>
                        <a:t>1909</a:t>
                      </a:r>
                      <a:endParaRPr kumimoji="1" lang="ja-JP" alt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9" marB="4570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ts val="18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charset="0"/>
                          <a:ea typeface="ＭＳ Ｐゴシック" charset="0"/>
                          <a:cs typeface="ＭＳ Ｐゴシック" charset="0"/>
                        </a:rPr>
                        <a:t>Founded as Meiji College of Technology (4-year, private)</a:t>
                      </a:r>
                      <a:endParaRPr kumimoji="1"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9" marB="4570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319995">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charset="0"/>
                          <a:ea typeface="ＭＳ Ｐゴシック" charset="0"/>
                          <a:cs typeface="ＭＳ Ｐゴシック" charset="0"/>
                        </a:rPr>
                        <a:t>1921</a:t>
                      </a:r>
                      <a:r>
                        <a:rPr kumimoji="1" lang="ja-JP" altLang="en-US" sz="1400" b="0" i="0" u="none" strike="noStrike" cap="none" normalizeH="0" baseline="0">
                          <a:ln>
                            <a:noFill/>
                          </a:ln>
                          <a:solidFill>
                            <a:schemeClr val="tx1"/>
                          </a:solidFill>
                          <a:effectLst/>
                          <a:latin typeface="Arial" charset="0"/>
                          <a:ea typeface="ＭＳ Ｐゴシック" charset="0"/>
                          <a:cs typeface="ＭＳ Ｐゴシック" charset="0"/>
                        </a:rPr>
                        <a:t>　</a:t>
                      </a:r>
                      <a:endParaRPr kumimoji="1"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9" marB="4570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ts val="18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charset="0"/>
                          <a:ea typeface="ＭＳ Ｐゴシック" charset="0"/>
                          <a:cs typeface="ＭＳ Ｐゴシック" charset="0"/>
                        </a:rPr>
                        <a:t>Became a national institution</a:t>
                      </a:r>
                      <a:endParaRPr kumimoji="1"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9" marB="4570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319995">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charset="0"/>
                          <a:ea typeface="ＭＳ Ｐゴシック" charset="0"/>
                          <a:cs typeface="ＭＳ Ｐゴシック" charset="0"/>
                        </a:rPr>
                        <a:t>1949</a:t>
                      </a:r>
                      <a:endParaRPr kumimoji="1"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9" marB="4570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ts val="18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charset="0"/>
                          <a:ea typeface="ＭＳ Ｐゴシック" charset="0"/>
                          <a:cs typeface="ＭＳ Ｐゴシック" charset="0"/>
                        </a:rPr>
                        <a:t>Renamed as Kyushu Institute of Technology</a:t>
                      </a:r>
                      <a:endParaRPr kumimoji="1"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9" marB="4570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319995">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charset="0"/>
                          <a:ea typeface="ＭＳ Ｐゴシック" charset="0"/>
                          <a:cs typeface="ＭＳ Ｐゴシック" charset="0"/>
                        </a:rPr>
                        <a:t>1986</a:t>
                      </a:r>
                      <a:endParaRPr kumimoji="1"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9" marB="4570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ts val="18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charset="0"/>
                          <a:ea typeface="ＭＳ Ｐゴシック" charset="0"/>
                          <a:cs typeface="ＭＳ Ｐゴシック" charset="0"/>
                        </a:rPr>
                        <a:t>Addition of Faculty of Computer Science and Systems Engineering</a:t>
                      </a:r>
                      <a:endParaRPr kumimoji="1"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9" marB="4570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319995">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charset="0"/>
                          <a:ea typeface="ＭＳ Ｐゴシック" charset="0"/>
                          <a:cs typeface="ＭＳ Ｐゴシック" charset="0"/>
                        </a:rPr>
                        <a:t>2000</a:t>
                      </a:r>
                      <a:r>
                        <a:rPr kumimoji="1" lang="ja-JP" altLang="en-US" sz="1800" b="0" i="0" u="none" strike="noStrike" cap="none" normalizeH="0" baseline="0">
                          <a:ln>
                            <a:noFill/>
                          </a:ln>
                          <a:solidFill>
                            <a:schemeClr val="tx1"/>
                          </a:solidFill>
                          <a:effectLst/>
                          <a:latin typeface="Arial" charset="0"/>
                          <a:ea typeface="ＭＳ Ｐゴシック" charset="0"/>
                          <a:cs typeface="ＭＳ Ｐゴシック" charset="0"/>
                        </a:rPr>
                        <a:t>　</a:t>
                      </a:r>
                    </a:p>
                  </a:txBody>
                  <a:tcPr marT="45709" marB="4570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ts val="18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charset="0"/>
                          <a:ea typeface="ＭＳ Ｐゴシック" charset="0"/>
                          <a:cs typeface="ＭＳ Ｐゴシック" charset="0"/>
                        </a:rPr>
                        <a:t>Addition of Graduate School of Life Science and Systems Engineering</a:t>
                      </a:r>
                      <a:endParaRPr kumimoji="1"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9" marB="4570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319995">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charset="0"/>
                          <a:ea typeface="ＭＳ Ｐゴシック" charset="0"/>
                          <a:cs typeface="ＭＳ Ｐゴシック" charset="0"/>
                        </a:rPr>
                        <a:t>2004</a:t>
                      </a:r>
                      <a:endParaRPr kumimoji="1"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9" marB="4570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ts val="18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charset="0"/>
                          <a:ea typeface="ＭＳ Ｐゴシック" charset="0"/>
                          <a:cs typeface="ＭＳ Ｐゴシック" charset="0"/>
                        </a:rPr>
                        <a:t>Became a National University Corporation</a:t>
                      </a:r>
                      <a:endParaRPr kumimoji="1"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9" marB="4570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319995">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1" lang="en-US" altLang="ja-JP" sz="1800" b="1" i="0" u="none" strike="noStrike" cap="none" normalizeH="0" baseline="0">
                          <a:ln>
                            <a:noFill/>
                          </a:ln>
                          <a:solidFill>
                            <a:schemeClr val="tx1"/>
                          </a:solidFill>
                          <a:effectLst/>
                          <a:latin typeface="Arial" charset="0"/>
                          <a:ea typeface="ＭＳ Ｐゴシック" charset="0"/>
                          <a:cs typeface="ＭＳ Ｐゴシック" charset="0"/>
                        </a:rPr>
                        <a:t>2009</a:t>
                      </a:r>
                      <a:endParaRPr kumimoji="1" lang="ja-JP" alt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9" marB="4570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ts val="18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charset="0"/>
                          <a:ea typeface="ＭＳ Ｐゴシック" charset="0"/>
                          <a:cs typeface="ＭＳ Ｐゴシック" charset="0"/>
                        </a:rPr>
                        <a:t>Celebration of 100</a:t>
                      </a:r>
                      <a:r>
                        <a:rPr kumimoji="1" lang="en-US" altLang="ja-JP" sz="1800" b="0" i="0" u="none" strike="noStrike" cap="none" normalizeH="0" baseline="30000" dirty="0">
                          <a:ln>
                            <a:noFill/>
                          </a:ln>
                          <a:solidFill>
                            <a:schemeClr val="tx1"/>
                          </a:solidFill>
                          <a:effectLst/>
                          <a:latin typeface="Arial" charset="0"/>
                          <a:ea typeface="ＭＳ Ｐゴシック" charset="0"/>
                          <a:cs typeface="ＭＳ Ｐゴシック" charset="0"/>
                        </a:rPr>
                        <a:t>th</a:t>
                      </a:r>
                      <a:r>
                        <a:rPr kumimoji="1" lang="en-US" altLang="ja-JP" sz="1800" b="0" i="0" u="none" strike="noStrike" cap="none" normalizeH="0" baseline="0" dirty="0">
                          <a:ln>
                            <a:noFill/>
                          </a:ln>
                          <a:solidFill>
                            <a:schemeClr val="tx1"/>
                          </a:solidFill>
                          <a:effectLst/>
                          <a:latin typeface="Arial" charset="0"/>
                          <a:ea typeface="ＭＳ Ｐゴシック" charset="0"/>
                          <a:cs typeface="ＭＳ Ｐゴシック" charset="0"/>
                        </a:rPr>
                        <a:t> anniversary</a:t>
                      </a:r>
                      <a:endParaRPr kumimoji="1" lang="ja-JP" alt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9" marB="4570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bl>
          </a:graphicData>
        </a:graphic>
      </p:graphicFrame>
      <p:sp>
        <p:nvSpPr>
          <p:cNvPr id="18462" name="テキスト ボックス 9"/>
          <p:cNvSpPr txBox="1">
            <a:spLocks noChangeArrowheads="1"/>
          </p:cNvSpPr>
          <p:nvPr/>
        </p:nvSpPr>
        <p:spPr bwMode="auto">
          <a:xfrm>
            <a:off x="1447800" y="5334000"/>
            <a:ext cx="42672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t>4,400 Undergraduate  students </a:t>
            </a:r>
          </a:p>
          <a:p>
            <a:r>
              <a:rPr lang="en-US" altLang="ja-JP" sz="2000"/>
              <a:t>1,700 Graduate students</a:t>
            </a:r>
          </a:p>
          <a:p>
            <a:r>
              <a:rPr lang="en-US" altLang="ja-JP" sz="2000"/>
              <a:t>370 Academic staffs</a:t>
            </a:r>
            <a:endParaRPr lang="ja-JP" altLang="en-US" sz="2000"/>
          </a:p>
        </p:txBody>
      </p:sp>
      <p:pic>
        <p:nvPicPr>
          <p:cNvPr id="18463" name="図 10" descr="KIT正門.jpg"/>
          <p:cNvPicPr>
            <a:picLocks noChangeAspect="1"/>
          </p:cNvPicPr>
          <p:nvPr/>
        </p:nvPicPr>
        <p:blipFill>
          <a:blip r:embed="rId4">
            <a:extLst>
              <a:ext uri="{28A0092B-C50C-407E-A947-70E740481C1C}">
                <a14:useLocalDpi xmlns:a14="http://schemas.microsoft.com/office/drawing/2010/main" xmlns=""/>
              </a:ext>
            </a:extLst>
          </a:blip>
          <a:srcRect/>
          <a:stretch>
            <a:fillRect/>
          </a:stretch>
        </p:blipFill>
        <p:spPr bwMode="auto">
          <a:xfrm>
            <a:off x="5979760" y="3352800"/>
            <a:ext cx="28448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11100DB0-2252-EC4F-BD96-6F19C93C85E6}" type="slidenum">
              <a:rPr lang="en-US" altLang="ja-JP" smtClean="0"/>
              <a:pPr>
                <a:defRPr/>
              </a:pPr>
              <a:t>3</a:t>
            </a:fld>
            <a:endParaRPr lang="en-US" altLang="ja-JP"/>
          </a:p>
        </p:txBody>
      </p:sp>
    </p:spTree>
    <p:extLst>
      <p:ext uri="{BB962C8B-B14F-4D97-AF65-F5344CB8AC3E}">
        <p14:creationId xmlns:p14="http://schemas.microsoft.com/office/powerpoint/2010/main" xmlns="" val="40657639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コンテンツ プレースホルダ 2"/>
          <p:cNvSpPr>
            <a:spLocks noGrp="1"/>
          </p:cNvSpPr>
          <p:nvPr>
            <p:ph idx="1"/>
          </p:nvPr>
        </p:nvSpPr>
        <p:spPr>
          <a:xfrm>
            <a:off x="200025" y="836613"/>
            <a:ext cx="7086600" cy="5257800"/>
          </a:xfrm>
        </p:spPr>
        <p:txBody>
          <a:bodyPr/>
          <a:lstStyle/>
          <a:p>
            <a:pPr eaLnBrk="1" hangingPunct="1"/>
            <a:r>
              <a:rPr lang="en-US" altLang="ja-JP" sz="2400" dirty="0" err="1" smtClean="0"/>
              <a:t>Kyutech</a:t>
            </a:r>
            <a:r>
              <a:rPr lang="en-US" altLang="ja-JP" sz="2400" dirty="0" smtClean="0"/>
              <a:t> nanosatellite project</a:t>
            </a:r>
          </a:p>
          <a:p>
            <a:pPr lvl="1" eaLnBrk="1" hangingPunct="1"/>
            <a:r>
              <a:rPr lang="en-US" altLang="ja-JP" sz="2400" dirty="0" smtClean="0"/>
              <a:t>25 graduate and undergraduate students working together</a:t>
            </a:r>
          </a:p>
          <a:p>
            <a:pPr lvl="2" eaLnBrk="1" hangingPunct="1"/>
            <a:r>
              <a:rPr lang="en-US" altLang="ja-JP" dirty="0" smtClean="0"/>
              <a:t>Responsible for all the processes</a:t>
            </a:r>
          </a:p>
          <a:p>
            <a:pPr lvl="3" eaLnBrk="1" hangingPunct="1"/>
            <a:r>
              <a:rPr lang="en-US" altLang="ja-JP" sz="2400" dirty="0" smtClean="0"/>
              <a:t>Conceptual study, design, fabrication, testing and operation</a:t>
            </a:r>
          </a:p>
          <a:p>
            <a:pPr eaLnBrk="1" hangingPunct="1"/>
            <a:r>
              <a:rPr lang="en-US" altLang="ja-JP" sz="2400" dirty="0" smtClean="0"/>
              <a:t>Official educational program for graduate students</a:t>
            </a:r>
          </a:p>
          <a:p>
            <a:pPr lvl="1" eaLnBrk="1" hangingPunct="1"/>
            <a:r>
              <a:rPr lang="en-US" altLang="ja-JP" sz="2400" dirty="0" smtClean="0"/>
              <a:t>Learn systems engineering and project management</a:t>
            </a:r>
          </a:p>
          <a:p>
            <a:pPr lvl="1" eaLnBrk="1" hangingPunct="1"/>
            <a:r>
              <a:rPr lang="en-US" altLang="ja-JP" sz="2400" dirty="0" smtClean="0"/>
              <a:t>Writing a </a:t>
            </a:r>
            <a:r>
              <a:rPr lang="en-US" altLang="ja-JP" sz="2400" dirty="0" err="1" smtClean="0"/>
              <a:t>Ph.D</a:t>
            </a:r>
            <a:r>
              <a:rPr lang="en-US" altLang="ja-JP" sz="2400" dirty="0" smtClean="0"/>
              <a:t> thesis </a:t>
            </a:r>
          </a:p>
          <a:p>
            <a:pPr lvl="2" eaLnBrk="1" hangingPunct="1"/>
            <a:r>
              <a:rPr lang="en-US" altLang="ja-JP" dirty="0" smtClean="0"/>
              <a:t>Extract a state-of-the-art research element from the project work</a:t>
            </a:r>
            <a:endParaRPr lang="ja-JP" altLang="en-US" dirty="0" smtClean="0"/>
          </a:p>
        </p:txBody>
      </p:sp>
      <p:sp>
        <p:nvSpPr>
          <p:cNvPr id="33795" name="スライド番号プレースホルダ 5"/>
          <p:cNvSpPr>
            <a:spLocks noGrp="1"/>
          </p:cNvSpPr>
          <p:nvPr>
            <p:ph type="sldNum" sz="quarter" idx="12"/>
          </p:nvPr>
        </p:nvSpPr>
        <p:spPr>
          <a:xfrm>
            <a:off x="8972550" y="6400800"/>
            <a:ext cx="933450" cy="457200"/>
          </a:xfrm>
          <a:noFill/>
        </p:spPr>
        <p:txBody>
          <a:bodyPr/>
          <a:lstStyle/>
          <a:p>
            <a:fld id="{DEE6FCF0-94A3-43C0-9DA1-EF6534DB3FF9}" type="slidenum">
              <a:rPr lang="en-US" altLang="ja-JP"/>
              <a:pPr/>
              <a:t>30</a:t>
            </a:fld>
            <a:endParaRPr lang="en-US" altLang="ja-JP" dirty="0"/>
          </a:p>
        </p:txBody>
      </p:sp>
      <p:pic>
        <p:nvPicPr>
          <p:cNvPr id="33796" name="図 6" descr="HORYU_low_res.jpg"/>
          <p:cNvPicPr>
            <a:picLocks noChangeAspect="1"/>
          </p:cNvPicPr>
          <p:nvPr/>
        </p:nvPicPr>
        <p:blipFill>
          <a:blip r:embed="rId3"/>
          <a:srcRect/>
          <a:stretch>
            <a:fillRect/>
          </a:stretch>
        </p:blipFill>
        <p:spPr bwMode="auto">
          <a:xfrm>
            <a:off x="7162800" y="709700"/>
            <a:ext cx="2514600" cy="2336800"/>
          </a:xfrm>
          <a:prstGeom prst="rect">
            <a:avLst/>
          </a:prstGeom>
          <a:noFill/>
          <a:ln w="9525">
            <a:noFill/>
            <a:miter lim="800000"/>
            <a:headEnd/>
            <a:tailEnd/>
          </a:ln>
        </p:spPr>
      </p:pic>
      <p:sp>
        <p:nvSpPr>
          <p:cNvPr id="33797" name="テキスト ボックス 9"/>
          <p:cNvSpPr txBox="1">
            <a:spLocks noChangeArrowheads="1"/>
          </p:cNvSpPr>
          <p:nvPr/>
        </p:nvSpPr>
        <p:spPr bwMode="auto">
          <a:xfrm>
            <a:off x="8689904" y="2672432"/>
            <a:ext cx="1254125" cy="400050"/>
          </a:xfrm>
          <a:prstGeom prst="rect">
            <a:avLst/>
          </a:prstGeom>
          <a:solidFill>
            <a:schemeClr val="bg1"/>
          </a:solidFill>
          <a:ln w="9525">
            <a:noFill/>
            <a:miter lim="800000"/>
            <a:headEnd/>
            <a:tailEnd/>
          </a:ln>
        </p:spPr>
        <p:txBody>
          <a:bodyPr wrap="none">
            <a:spAutoFit/>
          </a:bodyPr>
          <a:lstStyle/>
          <a:p>
            <a:r>
              <a:rPr lang="en-US" altLang="ja-JP" sz="2000" dirty="0">
                <a:latin typeface="Times" pitchFamily="-84" charset="0"/>
              </a:rPr>
              <a:t>HORYU-I</a:t>
            </a:r>
            <a:endParaRPr lang="ja-JP" altLang="en-US" sz="2000" dirty="0">
              <a:latin typeface="Times" pitchFamily="-84" charset="0"/>
            </a:endParaRPr>
          </a:p>
        </p:txBody>
      </p:sp>
      <p:sp>
        <p:nvSpPr>
          <p:cNvPr id="33798" name="テキスト ボックス 10"/>
          <p:cNvSpPr txBox="1">
            <a:spLocks noChangeArrowheads="1"/>
          </p:cNvSpPr>
          <p:nvPr/>
        </p:nvSpPr>
        <p:spPr bwMode="auto">
          <a:xfrm>
            <a:off x="7185025" y="5692775"/>
            <a:ext cx="2601913" cy="708025"/>
          </a:xfrm>
          <a:prstGeom prst="rect">
            <a:avLst/>
          </a:prstGeom>
          <a:solidFill>
            <a:srgbClr val="FFFFFF"/>
          </a:solidFill>
          <a:ln w="9525">
            <a:noFill/>
            <a:miter lim="800000"/>
            <a:headEnd/>
            <a:tailEnd/>
          </a:ln>
        </p:spPr>
        <p:txBody>
          <a:bodyPr wrap="none">
            <a:spAutoFit/>
          </a:bodyPr>
          <a:lstStyle/>
          <a:p>
            <a:pPr algn="ctr"/>
            <a:r>
              <a:rPr lang="en-US" altLang="ja-JP" sz="2000">
                <a:latin typeface="Times New Roman" pitchFamily="18" charset="0"/>
              </a:rPr>
              <a:t>HORYU-II </a:t>
            </a:r>
          </a:p>
          <a:p>
            <a:pPr algn="ctr"/>
            <a:r>
              <a:rPr lang="en-US" altLang="ja-JP" sz="1600">
                <a:latin typeface="Times New Roman" pitchFamily="18" charset="0"/>
              </a:rPr>
              <a:t>(Launched on May 18, 2012</a:t>
            </a:r>
            <a:r>
              <a:rPr lang="en-US" altLang="ja-JP" sz="2000">
                <a:latin typeface="Times New Roman" pitchFamily="18" charset="0"/>
              </a:rPr>
              <a:t>)</a:t>
            </a:r>
            <a:endParaRPr lang="ja-JP" altLang="en-US" sz="2000">
              <a:latin typeface="Times New Roman" pitchFamily="18" charset="0"/>
            </a:endParaRPr>
          </a:p>
        </p:txBody>
      </p:sp>
      <p:pic>
        <p:nvPicPr>
          <p:cNvPr id="33799" name="図 2"/>
          <p:cNvPicPr>
            <a:picLocks noChangeAspect="1"/>
          </p:cNvPicPr>
          <p:nvPr/>
        </p:nvPicPr>
        <p:blipFill>
          <a:blip r:embed="rId4"/>
          <a:srcRect/>
          <a:stretch>
            <a:fillRect/>
          </a:stretch>
        </p:blipFill>
        <p:spPr bwMode="auto">
          <a:xfrm>
            <a:off x="7042150" y="3052304"/>
            <a:ext cx="2862263" cy="2660650"/>
          </a:xfrm>
          <a:prstGeom prst="rect">
            <a:avLst/>
          </a:prstGeom>
          <a:noFill/>
          <a:ln w="9525">
            <a:noFill/>
            <a:miter lim="800000"/>
            <a:headEnd/>
            <a:tailEnd/>
          </a:ln>
        </p:spPr>
      </p:pic>
      <p:sp>
        <p:nvSpPr>
          <p:cNvPr id="10" name="タイトル 1"/>
          <p:cNvSpPr txBox="1">
            <a:spLocks/>
          </p:cNvSpPr>
          <p:nvPr/>
        </p:nvSpPr>
        <p:spPr bwMode="auto">
          <a:xfrm>
            <a:off x="495300" y="48426"/>
            <a:ext cx="8915400" cy="62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90000" lnSpcReduction="20000"/>
          </a:bodyPr>
          <a:lstStyle>
            <a:lvl1pPr algn="ctr" rtl="0" fontAlgn="base">
              <a:spcBef>
                <a:spcPct val="0"/>
              </a:spcBef>
              <a:spcAft>
                <a:spcPct val="0"/>
              </a:spcAft>
              <a:defRPr kumimoji="1" sz="4400">
                <a:solidFill>
                  <a:schemeClr val="tx2"/>
                </a:solidFill>
                <a:latin typeface="Times"/>
                <a:ea typeface="+mj-ea"/>
                <a:cs typeface="+mj-cs"/>
              </a:defRPr>
            </a:lvl1pPr>
            <a:lvl2pPr algn="ctr" rtl="0" fontAlgn="base">
              <a:spcBef>
                <a:spcPct val="0"/>
              </a:spcBef>
              <a:spcAft>
                <a:spcPct val="0"/>
              </a:spcAft>
              <a:defRPr kumimoji="1" sz="4400">
                <a:solidFill>
                  <a:schemeClr val="tx2"/>
                </a:solidFill>
                <a:latin typeface="Times" pitchFamily="-107" charset="0"/>
                <a:ea typeface="ＭＳ ゴシック" charset="-128"/>
                <a:cs typeface="ＭＳ ゴシック" charset="-128"/>
              </a:defRPr>
            </a:lvl2pPr>
            <a:lvl3pPr algn="ctr" rtl="0" fontAlgn="base">
              <a:spcBef>
                <a:spcPct val="0"/>
              </a:spcBef>
              <a:spcAft>
                <a:spcPct val="0"/>
              </a:spcAft>
              <a:defRPr kumimoji="1" sz="4400">
                <a:solidFill>
                  <a:schemeClr val="tx2"/>
                </a:solidFill>
                <a:latin typeface="Times" pitchFamily="-107" charset="0"/>
                <a:ea typeface="ＭＳ ゴシック" charset="-128"/>
                <a:cs typeface="ＭＳ ゴシック" charset="-128"/>
              </a:defRPr>
            </a:lvl3pPr>
            <a:lvl4pPr algn="ctr" rtl="0" fontAlgn="base">
              <a:spcBef>
                <a:spcPct val="0"/>
              </a:spcBef>
              <a:spcAft>
                <a:spcPct val="0"/>
              </a:spcAft>
              <a:defRPr kumimoji="1" sz="4400">
                <a:solidFill>
                  <a:schemeClr val="tx2"/>
                </a:solidFill>
                <a:latin typeface="Times" pitchFamily="-107" charset="0"/>
                <a:ea typeface="ＭＳ ゴシック" charset="-128"/>
                <a:cs typeface="ＭＳ ゴシック" charset="-128"/>
              </a:defRPr>
            </a:lvl4pPr>
            <a:lvl5pPr algn="ctr" rtl="0" fontAlgn="base">
              <a:spcBef>
                <a:spcPct val="0"/>
              </a:spcBef>
              <a:spcAft>
                <a:spcPct val="0"/>
              </a:spcAft>
              <a:defRPr kumimoji="1" sz="4400">
                <a:solidFill>
                  <a:schemeClr val="tx2"/>
                </a:solidFill>
                <a:latin typeface="Times" pitchFamily="-107" charset="0"/>
                <a:ea typeface="ＭＳ ゴシック" charset="-128"/>
                <a:cs typeface="ＭＳ ゴシック" charset="-128"/>
              </a:defRPr>
            </a:lvl5pPr>
            <a:lvl6pPr marL="457200" algn="ctr" rtl="0" fontAlgn="base">
              <a:spcBef>
                <a:spcPct val="0"/>
              </a:spcBef>
              <a:spcAft>
                <a:spcPct val="0"/>
              </a:spcAft>
              <a:defRPr kumimoji="1" sz="4400">
                <a:solidFill>
                  <a:schemeClr val="tx2"/>
                </a:solidFill>
                <a:latin typeface="Times New Roman" charset="0"/>
                <a:ea typeface="ＭＳ ゴシック" charset="-128"/>
                <a:cs typeface="ＭＳ ゴシック" charset="-128"/>
              </a:defRPr>
            </a:lvl6pPr>
            <a:lvl7pPr marL="914400" algn="ctr" rtl="0" fontAlgn="base">
              <a:spcBef>
                <a:spcPct val="0"/>
              </a:spcBef>
              <a:spcAft>
                <a:spcPct val="0"/>
              </a:spcAft>
              <a:defRPr kumimoji="1" sz="4400">
                <a:solidFill>
                  <a:schemeClr val="tx2"/>
                </a:solidFill>
                <a:latin typeface="Times New Roman" charset="0"/>
                <a:ea typeface="ＭＳ ゴシック" charset="-128"/>
                <a:cs typeface="ＭＳ ゴシック" charset="-128"/>
              </a:defRPr>
            </a:lvl7pPr>
            <a:lvl8pPr marL="1371600" algn="ctr" rtl="0" fontAlgn="base">
              <a:spcBef>
                <a:spcPct val="0"/>
              </a:spcBef>
              <a:spcAft>
                <a:spcPct val="0"/>
              </a:spcAft>
              <a:defRPr kumimoji="1" sz="4400">
                <a:solidFill>
                  <a:schemeClr val="tx2"/>
                </a:solidFill>
                <a:latin typeface="Times New Roman" charset="0"/>
                <a:ea typeface="ＭＳ ゴシック" charset="-128"/>
                <a:cs typeface="ＭＳ ゴシック" charset="-128"/>
              </a:defRPr>
            </a:lvl8pPr>
            <a:lvl9pPr marL="1828800" algn="ctr" rtl="0" fontAlgn="base">
              <a:spcBef>
                <a:spcPct val="0"/>
              </a:spcBef>
              <a:spcAft>
                <a:spcPct val="0"/>
              </a:spcAft>
              <a:defRPr kumimoji="1" sz="4400">
                <a:solidFill>
                  <a:schemeClr val="tx2"/>
                </a:solidFill>
                <a:latin typeface="Times New Roman" charset="0"/>
                <a:ea typeface="ＭＳ ゴシック" charset="-128"/>
                <a:cs typeface="ＭＳ ゴシック" charset="-128"/>
              </a:defRPr>
            </a:lvl9pPr>
          </a:lstStyle>
          <a:p>
            <a:r>
              <a:rPr lang="en-US" altLang="ja-JP" dirty="0" err="1" smtClean="0">
                <a:cs typeface="Times"/>
              </a:rPr>
              <a:t>Kyutech</a:t>
            </a:r>
            <a:r>
              <a:rPr lang="en-US" altLang="ja-JP" dirty="0" smtClean="0">
                <a:cs typeface="Times"/>
              </a:rPr>
              <a:t> Satellite Projects</a:t>
            </a:r>
            <a:endParaRPr lang="ja-JP" altLang="en-US" dirty="0">
              <a:cs typeface="Times"/>
            </a:endParaRPr>
          </a:p>
        </p:txBody>
      </p:sp>
    </p:spTree>
    <p:extLst>
      <p:ext uri="{BB962C8B-B14F-4D97-AF65-F5344CB8AC3E}">
        <p14:creationId xmlns:p14="http://schemas.microsoft.com/office/powerpoint/2010/main" xmlns="" val="18166534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48426"/>
            <a:ext cx="8915400" cy="625389"/>
          </a:xfrm>
        </p:spPr>
        <p:txBody>
          <a:bodyPr>
            <a:normAutofit fontScale="90000"/>
          </a:bodyPr>
          <a:lstStyle/>
          <a:p>
            <a:r>
              <a:rPr lang="en-US" altLang="ja-JP" dirty="0" err="1" smtClean="0">
                <a:latin typeface="Times"/>
                <a:cs typeface="Times"/>
              </a:rPr>
              <a:t>Kyutech</a:t>
            </a:r>
            <a:r>
              <a:rPr lang="en-US" altLang="ja-JP" dirty="0" smtClean="0">
                <a:latin typeface="Times"/>
                <a:cs typeface="Times"/>
              </a:rPr>
              <a:t> Satellite Projects</a:t>
            </a:r>
            <a:endParaRPr lang="ja-JP" altLang="en-US" dirty="0">
              <a:latin typeface="Times"/>
              <a:cs typeface="Times"/>
            </a:endParaRPr>
          </a:p>
        </p:txBody>
      </p:sp>
      <p:sp>
        <p:nvSpPr>
          <p:cNvPr id="6" name="テキスト ボックス 5"/>
          <p:cNvSpPr txBox="1"/>
          <p:nvPr/>
        </p:nvSpPr>
        <p:spPr>
          <a:xfrm>
            <a:off x="1109651" y="4714818"/>
            <a:ext cx="2945638" cy="830997"/>
          </a:xfrm>
          <a:prstGeom prst="rect">
            <a:avLst/>
          </a:prstGeom>
          <a:noFill/>
        </p:spPr>
        <p:txBody>
          <a:bodyPr wrap="none" rtlCol="0">
            <a:spAutoFit/>
          </a:bodyPr>
          <a:lstStyle/>
          <a:p>
            <a:pPr algn="ctr"/>
            <a:r>
              <a:rPr kumimoji="1" lang="en-US" altLang="ja-JP" dirty="0" smtClean="0">
                <a:latin typeface="Times"/>
                <a:cs typeface="Times"/>
              </a:rPr>
              <a:t>HORYU-</a:t>
            </a:r>
            <a:r>
              <a:rPr lang="en-US" altLang="ja-JP" dirty="0" smtClean="0">
                <a:latin typeface="Times"/>
                <a:cs typeface="Times"/>
              </a:rPr>
              <a:t>I</a:t>
            </a:r>
            <a:endParaRPr kumimoji="1" lang="en-US" altLang="ja-JP" dirty="0" smtClean="0">
              <a:latin typeface="Times"/>
              <a:cs typeface="Times"/>
            </a:endParaRPr>
          </a:p>
          <a:p>
            <a:pPr algn="ctr"/>
            <a:r>
              <a:rPr lang="en-US" altLang="ja-JP" dirty="0" smtClean="0">
                <a:latin typeface="Times"/>
                <a:cs typeface="Times"/>
              </a:rPr>
              <a:t>Student  Satellite (1U)</a:t>
            </a:r>
            <a:endParaRPr kumimoji="1" lang="ja-JP" altLang="en-US" dirty="0">
              <a:latin typeface="Times"/>
              <a:cs typeface="Times"/>
            </a:endParaRPr>
          </a:p>
        </p:txBody>
      </p:sp>
      <p:sp>
        <p:nvSpPr>
          <p:cNvPr id="7" name="テキスト ボックス 6"/>
          <p:cNvSpPr txBox="1"/>
          <p:nvPr/>
        </p:nvSpPr>
        <p:spPr>
          <a:xfrm>
            <a:off x="4866672" y="4753306"/>
            <a:ext cx="4851659" cy="830997"/>
          </a:xfrm>
          <a:prstGeom prst="rect">
            <a:avLst/>
          </a:prstGeom>
          <a:noFill/>
        </p:spPr>
        <p:txBody>
          <a:bodyPr wrap="none" rtlCol="0">
            <a:spAutoFit/>
          </a:bodyPr>
          <a:lstStyle/>
          <a:p>
            <a:pPr algn="ctr"/>
            <a:r>
              <a:rPr kumimoji="1" lang="en-US" altLang="ja-JP" dirty="0" smtClean="0">
                <a:latin typeface="Times"/>
                <a:cs typeface="Times"/>
              </a:rPr>
              <a:t>HORYU-II</a:t>
            </a:r>
          </a:p>
          <a:p>
            <a:pPr algn="ctr"/>
            <a:r>
              <a:rPr lang="en-US" altLang="ja-JP" dirty="0" smtClean="0">
                <a:latin typeface="Times"/>
                <a:cs typeface="Times"/>
              </a:rPr>
              <a:t>Student Satellite (30cmx30cmx30cm)</a:t>
            </a:r>
            <a:endParaRPr kumimoji="1" lang="ja-JP" altLang="en-US" dirty="0">
              <a:latin typeface="Times"/>
              <a:cs typeface="Times"/>
            </a:endParaRPr>
          </a:p>
        </p:txBody>
      </p:sp>
      <p:sp>
        <p:nvSpPr>
          <p:cNvPr id="10" name="テキスト ボックス 9"/>
          <p:cNvSpPr txBox="1"/>
          <p:nvPr/>
        </p:nvSpPr>
        <p:spPr>
          <a:xfrm>
            <a:off x="1980694" y="5487531"/>
            <a:ext cx="1582284" cy="461665"/>
          </a:xfrm>
          <a:prstGeom prst="rect">
            <a:avLst/>
          </a:prstGeom>
          <a:noFill/>
        </p:spPr>
        <p:txBody>
          <a:bodyPr wrap="none" rtlCol="0">
            <a:spAutoFit/>
          </a:bodyPr>
          <a:lstStyle/>
          <a:p>
            <a:r>
              <a:rPr kumimoji="1" lang="en-US" altLang="ja-JP" dirty="0" smtClean="0">
                <a:latin typeface="Times"/>
                <a:cs typeface="Times"/>
              </a:rPr>
              <a:t>2006~2010</a:t>
            </a:r>
            <a:endParaRPr kumimoji="1" lang="ja-JP" altLang="en-US" dirty="0">
              <a:latin typeface="Times"/>
              <a:cs typeface="Times"/>
            </a:endParaRPr>
          </a:p>
        </p:txBody>
      </p:sp>
      <p:sp>
        <p:nvSpPr>
          <p:cNvPr id="11" name="テキスト ボックス 10"/>
          <p:cNvSpPr txBox="1"/>
          <p:nvPr/>
        </p:nvSpPr>
        <p:spPr>
          <a:xfrm>
            <a:off x="1619792" y="5969195"/>
            <a:ext cx="1834156" cy="461665"/>
          </a:xfrm>
          <a:prstGeom prst="rect">
            <a:avLst/>
          </a:prstGeom>
          <a:noFill/>
        </p:spPr>
        <p:txBody>
          <a:bodyPr wrap="none" rtlCol="0">
            <a:spAutoFit/>
          </a:bodyPr>
          <a:lstStyle/>
          <a:p>
            <a:r>
              <a:rPr kumimoji="1" lang="en-US" altLang="ja-JP" dirty="0" smtClean="0">
                <a:latin typeface="Times"/>
                <a:cs typeface="Times"/>
              </a:rPr>
              <a:t>Not launched</a:t>
            </a:r>
            <a:endParaRPr kumimoji="1" lang="ja-JP" altLang="en-US" dirty="0">
              <a:latin typeface="Times"/>
              <a:cs typeface="Times"/>
            </a:endParaRPr>
          </a:p>
        </p:txBody>
      </p:sp>
      <p:sp>
        <p:nvSpPr>
          <p:cNvPr id="12" name="テキスト ボックス 11"/>
          <p:cNvSpPr txBox="1"/>
          <p:nvPr/>
        </p:nvSpPr>
        <p:spPr>
          <a:xfrm>
            <a:off x="6589077" y="5535656"/>
            <a:ext cx="966931" cy="461665"/>
          </a:xfrm>
          <a:prstGeom prst="rect">
            <a:avLst/>
          </a:prstGeom>
          <a:noFill/>
        </p:spPr>
        <p:txBody>
          <a:bodyPr wrap="none" rtlCol="0">
            <a:spAutoFit/>
          </a:bodyPr>
          <a:lstStyle/>
          <a:p>
            <a:r>
              <a:rPr kumimoji="1" lang="en-US" altLang="ja-JP" dirty="0" smtClean="0">
                <a:latin typeface="Times"/>
                <a:cs typeface="Times"/>
              </a:rPr>
              <a:t>2010~</a:t>
            </a:r>
            <a:endParaRPr kumimoji="1" lang="ja-JP" altLang="en-US" dirty="0">
              <a:latin typeface="Times"/>
              <a:cs typeface="Times"/>
            </a:endParaRPr>
          </a:p>
        </p:txBody>
      </p:sp>
      <p:sp>
        <p:nvSpPr>
          <p:cNvPr id="13" name="テキスト ボックス 12"/>
          <p:cNvSpPr txBox="1"/>
          <p:nvPr/>
        </p:nvSpPr>
        <p:spPr>
          <a:xfrm>
            <a:off x="6070780" y="5969195"/>
            <a:ext cx="2936621" cy="461665"/>
          </a:xfrm>
          <a:prstGeom prst="rect">
            <a:avLst/>
          </a:prstGeom>
          <a:noFill/>
        </p:spPr>
        <p:txBody>
          <a:bodyPr wrap="none" rtlCol="0">
            <a:spAutoFit/>
          </a:bodyPr>
          <a:lstStyle/>
          <a:p>
            <a:r>
              <a:rPr kumimoji="1" lang="en-US" altLang="ja-JP" dirty="0" smtClean="0">
                <a:latin typeface="Times"/>
                <a:cs typeface="Times"/>
              </a:rPr>
              <a:t>Launched (May 2012)</a:t>
            </a:r>
            <a:endParaRPr kumimoji="1" lang="ja-JP" altLang="en-US" dirty="0">
              <a:latin typeface="Times"/>
              <a:cs typeface="Times"/>
            </a:endParaRPr>
          </a:p>
        </p:txBody>
      </p:sp>
      <p:pic>
        <p:nvPicPr>
          <p:cNvPr id="9" name="図 8" descr="鳳龍2FM_final_configuration_s.jp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5296508" y="999786"/>
            <a:ext cx="3943235" cy="3387521"/>
          </a:xfrm>
          <a:prstGeom prst="rect">
            <a:avLst/>
          </a:prstGeom>
        </p:spPr>
      </p:pic>
      <p:pic>
        <p:nvPicPr>
          <p:cNvPr id="18" name="図 17" descr="鳳龍1号_FM_No-diode_L.jpg"/>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495300" y="999785"/>
            <a:ext cx="3907367" cy="3289300"/>
          </a:xfrm>
          <a:prstGeom prst="rect">
            <a:avLst/>
          </a:prstGeom>
        </p:spPr>
      </p:pic>
      <p:sp>
        <p:nvSpPr>
          <p:cNvPr id="5" name="Slide Number Placeholder 4"/>
          <p:cNvSpPr>
            <a:spLocks noGrp="1"/>
          </p:cNvSpPr>
          <p:nvPr>
            <p:ph type="sldNum" sz="quarter" idx="12"/>
          </p:nvPr>
        </p:nvSpPr>
        <p:spPr/>
        <p:txBody>
          <a:bodyPr/>
          <a:lstStyle/>
          <a:p>
            <a:pPr>
              <a:defRPr/>
            </a:pPr>
            <a:fld id="{11100DB0-2252-EC4F-BD96-6F19C93C85E6}" type="slidenum">
              <a:rPr lang="en-US" altLang="ja-JP" smtClean="0"/>
              <a:pPr>
                <a:defRPr/>
              </a:pPr>
              <a:t>31</a:t>
            </a:fld>
            <a:endParaRPr lang="en-US" altLang="ja-JP"/>
          </a:p>
        </p:txBody>
      </p:sp>
    </p:spTree>
    <p:extLst>
      <p:ext uri="{BB962C8B-B14F-4D97-AF65-F5344CB8AC3E}">
        <p14:creationId xmlns:p14="http://schemas.microsoft.com/office/powerpoint/2010/main" xmlns="" val="7970578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タイトル 1"/>
          <p:cNvSpPr>
            <a:spLocks noGrp="1"/>
          </p:cNvSpPr>
          <p:nvPr>
            <p:ph type="title"/>
          </p:nvPr>
        </p:nvSpPr>
        <p:spPr>
          <a:xfrm>
            <a:off x="762000" y="0"/>
            <a:ext cx="8153400" cy="525463"/>
          </a:xfrm>
        </p:spPr>
        <p:txBody>
          <a:bodyPr/>
          <a:lstStyle/>
          <a:p>
            <a:r>
              <a:rPr lang="en-US" altLang="ja-JP" dirty="0">
                <a:latin typeface="Times" charset="0"/>
                <a:ea typeface="ＭＳ ゴシック" charset="0"/>
                <a:cs typeface="ＭＳ ゴシック" charset="0"/>
              </a:rPr>
              <a:t>Development </a:t>
            </a:r>
            <a:r>
              <a:rPr lang="en-US" altLang="ja-JP" dirty="0" smtClean="0">
                <a:latin typeface="Times" charset="0"/>
                <a:ea typeface="ＭＳ ゴシック" charset="0"/>
                <a:cs typeface="ＭＳ ゴシック" charset="0"/>
              </a:rPr>
              <a:t>history</a:t>
            </a:r>
            <a:endParaRPr lang="ja-JP" altLang="en-US" dirty="0">
              <a:latin typeface="Times" charset="0"/>
              <a:ea typeface="ＭＳ ゴシック" charset="0"/>
              <a:cs typeface="ＭＳ ゴシック" charset="0"/>
            </a:endParaRPr>
          </a:p>
        </p:txBody>
      </p:sp>
      <p:sp>
        <p:nvSpPr>
          <p:cNvPr id="98306" name="コンテンツ プレースホルダー 2"/>
          <p:cNvSpPr>
            <a:spLocks noGrp="1"/>
          </p:cNvSpPr>
          <p:nvPr>
            <p:ph idx="1"/>
          </p:nvPr>
        </p:nvSpPr>
        <p:spPr>
          <a:xfrm>
            <a:off x="134938" y="863600"/>
            <a:ext cx="6775450" cy="4876800"/>
          </a:xfrm>
        </p:spPr>
        <p:txBody>
          <a:bodyPr/>
          <a:lstStyle/>
          <a:p>
            <a:r>
              <a:rPr lang="en-US" altLang="ja-JP" sz="2400" dirty="0">
                <a:latin typeface="Times" charset="0"/>
                <a:ea typeface="ＭＳ ゴシック" charset="0"/>
                <a:cs typeface="ＭＳ ゴシック" charset="0"/>
              </a:rPr>
              <a:t>May, 2006: Kick-off of student satellite project</a:t>
            </a:r>
          </a:p>
          <a:p>
            <a:r>
              <a:rPr lang="en-US" altLang="ja-JP" sz="2400" dirty="0">
                <a:latin typeface="Times" charset="0"/>
                <a:ea typeface="ＭＳ ゴシック" charset="0"/>
                <a:cs typeface="ＭＳ ゴシック" charset="0"/>
              </a:rPr>
              <a:t>Aug, 2006: Definition of main mission</a:t>
            </a:r>
          </a:p>
          <a:p>
            <a:pPr lvl="1"/>
            <a:r>
              <a:rPr lang="en-US" altLang="ja-JP" sz="2400" dirty="0">
                <a:latin typeface="Times" charset="0"/>
                <a:ea typeface="ＭＳ ゴシック" charset="0"/>
                <a:cs typeface="ＭＳ ゴシック" charset="0"/>
              </a:rPr>
              <a:t>Material degradation observation</a:t>
            </a:r>
            <a:endParaRPr lang="en-US" altLang="ja-JP" sz="2400" dirty="0" smtClean="0">
              <a:latin typeface="Times" charset="0"/>
              <a:ea typeface="ＭＳ ゴシック" charset="0"/>
              <a:cs typeface="ＭＳ ゴシック" charset="0"/>
            </a:endParaRPr>
          </a:p>
          <a:p>
            <a:r>
              <a:rPr lang="en-US" altLang="ja-JP" sz="2400" dirty="0" smtClean="0">
                <a:latin typeface="Times" charset="0"/>
                <a:ea typeface="ＭＳ ゴシック" charset="0"/>
                <a:cs typeface="ＭＳ ゴシック" charset="0"/>
              </a:rPr>
              <a:t>Aug</a:t>
            </a:r>
            <a:r>
              <a:rPr lang="en-US" altLang="ja-JP" sz="2400" dirty="0">
                <a:latin typeface="Times" charset="0"/>
                <a:ea typeface="ＭＳ ゴシック" charset="0"/>
                <a:cs typeface="ＭＳ ゴシック" charset="0"/>
              </a:rPr>
              <a:t>, 2008: Redefinition of mission</a:t>
            </a:r>
          </a:p>
          <a:p>
            <a:pPr lvl="1"/>
            <a:r>
              <a:rPr lang="en-US" altLang="ja-JP" sz="2400" dirty="0">
                <a:latin typeface="Times" charset="0"/>
                <a:ea typeface="ＭＳ ゴシック" charset="0"/>
                <a:cs typeface="ＭＳ ゴシック" charset="0"/>
              </a:rPr>
              <a:t>Priority: Education</a:t>
            </a:r>
          </a:p>
          <a:p>
            <a:pPr lvl="1"/>
            <a:r>
              <a:rPr lang="en-US" altLang="ja-JP" sz="2400" dirty="0">
                <a:latin typeface="Times" charset="0"/>
                <a:ea typeface="ＭＳ ゴシック" charset="0"/>
                <a:cs typeface="ＭＳ ゴシック" charset="0"/>
              </a:rPr>
              <a:t>Simplification of satellite design</a:t>
            </a:r>
          </a:p>
          <a:p>
            <a:pPr lvl="2"/>
            <a:r>
              <a:rPr lang="en-US" altLang="ja-JP" dirty="0">
                <a:latin typeface="Times" charset="0"/>
                <a:ea typeface="ＭＳ ゴシック" charset="0"/>
                <a:cs typeface="ＭＳ ゴシック" charset="0"/>
              </a:rPr>
              <a:t>1U </a:t>
            </a:r>
            <a:r>
              <a:rPr lang="en-US" altLang="ja-JP" dirty="0" err="1">
                <a:latin typeface="Times" charset="0"/>
                <a:ea typeface="ＭＳ ゴシック" charset="0"/>
                <a:cs typeface="ＭＳ ゴシック" charset="0"/>
              </a:rPr>
              <a:t>CubeSat</a:t>
            </a:r>
            <a:r>
              <a:rPr lang="en-US" altLang="ja-JP" dirty="0">
                <a:latin typeface="Times" charset="0"/>
                <a:ea typeface="ＭＳ ゴシック" charset="0"/>
                <a:cs typeface="ＭＳ ゴシック" charset="0"/>
              </a:rPr>
              <a:t> with a CMOS camera </a:t>
            </a:r>
            <a:r>
              <a:rPr lang="en-US" altLang="ja-JP" dirty="0" smtClean="0">
                <a:latin typeface="Times" charset="0"/>
                <a:ea typeface="ＭＳ ゴシック" charset="0"/>
                <a:cs typeface="ＭＳ ゴシック" charset="0"/>
              </a:rPr>
              <a:t>only</a:t>
            </a:r>
          </a:p>
          <a:p>
            <a:r>
              <a:rPr lang="en-US" altLang="ja-JP" sz="2400" dirty="0" smtClean="0"/>
              <a:t>March, 2010: Completion of flight model (HORYU-I)</a:t>
            </a:r>
          </a:p>
          <a:p>
            <a:pPr lvl="2"/>
            <a:endParaRPr lang="en-US" altLang="ja-JP" dirty="0" smtClean="0">
              <a:latin typeface="Times" charset="0"/>
              <a:ea typeface="ＭＳ ゴシック" charset="0"/>
              <a:cs typeface="ＭＳ ゴシック" charset="0"/>
            </a:endParaRPr>
          </a:p>
          <a:p>
            <a:pPr lvl="1"/>
            <a:endParaRPr lang="en-US" altLang="ja-JP" dirty="0" smtClean="0">
              <a:latin typeface="Times" charset="0"/>
              <a:ea typeface="ＭＳ ゴシック" charset="0"/>
              <a:cs typeface="ＭＳ ゴシック" charset="0"/>
            </a:endParaRPr>
          </a:p>
          <a:p>
            <a:pPr lvl="1"/>
            <a:endParaRPr lang="en-US" altLang="ja-JP" dirty="0">
              <a:latin typeface="Times" charset="0"/>
              <a:ea typeface="ＭＳ ゴシック" charset="0"/>
              <a:cs typeface="ＭＳ ゴシック" charset="0"/>
            </a:endParaRPr>
          </a:p>
          <a:p>
            <a:pPr lvl="1"/>
            <a:endParaRPr lang="ja-JP" altLang="en-US" dirty="0">
              <a:latin typeface="Times" charset="0"/>
              <a:ea typeface="ＭＳ ゴシック" charset="0"/>
              <a:cs typeface="ＭＳ ゴシック" charset="0"/>
            </a:endParaRPr>
          </a:p>
        </p:txBody>
      </p:sp>
      <p:sp>
        <p:nvSpPr>
          <p:cNvPr id="98307" name="スライド番号プレースホルダー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AF39BC40-962B-7946-96F7-37AD03A94ECA}" type="slidenum">
              <a:rPr lang="en-US" altLang="ja-JP" sz="1400"/>
              <a:pPr/>
              <a:t>32</a:t>
            </a:fld>
            <a:endParaRPr lang="en-US" altLang="ja-JP" sz="1400"/>
          </a:p>
        </p:txBody>
      </p:sp>
      <p:pic>
        <p:nvPicPr>
          <p:cNvPr id="98308" name="図 4" descr="鳳龍イメージ.jpg"/>
          <p:cNvPicPr>
            <a:picLocks noChangeAspect="1"/>
          </p:cNvPicPr>
          <p:nvPr/>
        </p:nvPicPr>
        <p:blipFill>
          <a:blip r:embed="rId2">
            <a:extLst>
              <a:ext uri="{28A0092B-C50C-407E-A947-70E740481C1C}">
                <a14:useLocalDpi xmlns:a14="http://schemas.microsoft.com/office/drawing/2010/main" xmlns=""/>
              </a:ext>
            </a:extLst>
          </a:blip>
          <a:srcRect/>
          <a:stretch>
            <a:fillRect/>
          </a:stretch>
        </p:blipFill>
        <p:spPr bwMode="auto">
          <a:xfrm>
            <a:off x="6791325" y="771525"/>
            <a:ext cx="2979738" cy="261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9" name="テキスト ボックス 5"/>
          <p:cNvSpPr txBox="1">
            <a:spLocks noChangeArrowheads="1"/>
          </p:cNvSpPr>
          <p:nvPr/>
        </p:nvSpPr>
        <p:spPr bwMode="auto">
          <a:xfrm>
            <a:off x="6440488" y="3436938"/>
            <a:ext cx="34655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dirty="0">
                <a:latin typeface="Times" charset="0"/>
                <a:cs typeface="Times" charset="0"/>
              </a:rPr>
              <a:t>Image of HORYU (2006~2008)</a:t>
            </a:r>
            <a:endParaRPr lang="ja-JP" altLang="en-US" sz="2000" dirty="0">
              <a:latin typeface="Times" charset="0"/>
              <a:cs typeface="Times" charset="0"/>
            </a:endParaRPr>
          </a:p>
        </p:txBody>
      </p:sp>
      <p:pic>
        <p:nvPicPr>
          <p:cNvPr id="98310" name="図 35" descr="horyu_space_small.jpg"/>
          <p:cNvPicPr>
            <a:picLocks noChangeAspect="1"/>
          </p:cNvPicPr>
          <p:nvPr/>
        </p:nvPicPr>
        <p:blipFill>
          <a:blip r:embed="rId3">
            <a:extLst>
              <a:ext uri="{28A0092B-C50C-407E-A947-70E740481C1C}">
                <a14:useLocalDpi xmlns:a14="http://schemas.microsoft.com/office/drawing/2010/main" xmlns=""/>
              </a:ext>
            </a:extLst>
          </a:blip>
          <a:srcRect/>
          <a:stretch>
            <a:fillRect/>
          </a:stretch>
        </p:blipFill>
        <p:spPr bwMode="auto">
          <a:xfrm>
            <a:off x="6700838" y="3906838"/>
            <a:ext cx="3035300" cy="227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11" name="テキスト ボックス 36"/>
          <p:cNvSpPr txBox="1">
            <a:spLocks noChangeArrowheads="1"/>
          </p:cNvSpPr>
          <p:nvPr/>
        </p:nvSpPr>
        <p:spPr bwMode="auto">
          <a:xfrm>
            <a:off x="6577013" y="6197600"/>
            <a:ext cx="29511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latin typeface="Times" charset="0"/>
                <a:cs typeface="Times" charset="0"/>
              </a:rPr>
              <a:t>Image of HORYU (2008~)</a:t>
            </a:r>
            <a:endParaRPr lang="ja-JP" altLang="en-US" sz="2000">
              <a:latin typeface="Times" charset="0"/>
              <a:cs typeface="Times" charset="0"/>
            </a:endParaRPr>
          </a:p>
        </p:txBody>
      </p:sp>
      <p:pic>
        <p:nvPicPr>
          <p:cNvPr id="9" name="図 4" descr="HORYU1_FM_nodiode.jpg"/>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2969998" y="4404953"/>
            <a:ext cx="2161140" cy="2003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テキスト ボックス 9"/>
          <p:cNvSpPr txBox="1"/>
          <p:nvPr/>
        </p:nvSpPr>
        <p:spPr>
          <a:xfrm>
            <a:off x="2444028" y="6415388"/>
            <a:ext cx="3137998" cy="461665"/>
          </a:xfrm>
          <a:prstGeom prst="rect">
            <a:avLst/>
          </a:prstGeom>
          <a:noFill/>
        </p:spPr>
        <p:txBody>
          <a:bodyPr wrap="none" rtlCol="0">
            <a:spAutoFit/>
          </a:bodyPr>
          <a:lstStyle/>
          <a:p>
            <a:r>
              <a:rPr kumimoji="1" lang="en-US" altLang="ja-JP" dirty="0" smtClean="0">
                <a:latin typeface="Times"/>
                <a:cs typeface="Times"/>
              </a:rPr>
              <a:t>HORYU-I flight model</a:t>
            </a:r>
            <a:endParaRPr kumimoji="1" lang="ja-JP" altLang="en-US" dirty="0">
              <a:latin typeface="Times"/>
              <a:cs typeface="Times"/>
            </a:endParaRPr>
          </a:p>
        </p:txBody>
      </p:sp>
    </p:spTree>
    <p:extLst>
      <p:ext uri="{BB962C8B-B14F-4D97-AF65-F5344CB8AC3E}">
        <p14:creationId xmlns:p14="http://schemas.microsoft.com/office/powerpoint/2010/main" xmlns="" val="33239099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タイトル 1"/>
          <p:cNvSpPr>
            <a:spLocks noGrp="1"/>
          </p:cNvSpPr>
          <p:nvPr>
            <p:ph type="title"/>
          </p:nvPr>
        </p:nvSpPr>
        <p:spPr>
          <a:xfrm>
            <a:off x="744538" y="185738"/>
            <a:ext cx="8153400" cy="525462"/>
          </a:xfrm>
        </p:spPr>
        <p:txBody>
          <a:bodyPr/>
          <a:lstStyle/>
          <a:p>
            <a:r>
              <a:rPr lang="en-US" altLang="ja-JP" dirty="0">
                <a:latin typeface="Times" charset="0"/>
                <a:ea typeface="ＭＳ ゴシック" charset="0"/>
                <a:cs typeface="ＭＳ ゴシック" charset="0"/>
              </a:rPr>
              <a:t>Development </a:t>
            </a:r>
            <a:r>
              <a:rPr lang="en-US" altLang="ja-JP" dirty="0" smtClean="0">
                <a:latin typeface="Times" charset="0"/>
                <a:ea typeface="ＭＳ ゴシック" charset="0"/>
                <a:cs typeface="ＭＳ ゴシック" charset="0"/>
              </a:rPr>
              <a:t>history</a:t>
            </a:r>
            <a:endParaRPr lang="ja-JP" altLang="en-US" dirty="0">
              <a:latin typeface="Times" charset="0"/>
              <a:ea typeface="ＭＳ ゴシック" charset="0"/>
              <a:cs typeface="ＭＳ ゴシック" charset="0"/>
            </a:endParaRPr>
          </a:p>
        </p:txBody>
      </p:sp>
      <p:sp>
        <p:nvSpPr>
          <p:cNvPr id="3" name="コンテンツ プレースホルダー 2"/>
          <p:cNvSpPr>
            <a:spLocks noGrp="1"/>
          </p:cNvSpPr>
          <p:nvPr>
            <p:ph idx="1"/>
          </p:nvPr>
        </p:nvSpPr>
        <p:spPr>
          <a:xfrm>
            <a:off x="152400" y="965200"/>
            <a:ext cx="6789738" cy="5486400"/>
          </a:xfrm>
        </p:spPr>
        <p:txBody>
          <a:bodyPr/>
          <a:lstStyle/>
          <a:p>
            <a:pPr>
              <a:defRPr/>
            </a:pPr>
            <a:r>
              <a:rPr lang="en-US" altLang="ja-JP" sz="2400" dirty="0" smtClean="0"/>
              <a:t>April, 2010: Decided to apply for the H-2A launch with a different satellite, HORYU-II</a:t>
            </a:r>
          </a:p>
          <a:p>
            <a:pPr>
              <a:defRPr/>
            </a:pPr>
            <a:r>
              <a:rPr lang="en-US" altLang="ja-JP" sz="2400" dirty="0" smtClean="0"/>
              <a:t>April, 2010: Definition of new missions</a:t>
            </a:r>
          </a:p>
          <a:p>
            <a:pPr lvl="1">
              <a:defRPr/>
            </a:pPr>
            <a:r>
              <a:rPr lang="en-US" altLang="ja-JP" sz="2000" dirty="0" smtClean="0"/>
              <a:t>High voltage technology demonstration</a:t>
            </a:r>
          </a:p>
          <a:p>
            <a:pPr lvl="1">
              <a:defRPr/>
            </a:pPr>
            <a:r>
              <a:rPr lang="en-US" altLang="ja-JP" sz="2000" dirty="0" smtClean="0">
                <a:solidFill>
                  <a:srgbClr val="FF0000"/>
                </a:solidFill>
              </a:rPr>
              <a:t>Short development schedule (1 year) required to use the heritage of HORYU bus systems</a:t>
            </a:r>
            <a:endParaRPr lang="en-US" altLang="ja-JP" sz="2400" dirty="0" smtClean="0"/>
          </a:p>
          <a:p>
            <a:pPr>
              <a:defRPr/>
            </a:pPr>
            <a:r>
              <a:rPr lang="en-US" altLang="ja-JP" sz="2400" dirty="0" smtClean="0"/>
              <a:t>August, 2010: Resubmission of the proposal</a:t>
            </a:r>
          </a:p>
          <a:p>
            <a:pPr lvl="1">
              <a:defRPr/>
            </a:pPr>
            <a:r>
              <a:rPr lang="en-US" altLang="ja-JP" sz="2000" dirty="0" smtClean="0"/>
              <a:t>Adaption of 25 years de-orbit rule excluded </a:t>
            </a:r>
            <a:r>
              <a:rPr lang="en-US" altLang="ja-JP" sz="2000" dirty="0" err="1" smtClean="0"/>
              <a:t>CubeSats</a:t>
            </a:r>
            <a:endParaRPr lang="en-US" altLang="ja-JP" sz="2000" dirty="0" smtClean="0"/>
          </a:p>
          <a:p>
            <a:pPr lvl="1">
              <a:defRPr/>
            </a:pPr>
            <a:r>
              <a:rPr lang="en-US" altLang="ja-JP" sz="2000" dirty="0" smtClean="0"/>
              <a:t>30cmx30cmx30cm</a:t>
            </a:r>
            <a:r>
              <a:rPr lang="en-US" altLang="ja-JP" sz="2000" dirty="0"/>
              <a:t> </a:t>
            </a:r>
            <a:r>
              <a:rPr lang="en-US" altLang="ja-JP" sz="2000" dirty="0" smtClean="0"/>
              <a:t>(but only 7kg!) cubic </a:t>
            </a:r>
            <a:r>
              <a:rPr lang="en-US" altLang="ja-JP" sz="2000" dirty="0"/>
              <a:t>s</a:t>
            </a:r>
            <a:r>
              <a:rPr lang="en-US" altLang="ja-JP" sz="2000" dirty="0" smtClean="0"/>
              <a:t>hape adopted</a:t>
            </a:r>
          </a:p>
          <a:p>
            <a:pPr>
              <a:defRPr/>
            </a:pPr>
            <a:r>
              <a:rPr lang="en-US" altLang="ja-JP" sz="2400" dirty="0" smtClean="0"/>
              <a:t>September, 2010: Selected for the H-2A launch in Fall, 2011</a:t>
            </a:r>
          </a:p>
          <a:p>
            <a:pPr lvl="1">
              <a:defRPr/>
            </a:pPr>
            <a:r>
              <a:rPr lang="en-US" altLang="ja-JP" sz="2000" dirty="0" smtClean="0"/>
              <a:t>Halt the launch contract of HORYU-1</a:t>
            </a:r>
          </a:p>
          <a:p>
            <a:pPr lvl="1">
              <a:defRPr/>
            </a:pPr>
            <a:r>
              <a:rPr lang="en-US" altLang="ja-JP" sz="2000" dirty="0" smtClean="0"/>
              <a:t>Concentrate on HORYU-II</a:t>
            </a:r>
          </a:p>
          <a:p>
            <a:pPr lvl="1">
              <a:defRPr/>
            </a:pPr>
            <a:r>
              <a:rPr lang="en-US" altLang="ja-JP" sz="2000" i="1" dirty="0" smtClean="0"/>
              <a:t>“If you chase two rabbits, both will escape” </a:t>
            </a:r>
          </a:p>
          <a:p>
            <a:pPr lvl="1">
              <a:defRPr/>
            </a:pPr>
            <a:endParaRPr lang="en-US" altLang="ja-JP" sz="2000" dirty="0" smtClean="0"/>
          </a:p>
          <a:p>
            <a:pPr>
              <a:defRPr/>
            </a:pPr>
            <a:endParaRPr lang="en-US" altLang="ja-JP" sz="2400" dirty="0" smtClean="0"/>
          </a:p>
          <a:p>
            <a:pPr>
              <a:defRPr/>
            </a:pPr>
            <a:endParaRPr lang="en-US" altLang="ja-JP" sz="2400" dirty="0" smtClean="0"/>
          </a:p>
          <a:p>
            <a:pPr>
              <a:defRPr/>
            </a:pPr>
            <a:endParaRPr lang="en-US" altLang="ja-JP" sz="2400" dirty="0"/>
          </a:p>
          <a:p>
            <a:pPr>
              <a:defRPr/>
            </a:pPr>
            <a:endParaRPr lang="en-US" altLang="ja-JP" sz="2400" dirty="0" smtClean="0"/>
          </a:p>
          <a:p>
            <a:pPr>
              <a:defRPr/>
            </a:pPr>
            <a:endParaRPr lang="en-US" altLang="ja-JP" sz="2400" dirty="0"/>
          </a:p>
          <a:p>
            <a:pPr>
              <a:defRPr/>
            </a:pPr>
            <a:endParaRPr lang="en-US" altLang="ja-JP" sz="2400" dirty="0" smtClean="0"/>
          </a:p>
          <a:p>
            <a:pPr>
              <a:defRPr/>
            </a:pPr>
            <a:endParaRPr lang="en-US" altLang="ja-JP" sz="2400" dirty="0"/>
          </a:p>
          <a:p>
            <a:pPr>
              <a:defRPr/>
            </a:pPr>
            <a:endParaRPr lang="en-US" altLang="ja-JP" sz="2400" dirty="0" smtClean="0"/>
          </a:p>
          <a:p>
            <a:pPr>
              <a:defRPr/>
            </a:pPr>
            <a:endParaRPr lang="en-US" altLang="ja-JP" sz="2400" dirty="0"/>
          </a:p>
          <a:p>
            <a:pPr lvl="1">
              <a:defRPr/>
            </a:pPr>
            <a:endParaRPr lang="en-US" altLang="ja-JP" sz="2000" dirty="0" smtClean="0"/>
          </a:p>
          <a:p>
            <a:pPr lvl="1">
              <a:defRPr/>
            </a:pPr>
            <a:endParaRPr lang="en-US" altLang="ja-JP" sz="2000" dirty="0" smtClean="0"/>
          </a:p>
          <a:p>
            <a:pPr lvl="1">
              <a:defRPr/>
            </a:pPr>
            <a:endParaRPr lang="en-US" altLang="ja-JP" sz="2000" dirty="0" smtClean="0"/>
          </a:p>
          <a:p>
            <a:pPr lvl="1">
              <a:defRPr/>
            </a:pPr>
            <a:endParaRPr lang="en-US" altLang="ja-JP" sz="2000" dirty="0" smtClean="0"/>
          </a:p>
          <a:p>
            <a:pPr marL="0" indent="0">
              <a:buFontTx/>
              <a:buNone/>
              <a:defRPr/>
            </a:pPr>
            <a:endParaRPr lang="en-US" altLang="ja-JP" sz="2400" dirty="0" smtClean="0"/>
          </a:p>
          <a:p>
            <a:pPr>
              <a:defRPr/>
            </a:pPr>
            <a:endParaRPr lang="en-US" altLang="ja-JP" sz="2400" dirty="0"/>
          </a:p>
          <a:p>
            <a:pPr>
              <a:defRPr/>
            </a:pPr>
            <a:endParaRPr lang="en-US" altLang="ja-JP" sz="2400" dirty="0" smtClean="0"/>
          </a:p>
          <a:p>
            <a:pPr>
              <a:defRPr/>
            </a:pPr>
            <a:endParaRPr lang="en-US" altLang="ja-JP" sz="2400" dirty="0"/>
          </a:p>
          <a:p>
            <a:pPr>
              <a:defRPr/>
            </a:pPr>
            <a:endParaRPr lang="en-US" altLang="ja-JP" sz="2400" dirty="0" smtClean="0"/>
          </a:p>
          <a:p>
            <a:pPr>
              <a:defRPr/>
            </a:pPr>
            <a:endParaRPr lang="en-US" altLang="ja-JP" sz="2400" dirty="0"/>
          </a:p>
          <a:p>
            <a:pPr>
              <a:defRPr/>
            </a:pPr>
            <a:endParaRPr lang="en-US" altLang="ja-JP" sz="2400" dirty="0" smtClean="0"/>
          </a:p>
          <a:p>
            <a:pPr>
              <a:defRPr/>
            </a:pPr>
            <a:endParaRPr lang="en-US" altLang="ja-JP" sz="2400" dirty="0"/>
          </a:p>
          <a:p>
            <a:pPr>
              <a:defRPr/>
            </a:pPr>
            <a:endParaRPr lang="ja-JP" altLang="en-US" dirty="0"/>
          </a:p>
        </p:txBody>
      </p:sp>
      <p:sp>
        <p:nvSpPr>
          <p:cNvPr id="101379" name="スライド番号プレースホルダー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AE9D899B-371C-A24F-9FA4-CA996B11AD0C}" type="slidenum">
              <a:rPr lang="en-US" altLang="ja-JP" sz="1400"/>
              <a:pPr/>
              <a:t>33</a:t>
            </a:fld>
            <a:endParaRPr lang="en-US" altLang="ja-JP" sz="1400"/>
          </a:p>
        </p:txBody>
      </p:sp>
      <p:pic>
        <p:nvPicPr>
          <p:cNvPr id="101380" name="図 6"/>
          <p:cNvPicPr>
            <a:picLocks noChangeAspect="1"/>
          </p:cNvPicPr>
          <p:nvPr/>
        </p:nvPicPr>
        <p:blipFill>
          <a:blip r:embed="rId3">
            <a:extLst>
              <a:ext uri="{28A0092B-C50C-407E-A947-70E740481C1C}">
                <a14:useLocalDpi xmlns:a14="http://schemas.microsoft.com/office/drawing/2010/main" xmlns=""/>
              </a:ext>
            </a:extLst>
          </a:blip>
          <a:srcRect/>
          <a:stretch>
            <a:fillRect/>
          </a:stretch>
        </p:blipFill>
        <p:spPr bwMode="auto">
          <a:xfrm>
            <a:off x="6959600" y="952500"/>
            <a:ext cx="2516188" cy="228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1" name="図 9" descr="HORYU-2_Initial_image_flight.jpg"/>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6997700" y="3708400"/>
            <a:ext cx="2719388"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2" name="テキスト ボックス 10"/>
          <p:cNvSpPr txBox="1">
            <a:spLocks noChangeArrowheads="1"/>
          </p:cNvSpPr>
          <p:nvPr/>
        </p:nvSpPr>
        <p:spPr bwMode="auto">
          <a:xfrm>
            <a:off x="7129463" y="3268663"/>
            <a:ext cx="257333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latin typeface="Times" charset="0"/>
                <a:cs typeface="Times" charset="0"/>
              </a:rPr>
              <a:t>3U configuration of HORYU-II</a:t>
            </a:r>
            <a:endParaRPr lang="ja-JP" altLang="en-US" sz="1800">
              <a:latin typeface="Times" charset="0"/>
              <a:cs typeface="Times" charset="0"/>
            </a:endParaRPr>
          </a:p>
        </p:txBody>
      </p:sp>
      <p:sp>
        <p:nvSpPr>
          <p:cNvPr id="101383" name="テキスト ボックス 11"/>
          <p:cNvSpPr txBox="1">
            <a:spLocks noChangeArrowheads="1"/>
          </p:cNvSpPr>
          <p:nvPr/>
        </p:nvSpPr>
        <p:spPr bwMode="auto">
          <a:xfrm>
            <a:off x="7027863" y="5934075"/>
            <a:ext cx="2573337" cy="9239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latin typeface="Times" charset="0"/>
                <a:cs typeface="Times" charset="0"/>
              </a:rPr>
              <a:t>Configuration of HORYU-II to comply with 25 years rule</a:t>
            </a:r>
            <a:endParaRPr lang="ja-JP" altLang="en-US" sz="1800">
              <a:latin typeface="Times" charset="0"/>
              <a:cs typeface="Times" charset="0"/>
            </a:endParaRPr>
          </a:p>
        </p:txBody>
      </p:sp>
    </p:spTree>
    <p:extLst>
      <p:ext uri="{BB962C8B-B14F-4D97-AF65-F5344CB8AC3E}">
        <p14:creationId xmlns:p14="http://schemas.microsoft.com/office/powerpoint/2010/main" xmlns="" val="19821231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0796" y="3"/>
            <a:ext cx="9113520" cy="934717"/>
          </a:xfrm>
        </p:spPr>
        <p:txBody>
          <a:bodyPr>
            <a:noAutofit/>
          </a:bodyPr>
          <a:lstStyle/>
          <a:p>
            <a:r>
              <a:rPr lang="en-US" altLang="ja-JP" sz="2800" dirty="0" smtClean="0">
                <a:latin typeface="Times"/>
                <a:cs typeface="Times"/>
              </a:rPr>
              <a:t>High Voltage Technology Demonstration Satellite</a:t>
            </a:r>
            <a:br>
              <a:rPr lang="en-US" altLang="ja-JP" sz="2800" dirty="0" smtClean="0">
                <a:latin typeface="Times"/>
                <a:cs typeface="Times"/>
              </a:rPr>
            </a:br>
            <a:r>
              <a:rPr lang="en-US" altLang="ja-JP" sz="2800" dirty="0" smtClean="0">
                <a:latin typeface="Times"/>
                <a:cs typeface="Times"/>
              </a:rPr>
              <a:t>HORYU-II</a:t>
            </a:r>
            <a:endParaRPr lang="ja-JP" altLang="en-US" sz="2800" dirty="0">
              <a:latin typeface="Times"/>
              <a:cs typeface="Times"/>
            </a:endParaRPr>
          </a:p>
        </p:txBody>
      </p:sp>
      <p:pic>
        <p:nvPicPr>
          <p:cNvPr id="119" name="図 118"/>
          <p:cNvPicPr>
            <a:picLocks noChangeAspect="1"/>
          </p:cNvPicPr>
          <p:nvPr/>
        </p:nvPicPr>
        <p:blipFill>
          <a:blip r:embed="rId2"/>
          <a:stretch>
            <a:fillRect/>
          </a:stretch>
        </p:blipFill>
        <p:spPr>
          <a:xfrm>
            <a:off x="2395755" y="1178561"/>
            <a:ext cx="2730011" cy="2886093"/>
          </a:xfrm>
          <a:prstGeom prst="rect">
            <a:avLst/>
          </a:prstGeom>
        </p:spPr>
      </p:pic>
      <p:pic>
        <p:nvPicPr>
          <p:cNvPr id="121" name="図 120"/>
          <p:cNvPicPr>
            <a:picLocks noChangeAspect="1"/>
          </p:cNvPicPr>
          <p:nvPr/>
        </p:nvPicPr>
        <p:blipFill>
          <a:blip r:embed="rId3"/>
          <a:stretch>
            <a:fillRect/>
          </a:stretch>
        </p:blipFill>
        <p:spPr>
          <a:xfrm>
            <a:off x="5589849" y="1166165"/>
            <a:ext cx="2670493" cy="2898489"/>
          </a:xfrm>
          <a:prstGeom prst="rect">
            <a:avLst/>
          </a:prstGeom>
        </p:spPr>
      </p:pic>
      <p:sp>
        <p:nvSpPr>
          <p:cNvPr id="123" name="テキスト ボックス 122"/>
          <p:cNvSpPr txBox="1"/>
          <p:nvPr/>
        </p:nvSpPr>
        <p:spPr>
          <a:xfrm>
            <a:off x="491438" y="4624169"/>
            <a:ext cx="7295236" cy="461665"/>
          </a:xfrm>
          <a:prstGeom prst="rect">
            <a:avLst/>
          </a:prstGeom>
          <a:noFill/>
        </p:spPr>
        <p:txBody>
          <a:bodyPr wrap="none" rtlCol="0">
            <a:spAutoFit/>
          </a:bodyPr>
          <a:lstStyle/>
          <a:p>
            <a:r>
              <a:rPr lang="en-US" altLang="ja-JP" dirty="0" smtClean="0">
                <a:latin typeface="Times"/>
                <a:cs typeface="Times"/>
              </a:rPr>
              <a:t>Developed</a:t>
            </a:r>
            <a:r>
              <a:rPr kumimoji="1" lang="en-US" altLang="ja-JP" dirty="0" smtClean="0">
                <a:latin typeface="Times"/>
                <a:cs typeface="Times"/>
              </a:rPr>
              <a:t> by </a:t>
            </a:r>
            <a:r>
              <a:rPr lang="en-US" altLang="ja-JP" dirty="0" smtClean="0">
                <a:latin typeface="Times"/>
                <a:cs typeface="Times"/>
              </a:rPr>
              <a:t>students of Kyushu Institute of Technology</a:t>
            </a:r>
            <a:endParaRPr kumimoji="1" lang="ja-JP" altLang="en-US" dirty="0">
              <a:latin typeface="Times"/>
              <a:cs typeface="Times"/>
            </a:endParaRPr>
          </a:p>
        </p:txBody>
      </p:sp>
      <p:sp>
        <p:nvSpPr>
          <p:cNvPr id="124" name="テキスト ボックス 123"/>
          <p:cNvSpPr txBox="1"/>
          <p:nvPr/>
        </p:nvSpPr>
        <p:spPr>
          <a:xfrm>
            <a:off x="1627044" y="5029932"/>
            <a:ext cx="2141933" cy="461665"/>
          </a:xfrm>
          <a:prstGeom prst="rect">
            <a:avLst/>
          </a:prstGeom>
          <a:noFill/>
        </p:spPr>
        <p:txBody>
          <a:bodyPr wrap="none" rtlCol="0">
            <a:spAutoFit/>
          </a:bodyPr>
          <a:lstStyle/>
          <a:p>
            <a:r>
              <a:rPr kumimoji="1" lang="en-US" altLang="ja-JP" dirty="0" smtClean="0">
                <a:latin typeface="Times"/>
                <a:cs typeface="Times"/>
              </a:rPr>
              <a:t>30cm cube, 7kg</a:t>
            </a:r>
            <a:endParaRPr kumimoji="1" lang="ja-JP" altLang="en-US" dirty="0">
              <a:latin typeface="Times"/>
              <a:cs typeface="Times"/>
            </a:endParaRPr>
          </a:p>
        </p:txBody>
      </p:sp>
      <p:sp>
        <p:nvSpPr>
          <p:cNvPr id="125" name="テキスト ボックス 124"/>
          <p:cNvSpPr txBox="1"/>
          <p:nvPr/>
        </p:nvSpPr>
        <p:spPr>
          <a:xfrm>
            <a:off x="3874769" y="5046865"/>
            <a:ext cx="3993401" cy="461665"/>
          </a:xfrm>
          <a:prstGeom prst="rect">
            <a:avLst/>
          </a:prstGeom>
          <a:noFill/>
        </p:spPr>
        <p:txBody>
          <a:bodyPr wrap="none" rtlCol="0">
            <a:spAutoFit/>
          </a:bodyPr>
          <a:lstStyle/>
          <a:p>
            <a:r>
              <a:rPr kumimoji="1" lang="en-US" altLang="ja-JP" dirty="0" smtClean="0">
                <a:latin typeface="Times"/>
                <a:cs typeface="Times"/>
              </a:rPr>
              <a:t>680km, </a:t>
            </a:r>
            <a:r>
              <a:rPr lang="en-US" altLang="ja-JP" dirty="0" smtClean="0">
                <a:latin typeface="Times"/>
                <a:cs typeface="Times"/>
              </a:rPr>
              <a:t>Sun-synchronous orbit</a:t>
            </a:r>
            <a:endParaRPr kumimoji="1" lang="ja-JP" altLang="en-US" dirty="0">
              <a:latin typeface="Times"/>
              <a:cs typeface="Times"/>
            </a:endParaRPr>
          </a:p>
        </p:txBody>
      </p:sp>
      <p:sp>
        <p:nvSpPr>
          <p:cNvPr id="126" name="テキスト ボックス 125"/>
          <p:cNvSpPr txBox="1"/>
          <p:nvPr/>
        </p:nvSpPr>
        <p:spPr>
          <a:xfrm>
            <a:off x="7545302" y="3216847"/>
            <a:ext cx="2354039" cy="707886"/>
          </a:xfrm>
          <a:prstGeom prst="rect">
            <a:avLst/>
          </a:prstGeom>
          <a:solidFill>
            <a:srgbClr val="CCFFCC"/>
          </a:solidFill>
        </p:spPr>
        <p:txBody>
          <a:bodyPr wrap="square" rtlCol="0">
            <a:spAutoFit/>
          </a:bodyPr>
          <a:lstStyle/>
          <a:p>
            <a:r>
              <a:rPr lang="en-US" altLang="ja-JP" sz="2000" dirty="0" smtClean="0">
                <a:latin typeface="Times"/>
                <a:cs typeface="Times"/>
              </a:rPr>
              <a:t>300V Photovoltaic power generation</a:t>
            </a:r>
            <a:endParaRPr kumimoji="1" lang="ja-JP" altLang="en-US" sz="2000" dirty="0">
              <a:latin typeface="Times"/>
              <a:cs typeface="Times"/>
            </a:endParaRPr>
          </a:p>
        </p:txBody>
      </p:sp>
      <p:sp>
        <p:nvSpPr>
          <p:cNvPr id="127" name="テキスト ボックス 126"/>
          <p:cNvSpPr txBox="1"/>
          <p:nvPr/>
        </p:nvSpPr>
        <p:spPr>
          <a:xfrm>
            <a:off x="6174403" y="4264708"/>
            <a:ext cx="2351926" cy="400110"/>
          </a:xfrm>
          <a:prstGeom prst="rect">
            <a:avLst/>
          </a:prstGeom>
          <a:solidFill>
            <a:srgbClr val="CCFFCC"/>
          </a:solidFill>
        </p:spPr>
        <p:txBody>
          <a:bodyPr wrap="none" rtlCol="0">
            <a:spAutoFit/>
          </a:bodyPr>
          <a:lstStyle/>
          <a:p>
            <a:r>
              <a:rPr kumimoji="1" lang="en-US" altLang="ja-JP" sz="2000" dirty="0" smtClean="0">
                <a:latin typeface="Times"/>
                <a:cs typeface="Times"/>
              </a:rPr>
              <a:t>Debris impact sensor</a:t>
            </a:r>
            <a:endParaRPr kumimoji="1" lang="ja-JP" altLang="en-US" sz="2000" dirty="0">
              <a:latin typeface="Times"/>
              <a:cs typeface="Times"/>
            </a:endParaRPr>
          </a:p>
        </p:txBody>
      </p:sp>
      <p:sp>
        <p:nvSpPr>
          <p:cNvPr id="129" name="テキスト ボックス 128"/>
          <p:cNvSpPr txBox="1"/>
          <p:nvPr/>
        </p:nvSpPr>
        <p:spPr>
          <a:xfrm>
            <a:off x="42571" y="1166165"/>
            <a:ext cx="2171725" cy="1015663"/>
          </a:xfrm>
          <a:prstGeom prst="rect">
            <a:avLst/>
          </a:prstGeom>
          <a:solidFill>
            <a:srgbClr val="CCFFCC"/>
          </a:solidFill>
        </p:spPr>
        <p:txBody>
          <a:bodyPr wrap="square" rtlCol="0">
            <a:spAutoFit/>
          </a:bodyPr>
          <a:lstStyle/>
          <a:p>
            <a:r>
              <a:rPr lang="en-US" altLang="ja-JP" sz="2000" dirty="0" smtClean="0">
                <a:latin typeface="Times"/>
                <a:cs typeface="Times"/>
              </a:rPr>
              <a:t>Solar array with arc mitigation design</a:t>
            </a:r>
            <a:endParaRPr kumimoji="1" lang="en-US" altLang="ja-JP" sz="2000" dirty="0" smtClean="0">
              <a:latin typeface="Times"/>
              <a:cs typeface="Times"/>
            </a:endParaRPr>
          </a:p>
        </p:txBody>
      </p:sp>
      <p:sp>
        <p:nvSpPr>
          <p:cNvPr id="130" name="テキスト ボックス 129"/>
          <p:cNvSpPr txBox="1"/>
          <p:nvPr/>
        </p:nvSpPr>
        <p:spPr>
          <a:xfrm>
            <a:off x="320159" y="2508961"/>
            <a:ext cx="1959689" cy="707886"/>
          </a:xfrm>
          <a:prstGeom prst="rect">
            <a:avLst/>
          </a:prstGeom>
          <a:solidFill>
            <a:srgbClr val="CCFFCC"/>
          </a:solidFill>
        </p:spPr>
        <p:txBody>
          <a:bodyPr wrap="square" rtlCol="0">
            <a:spAutoFit/>
          </a:bodyPr>
          <a:lstStyle/>
          <a:p>
            <a:r>
              <a:rPr lang="en-US" altLang="ja-JP" sz="2000" dirty="0" smtClean="0">
                <a:latin typeface="Times"/>
                <a:cs typeface="Times"/>
              </a:rPr>
              <a:t>Surface charging sensor</a:t>
            </a:r>
            <a:endParaRPr kumimoji="1" lang="ja-JP" altLang="en-US" sz="2000" dirty="0">
              <a:latin typeface="Times"/>
              <a:cs typeface="Times"/>
            </a:endParaRPr>
          </a:p>
        </p:txBody>
      </p:sp>
      <p:sp>
        <p:nvSpPr>
          <p:cNvPr id="131" name="テキスト ボックス 130"/>
          <p:cNvSpPr txBox="1"/>
          <p:nvPr/>
        </p:nvSpPr>
        <p:spPr>
          <a:xfrm>
            <a:off x="3881773" y="3756877"/>
            <a:ext cx="2239881" cy="707886"/>
          </a:xfrm>
          <a:prstGeom prst="rect">
            <a:avLst/>
          </a:prstGeom>
          <a:solidFill>
            <a:srgbClr val="CCFFCC"/>
          </a:solidFill>
        </p:spPr>
        <p:txBody>
          <a:bodyPr wrap="square" rtlCol="0">
            <a:spAutoFit/>
          </a:bodyPr>
          <a:lstStyle/>
          <a:p>
            <a:r>
              <a:rPr lang="en-US" altLang="ja-JP" sz="2000" dirty="0" smtClean="0">
                <a:latin typeface="Times"/>
                <a:cs typeface="Times"/>
              </a:rPr>
              <a:t>Electron-emitting film</a:t>
            </a:r>
            <a:endParaRPr kumimoji="1" lang="ja-JP" altLang="en-US" sz="2000" dirty="0">
              <a:latin typeface="Times"/>
              <a:cs typeface="Times"/>
            </a:endParaRPr>
          </a:p>
        </p:txBody>
      </p:sp>
      <p:sp>
        <p:nvSpPr>
          <p:cNvPr id="133" name="テキスト ボックス 132"/>
          <p:cNvSpPr txBox="1"/>
          <p:nvPr/>
        </p:nvSpPr>
        <p:spPr>
          <a:xfrm>
            <a:off x="8413048" y="978505"/>
            <a:ext cx="982160" cy="400110"/>
          </a:xfrm>
          <a:prstGeom prst="rect">
            <a:avLst/>
          </a:prstGeom>
          <a:solidFill>
            <a:srgbClr val="CCFFCC"/>
          </a:solidFill>
        </p:spPr>
        <p:txBody>
          <a:bodyPr wrap="none" rtlCol="0">
            <a:spAutoFit/>
          </a:bodyPr>
          <a:lstStyle/>
          <a:p>
            <a:r>
              <a:rPr kumimoji="1" lang="en-US" altLang="ja-JP" sz="2000" dirty="0" smtClean="0">
                <a:latin typeface="Times"/>
                <a:cs typeface="Times"/>
              </a:rPr>
              <a:t>Camera</a:t>
            </a:r>
            <a:endParaRPr kumimoji="1" lang="ja-JP" altLang="en-US" sz="2000" dirty="0">
              <a:latin typeface="Times"/>
              <a:cs typeface="Times"/>
            </a:endParaRPr>
          </a:p>
        </p:txBody>
      </p:sp>
      <p:cxnSp>
        <p:nvCxnSpPr>
          <p:cNvPr id="135" name="カギ線コネクタ 134"/>
          <p:cNvCxnSpPr>
            <a:stCxn id="130" idx="3"/>
          </p:cNvCxnSpPr>
          <p:nvPr/>
        </p:nvCxnSpPr>
        <p:spPr>
          <a:xfrm flipV="1">
            <a:off x="2279848" y="2384034"/>
            <a:ext cx="844060" cy="478871"/>
          </a:xfrm>
          <a:prstGeom prst="bent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6" name="カギ線コネクタ 135"/>
          <p:cNvCxnSpPr>
            <a:stCxn id="129" idx="3"/>
          </p:cNvCxnSpPr>
          <p:nvPr/>
        </p:nvCxnSpPr>
        <p:spPr>
          <a:xfrm>
            <a:off x="2214295" y="1673997"/>
            <a:ext cx="616393" cy="241559"/>
          </a:xfrm>
          <a:prstGeom prst="bent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9" name="カギ線コネクタ 138"/>
          <p:cNvCxnSpPr/>
          <p:nvPr/>
        </p:nvCxnSpPr>
        <p:spPr>
          <a:xfrm rot="5400000" flipH="1" flipV="1">
            <a:off x="4827409" y="2586685"/>
            <a:ext cx="1220444" cy="1119942"/>
          </a:xfrm>
          <a:prstGeom prst="bent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2" name="カギ線コネクタ 141"/>
          <p:cNvCxnSpPr>
            <a:stCxn id="127" idx="0"/>
          </p:cNvCxnSpPr>
          <p:nvPr/>
        </p:nvCxnSpPr>
        <p:spPr>
          <a:xfrm rot="16200000" flipV="1">
            <a:off x="6138920" y="3053262"/>
            <a:ext cx="1728273" cy="694620"/>
          </a:xfrm>
          <a:prstGeom prst="bent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5" name="カギ線コネクタ 144"/>
          <p:cNvCxnSpPr>
            <a:stCxn id="126" idx="0"/>
          </p:cNvCxnSpPr>
          <p:nvPr/>
        </p:nvCxnSpPr>
        <p:spPr>
          <a:xfrm rot="16200000" flipV="1">
            <a:off x="7589423" y="2083948"/>
            <a:ext cx="1035020" cy="1230778"/>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8" name="カギ線コネクタ 144"/>
          <p:cNvCxnSpPr>
            <a:stCxn id="133" idx="1"/>
          </p:cNvCxnSpPr>
          <p:nvPr/>
        </p:nvCxnSpPr>
        <p:spPr>
          <a:xfrm rot="10800000" flipV="1">
            <a:off x="7640082" y="1178560"/>
            <a:ext cx="772966" cy="362212"/>
          </a:xfrm>
          <a:prstGeom prst="bent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2" name="テキスト ボックス 151"/>
          <p:cNvSpPr txBox="1"/>
          <p:nvPr/>
        </p:nvSpPr>
        <p:spPr>
          <a:xfrm>
            <a:off x="491438" y="5491202"/>
            <a:ext cx="7748786" cy="461665"/>
          </a:xfrm>
          <a:prstGeom prst="rect">
            <a:avLst/>
          </a:prstGeom>
          <a:noFill/>
        </p:spPr>
        <p:txBody>
          <a:bodyPr wrap="none" rtlCol="0">
            <a:spAutoFit/>
          </a:bodyPr>
          <a:lstStyle/>
          <a:p>
            <a:r>
              <a:rPr lang="en-US" altLang="ja-JP" dirty="0" smtClean="0">
                <a:latin typeface="Times"/>
                <a:cs typeface="Times"/>
              </a:rPr>
              <a:t>Demonstration of high voltage (300V) solar array technology </a:t>
            </a:r>
            <a:endParaRPr kumimoji="1" lang="ja-JP" altLang="en-US" dirty="0">
              <a:latin typeface="Times"/>
              <a:cs typeface="Times"/>
            </a:endParaRPr>
          </a:p>
        </p:txBody>
      </p:sp>
      <p:sp>
        <p:nvSpPr>
          <p:cNvPr id="153" name="テキスト ボックス 152"/>
          <p:cNvSpPr txBox="1"/>
          <p:nvPr/>
        </p:nvSpPr>
        <p:spPr>
          <a:xfrm>
            <a:off x="491438" y="5892739"/>
            <a:ext cx="8794746" cy="461665"/>
          </a:xfrm>
          <a:prstGeom prst="rect">
            <a:avLst/>
          </a:prstGeom>
          <a:noFill/>
        </p:spPr>
        <p:txBody>
          <a:bodyPr wrap="none" rtlCol="0">
            <a:spAutoFit/>
          </a:bodyPr>
          <a:lstStyle/>
          <a:p>
            <a:r>
              <a:rPr lang="en-US" altLang="ja-JP" dirty="0" smtClean="0">
                <a:latin typeface="Times"/>
                <a:cs typeface="Times"/>
              </a:rPr>
              <a:t>The first time to use solar array to make 300V (no DC/DC converter!)</a:t>
            </a:r>
            <a:endParaRPr kumimoji="1" lang="ja-JP" altLang="en-US" dirty="0">
              <a:latin typeface="Times"/>
              <a:cs typeface="Times"/>
            </a:endParaRPr>
          </a:p>
        </p:txBody>
      </p:sp>
      <p:sp>
        <p:nvSpPr>
          <p:cNvPr id="3" name="テキスト ボックス 2"/>
          <p:cNvSpPr txBox="1"/>
          <p:nvPr/>
        </p:nvSpPr>
        <p:spPr>
          <a:xfrm>
            <a:off x="491438" y="6299200"/>
            <a:ext cx="5654613" cy="461665"/>
          </a:xfrm>
          <a:prstGeom prst="rect">
            <a:avLst/>
          </a:prstGeom>
          <a:noFill/>
        </p:spPr>
        <p:txBody>
          <a:bodyPr wrap="none" rtlCol="0">
            <a:spAutoFit/>
          </a:bodyPr>
          <a:lstStyle/>
          <a:p>
            <a:r>
              <a:rPr lang="en-US" altLang="ja-JP" dirty="0" smtClean="0">
                <a:latin typeface="Times"/>
                <a:cs typeface="Times"/>
              </a:rPr>
              <a:t>Amateur radio band, passive attitude control </a:t>
            </a:r>
            <a:endParaRPr kumimoji="1" lang="ja-JP" altLang="en-US" dirty="0">
              <a:latin typeface="Times"/>
              <a:cs typeface="Times"/>
            </a:endParaRPr>
          </a:p>
        </p:txBody>
      </p:sp>
    </p:spTree>
    <p:extLst>
      <p:ext uri="{BB962C8B-B14F-4D97-AF65-F5344CB8AC3E}">
        <p14:creationId xmlns:p14="http://schemas.microsoft.com/office/powerpoint/2010/main" xmlns="" val="28091652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タイトル 1"/>
          <p:cNvSpPr>
            <a:spLocks noGrp="1"/>
          </p:cNvSpPr>
          <p:nvPr>
            <p:ph type="title"/>
          </p:nvPr>
        </p:nvSpPr>
        <p:spPr/>
        <p:txBody>
          <a:bodyPr/>
          <a:lstStyle/>
          <a:p>
            <a:r>
              <a:rPr lang="en-US" altLang="ja-JP" dirty="0" smtClean="0">
                <a:latin typeface="Times" charset="0"/>
                <a:ea typeface="ＭＳ ゴシック" charset="0"/>
                <a:cs typeface="ＭＳ ゴシック" charset="0"/>
              </a:rPr>
              <a:t>Satellite Models</a:t>
            </a:r>
            <a:endParaRPr lang="ja-JP" altLang="en-US" dirty="0">
              <a:latin typeface="Times" charset="0"/>
              <a:ea typeface="ＭＳ ゴシック" charset="0"/>
              <a:cs typeface="ＭＳ ゴシック" charset="0"/>
            </a:endParaRPr>
          </a:p>
        </p:txBody>
      </p:sp>
      <p:sp>
        <p:nvSpPr>
          <p:cNvPr id="102403" name="スライド番号プレースホルダー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77C2DC2D-CB5F-F342-8B13-537B7F97CCF6}" type="slidenum">
              <a:rPr lang="en-US" altLang="ja-JP" sz="1400"/>
              <a:pPr/>
              <a:t>35</a:t>
            </a:fld>
            <a:endParaRPr lang="en-US" altLang="ja-JP" sz="1400"/>
          </a:p>
        </p:txBody>
      </p:sp>
      <p:pic>
        <p:nvPicPr>
          <p:cNvPr id="102404" name="図 8" descr="C:\Users\cholab\Documents\マイドキュメント\修了レポート\挿入図\BBM_OBC1.jp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0" y="1206968"/>
            <a:ext cx="4016509" cy="2333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5" name="図 12" descr="C:\Users\cholab\Documents\マイドキュメント\修了レポート\挿入図\STM構造.jpg"/>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4128935" y="1090448"/>
            <a:ext cx="2298659" cy="2526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6" name="図 13" descr="C:\Users\cholab\Documents\マイドキュメント\修了レポート\挿入図\EM鳳龍弐号.jpg"/>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063922" y="3891729"/>
            <a:ext cx="2016571" cy="2647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7" name="図 14" descr="C:\Users\cholab\Documents\マイドキュメント\修了レポート\挿入図\鳳龍弐号FM.jpg"/>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6382893" y="4002818"/>
            <a:ext cx="1680466" cy="2472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8" name="図 15" descr="C:\Users\cholab\Documents\マイドキュメント\修了レポート\挿入図\STM構造2.jpg"/>
          <p:cNvPicPr>
            <a:picLocks noChangeAspect="1" noChangeArrowheads="1"/>
          </p:cNvPicPr>
          <p:nvPr/>
        </p:nvPicPr>
        <p:blipFill>
          <a:blip r:embed="rId6">
            <a:extLst>
              <a:ext uri="{28A0092B-C50C-407E-A947-70E740481C1C}">
                <a14:useLocalDpi xmlns:a14="http://schemas.microsoft.com/office/drawing/2010/main" xmlns=""/>
              </a:ext>
            </a:extLst>
          </a:blip>
          <a:srcRect/>
          <a:stretch>
            <a:fillRect/>
          </a:stretch>
        </p:blipFill>
        <p:spPr bwMode="auto">
          <a:xfrm>
            <a:off x="6717044" y="956267"/>
            <a:ext cx="1481025" cy="2537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9" name="テキスト ボックス 4"/>
          <p:cNvSpPr txBox="1">
            <a:spLocks noChangeArrowheads="1"/>
          </p:cNvSpPr>
          <p:nvPr/>
        </p:nvSpPr>
        <p:spPr bwMode="auto">
          <a:xfrm>
            <a:off x="2228489" y="1027813"/>
            <a:ext cx="762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latin typeface="Times" charset="0"/>
                <a:cs typeface="Times" charset="0"/>
              </a:rPr>
              <a:t>BBM</a:t>
            </a:r>
            <a:endParaRPr lang="ja-JP" altLang="en-US" sz="2000">
              <a:latin typeface="Times" charset="0"/>
              <a:cs typeface="Times" charset="0"/>
            </a:endParaRPr>
          </a:p>
        </p:txBody>
      </p:sp>
      <p:sp>
        <p:nvSpPr>
          <p:cNvPr id="102410" name="テキスト ボックス 5"/>
          <p:cNvSpPr txBox="1">
            <a:spLocks noChangeArrowheads="1"/>
          </p:cNvSpPr>
          <p:nvPr/>
        </p:nvSpPr>
        <p:spPr bwMode="auto">
          <a:xfrm>
            <a:off x="4796363" y="3538492"/>
            <a:ext cx="32115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a:latin typeface="Times" charset="0"/>
                <a:cs typeface="Times" charset="0"/>
              </a:rPr>
              <a:t>Structure Thermal Model (STM)</a:t>
            </a:r>
            <a:endParaRPr lang="ja-JP" altLang="en-US" sz="1800" dirty="0">
              <a:latin typeface="Times" charset="0"/>
              <a:cs typeface="Times" charset="0"/>
            </a:endParaRPr>
          </a:p>
        </p:txBody>
      </p:sp>
      <p:sp>
        <p:nvSpPr>
          <p:cNvPr id="102411" name="テキスト ボックス 16"/>
          <p:cNvSpPr txBox="1">
            <a:spLocks noChangeArrowheads="1"/>
          </p:cNvSpPr>
          <p:nvPr/>
        </p:nvSpPr>
        <p:spPr bwMode="auto">
          <a:xfrm>
            <a:off x="596564" y="6257188"/>
            <a:ext cx="1537425" cy="36933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smtClean="0">
                <a:latin typeface="Times" charset="0"/>
                <a:cs typeface="Times" charset="0"/>
              </a:rPr>
              <a:t>Flat-sat Model</a:t>
            </a:r>
            <a:endParaRPr lang="ja-JP" altLang="en-US" sz="1800" dirty="0">
              <a:latin typeface="Times" charset="0"/>
              <a:cs typeface="Times" charset="0"/>
            </a:endParaRPr>
          </a:p>
        </p:txBody>
      </p:sp>
      <p:sp>
        <p:nvSpPr>
          <p:cNvPr id="102412" name="テキスト ボックス 17"/>
          <p:cNvSpPr txBox="1">
            <a:spLocks noChangeArrowheads="1"/>
          </p:cNvSpPr>
          <p:nvPr/>
        </p:nvSpPr>
        <p:spPr bwMode="auto">
          <a:xfrm>
            <a:off x="6174776" y="6488113"/>
            <a:ext cx="1941512" cy="3698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a:latin typeface="Times" charset="0"/>
                <a:cs typeface="Times" charset="0"/>
              </a:rPr>
              <a:t>Flight Model (FM)</a:t>
            </a:r>
            <a:endParaRPr lang="ja-JP" altLang="en-US" sz="1800" dirty="0">
              <a:latin typeface="Times" charset="0"/>
              <a:cs typeface="Times" charset="0"/>
            </a:endParaRPr>
          </a:p>
        </p:txBody>
      </p:sp>
      <p:pic>
        <p:nvPicPr>
          <p:cNvPr id="14" name="図 3" descr="CIMG0117.JPG"/>
          <p:cNvPicPr>
            <a:picLocks noChangeAspect="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257478" y="4293904"/>
            <a:ext cx="2484664" cy="1864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テキスト ボックス 16"/>
          <p:cNvSpPr txBox="1">
            <a:spLocks noChangeArrowheads="1"/>
          </p:cNvSpPr>
          <p:nvPr/>
        </p:nvSpPr>
        <p:spPr bwMode="auto">
          <a:xfrm>
            <a:off x="2809667" y="6461372"/>
            <a:ext cx="2530475" cy="3698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a:latin typeface="Times" charset="0"/>
                <a:cs typeface="Times" charset="0"/>
              </a:rPr>
              <a:t>Engineering Model (EM)</a:t>
            </a:r>
            <a:endParaRPr lang="ja-JP" altLang="en-US" sz="1800" dirty="0">
              <a:latin typeface="Times" charset="0"/>
              <a:cs typeface="Times" charset="0"/>
            </a:endParaRPr>
          </a:p>
        </p:txBody>
      </p:sp>
    </p:spTree>
    <p:extLst>
      <p:ext uri="{BB962C8B-B14F-4D97-AF65-F5344CB8AC3E}">
        <p14:creationId xmlns:p14="http://schemas.microsoft.com/office/powerpoint/2010/main" xmlns="" val="39108884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タイトル 1"/>
          <p:cNvSpPr>
            <a:spLocks noGrp="1"/>
          </p:cNvSpPr>
          <p:nvPr>
            <p:ph type="title"/>
          </p:nvPr>
        </p:nvSpPr>
        <p:spPr/>
        <p:txBody>
          <a:bodyPr/>
          <a:lstStyle/>
          <a:p>
            <a:r>
              <a:rPr lang="en-US" altLang="ja-JP">
                <a:latin typeface="Times" charset="0"/>
                <a:ea typeface="ＭＳ ゴシック" charset="0"/>
                <a:cs typeface="ＭＳ ゴシック" charset="0"/>
              </a:rPr>
              <a:t>Design constraints of HORYU-II</a:t>
            </a:r>
            <a:endParaRPr lang="ja-JP" altLang="en-US">
              <a:latin typeface="Times" charset="0"/>
              <a:ea typeface="ＭＳ ゴシック" charset="0"/>
              <a:cs typeface="ＭＳ ゴシック" charset="0"/>
            </a:endParaRPr>
          </a:p>
        </p:txBody>
      </p:sp>
      <p:sp>
        <p:nvSpPr>
          <p:cNvPr id="105474" name="コンテンツ プレースホルダー 2"/>
          <p:cNvSpPr>
            <a:spLocks noGrp="1"/>
          </p:cNvSpPr>
          <p:nvPr>
            <p:ph idx="1"/>
          </p:nvPr>
        </p:nvSpPr>
        <p:spPr/>
        <p:txBody>
          <a:bodyPr/>
          <a:lstStyle/>
          <a:p>
            <a:r>
              <a:rPr lang="en-US" altLang="ja-JP" dirty="0">
                <a:latin typeface="Times" charset="0"/>
                <a:ea typeface="ＭＳ ゴシック" charset="0"/>
                <a:cs typeface="ＭＳ ゴシック" charset="0"/>
              </a:rPr>
              <a:t>Shortage of </a:t>
            </a:r>
          </a:p>
          <a:p>
            <a:pPr lvl="1"/>
            <a:r>
              <a:rPr lang="en-US" altLang="ja-JP" dirty="0">
                <a:latin typeface="Times" charset="0"/>
                <a:ea typeface="ＭＳ ゴシック" charset="0"/>
                <a:cs typeface="ＭＳ ゴシック" charset="0"/>
              </a:rPr>
              <a:t>Schedule</a:t>
            </a:r>
          </a:p>
          <a:p>
            <a:pPr lvl="2"/>
            <a:r>
              <a:rPr lang="en-US" altLang="ja-JP" dirty="0">
                <a:latin typeface="Times" charset="0"/>
                <a:ea typeface="ＭＳ ゴシック" charset="0"/>
                <a:cs typeface="ＭＳ ゴシック" charset="0"/>
              </a:rPr>
              <a:t>Have to deliver the satellite in one year from the launch award</a:t>
            </a:r>
          </a:p>
          <a:p>
            <a:pPr lvl="1"/>
            <a:r>
              <a:rPr lang="en-US" altLang="ja-JP" dirty="0">
                <a:latin typeface="Times" charset="0"/>
                <a:ea typeface="ＭＳ ゴシック" charset="0"/>
                <a:cs typeface="ＭＳ ゴシック" charset="0"/>
              </a:rPr>
              <a:t>Technical skill and expertise</a:t>
            </a:r>
          </a:p>
          <a:p>
            <a:pPr lvl="2"/>
            <a:r>
              <a:rPr lang="en-US" altLang="ja-JP" dirty="0">
                <a:latin typeface="Times" charset="0"/>
                <a:ea typeface="ＭＳ ゴシック" charset="0"/>
                <a:cs typeface="ＭＳ ゴシック" charset="0"/>
              </a:rPr>
              <a:t>Students are responsible for the satellite development</a:t>
            </a:r>
          </a:p>
          <a:p>
            <a:pPr lvl="2"/>
            <a:r>
              <a:rPr lang="en-US" altLang="ja-JP" dirty="0">
                <a:latin typeface="Times" charset="0"/>
                <a:ea typeface="ＭＳ ゴシック" charset="0"/>
                <a:cs typeface="ＭＳ ゴシック" charset="0"/>
              </a:rPr>
              <a:t>No technology beyond their skill should be used</a:t>
            </a:r>
          </a:p>
          <a:p>
            <a:pPr lvl="1"/>
            <a:r>
              <a:rPr lang="en-US" altLang="ja-JP" dirty="0">
                <a:latin typeface="Times" charset="0"/>
                <a:ea typeface="ＭＳ ゴシック" charset="0"/>
                <a:cs typeface="ＭＳ ゴシック" charset="0"/>
              </a:rPr>
              <a:t>Budget</a:t>
            </a:r>
          </a:p>
          <a:p>
            <a:pPr lvl="2"/>
            <a:r>
              <a:rPr lang="en-US" altLang="ja-JP" dirty="0">
                <a:latin typeface="Times" charset="0"/>
                <a:ea typeface="ＭＳ ゴシック" charset="0"/>
                <a:cs typeface="ＭＳ ゴシック" charset="0"/>
              </a:rPr>
              <a:t>No space qualified components </a:t>
            </a:r>
          </a:p>
        </p:txBody>
      </p:sp>
      <p:sp>
        <p:nvSpPr>
          <p:cNvPr id="105475" name="スライド番号プレースホルダー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7FF869EA-4ED5-CF41-AC58-D7C31DC6B4B6}" type="slidenum">
              <a:rPr lang="en-US" altLang="ja-JP" sz="1400"/>
              <a:pPr/>
              <a:t>36</a:t>
            </a:fld>
            <a:endParaRPr lang="en-US" altLang="ja-JP" sz="1400"/>
          </a:p>
        </p:txBody>
      </p:sp>
    </p:spTree>
    <p:extLst>
      <p:ext uri="{BB962C8B-B14F-4D97-AF65-F5344CB8AC3E}">
        <p14:creationId xmlns:p14="http://schemas.microsoft.com/office/powerpoint/2010/main" xmlns="" val="21637202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タイトル 1"/>
          <p:cNvSpPr>
            <a:spLocks noGrp="1"/>
          </p:cNvSpPr>
          <p:nvPr>
            <p:ph type="title"/>
          </p:nvPr>
        </p:nvSpPr>
        <p:spPr>
          <a:xfrm>
            <a:off x="322263" y="0"/>
            <a:ext cx="8593137" cy="762000"/>
          </a:xfrm>
        </p:spPr>
        <p:txBody>
          <a:bodyPr/>
          <a:lstStyle/>
          <a:p>
            <a:r>
              <a:rPr lang="en-US" altLang="ja-JP" sz="3600" dirty="0">
                <a:latin typeface="Times" charset="0"/>
                <a:ea typeface="ＭＳ ゴシック" charset="0"/>
                <a:cs typeface="ＭＳ ゴシック" charset="0"/>
              </a:rPr>
              <a:t>Development strategy of HORYU-</a:t>
            </a:r>
            <a:r>
              <a:rPr lang="en-US" altLang="ja-JP" sz="3600" dirty="0" smtClean="0">
                <a:latin typeface="Times" charset="0"/>
                <a:ea typeface="ＭＳ ゴシック" charset="0"/>
                <a:cs typeface="ＭＳ ゴシック" charset="0"/>
              </a:rPr>
              <a:t>II</a:t>
            </a:r>
            <a:endParaRPr lang="ja-JP" altLang="en-US" sz="3600" dirty="0">
              <a:latin typeface="Times" charset="0"/>
              <a:ea typeface="ＭＳ ゴシック" charset="0"/>
              <a:cs typeface="ＭＳ ゴシック" charset="0"/>
            </a:endParaRPr>
          </a:p>
        </p:txBody>
      </p:sp>
      <p:sp>
        <p:nvSpPr>
          <p:cNvPr id="106498" name="コンテンツ プレースホルダー 2"/>
          <p:cNvSpPr>
            <a:spLocks noGrp="1"/>
          </p:cNvSpPr>
          <p:nvPr>
            <p:ph idx="1"/>
          </p:nvPr>
        </p:nvSpPr>
        <p:spPr>
          <a:xfrm>
            <a:off x="354013" y="830263"/>
            <a:ext cx="8420100" cy="4876800"/>
          </a:xfrm>
        </p:spPr>
        <p:txBody>
          <a:bodyPr/>
          <a:lstStyle/>
          <a:p>
            <a:r>
              <a:rPr lang="en-US" altLang="ja-JP" sz="2400" dirty="0">
                <a:latin typeface="Times" charset="0"/>
                <a:ea typeface="ＭＳ ゴシック" charset="0"/>
                <a:cs typeface="ＭＳ ゴシック" charset="0"/>
              </a:rPr>
              <a:t>Inherit design of HORYU-I as much as possible</a:t>
            </a:r>
          </a:p>
          <a:p>
            <a:pPr lvl="1"/>
            <a:r>
              <a:rPr lang="en-US" altLang="ja-JP" sz="2400" dirty="0">
                <a:latin typeface="Times" charset="0"/>
                <a:ea typeface="ＭＳ ゴシック" charset="0"/>
                <a:cs typeface="ＭＳ ゴシック" charset="0"/>
              </a:rPr>
              <a:t>Verified to a certain extent</a:t>
            </a:r>
          </a:p>
          <a:p>
            <a:pPr lvl="1"/>
            <a:r>
              <a:rPr lang="en-US" altLang="ja-JP" sz="2400" dirty="0">
                <a:latin typeface="Times" charset="0"/>
                <a:ea typeface="ＭＳ ゴシック" charset="0"/>
                <a:cs typeface="ＭＳ ゴシック" charset="0"/>
              </a:rPr>
              <a:t>Know the detail </a:t>
            </a:r>
          </a:p>
          <a:p>
            <a:r>
              <a:rPr lang="en-US" altLang="ja-JP" sz="2400" dirty="0">
                <a:latin typeface="Times" charset="0"/>
                <a:ea typeface="ＭＳ ゴシック" charset="0"/>
                <a:cs typeface="ＭＳ ゴシック" charset="0"/>
              </a:rPr>
              <a:t>Suitable for technical levels of students</a:t>
            </a:r>
          </a:p>
          <a:p>
            <a:pPr lvl="1"/>
            <a:r>
              <a:rPr lang="en-US" altLang="ja-JP" sz="2400" dirty="0">
                <a:latin typeface="Times" charset="0"/>
                <a:ea typeface="ＭＳ ゴシック" charset="0"/>
                <a:cs typeface="ＭＳ ゴシック" charset="0"/>
              </a:rPr>
              <a:t>Passive attitude control</a:t>
            </a:r>
          </a:p>
          <a:p>
            <a:pPr lvl="1"/>
            <a:r>
              <a:rPr lang="en-US" altLang="ja-JP" sz="2400" dirty="0">
                <a:latin typeface="Times" charset="0"/>
                <a:ea typeface="ＭＳ ゴシック" charset="0"/>
                <a:cs typeface="ＭＳ ゴシック" charset="0"/>
              </a:rPr>
              <a:t>Minimum deployment</a:t>
            </a:r>
          </a:p>
          <a:p>
            <a:pPr lvl="2"/>
            <a:r>
              <a:rPr lang="en-US" altLang="ja-JP" dirty="0">
                <a:latin typeface="Times" charset="0"/>
                <a:ea typeface="ＭＳ ゴシック" charset="0"/>
                <a:cs typeface="ＭＳ ゴシック" charset="0"/>
              </a:rPr>
              <a:t>Antenna only</a:t>
            </a:r>
          </a:p>
          <a:p>
            <a:pPr lvl="1"/>
            <a:r>
              <a:rPr lang="en-US" altLang="ja-JP" sz="2400" dirty="0">
                <a:latin typeface="Times" charset="0"/>
                <a:ea typeface="ＭＳ ゴシック" charset="0"/>
                <a:cs typeface="ＭＳ ゴシック" charset="0"/>
              </a:rPr>
              <a:t>Outsourcing </a:t>
            </a:r>
          </a:p>
          <a:p>
            <a:pPr lvl="2"/>
            <a:r>
              <a:rPr lang="en-US" altLang="ja-JP" dirty="0">
                <a:latin typeface="Times" charset="0"/>
                <a:ea typeface="ＭＳ ゴシック" charset="0"/>
                <a:cs typeface="ＭＳ ゴシック" charset="0"/>
              </a:rPr>
              <a:t>Soldering of electronics parts</a:t>
            </a:r>
          </a:p>
          <a:p>
            <a:pPr lvl="2"/>
            <a:r>
              <a:rPr lang="en-US" altLang="ja-JP" dirty="0">
                <a:latin typeface="Times" charset="0"/>
                <a:ea typeface="ＭＳ ゴシック" charset="0"/>
                <a:cs typeface="ＭＳ ゴシック" charset="0"/>
              </a:rPr>
              <a:t>Structure machining</a:t>
            </a:r>
          </a:p>
          <a:p>
            <a:pPr lvl="2"/>
            <a:r>
              <a:rPr lang="en-US" altLang="ja-JP" dirty="0">
                <a:latin typeface="Times" charset="0"/>
                <a:ea typeface="ＭＳ ゴシック" charset="0"/>
                <a:cs typeface="ＭＳ ゴシック" charset="0"/>
              </a:rPr>
              <a:t>based on drawing made by students</a:t>
            </a:r>
          </a:p>
          <a:p>
            <a:pPr lvl="1"/>
            <a:r>
              <a:rPr lang="en-US" altLang="ja-JP" sz="2400" dirty="0">
                <a:latin typeface="Times" charset="0"/>
                <a:ea typeface="ＭＳ ゴシック" charset="0"/>
                <a:cs typeface="ＭＳ ゴシック" charset="0"/>
              </a:rPr>
              <a:t>Solar array (bus-system) acquired from Sharp Co.</a:t>
            </a:r>
          </a:p>
          <a:p>
            <a:pPr lvl="2"/>
            <a:r>
              <a:rPr lang="en-US" altLang="ja-JP" dirty="0">
                <a:latin typeface="Times" charset="0"/>
                <a:ea typeface="ＭＳ ゴシック" charset="0"/>
                <a:cs typeface="ＭＳ ゴシック" charset="0"/>
              </a:rPr>
              <a:t>Solar cells are interconnected by Sharp Co.</a:t>
            </a:r>
          </a:p>
          <a:p>
            <a:pPr lvl="1"/>
            <a:endParaRPr lang="en-US" altLang="ja-JP" dirty="0">
              <a:latin typeface="Times" charset="0"/>
              <a:ea typeface="ＭＳ ゴシック" charset="0"/>
              <a:cs typeface="ＭＳ ゴシック" charset="0"/>
            </a:endParaRPr>
          </a:p>
          <a:p>
            <a:pPr lvl="1"/>
            <a:endParaRPr lang="en-US" altLang="ja-JP" dirty="0">
              <a:latin typeface="Times" charset="0"/>
              <a:ea typeface="ＭＳ ゴシック" charset="0"/>
              <a:cs typeface="ＭＳ ゴシック" charset="0"/>
            </a:endParaRPr>
          </a:p>
          <a:p>
            <a:endParaRPr lang="ja-JP" altLang="en-US" dirty="0">
              <a:latin typeface="Times" charset="0"/>
              <a:ea typeface="ＭＳ ゴシック" charset="0"/>
              <a:cs typeface="ＭＳ ゴシック" charset="0"/>
            </a:endParaRPr>
          </a:p>
        </p:txBody>
      </p:sp>
      <p:sp>
        <p:nvSpPr>
          <p:cNvPr id="106499" name="スライド番号プレースホルダー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07FC012D-3563-5D4A-A31C-9A1DA8626984}" type="slidenum">
              <a:rPr lang="en-US" altLang="ja-JP" sz="1400"/>
              <a:pPr/>
              <a:t>37</a:t>
            </a:fld>
            <a:endParaRPr lang="en-US" altLang="ja-JP" sz="1400"/>
          </a:p>
        </p:txBody>
      </p:sp>
      <p:pic>
        <p:nvPicPr>
          <p:cNvPr id="106500" name="図 4" descr="C:\Users\cholab\Documents\マイドキュメント\修了レポート\挿入図\鳳龍弐号FM.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7643813" y="3481388"/>
            <a:ext cx="2109787" cy="310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6501" name="カギ線コネクタ 6"/>
          <p:cNvCxnSpPr>
            <a:cxnSpLocks noChangeShapeType="1"/>
          </p:cNvCxnSpPr>
          <p:nvPr/>
        </p:nvCxnSpPr>
        <p:spPr bwMode="auto">
          <a:xfrm flipV="1">
            <a:off x="7297738" y="5265738"/>
            <a:ext cx="1117600" cy="644525"/>
          </a:xfrm>
          <a:prstGeom prst="bentConnector3">
            <a:avLst>
              <a:gd name="adj1" fmla="val 50000"/>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106502" name="カギ線コネクタ 9"/>
          <p:cNvCxnSpPr>
            <a:cxnSpLocks noChangeShapeType="1"/>
          </p:cNvCxnSpPr>
          <p:nvPr/>
        </p:nvCxnSpPr>
        <p:spPr bwMode="auto">
          <a:xfrm>
            <a:off x="3538538" y="3708400"/>
            <a:ext cx="4505325" cy="152400"/>
          </a:xfrm>
          <a:prstGeom prst="bentConnector3">
            <a:avLst>
              <a:gd name="adj1" fmla="val 50000"/>
            </a:avLst>
          </a:prstGeom>
          <a:noFill/>
          <a:ln w="19050">
            <a:solidFill>
              <a:srgbClr val="FF0000"/>
            </a:solidFill>
            <a:round/>
            <a:headEnd/>
            <a:tailEnd type="arrow" w="med" len="med"/>
          </a:ln>
          <a:extLst>
            <a:ext uri="{909E8E84-426E-40dd-AFC4-6F175D3DCCD1}">
              <a14:hiddenFill xmlns:a14="http://schemas.microsoft.com/office/drawing/2010/main" xmlns="">
                <a:noFill/>
              </a14:hiddenFill>
            </a:ext>
          </a:extLst>
        </p:spPr>
      </p:cxnSp>
      <p:pic>
        <p:nvPicPr>
          <p:cNvPr id="12" name="Picture 3"/>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7978775" y="765175"/>
            <a:ext cx="1554163" cy="235585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a:extLst>
            <a:ext uri="{909E8E84-426E-40dd-AFC4-6F175D3DCCD1}">
              <a14:hiddenFill xmlns:a14="http://schemas.microsoft.com/office/drawing/2010/main" xmlns="">
                <a:solidFill>
                  <a:srgbClr val="FFFFFF"/>
                </a:solidFill>
              </a14:hiddenFill>
            </a:ext>
          </a:extLst>
        </p:spPr>
      </p:pic>
      <p:cxnSp>
        <p:nvCxnSpPr>
          <p:cNvPr id="106504" name="カギ線コネクタ 13"/>
          <p:cNvCxnSpPr>
            <a:cxnSpLocks noChangeShapeType="1"/>
            <a:endCxn id="12" idx="1"/>
          </p:cNvCxnSpPr>
          <p:nvPr/>
        </p:nvCxnSpPr>
        <p:spPr bwMode="auto">
          <a:xfrm flipV="1">
            <a:off x="5316538" y="1943100"/>
            <a:ext cx="2662237" cy="2544763"/>
          </a:xfrm>
          <a:prstGeom prst="bentConnector3">
            <a:avLst>
              <a:gd name="adj1" fmla="val 50000"/>
            </a:avLst>
          </a:prstGeom>
          <a:noFill/>
          <a:ln w="28575">
            <a:solidFill>
              <a:srgbClr val="0000FF"/>
            </a:solidFill>
            <a:round/>
            <a:headEnd/>
            <a:tailEnd type="arrow"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xmlns="" val="12895684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タイトル 1"/>
          <p:cNvSpPr>
            <a:spLocks noGrp="1"/>
          </p:cNvSpPr>
          <p:nvPr>
            <p:ph type="title"/>
          </p:nvPr>
        </p:nvSpPr>
        <p:spPr>
          <a:xfrm>
            <a:off x="322263" y="0"/>
            <a:ext cx="8593137" cy="762000"/>
          </a:xfrm>
        </p:spPr>
        <p:txBody>
          <a:bodyPr/>
          <a:lstStyle/>
          <a:p>
            <a:r>
              <a:rPr lang="en-US" altLang="ja-JP" sz="3600" dirty="0">
                <a:latin typeface="Times" charset="0"/>
                <a:ea typeface="ＭＳ ゴシック" charset="0"/>
                <a:cs typeface="ＭＳ ゴシック" charset="0"/>
              </a:rPr>
              <a:t>Development strategy of HORYU-</a:t>
            </a:r>
            <a:r>
              <a:rPr lang="en-US" altLang="ja-JP" sz="3600" dirty="0" smtClean="0">
                <a:latin typeface="Times" charset="0"/>
                <a:ea typeface="ＭＳ ゴシック" charset="0"/>
                <a:cs typeface="ＭＳ ゴシック" charset="0"/>
              </a:rPr>
              <a:t>II</a:t>
            </a:r>
            <a:endParaRPr lang="ja-JP" altLang="en-US" sz="3600" dirty="0">
              <a:latin typeface="Times" charset="0"/>
              <a:ea typeface="ＭＳ ゴシック" charset="0"/>
              <a:cs typeface="ＭＳ ゴシック" charset="0"/>
            </a:endParaRPr>
          </a:p>
        </p:txBody>
      </p:sp>
      <p:sp>
        <p:nvSpPr>
          <p:cNvPr id="107522" name="コンテンツ プレースホルダー 2"/>
          <p:cNvSpPr>
            <a:spLocks noGrp="1"/>
          </p:cNvSpPr>
          <p:nvPr>
            <p:ph idx="1"/>
          </p:nvPr>
        </p:nvSpPr>
        <p:spPr>
          <a:xfrm>
            <a:off x="454554" y="1043727"/>
            <a:ext cx="8994245" cy="4876800"/>
          </a:xfrm>
        </p:spPr>
        <p:txBody>
          <a:bodyPr/>
          <a:lstStyle/>
          <a:p>
            <a:r>
              <a:rPr lang="en-US" altLang="ja-JP" sz="2800" dirty="0">
                <a:latin typeface="Times" charset="0"/>
                <a:ea typeface="ＭＳ ゴシック" charset="0"/>
                <a:cs typeface="ＭＳ ゴシック" charset="0"/>
              </a:rPr>
              <a:t>Schedule &gt; Cost </a:t>
            </a:r>
          </a:p>
          <a:p>
            <a:pPr lvl="1"/>
            <a:r>
              <a:rPr lang="en-US" altLang="ja-JP" dirty="0">
                <a:latin typeface="Times" charset="0"/>
                <a:ea typeface="ＭＳ ゴシック" charset="0"/>
                <a:cs typeface="ＭＳ ゴシック" charset="0"/>
              </a:rPr>
              <a:t>Multiple components </a:t>
            </a:r>
            <a:r>
              <a:rPr lang="en-US" altLang="ja-JP" dirty="0" smtClean="0">
                <a:latin typeface="Times" charset="0"/>
                <a:ea typeface="ＭＳ ゴシック" charset="0"/>
                <a:cs typeface="ＭＳ ゴシック" charset="0"/>
              </a:rPr>
              <a:t>for parallel development</a:t>
            </a:r>
            <a:endParaRPr lang="en-US" altLang="ja-JP" dirty="0">
              <a:latin typeface="Times" charset="0"/>
              <a:ea typeface="ＭＳ ゴシック" charset="0"/>
              <a:cs typeface="ＭＳ ゴシック" charset="0"/>
            </a:endParaRPr>
          </a:p>
          <a:p>
            <a:pPr lvl="2"/>
            <a:r>
              <a:rPr lang="en-US" altLang="ja-JP" sz="2800" dirty="0">
                <a:latin typeface="Times" charset="0"/>
                <a:ea typeface="ＭＳ ゴシック" charset="0"/>
                <a:cs typeface="ＭＳ ゴシック" charset="0"/>
              </a:rPr>
              <a:t>3 identical circuit boards at each stage</a:t>
            </a:r>
          </a:p>
          <a:p>
            <a:r>
              <a:rPr lang="en-US" altLang="ja-JP" sz="2800" dirty="0">
                <a:latin typeface="Times" charset="0"/>
                <a:ea typeface="ＭＳ ゴシック" charset="0"/>
                <a:cs typeface="ＭＳ ゴシック" charset="0"/>
              </a:rPr>
              <a:t>Test as much as possible</a:t>
            </a:r>
          </a:p>
          <a:p>
            <a:pPr lvl="1"/>
            <a:r>
              <a:rPr lang="en-US" altLang="ja-JP" dirty="0">
                <a:latin typeface="Times" charset="0"/>
                <a:ea typeface="ＭＳ ゴシック" charset="0"/>
                <a:cs typeface="ＭＳ ゴシック" charset="0"/>
              </a:rPr>
              <a:t>Make use of in-house facilities at</a:t>
            </a:r>
            <a:r>
              <a:rPr lang="en-US" altLang="ja-JP" dirty="0" smtClean="0">
                <a:latin typeface="Times" charset="0"/>
                <a:ea typeface="ＭＳ ゴシック" charset="0"/>
                <a:cs typeface="ＭＳ ゴシック" charset="0"/>
              </a:rPr>
              <a:t> KIT</a:t>
            </a:r>
          </a:p>
          <a:p>
            <a:r>
              <a:rPr lang="en-US" altLang="ja-JP" sz="2800" dirty="0" smtClean="0">
                <a:latin typeface="Times" charset="0"/>
                <a:ea typeface="ＭＳ ゴシック" charset="0"/>
                <a:cs typeface="ＭＳ ゴシック" charset="0"/>
              </a:rPr>
              <a:t>Risk </a:t>
            </a:r>
            <a:r>
              <a:rPr lang="en-US" altLang="ja-JP" sz="2800" dirty="0">
                <a:latin typeface="Times" charset="0"/>
                <a:ea typeface="ＭＳ ゴシック" charset="0"/>
                <a:cs typeface="ＭＳ ゴシック" charset="0"/>
              </a:rPr>
              <a:t>management</a:t>
            </a:r>
          </a:p>
          <a:p>
            <a:pPr lvl="1"/>
            <a:r>
              <a:rPr lang="en-US" altLang="ja-JP" dirty="0">
                <a:latin typeface="Times" charset="0"/>
                <a:ea typeface="ＭＳ ゴシック" charset="0"/>
                <a:cs typeface="ＭＳ ゴシック" charset="0"/>
              </a:rPr>
              <a:t>Try to avoid single-point-of-failure as much as possible</a:t>
            </a:r>
          </a:p>
          <a:p>
            <a:pPr lvl="2"/>
            <a:r>
              <a:rPr lang="en-US" altLang="ja-JP" sz="2800" dirty="0">
                <a:latin typeface="Times" charset="0"/>
                <a:ea typeface="ＭＳ ゴシック" charset="0"/>
                <a:cs typeface="ＭＳ ゴシック" charset="0"/>
              </a:rPr>
              <a:t>There </a:t>
            </a:r>
            <a:r>
              <a:rPr lang="en-US" altLang="ja-JP" sz="2800" dirty="0" smtClean="0">
                <a:latin typeface="Times" charset="0"/>
                <a:ea typeface="ＭＳ ゴシック" charset="0"/>
                <a:cs typeface="ＭＳ ゴシック" charset="0"/>
              </a:rPr>
              <a:t>are </a:t>
            </a:r>
            <a:r>
              <a:rPr lang="en-US" altLang="ja-JP" sz="2800" dirty="0">
                <a:latin typeface="Times" charset="0"/>
                <a:ea typeface="ＭＳ ゴシック" charset="0"/>
                <a:cs typeface="ＭＳ ゴシック" charset="0"/>
              </a:rPr>
              <a:t>limits though</a:t>
            </a:r>
          </a:p>
          <a:p>
            <a:r>
              <a:rPr lang="en-US" altLang="ja-JP" sz="2800" dirty="0">
                <a:latin typeface="Times" charset="0"/>
                <a:ea typeface="ＭＳ ゴシック" charset="0"/>
                <a:cs typeface="ＭＳ ゴシック" charset="0"/>
              </a:rPr>
              <a:t>Requirement based project management</a:t>
            </a:r>
          </a:p>
          <a:p>
            <a:pPr lvl="1"/>
            <a:endParaRPr lang="en-US" altLang="ja-JP" dirty="0">
              <a:latin typeface="Times" charset="0"/>
              <a:ea typeface="ＭＳ ゴシック" charset="0"/>
              <a:cs typeface="ＭＳ ゴシック" charset="0"/>
            </a:endParaRPr>
          </a:p>
          <a:p>
            <a:endParaRPr lang="ja-JP" altLang="en-US" dirty="0">
              <a:latin typeface="Times" charset="0"/>
              <a:ea typeface="ＭＳ ゴシック" charset="0"/>
              <a:cs typeface="ＭＳ ゴシック" charset="0"/>
            </a:endParaRPr>
          </a:p>
        </p:txBody>
      </p:sp>
      <p:sp>
        <p:nvSpPr>
          <p:cNvPr id="107523" name="スライド番号プレースホルダー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126B94A7-BDF0-0B4E-A897-D90457F7FF57}" type="slidenum">
              <a:rPr lang="en-US" altLang="ja-JP" sz="1400"/>
              <a:pPr/>
              <a:t>38</a:t>
            </a:fld>
            <a:endParaRPr lang="en-US" altLang="ja-JP" sz="1400"/>
          </a:p>
        </p:txBody>
      </p:sp>
    </p:spTree>
    <p:extLst>
      <p:ext uri="{BB962C8B-B14F-4D97-AF65-F5344CB8AC3E}">
        <p14:creationId xmlns:p14="http://schemas.microsoft.com/office/powerpoint/2010/main" xmlns="" val="14669828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タイトル 4"/>
          <p:cNvSpPr>
            <a:spLocks noGrp="1"/>
          </p:cNvSpPr>
          <p:nvPr>
            <p:ph type="title"/>
          </p:nvPr>
        </p:nvSpPr>
        <p:spPr>
          <a:xfrm>
            <a:off x="762000" y="0"/>
            <a:ext cx="8153400" cy="508000"/>
          </a:xfrm>
        </p:spPr>
        <p:txBody>
          <a:bodyPr/>
          <a:lstStyle/>
          <a:p>
            <a:r>
              <a:rPr lang="en-US" altLang="ja-JP">
                <a:latin typeface="Times" charset="0"/>
                <a:ea typeface="ＭＳ ゴシック" charset="0"/>
                <a:cs typeface="ＭＳ ゴシック" charset="0"/>
              </a:rPr>
              <a:t>Test cost (person x day)</a:t>
            </a:r>
            <a:endParaRPr lang="ja-JP" altLang="en-US">
              <a:latin typeface="Times" charset="0"/>
              <a:ea typeface="ＭＳ ゴシック" charset="0"/>
              <a:cs typeface="ＭＳ ゴシック" charset="0"/>
            </a:endParaRPr>
          </a:p>
        </p:txBody>
      </p:sp>
      <p:sp>
        <p:nvSpPr>
          <p:cNvPr id="138242" name="スライド番号プレースホルダー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DDBC34E2-6B49-6949-B370-7934AEF2A2D8}" type="slidenum">
              <a:rPr lang="en-US" altLang="ja-JP" sz="1400"/>
              <a:pPr/>
              <a:t>39</a:t>
            </a:fld>
            <a:endParaRPr lang="en-US" altLang="ja-JP" sz="1400"/>
          </a:p>
        </p:txBody>
      </p:sp>
      <p:graphicFrame>
        <p:nvGraphicFramePr>
          <p:cNvPr id="6" name="表 5"/>
          <p:cNvGraphicFramePr>
            <a:graphicFrameLocks noGrp="1"/>
          </p:cNvGraphicFramePr>
          <p:nvPr/>
        </p:nvGraphicFramePr>
        <p:xfrm>
          <a:off x="236538" y="804863"/>
          <a:ext cx="9432924" cy="5932480"/>
        </p:xfrm>
        <a:graphic>
          <a:graphicData uri="http://schemas.openxmlformats.org/drawingml/2006/table">
            <a:tbl>
              <a:tblPr firstRow="1" bandRow="1">
                <a:tableStyleId>{5C22544A-7EE6-4342-B048-85BDC9FD1C3A}</a:tableStyleId>
              </a:tblPr>
              <a:tblGrid>
                <a:gridCol w="3912040"/>
                <a:gridCol w="1134660"/>
                <a:gridCol w="931437"/>
                <a:gridCol w="965309"/>
                <a:gridCol w="1320948"/>
                <a:gridCol w="1168530"/>
              </a:tblGrid>
              <a:tr h="370780">
                <a:tc>
                  <a:txBody>
                    <a:bodyPr/>
                    <a:lstStyle/>
                    <a:p>
                      <a:pPr algn="ctr" fontAlgn="ctr"/>
                      <a:r>
                        <a:rPr lang="en-US" sz="2000" b="0" i="0" u="none" strike="noStrike" dirty="0">
                          <a:solidFill>
                            <a:srgbClr val="000000"/>
                          </a:solidFill>
                          <a:effectLst/>
                          <a:latin typeface="Times"/>
                        </a:rPr>
                        <a:t>Tests</a:t>
                      </a:r>
                    </a:p>
                  </a:txBody>
                  <a:tcPr marL="12701" marR="12701" marT="1269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Times"/>
                        </a:rPr>
                        <a:t>Total</a:t>
                      </a:r>
                    </a:p>
                  </a:txBody>
                  <a:tcPr marL="12701" marR="12701" marT="1269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Times"/>
                        </a:rPr>
                        <a:t>STM</a:t>
                      </a:r>
                    </a:p>
                  </a:txBody>
                  <a:tcPr marL="12701" marR="12701" marT="1269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Times"/>
                        </a:rPr>
                        <a:t>EM</a:t>
                      </a:r>
                    </a:p>
                  </a:txBody>
                  <a:tcPr marL="12701" marR="12701" marT="1269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Times"/>
                        </a:rPr>
                        <a:t>EM ver.2</a:t>
                      </a:r>
                    </a:p>
                  </a:txBody>
                  <a:tcPr marL="12701" marR="12701" marT="1269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Times"/>
                        </a:rPr>
                        <a:t>FM</a:t>
                      </a:r>
                    </a:p>
                  </a:txBody>
                  <a:tcPr marL="12701" marR="12701" marT="1269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780">
                <a:tc>
                  <a:txBody>
                    <a:bodyPr/>
                    <a:lstStyle/>
                    <a:p>
                      <a:pPr algn="ctr" fontAlgn="b"/>
                      <a:r>
                        <a:rPr lang="en-US" sz="2000" b="0" i="0" u="none" strike="noStrike" dirty="0">
                          <a:solidFill>
                            <a:srgbClr val="000000"/>
                          </a:solidFill>
                          <a:effectLst/>
                          <a:latin typeface="Times"/>
                        </a:rPr>
                        <a:t>Antenna Pattern</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90</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90</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780">
                <a:tc>
                  <a:txBody>
                    <a:bodyPr/>
                    <a:lstStyle/>
                    <a:p>
                      <a:pPr algn="ctr" fontAlgn="b"/>
                      <a:r>
                        <a:rPr lang="en-US" sz="2000" b="0" i="0" u="none" strike="noStrike" dirty="0">
                          <a:solidFill>
                            <a:srgbClr val="000000"/>
                          </a:solidFill>
                          <a:effectLst/>
                          <a:latin typeface="Times"/>
                        </a:rPr>
                        <a:t>Vibration</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1" i="0" u="none" strike="noStrike" dirty="0">
                          <a:solidFill>
                            <a:srgbClr val="FF0000"/>
                          </a:solidFill>
                          <a:effectLst/>
                          <a:latin typeface="Times"/>
                        </a:rPr>
                        <a:t>294</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000000"/>
                          </a:solidFill>
                          <a:effectLst/>
                          <a:latin typeface="Times"/>
                        </a:rPr>
                        <a:t>110</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90</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63</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31</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780">
                <a:tc>
                  <a:txBody>
                    <a:bodyPr/>
                    <a:lstStyle/>
                    <a:p>
                      <a:pPr algn="ctr" fontAlgn="b"/>
                      <a:r>
                        <a:rPr lang="en-US" sz="2000" b="0" i="0" u="none" strike="noStrike" dirty="0">
                          <a:solidFill>
                            <a:srgbClr val="000000"/>
                          </a:solidFill>
                          <a:effectLst/>
                          <a:latin typeface="Times"/>
                        </a:rPr>
                        <a:t>Electrical Interface</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000000"/>
                          </a:solidFill>
                          <a:effectLst/>
                          <a:latin typeface="Times"/>
                        </a:rPr>
                        <a:t>45</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000000"/>
                          </a:solidFill>
                          <a:effectLst/>
                          <a:latin typeface="Times"/>
                        </a:rPr>
                        <a:t>5</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26</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14</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780">
                <a:tc>
                  <a:txBody>
                    <a:bodyPr/>
                    <a:lstStyle/>
                    <a:p>
                      <a:pPr algn="ctr" fontAlgn="b"/>
                      <a:r>
                        <a:rPr lang="en-US" sz="2000" b="0" i="0" u="none" strike="noStrike" dirty="0">
                          <a:solidFill>
                            <a:srgbClr val="000000"/>
                          </a:solidFill>
                          <a:effectLst/>
                          <a:latin typeface="Times"/>
                        </a:rPr>
                        <a:t>Communication</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000000"/>
                          </a:solidFill>
                          <a:effectLst/>
                          <a:latin typeface="Times"/>
                        </a:rPr>
                        <a:t>124</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89</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23</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12</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780">
                <a:tc>
                  <a:txBody>
                    <a:bodyPr/>
                    <a:lstStyle/>
                    <a:p>
                      <a:pPr algn="ctr" fontAlgn="b"/>
                      <a:r>
                        <a:rPr lang="en-US" sz="2000" b="0" i="0" u="none" strike="noStrike" dirty="0">
                          <a:solidFill>
                            <a:srgbClr val="000000"/>
                          </a:solidFill>
                          <a:effectLst/>
                          <a:latin typeface="Times"/>
                        </a:rPr>
                        <a:t>Thermal balance</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000000"/>
                          </a:solidFill>
                          <a:effectLst/>
                          <a:latin typeface="Times"/>
                        </a:rPr>
                        <a:t>120</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120</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780">
                <a:tc>
                  <a:txBody>
                    <a:bodyPr/>
                    <a:lstStyle/>
                    <a:p>
                      <a:pPr algn="ctr" fontAlgn="b"/>
                      <a:r>
                        <a:rPr lang="en-US" sz="2000" b="0" i="0" u="none" strike="noStrike" dirty="0">
                          <a:solidFill>
                            <a:srgbClr val="000000"/>
                          </a:solidFill>
                          <a:effectLst/>
                          <a:latin typeface="Times"/>
                        </a:rPr>
                        <a:t>Shock</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FF0000"/>
                          </a:solidFill>
                          <a:effectLst/>
                          <a:latin typeface="Times"/>
                        </a:rPr>
                        <a:t>185</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000000"/>
                          </a:solidFill>
                          <a:effectLst/>
                          <a:latin typeface="Times"/>
                        </a:rPr>
                        <a:t>9</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000000"/>
                          </a:solidFill>
                          <a:effectLst/>
                          <a:latin typeface="Times"/>
                        </a:rPr>
                        <a:t>60</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50</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66</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780">
                <a:tc>
                  <a:txBody>
                    <a:bodyPr/>
                    <a:lstStyle/>
                    <a:p>
                      <a:pPr algn="ctr" fontAlgn="b"/>
                      <a:r>
                        <a:rPr lang="en-US" sz="2000" b="0" i="0" u="none" strike="noStrike" dirty="0">
                          <a:solidFill>
                            <a:srgbClr val="000000"/>
                          </a:solidFill>
                          <a:effectLst/>
                          <a:latin typeface="Times"/>
                        </a:rPr>
                        <a:t>Thermal vacuum</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FF0000"/>
                          </a:solidFill>
                          <a:effectLst/>
                          <a:latin typeface="Times"/>
                        </a:rPr>
                        <a:t>492</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000000"/>
                          </a:solidFill>
                          <a:effectLst/>
                          <a:latin typeface="Times"/>
                        </a:rPr>
                        <a:t>74</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000000"/>
                          </a:solidFill>
                          <a:effectLst/>
                          <a:latin typeface="Times"/>
                        </a:rPr>
                        <a:t>169</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249</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780">
                <a:tc>
                  <a:txBody>
                    <a:bodyPr/>
                    <a:lstStyle/>
                    <a:p>
                      <a:pPr algn="ctr" fontAlgn="ctr"/>
                      <a:r>
                        <a:rPr lang="en-US" sz="2000" b="0" i="0" u="none" strike="noStrike" dirty="0">
                          <a:solidFill>
                            <a:srgbClr val="000000"/>
                          </a:solidFill>
                          <a:effectLst/>
                          <a:latin typeface="Times"/>
                        </a:rPr>
                        <a:t>Function</a:t>
                      </a:r>
                    </a:p>
                  </a:txBody>
                  <a:tcPr marL="12701" marR="12701" marT="1269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000000"/>
                          </a:solidFill>
                          <a:effectLst/>
                          <a:latin typeface="Times"/>
                        </a:rPr>
                        <a:t>31</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000000"/>
                          </a:solidFill>
                          <a:effectLst/>
                          <a:latin typeface="Times"/>
                        </a:rPr>
                        <a:t>8</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a:solidFill>
                            <a:srgbClr val="000000"/>
                          </a:solidFill>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23</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780">
                <a:tc>
                  <a:txBody>
                    <a:bodyPr/>
                    <a:lstStyle/>
                    <a:p>
                      <a:pPr algn="ctr" fontAlgn="ctr"/>
                      <a:r>
                        <a:rPr lang="en-US" sz="2000" b="0" i="0" u="none" strike="noStrike" dirty="0">
                          <a:solidFill>
                            <a:srgbClr val="000000"/>
                          </a:solidFill>
                          <a:effectLst/>
                          <a:latin typeface="Times"/>
                        </a:rPr>
                        <a:t>Baking</a:t>
                      </a:r>
                    </a:p>
                  </a:txBody>
                  <a:tcPr marL="12701" marR="12701" marT="1269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59</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59</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780">
                <a:tc>
                  <a:txBody>
                    <a:bodyPr/>
                    <a:lstStyle/>
                    <a:p>
                      <a:pPr algn="ctr" fontAlgn="ctr"/>
                      <a:r>
                        <a:rPr lang="en-US" sz="2000" b="0" i="0" u="none" strike="noStrike" dirty="0">
                          <a:solidFill>
                            <a:srgbClr val="000000"/>
                          </a:solidFill>
                          <a:effectLst/>
                          <a:latin typeface="Times"/>
                        </a:rPr>
                        <a:t>End-to-End</a:t>
                      </a:r>
                    </a:p>
                  </a:txBody>
                  <a:tcPr marL="12701" marR="12701" marT="1269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000000"/>
                          </a:solidFill>
                          <a:effectLst/>
                          <a:latin typeface="Times"/>
                        </a:rPr>
                        <a:t>81</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81</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780">
                <a:tc>
                  <a:txBody>
                    <a:bodyPr/>
                    <a:lstStyle/>
                    <a:p>
                      <a:pPr algn="ctr" fontAlgn="ctr"/>
                      <a:r>
                        <a:rPr lang="en-US" sz="2000" b="0" i="0" u="none" strike="noStrike" dirty="0">
                          <a:solidFill>
                            <a:srgbClr val="000000"/>
                          </a:solidFill>
                          <a:effectLst/>
                          <a:latin typeface="Times"/>
                        </a:rPr>
                        <a:t>Inspection</a:t>
                      </a:r>
                    </a:p>
                  </a:txBody>
                  <a:tcPr marL="12701" marR="12701" marT="1269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000000"/>
                          </a:solidFill>
                          <a:effectLst/>
                          <a:latin typeface="Times"/>
                        </a:rPr>
                        <a:t>51</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000000"/>
                          </a:solidFill>
                          <a:effectLst/>
                          <a:latin typeface="Times"/>
                        </a:rPr>
                        <a:t>51</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780">
                <a:tc>
                  <a:txBody>
                    <a:bodyPr/>
                    <a:lstStyle/>
                    <a:p>
                      <a:pPr algn="ctr" fontAlgn="b"/>
                      <a:r>
                        <a:rPr lang="en-US" sz="2000" b="0" i="0" u="none" strike="noStrike" dirty="0">
                          <a:solidFill>
                            <a:srgbClr val="000000"/>
                          </a:solidFill>
                          <a:effectLst/>
                          <a:latin typeface="Times"/>
                        </a:rPr>
                        <a:t>Mission Payload</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577</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ja-JP" altLang="en-US" sz="2000" b="0" i="0" u="none" strike="noStrike" dirty="0">
                          <a:solidFill>
                            <a:srgbClr val="000000"/>
                          </a:solidFill>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ja-JP" altLang="en-US" sz="2000" b="0" i="0" u="none" strike="noStrike" dirty="0">
                          <a:solidFill>
                            <a:srgbClr val="000000"/>
                          </a:solidFill>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ja-JP" altLang="en-US" sz="2000" b="0" i="0" u="none" strike="noStrike" dirty="0">
                          <a:solidFill>
                            <a:srgbClr val="000000"/>
                          </a:solidFill>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ja-JP" altLang="en-US" sz="2000" b="0" i="0" u="none" strike="noStrike">
                          <a:solidFill>
                            <a:srgbClr val="000000"/>
                          </a:solidFill>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780">
                <a:tc>
                  <a:txBody>
                    <a:bodyPr/>
                    <a:lstStyle/>
                    <a:p>
                      <a:pPr algn="ctr" fontAlgn="b"/>
                      <a:r>
                        <a:rPr lang="en-US" sz="2000" b="0" i="0" u="none" strike="noStrike" dirty="0">
                          <a:solidFill>
                            <a:srgbClr val="000000"/>
                          </a:solidFill>
                          <a:effectLst/>
                          <a:latin typeface="Times"/>
                        </a:rPr>
                        <a:t>Components</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78</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ja-JP" altLang="en-US" sz="2000" b="0" i="0" u="none" strike="noStrike">
                          <a:solidFill>
                            <a:srgbClr val="000000"/>
                          </a:solidFill>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ja-JP" altLang="en-US" sz="2000" b="0" i="0" u="none" strike="noStrike" dirty="0">
                          <a:solidFill>
                            <a:srgbClr val="000000"/>
                          </a:solidFill>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ja-JP" altLang="en-US" sz="2000" b="0" i="0" u="none" strike="noStrike" dirty="0">
                          <a:solidFill>
                            <a:srgbClr val="000000"/>
                          </a:solidFill>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ja-JP" altLang="en-US" sz="2000" b="0" i="0" u="none" strike="noStrike" dirty="0">
                          <a:solidFill>
                            <a:srgbClr val="000000"/>
                          </a:solidFill>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780">
                <a:tc>
                  <a:txBody>
                    <a:bodyPr/>
                    <a:lstStyle/>
                    <a:p>
                      <a:pPr algn="ctr" fontAlgn="b"/>
                      <a:r>
                        <a:rPr lang="en-US" sz="2000" b="0" i="0" u="none" strike="noStrike" dirty="0">
                          <a:solidFill>
                            <a:srgbClr val="000000"/>
                          </a:solidFill>
                          <a:effectLst/>
                          <a:latin typeface="Times"/>
                        </a:rPr>
                        <a:t>Ground Station Operation Rehearsal</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Times"/>
                        </a:rPr>
                        <a:t>62</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ja-JP" altLang="en-US" sz="2000" b="0" i="0" u="none" strike="noStrike">
                          <a:solidFill>
                            <a:srgbClr val="000000"/>
                          </a:solidFill>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ja-JP" altLang="en-US" sz="2000" b="0" i="0" u="none" strike="noStrike">
                          <a:solidFill>
                            <a:srgbClr val="000000"/>
                          </a:solidFill>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ja-JP" altLang="en-US" sz="2000" b="0" i="0" u="none" strike="noStrike" dirty="0">
                          <a:solidFill>
                            <a:srgbClr val="000000"/>
                          </a:solidFill>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ja-JP" altLang="en-US" sz="2000" b="0" i="0" u="none" strike="noStrike" dirty="0">
                          <a:solidFill>
                            <a:srgbClr val="000000"/>
                          </a:solidFill>
                          <a:effectLst/>
                          <a:latin typeface="Times"/>
                        </a:rPr>
                        <a:t>　</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780">
                <a:tc>
                  <a:txBody>
                    <a:bodyPr/>
                    <a:lstStyle/>
                    <a:p>
                      <a:pPr algn="ctr" fontAlgn="b"/>
                      <a:r>
                        <a:rPr lang="en-US" sz="2000" b="0" i="0" u="none" strike="noStrike" dirty="0" smtClean="0">
                          <a:solidFill>
                            <a:srgbClr val="000000"/>
                          </a:solidFill>
                          <a:effectLst/>
                          <a:latin typeface="Times"/>
                        </a:rPr>
                        <a:t>Total</a:t>
                      </a:r>
                      <a:endParaRPr lang="en-US" sz="2000" b="0" i="0" u="none" strike="noStrike" dirty="0">
                        <a:solidFill>
                          <a:srgbClr val="000000"/>
                        </a:solidFill>
                        <a:effectLst/>
                        <a:latin typeface="Times"/>
                      </a:endParaRP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fontAlgn="b"/>
                      <a:r>
                        <a:rPr lang="en-US" altLang="ja-JP" sz="2000" b="0" i="0" u="none" strike="noStrike" dirty="0">
                          <a:effectLst/>
                          <a:latin typeface="Times"/>
                          <a:cs typeface="Times"/>
                        </a:rPr>
                        <a:t>2289</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fontAlgn="b"/>
                      <a:r>
                        <a:rPr lang="en-US" altLang="ja-JP" sz="2000" b="0" i="0" u="none" strike="noStrike" dirty="0">
                          <a:effectLst/>
                          <a:latin typeface="Times"/>
                          <a:cs typeface="Times"/>
                        </a:rPr>
                        <a:t>209</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fontAlgn="b"/>
                      <a:r>
                        <a:rPr lang="en-US" altLang="ja-JP" sz="2000" b="0" i="0" u="none" strike="noStrike">
                          <a:effectLst/>
                          <a:latin typeface="Times"/>
                          <a:cs typeface="Times"/>
                        </a:rPr>
                        <a:t>446</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fontAlgn="b"/>
                      <a:r>
                        <a:rPr lang="en-US" altLang="ja-JP" sz="2000" b="0" i="0" u="none" strike="noStrike" dirty="0">
                          <a:effectLst/>
                          <a:latin typeface="Times"/>
                          <a:cs typeface="Times"/>
                        </a:rPr>
                        <a:t>331</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fontAlgn="b"/>
                      <a:r>
                        <a:rPr lang="en-US" altLang="ja-JP" sz="2000" b="0" i="0" u="none" strike="noStrike" dirty="0">
                          <a:effectLst/>
                          <a:latin typeface="Times"/>
                          <a:cs typeface="Times"/>
                        </a:rPr>
                        <a:t>586</a:t>
                      </a:r>
                    </a:p>
                  </a:txBody>
                  <a:tcPr marL="12701" marR="12701" marT="1269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xmlns="" val="6734282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タイトル 1"/>
          <p:cNvSpPr>
            <a:spLocks noGrp="1"/>
          </p:cNvSpPr>
          <p:nvPr>
            <p:ph type="title"/>
          </p:nvPr>
        </p:nvSpPr>
        <p:spPr/>
        <p:txBody>
          <a:bodyPr/>
          <a:lstStyle/>
          <a:p>
            <a:r>
              <a:rPr lang="en-US" altLang="ja-JP">
                <a:latin typeface="Times New Roman" charset="0"/>
                <a:ea typeface="ＭＳ Ｐゴシック" charset="0"/>
                <a:cs typeface="ＭＳ Ｐゴシック" charset="0"/>
              </a:rPr>
              <a:t>Kyushu Institute of Technology</a:t>
            </a:r>
            <a:endParaRPr lang="ja-JP" altLang="en-US">
              <a:latin typeface="Times New Roman" charset="0"/>
              <a:ea typeface="ＭＳ Ｐゴシック" charset="0"/>
              <a:cs typeface="ＭＳ Ｐゴシック" charset="0"/>
            </a:endParaRPr>
          </a:p>
        </p:txBody>
      </p:sp>
      <p:sp>
        <p:nvSpPr>
          <p:cNvPr id="20482" name="コンテンツ プレースホルダ 2"/>
          <p:cNvSpPr>
            <a:spLocks noGrp="1"/>
          </p:cNvSpPr>
          <p:nvPr>
            <p:ph idx="1"/>
          </p:nvPr>
        </p:nvSpPr>
        <p:spPr>
          <a:xfrm>
            <a:off x="152400" y="1371600"/>
            <a:ext cx="4724400" cy="914400"/>
          </a:xfrm>
        </p:spPr>
        <p:txBody>
          <a:bodyPr/>
          <a:lstStyle/>
          <a:p>
            <a:r>
              <a:rPr lang="en-US" altLang="ja-JP" sz="2400" dirty="0">
                <a:latin typeface="Times New Roman" charset="0"/>
                <a:ea typeface="ＭＳ Ｐゴシック" charset="0"/>
                <a:cs typeface="ＭＳ Ｐゴシック" charset="0"/>
              </a:rPr>
              <a:t>Located at Kitakyushu region</a:t>
            </a:r>
          </a:p>
          <a:p>
            <a:pPr lvl="1"/>
            <a:r>
              <a:rPr lang="en-US" altLang="ja-JP" sz="2000" dirty="0">
                <a:latin typeface="Times New Roman" charset="0"/>
                <a:ea typeface="ＭＳ Ｐゴシック" charset="0"/>
              </a:rPr>
              <a:t>Population of more than 1million</a:t>
            </a:r>
          </a:p>
          <a:p>
            <a:pPr lvl="1"/>
            <a:r>
              <a:rPr lang="en-US" altLang="ja-JP" sz="2000" dirty="0">
                <a:latin typeface="Times New Roman" charset="0"/>
                <a:ea typeface="ＭＳ Ｐゴシック" charset="0"/>
              </a:rPr>
              <a:t>Cost of living is much lower than Tokyo</a:t>
            </a:r>
          </a:p>
          <a:p>
            <a:pPr lvl="1"/>
            <a:endParaRPr lang="ja-JP" altLang="en-US" dirty="0">
              <a:latin typeface="Times New Roman" charset="0"/>
              <a:ea typeface="ＭＳ Ｐゴシック" charset="0"/>
            </a:endParaRPr>
          </a:p>
        </p:txBody>
      </p:sp>
      <p:grpSp>
        <p:nvGrpSpPr>
          <p:cNvPr id="20484" name="図形グループ 16"/>
          <p:cNvGrpSpPr>
            <a:grpSpLocks/>
          </p:cNvGrpSpPr>
          <p:nvPr/>
        </p:nvGrpSpPr>
        <p:grpSpPr bwMode="auto">
          <a:xfrm>
            <a:off x="4800600" y="1236892"/>
            <a:ext cx="5105400" cy="4953000"/>
            <a:chOff x="5257800" y="1670050"/>
            <a:chExt cx="4648200" cy="4654550"/>
          </a:xfrm>
        </p:grpSpPr>
        <p:pic>
          <p:nvPicPr>
            <p:cNvPr id="20486" name="図 8" descr="map.jpg"/>
            <p:cNvPicPr>
              <a:picLocks noChangeAspect="1"/>
            </p:cNvPicPr>
            <p:nvPr/>
          </p:nvPicPr>
          <p:blipFill>
            <a:blip r:embed="rId3">
              <a:extLst>
                <a:ext uri="{28A0092B-C50C-407E-A947-70E740481C1C}">
                  <a14:useLocalDpi xmlns:a14="http://schemas.microsoft.com/office/drawing/2010/main" xmlns=""/>
                </a:ext>
              </a:extLst>
            </a:blip>
            <a:srcRect/>
            <a:stretch>
              <a:fillRect/>
            </a:stretch>
          </p:blipFill>
          <p:spPr bwMode="auto">
            <a:xfrm>
              <a:off x="5257800" y="1670050"/>
              <a:ext cx="4648200" cy="465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7" name="テキスト ボックス 9"/>
            <p:cNvSpPr txBox="1">
              <a:spLocks noChangeArrowheads="1"/>
            </p:cNvSpPr>
            <p:nvPr/>
          </p:nvSpPr>
          <p:spPr bwMode="auto">
            <a:xfrm>
              <a:off x="7696200" y="5410200"/>
              <a:ext cx="1314450" cy="347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a:solidFill>
                    <a:srgbClr val="FFFF00"/>
                  </a:solidFill>
                </a:rPr>
                <a:t>Kitakyushu</a:t>
              </a:r>
              <a:endParaRPr lang="ja-JP" altLang="en-US" sz="1800" dirty="0">
                <a:solidFill>
                  <a:srgbClr val="FFFF00"/>
                </a:solidFill>
              </a:endParaRPr>
            </a:p>
          </p:txBody>
        </p:sp>
        <p:sp>
          <p:nvSpPr>
            <p:cNvPr id="20488" name="テキスト ボックス 10"/>
            <p:cNvSpPr txBox="1">
              <a:spLocks noChangeArrowheads="1"/>
            </p:cNvSpPr>
            <p:nvPr/>
          </p:nvSpPr>
          <p:spPr bwMode="auto">
            <a:xfrm>
              <a:off x="9118600" y="4876800"/>
              <a:ext cx="787400" cy="347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solidFill>
                    <a:srgbClr val="FFFF00"/>
                  </a:solidFill>
                </a:rPr>
                <a:t>Tokyo</a:t>
              </a:r>
              <a:endParaRPr lang="ja-JP" altLang="en-US" sz="1800">
                <a:solidFill>
                  <a:srgbClr val="FFFF00"/>
                </a:solidFill>
              </a:endParaRPr>
            </a:p>
          </p:txBody>
        </p:sp>
        <p:cxnSp>
          <p:nvCxnSpPr>
            <p:cNvPr id="20489" name="直線コネクタ 13"/>
            <p:cNvCxnSpPr>
              <a:cxnSpLocks noChangeShapeType="1"/>
            </p:cNvCxnSpPr>
            <p:nvPr/>
          </p:nvCxnSpPr>
          <p:spPr bwMode="auto">
            <a:xfrm rot="16200000" flipV="1">
              <a:off x="7658100" y="5067300"/>
              <a:ext cx="457200" cy="228600"/>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cxnSp>
        <p:sp>
          <p:nvSpPr>
            <p:cNvPr id="20490" name="円/楕円 14"/>
            <p:cNvSpPr>
              <a:spLocks noChangeArrowheads="1"/>
            </p:cNvSpPr>
            <p:nvPr/>
          </p:nvSpPr>
          <p:spPr bwMode="auto">
            <a:xfrm>
              <a:off x="7620000" y="4800600"/>
              <a:ext cx="152400" cy="152400"/>
            </a:xfrm>
            <a:prstGeom prst="ellipse">
              <a:avLst/>
            </a:prstGeom>
            <a:solidFill>
              <a:srgbClr val="FFFF00"/>
            </a:solidFill>
            <a:ln w="9525">
              <a:solidFill>
                <a:schemeClr val="tx1"/>
              </a:solidFill>
              <a:round/>
              <a:headEnd/>
              <a:tailEnd/>
            </a:ln>
          </p:spPr>
          <p:txBody>
            <a:bodyPr/>
            <a:lstStyle/>
            <a:p>
              <a:endParaRPr lang="ja-JP" altLang="en-US"/>
            </a:p>
          </p:txBody>
        </p:sp>
        <p:sp>
          <p:nvSpPr>
            <p:cNvPr id="20491" name="円/楕円 17"/>
            <p:cNvSpPr>
              <a:spLocks noChangeArrowheads="1"/>
            </p:cNvSpPr>
            <p:nvPr/>
          </p:nvSpPr>
          <p:spPr bwMode="auto">
            <a:xfrm>
              <a:off x="9067800" y="4419600"/>
              <a:ext cx="152400" cy="152400"/>
            </a:xfrm>
            <a:prstGeom prst="ellipse">
              <a:avLst/>
            </a:prstGeom>
            <a:solidFill>
              <a:srgbClr val="FFFF00"/>
            </a:solidFill>
            <a:ln w="9525">
              <a:solidFill>
                <a:schemeClr val="tx1"/>
              </a:solidFill>
              <a:round/>
              <a:headEnd/>
              <a:tailEnd/>
            </a:ln>
          </p:spPr>
          <p:txBody>
            <a:bodyPr/>
            <a:lstStyle/>
            <a:p>
              <a:endParaRPr lang="ja-JP" altLang="en-US"/>
            </a:p>
          </p:txBody>
        </p:sp>
        <p:cxnSp>
          <p:nvCxnSpPr>
            <p:cNvPr id="20492" name="直線コネクタ 20"/>
            <p:cNvCxnSpPr>
              <a:cxnSpLocks noChangeShapeType="1"/>
              <a:stCxn id="20488" idx="0"/>
            </p:cNvCxnSpPr>
            <p:nvPr/>
          </p:nvCxnSpPr>
          <p:spPr bwMode="auto">
            <a:xfrm rot="16200000" flipV="1">
              <a:off x="9213852" y="4578350"/>
              <a:ext cx="304799" cy="292100"/>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20493" name="直線矢印コネクタ 27"/>
            <p:cNvCxnSpPr>
              <a:cxnSpLocks noChangeShapeType="1"/>
              <a:stCxn id="20491" idx="2"/>
            </p:cNvCxnSpPr>
            <p:nvPr/>
          </p:nvCxnSpPr>
          <p:spPr bwMode="auto">
            <a:xfrm rot="10800000" flipV="1">
              <a:off x="7772400" y="4495800"/>
              <a:ext cx="1295400" cy="381000"/>
            </a:xfrm>
            <a:prstGeom prst="straightConnector1">
              <a:avLst/>
            </a:prstGeom>
            <a:noFill/>
            <a:ln w="12700">
              <a:solidFill>
                <a:srgbClr val="FFFF00"/>
              </a:solidFill>
              <a:round/>
              <a:headEnd type="arrow" w="med" len="med"/>
              <a:tailEnd type="arrow" w="med" len="med"/>
            </a:ln>
            <a:extLst>
              <a:ext uri="{909E8E84-426E-40dd-AFC4-6F175D3DCCD1}">
                <a14:hiddenFill xmlns:a14="http://schemas.microsoft.com/office/drawing/2010/main" xmlns="">
                  <a:noFill/>
                </a14:hiddenFill>
              </a:ext>
            </a:extLst>
          </p:spPr>
        </p:cxnSp>
        <p:sp>
          <p:nvSpPr>
            <p:cNvPr id="20494" name="テキスト ボックス 28"/>
            <p:cNvSpPr txBox="1">
              <a:spLocks noChangeArrowheads="1"/>
            </p:cNvSpPr>
            <p:nvPr/>
          </p:nvSpPr>
          <p:spPr bwMode="auto">
            <a:xfrm>
              <a:off x="8001000" y="4800600"/>
              <a:ext cx="1035050" cy="318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a:solidFill>
                    <a:srgbClr val="FFFF00"/>
                  </a:solidFill>
                </a:rPr>
                <a:t>~1000km</a:t>
              </a:r>
              <a:endParaRPr lang="ja-JP" altLang="en-US" sz="1600">
                <a:solidFill>
                  <a:srgbClr val="FFFF00"/>
                </a:solidFill>
              </a:endParaRPr>
            </a:p>
          </p:txBody>
        </p:sp>
      </p:grpSp>
      <p:pic>
        <p:nvPicPr>
          <p:cNvPr id="20485" name="図 19" descr="小倉城.jpg"/>
          <p:cNvPicPr>
            <a:picLocks noChangeAspect="1"/>
          </p:cNvPicPr>
          <p:nvPr/>
        </p:nvPicPr>
        <p:blipFill>
          <a:blip r:embed="rId4">
            <a:extLst>
              <a:ext uri="{28A0092B-C50C-407E-A947-70E740481C1C}">
                <a14:useLocalDpi xmlns:a14="http://schemas.microsoft.com/office/drawing/2010/main" xmlns=""/>
              </a:ext>
            </a:extLst>
          </a:blip>
          <a:srcRect/>
          <a:stretch>
            <a:fillRect/>
          </a:stretch>
        </p:blipFill>
        <p:spPr bwMode="auto">
          <a:xfrm>
            <a:off x="533400" y="3086100"/>
            <a:ext cx="38100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4048C0D4-87C0-244C-9167-9A696DC86442}" type="slidenum">
              <a:rPr lang="en-US" altLang="ja-JP" smtClean="0"/>
              <a:pPr>
                <a:defRPr/>
              </a:pPr>
              <a:t>4</a:t>
            </a:fld>
            <a:endParaRPr lang="en-US" altLang="ja-JP"/>
          </a:p>
        </p:txBody>
      </p:sp>
    </p:spTree>
    <p:extLst>
      <p:ext uri="{BB962C8B-B14F-4D97-AF65-F5344CB8AC3E}">
        <p14:creationId xmlns:p14="http://schemas.microsoft.com/office/powerpoint/2010/main" xmlns="" val="1019212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Days required for each test</a:t>
            </a:r>
            <a:endParaRPr lang="ja-JP" altLang="en-US" dirty="0"/>
          </a:p>
        </p:txBody>
      </p:sp>
      <p:sp>
        <p:nvSpPr>
          <p:cNvPr id="3" name="スライド番号プレースホルダ 2"/>
          <p:cNvSpPr>
            <a:spLocks noGrp="1"/>
          </p:cNvSpPr>
          <p:nvPr>
            <p:ph type="sldNum" sz="quarter" idx="12"/>
          </p:nvPr>
        </p:nvSpPr>
        <p:spPr/>
        <p:txBody>
          <a:bodyPr/>
          <a:lstStyle/>
          <a:p>
            <a:pPr>
              <a:defRPr/>
            </a:pPr>
            <a:fld id="{11100DB0-2252-EC4F-BD96-6F19C93C85E6}" type="slidenum">
              <a:rPr lang="en-US" altLang="ja-JP" smtClean="0"/>
              <a:pPr>
                <a:defRPr/>
              </a:pPr>
              <a:t>40</a:t>
            </a:fld>
            <a:endParaRPr lang="en-US" altLang="ja-JP"/>
          </a:p>
        </p:txBody>
      </p:sp>
      <p:pic>
        <p:nvPicPr>
          <p:cNvPr id="4" name="図 3"/>
          <p:cNvPicPr>
            <a:picLocks noChangeAspect="1"/>
          </p:cNvPicPr>
          <p:nvPr/>
        </p:nvPicPr>
        <p:blipFill>
          <a:blip r:embed="rId2"/>
          <a:stretch>
            <a:fillRect/>
          </a:stretch>
        </p:blipFill>
        <p:spPr>
          <a:xfrm>
            <a:off x="760809" y="1212359"/>
            <a:ext cx="8127066" cy="5369012"/>
          </a:xfrm>
          <a:prstGeom prst="rect">
            <a:avLst/>
          </a:prstGeom>
        </p:spPr>
      </p:pic>
      <p:sp>
        <p:nvSpPr>
          <p:cNvPr id="5" name="四角形吹き出し 4"/>
          <p:cNvSpPr/>
          <p:nvPr/>
        </p:nvSpPr>
        <p:spPr bwMode="auto">
          <a:xfrm>
            <a:off x="2921000" y="1244600"/>
            <a:ext cx="1625600" cy="1143000"/>
          </a:xfrm>
          <a:prstGeom prst="wedgeRectCallout">
            <a:avLst>
              <a:gd name="adj1" fmla="val 24844"/>
              <a:gd name="adj2" fmla="val 8021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a:ea typeface="ＭＳ Ｐゴシック" charset="-128"/>
                <a:cs typeface="Times"/>
              </a:rPr>
              <a:t>Internal</a:t>
            </a:r>
            <a:r>
              <a:rPr kumimoji="1" lang="en-US" altLang="ja-JP" sz="2000" b="0" i="0" u="none" strike="noStrike" cap="none" normalizeH="0" dirty="0" smtClean="0">
                <a:ln>
                  <a:noFill/>
                </a:ln>
                <a:solidFill>
                  <a:schemeClr val="tx1"/>
                </a:solidFill>
                <a:effectLst/>
                <a:latin typeface="Times"/>
                <a:ea typeface="ＭＳ Ｐゴシック" charset="-128"/>
                <a:cs typeface="Times"/>
              </a:rPr>
              <a:t> circuit boards added</a:t>
            </a:r>
            <a:endParaRPr kumimoji="1" lang="ja-JP" altLang="en-US" sz="2000" b="0" i="0" u="none" strike="noStrike" cap="none" normalizeH="0" baseline="0" dirty="0">
              <a:ln>
                <a:noFill/>
              </a:ln>
              <a:solidFill>
                <a:schemeClr val="tx1"/>
              </a:solidFill>
              <a:effectLst/>
              <a:latin typeface="Times"/>
              <a:ea typeface="ＭＳ Ｐゴシック" charset="-128"/>
              <a:cs typeface="Times"/>
            </a:endParaRPr>
          </a:p>
        </p:txBody>
      </p:sp>
    </p:spTree>
    <p:extLst>
      <p:ext uri="{BB962C8B-B14F-4D97-AF65-F5344CB8AC3E}">
        <p14:creationId xmlns:p14="http://schemas.microsoft.com/office/powerpoint/2010/main" xmlns="" val="21711022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タイトル 1"/>
          <p:cNvSpPr>
            <a:spLocks noGrp="1"/>
          </p:cNvSpPr>
          <p:nvPr>
            <p:ph type="title"/>
          </p:nvPr>
        </p:nvSpPr>
        <p:spPr/>
        <p:txBody>
          <a:bodyPr/>
          <a:lstStyle/>
          <a:p>
            <a:r>
              <a:rPr lang="en-US" altLang="ja-JP" dirty="0">
                <a:latin typeface="Times" charset="0"/>
                <a:ea typeface="ＭＳ ゴシック" charset="0"/>
                <a:cs typeface="ＭＳ ゴシック" charset="0"/>
              </a:rPr>
              <a:t>HORYU</a:t>
            </a:r>
            <a:r>
              <a:rPr lang="en-US" altLang="ja-JP" dirty="0" smtClean="0">
                <a:latin typeface="Times" charset="0"/>
                <a:ea typeface="ＭＳ ゴシック" charset="0"/>
                <a:cs typeface="ＭＳ ゴシック" charset="0"/>
              </a:rPr>
              <a:t>-II </a:t>
            </a:r>
            <a:r>
              <a:rPr lang="en-US" altLang="ja-JP" dirty="0">
                <a:latin typeface="Times" charset="0"/>
                <a:ea typeface="ＭＳ ゴシック" charset="0"/>
                <a:cs typeface="ＭＳ ゴシック" charset="0"/>
              </a:rPr>
              <a:t>Launch</a:t>
            </a:r>
            <a:endParaRPr lang="ja-JP" altLang="en-US" dirty="0">
              <a:latin typeface="Times" charset="0"/>
              <a:ea typeface="ＭＳ ゴシック" charset="0"/>
              <a:cs typeface="ＭＳ ゴシック" charset="0"/>
            </a:endParaRPr>
          </a:p>
        </p:txBody>
      </p:sp>
      <p:sp>
        <p:nvSpPr>
          <p:cNvPr id="154626" name="スライド番号プレースホルダ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CF6DD273-BFCB-2447-840C-8B9E5F7D8A6C}" type="slidenum">
              <a:rPr lang="en-US" altLang="ja-JP" sz="1400"/>
              <a:pPr/>
              <a:t>41</a:t>
            </a:fld>
            <a:endParaRPr lang="en-US" altLang="ja-JP" sz="1400"/>
          </a:p>
        </p:txBody>
      </p:sp>
      <p:pic>
        <p:nvPicPr>
          <p:cNvPr id="154628" name="図 5" descr="H2A21号機打ち上げ_2.jpg"/>
          <p:cNvPicPr>
            <a:picLocks noChangeAspect="1"/>
          </p:cNvPicPr>
          <p:nvPr/>
        </p:nvPicPr>
        <p:blipFill>
          <a:blip r:embed="rId3">
            <a:extLst>
              <a:ext uri="{28A0092B-C50C-407E-A947-70E740481C1C}">
                <a14:useLocalDpi xmlns:a14="http://schemas.microsoft.com/office/drawing/2010/main" xmlns=""/>
              </a:ext>
            </a:extLst>
          </a:blip>
          <a:srcRect/>
          <a:stretch>
            <a:fillRect/>
          </a:stretch>
        </p:blipFill>
        <p:spPr bwMode="auto">
          <a:xfrm>
            <a:off x="6307138" y="1131888"/>
            <a:ext cx="3378200" cy="506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テキスト ボックス 1"/>
          <p:cNvSpPr txBox="1"/>
          <p:nvPr/>
        </p:nvSpPr>
        <p:spPr>
          <a:xfrm>
            <a:off x="3048000" y="6396335"/>
            <a:ext cx="2887329" cy="461665"/>
          </a:xfrm>
          <a:prstGeom prst="rect">
            <a:avLst/>
          </a:prstGeom>
          <a:noFill/>
        </p:spPr>
        <p:txBody>
          <a:bodyPr wrap="none" rtlCol="0">
            <a:spAutoFit/>
          </a:bodyPr>
          <a:lstStyle/>
          <a:p>
            <a:r>
              <a:rPr kumimoji="1" lang="en-US" altLang="ja-JP" dirty="0" smtClean="0"/>
              <a:t>May 18, 2012 (JST)</a:t>
            </a:r>
            <a:endParaRPr kumimoji="1" lang="ja-JP" altLang="en-US" dirty="0"/>
          </a:p>
        </p:txBody>
      </p:sp>
      <p:pic>
        <p:nvPicPr>
          <p:cNvPr id="3" name="HORYU-2 separation - H-IIAロケット21号機　鳳龍弐号分離.mp4">
            <a:hlinkClick r:id="" action="ppaction://media"/>
          </p:cNvPr>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254000" y="1515533"/>
            <a:ext cx="5794964" cy="3259667"/>
          </a:xfrm>
          <a:prstGeom prst="rect">
            <a:avLst/>
          </a:prstGeom>
        </p:spPr>
      </p:pic>
    </p:spTree>
    <p:extLst>
      <p:ext uri="{BB962C8B-B14F-4D97-AF65-F5344CB8AC3E}">
        <p14:creationId xmlns:p14="http://schemas.microsoft.com/office/powerpoint/2010/main" xmlns="" val="2949505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タイトル 1"/>
          <p:cNvSpPr>
            <a:spLocks noGrp="1"/>
          </p:cNvSpPr>
          <p:nvPr>
            <p:ph type="title"/>
          </p:nvPr>
        </p:nvSpPr>
        <p:spPr>
          <a:xfrm>
            <a:off x="704850" y="0"/>
            <a:ext cx="8458200" cy="549275"/>
          </a:xfrm>
        </p:spPr>
        <p:txBody>
          <a:bodyPr/>
          <a:lstStyle/>
          <a:p>
            <a:r>
              <a:rPr lang="en-US" altLang="ja-JP">
                <a:latin typeface="Times New Roman" charset="0"/>
                <a:ea typeface="ＭＳ Ｐゴシック" charset="0"/>
                <a:cs typeface="ＭＳ Ｐゴシック" charset="0"/>
              </a:rPr>
              <a:t>300V photovoltaic power generation</a:t>
            </a:r>
            <a:endParaRPr lang="ja-JP" altLang="en-US">
              <a:latin typeface="Times New Roman" charset="0"/>
              <a:ea typeface="ＭＳ Ｐゴシック" charset="0"/>
              <a:cs typeface="ＭＳ Ｐゴシック" charset="0"/>
            </a:endParaRPr>
          </a:p>
        </p:txBody>
      </p:sp>
      <p:pic>
        <p:nvPicPr>
          <p:cNvPr id="73731" name="図 3" descr="12_07_08_300V_mode2_data.jpg"/>
          <p:cNvPicPr>
            <a:picLocks noChangeAspect="1"/>
          </p:cNvPicPr>
          <p:nvPr/>
        </p:nvPicPr>
        <p:blipFill>
          <a:blip r:embed="rId3">
            <a:extLst>
              <a:ext uri="{28A0092B-C50C-407E-A947-70E740481C1C}">
                <a14:useLocalDpi xmlns:a14="http://schemas.microsoft.com/office/drawing/2010/main" xmlns=""/>
              </a:ext>
            </a:extLst>
          </a:blip>
          <a:srcRect/>
          <a:stretch>
            <a:fillRect/>
          </a:stretch>
        </p:blipFill>
        <p:spPr bwMode="auto">
          <a:xfrm>
            <a:off x="776288" y="620713"/>
            <a:ext cx="8137525" cy="4960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2" name="四角形吹き出し 4"/>
          <p:cNvSpPr>
            <a:spLocks noChangeArrowheads="1"/>
          </p:cNvSpPr>
          <p:nvPr/>
        </p:nvSpPr>
        <p:spPr bwMode="auto">
          <a:xfrm>
            <a:off x="2000250" y="2349500"/>
            <a:ext cx="1800225" cy="647700"/>
          </a:xfrm>
          <a:prstGeom prst="wedgeRectCallout">
            <a:avLst>
              <a:gd name="adj1" fmla="val -15435"/>
              <a:gd name="adj2" fmla="val -120722"/>
            </a:avLst>
          </a:prstGeom>
          <a:solidFill>
            <a:schemeClr val="accent1"/>
          </a:solidFill>
          <a:ln w="9525">
            <a:solidFill>
              <a:schemeClr val="tx1"/>
            </a:solidFill>
            <a:round/>
            <a:headEnd/>
            <a:tailEnd/>
          </a:ln>
        </p:spPr>
        <p:txBody>
          <a:bodyPr/>
          <a:lstStyle/>
          <a:p>
            <a:r>
              <a:rPr lang="en-US" altLang="ja-JP" sz="1800">
                <a:latin typeface="Times" charset="0"/>
                <a:cs typeface="Times" charset="0"/>
              </a:rPr>
              <a:t>Power generation of &gt; 300V</a:t>
            </a:r>
            <a:endParaRPr lang="ja-JP" altLang="en-US" sz="1800">
              <a:latin typeface="Times" charset="0"/>
              <a:cs typeface="Times" charset="0"/>
            </a:endParaRPr>
          </a:p>
        </p:txBody>
      </p:sp>
      <p:sp>
        <p:nvSpPr>
          <p:cNvPr id="73733" name="四角形吹き出し 11"/>
          <p:cNvSpPr>
            <a:spLocks noChangeArrowheads="1"/>
          </p:cNvSpPr>
          <p:nvPr/>
        </p:nvSpPr>
        <p:spPr bwMode="auto">
          <a:xfrm>
            <a:off x="1784350" y="5157788"/>
            <a:ext cx="1800225" cy="647700"/>
          </a:xfrm>
          <a:prstGeom prst="wedgeRectCallout">
            <a:avLst>
              <a:gd name="adj1" fmla="val -15435"/>
              <a:gd name="adj2" fmla="val -120722"/>
            </a:avLst>
          </a:prstGeom>
          <a:solidFill>
            <a:schemeClr val="accent1"/>
          </a:solidFill>
          <a:ln w="9525">
            <a:solidFill>
              <a:schemeClr val="tx1"/>
            </a:solidFill>
            <a:round/>
            <a:headEnd/>
            <a:tailEnd/>
          </a:ln>
        </p:spPr>
        <p:txBody>
          <a:bodyPr/>
          <a:lstStyle/>
          <a:p>
            <a:r>
              <a:rPr lang="en-US" altLang="ja-JP" sz="1800">
                <a:latin typeface="Times" charset="0"/>
                <a:cs typeface="Times" charset="0"/>
              </a:rPr>
              <a:t>Charging due to power generation</a:t>
            </a:r>
            <a:endParaRPr lang="ja-JP" altLang="en-US" sz="1800">
              <a:latin typeface="Times" charset="0"/>
              <a:cs typeface="Times" charset="0"/>
            </a:endParaRPr>
          </a:p>
        </p:txBody>
      </p:sp>
      <p:sp>
        <p:nvSpPr>
          <p:cNvPr id="73734" name="四角形吹き出し 12"/>
          <p:cNvSpPr>
            <a:spLocks noChangeArrowheads="1"/>
          </p:cNvSpPr>
          <p:nvPr/>
        </p:nvSpPr>
        <p:spPr bwMode="auto">
          <a:xfrm>
            <a:off x="4953000" y="3860800"/>
            <a:ext cx="1655763" cy="360363"/>
          </a:xfrm>
          <a:prstGeom prst="wedgeRectCallout">
            <a:avLst>
              <a:gd name="adj1" fmla="val -15435"/>
              <a:gd name="adj2" fmla="val -120722"/>
            </a:avLst>
          </a:prstGeom>
          <a:solidFill>
            <a:schemeClr val="accent1"/>
          </a:solidFill>
          <a:ln w="9525">
            <a:solidFill>
              <a:schemeClr val="tx1"/>
            </a:solidFill>
            <a:round/>
            <a:headEnd/>
            <a:tailEnd/>
          </a:ln>
        </p:spPr>
        <p:txBody>
          <a:bodyPr/>
          <a:lstStyle/>
          <a:p>
            <a:r>
              <a:rPr lang="en-US" altLang="ja-JP" sz="1800">
                <a:latin typeface="Times" charset="0"/>
                <a:cs typeface="Times" charset="0"/>
              </a:rPr>
              <a:t>Eclipse period</a:t>
            </a:r>
            <a:endParaRPr lang="ja-JP" altLang="en-US" sz="1800">
              <a:latin typeface="Times" charset="0"/>
              <a:cs typeface="Times" charset="0"/>
            </a:endParaRPr>
          </a:p>
        </p:txBody>
      </p:sp>
      <p:sp>
        <p:nvSpPr>
          <p:cNvPr id="73735" name="テキスト ボックス 13"/>
          <p:cNvSpPr txBox="1">
            <a:spLocks noChangeArrowheads="1"/>
          </p:cNvSpPr>
          <p:nvPr/>
        </p:nvSpPr>
        <p:spPr bwMode="auto">
          <a:xfrm>
            <a:off x="1208088" y="5949950"/>
            <a:ext cx="8082962" cy="707886"/>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b="1" dirty="0">
                <a:latin typeface="Times" charset="0"/>
                <a:cs typeface="Times" charset="0"/>
              </a:rPr>
              <a:t>The world record of the highest photovoltaic power generation in orbit!!</a:t>
            </a:r>
          </a:p>
          <a:p>
            <a:r>
              <a:rPr lang="en-US" altLang="ja-JP" sz="2000" dirty="0">
                <a:latin typeface="Times" charset="0"/>
                <a:cs typeface="Times" charset="0"/>
              </a:rPr>
              <a:t>(Previously 160V by International Space Station)</a:t>
            </a:r>
            <a:endParaRPr lang="ja-JP" altLang="en-US" sz="2000" dirty="0">
              <a:latin typeface="Times" charset="0"/>
              <a:cs typeface="Times" charset="0"/>
            </a:endParaRPr>
          </a:p>
        </p:txBody>
      </p:sp>
      <p:sp>
        <p:nvSpPr>
          <p:cNvPr id="3" name="Slide Number Placeholder 2"/>
          <p:cNvSpPr>
            <a:spLocks noGrp="1"/>
          </p:cNvSpPr>
          <p:nvPr>
            <p:ph type="sldNum" sz="quarter" idx="12"/>
          </p:nvPr>
        </p:nvSpPr>
        <p:spPr/>
        <p:txBody>
          <a:bodyPr/>
          <a:lstStyle/>
          <a:p>
            <a:pPr>
              <a:defRPr/>
            </a:pPr>
            <a:fld id="{11100DB0-2252-EC4F-BD96-6F19C93C85E6}" type="slidenum">
              <a:rPr lang="en-US" altLang="ja-JP" smtClean="0"/>
              <a:pPr>
                <a:defRPr/>
              </a:pPr>
              <a:t>42</a:t>
            </a:fld>
            <a:endParaRPr lang="en-US" altLang="ja-JP"/>
          </a:p>
        </p:txBody>
      </p:sp>
    </p:spTree>
    <p:extLst>
      <p:ext uri="{BB962C8B-B14F-4D97-AF65-F5344CB8AC3E}">
        <p14:creationId xmlns:p14="http://schemas.microsoft.com/office/powerpoint/2010/main" xmlns="" val="7779422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図形グループ 11"/>
          <p:cNvGrpSpPr>
            <a:grpSpLocks/>
          </p:cNvGrpSpPr>
          <p:nvPr/>
        </p:nvGrpSpPr>
        <p:grpSpPr bwMode="auto">
          <a:xfrm>
            <a:off x="4635500" y="2492375"/>
            <a:ext cx="5270500" cy="3943350"/>
            <a:chOff x="1" y="0"/>
            <a:chExt cx="9168405" cy="6858003"/>
          </a:xfrm>
        </p:grpSpPr>
        <p:pic>
          <p:nvPicPr>
            <p:cNvPr id="74759" name="コンテンツ プレースホルダ 3" descr="fe.12071712.jpg"/>
            <p:cNvPicPr>
              <a:picLocks noChangeAspect="1"/>
            </p:cNvPicPr>
            <p:nvPr/>
          </p:nvPicPr>
          <p:blipFill>
            <a:blip r:embed="rId2">
              <a:extLst>
                <a:ext uri="{28A0092B-C50C-407E-A947-70E740481C1C}">
                  <a14:useLocalDpi xmlns:a14="http://schemas.microsoft.com/office/drawing/2010/main" xmlns=""/>
                </a:ext>
              </a:extLst>
            </a:blip>
            <a:srcRect/>
            <a:stretch>
              <a:fillRect/>
            </a:stretch>
          </p:blipFill>
          <p:spPr bwMode="auto">
            <a:xfrm>
              <a:off x="1" y="0"/>
              <a:ext cx="9143998" cy="68580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60" name="図 5" descr="structure_horyu2_1.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4788023" y="4293097"/>
              <a:ext cx="928383"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正方形/長方形 6"/>
            <p:cNvSpPr/>
            <p:nvPr/>
          </p:nvSpPr>
          <p:spPr>
            <a:xfrm>
              <a:off x="4183777" y="5010981"/>
              <a:ext cx="1129480" cy="919369"/>
            </a:xfrm>
            <a:prstGeom prst="rect">
              <a:avLst/>
            </a:prstGeom>
            <a:noFill/>
            <a:ln w="12700"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8" name="テキスト ボックス 7"/>
            <p:cNvSpPr txBox="1"/>
            <p:nvPr/>
          </p:nvSpPr>
          <p:spPr>
            <a:xfrm>
              <a:off x="35902" y="44174"/>
              <a:ext cx="9132504" cy="535609"/>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altLang="ja-JP" sz="1400" b="1" dirty="0">
                  <a:solidFill>
                    <a:schemeClr val="tx1">
                      <a:lumMod val="95000"/>
                      <a:lumOff val="5000"/>
                    </a:schemeClr>
                  </a:solidFill>
                </a:rPr>
                <a:t>13:30, July 17, 2012, </a:t>
              </a:r>
              <a:r>
                <a:rPr lang="en-US" altLang="ja-JP" sz="1400" b="1" dirty="0" err="1">
                  <a:solidFill>
                    <a:schemeClr val="tx1">
                      <a:lumMod val="95000"/>
                      <a:lumOff val="5000"/>
                    </a:schemeClr>
                  </a:solidFill>
                </a:rPr>
                <a:t>Himawari</a:t>
              </a:r>
              <a:r>
                <a:rPr lang="en-US" altLang="ja-JP" sz="1400" b="1" dirty="0">
                  <a:solidFill>
                    <a:schemeClr val="tx1">
                      <a:lumMod val="95000"/>
                      <a:lumOff val="5000"/>
                    </a:schemeClr>
                  </a:solidFill>
                </a:rPr>
                <a:t> Meteorological Satellite Image</a:t>
              </a:r>
              <a:endParaRPr lang="ja-JP" altLang="en-US" sz="1400" b="1" dirty="0">
                <a:solidFill>
                  <a:schemeClr val="tx1">
                    <a:lumMod val="95000"/>
                    <a:lumOff val="5000"/>
                  </a:schemeClr>
                </a:solidFill>
              </a:endParaRPr>
            </a:p>
          </p:txBody>
        </p:sp>
        <p:sp>
          <p:nvSpPr>
            <p:cNvPr id="74763" name="テキスト ボックス 8"/>
            <p:cNvSpPr txBox="1">
              <a:spLocks noChangeArrowheads="1"/>
            </p:cNvSpPr>
            <p:nvPr/>
          </p:nvSpPr>
          <p:spPr bwMode="auto">
            <a:xfrm>
              <a:off x="5688174" y="4509372"/>
              <a:ext cx="3313367" cy="588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b="1">
                  <a:solidFill>
                    <a:schemeClr val="bg1"/>
                  </a:solidFill>
                </a:rPr>
                <a:t>Area of image</a:t>
              </a:r>
              <a:endParaRPr lang="ja-JP" altLang="en-US" sz="1600" b="1">
                <a:solidFill>
                  <a:schemeClr val="bg1"/>
                </a:solidFill>
              </a:endParaRPr>
            </a:p>
          </p:txBody>
        </p:sp>
        <p:cxnSp>
          <p:nvCxnSpPr>
            <p:cNvPr id="10" name="直線矢印コネクタ 9"/>
            <p:cNvCxnSpPr/>
            <p:nvPr/>
          </p:nvCxnSpPr>
          <p:spPr>
            <a:xfrm flipH="1">
              <a:off x="5362966" y="5229089"/>
              <a:ext cx="1226136" cy="5052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74754" name="四角形吹き出し 12"/>
          <p:cNvSpPr>
            <a:spLocks noChangeArrowheads="1"/>
          </p:cNvSpPr>
          <p:nvPr/>
        </p:nvSpPr>
        <p:spPr bwMode="auto">
          <a:xfrm>
            <a:off x="0" y="1052513"/>
            <a:ext cx="4592638" cy="3816350"/>
          </a:xfrm>
          <a:prstGeom prst="wedgeRectCallout">
            <a:avLst>
              <a:gd name="adj1" fmla="val 97926"/>
              <a:gd name="adj2" fmla="val 65903"/>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ja-JP" altLang="en-US"/>
          </a:p>
        </p:txBody>
      </p:sp>
      <p:sp>
        <p:nvSpPr>
          <p:cNvPr id="74755" name="タイトル 1"/>
          <p:cNvSpPr>
            <a:spLocks noGrp="1"/>
          </p:cNvSpPr>
          <p:nvPr>
            <p:ph type="title"/>
          </p:nvPr>
        </p:nvSpPr>
        <p:spPr/>
        <p:txBody>
          <a:bodyPr/>
          <a:lstStyle/>
          <a:p>
            <a:r>
              <a:rPr lang="en-US" altLang="ja-JP">
                <a:latin typeface="Times New Roman" charset="0"/>
                <a:ea typeface="ＭＳ Ｐゴシック" charset="0"/>
                <a:cs typeface="ＭＳ Ｐゴシック" charset="0"/>
              </a:rPr>
              <a:t>HORYU-II imaging</a:t>
            </a:r>
            <a:endParaRPr lang="ja-JP" altLang="en-US">
              <a:latin typeface="Times New Roman" charset="0"/>
              <a:ea typeface="ＭＳ Ｐゴシック" charset="0"/>
              <a:cs typeface="ＭＳ Ｐゴシック" charset="0"/>
            </a:endParaRPr>
          </a:p>
        </p:txBody>
      </p:sp>
      <p:pic>
        <p:nvPicPr>
          <p:cNvPr id="74757" name="コンテンツ プレースホルダ 5" descr="table_sector14_e2.jpg"/>
          <p:cNvPicPr>
            <a:picLocks noChangeAspect="1"/>
          </p:cNvPicPr>
          <p:nvPr/>
        </p:nvPicPr>
        <p:blipFill>
          <a:blip r:embed="rId4">
            <a:extLst>
              <a:ext uri="{28A0092B-C50C-407E-A947-70E740481C1C}">
                <a14:useLocalDpi xmlns:a14="http://schemas.microsoft.com/office/drawing/2010/main" xmlns=""/>
              </a:ext>
            </a:extLst>
          </a:blip>
          <a:srcRect/>
          <a:stretch>
            <a:fillRect/>
          </a:stretch>
        </p:blipFill>
        <p:spPr bwMode="auto">
          <a:xfrm>
            <a:off x="0" y="1125538"/>
            <a:ext cx="4591050" cy="367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8" name="テキスト ボックス 13"/>
          <p:cNvSpPr txBox="1">
            <a:spLocks noChangeArrowheads="1"/>
          </p:cNvSpPr>
          <p:nvPr/>
        </p:nvSpPr>
        <p:spPr bwMode="auto">
          <a:xfrm>
            <a:off x="488950" y="5013325"/>
            <a:ext cx="3551238" cy="70802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latin typeface="Times" charset="0"/>
                <a:cs typeface="Times" charset="0"/>
              </a:rPr>
              <a:t>Part of Typhoon-7 was captured!</a:t>
            </a:r>
          </a:p>
          <a:p>
            <a:r>
              <a:rPr lang="en-US" altLang="ja-JP" sz="2000">
                <a:latin typeface="Times" charset="0"/>
                <a:cs typeface="Times" charset="0"/>
              </a:rPr>
              <a:t>(although only 168x128 pixels)</a:t>
            </a:r>
            <a:endParaRPr lang="ja-JP" altLang="en-US" sz="2000">
              <a:latin typeface="Times" charset="0"/>
              <a:cs typeface="Times" charset="0"/>
            </a:endParaRPr>
          </a:p>
        </p:txBody>
      </p:sp>
      <p:sp>
        <p:nvSpPr>
          <p:cNvPr id="3" name="Slide Number Placeholder 2"/>
          <p:cNvSpPr>
            <a:spLocks noGrp="1"/>
          </p:cNvSpPr>
          <p:nvPr>
            <p:ph type="sldNum" sz="quarter" idx="12"/>
          </p:nvPr>
        </p:nvSpPr>
        <p:spPr/>
        <p:txBody>
          <a:bodyPr/>
          <a:lstStyle/>
          <a:p>
            <a:pPr>
              <a:defRPr/>
            </a:pPr>
            <a:fld id="{11100DB0-2252-EC4F-BD96-6F19C93C85E6}" type="slidenum">
              <a:rPr lang="en-US" altLang="ja-JP" smtClean="0"/>
              <a:pPr>
                <a:defRPr/>
              </a:pPr>
              <a:t>43</a:t>
            </a:fld>
            <a:endParaRPr lang="en-US" altLang="ja-JP"/>
          </a:p>
        </p:txBody>
      </p:sp>
    </p:spTree>
    <p:extLst>
      <p:ext uri="{BB962C8B-B14F-4D97-AF65-F5344CB8AC3E}">
        <p14:creationId xmlns:p14="http://schemas.microsoft.com/office/powerpoint/2010/main" xmlns="" val="21338673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HORYU-II imaging</a:t>
            </a:r>
            <a:endParaRPr kumimoji="1" lang="ja-JP" altLang="en-US" dirty="0"/>
          </a:p>
        </p:txBody>
      </p:sp>
      <p:pic>
        <p:nvPicPr>
          <p:cNvPr id="5" name="コンテンツ プレースホルダ 4" descr="120731_dammy.jpg"/>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976948" y="2082801"/>
            <a:ext cx="8041531" cy="3959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6" name="四角形吹き出し 5"/>
          <p:cNvSpPr/>
          <p:nvPr/>
        </p:nvSpPr>
        <p:spPr bwMode="auto">
          <a:xfrm>
            <a:off x="3479800" y="6252633"/>
            <a:ext cx="1943100" cy="457200"/>
          </a:xfrm>
          <a:prstGeom prst="wedgeRectCallout">
            <a:avLst>
              <a:gd name="adj1" fmla="val 72856"/>
              <a:gd name="adj2" fmla="val -9797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Times"/>
                <a:ea typeface="ＭＳ Ｐゴシック" charset="-128"/>
                <a:cs typeface="Times"/>
              </a:rPr>
              <a:t>Kyushu island</a:t>
            </a:r>
            <a:endParaRPr kumimoji="1" lang="ja-JP" altLang="en-US" sz="2400" b="0" i="0" u="none" strike="noStrike" cap="none" normalizeH="0" baseline="0" dirty="0">
              <a:ln>
                <a:noFill/>
              </a:ln>
              <a:solidFill>
                <a:schemeClr val="tx1"/>
              </a:solidFill>
              <a:effectLst/>
              <a:latin typeface="Times"/>
              <a:ea typeface="ＭＳ Ｐゴシック" charset="-128"/>
              <a:cs typeface="Times"/>
            </a:endParaRPr>
          </a:p>
        </p:txBody>
      </p:sp>
      <p:sp>
        <p:nvSpPr>
          <p:cNvPr id="7" name="四角形吹き出し 6"/>
          <p:cNvSpPr/>
          <p:nvPr/>
        </p:nvSpPr>
        <p:spPr bwMode="auto">
          <a:xfrm>
            <a:off x="0" y="5016500"/>
            <a:ext cx="2019300" cy="457200"/>
          </a:xfrm>
          <a:prstGeom prst="wedgeRectCallout">
            <a:avLst>
              <a:gd name="adj1" fmla="val 103847"/>
              <a:gd name="adj2" fmla="val -9797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a:ea typeface="ＭＳ Ｐゴシック" charset="-128"/>
                <a:cs typeface="Times"/>
              </a:rPr>
              <a:t>Korean peninsula</a:t>
            </a:r>
            <a:endParaRPr kumimoji="1" lang="ja-JP" altLang="en-US" sz="2000" b="0" i="0" u="none" strike="noStrike" cap="none" normalizeH="0" baseline="0" dirty="0">
              <a:ln>
                <a:noFill/>
              </a:ln>
              <a:solidFill>
                <a:schemeClr val="tx1"/>
              </a:solidFill>
              <a:effectLst/>
              <a:latin typeface="Times"/>
              <a:ea typeface="ＭＳ Ｐゴシック" charset="-128"/>
              <a:cs typeface="Times"/>
            </a:endParaRPr>
          </a:p>
        </p:txBody>
      </p:sp>
      <p:sp>
        <p:nvSpPr>
          <p:cNvPr id="8" name="四角形吹き出し 7"/>
          <p:cNvSpPr/>
          <p:nvPr/>
        </p:nvSpPr>
        <p:spPr bwMode="auto">
          <a:xfrm>
            <a:off x="7708900" y="2463800"/>
            <a:ext cx="1943100" cy="889000"/>
          </a:xfrm>
          <a:prstGeom prst="wedgeRectCallout">
            <a:avLst>
              <a:gd name="adj1" fmla="val -36294"/>
              <a:gd name="adj2" fmla="val 11682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Times"/>
                <a:ea typeface="ＭＳ Ｐゴシック" charset="-128"/>
                <a:cs typeface="Times"/>
              </a:rPr>
              <a:t>Honshu island</a:t>
            </a:r>
          </a:p>
          <a:p>
            <a:pPr marL="0" marR="0" indent="0" algn="ctr" defTabSz="914400" rtl="0" eaLnBrk="1" fontAlgn="base" latinLnBrk="0" hangingPunct="1">
              <a:lnSpc>
                <a:spcPct val="100000"/>
              </a:lnSpc>
              <a:spcBef>
                <a:spcPct val="0"/>
              </a:spcBef>
              <a:spcAft>
                <a:spcPct val="0"/>
              </a:spcAft>
              <a:buClrTx/>
              <a:buSzTx/>
              <a:buFontTx/>
              <a:buNone/>
              <a:tabLst/>
            </a:pPr>
            <a:r>
              <a:rPr lang="en-US" altLang="ja-JP" dirty="0" smtClean="0">
                <a:latin typeface="Times"/>
                <a:ea typeface="ＭＳ Ｐゴシック" charset="-128"/>
                <a:cs typeface="Times"/>
              </a:rPr>
              <a:t>(Japan)</a:t>
            </a:r>
            <a:endParaRPr kumimoji="1" lang="ja-JP" altLang="en-US" sz="2400" b="0" i="0" u="none" strike="noStrike" cap="none" normalizeH="0" baseline="0" dirty="0">
              <a:ln>
                <a:noFill/>
              </a:ln>
              <a:solidFill>
                <a:schemeClr val="tx1"/>
              </a:solidFill>
              <a:effectLst/>
              <a:latin typeface="Times"/>
              <a:ea typeface="ＭＳ Ｐゴシック" charset="-128"/>
              <a:cs typeface="Times"/>
            </a:endParaRPr>
          </a:p>
        </p:txBody>
      </p:sp>
      <p:sp>
        <p:nvSpPr>
          <p:cNvPr id="9" name="Slide Number Placeholder 8"/>
          <p:cNvSpPr>
            <a:spLocks noGrp="1"/>
          </p:cNvSpPr>
          <p:nvPr>
            <p:ph type="sldNum" sz="quarter" idx="12"/>
          </p:nvPr>
        </p:nvSpPr>
        <p:spPr/>
        <p:txBody>
          <a:bodyPr/>
          <a:lstStyle/>
          <a:p>
            <a:pPr>
              <a:defRPr/>
            </a:pPr>
            <a:fld id="{11100DB0-2252-EC4F-BD96-6F19C93C85E6}" type="slidenum">
              <a:rPr lang="en-US" altLang="ja-JP" smtClean="0"/>
              <a:pPr>
                <a:defRPr/>
              </a:pPr>
              <a:t>44</a:t>
            </a:fld>
            <a:endParaRPr lang="en-US" altLang="ja-JP"/>
          </a:p>
        </p:txBody>
      </p:sp>
    </p:spTree>
    <p:extLst>
      <p:ext uri="{BB962C8B-B14F-4D97-AF65-F5344CB8AC3E}">
        <p14:creationId xmlns:p14="http://schemas.microsoft.com/office/powerpoint/2010/main" xmlns="" val="17912561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HORYU-II conclusion</a:t>
            </a:r>
            <a:endParaRPr lang="ja-JP" altLang="en-US" dirty="0"/>
          </a:p>
        </p:txBody>
      </p:sp>
      <p:sp>
        <p:nvSpPr>
          <p:cNvPr id="3" name="コンテンツ プレースホルダ 2"/>
          <p:cNvSpPr>
            <a:spLocks noGrp="1"/>
          </p:cNvSpPr>
          <p:nvPr>
            <p:ph idx="1"/>
          </p:nvPr>
        </p:nvSpPr>
        <p:spPr/>
        <p:txBody>
          <a:bodyPr/>
          <a:lstStyle/>
          <a:p>
            <a:r>
              <a:rPr lang="en-US" sz="2400" dirty="0" smtClean="0"/>
              <a:t>As a student satellite project, HORYU-II project was quite successful. </a:t>
            </a:r>
          </a:p>
          <a:p>
            <a:r>
              <a:rPr lang="en-US" sz="2400" dirty="0" smtClean="0"/>
              <a:t>Students</a:t>
            </a:r>
          </a:p>
          <a:p>
            <a:pPr lvl="1"/>
            <a:r>
              <a:rPr lang="en-US" sz="2400" dirty="0" smtClean="0"/>
              <a:t>Delivered the satellite on-time after thorough verification. </a:t>
            </a:r>
          </a:p>
          <a:p>
            <a:pPr lvl="1"/>
            <a:r>
              <a:rPr lang="en-US" sz="2400" dirty="0" smtClean="0"/>
              <a:t>Proceeded the project using the basic practices of systems engineering. </a:t>
            </a:r>
          </a:p>
          <a:p>
            <a:r>
              <a:rPr lang="en-US" sz="2400" dirty="0" smtClean="0"/>
              <a:t>The key to the success </a:t>
            </a:r>
          </a:p>
          <a:p>
            <a:pPr lvl="1"/>
            <a:r>
              <a:rPr lang="en-US" sz="2400" dirty="0" smtClean="0"/>
              <a:t>Launch opportunity very likely from beginning of project</a:t>
            </a:r>
          </a:p>
          <a:p>
            <a:pPr lvl="1"/>
            <a:r>
              <a:rPr lang="en-US" sz="2400" dirty="0" smtClean="0"/>
              <a:t>Maintained high motivation</a:t>
            </a:r>
            <a:endParaRPr lang="ja-JP" altLang="en-US" sz="2400" dirty="0" smtClean="0"/>
          </a:p>
          <a:p>
            <a:endParaRPr lang="ja-JP" altLang="en-US" sz="2400" dirty="0"/>
          </a:p>
        </p:txBody>
      </p:sp>
      <p:sp>
        <p:nvSpPr>
          <p:cNvPr id="4" name="スライド番号プレースホルダ 3"/>
          <p:cNvSpPr>
            <a:spLocks noGrp="1"/>
          </p:cNvSpPr>
          <p:nvPr>
            <p:ph type="sldNum" sz="quarter" idx="12"/>
          </p:nvPr>
        </p:nvSpPr>
        <p:spPr/>
        <p:txBody>
          <a:bodyPr/>
          <a:lstStyle/>
          <a:p>
            <a:pPr>
              <a:defRPr/>
            </a:pPr>
            <a:fld id="{4048C0D4-87C0-244C-9167-9A696DC86442}" type="slidenum">
              <a:rPr lang="en-US" altLang="ja-JP" smtClean="0"/>
              <a:pPr>
                <a:defRPr/>
              </a:pPr>
              <a:t>45</a:t>
            </a:fld>
            <a:endParaRPr lang="en-US" altLang="ja-JP"/>
          </a:p>
        </p:txBody>
      </p:sp>
    </p:spTree>
    <p:extLst>
      <p:ext uri="{BB962C8B-B14F-4D97-AF65-F5344CB8AC3E}">
        <p14:creationId xmlns:p14="http://schemas.microsoft.com/office/powerpoint/2010/main" xmlns="" val="8144624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48426"/>
            <a:ext cx="8915400" cy="625389"/>
          </a:xfrm>
        </p:spPr>
        <p:txBody>
          <a:bodyPr>
            <a:normAutofit fontScale="90000"/>
          </a:bodyPr>
          <a:lstStyle/>
          <a:p>
            <a:r>
              <a:rPr lang="en-US" altLang="ja-JP" dirty="0" err="1" smtClean="0">
                <a:latin typeface="Times"/>
                <a:cs typeface="Times"/>
              </a:rPr>
              <a:t>Kyutech</a:t>
            </a:r>
            <a:r>
              <a:rPr lang="en-US" altLang="ja-JP" dirty="0" smtClean="0">
                <a:latin typeface="Times"/>
                <a:cs typeface="Times"/>
              </a:rPr>
              <a:t> Satellite Projects</a:t>
            </a:r>
            <a:endParaRPr lang="ja-JP" altLang="en-US" dirty="0">
              <a:latin typeface="Times"/>
              <a:cs typeface="Times"/>
            </a:endParaRPr>
          </a:p>
        </p:txBody>
      </p:sp>
      <p:sp>
        <p:nvSpPr>
          <p:cNvPr id="6" name="テキスト ボックス 5"/>
          <p:cNvSpPr txBox="1"/>
          <p:nvPr/>
        </p:nvSpPr>
        <p:spPr>
          <a:xfrm>
            <a:off x="1011275" y="4022043"/>
            <a:ext cx="3065412" cy="830997"/>
          </a:xfrm>
          <a:prstGeom prst="rect">
            <a:avLst/>
          </a:prstGeom>
          <a:noFill/>
        </p:spPr>
        <p:txBody>
          <a:bodyPr wrap="none" rtlCol="0">
            <a:spAutoFit/>
          </a:bodyPr>
          <a:lstStyle/>
          <a:p>
            <a:pPr algn="ctr"/>
            <a:r>
              <a:rPr kumimoji="1" lang="en-US" altLang="ja-JP" dirty="0" smtClean="0">
                <a:latin typeface="Times"/>
                <a:cs typeface="Times"/>
              </a:rPr>
              <a:t>HORYU-III</a:t>
            </a:r>
          </a:p>
          <a:p>
            <a:pPr algn="ctr"/>
            <a:r>
              <a:rPr lang="en-US" altLang="ja-JP" dirty="0" smtClean="0">
                <a:latin typeface="Times"/>
                <a:cs typeface="Times"/>
              </a:rPr>
              <a:t>Student  Satellites (3U)</a:t>
            </a:r>
            <a:endParaRPr kumimoji="1" lang="ja-JP" altLang="en-US" dirty="0">
              <a:latin typeface="Times"/>
              <a:cs typeface="Times"/>
            </a:endParaRPr>
          </a:p>
        </p:txBody>
      </p:sp>
      <p:sp>
        <p:nvSpPr>
          <p:cNvPr id="7" name="テキスト ボックス 6"/>
          <p:cNvSpPr txBox="1"/>
          <p:nvPr/>
        </p:nvSpPr>
        <p:spPr>
          <a:xfrm>
            <a:off x="5743276" y="4060531"/>
            <a:ext cx="2424161" cy="830997"/>
          </a:xfrm>
          <a:prstGeom prst="rect">
            <a:avLst/>
          </a:prstGeom>
          <a:noFill/>
        </p:spPr>
        <p:txBody>
          <a:bodyPr wrap="none" rtlCol="0">
            <a:spAutoFit/>
          </a:bodyPr>
          <a:lstStyle/>
          <a:p>
            <a:pPr algn="ctr"/>
            <a:r>
              <a:rPr kumimoji="1" lang="en-US" altLang="ja-JP" dirty="0" smtClean="0">
                <a:latin typeface="Times"/>
                <a:cs typeface="Times"/>
              </a:rPr>
              <a:t>HORYU-IV</a:t>
            </a:r>
          </a:p>
          <a:p>
            <a:pPr algn="ctr"/>
            <a:r>
              <a:rPr lang="en-US" altLang="ja-JP" dirty="0" smtClean="0">
                <a:latin typeface="Times"/>
                <a:cs typeface="Times"/>
              </a:rPr>
              <a:t>Semi-professional</a:t>
            </a:r>
            <a:endParaRPr kumimoji="1" lang="ja-JP" altLang="en-US" dirty="0">
              <a:latin typeface="Times"/>
              <a:cs typeface="Times"/>
            </a:endParaRPr>
          </a:p>
        </p:txBody>
      </p:sp>
      <p:sp>
        <p:nvSpPr>
          <p:cNvPr id="10" name="テキスト ボックス 9"/>
          <p:cNvSpPr txBox="1"/>
          <p:nvPr/>
        </p:nvSpPr>
        <p:spPr>
          <a:xfrm>
            <a:off x="1773741" y="4811036"/>
            <a:ext cx="1582284" cy="461665"/>
          </a:xfrm>
          <a:prstGeom prst="rect">
            <a:avLst/>
          </a:prstGeom>
          <a:noFill/>
        </p:spPr>
        <p:txBody>
          <a:bodyPr wrap="none" rtlCol="0">
            <a:spAutoFit/>
          </a:bodyPr>
          <a:lstStyle/>
          <a:p>
            <a:r>
              <a:rPr kumimoji="1" lang="en-US" altLang="ja-JP" dirty="0" smtClean="0">
                <a:latin typeface="Times"/>
                <a:cs typeface="Times"/>
              </a:rPr>
              <a:t>2013~2015</a:t>
            </a:r>
            <a:endParaRPr kumimoji="1" lang="ja-JP" altLang="en-US" dirty="0">
              <a:latin typeface="Times"/>
              <a:cs typeface="Times"/>
            </a:endParaRPr>
          </a:p>
        </p:txBody>
      </p:sp>
      <p:sp>
        <p:nvSpPr>
          <p:cNvPr id="11" name="テキスト ボックス 10"/>
          <p:cNvSpPr txBox="1"/>
          <p:nvPr/>
        </p:nvSpPr>
        <p:spPr>
          <a:xfrm>
            <a:off x="1581302" y="5276420"/>
            <a:ext cx="2141632" cy="461665"/>
          </a:xfrm>
          <a:prstGeom prst="rect">
            <a:avLst/>
          </a:prstGeom>
          <a:noFill/>
        </p:spPr>
        <p:txBody>
          <a:bodyPr wrap="none" rtlCol="0">
            <a:spAutoFit/>
          </a:bodyPr>
          <a:lstStyle/>
          <a:p>
            <a:r>
              <a:rPr kumimoji="1" lang="en-US" altLang="ja-JP" dirty="0" smtClean="0">
                <a:latin typeface="Times"/>
                <a:cs typeface="Times"/>
              </a:rPr>
              <a:t>Launch (2014?)</a:t>
            </a:r>
            <a:endParaRPr kumimoji="1" lang="ja-JP" altLang="en-US" dirty="0">
              <a:latin typeface="Times"/>
              <a:cs typeface="Times"/>
            </a:endParaRPr>
          </a:p>
        </p:txBody>
      </p:sp>
      <p:sp>
        <p:nvSpPr>
          <p:cNvPr id="12" name="テキスト ボックス 11"/>
          <p:cNvSpPr txBox="1"/>
          <p:nvPr/>
        </p:nvSpPr>
        <p:spPr>
          <a:xfrm>
            <a:off x="6031158" y="4849525"/>
            <a:ext cx="1582284" cy="461665"/>
          </a:xfrm>
          <a:prstGeom prst="rect">
            <a:avLst/>
          </a:prstGeom>
          <a:noFill/>
        </p:spPr>
        <p:txBody>
          <a:bodyPr wrap="none" rtlCol="0">
            <a:spAutoFit/>
          </a:bodyPr>
          <a:lstStyle/>
          <a:p>
            <a:r>
              <a:rPr kumimoji="1" lang="en-US" altLang="ja-JP" dirty="0" smtClean="0">
                <a:latin typeface="Times"/>
                <a:cs typeface="Times"/>
              </a:rPr>
              <a:t>2013~2017</a:t>
            </a:r>
            <a:endParaRPr kumimoji="1" lang="ja-JP" altLang="en-US" dirty="0">
              <a:latin typeface="Times"/>
              <a:cs typeface="Times"/>
            </a:endParaRPr>
          </a:p>
        </p:txBody>
      </p:sp>
      <p:sp>
        <p:nvSpPr>
          <p:cNvPr id="13" name="テキスト ボックス 12"/>
          <p:cNvSpPr txBox="1"/>
          <p:nvPr/>
        </p:nvSpPr>
        <p:spPr>
          <a:xfrm>
            <a:off x="5396110" y="5299533"/>
            <a:ext cx="3167454" cy="461665"/>
          </a:xfrm>
          <a:prstGeom prst="rect">
            <a:avLst/>
          </a:prstGeom>
          <a:noFill/>
        </p:spPr>
        <p:txBody>
          <a:bodyPr wrap="none" rtlCol="0">
            <a:spAutoFit/>
          </a:bodyPr>
          <a:lstStyle/>
          <a:p>
            <a:r>
              <a:rPr kumimoji="1" lang="en-US" altLang="ja-JP" dirty="0" smtClean="0">
                <a:latin typeface="Times"/>
                <a:cs typeface="Times"/>
              </a:rPr>
              <a:t>Launch (2015 or 2016?)</a:t>
            </a:r>
            <a:endParaRPr kumimoji="1" lang="ja-JP" altLang="en-US" dirty="0">
              <a:latin typeface="Times"/>
              <a:cs typeface="Times"/>
            </a:endParaRPr>
          </a:p>
        </p:txBody>
      </p:sp>
      <p:pic>
        <p:nvPicPr>
          <p:cNvPr id="9" name="図 8"/>
          <p:cNvPicPr>
            <a:picLocks noChangeAspect="1"/>
          </p:cNvPicPr>
          <p:nvPr/>
        </p:nvPicPr>
        <p:blipFill>
          <a:blip r:embed="rId3"/>
          <a:stretch>
            <a:fillRect/>
          </a:stretch>
        </p:blipFill>
        <p:spPr>
          <a:xfrm>
            <a:off x="5096569" y="808239"/>
            <a:ext cx="3805963" cy="3252198"/>
          </a:xfrm>
          <a:prstGeom prst="rect">
            <a:avLst/>
          </a:prstGeom>
        </p:spPr>
      </p:pic>
      <p:pic>
        <p:nvPicPr>
          <p:cNvPr id="4" name="図 3" descr="鳳龍参号_展開後_3.tif"/>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84886" y="929083"/>
            <a:ext cx="4815027" cy="3227573"/>
          </a:xfrm>
          <a:prstGeom prst="rect">
            <a:avLst/>
          </a:prstGeom>
        </p:spPr>
      </p:pic>
      <p:sp>
        <p:nvSpPr>
          <p:cNvPr id="5" name="テキスト ボックス 4"/>
          <p:cNvSpPr txBox="1"/>
          <p:nvPr/>
        </p:nvSpPr>
        <p:spPr>
          <a:xfrm>
            <a:off x="346397" y="5946326"/>
            <a:ext cx="3802844" cy="461665"/>
          </a:xfrm>
          <a:prstGeom prst="rect">
            <a:avLst/>
          </a:prstGeom>
          <a:solidFill>
            <a:srgbClr val="FFFF00"/>
          </a:solidFill>
        </p:spPr>
        <p:txBody>
          <a:bodyPr wrap="none" rtlCol="0">
            <a:spAutoFit/>
          </a:bodyPr>
          <a:lstStyle/>
          <a:p>
            <a:r>
              <a:rPr kumimoji="1" lang="en-US" altLang="ja-JP" dirty="0" smtClean="0">
                <a:latin typeface="Times"/>
                <a:cs typeface="Times"/>
              </a:rPr>
              <a:t>Discharge current acquisition</a:t>
            </a:r>
            <a:endParaRPr kumimoji="1" lang="ja-JP" altLang="en-US" dirty="0">
              <a:latin typeface="Times"/>
              <a:cs typeface="Times"/>
            </a:endParaRPr>
          </a:p>
        </p:txBody>
      </p:sp>
      <p:sp>
        <p:nvSpPr>
          <p:cNvPr id="14" name="テキスト ボックス 13"/>
          <p:cNvSpPr txBox="1"/>
          <p:nvPr/>
        </p:nvSpPr>
        <p:spPr>
          <a:xfrm>
            <a:off x="4957861" y="5946327"/>
            <a:ext cx="4948139" cy="461665"/>
          </a:xfrm>
          <a:prstGeom prst="rect">
            <a:avLst/>
          </a:prstGeom>
          <a:solidFill>
            <a:srgbClr val="FFFF00"/>
          </a:solidFill>
        </p:spPr>
        <p:txBody>
          <a:bodyPr wrap="none" rtlCol="0">
            <a:spAutoFit/>
          </a:bodyPr>
          <a:lstStyle/>
          <a:p>
            <a:r>
              <a:rPr kumimoji="1" lang="en-US" altLang="ja-JP" dirty="0" smtClean="0">
                <a:latin typeface="Times"/>
                <a:cs typeface="Times"/>
              </a:rPr>
              <a:t>Discharge current &amp; image acquisition</a:t>
            </a:r>
            <a:endParaRPr kumimoji="1" lang="ja-JP" altLang="en-US" dirty="0">
              <a:latin typeface="Times"/>
              <a:cs typeface="Times"/>
            </a:endParaRPr>
          </a:p>
        </p:txBody>
      </p:sp>
      <p:sp>
        <p:nvSpPr>
          <p:cNvPr id="15" name="Slide Number Placeholder 14"/>
          <p:cNvSpPr>
            <a:spLocks noGrp="1"/>
          </p:cNvSpPr>
          <p:nvPr>
            <p:ph type="sldNum" sz="quarter" idx="12"/>
          </p:nvPr>
        </p:nvSpPr>
        <p:spPr/>
        <p:txBody>
          <a:bodyPr/>
          <a:lstStyle/>
          <a:p>
            <a:pPr>
              <a:defRPr/>
            </a:pPr>
            <a:fld id="{11100DB0-2252-EC4F-BD96-6F19C93C85E6}" type="slidenum">
              <a:rPr lang="en-US" altLang="ja-JP" smtClean="0"/>
              <a:pPr>
                <a:defRPr/>
              </a:pPr>
              <a:t>46</a:t>
            </a:fld>
            <a:endParaRPr lang="en-US" altLang="ja-JP"/>
          </a:p>
        </p:txBody>
      </p:sp>
    </p:spTree>
    <p:extLst>
      <p:ext uri="{BB962C8B-B14F-4D97-AF65-F5344CB8AC3E}">
        <p14:creationId xmlns:p14="http://schemas.microsoft.com/office/powerpoint/2010/main" xmlns="" val="34841026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153400" cy="788995"/>
          </a:xfrm>
        </p:spPr>
        <p:txBody>
          <a:bodyPr/>
          <a:lstStyle/>
          <a:p>
            <a:r>
              <a:rPr lang="en-US" sz="4000" dirty="0" smtClean="0"/>
              <a:t>HORYU-III overview</a:t>
            </a:r>
            <a:endParaRPr lang="en-US" sz="4000" dirty="0"/>
          </a:p>
        </p:txBody>
      </p:sp>
      <p:sp>
        <p:nvSpPr>
          <p:cNvPr id="3" name="Slide Number Placeholder 2"/>
          <p:cNvSpPr>
            <a:spLocks noGrp="1"/>
          </p:cNvSpPr>
          <p:nvPr>
            <p:ph type="sldNum" sz="quarter" idx="12"/>
          </p:nvPr>
        </p:nvSpPr>
        <p:spPr/>
        <p:txBody>
          <a:bodyPr/>
          <a:lstStyle/>
          <a:p>
            <a:pPr>
              <a:defRPr/>
            </a:pPr>
            <a:fld id="{11100DB0-2252-EC4F-BD96-6F19C93C85E6}" type="slidenum">
              <a:rPr lang="en-US" altLang="ja-JP" smtClean="0"/>
              <a:pPr>
                <a:defRPr/>
              </a:pPr>
              <a:t>47</a:t>
            </a:fld>
            <a:endParaRPr lang="en-US" altLang="ja-JP"/>
          </a:p>
        </p:txBody>
      </p:sp>
      <p:pic>
        <p:nvPicPr>
          <p:cNvPr id="43" name="Picture 42" descr="Horyu_3_overview.pn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0" y="903206"/>
            <a:ext cx="9906000" cy="4088963"/>
          </a:xfrm>
          <a:prstGeom prst="rect">
            <a:avLst/>
          </a:prstGeom>
        </p:spPr>
      </p:pic>
      <p:sp>
        <p:nvSpPr>
          <p:cNvPr id="44" name="コンテンツ プレースホルダ 2"/>
          <p:cNvSpPr txBox="1">
            <a:spLocks/>
          </p:cNvSpPr>
          <p:nvPr/>
        </p:nvSpPr>
        <p:spPr>
          <a:xfrm>
            <a:off x="334009" y="5106444"/>
            <a:ext cx="9379548" cy="1551902"/>
          </a:xfrm>
          <a:prstGeom prst="rect">
            <a:avLst/>
          </a:prstGeom>
        </p:spPr>
        <p:txBody>
          <a:bodyPr/>
          <a:lstStyle>
            <a:lvl1pPr marL="342900" indent="-342900" algn="l" rtl="0" fontAlgn="base">
              <a:spcBef>
                <a:spcPct val="20000"/>
              </a:spcBef>
              <a:spcAft>
                <a:spcPct val="0"/>
              </a:spcAft>
              <a:buChar char="•"/>
              <a:defRPr kumimoji="1" sz="3200">
                <a:solidFill>
                  <a:schemeClr val="tx1"/>
                </a:solidFill>
                <a:latin typeface="Times"/>
                <a:ea typeface="+mn-ea"/>
                <a:cs typeface="ＭＳ ゴシック" charset="-128"/>
              </a:defRPr>
            </a:lvl1pPr>
            <a:lvl2pPr marL="742950" indent="-285750" algn="l" rtl="0" fontAlgn="base">
              <a:spcBef>
                <a:spcPct val="20000"/>
              </a:spcBef>
              <a:spcAft>
                <a:spcPct val="0"/>
              </a:spcAft>
              <a:buChar char="–"/>
              <a:defRPr kumimoji="1" sz="2800">
                <a:solidFill>
                  <a:schemeClr val="tx1"/>
                </a:solidFill>
                <a:latin typeface="Times"/>
                <a:ea typeface="+mn-ea"/>
                <a:cs typeface="ＭＳ ゴシック" charset="-128"/>
              </a:defRPr>
            </a:lvl2pPr>
            <a:lvl3pPr marL="1143000" indent="-228600" algn="l" rtl="0" fontAlgn="base">
              <a:spcBef>
                <a:spcPct val="20000"/>
              </a:spcBef>
              <a:spcAft>
                <a:spcPct val="0"/>
              </a:spcAft>
              <a:buChar char="•"/>
              <a:defRPr kumimoji="1" sz="2400">
                <a:solidFill>
                  <a:schemeClr val="tx1"/>
                </a:solidFill>
                <a:latin typeface="Times"/>
                <a:ea typeface="+mn-ea"/>
                <a:cs typeface="ＭＳ ゴシック" charset="-128"/>
              </a:defRPr>
            </a:lvl3pPr>
            <a:lvl4pPr marL="1600200" indent="-228600" algn="l" rtl="0" fontAlgn="base">
              <a:spcBef>
                <a:spcPct val="20000"/>
              </a:spcBef>
              <a:spcAft>
                <a:spcPct val="0"/>
              </a:spcAft>
              <a:buChar char="–"/>
              <a:defRPr kumimoji="1" sz="2000">
                <a:solidFill>
                  <a:schemeClr val="tx1"/>
                </a:solidFill>
                <a:latin typeface="Times"/>
                <a:ea typeface="+mn-ea"/>
                <a:cs typeface="ＭＳ ゴシック" charset="-128"/>
              </a:defRPr>
            </a:lvl4pPr>
            <a:lvl5pPr marL="2057400" indent="-228600" algn="l" rtl="0" fontAlgn="base">
              <a:spcBef>
                <a:spcPct val="20000"/>
              </a:spcBef>
              <a:spcAft>
                <a:spcPct val="0"/>
              </a:spcAft>
              <a:buChar char="»"/>
              <a:defRPr kumimoji="1" sz="2000">
                <a:solidFill>
                  <a:schemeClr val="tx1"/>
                </a:solidFill>
                <a:latin typeface="Times"/>
                <a:ea typeface="+mn-ea"/>
                <a:cs typeface="ＭＳ ゴシック" charset="-128"/>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a:lstStyle>
          <a:p>
            <a:r>
              <a:rPr lang="en-US" sz="2400" dirty="0" smtClean="0"/>
              <a:t>Main mission:  measure discharge current waveform</a:t>
            </a:r>
          </a:p>
          <a:p>
            <a:r>
              <a:rPr lang="en-US" sz="2400" dirty="0" smtClean="0"/>
              <a:t>Sub-missions:  Earth imaging, inter-satellite optical communication</a:t>
            </a:r>
          </a:p>
          <a:p>
            <a:r>
              <a:rPr lang="en-US" sz="2400" dirty="0" smtClean="0"/>
              <a:t>Launch:  H-IIB HTV-5 to ISS for release</a:t>
            </a:r>
          </a:p>
          <a:p>
            <a:endParaRPr lang="ja-JP" altLang="en-US" sz="2400" dirty="0"/>
          </a:p>
        </p:txBody>
      </p:sp>
    </p:spTree>
    <p:extLst>
      <p:ext uri="{BB962C8B-B14F-4D97-AF65-F5344CB8AC3E}">
        <p14:creationId xmlns:p14="http://schemas.microsoft.com/office/powerpoint/2010/main" xmlns="" val="34893895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1100DB0-2252-EC4F-BD96-6F19C93C85E6}" type="slidenum">
              <a:rPr lang="en-US" altLang="ja-JP" smtClean="0"/>
              <a:pPr>
                <a:defRPr/>
              </a:pPr>
              <a:t>48</a:t>
            </a:fld>
            <a:endParaRPr lang="en-US" altLang="ja-JP"/>
          </a:p>
        </p:txBody>
      </p:sp>
      <p:sp>
        <p:nvSpPr>
          <p:cNvPr id="5" name="Title 1"/>
          <p:cNvSpPr>
            <a:spLocks noGrp="1"/>
          </p:cNvSpPr>
          <p:nvPr>
            <p:ph type="title"/>
          </p:nvPr>
        </p:nvSpPr>
        <p:spPr>
          <a:xfrm>
            <a:off x="762000" y="0"/>
            <a:ext cx="8153400" cy="788995"/>
          </a:xfrm>
        </p:spPr>
        <p:txBody>
          <a:bodyPr/>
          <a:lstStyle/>
          <a:p>
            <a:r>
              <a:rPr lang="en-US" sz="4000" dirty="0" smtClean="0"/>
              <a:t>HORYU-IV overview</a:t>
            </a:r>
            <a:endParaRPr lang="en-US" sz="4000" dirty="0"/>
          </a:p>
        </p:txBody>
      </p:sp>
      <p:pic>
        <p:nvPicPr>
          <p:cNvPr id="6" name="Picture 5" descr="HORYU-4.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469" y="778915"/>
            <a:ext cx="9771799" cy="5495740"/>
          </a:xfrm>
          <a:prstGeom prst="rect">
            <a:avLst/>
          </a:prstGeom>
        </p:spPr>
      </p:pic>
      <p:sp>
        <p:nvSpPr>
          <p:cNvPr id="7" name="TextBox 6"/>
          <p:cNvSpPr txBox="1"/>
          <p:nvPr/>
        </p:nvSpPr>
        <p:spPr>
          <a:xfrm>
            <a:off x="3502462" y="6023301"/>
            <a:ext cx="2596534" cy="461665"/>
          </a:xfrm>
          <a:prstGeom prst="rect">
            <a:avLst/>
          </a:prstGeom>
          <a:noFill/>
        </p:spPr>
        <p:txBody>
          <a:bodyPr wrap="none" rtlCol="0">
            <a:spAutoFit/>
          </a:bodyPr>
          <a:lstStyle/>
          <a:p>
            <a:r>
              <a:rPr lang="en-US" dirty="0" smtClean="0">
                <a:solidFill>
                  <a:srgbClr val="FF0000"/>
                </a:solidFill>
              </a:rPr>
              <a:t>External structure</a:t>
            </a:r>
            <a:endParaRPr lang="en-US" dirty="0">
              <a:solidFill>
                <a:srgbClr val="FF0000"/>
              </a:solidFill>
            </a:endParaRPr>
          </a:p>
        </p:txBody>
      </p:sp>
    </p:spTree>
    <p:extLst>
      <p:ext uri="{BB962C8B-B14F-4D97-AF65-F5344CB8AC3E}">
        <p14:creationId xmlns:p14="http://schemas.microsoft.com/office/powerpoint/2010/main" xmlns="" val="37295764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153400" cy="827482"/>
          </a:xfrm>
        </p:spPr>
        <p:txBody>
          <a:bodyPr/>
          <a:lstStyle/>
          <a:p>
            <a:r>
              <a:rPr lang="en-US" sz="4000" dirty="0" smtClean="0"/>
              <a:t>ISS </a:t>
            </a:r>
            <a:r>
              <a:rPr lang="en-US" sz="4000" dirty="0" err="1" smtClean="0"/>
              <a:t>Cubesat</a:t>
            </a:r>
            <a:r>
              <a:rPr lang="en-US" sz="4000" dirty="0" smtClean="0"/>
              <a:t> “launch” program</a:t>
            </a:r>
            <a:endParaRPr lang="en-US" sz="4000" dirty="0"/>
          </a:p>
        </p:txBody>
      </p:sp>
      <p:sp>
        <p:nvSpPr>
          <p:cNvPr id="3" name="Slide Number Placeholder 2"/>
          <p:cNvSpPr>
            <a:spLocks noGrp="1"/>
          </p:cNvSpPr>
          <p:nvPr>
            <p:ph type="sldNum" sz="quarter" idx="12"/>
          </p:nvPr>
        </p:nvSpPr>
        <p:spPr/>
        <p:txBody>
          <a:bodyPr/>
          <a:lstStyle/>
          <a:p>
            <a:pPr>
              <a:defRPr/>
            </a:pPr>
            <a:fld id="{11100DB0-2252-EC4F-BD96-6F19C93C85E6}" type="slidenum">
              <a:rPr lang="en-US" altLang="ja-JP" smtClean="0"/>
              <a:pPr>
                <a:defRPr/>
              </a:pPr>
              <a:t>49</a:t>
            </a:fld>
            <a:endParaRPr lang="en-US" altLang="ja-JP"/>
          </a:p>
        </p:txBody>
      </p:sp>
      <p:sp>
        <p:nvSpPr>
          <p:cNvPr id="4" name="コンテンツ プレースホルダ 2"/>
          <p:cNvSpPr txBox="1">
            <a:spLocks/>
          </p:cNvSpPr>
          <p:nvPr/>
        </p:nvSpPr>
        <p:spPr>
          <a:xfrm>
            <a:off x="742950" y="834320"/>
            <a:ext cx="8840708" cy="5638800"/>
          </a:xfrm>
          <a:prstGeom prst="rect">
            <a:avLst/>
          </a:prstGeom>
        </p:spPr>
        <p:txBody>
          <a:bodyPr/>
          <a:lstStyle>
            <a:lvl1pPr marL="342900" indent="-342900" algn="l" rtl="0" fontAlgn="base">
              <a:spcBef>
                <a:spcPct val="20000"/>
              </a:spcBef>
              <a:spcAft>
                <a:spcPct val="0"/>
              </a:spcAft>
              <a:buChar char="•"/>
              <a:defRPr kumimoji="1" sz="3200">
                <a:solidFill>
                  <a:schemeClr val="tx1"/>
                </a:solidFill>
                <a:latin typeface="Times"/>
                <a:ea typeface="+mn-ea"/>
                <a:cs typeface="ＭＳ ゴシック" charset="-128"/>
              </a:defRPr>
            </a:lvl1pPr>
            <a:lvl2pPr marL="742950" indent="-285750" algn="l" rtl="0" fontAlgn="base">
              <a:spcBef>
                <a:spcPct val="20000"/>
              </a:spcBef>
              <a:spcAft>
                <a:spcPct val="0"/>
              </a:spcAft>
              <a:buChar char="–"/>
              <a:defRPr kumimoji="1" sz="2800">
                <a:solidFill>
                  <a:schemeClr val="tx1"/>
                </a:solidFill>
                <a:latin typeface="Times"/>
                <a:ea typeface="+mn-ea"/>
                <a:cs typeface="ＭＳ ゴシック" charset="-128"/>
              </a:defRPr>
            </a:lvl2pPr>
            <a:lvl3pPr marL="1143000" indent="-228600" algn="l" rtl="0" fontAlgn="base">
              <a:spcBef>
                <a:spcPct val="20000"/>
              </a:spcBef>
              <a:spcAft>
                <a:spcPct val="0"/>
              </a:spcAft>
              <a:buChar char="•"/>
              <a:defRPr kumimoji="1" sz="2400">
                <a:solidFill>
                  <a:schemeClr val="tx1"/>
                </a:solidFill>
                <a:latin typeface="Times"/>
                <a:ea typeface="+mn-ea"/>
                <a:cs typeface="ＭＳ ゴシック" charset="-128"/>
              </a:defRPr>
            </a:lvl3pPr>
            <a:lvl4pPr marL="1600200" indent="-228600" algn="l" rtl="0" fontAlgn="base">
              <a:spcBef>
                <a:spcPct val="20000"/>
              </a:spcBef>
              <a:spcAft>
                <a:spcPct val="0"/>
              </a:spcAft>
              <a:buChar char="–"/>
              <a:defRPr kumimoji="1" sz="2000">
                <a:solidFill>
                  <a:schemeClr val="tx1"/>
                </a:solidFill>
                <a:latin typeface="Times"/>
                <a:ea typeface="+mn-ea"/>
                <a:cs typeface="ＭＳ ゴシック" charset="-128"/>
              </a:defRPr>
            </a:lvl4pPr>
            <a:lvl5pPr marL="2057400" indent="-228600" algn="l" rtl="0" fontAlgn="base">
              <a:spcBef>
                <a:spcPct val="20000"/>
              </a:spcBef>
              <a:spcAft>
                <a:spcPct val="0"/>
              </a:spcAft>
              <a:buChar char="»"/>
              <a:defRPr kumimoji="1" sz="2000">
                <a:solidFill>
                  <a:schemeClr val="tx1"/>
                </a:solidFill>
                <a:latin typeface="Times"/>
                <a:ea typeface="+mn-ea"/>
                <a:cs typeface="ＭＳ ゴシック" charset="-128"/>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a:lstStyle>
          <a:p>
            <a:r>
              <a:rPr lang="en-US" sz="2400" dirty="0" smtClean="0"/>
              <a:t>JAXA releasing </a:t>
            </a:r>
            <a:r>
              <a:rPr lang="en-US" sz="2400" dirty="0" err="1" smtClean="0"/>
              <a:t>cubestas</a:t>
            </a:r>
            <a:r>
              <a:rPr lang="en-US" sz="2400" dirty="0" smtClean="0"/>
              <a:t> from ISS </a:t>
            </a:r>
            <a:r>
              <a:rPr lang="en-US" sz="2400" dirty="0" err="1" smtClean="0"/>
              <a:t>Kibo</a:t>
            </a:r>
            <a:r>
              <a:rPr lang="en-US" sz="2400" dirty="0" smtClean="0"/>
              <a:t> module</a:t>
            </a:r>
          </a:p>
          <a:p>
            <a:pPr lvl="1"/>
            <a:r>
              <a:rPr lang="en-US" sz="2400" dirty="0" smtClean="0"/>
              <a:t>JEM- Small Satellite Orbital </a:t>
            </a:r>
            <a:r>
              <a:rPr lang="en-US" sz="2400" dirty="0" err="1" smtClean="0"/>
              <a:t>Deployer</a:t>
            </a:r>
            <a:r>
              <a:rPr lang="en-US" sz="2400" dirty="0" smtClean="0"/>
              <a:t> (J-SSOD) hardware:  6U</a:t>
            </a:r>
          </a:p>
          <a:p>
            <a:pPr lvl="2"/>
            <a:r>
              <a:rPr lang="en-US" sz="2000" dirty="0" smtClean="0"/>
              <a:t>2 release “pods”, 3U each</a:t>
            </a:r>
          </a:p>
          <a:p>
            <a:pPr lvl="2"/>
            <a:r>
              <a:rPr lang="en-US" sz="2000" dirty="0" smtClean="0"/>
              <a:t>Release 1</a:t>
            </a:r>
            <a:r>
              <a:rPr lang="en-US" sz="2000" dirty="0"/>
              <a:t>:  http://</a:t>
            </a:r>
            <a:r>
              <a:rPr lang="en-US" sz="2000" dirty="0" err="1"/>
              <a:t>www.youtube.com</a:t>
            </a:r>
            <a:r>
              <a:rPr lang="en-US" sz="2000" dirty="0"/>
              <a:t>/</a:t>
            </a:r>
            <a:r>
              <a:rPr lang="en-US" sz="2000" dirty="0" err="1"/>
              <a:t>watch?v</a:t>
            </a:r>
            <a:r>
              <a:rPr lang="en-US" sz="2000" dirty="0"/>
              <a:t>=G_Br2V3QokI</a:t>
            </a:r>
            <a:endParaRPr lang="en-US" sz="2000" dirty="0" smtClean="0"/>
          </a:p>
          <a:p>
            <a:pPr lvl="2"/>
            <a:r>
              <a:rPr lang="en-US" sz="2000" dirty="0" smtClean="0"/>
              <a:t>Release </a:t>
            </a:r>
            <a:r>
              <a:rPr lang="en-US" sz="2000" dirty="0"/>
              <a:t>2:  http://</a:t>
            </a:r>
            <a:r>
              <a:rPr lang="en-US" sz="2000" dirty="0" err="1"/>
              <a:t>www.youtube.com</a:t>
            </a:r>
            <a:r>
              <a:rPr lang="en-US" sz="2000" dirty="0"/>
              <a:t>/</a:t>
            </a:r>
            <a:r>
              <a:rPr lang="en-US" sz="2000" dirty="0" err="1"/>
              <a:t>watch?v</a:t>
            </a:r>
            <a:r>
              <a:rPr lang="en-US" sz="2000" dirty="0"/>
              <a:t>=R0GWszmdlXI</a:t>
            </a:r>
            <a:endParaRPr lang="en-US" sz="2000" dirty="0" smtClean="0"/>
          </a:p>
          <a:p>
            <a:pPr lvl="1"/>
            <a:r>
              <a:rPr lang="en-US" sz="2400" dirty="0" smtClean="0"/>
              <a:t>October 2012 (HTV-3)</a:t>
            </a:r>
          </a:p>
          <a:p>
            <a:pPr lvl="2"/>
            <a:r>
              <a:rPr lang="en-US" sz="2000" dirty="0" smtClean="0"/>
              <a:t>5 </a:t>
            </a:r>
            <a:r>
              <a:rPr lang="en-US" sz="2000" dirty="0" err="1" smtClean="0"/>
              <a:t>cubesats</a:t>
            </a:r>
            <a:r>
              <a:rPr lang="en-US" sz="2000" dirty="0" smtClean="0"/>
              <a:t>:  RAIKO (2U), FITSAT-1, WE WISH, F-1, </a:t>
            </a:r>
            <a:r>
              <a:rPr lang="en-US" sz="2000" dirty="0" err="1" smtClean="0"/>
              <a:t>TechEdSat</a:t>
            </a:r>
            <a:endParaRPr lang="en-US" sz="2000" dirty="0" smtClean="0"/>
          </a:p>
          <a:p>
            <a:pPr lvl="1"/>
            <a:r>
              <a:rPr lang="en-US" sz="2400" dirty="0" smtClean="0"/>
              <a:t>~November 2013 (HTV-4)</a:t>
            </a:r>
          </a:p>
          <a:p>
            <a:pPr lvl="2"/>
            <a:r>
              <a:rPr lang="en-US" sz="2000" dirty="0" smtClean="0"/>
              <a:t>4 </a:t>
            </a:r>
            <a:r>
              <a:rPr lang="en-US" sz="2000" dirty="0" err="1" smtClean="0"/>
              <a:t>cubesats</a:t>
            </a:r>
            <a:r>
              <a:rPr lang="en-US" sz="2000" dirty="0" smtClean="0"/>
              <a:t>:  TechEdSat-3 (3U), Pico Dragon*, Ardusat-1, </a:t>
            </a:r>
            <a:r>
              <a:rPr lang="en-US" sz="2000" dirty="0" err="1" smtClean="0"/>
              <a:t>Ardusat</a:t>
            </a:r>
            <a:r>
              <a:rPr lang="en-US" sz="2000" dirty="0" smtClean="0"/>
              <a:t>-X</a:t>
            </a:r>
          </a:p>
          <a:p>
            <a:pPr lvl="1"/>
            <a:r>
              <a:rPr lang="en-US" sz="2400" dirty="0" smtClean="0"/>
              <a:t>~2014 (HTV-5)</a:t>
            </a:r>
          </a:p>
          <a:p>
            <a:pPr lvl="2"/>
            <a:r>
              <a:rPr lang="en-US" sz="2000" dirty="0" smtClean="0">
                <a:solidFill>
                  <a:srgbClr val="FF0000"/>
                </a:solidFill>
              </a:rPr>
              <a:t>HORYU-3 (3U) </a:t>
            </a:r>
            <a:r>
              <a:rPr lang="en-US" sz="2000" dirty="0" smtClean="0"/>
              <a:t>and others</a:t>
            </a:r>
          </a:p>
          <a:p>
            <a:pPr lvl="1"/>
            <a:r>
              <a:rPr lang="en-US" sz="2400" dirty="0" smtClean="0"/>
              <a:t>~2015 (HTV-6)</a:t>
            </a:r>
          </a:p>
          <a:p>
            <a:pPr lvl="2"/>
            <a:r>
              <a:rPr lang="en-US" sz="2000" dirty="0" err="1" smtClean="0">
                <a:solidFill>
                  <a:srgbClr val="FF0000"/>
                </a:solidFill>
              </a:rPr>
              <a:t>Kyutech</a:t>
            </a:r>
            <a:r>
              <a:rPr lang="en-US" sz="2000" dirty="0" smtClean="0">
                <a:solidFill>
                  <a:srgbClr val="FF0000"/>
                </a:solidFill>
              </a:rPr>
              <a:t>/international partner 2-3U satellite?   </a:t>
            </a:r>
            <a:r>
              <a:rPr lang="en-US" sz="2000" dirty="0" smtClean="0"/>
              <a:t>And others</a:t>
            </a:r>
          </a:p>
          <a:p>
            <a:endParaRPr lang="en-US" sz="2400" dirty="0" smtClean="0"/>
          </a:p>
          <a:p>
            <a:endParaRPr lang="ja-JP" altLang="en-US" sz="2400" dirty="0"/>
          </a:p>
        </p:txBody>
      </p:sp>
      <p:sp>
        <p:nvSpPr>
          <p:cNvPr id="5" name="TextBox 4"/>
          <p:cNvSpPr txBox="1"/>
          <p:nvPr/>
        </p:nvSpPr>
        <p:spPr>
          <a:xfrm>
            <a:off x="461863" y="6234983"/>
            <a:ext cx="8395673" cy="400110"/>
          </a:xfrm>
          <a:prstGeom prst="rect">
            <a:avLst/>
          </a:prstGeom>
          <a:noFill/>
        </p:spPr>
        <p:txBody>
          <a:bodyPr wrap="none" rtlCol="0">
            <a:spAutoFit/>
          </a:bodyPr>
          <a:lstStyle/>
          <a:p>
            <a:r>
              <a:rPr lang="en-US" sz="2000" dirty="0" smtClean="0"/>
              <a:t>*will release November 19, 21:10 JST.  </a:t>
            </a:r>
            <a:r>
              <a:rPr lang="en-US" sz="2000" dirty="0" err="1" smtClean="0"/>
              <a:t>Kyutech</a:t>
            </a:r>
            <a:r>
              <a:rPr lang="en-US" sz="2000" dirty="0" smtClean="0"/>
              <a:t> will receive CW beacon. </a:t>
            </a:r>
            <a:endParaRPr lang="en-US" sz="2000" dirty="0"/>
          </a:p>
        </p:txBody>
      </p:sp>
    </p:spTree>
    <p:extLst>
      <p:ext uri="{BB962C8B-B14F-4D97-AF65-F5344CB8AC3E}">
        <p14:creationId xmlns:p14="http://schemas.microsoft.com/office/powerpoint/2010/main" xmlns="" val="4271823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タイトル 9"/>
          <p:cNvSpPr>
            <a:spLocks noGrp="1"/>
          </p:cNvSpPr>
          <p:nvPr>
            <p:ph type="title"/>
          </p:nvPr>
        </p:nvSpPr>
        <p:spPr/>
        <p:txBody>
          <a:bodyPr/>
          <a:lstStyle/>
          <a:p>
            <a:r>
              <a:rPr lang="en-US" altLang="ja-JP" dirty="0">
                <a:latin typeface="Times New Roman" charset="0"/>
                <a:ea typeface="ＭＳ Ｐゴシック" charset="0"/>
                <a:cs typeface="ＭＳ Ｐゴシック" charset="0"/>
              </a:rPr>
              <a:t>City of Kitakyushu</a:t>
            </a:r>
            <a:endParaRPr lang="ja-JP" altLang="en-US" dirty="0">
              <a:latin typeface="Times New Roman" charset="0"/>
              <a:ea typeface="ＭＳ Ｐゴシック" charset="0"/>
              <a:cs typeface="ＭＳ Ｐゴシック" charset="0"/>
            </a:endParaRPr>
          </a:p>
        </p:txBody>
      </p:sp>
      <p:pic>
        <p:nvPicPr>
          <p:cNvPr id="21507" name="図 2"/>
          <p:cNvPicPr>
            <a:picLocks noChangeAspect="1"/>
          </p:cNvPicPr>
          <p:nvPr/>
        </p:nvPicPr>
        <p:blipFill>
          <a:blip r:embed="rId2">
            <a:extLst>
              <a:ext uri="{28A0092B-C50C-407E-A947-70E740481C1C}">
                <a14:useLocalDpi xmlns:a14="http://schemas.microsoft.com/office/drawing/2010/main" xmlns=""/>
              </a:ext>
            </a:extLst>
          </a:blip>
          <a:srcRect/>
          <a:stretch>
            <a:fillRect/>
          </a:stretch>
        </p:blipFill>
        <p:spPr bwMode="auto">
          <a:xfrm>
            <a:off x="344488" y="981075"/>
            <a:ext cx="3240087" cy="243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図 3"/>
          <p:cNvPicPr>
            <a:picLocks noChangeAspect="1"/>
          </p:cNvPicPr>
          <p:nvPr/>
        </p:nvPicPr>
        <p:blipFill>
          <a:blip r:embed="rId3">
            <a:extLst>
              <a:ext uri="{28A0092B-C50C-407E-A947-70E740481C1C}">
                <a14:useLocalDpi xmlns:a14="http://schemas.microsoft.com/office/drawing/2010/main" xmlns=""/>
              </a:ext>
            </a:extLst>
          </a:blip>
          <a:srcRect/>
          <a:stretch>
            <a:fillRect/>
          </a:stretch>
        </p:blipFill>
        <p:spPr bwMode="auto">
          <a:xfrm>
            <a:off x="4016375" y="981075"/>
            <a:ext cx="3829050" cy="244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図 4"/>
          <p:cNvPicPr>
            <a:picLocks noChangeAspect="1"/>
          </p:cNvPicPr>
          <p:nvPr/>
        </p:nvPicPr>
        <p:blipFill>
          <a:blip r:embed="rId4">
            <a:extLst>
              <a:ext uri="{28A0092B-C50C-407E-A947-70E740481C1C}">
                <a14:useLocalDpi xmlns:a14="http://schemas.microsoft.com/office/drawing/2010/main" xmlns=""/>
              </a:ext>
            </a:extLst>
          </a:blip>
          <a:srcRect/>
          <a:stretch>
            <a:fillRect/>
          </a:stretch>
        </p:blipFill>
        <p:spPr bwMode="auto">
          <a:xfrm>
            <a:off x="273050" y="4076700"/>
            <a:ext cx="2921000" cy="194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0" name="図 5"/>
          <p:cNvPicPr>
            <a:picLocks noChangeAspect="1"/>
          </p:cNvPicPr>
          <p:nvPr/>
        </p:nvPicPr>
        <p:blipFill>
          <a:blip r:embed="rId5">
            <a:extLst>
              <a:ext uri="{28A0092B-C50C-407E-A947-70E740481C1C}">
                <a14:useLocalDpi xmlns:a14="http://schemas.microsoft.com/office/drawing/2010/main" xmlns=""/>
              </a:ext>
            </a:extLst>
          </a:blip>
          <a:srcRect/>
          <a:stretch>
            <a:fillRect/>
          </a:stretch>
        </p:blipFill>
        <p:spPr bwMode="auto">
          <a:xfrm>
            <a:off x="7040563" y="4005263"/>
            <a:ext cx="2608262"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1" name="図 6"/>
          <p:cNvPicPr>
            <a:picLocks noChangeAspect="1"/>
          </p:cNvPicPr>
          <p:nvPr/>
        </p:nvPicPr>
        <p:blipFill>
          <a:blip r:embed="rId6">
            <a:extLst>
              <a:ext uri="{28A0092B-C50C-407E-A947-70E740481C1C}">
                <a14:useLocalDpi xmlns:a14="http://schemas.microsoft.com/office/drawing/2010/main" xmlns=""/>
              </a:ext>
            </a:extLst>
          </a:blip>
          <a:srcRect/>
          <a:stretch>
            <a:fillRect/>
          </a:stretch>
        </p:blipFill>
        <p:spPr bwMode="auto">
          <a:xfrm>
            <a:off x="8048625" y="1052513"/>
            <a:ext cx="1584325" cy="237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2" name="図 8"/>
          <p:cNvPicPr>
            <a:picLocks noChangeAspect="1"/>
          </p:cNvPicPr>
          <p:nvPr/>
        </p:nvPicPr>
        <p:blipFill>
          <a:blip r:embed="rId7">
            <a:extLst>
              <a:ext uri="{28A0092B-C50C-407E-A947-70E740481C1C}">
                <a14:useLocalDpi xmlns:a14="http://schemas.microsoft.com/office/drawing/2010/main" xmlns=""/>
              </a:ext>
            </a:extLst>
          </a:blip>
          <a:srcRect/>
          <a:stretch>
            <a:fillRect/>
          </a:stretch>
        </p:blipFill>
        <p:spPr bwMode="auto">
          <a:xfrm>
            <a:off x="3368675" y="3644900"/>
            <a:ext cx="3552825"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11100DB0-2252-EC4F-BD96-6F19C93C85E6}" type="slidenum">
              <a:rPr lang="en-US" altLang="ja-JP" smtClean="0"/>
              <a:pPr>
                <a:defRPr/>
              </a:pPr>
              <a:t>5</a:t>
            </a:fld>
            <a:endParaRPr lang="en-US" altLang="ja-JP"/>
          </a:p>
        </p:txBody>
      </p:sp>
    </p:spTree>
    <p:extLst>
      <p:ext uri="{BB962C8B-B14F-4D97-AF65-F5344CB8AC3E}">
        <p14:creationId xmlns:p14="http://schemas.microsoft.com/office/powerpoint/2010/main" xmlns="" val="15615476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153400" cy="788995"/>
          </a:xfrm>
        </p:spPr>
        <p:txBody>
          <a:bodyPr/>
          <a:lstStyle/>
          <a:p>
            <a:r>
              <a:rPr lang="en-US" sz="4000" dirty="0" err="1" smtClean="0"/>
              <a:t>Cubesats</a:t>
            </a:r>
            <a:r>
              <a:rPr lang="en-US" sz="4000" dirty="0" smtClean="0"/>
              <a:t> released from ISS</a:t>
            </a:r>
            <a:endParaRPr lang="en-US" sz="4000" dirty="0"/>
          </a:p>
        </p:txBody>
      </p:sp>
      <p:sp>
        <p:nvSpPr>
          <p:cNvPr id="3" name="Slide Number Placeholder 2"/>
          <p:cNvSpPr>
            <a:spLocks noGrp="1"/>
          </p:cNvSpPr>
          <p:nvPr>
            <p:ph type="sldNum" sz="quarter" idx="12"/>
          </p:nvPr>
        </p:nvSpPr>
        <p:spPr/>
        <p:txBody>
          <a:bodyPr/>
          <a:lstStyle/>
          <a:p>
            <a:pPr>
              <a:defRPr/>
            </a:pPr>
            <a:fld id="{11100DB0-2252-EC4F-BD96-6F19C93C85E6}" type="slidenum">
              <a:rPr lang="en-US" altLang="ja-JP" smtClean="0"/>
              <a:pPr>
                <a:defRPr/>
              </a:pPr>
              <a:t>50</a:t>
            </a:fld>
            <a:endParaRPr lang="en-US" altLang="ja-JP"/>
          </a:p>
        </p:txBody>
      </p:sp>
      <p:pic>
        <p:nvPicPr>
          <p:cNvPr id="4" name="Picture 3" descr="Noguchi_1.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546100" y="910181"/>
            <a:ext cx="8801100" cy="5461000"/>
          </a:xfrm>
          <a:prstGeom prst="rect">
            <a:avLst/>
          </a:prstGeom>
        </p:spPr>
      </p:pic>
      <p:sp>
        <p:nvSpPr>
          <p:cNvPr id="5" name="TextBox 4"/>
          <p:cNvSpPr txBox="1"/>
          <p:nvPr/>
        </p:nvSpPr>
        <p:spPr>
          <a:xfrm>
            <a:off x="152614" y="6273224"/>
            <a:ext cx="9522458" cy="584776"/>
          </a:xfrm>
          <a:prstGeom prst="rect">
            <a:avLst/>
          </a:prstGeom>
          <a:noFill/>
        </p:spPr>
        <p:txBody>
          <a:bodyPr wrap="none" rtlCol="0">
            <a:spAutoFit/>
          </a:bodyPr>
          <a:lstStyle/>
          <a:p>
            <a:r>
              <a:rPr lang="en-US" sz="1600" dirty="0" smtClean="0"/>
              <a:t>Reference: </a:t>
            </a:r>
            <a:r>
              <a:rPr lang="en-US" sz="1600" dirty="0" err="1" smtClean="0"/>
              <a:t>Soichi</a:t>
            </a:r>
            <a:r>
              <a:rPr lang="en-US" sz="1600" dirty="0" smtClean="0"/>
              <a:t> Noguchi, “Capacity Building in Space Technology Development and the International</a:t>
            </a:r>
          </a:p>
          <a:p>
            <a:r>
              <a:rPr lang="en-US" sz="1600" dirty="0" smtClean="0"/>
              <a:t> Space Station”, UN/UAE </a:t>
            </a:r>
            <a:r>
              <a:rPr lang="en-US" sz="1600" dirty="0" err="1" smtClean="0"/>
              <a:t>Symposim</a:t>
            </a:r>
            <a:r>
              <a:rPr lang="en-US" sz="1600" dirty="0" smtClean="0"/>
              <a:t> on Basic Space Technology, Dubai, UAE, October 20 – 23, 2013</a:t>
            </a:r>
            <a:endParaRPr lang="en-US" sz="1600" dirty="0"/>
          </a:p>
        </p:txBody>
      </p:sp>
    </p:spTree>
    <p:extLst>
      <p:ext uri="{BB962C8B-B14F-4D97-AF65-F5344CB8AC3E}">
        <p14:creationId xmlns:p14="http://schemas.microsoft.com/office/powerpoint/2010/main" xmlns="" val="1325596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153400" cy="788995"/>
          </a:xfrm>
        </p:spPr>
        <p:txBody>
          <a:bodyPr/>
          <a:lstStyle/>
          <a:p>
            <a:r>
              <a:rPr lang="en-US" sz="4000" dirty="0" err="1" smtClean="0"/>
              <a:t>Cubesats</a:t>
            </a:r>
            <a:r>
              <a:rPr lang="en-US" sz="4000" dirty="0" smtClean="0"/>
              <a:t> released from ISS</a:t>
            </a:r>
            <a:endParaRPr lang="en-US" sz="4000" dirty="0"/>
          </a:p>
        </p:txBody>
      </p:sp>
      <p:sp>
        <p:nvSpPr>
          <p:cNvPr id="3" name="Slide Number Placeholder 2"/>
          <p:cNvSpPr>
            <a:spLocks noGrp="1"/>
          </p:cNvSpPr>
          <p:nvPr>
            <p:ph type="sldNum" sz="quarter" idx="12"/>
          </p:nvPr>
        </p:nvSpPr>
        <p:spPr/>
        <p:txBody>
          <a:bodyPr/>
          <a:lstStyle/>
          <a:p>
            <a:pPr>
              <a:defRPr/>
            </a:pPr>
            <a:fld id="{11100DB0-2252-EC4F-BD96-6F19C93C85E6}" type="slidenum">
              <a:rPr lang="en-US" altLang="ja-JP" smtClean="0"/>
              <a:pPr>
                <a:defRPr/>
              </a:pPr>
              <a:t>51</a:t>
            </a:fld>
            <a:endParaRPr lang="en-US" altLang="ja-JP"/>
          </a:p>
        </p:txBody>
      </p:sp>
      <p:pic>
        <p:nvPicPr>
          <p:cNvPr id="4" name="Picture 3" descr="Noguchi_2.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571500" y="858608"/>
            <a:ext cx="8750300" cy="5410200"/>
          </a:xfrm>
          <a:prstGeom prst="rect">
            <a:avLst/>
          </a:prstGeom>
        </p:spPr>
      </p:pic>
      <p:sp>
        <p:nvSpPr>
          <p:cNvPr id="5" name="TextBox 4"/>
          <p:cNvSpPr txBox="1"/>
          <p:nvPr/>
        </p:nvSpPr>
        <p:spPr>
          <a:xfrm>
            <a:off x="152614" y="6273224"/>
            <a:ext cx="9522458" cy="584776"/>
          </a:xfrm>
          <a:prstGeom prst="rect">
            <a:avLst/>
          </a:prstGeom>
          <a:noFill/>
        </p:spPr>
        <p:txBody>
          <a:bodyPr wrap="none" rtlCol="0">
            <a:spAutoFit/>
          </a:bodyPr>
          <a:lstStyle/>
          <a:p>
            <a:r>
              <a:rPr lang="en-US" sz="1600" dirty="0" smtClean="0"/>
              <a:t>Reference: </a:t>
            </a:r>
            <a:r>
              <a:rPr lang="en-US" sz="1600" dirty="0" err="1" smtClean="0"/>
              <a:t>Soichi</a:t>
            </a:r>
            <a:r>
              <a:rPr lang="en-US" sz="1600" dirty="0" smtClean="0"/>
              <a:t> Noguchi, “Capacity Building in Space Technology Development and the International</a:t>
            </a:r>
          </a:p>
          <a:p>
            <a:r>
              <a:rPr lang="en-US" sz="1600" dirty="0" smtClean="0"/>
              <a:t> Space Station”, UN/UAE </a:t>
            </a:r>
            <a:r>
              <a:rPr lang="en-US" sz="1600" dirty="0" err="1" smtClean="0"/>
              <a:t>Symposim</a:t>
            </a:r>
            <a:r>
              <a:rPr lang="en-US" sz="1600" dirty="0" smtClean="0"/>
              <a:t> on Basic Space Technology, Dubai, UAE, October 20 – 23, 2013</a:t>
            </a:r>
            <a:endParaRPr lang="en-US" sz="1600" dirty="0"/>
          </a:p>
        </p:txBody>
      </p:sp>
    </p:spTree>
    <p:extLst>
      <p:ext uri="{BB962C8B-B14F-4D97-AF65-F5344CB8AC3E}">
        <p14:creationId xmlns:p14="http://schemas.microsoft.com/office/powerpoint/2010/main" xmlns="" val="15739625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chemeClr val="tx1"/>
                </a:solidFill>
              </a:rPr>
              <a:t>Outline</a:t>
            </a:r>
            <a:endParaRPr lang="ja-JP" altLang="en-US" dirty="0">
              <a:solidFill>
                <a:schemeClr val="tx1"/>
              </a:solidFill>
            </a:endParaRPr>
          </a:p>
        </p:txBody>
      </p:sp>
      <p:sp>
        <p:nvSpPr>
          <p:cNvPr id="3" name="コンテンツ プレースホルダ 2"/>
          <p:cNvSpPr>
            <a:spLocks noGrp="1"/>
          </p:cNvSpPr>
          <p:nvPr>
            <p:ph idx="1"/>
          </p:nvPr>
        </p:nvSpPr>
        <p:spPr/>
        <p:txBody>
          <a:bodyPr/>
          <a:lstStyle/>
          <a:p>
            <a:r>
              <a:rPr lang="en-US" altLang="ja-JP" dirty="0" smtClean="0">
                <a:cs typeface="Times"/>
              </a:rPr>
              <a:t>Introduction to KIT</a:t>
            </a:r>
          </a:p>
          <a:p>
            <a:r>
              <a:rPr lang="en-US" altLang="ja-JP" dirty="0" smtClean="0">
                <a:cs typeface="Times"/>
              </a:rPr>
              <a:t>Introduction to </a:t>
            </a:r>
            <a:r>
              <a:rPr lang="en-US" altLang="ja-JP" dirty="0" err="1" smtClean="0">
                <a:cs typeface="Times"/>
              </a:rPr>
              <a:t>LaSEINE</a:t>
            </a:r>
            <a:endParaRPr lang="en-US" altLang="ja-JP" dirty="0" smtClean="0">
              <a:cs typeface="Times"/>
            </a:endParaRPr>
          </a:p>
          <a:p>
            <a:pPr lvl="1"/>
            <a:r>
              <a:rPr lang="en-US" altLang="ja-JP" dirty="0" smtClean="0">
                <a:cs typeface="Times"/>
              </a:rPr>
              <a:t>Space Research</a:t>
            </a:r>
          </a:p>
          <a:p>
            <a:pPr lvl="1"/>
            <a:r>
              <a:rPr lang="en-US" altLang="ja-JP" dirty="0" smtClean="0">
                <a:cs typeface="Times"/>
              </a:rPr>
              <a:t>Satellite Testing</a:t>
            </a:r>
          </a:p>
          <a:p>
            <a:r>
              <a:rPr lang="en-US" altLang="ja-JP" dirty="0" err="1" smtClean="0">
                <a:cs typeface="Times"/>
              </a:rPr>
              <a:t>Kyutech</a:t>
            </a:r>
            <a:r>
              <a:rPr lang="en-US" altLang="ja-JP" dirty="0" smtClean="0">
                <a:cs typeface="Times"/>
              </a:rPr>
              <a:t> Satellite Projects</a:t>
            </a:r>
          </a:p>
          <a:p>
            <a:r>
              <a:rPr lang="en-US" altLang="ja-JP" dirty="0" smtClean="0">
                <a:solidFill>
                  <a:srgbClr val="0000FF"/>
                </a:solidFill>
                <a:cs typeface="Times"/>
              </a:rPr>
              <a:t>SEIC and PNST</a:t>
            </a:r>
          </a:p>
          <a:p>
            <a:r>
              <a:rPr lang="en-US" altLang="ja-JP" dirty="0" smtClean="0">
                <a:cs typeface="Times"/>
              </a:rPr>
              <a:t>Conclusion</a:t>
            </a:r>
            <a:endParaRPr lang="ja-JP" altLang="en-US" dirty="0">
              <a:cs typeface="Times"/>
            </a:endParaRPr>
          </a:p>
        </p:txBody>
      </p:sp>
      <p:sp>
        <p:nvSpPr>
          <p:cNvPr id="6" name="Slide Number Placeholder 5"/>
          <p:cNvSpPr>
            <a:spLocks noGrp="1"/>
          </p:cNvSpPr>
          <p:nvPr>
            <p:ph type="sldNum" sz="quarter" idx="12"/>
          </p:nvPr>
        </p:nvSpPr>
        <p:spPr/>
        <p:txBody>
          <a:bodyPr/>
          <a:lstStyle/>
          <a:p>
            <a:pPr>
              <a:defRPr/>
            </a:pPr>
            <a:fld id="{4048C0D4-87C0-244C-9167-9A696DC86442}" type="slidenum">
              <a:rPr lang="en-US" altLang="ja-JP" smtClean="0"/>
              <a:pPr>
                <a:defRPr/>
              </a:pPr>
              <a:t>52</a:t>
            </a:fld>
            <a:endParaRPr lang="en-US" altLang="ja-JP"/>
          </a:p>
        </p:txBody>
      </p:sp>
    </p:spTree>
    <p:extLst>
      <p:ext uri="{BB962C8B-B14F-4D97-AF65-F5344CB8AC3E}">
        <p14:creationId xmlns:p14="http://schemas.microsoft.com/office/powerpoint/2010/main" xmlns="" val="16084827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タイトル 1"/>
          <p:cNvSpPr>
            <a:spLocks noGrp="1"/>
          </p:cNvSpPr>
          <p:nvPr>
            <p:ph type="ctrTitle"/>
          </p:nvPr>
        </p:nvSpPr>
        <p:spPr>
          <a:xfrm>
            <a:off x="0" y="1266887"/>
            <a:ext cx="9624689" cy="3774983"/>
          </a:xfrm>
        </p:spPr>
        <p:txBody>
          <a:bodyPr/>
          <a:lstStyle/>
          <a:p>
            <a:r>
              <a:rPr lang="en-US" altLang="ja-JP" sz="3600" dirty="0" smtClean="0"/>
              <a:t>Space Engineering International Course (SEIC) </a:t>
            </a:r>
            <a:br>
              <a:rPr lang="en-US" altLang="ja-JP" sz="3600" dirty="0" smtClean="0"/>
            </a:br>
            <a:r>
              <a:rPr lang="en-US" altLang="ja-JP" sz="3600" dirty="0" smtClean="0"/>
              <a:t>&amp;</a:t>
            </a:r>
            <a:br>
              <a:rPr lang="en-US" altLang="ja-JP" sz="3600" dirty="0" smtClean="0"/>
            </a:br>
            <a:r>
              <a:rPr lang="en-US" altLang="ja-JP" sz="3600" dirty="0" smtClean="0">
                <a:latin typeface="Times New Roman" charset="0"/>
                <a:ea typeface="ＭＳ Ｐゴシック" charset="0"/>
                <a:cs typeface="ＭＳ Ｐゴシック" charset="0"/>
              </a:rPr>
              <a:t>Post</a:t>
            </a:r>
            <a:r>
              <a:rPr lang="en-US" altLang="ja-JP" sz="3600" dirty="0">
                <a:latin typeface="Times New Roman" charset="0"/>
                <a:ea typeface="ＭＳ Ｐゴシック" charset="0"/>
                <a:cs typeface="ＭＳ Ｐゴシック" charset="0"/>
              </a:rPr>
              <a:t>-graduate study on Nano-Satellite Technologies (PNST)</a:t>
            </a:r>
            <a:r>
              <a:rPr lang="en-US" altLang="ja-JP" sz="3600" dirty="0" smtClean="0"/>
              <a:t> fellowship program</a:t>
            </a:r>
            <a:endParaRPr lang="ja-JP" altLang="en-US" sz="3600" dirty="0" smtClean="0"/>
          </a:p>
        </p:txBody>
      </p:sp>
      <p:sp>
        <p:nvSpPr>
          <p:cNvPr id="2" name="Slide Number Placeholder 1"/>
          <p:cNvSpPr>
            <a:spLocks noGrp="1"/>
          </p:cNvSpPr>
          <p:nvPr>
            <p:ph type="sldNum" sz="quarter" idx="12"/>
          </p:nvPr>
        </p:nvSpPr>
        <p:spPr/>
        <p:txBody>
          <a:bodyPr/>
          <a:lstStyle/>
          <a:p>
            <a:pPr>
              <a:defRPr/>
            </a:pPr>
            <a:fld id="{130837B6-1E1A-DE43-80DD-9F1271B80609}" type="slidenum">
              <a:rPr lang="en-US" altLang="ja-JP" smtClean="0"/>
              <a:pPr>
                <a:defRPr/>
              </a:pPr>
              <a:t>53</a:t>
            </a:fld>
            <a:endParaRPr lang="en-US" altLang="ja-JP"/>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タイトル 1"/>
          <p:cNvSpPr>
            <a:spLocks noGrp="1"/>
          </p:cNvSpPr>
          <p:nvPr>
            <p:ph type="title"/>
          </p:nvPr>
        </p:nvSpPr>
        <p:spPr>
          <a:xfrm>
            <a:off x="685800" y="0"/>
            <a:ext cx="8458200" cy="609600"/>
          </a:xfrm>
        </p:spPr>
        <p:txBody>
          <a:bodyPr/>
          <a:lstStyle/>
          <a:p>
            <a:pPr eaLnBrk="1" hangingPunct="1"/>
            <a:r>
              <a:rPr lang="en-US" altLang="ja-JP" smtClean="0"/>
              <a:t>Background</a:t>
            </a:r>
            <a:endParaRPr lang="ja-JP" altLang="en-US" smtClean="0"/>
          </a:p>
        </p:txBody>
      </p:sp>
      <p:sp>
        <p:nvSpPr>
          <p:cNvPr id="21508" name="正方形/長方形 5"/>
          <p:cNvSpPr>
            <a:spLocks noChangeArrowheads="1"/>
          </p:cNvSpPr>
          <p:nvPr/>
        </p:nvSpPr>
        <p:spPr bwMode="auto">
          <a:xfrm>
            <a:off x="1447800" y="5867400"/>
            <a:ext cx="7315200" cy="457200"/>
          </a:xfrm>
          <a:prstGeom prst="rect">
            <a:avLst/>
          </a:prstGeom>
          <a:solidFill>
            <a:srgbClr val="FFFF00"/>
          </a:solidFill>
          <a:ln w="9525">
            <a:noFill/>
            <a:miter lim="800000"/>
            <a:headEnd/>
            <a:tailEnd/>
          </a:ln>
        </p:spPr>
        <p:txBody>
          <a:bodyPr>
            <a:spAutoFit/>
          </a:bodyPr>
          <a:lstStyle/>
          <a:p>
            <a:r>
              <a:rPr kumimoji="0" lang="en-US" altLang="ja-JP" dirty="0" err="1" smtClean="0">
                <a:latin typeface="Times" pitchFamily="-84" charset="0"/>
              </a:rPr>
              <a:t>Kyutech</a:t>
            </a:r>
            <a:r>
              <a:rPr kumimoji="0" lang="en-US" altLang="ja-JP" dirty="0" smtClean="0">
                <a:latin typeface="Times" pitchFamily="-84" charset="0"/>
              </a:rPr>
              <a:t> answered </a:t>
            </a:r>
            <a:r>
              <a:rPr kumimoji="0" lang="en-US" altLang="ja-JP" dirty="0">
                <a:latin typeface="Times" pitchFamily="-84" charset="0"/>
              </a:rPr>
              <a:t>the call for collaborations made by UN</a:t>
            </a:r>
          </a:p>
        </p:txBody>
      </p:sp>
      <p:sp>
        <p:nvSpPr>
          <p:cNvPr id="3" name="Slide Number Placeholder 2"/>
          <p:cNvSpPr>
            <a:spLocks noGrp="1"/>
          </p:cNvSpPr>
          <p:nvPr>
            <p:ph type="sldNum" sz="quarter" idx="12"/>
          </p:nvPr>
        </p:nvSpPr>
        <p:spPr/>
        <p:txBody>
          <a:bodyPr/>
          <a:lstStyle/>
          <a:p>
            <a:pPr>
              <a:defRPr/>
            </a:pPr>
            <a:fld id="{4048C0D4-87C0-244C-9167-9A696DC86442}" type="slidenum">
              <a:rPr lang="en-US" altLang="ja-JP" smtClean="0"/>
              <a:pPr>
                <a:defRPr/>
              </a:pPr>
              <a:t>54</a:t>
            </a:fld>
            <a:endParaRPr lang="en-US" altLang="ja-JP"/>
          </a:p>
        </p:txBody>
      </p:sp>
      <p:sp>
        <p:nvSpPr>
          <p:cNvPr id="9" name="Content Placeholder 2"/>
          <p:cNvSpPr txBox="1">
            <a:spLocks/>
          </p:cNvSpPr>
          <p:nvPr/>
        </p:nvSpPr>
        <p:spPr bwMode="auto">
          <a:xfrm>
            <a:off x="745866" y="826711"/>
            <a:ext cx="8229600" cy="5119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lnSpcReduction="10000"/>
          </a:bodyPr>
          <a:lstStyle>
            <a:lvl1pPr marL="342900" indent="-342900" algn="l" rtl="0" fontAlgn="base">
              <a:spcBef>
                <a:spcPct val="20000"/>
              </a:spcBef>
              <a:spcAft>
                <a:spcPct val="0"/>
              </a:spcAft>
              <a:buChar char="•"/>
              <a:defRPr kumimoji="1" sz="3200">
                <a:solidFill>
                  <a:schemeClr val="tx1"/>
                </a:solidFill>
                <a:latin typeface="Times"/>
                <a:ea typeface="+mn-ea"/>
                <a:cs typeface="ＭＳ ゴシック" charset="-128"/>
              </a:defRPr>
            </a:lvl1pPr>
            <a:lvl2pPr marL="742950" indent="-285750" algn="l" rtl="0" fontAlgn="base">
              <a:spcBef>
                <a:spcPct val="20000"/>
              </a:spcBef>
              <a:spcAft>
                <a:spcPct val="0"/>
              </a:spcAft>
              <a:buChar char="–"/>
              <a:defRPr kumimoji="1" sz="2800">
                <a:solidFill>
                  <a:schemeClr val="tx1"/>
                </a:solidFill>
                <a:latin typeface="Times"/>
                <a:ea typeface="+mn-ea"/>
                <a:cs typeface="ＭＳ ゴシック" charset="-128"/>
              </a:defRPr>
            </a:lvl2pPr>
            <a:lvl3pPr marL="1143000" indent="-228600" algn="l" rtl="0" fontAlgn="base">
              <a:spcBef>
                <a:spcPct val="20000"/>
              </a:spcBef>
              <a:spcAft>
                <a:spcPct val="0"/>
              </a:spcAft>
              <a:buChar char="•"/>
              <a:defRPr kumimoji="1" sz="2400">
                <a:solidFill>
                  <a:schemeClr val="tx1"/>
                </a:solidFill>
                <a:latin typeface="Times"/>
                <a:ea typeface="+mn-ea"/>
                <a:cs typeface="ＭＳ ゴシック" charset="-128"/>
              </a:defRPr>
            </a:lvl3pPr>
            <a:lvl4pPr marL="1600200" indent="-228600" algn="l" rtl="0" fontAlgn="base">
              <a:spcBef>
                <a:spcPct val="20000"/>
              </a:spcBef>
              <a:spcAft>
                <a:spcPct val="0"/>
              </a:spcAft>
              <a:buChar char="–"/>
              <a:defRPr kumimoji="1" sz="2000">
                <a:solidFill>
                  <a:schemeClr val="tx1"/>
                </a:solidFill>
                <a:latin typeface="Times"/>
                <a:ea typeface="+mn-ea"/>
                <a:cs typeface="ＭＳ ゴシック" charset="-128"/>
              </a:defRPr>
            </a:lvl4pPr>
            <a:lvl5pPr marL="2057400" indent="-228600" algn="l" rtl="0" fontAlgn="base">
              <a:spcBef>
                <a:spcPct val="20000"/>
              </a:spcBef>
              <a:spcAft>
                <a:spcPct val="0"/>
              </a:spcAft>
              <a:buChar char="»"/>
              <a:defRPr kumimoji="1" sz="2000">
                <a:solidFill>
                  <a:schemeClr val="tx1"/>
                </a:solidFill>
                <a:latin typeface="Times"/>
                <a:ea typeface="+mn-ea"/>
                <a:cs typeface="ＭＳ ゴシック" charset="-128"/>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a:lstStyle>
          <a:p>
            <a:r>
              <a:rPr lang="en-US" altLang="ja-JP" sz="2400" dirty="0" smtClean="0"/>
              <a:t>Presentation of UN </a:t>
            </a:r>
            <a:r>
              <a:rPr lang="en-GB" altLang="ja-JP" sz="2400" dirty="0" smtClean="0"/>
              <a:t>Basic Space Technology Initiative (BSTI) at 27</a:t>
            </a:r>
            <a:r>
              <a:rPr lang="en-GB" altLang="ja-JP" sz="2400" baseline="30000" dirty="0" smtClean="0"/>
              <a:t>th</a:t>
            </a:r>
            <a:r>
              <a:rPr lang="en-GB" altLang="ja-JP" sz="2400" dirty="0" smtClean="0"/>
              <a:t> International Symposium on Space Technology and Sciences, Tsukuba, Japan in 2009</a:t>
            </a:r>
          </a:p>
          <a:p>
            <a:r>
              <a:rPr lang="en-GB" altLang="ja-JP" sz="2400" dirty="0" smtClean="0"/>
              <a:t> </a:t>
            </a:r>
            <a:r>
              <a:rPr lang="en-GB" altLang="ja-JP" sz="2400" b="1" dirty="0" smtClean="0"/>
              <a:t>Mission</a:t>
            </a:r>
          </a:p>
          <a:p>
            <a:pPr lvl="1"/>
            <a:r>
              <a:rPr lang="en-US" altLang="ja-JP" sz="2400" dirty="0" smtClean="0"/>
              <a:t>To enhance access to space application tools for sustainable development through building capacity in basic space technology</a:t>
            </a:r>
          </a:p>
          <a:p>
            <a:r>
              <a:rPr lang="en-GB" altLang="ja-JP" sz="2400" b="1" dirty="0" smtClean="0"/>
              <a:t>Objectives</a:t>
            </a:r>
          </a:p>
          <a:p>
            <a:pPr lvl="1"/>
            <a:r>
              <a:rPr lang="en-US" altLang="ja-JP" sz="2400" dirty="0" smtClean="0"/>
              <a:t>Respond to the growing </a:t>
            </a:r>
            <a:r>
              <a:rPr lang="en-US" altLang="ja-JP" sz="2400" b="1" dirty="0" smtClean="0"/>
              <a:t>interest in many countries</a:t>
            </a:r>
            <a:r>
              <a:rPr lang="en-US" altLang="ja-JP" sz="2400" dirty="0" smtClean="0"/>
              <a:t> </a:t>
            </a:r>
            <a:r>
              <a:rPr lang="en-US" altLang="ja-JP" sz="2400" b="1" dirty="0" smtClean="0"/>
              <a:t>to establish indigenous capacities in basic space technology </a:t>
            </a:r>
          </a:p>
          <a:p>
            <a:pPr lvl="1"/>
            <a:r>
              <a:rPr lang="en-US" altLang="ja-JP" sz="2400" dirty="0" smtClean="0"/>
              <a:t>Promote </a:t>
            </a:r>
            <a:r>
              <a:rPr lang="en-US" altLang="ja-JP" sz="2400" b="1" dirty="0" smtClean="0"/>
              <a:t>international cooperation and information exchange </a:t>
            </a:r>
            <a:r>
              <a:rPr lang="en-US" altLang="ja-JP" sz="2400" dirty="0" smtClean="0"/>
              <a:t>in capacity building in basic space technology</a:t>
            </a:r>
          </a:p>
          <a:p>
            <a:pPr lvl="1"/>
            <a:r>
              <a:rPr lang="en-US" altLang="ja-JP" sz="2400" dirty="0" smtClean="0"/>
              <a:t>Others</a:t>
            </a:r>
          </a:p>
          <a:p>
            <a:endParaRPr lang="en-US"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タイトル 1"/>
          <p:cNvSpPr>
            <a:spLocks noGrp="1"/>
          </p:cNvSpPr>
          <p:nvPr>
            <p:ph type="title"/>
          </p:nvPr>
        </p:nvSpPr>
        <p:spPr>
          <a:xfrm>
            <a:off x="76200" y="152400"/>
            <a:ext cx="9677400" cy="533400"/>
          </a:xfrm>
        </p:spPr>
        <p:txBody>
          <a:bodyPr/>
          <a:lstStyle/>
          <a:p>
            <a:pPr eaLnBrk="1" hangingPunct="1"/>
            <a:r>
              <a:rPr lang="en-GB" altLang="ja-JP" sz="2800" dirty="0" smtClean="0"/>
              <a:t>Needs of Long-term Fellowship </a:t>
            </a:r>
            <a:r>
              <a:rPr lang="en-US" altLang="ja-JP" sz="2800" dirty="0" smtClean="0"/>
              <a:t>for Capacity Building</a:t>
            </a:r>
            <a:endParaRPr lang="ja-JP" altLang="en-US" sz="2800" dirty="0" smtClean="0"/>
          </a:p>
        </p:txBody>
      </p:sp>
      <p:sp>
        <p:nvSpPr>
          <p:cNvPr id="3" name="Slide Number Placeholder 2"/>
          <p:cNvSpPr>
            <a:spLocks noGrp="1"/>
          </p:cNvSpPr>
          <p:nvPr>
            <p:ph type="sldNum" sz="quarter" idx="12"/>
          </p:nvPr>
        </p:nvSpPr>
        <p:spPr/>
        <p:txBody>
          <a:bodyPr/>
          <a:lstStyle/>
          <a:p>
            <a:pPr>
              <a:defRPr/>
            </a:pPr>
            <a:fld id="{4048C0D4-87C0-244C-9167-9A696DC86442}" type="slidenum">
              <a:rPr lang="en-US" altLang="ja-JP" smtClean="0"/>
              <a:pPr>
                <a:defRPr/>
              </a:pPr>
              <a:t>55</a:t>
            </a:fld>
            <a:endParaRPr lang="en-US" altLang="ja-JP"/>
          </a:p>
        </p:txBody>
      </p:sp>
      <p:sp>
        <p:nvSpPr>
          <p:cNvPr id="8" name="Content Placeholder 2"/>
          <p:cNvSpPr>
            <a:spLocks noGrp="1"/>
          </p:cNvSpPr>
          <p:nvPr>
            <p:ph idx="1"/>
          </p:nvPr>
        </p:nvSpPr>
        <p:spPr>
          <a:xfrm>
            <a:off x="668887" y="896221"/>
            <a:ext cx="8741572" cy="5531198"/>
          </a:xfrm>
        </p:spPr>
        <p:txBody>
          <a:bodyPr>
            <a:noAutofit/>
          </a:bodyPr>
          <a:lstStyle/>
          <a:p>
            <a:r>
              <a:rPr lang="en-GB" altLang="ja-JP" sz="2400" dirty="0"/>
              <a:t>Reading books or attending lectures can not make a satellite</a:t>
            </a:r>
          </a:p>
          <a:p>
            <a:r>
              <a:rPr lang="en-GB" altLang="ja-JP" sz="2400" dirty="0"/>
              <a:t>Experience the complete cycle of designing, building and testing</a:t>
            </a:r>
          </a:p>
          <a:p>
            <a:pPr lvl="1"/>
            <a:r>
              <a:rPr lang="en-GB" altLang="ja-JP" sz="2200" dirty="0"/>
              <a:t>Even better with launching and operating</a:t>
            </a:r>
          </a:p>
          <a:p>
            <a:pPr lvl="1"/>
            <a:r>
              <a:rPr lang="en-GB" altLang="ja-JP" sz="2200" dirty="0"/>
              <a:t>Learn through the failures during the tests and the efforts necessary to correct the </a:t>
            </a:r>
            <a:r>
              <a:rPr lang="en-GB" altLang="ja-JP" sz="2200" dirty="0" smtClean="0"/>
              <a:t>defects</a:t>
            </a:r>
            <a:endParaRPr lang="en-GB" altLang="ja-JP" sz="2200" dirty="0" smtClean="0">
              <a:solidFill>
                <a:srgbClr val="FF0000"/>
              </a:solidFill>
            </a:endParaRPr>
          </a:p>
          <a:p>
            <a:r>
              <a:rPr lang="en-GB" altLang="ja-JP" sz="2400" dirty="0" smtClean="0">
                <a:solidFill>
                  <a:srgbClr val="FF0000"/>
                </a:solidFill>
              </a:rPr>
              <a:t>Long</a:t>
            </a:r>
            <a:r>
              <a:rPr lang="en-GB" altLang="ja-JP" sz="2400" dirty="0">
                <a:solidFill>
                  <a:srgbClr val="FF0000"/>
                </a:solidFill>
              </a:rPr>
              <a:t>-term </a:t>
            </a:r>
            <a:r>
              <a:rPr lang="en-GB" altLang="ja-JP" sz="2400" dirty="0"/>
              <a:t>fellowship to support students studying abroad and gaining experience through </a:t>
            </a:r>
            <a:r>
              <a:rPr lang="en-GB" altLang="ja-JP" sz="2400" i="1" dirty="0">
                <a:solidFill>
                  <a:srgbClr val="FF0000"/>
                </a:solidFill>
              </a:rPr>
              <a:t>on-the-job training (OJT) </a:t>
            </a:r>
            <a:endParaRPr lang="en-GB" altLang="ja-JP" sz="2400" i="1" dirty="0" smtClean="0">
              <a:solidFill>
                <a:srgbClr val="FF0000"/>
              </a:solidFill>
            </a:endParaRPr>
          </a:p>
          <a:p>
            <a:pPr marL="0" indent="0">
              <a:buNone/>
            </a:pPr>
            <a:endParaRPr lang="en-GB" altLang="ja-JP" sz="2400" dirty="0" smtClean="0"/>
          </a:p>
          <a:p>
            <a:r>
              <a:rPr lang="en-GB" altLang="ja-JP" sz="2400" dirty="0" smtClean="0"/>
              <a:t>Learn </a:t>
            </a:r>
            <a:r>
              <a:rPr lang="en-GB" altLang="ja-JP" sz="2400" dirty="0"/>
              <a:t>to </a:t>
            </a:r>
            <a:r>
              <a:rPr lang="en-GB" altLang="ja-JP" sz="2400" i="1" dirty="0">
                <a:solidFill>
                  <a:srgbClr val="FF0000"/>
                </a:solidFill>
              </a:rPr>
              <a:t>think and be innovative</a:t>
            </a:r>
          </a:p>
          <a:p>
            <a:pPr lvl="1"/>
            <a:r>
              <a:rPr lang="en-GB" altLang="ja-JP" sz="2200" dirty="0"/>
              <a:t>Participate in a satellite project </a:t>
            </a:r>
            <a:r>
              <a:rPr lang="en-GB" altLang="ja-JP" sz="2200" i="1" dirty="0">
                <a:solidFill>
                  <a:srgbClr val="FF0000"/>
                </a:solidFill>
              </a:rPr>
              <a:t>as a team member not as a guest</a:t>
            </a:r>
          </a:p>
          <a:p>
            <a:pPr lvl="1"/>
            <a:r>
              <a:rPr lang="en-GB" altLang="ja-JP" sz="2200" dirty="0"/>
              <a:t>Experience necessary to </a:t>
            </a:r>
            <a:r>
              <a:rPr lang="en-GB" altLang="ja-JP" sz="2200" i="1" dirty="0">
                <a:solidFill>
                  <a:srgbClr val="FF0000"/>
                </a:solidFill>
              </a:rPr>
              <a:t>build a facility from scratch </a:t>
            </a:r>
            <a:r>
              <a:rPr lang="en-GB" altLang="ja-JP" sz="2200" dirty="0"/>
              <a:t>in  home country</a:t>
            </a:r>
          </a:p>
          <a:p>
            <a:pPr lvl="1"/>
            <a:r>
              <a:rPr lang="en-GB" altLang="ja-JP" sz="2200" dirty="0">
                <a:solidFill>
                  <a:srgbClr val="FF0000"/>
                </a:solidFill>
              </a:rPr>
              <a:t>University-like environment </a:t>
            </a:r>
            <a:r>
              <a:rPr lang="en-GB" altLang="ja-JP" sz="2200" dirty="0"/>
              <a:t>is more suitable than well-prepared comfortable institutions, such as space agencies or </a:t>
            </a:r>
            <a:r>
              <a:rPr lang="en-GB" altLang="ja-JP" sz="2200" dirty="0" smtClean="0"/>
              <a:t>industries</a:t>
            </a:r>
            <a:endParaRPr lang="en-GB" altLang="ja-JP"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タイトル 1"/>
          <p:cNvSpPr>
            <a:spLocks noGrp="1"/>
          </p:cNvSpPr>
          <p:nvPr>
            <p:ph type="title"/>
          </p:nvPr>
        </p:nvSpPr>
        <p:spPr>
          <a:xfrm>
            <a:off x="685800" y="231775"/>
            <a:ext cx="8458200" cy="533400"/>
          </a:xfrm>
        </p:spPr>
        <p:txBody>
          <a:bodyPr/>
          <a:lstStyle/>
          <a:p>
            <a:pPr eaLnBrk="1" hangingPunct="1"/>
            <a:r>
              <a:rPr lang="en-US" altLang="ja-JP" dirty="0" smtClean="0"/>
              <a:t>DNST </a:t>
            </a:r>
            <a:r>
              <a:rPr lang="en-US" altLang="ja-JP" dirty="0"/>
              <a:t>f</a:t>
            </a:r>
            <a:r>
              <a:rPr lang="en-US" altLang="ja-JP" dirty="0" smtClean="0"/>
              <a:t>ellowship (2011 and 2012)</a:t>
            </a:r>
            <a:endParaRPr lang="ja-JP" altLang="en-US" dirty="0" smtClean="0"/>
          </a:p>
        </p:txBody>
      </p:sp>
      <p:sp>
        <p:nvSpPr>
          <p:cNvPr id="3" name="Slide Number Placeholder 2"/>
          <p:cNvSpPr>
            <a:spLocks noGrp="1"/>
          </p:cNvSpPr>
          <p:nvPr>
            <p:ph type="sldNum" sz="quarter" idx="12"/>
          </p:nvPr>
        </p:nvSpPr>
        <p:spPr/>
        <p:txBody>
          <a:bodyPr/>
          <a:lstStyle/>
          <a:p>
            <a:pPr>
              <a:defRPr/>
            </a:pPr>
            <a:fld id="{4048C0D4-87C0-244C-9167-9A696DC86442}" type="slidenum">
              <a:rPr lang="en-US" altLang="ja-JP" smtClean="0"/>
              <a:pPr>
                <a:defRPr/>
              </a:pPr>
              <a:t>56</a:t>
            </a:fld>
            <a:endParaRPr lang="en-US" altLang="ja-JP"/>
          </a:p>
        </p:txBody>
      </p:sp>
      <p:sp>
        <p:nvSpPr>
          <p:cNvPr id="8" name="Content Placeholder 2"/>
          <p:cNvSpPr>
            <a:spLocks noGrp="1"/>
          </p:cNvSpPr>
          <p:nvPr>
            <p:ph idx="1"/>
          </p:nvPr>
        </p:nvSpPr>
        <p:spPr>
          <a:xfrm>
            <a:off x="457199" y="1175407"/>
            <a:ext cx="8914771" cy="5367476"/>
          </a:xfrm>
        </p:spPr>
        <p:txBody>
          <a:bodyPr>
            <a:normAutofit lnSpcReduction="10000"/>
          </a:bodyPr>
          <a:lstStyle/>
          <a:p>
            <a:pPr>
              <a:defRPr/>
            </a:pPr>
            <a:r>
              <a:rPr lang="en-US" altLang="ja-JP" sz="2400" dirty="0"/>
              <a:t>United Nations/Japan Long-term Fellowship Programme on </a:t>
            </a:r>
            <a:r>
              <a:rPr lang="en-US" altLang="ja-JP" sz="2400" dirty="0" smtClean="0"/>
              <a:t>Nano</a:t>
            </a:r>
            <a:r>
              <a:rPr lang="en-US" altLang="ja-JP" sz="2400" dirty="0"/>
              <a:t>-satellite </a:t>
            </a:r>
            <a:r>
              <a:rPr lang="en-US" altLang="ja-JP" sz="2400" dirty="0" smtClean="0"/>
              <a:t>Technologies</a:t>
            </a:r>
          </a:p>
          <a:p>
            <a:pPr>
              <a:defRPr/>
            </a:pPr>
            <a:r>
              <a:rPr lang="en-US" altLang="ja-JP" sz="2400" dirty="0" smtClean="0"/>
              <a:t>Doctorate </a:t>
            </a:r>
            <a:r>
              <a:rPr lang="en-US" altLang="ja-JP" sz="2400" dirty="0"/>
              <a:t>in Nano-satellite Technologies </a:t>
            </a:r>
            <a:r>
              <a:rPr lang="en-US" altLang="ja-JP" sz="2400" dirty="0">
                <a:solidFill>
                  <a:srgbClr val="FF0000"/>
                </a:solidFill>
              </a:rPr>
              <a:t>(DNST</a:t>
            </a:r>
            <a:r>
              <a:rPr lang="en-US" altLang="ja-JP" sz="2400" dirty="0" smtClean="0">
                <a:solidFill>
                  <a:srgbClr val="FF0000"/>
                </a:solidFill>
              </a:rPr>
              <a:t>)</a:t>
            </a:r>
          </a:p>
          <a:p>
            <a:pPr lvl="1">
              <a:defRPr/>
            </a:pPr>
            <a:r>
              <a:rPr lang="en-US" altLang="ja-JP" sz="2400" dirty="0" smtClean="0">
                <a:solidFill>
                  <a:srgbClr val="FF0000"/>
                </a:solidFill>
                <a:cs typeface="ＭＳ Ｐゴシック" charset="0"/>
              </a:rPr>
              <a:t>2 </a:t>
            </a:r>
            <a:r>
              <a:rPr lang="en-US" altLang="ja-JP" sz="2400" dirty="0">
                <a:solidFill>
                  <a:srgbClr val="FF0000"/>
                </a:solidFill>
                <a:cs typeface="ＭＳ Ｐゴシック" charset="0"/>
              </a:rPr>
              <a:t>students</a:t>
            </a:r>
            <a:r>
              <a:rPr lang="en-US" altLang="ja-JP" sz="2400" dirty="0">
                <a:cs typeface="ＭＳ Ｐゴシック" charset="0"/>
              </a:rPr>
              <a:t> accepted every year since October 2011</a:t>
            </a:r>
          </a:p>
          <a:p>
            <a:pPr>
              <a:defRPr/>
            </a:pPr>
            <a:endParaRPr lang="en-US" altLang="ja-JP" sz="2400" dirty="0" smtClean="0"/>
          </a:p>
          <a:p>
            <a:pPr>
              <a:defRPr/>
            </a:pPr>
            <a:r>
              <a:rPr lang="en-US" altLang="ja-JP" sz="2400" dirty="0" smtClean="0"/>
              <a:t>KIT </a:t>
            </a:r>
            <a:r>
              <a:rPr lang="en-US" altLang="ja-JP" sz="2400" dirty="0"/>
              <a:t>provides financial support to students entering Doctorate </a:t>
            </a:r>
            <a:r>
              <a:rPr lang="en-US" altLang="ja-JP" sz="2400" dirty="0" err="1"/>
              <a:t>programme</a:t>
            </a:r>
            <a:r>
              <a:rPr lang="en-US" altLang="ja-JP" sz="2400" dirty="0"/>
              <a:t> (3 years) </a:t>
            </a:r>
          </a:p>
          <a:p>
            <a:pPr lvl="1">
              <a:defRPr/>
            </a:pPr>
            <a:r>
              <a:rPr lang="en-US" altLang="ja-JP" sz="2400" dirty="0">
                <a:cs typeface="ＭＳ Ｐゴシック" charset="0"/>
              </a:rPr>
              <a:t>Living expense 80,000 yen/month</a:t>
            </a:r>
          </a:p>
          <a:p>
            <a:pPr lvl="1">
              <a:defRPr/>
            </a:pPr>
            <a:r>
              <a:rPr lang="en-GB" altLang="ja-JP" sz="2400" dirty="0"/>
              <a:t>Exemption from the tuition and entrance fees</a:t>
            </a:r>
            <a:endParaRPr lang="en-US" altLang="ja-JP" sz="2400" dirty="0"/>
          </a:p>
          <a:p>
            <a:pPr>
              <a:defRPr/>
            </a:pPr>
            <a:endParaRPr lang="en-US" altLang="ja-JP" sz="2400" dirty="0" smtClean="0"/>
          </a:p>
          <a:p>
            <a:pPr>
              <a:defRPr/>
            </a:pPr>
            <a:r>
              <a:rPr lang="en-US" altLang="ja-JP" sz="2400" dirty="0" smtClean="0"/>
              <a:t>Extensive </a:t>
            </a:r>
            <a:r>
              <a:rPr lang="en-US" altLang="ja-JP" sz="2400" dirty="0"/>
              <a:t>research opportunities in core technologies for </a:t>
            </a:r>
            <a:r>
              <a:rPr lang="en-US" altLang="ja-JP" sz="2400" dirty="0" err="1" smtClean="0"/>
              <a:t>nano</a:t>
            </a:r>
            <a:r>
              <a:rPr lang="en-US" altLang="ja-JP" sz="2400" dirty="0" smtClean="0"/>
              <a:t>-satellite </a:t>
            </a:r>
            <a:r>
              <a:rPr lang="en-US" altLang="ja-JP" sz="2400" dirty="0"/>
              <a:t>system </a:t>
            </a:r>
            <a:r>
              <a:rPr lang="en-US" altLang="ja-JP" sz="2400" dirty="0" smtClean="0"/>
              <a:t>development</a:t>
            </a:r>
          </a:p>
          <a:p>
            <a:pPr lvl="1">
              <a:defRPr/>
            </a:pPr>
            <a:r>
              <a:rPr lang="en-US" altLang="ja-JP" sz="2400" b="1" dirty="0" smtClean="0"/>
              <a:t>Especially infrastructure and satellite testing</a:t>
            </a:r>
            <a:endParaRPr lang="en-US" altLang="ja-JP" sz="2400" b="1" dirty="0"/>
          </a:p>
          <a:p>
            <a:endParaRPr lang="en-US"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タイトル 1"/>
          <p:cNvSpPr>
            <a:spLocks noGrp="1"/>
          </p:cNvSpPr>
          <p:nvPr>
            <p:ph type="title"/>
          </p:nvPr>
        </p:nvSpPr>
        <p:spPr>
          <a:xfrm>
            <a:off x="631825" y="-4763"/>
            <a:ext cx="8458200" cy="620713"/>
          </a:xfrm>
        </p:spPr>
        <p:txBody>
          <a:bodyPr/>
          <a:lstStyle/>
          <a:p>
            <a:r>
              <a:rPr lang="en-US" altLang="ja-JP" dirty="0" smtClean="0"/>
              <a:t>PNST Fellowship (2013 onward)</a:t>
            </a:r>
            <a:endParaRPr lang="ja-JP" altLang="en-US" dirty="0" smtClean="0"/>
          </a:p>
        </p:txBody>
      </p:sp>
      <p:sp>
        <p:nvSpPr>
          <p:cNvPr id="3" name="Slide Number Placeholder 2"/>
          <p:cNvSpPr>
            <a:spLocks noGrp="1"/>
          </p:cNvSpPr>
          <p:nvPr>
            <p:ph type="sldNum" sz="quarter" idx="12"/>
          </p:nvPr>
        </p:nvSpPr>
        <p:spPr/>
        <p:txBody>
          <a:bodyPr/>
          <a:lstStyle/>
          <a:p>
            <a:pPr>
              <a:defRPr/>
            </a:pPr>
            <a:fld id="{4048C0D4-87C0-244C-9167-9A696DC86442}" type="slidenum">
              <a:rPr lang="en-US" altLang="ja-JP" smtClean="0"/>
              <a:pPr>
                <a:defRPr/>
              </a:pPr>
              <a:t>57</a:t>
            </a:fld>
            <a:endParaRPr lang="en-US" altLang="ja-JP"/>
          </a:p>
        </p:txBody>
      </p:sp>
      <p:sp>
        <p:nvSpPr>
          <p:cNvPr id="9" name="Content Placeholder 2"/>
          <p:cNvSpPr>
            <a:spLocks noGrp="1"/>
          </p:cNvSpPr>
          <p:nvPr>
            <p:ph idx="1"/>
          </p:nvPr>
        </p:nvSpPr>
        <p:spPr>
          <a:xfrm>
            <a:off x="726619" y="731262"/>
            <a:ext cx="8279710" cy="5369014"/>
          </a:xfrm>
        </p:spPr>
        <p:txBody>
          <a:bodyPr>
            <a:normAutofit lnSpcReduction="10000"/>
          </a:bodyPr>
          <a:lstStyle/>
          <a:p>
            <a:pPr>
              <a:defRPr/>
            </a:pPr>
            <a:r>
              <a:rPr lang="en-US" altLang="ja-JP" sz="2400" dirty="0" smtClean="0"/>
              <a:t>Post-graduate study on Nano-satellite Technologies </a:t>
            </a:r>
            <a:r>
              <a:rPr lang="en-US" altLang="ja-JP" sz="2400" dirty="0" smtClean="0">
                <a:solidFill>
                  <a:srgbClr val="FF0000"/>
                </a:solidFill>
              </a:rPr>
              <a:t>(PNST)</a:t>
            </a:r>
          </a:p>
          <a:p>
            <a:pPr>
              <a:defRPr/>
            </a:pPr>
            <a:r>
              <a:rPr lang="en-US" altLang="ja-JP" sz="2400" dirty="0" smtClean="0"/>
              <a:t>Number </a:t>
            </a:r>
            <a:r>
              <a:rPr lang="en-US" altLang="ja-JP" sz="2400" dirty="0"/>
              <a:t>of fellowships</a:t>
            </a:r>
          </a:p>
          <a:p>
            <a:pPr lvl="1">
              <a:defRPr/>
            </a:pPr>
            <a:r>
              <a:rPr lang="en-US" altLang="ja-JP" sz="2400" dirty="0" smtClean="0"/>
              <a:t>2 students </a:t>
            </a:r>
            <a:r>
              <a:rPr lang="en-US" altLang="ja-JP" sz="2400" dirty="0"/>
              <a:t>→ </a:t>
            </a:r>
            <a:r>
              <a:rPr lang="en-US" altLang="ja-JP" sz="2400" dirty="0">
                <a:solidFill>
                  <a:srgbClr val="FF0000"/>
                </a:solidFill>
              </a:rPr>
              <a:t>6 </a:t>
            </a:r>
            <a:r>
              <a:rPr lang="en-US" altLang="ja-JP" sz="2400" dirty="0" smtClean="0">
                <a:solidFill>
                  <a:srgbClr val="FF0000"/>
                </a:solidFill>
              </a:rPr>
              <a:t>students</a:t>
            </a:r>
            <a:r>
              <a:rPr lang="en-US" altLang="ja-JP" sz="2400" dirty="0" smtClean="0"/>
              <a:t> (</a:t>
            </a:r>
            <a:r>
              <a:rPr lang="en-US" altLang="ja-JP" sz="2400" dirty="0"/>
              <a:t>2 for Master and 4 for </a:t>
            </a:r>
            <a:r>
              <a:rPr lang="en-US" altLang="ja-JP" sz="2400" dirty="0" smtClean="0"/>
              <a:t>Doctoral course</a:t>
            </a:r>
            <a:r>
              <a:rPr lang="en-US" altLang="ja-JP" sz="2400" dirty="0"/>
              <a:t>)</a:t>
            </a:r>
          </a:p>
          <a:p>
            <a:pPr>
              <a:defRPr/>
            </a:pPr>
            <a:endParaRPr lang="en-US" altLang="ja-JP" sz="2400" dirty="0" smtClean="0"/>
          </a:p>
          <a:p>
            <a:pPr>
              <a:defRPr/>
            </a:pPr>
            <a:r>
              <a:rPr lang="en-US" altLang="ja-JP" sz="2400" dirty="0" smtClean="0"/>
              <a:t>MEXT </a:t>
            </a:r>
            <a:r>
              <a:rPr lang="en-US" altLang="ja-JP" sz="2400" dirty="0"/>
              <a:t>(Japanese government) fellowship</a:t>
            </a:r>
          </a:p>
          <a:p>
            <a:pPr lvl="1">
              <a:defRPr/>
            </a:pPr>
            <a:r>
              <a:rPr lang="en-US" altLang="ja-JP" sz="2400" dirty="0" smtClean="0">
                <a:cs typeface="ＭＳ Ｐゴシック" charset="0"/>
              </a:rPr>
              <a:t>Living expense support</a:t>
            </a:r>
          </a:p>
          <a:p>
            <a:pPr lvl="1">
              <a:defRPr/>
            </a:pPr>
            <a:r>
              <a:rPr lang="en-US" altLang="ja-JP" sz="2400" dirty="0" smtClean="0">
                <a:cs typeface="ＭＳ Ｐゴシック" charset="0"/>
              </a:rPr>
              <a:t>80,000yen</a:t>
            </a:r>
            <a:r>
              <a:rPr lang="en-US" altLang="ja-JP" sz="2400" dirty="0">
                <a:cs typeface="ＭＳ Ｐゴシック" charset="0"/>
              </a:rPr>
              <a:t>/month →</a:t>
            </a:r>
            <a:r>
              <a:rPr lang="ja-JP" altLang="ja-JP" sz="2400" dirty="0">
                <a:cs typeface="ＭＳ Ｐゴシック" charset="0"/>
              </a:rPr>
              <a:t>　</a:t>
            </a:r>
            <a:r>
              <a:rPr lang="en-US" altLang="ja-JP" sz="2400" dirty="0">
                <a:cs typeface="ＭＳ Ｐゴシック" charset="0"/>
              </a:rPr>
              <a:t> approx. 145,000 yen/month</a:t>
            </a:r>
          </a:p>
          <a:p>
            <a:pPr>
              <a:defRPr/>
            </a:pPr>
            <a:r>
              <a:rPr lang="en-GB" altLang="ja-JP" sz="2400" dirty="0"/>
              <a:t>Exemption from the tuition and entrance fees by KIT</a:t>
            </a:r>
            <a:endParaRPr lang="en-US" altLang="ja-JP" sz="2400" dirty="0"/>
          </a:p>
          <a:p>
            <a:pPr>
              <a:defRPr/>
            </a:pPr>
            <a:endParaRPr lang="en-US" altLang="ja-JP" sz="2400" dirty="0" smtClean="0"/>
          </a:p>
          <a:p>
            <a:pPr>
              <a:defRPr/>
            </a:pPr>
            <a:r>
              <a:rPr lang="en-US" altLang="ja-JP" sz="2400" dirty="0" smtClean="0"/>
              <a:t>Space </a:t>
            </a:r>
            <a:r>
              <a:rPr lang="en-US" altLang="ja-JP" sz="2400" dirty="0"/>
              <a:t>Engineering International Course (SEIC)</a:t>
            </a:r>
          </a:p>
          <a:p>
            <a:pPr lvl="1">
              <a:defRPr/>
            </a:pPr>
            <a:r>
              <a:rPr lang="en-US" altLang="ja-JP" sz="2400" dirty="0">
                <a:cs typeface="ＭＳ Ｐゴシック" charset="0"/>
              </a:rPr>
              <a:t>Post-graduate curriculum in English </a:t>
            </a:r>
          </a:p>
          <a:p>
            <a:pPr lvl="1">
              <a:defRPr/>
            </a:pPr>
            <a:r>
              <a:rPr lang="en-US" altLang="ja-JP" sz="2400" dirty="0">
                <a:cs typeface="ＭＳ Ｐゴシック" charset="0"/>
              </a:rPr>
              <a:t>Master (2 years) and Doctorate (3 years)</a:t>
            </a:r>
          </a:p>
          <a:p>
            <a:endParaRPr lang="en-US" sz="2000" dirty="0" smtClean="0"/>
          </a:p>
        </p:txBody>
      </p:sp>
      <p:sp>
        <p:nvSpPr>
          <p:cNvPr id="10" name="テキスト ボックス 1"/>
          <p:cNvSpPr txBox="1">
            <a:spLocks noChangeArrowheads="1"/>
          </p:cNvSpPr>
          <p:nvPr/>
        </p:nvSpPr>
        <p:spPr bwMode="auto">
          <a:xfrm>
            <a:off x="957130" y="5981650"/>
            <a:ext cx="8096988" cy="461665"/>
          </a:xfrm>
          <a:prstGeom prst="rect">
            <a:avLst/>
          </a:prstGeom>
          <a:solidFill>
            <a:srgbClr val="FFFF00"/>
          </a:solidFill>
          <a:ln w="9525">
            <a:noFill/>
            <a:miter lim="800000"/>
            <a:headEnd/>
            <a:tailEnd/>
          </a:ln>
        </p:spPr>
        <p:txBody>
          <a:bodyPr wrap="none">
            <a:spAutoFit/>
          </a:bodyPr>
          <a:lstStyle/>
          <a:p>
            <a:r>
              <a:rPr lang="en-US" altLang="ja-JP" dirty="0">
                <a:latin typeface="+mn-lt"/>
                <a:cs typeface="Calibri"/>
              </a:rPr>
              <a:t>These changes apply from the class of 2013 (starting Oct. 2013)</a:t>
            </a:r>
            <a:endParaRPr lang="ja-JP" altLang="en-US" dirty="0">
              <a:latin typeface="+mn-lt"/>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58220" y="-211684"/>
            <a:ext cx="8153400" cy="1143000"/>
          </a:xfrm>
        </p:spPr>
        <p:txBody>
          <a:bodyPr/>
          <a:lstStyle/>
          <a:p>
            <a:r>
              <a:rPr lang="en-US" altLang="ja-JP" dirty="0" smtClean="0"/>
              <a:t>DNST/PNST program growth</a:t>
            </a:r>
            <a:endParaRPr kumimoji="1" lang="ja-JP" altLang="en-US" dirty="0"/>
          </a:p>
        </p:txBody>
      </p:sp>
      <p:sp>
        <p:nvSpPr>
          <p:cNvPr id="7" name="Slide Number Placeholder 6"/>
          <p:cNvSpPr>
            <a:spLocks noGrp="1"/>
          </p:cNvSpPr>
          <p:nvPr>
            <p:ph type="sldNum" sz="quarter" idx="12"/>
          </p:nvPr>
        </p:nvSpPr>
        <p:spPr/>
        <p:txBody>
          <a:bodyPr/>
          <a:lstStyle/>
          <a:p>
            <a:pPr>
              <a:defRPr/>
            </a:pPr>
            <a:fld id="{4048C0D4-87C0-244C-9167-9A696DC86442}" type="slidenum">
              <a:rPr lang="en-US" altLang="ja-JP" smtClean="0"/>
              <a:pPr>
                <a:defRPr/>
              </a:pPr>
              <a:t>58</a:t>
            </a:fld>
            <a:endParaRPr lang="en-US" altLang="ja-JP"/>
          </a:p>
        </p:txBody>
      </p:sp>
      <p:sp>
        <p:nvSpPr>
          <p:cNvPr id="8" name="Content Placeholder 2"/>
          <p:cNvSpPr>
            <a:spLocks noGrp="1"/>
          </p:cNvSpPr>
          <p:nvPr>
            <p:ph idx="1"/>
          </p:nvPr>
        </p:nvSpPr>
        <p:spPr>
          <a:xfrm>
            <a:off x="187784" y="801521"/>
            <a:ext cx="5835680" cy="6056479"/>
          </a:xfrm>
        </p:spPr>
        <p:txBody>
          <a:bodyPr>
            <a:normAutofit lnSpcReduction="10000"/>
          </a:bodyPr>
          <a:lstStyle/>
          <a:p>
            <a:pPr>
              <a:defRPr/>
            </a:pPr>
            <a:r>
              <a:rPr lang="en-US" altLang="ja-JP" sz="2000" dirty="0" smtClean="0"/>
              <a:t>September 2010</a:t>
            </a:r>
          </a:p>
          <a:p>
            <a:pPr lvl="1">
              <a:defRPr/>
            </a:pPr>
            <a:r>
              <a:rPr lang="en-US" altLang="ja-JP" sz="2000" dirty="0" smtClean="0"/>
              <a:t>Diplomatic document exchange between Japan and UN</a:t>
            </a:r>
          </a:p>
          <a:p>
            <a:pPr>
              <a:defRPr/>
            </a:pPr>
            <a:r>
              <a:rPr lang="en-US" altLang="ja-JP" sz="2000" dirty="0" smtClean="0"/>
              <a:t>DNST class of 2011 selection</a:t>
            </a:r>
            <a:endParaRPr lang="en-US" altLang="ja-JP" sz="2000" dirty="0" smtClean="0">
              <a:solidFill>
                <a:srgbClr val="FF0000"/>
              </a:solidFill>
            </a:endParaRPr>
          </a:p>
          <a:p>
            <a:pPr lvl="1">
              <a:defRPr/>
            </a:pPr>
            <a:r>
              <a:rPr lang="en-US" altLang="ja-JP" sz="2000" dirty="0" smtClean="0">
                <a:solidFill>
                  <a:srgbClr val="FF0000"/>
                </a:solidFill>
                <a:cs typeface="ＭＳ Ｐゴシック" charset="0"/>
              </a:rPr>
              <a:t>36 applicants from 18 countries</a:t>
            </a:r>
          </a:p>
          <a:p>
            <a:pPr lvl="2">
              <a:defRPr/>
            </a:pPr>
            <a:r>
              <a:rPr lang="en-US" altLang="ja-JP" sz="2000" dirty="0" smtClean="0">
                <a:solidFill>
                  <a:srgbClr val="000000"/>
                </a:solidFill>
                <a:cs typeface="ＭＳ Ｐゴシック" charset="0"/>
              </a:rPr>
              <a:t>Egypt </a:t>
            </a:r>
          </a:p>
          <a:p>
            <a:pPr lvl="2">
              <a:defRPr/>
            </a:pPr>
            <a:r>
              <a:rPr lang="en-US" altLang="ja-JP" sz="2000" dirty="0" smtClean="0">
                <a:solidFill>
                  <a:srgbClr val="000000"/>
                </a:solidFill>
                <a:cs typeface="ＭＳ Ｐゴシック" charset="0"/>
              </a:rPr>
              <a:t>Mongolia</a:t>
            </a:r>
            <a:endParaRPr lang="en-US" altLang="ja-JP" sz="2000" dirty="0" smtClean="0"/>
          </a:p>
          <a:p>
            <a:pPr>
              <a:defRPr/>
            </a:pPr>
            <a:r>
              <a:rPr lang="en-US" altLang="ja-JP" sz="2000" dirty="0" smtClean="0"/>
              <a:t>DNST class of 2012 selection</a:t>
            </a:r>
            <a:endParaRPr lang="en-US" altLang="ja-JP" sz="2000" dirty="0"/>
          </a:p>
          <a:p>
            <a:pPr lvl="1">
              <a:defRPr/>
            </a:pPr>
            <a:r>
              <a:rPr lang="en-US" altLang="ja-JP" sz="2000" dirty="0" smtClean="0">
                <a:solidFill>
                  <a:srgbClr val="FF0000"/>
                </a:solidFill>
                <a:cs typeface="ＭＳ Ｐゴシック" charset="0"/>
              </a:rPr>
              <a:t>39 applicants from 25 countries</a:t>
            </a:r>
          </a:p>
          <a:p>
            <a:pPr lvl="2">
              <a:defRPr/>
            </a:pPr>
            <a:r>
              <a:rPr lang="en-US" altLang="ja-JP" sz="2000" dirty="0" smtClean="0">
                <a:solidFill>
                  <a:srgbClr val="000000"/>
                </a:solidFill>
                <a:cs typeface="ＭＳ Ｐゴシック" charset="0"/>
              </a:rPr>
              <a:t>Nigeria</a:t>
            </a:r>
          </a:p>
          <a:p>
            <a:pPr lvl="2">
              <a:defRPr/>
            </a:pPr>
            <a:r>
              <a:rPr lang="en-US" altLang="ja-JP" sz="2000" dirty="0" smtClean="0">
                <a:solidFill>
                  <a:srgbClr val="000000"/>
                </a:solidFill>
              </a:rPr>
              <a:t>Thailand </a:t>
            </a:r>
          </a:p>
          <a:p>
            <a:pPr>
              <a:defRPr/>
            </a:pPr>
            <a:r>
              <a:rPr lang="en-US" altLang="ja-JP" sz="2000" dirty="0" smtClean="0"/>
              <a:t>PNST class of 2013 selection</a:t>
            </a:r>
          </a:p>
          <a:p>
            <a:pPr lvl="1">
              <a:defRPr/>
            </a:pPr>
            <a:r>
              <a:rPr lang="en-US" altLang="ja-JP" sz="2000" dirty="0" smtClean="0">
                <a:solidFill>
                  <a:srgbClr val="FF0000"/>
                </a:solidFill>
              </a:rPr>
              <a:t>83 applicants from 28 countries</a:t>
            </a:r>
          </a:p>
          <a:p>
            <a:pPr lvl="2">
              <a:defRPr/>
            </a:pPr>
            <a:r>
              <a:rPr lang="en-US" altLang="ja-JP" sz="2000" dirty="0" smtClean="0">
                <a:solidFill>
                  <a:srgbClr val="000000"/>
                </a:solidFill>
              </a:rPr>
              <a:t>Egypt</a:t>
            </a:r>
          </a:p>
          <a:p>
            <a:pPr lvl="2">
              <a:defRPr/>
            </a:pPr>
            <a:r>
              <a:rPr lang="en-US" altLang="ja-JP" sz="2000" dirty="0" smtClean="0">
                <a:solidFill>
                  <a:srgbClr val="000000"/>
                </a:solidFill>
              </a:rPr>
              <a:t>Singapore</a:t>
            </a:r>
          </a:p>
          <a:p>
            <a:pPr lvl="2">
              <a:defRPr/>
            </a:pPr>
            <a:r>
              <a:rPr lang="en-US" altLang="ja-JP" sz="2000" dirty="0" smtClean="0">
                <a:solidFill>
                  <a:srgbClr val="000000"/>
                </a:solidFill>
              </a:rPr>
              <a:t>Sudan</a:t>
            </a:r>
          </a:p>
          <a:p>
            <a:pPr lvl="2">
              <a:defRPr/>
            </a:pPr>
            <a:r>
              <a:rPr lang="en-US" altLang="ja-JP" sz="2000" dirty="0" smtClean="0">
                <a:solidFill>
                  <a:srgbClr val="000000"/>
                </a:solidFill>
              </a:rPr>
              <a:t>Romania</a:t>
            </a:r>
          </a:p>
          <a:p>
            <a:pPr lvl="2">
              <a:defRPr/>
            </a:pPr>
            <a:r>
              <a:rPr lang="en-US" altLang="ja-JP" sz="2000" dirty="0" smtClean="0">
                <a:solidFill>
                  <a:srgbClr val="000000"/>
                </a:solidFill>
              </a:rPr>
              <a:t>Ukraine</a:t>
            </a:r>
          </a:p>
          <a:p>
            <a:pPr lvl="2">
              <a:defRPr/>
            </a:pPr>
            <a:endParaRPr lang="en-US" altLang="ja-JP" sz="1800" dirty="0" smtClean="0">
              <a:solidFill>
                <a:srgbClr val="000000"/>
              </a:solidFill>
            </a:endParaRPr>
          </a:p>
          <a:p>
            <a:pPr lvl="2">
              <a:defRPr/>
            </a:pPr>
            <a:endParaRPr lang="en-US" altLang="ja-JP" sz="1800" dirty="0">
              <a:solidFill>
                <a:srgbClr val="000000"/>
              </a:solidFill>
            </a:endParaRPr>
          </a:p>
          <a:p>
            <a:endParaRPr lang="en-US" sz="2000" dirty="0" smtClean="0"/>
          </a:p>
        </p:txBody>
      </p:sp>
      <p:pic>
        <p:nvPicPr>
          <p:cNvPr id="9" name="図 1"/>
          <p:cNvPicPr>
            <a:picLocks noChangeAspect="1"/>
          </p:cNvPicPr>
          <p:nvPr/>
        </p:nvPicPr>
        <p:blipFill>
          <a:blip r:embed="rId2"/>
          <a:srcRect/>
          <a:stretch>
            <a:fillRect/>
          </a:stretch>
        </p:blipFill>
        <p:spPr bwMode="auto">
          <a:xfrm>
            <a:off x="5978864" y="1385709"/>
            <a:ext cx="3112347" cy="2332860"/>
          </a:xfrm>
          <a:prstGeom prst="rect">
            <a:avLst/>
          </a:prstGeom>
          <a:noFill/>
          <a:ln w="9525">
            <a:noFill/>
            <a:miter lim="800000"/>
            <a:headEnd/>
            <a:tailEnd/>
          </a:ln>
        </p:spPr>
      </p:pic>
      <p:sp>
        <p:nvSpPr>
          <p:cNvPr id="10" name="角丸四角形吹き出し 11"/>
          <p:cNvSpPr>
            <a:spLocks noChangeArrowheads="1"/>
          </p:cNvSpPr>
          <p:nvPr/>
        </p:nvSpPr>
        <p:spPr bwMode="auto">
          <a:xfrm>
            <a:off x="6607284" y="1657078"/>
            <a:ext cx="1746498" cy="403038"/>
          </a:xfrm>
          <a:prstGeom prst="wedgeRoundRectCallout">
            <a:avLst>
              <a:gd name="adj1" fmla="val 16231"/>
              <a:gd name="adj2" fmla="val 82551"/>
              <a:gd name="adj3" fmla="val 16667"/>
            </a:avLst>
          </a:prstGeom>
          <a:solidFill>
            <a:schemeClr val="accent1"/>
          </a:solidFill>
          <a:ln w="9525">
            <a:solidFill>
              <a:schemeClr val="tx1"/>
            </a:solidFill>
            <a:round/>
            <a:headEnd/>
            <a:tailEnd/>
          </a:ln>
        </p:spPr>
        <p:txBody>
          <a:bodyPr/>
          <a:lstStyle/>
          <a:p>
            <a:pPr algn="ctr"/>
            <a:r>
              <a:rPr lang="en-US" altLang="ja-JP" sz="1800" dirty="0">
                <a:latin typeface="Times" pitchFamily="-84" charset="0"/>
              </a:rPr>
              <a:t>Mongolia</a:t>
            </a:r>
          </a:p>
        </p:txBody>
      </p:sp>
      <p:sp>
        <p:nvSpPr>
          <p:cNvPr id="11" name="角丸四角形吹き出し 12"/>
          <p:cNvSpPr>
            <a:spLocks noChangeArrowheads="1"/>
          </p:cNvSpPr>
          <p:nvPr/>
        </p:nvSpPr>
        <p:spPr bwMode="auto">
          <a:xfrm>
            <a:off x="5832815" y="3718569"/>
            <a:ext cx="2002596" cy="403038"/>
          </a:xfrm>
          <a:prstGeom prst="wedgeRoundRectCallout">
            <a:avLst>
              <a:gd name="adj1" fmla="val 3778"/>
              <a:gd name="adj2" fmla="val -93574"/>
              <a:gd name="adj3" fmla="val 16667"/>
            </a:avLst>
          </a:prstGeom>
          <a:solidFill>
            <a:schemeClr val="accent1"/>
          </a:solidFill>
          <a:ln w="9525">
            <a:solidFill>
              <a:schemeClr val="tx1"/>
            </a:solidFill>
            <a:round/>
            <a:headEnd/>
            <a:tailEnd/>
          </a:ln>
        </p:spPr>
        <p:txBody>
          <a:bodyPr/>
          <a:lstStyle/>
          <a:p>
            <a:pPr algn="ctr"/>
            <a:r>
              <a:rPr lang="en-US" altLang="ja-JP" sz="1800">
                <a:latin typeface="Times" pitchFamily="-84" charset="0"/>
              </a:rPr>
              <a:t>Egypt</a:t>
            </a:r>
          </a:p>
        </p:txBody>
      </p:sp>
      <p:sp>
        <p:nvSpPr>
          <p:cNvPr id="12" name="Content Placeholder 2"/>
          <p:cNvSpPr txBox="1">
            <a:spLocks/>
          </p:cNvSpPr>
          <p:nvPr/>
        </p:nvSpPr>
        <p:spPr>
          <a:xfrm>
            <a:off x="5245743" y="4270246"/>
            <a:ext cx="4467817" cy="243380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ja-JP" sz="2000" dirty="0" smtClean="0"/>
              <a:t>DNST/PNST research and space topics</a:t>
            </a:r>
          </a:p>
          <a:p>
            <a:pPr lvl="1"/>
            <a:r>
              <a:rPr lang="en-US" altLang="ja-JP" sz="2000" dirty="0" smtClean="0"/>
              <a:t>Vibration testing</a:t>
            </a:r>
          </a:p>
          <a:p>
            <a:pPr lvl="1"/>
            <a:r>
              <a:rPr lang="en-US" altLang="ja-JP" sz="2000" dirty="0" smtClean="0"/>
              <a:t>Power systems</a:t>
            </a:r>
          </a:p>
          <a:p>
            <a:pPr lvl="1"/>
            <a:r>
              <a:rPr lang="en-US" altLang="ja-JP" sz="2000" dirty="0" smtClean="0"/>
              <a:t>Orbital dynamics</a:t>
            </a:r>
          </a:p>
          <a:p>
            <a:pPr lvl="1"/>
            <a:r>
              <a:rPr lang="en-US" altLang="ja-JP" sz="2000" dirty="0" smtClean="0"/>
              <a:t>Satellite and space projects</a:t>
            </a:r>
          </a:p>
          <a:p>
            <a:pPr lvl="1"/>
            <a:r>
              <a:rPr lang="en-US" altLang="ja-JP" sz="2000" dirty="0" smtClean="0"/>
              <a:t>And many more</a:t>
            </a:r>
          </a:p>
          <a:p>
            <a:endParaRPr lang="en-US" sz="2000" dirty="0" smtClean="0"/>
          </a:p>
        </p:txBody>
      </p:sp>
    </p:spTree>
    <p:extLst>
      <p:ext uri="{BB962C8B-B14F-4D97-AF65-F5344CB8AC3E}">
        <p14:creationId xmlns:p14="http://schemas.microsoft.com/office/powerpoint/2010/main" xmlns="" val="281514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タイトル 1"/>
          <p:cNvSpPr>
            <a:spLocks noGrp="1"/>
          </p:cNvSpPr>
          <p:nvPr>
            <p:ph type="title"/>
          </p:nvPr>
        </p:nvSpPr>
        <p:spPr>
          <a:xfrm>
            <a:off x="-76200" y="-57732"/>
            <a:ext cx="9982200" cy="990600"/>
          </a:xfrm>
        </p:spPr>
        <p:txBody>
          <a:bodyPr/>
          <a:lstStyle/>
          <a:p>
            <a:r>
              <a:rPr lang="en-US" altLang="ja-JP" sz="3200" dirty="0" smtClean="0"/>
              <a:t>Space Engineering International Course (SEIC)</a:t>
            </a:r>
            <a:endParaRPr lang="ja-JP" altLang="en-US" sz="3200" dirty="0" smtClean="0"/>
          </a:p>
        </p:txBody>
      </p:sp>
      <p:pic>
        <p:nvPicPr>
          <p:cNvPr id="47108" name="図 1"/>
          <p:cNvPicPr>
            <a:picLocks noChangeAspect="1"/>
          </p:cNvPicPr>
          <p:nvPr/>
        </p:nvPicPr>
        <p:blipFill>
          <a:blip r:embed="rId3"/>
          <a:srcRect/>
          <a:stretch>
            <a:fillRect/>
          </a:stretch>
        </p:blipFill>
        <p:spPr bwMode="auto">
          <a:xfrm>
            <a:off x="578080" y="4579585"/>
            <a:ext cx="2792412" cy="1873250"/>
          </a:xfrm>
          <a:prstGeom prst="rect">
            <a:avLst/>
          </a:prstGeom>
          <a:noFill/>
          <a:ln w="9525">
            <a:noFill/>
            <a:miter lim="800000"/>
            <a:headEnd/>
            <a:tailEnd/>
          </a:ln>
        </p:spPr>
      </p:pic>
      <p:pic>
        <p:nvPicPr>
          <p:cNvPr id="47109" name="図 10"/>
          <p:cNvPicPr>
            <a:picLocks noChangeAspect="1"/>
          </p:cNvPicPr>
          <p:nvPr/>
        </p:nvPicPr>
        <p:blipFill>
          <a:blip r:embed="rId4"/>
          <a:srcRect/>
          <a:stretch>
            <a:fillRect/>
          </a:stretch>
        </p:blipFill>
        <p:spPr bwMode="auto">
          <a:xfrm>
            <a:off x="3594330" y="4579585"/>
            <a:ext cx="2879725" cy="1843088"/>
          </a:xfrm>
          <a:prstGeom prst="rect">
            <a:avLst/>
          </a:prstGeom>
          <a:noFill/>
          <a:ln w="9525">
            <a:noFill/>
            <a:miter lim="800000"/>
            <a:headEnd/>
            <a:tailEnd/>
          </a:ln>
        </p:spPr>
      </p:pic>
      <p:pic>
        <p:nvPicPr>
          <p:cNvPr id="47110" name="図 4"/>
          <p:cNvPicPr>
            <a:picLocks noChangeAspect="1"/>
          </p:cNvPicPr>
          <p:nvPr/>
        </p:nvPicPr>
        <p:blipFill>
          <a:blip r:embed="rId5"/>
          <a:srcRect/>
          <a:stretch>
            <a:fillRect/>
          </a:stretch>
        </p:blipFill>
        <p:spPr bwMode="auto">
          <a:xfrm>
            <a:off x="6689955" y="4531960"/>
            <a:ext cx="2717800" cy="192087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4048C0D4-87C0-244C-9167-9A696DC86442}" type="slidenum">
              <a:rPr lang="en-US" altLang="ja-JP" smtClean="0"/>
              <a:pPr>
                <a:defRPr/>
              </a:pPr>
              <a:t>59</a:t>
            </a:fld>
            <a:endParaRPr lang="en-US" altLang="ja-JP"/>
          </a:p>
        </p:txBody>
      </p:sp>
      <p:sp>
        <p:nvSpPr>
          <p:cNvPr id="11" name="Content Placeholder 2"/>
          <p:cNvSpPr>
            <a:spLocks noGrp="1"/>
          </p:cNvSpPr>
          <p:nvPr>
            <p:ph idx="1"/>
          </p:nvPr>
        </p:nvSpPr>
        <p:spPr>
          <a:xfrm>
            <a:off x="346395" y="1002216"/>
            <a:ext cx="9732801" cy="4815914"/>
          </a:xfrm>
        </p:spPr>
        <p:txBody>
          <a:bodyPr>
            <a:normAutofit/>
          </a:bodyPr>
          <a:lstStyle/>
          <a:p>
            <a:r>
              <a:rPr lang="en-US" altLang="ja-JP" sz="2400" dirty="0" smtClean="0"/>
              <a:t>Begun in </a:t>
            </a:r>
            <a:r>
              <a:rPr lang="en-US" altLang="ja-JP" sz="2400" dirty="0"/>
              <a:t>April 2013 at </a:t>
            </a:r>
            <a:r>
              <a:rPr lang="en-US" altLang="ja-JP" sz="2400" dirty="0" smtClean="0"/>
              <a:t>the Graduate </a:t>
            </a:r>
            <a:r>
              <a:rPr lang="en-US" altLang="ja-JP" sz="2400" dirty="0"/>
              <a:t>School of Engineering, KIT</a:t>
            </a:r>
          </a:p>
          <a:p>
            <a:r>
              <a:rPr lang="en-US" altLang="ja-JP" sz="2400" dirty="0">
                <a:solidFill>
                  <a:srgbClr val="FF0000"/>
                </a:solidFill>
              </a:rPr>
              <a:t>Research</a:t>
            </a:r>
            <a:r>
              <a:rPr lang="en-US" altLang="ja-JP" sz="2400" dirty="0"/>
              <a:t> toward a Master or Doctoral degree</a:t>
            </a:r>
          </a:p>
          <a:p>
            <a:r>
              <a:rPr lang="en-US" altLang="ja-JP" sz="2400" dirty="0">
                <a:solidFill>
                  <a:srgbClr val="FF0000"/>
                </a:solidFill>
              </a:rPr>
              <a:t>On-the-job training </a:t>
            </a:r>
            <a:r>
              <a:rPr lang="en-US" altLang="ja-JP" sz="2400" dirty="0"/>
              <a:t>such as </a:t>
            </a:r>
            <a:r>
              <a:rPr lang="en-US" altLang="ja-JP" sz="2400" dirty="0" smtClean="0"/>
              <a:t>the Space Environment Testing Workshop</a:t>
            </a:r>
            <a:endParaRPr lang="en-US" altLang="ja-JP" sz="2400" dirty="0"/>
          </a:p>
          <a:p>
            <a:r>
              <a:rPr lang="en-US" altLang="ja-JP" sz="2400" dirty="0"/>
              <a:t>Project Based Learning (PBL) through a </a:t>
            </a:r>
            <a:r>
              <a:rPr lang="en-US" altLang="ja-JP" sz="2400" dirty="0">
                <a:solidFill>
                  <a:srgbClr val="FF0000"/>
                </a:solidFill>
              </a:rPr>
              <a:t>space project</a:t>
            </a:r>
          </a:p>
          <a:p>
            <a:r>
              <a:rPr lang="en-US" altLang="ja-JP" sz="2400" dirty="0"/>
              <a:t>Lectures in English</a:t>
            </a:r>
          </a:p>
          <a:p>
            <a:pPr lvl="1"/>
            <a:r>
              <a:rPr lang="en-US" altLang="ja-JP" sz="2400" dirty="0"/>
              <a:t>Space Systems Engineering, Satellite Engineering, Space Environment, Environment Testing, Power System, Structure and Material, Dynamics, Propulsion, Plasma, Semi-</a:t>
            </a:r>
            <a:r>
              <a:rPr lang="en-US" altLang="ja-JP" sz="2400" dirty="0" smtClean="0"/>
              <a:t>conductors, </a:t>
            </a:r>
            <a:r>
              <a:rPr lang="en-US" altLang="ja-JP" sz="2400" dirty="0"/>
              <a:t>and more</a:t>
            </a:r>
            <a:endParaRPr lang="ja-JP" altLang="en-US" sz="2400" dirty="0"/>
          </a:p>
          <a:p>
            <a:endParaRPr lang="en-US" sz="20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タイトル 1"/>
          <p:cNvSpPr>
            <a:spLocks noGrp="1"/>
          </p:cNvSpPr>
          <p:nvPr>
            <p:ph type="title"/>
          </p:nvPr>
        </p:nvSpPr>
        <p:spPr/>
        <p:txBody>
          <a:bodyPr/>
          <a:lstStyle/>
          <a:p>
            <a:r>
              <a:rPr lang="en-US" altLang="ja-JP">
                <a:latin typeface="Times New Roman" charset="0"/>
                <a:ea typeface="ＭＳ Ｐゴシック" charset="0"/>
                <a:cs typeface="ＭＳ Ｐゴシック" charset="0"/>
              </a:rPr>
              <a:t>Kyushu Institute of Technology</a:t>
            </a:r>
            <a:endParaRPr lang="ja-JP" altLang="en-US">
              <a:latin typeface="Times New Roman" charset="0"/>
              <a:ea typeface="ＭＳ Ｐゴシック" charset="0"/>
              <a:cs typeface="ＭＳ Ｐゴシック" charset="0"/>
            </a:endParaRPr>
          </a:p>
        </p:txBody>
      </p:sp>
      <p:grpSp>
        <p:nvGrpSpPr>
          <p:cNvPr id="22531" name="図形グループ 32"/>
          <p:cNvGrpSpPr>
            <a:grpSpLocks/>
          </p:cNvGrpSpPr>
          <p:nvPr/>
        </p:nvGrpSpPr>
        <p:grpSpPr bwMode="auto">
          <a:xfrm>
            <a:off x="2514600" y="1066800"/>
            <a:ext cx="5435600" cy="5029200"/>
            <a:chOff x="2946400" y="1828800"/>
            <a:chExt cx="4445000" cy="4038600"/>
          </a:xfrm>
        </p:grpSpPr>
        <p:grpSp>
          <p:nvGrpSpPr>
            <p:cNvPr id="22538" name="図形グループ 28"/>
            <p:cNvGrpSpPr>
              <a:grpSpLocks/>
            </p:cNvGrpSpPr>
            <p:nvPr/>
          </p:nvGrpSpPr>
          <p:grpSpPr bwMode="auto">
            <a:xfrm>
              <a:off x="2946400" y="1828800"/>
              <a:ext cx="4445000" cy="4038600"/>
              <a:chOff x="6616460" y="228600"/>
              <a:chExt cx="7548113" cy="6858000"/>
            </a:xfrm>
          </p:grpSpPr>
          <p:grpSp>
            <p:nvGrpSpPr>
              <p:cNvPr id="22541" name="図形グループ 26"/>
              <p:cNvGrpSpPr>
                <a:grpSpLocks/>
              </p:cNvGrpSpPr>
              <p:nvPr/>
            </p:nvGrpSpPr>
            <p:grpSpPr bwMode="auto">
              <a:xfrm>
                <a:off x="6616460" y="228600"/>
                <a:ext cx="7548113" cy="6858000"/>
                <a:chOff x="6616460" y="228600"/>
                <a:chExt cx="7548113" cy="6858000"/>
              </a:xfrm>
            </p:grpSpPr>
            <p:pic>
              <p:nvPicPr>
                <p:cNvPr id="22544" name="図 21" descr="北九州map3.jpg"/>
                <p:cNvPicPr>
                  <a:picLocks noChangeAspect="1"/>
                </p:cNvPicPr>
                <p:nvPr/>
              </p:nvPicPr>
              <p:blipFill>
                <a:blip r:embed="rId2">
                  <a:extLst>
                    <a:ext uri="{28A0092B-C50C-407E-A947-70E740481C1C}">
                      <a14:useLocalDpi xmlns:a14="http://schemas.microsoft.com/office/drawing/2010/main" xmlns=""/>
                    </a:ext>
                  </a:extLst>
                </a:blip>
                <a:srcRect/>
                <a:stretch>
                  <a:fillRect/>
                </a:stretch>
              </p:blipFill>
              <p:spPr bwMode="auto">
                <a:xfrm>
                  <a:off x="6616460" y="228600"/>
                  <a:ext cx="75481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星 5 23"/>
                <p:cNvSpPr/>
                <p:nvPr/>
              </p:nvSpPr>
              <p:spPr bwMode="auto">
                <a:xfrm>
                  <a:off x="10057642" y="1601066"/>
                  <a:ext cx="306421" cy="303068"/>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ja-JP" altLang="en-US">
                    <a:ea typeface="ＭＳ Ｐゴシック" charset="-128"/>
                    <a:cs typeface="ＭＳ Ｐゴシック" charset="-128"/>
                  </a:endParaRPr>
                </a:p>
              </p:txBody>
            </p:sp>
            <p:sp>
              <p:nvSpPr>
                <p:cNvPr id="25" name="星 5 24"/>
                <p:cNvSpPr/>
                <p:nvPr/>
              </p:nvSpPr>
              <p:spPr bwMode="auto">
                <a:xfrm>
                  <a:off x="7771603" y="1676834"/>
                  <a:ext cx="306422" cy="305232"/>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ja-JP" altLang="en-US">
                    <a:ea typeface="ＭＳ Ｐゴシック" charset="-128"/>
                    <a:cs typeface="ＭＳ Ｐゴシック" charset="-128"/>
                  </a:endParaRPr>
                </a:p>
              </p:txBody>
            </p:sp>
            <p:sp>
              <p:nvSpPr>
                <p:cNvPr id="26" name="星 5 25"/>
                <p:cNvSpPr/>
                <p:nvPr/>
              </p:nvSpPr>
              <p:spPr bwMode="auto">
                <a:xfrm>
                  <a:off x="7238121" y="6019368"/>
                  <a:ext cx="306422" cy="305232"/>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ja-JP" altLang="en-US">
                    <a:ea typeface="ＭＳ Ｐゴシック" charset="-128"/>
                    <a:cs typeface="ＭＳ Ｐゴシック" charset="-128"/>
                  </a:endParaRPr>
                </a:p>
              </p:txBody>
            </p:sp>
          </p:grpSp>
          <p:cxnSp>
            <p:nvCxnSpPr>
              <p:cNvPr id="22542" name="直線コネクタ 15"/>
              <p:cNvCxnSpPr>
                <a:cxnSpLocks noChangeShapeType="1"/>
              </p:cNvCxnSpPr>
              <p:nvPr/>
            </p:nvCxnSpPr>
            <p:spPr bwMode="auto">
              <a:xfrm rot="5400000">
                <a:off x="6791325" y="2657475"/>
                <a:ext cx="4019550" cy="2667000"/>
              </a:xfrm>
              <a:prstGeom prst="line">
                <a:avLst/>
              </a:prstGeom>
              <a:noFill/>
              <a:ln w="38100">
                <a:solidFill>
                  <a:schemeClr val="bg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22543" name="テキスト ボックス 16"/>
              <p:cNvSpPr txBox="1">
                <a:spLocks noChangeArrowheads="1"/>
              </p:cNvSpPr>
              <p:nvPr/>
            </p:nvSpPr>
            <p:spPr bwMode="auto">
              <a:xfrm>
                <a:off x="8229600" y="4724401"/>
                <a:ext cx="1406106" cy="545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solidFill>
                      <a:schemeClr val="bg1"/>
                    </a:solidFill>
                  </a:rPr>
                  <a:t>30km</a:t>
                </a:r>
                <a:endParaRPr lang="ja-JP" altLang="en-US" sz="2000">
                  <a:solidFill>
                    <a:schemeClr val="bg1"/>
                  </a:solidFill>
                </a:endParaRPr>
              </a:p>
            </p:txBody>
          </p:sp>
        </p:grpSp>
        <p:cxnSp>
          <p:nvCxnSpPr>
            <p:cNvPr id="22539" name="直線コネクタ 30"/>
            <p:cNvCxnSpPr>
              <a:cxnSpLocks noChangeShapeType="1"/>
            </p:cNvCxnSpPr>
            <p:nvPr/>
          </p:nvCxnSpPr>
          <p:spPr bwMode="auto">
            <a:xfrm flipV="1">
              <a:off x="3886200" y="2743200"/>
              <a:ext cx="1070187" cy="6753"/>
            </a:xfrm>
            <a:prstGeom prst="line">
              <a:avLst/>
            </a:prstGeom>
            <a:noFill/>
            <a:ln w="38100">
              <a:solidFill>
                <a:schemeClr val="bg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22540" name="テキスト ボックス 31"/>
            <p:cNvSpPr txBox="1">
              <a:spLocks noChangeArrowheads="1"/>
            </p:cNvSpPr>
            <p:nvPr/>
          </p:nvSpPr>
          <p:spPr bwMode="auto">
            <a:xfrm>
              <a:off x="3881096" y="2869045"/>
              <a:ext cx="828040" cy="32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solidFill>
                    <a:schemeClr val="bg1"/>
                  </a:solidFill>
                </a:rPr>
                <a:t>10km</a:t>
              </a:r>
              <a:endParaRPr lang="ja-JP" altLang="en-US" sz="2000">
                <a:solidFill>
                  <a:schemeClr val="bg1"/>
                </a:solidFill>
              </a:endParaRPr>
            </a:p>
          </p:txBody>
        </p:sp>
      </p:grpSp>
      <p:sp>
        <p:nvSpPr>
          <p:cNvPr id="22532" name="テキスト ボックス 34"/>
          <p:cNvSpPr txBox="1">
            <a:spLocks noChangeArrowheads="1"/>
          </p:cNvSpPr>
          <p:nvPr/>
        </p:nvSpPr>
        <p:spPr bwMode="auto">
          <a:xfrm>
            <a:off x="5410200" y="2667000"/>
            <a:ext cx="23463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solidFill>
                  <a:srgbClr val="FFFFFF"/>
                </a:solidFill>
                <a:latin typeface="Times" charset="0"/>
                <a:cs typeface="Times" charset="0"/>
              </a:rPr>
              <a:t>Tobata - Engineering</a:t>
            </a:r>
          </a:p>
        </p:txBody>
      </p:sp>
      <p:sp>
        <p:nvSpPr>
          <p:cNvPr id="22533" name="四角形吹き出し 37"/>
          <p:cNvSpPr>
            <a:spLocks noChangeArrowheads="1"/>
          </p:cNvSpPr>
          <p:nvPr/>
        </p:nvSpPr>
        <p:spPr bwMode="auto">
          <a:xfrm>
            <a:off x="2590800" y="1143000"/>
            <a:ext cx="2895600" cy="381000"/>
          </a:xfrm>
          <a:prstGeom prst="wedgeRectCallout">
            <a:avLst>
              <a:gd name="adj1" fmla="val -20463"/>
              <a:gd name="adj2" fmla="val 205352"/>
            </a:avLst>
          </a:prstGeom>
          <a:noFill/>
          <a:ln w="285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a:lstStyle/>
          <a:p>
            <a:r>
              <a:rPr lang="en-US" altLang="ja-JP" sz="2000">
                <a:solidFill>
                  <a:srgbClr val="FFFFFF"/>
                </a:solidFill>
                <a:latin typeface="Times" charset="0"/>
                <a:cs typeface="Times" charset="0"/>
              </a:rPr>
              <a:t>Wakamatsu – Life Science</a:t>
            </a:r>
          </a:p>
        </p:txBody>
      </p:sp>
      <p:sp>
        <p:nvSpPr>
          <p:cNvPr id="22534" name="四角形吹き出し 38"/>
          <p:cNvSpPr>
            <a:spLocks noChangeArrowheads="1"/>
          </p:cNvSpPr>
          <p:nvPr/>
        </p:nvSpPr>
        <p:spPr bwMode="auto">
          <a:xfrm>
            <a:off x="5334000" y="2667000"/>
            <a:ext cx="2514600" cy="381000"/>
          </a:xfrm>
          <a:prstGeom prst="wedgeRectCallout">
            <a:avLst>
              <a:gd name="adj1" fmla="val -56528"/>
              <a:gd name="adj2" fmla="val -133259"/>
            </a:avLst>
          </a:prstGeom>
          <a:noFill/>
          <a:ln w="2857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ja-JP" altLang="en-US"/>
          </a:p>
        </p:txBody>
      </p:sp>
      <p:sp>
        <p:nvSpPr>
          <p:cNvPr id="22535" name="四角形吹き出し 39"/>
          <p:cNvSpPr>
            <a:spLocks noChangeArrowheads="1"/>
          </p:cNvSpPr>
          <p:nvPr/>
        </p:nvSpPr>
        <p:spPr bwMode="auto">
          <a:xfrm>
            <a:off x="3581400" y="5562600"/>
            <a:ext cx="2895600" cy="381000"/>
          </a:xfrm>
          <a:prstGeom prst="wedgeRectCallout">
            <a:avLst>
              <a:gd name="adj1" fmla="val -64593"/>
              <a:gd name="adj2" fmla="val -71639"/>
            </a:avLst>
          </a:prstGeom>
          <a:noFill/>
          <a:ln w="2857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ja-JP" altLang="en-US"/>
          </a:p>
        </p:txBody>
      </p:sp>
      <p:sp>
        <p:nvSpPr>
          <p:cNvPr id="22536" name="テキスト ボックス 36"/>
          <p:cNvSpPr txBox="1">
            <a:spLocks noChangeArrowheads="1"/>
          </p:cNvSpPr>
          <p:nvPr/>
        </p:nvSpPr>
        <p:spPr bwMode="auto">
          <a:xfrm>
            <a:off x="3581400" y="5562600"/>
            <a:ext cx="29686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a:solidFill>
                  <a:srgbClr val="FFFFFF"/>
                </a:solidFill>
                <a:latin typeface="Times" charset="0"/>
                <a:cs typeface="Times" charset="0"/>
              </a:rPr>
              <a:t>Iizuka – Computer Science</a:t>
            </a:r>
          </a:p>
          <a:p>
            <a:endParaRPr lang="en-US" altLang="ja-JP" sz="2000">
              <a:solidFill>
                <a:srgbClr val="FFFFFF"/>
              </a:solidFill>
              <a:latin typeface="Times" charset="0"/>
              <a:cs typeface="Times" charset="0"/>
            </a:endParaRPr>
          </a:p>
        </p:txBody>
      </p:sp>
      <p:sp>
        <p:nvSpPr>
          <p:cNvPr id="22537" name="テキスト ボックス 40"/>
          <p:cNvSpPr txBox="1">
            <a:spLocks noChangeArrowheads="1"/>
          </p:cNvSpPr>
          <p:nvPr/>
        </p:nvSpPr>
        <p:spPr bwMode="auto">
          <a:xfrm>
            <a:off x="7086600" y="5715000"/>
            <a:ext cx="8493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a:solidFill>
                  <a:srgbClr val="FFFFFF"/>
                </a:solidFill>
                <a:latin typeface="Times" charset="0"/>
                <a:cs typeface="Times" charset="0"/>
              </a:rPr>
              <a:t>©Google</a:t>
            </a:r>
            <a:endParaRPr lang="ja-JP" altLang="en-US" sz="1400">
              <a:solidFill>
                <a:srgbClr val="FFFFFF"/>
              </a:solidFill>
              <a:latin typeface="Times" charset="0"/>
              <a:cs typeface="Times" charset="0"/>
            </a:endParaRPr>
          </a:p>
        </p:txBody>
      </p:sp>
      <p:sp>
        <p:nvSpPr>
          <p:cNvPr id="3" name="Slide Number Placeholder 2"/>
          <p:cNvSpPr>
            <a:spLocks noGrp="1"/>
          </p:cNvSpPr>
          <p:nvPr>
            <p:ph type="sldNum" sz="quarter" idx="12"/>
          </p:nvPr>
        </p:nvSpPr>
        <p:spPr/>
        <p:txBody>
          <a:bodyPr/>
          <a:lstStyle/>
          <a:p>
            <a:pPr>
              <a:defRPr/>
            </a:pPr>
            <a:fld id="{11100DB0-2252-EC4F-BD96-6F19C93C85E6}" type="slidenum">
              <a:rPr lang="en-US" altLang="ja-JP" smtClean="0"/>
              <a:pPr>
                <a:defRPr/>
              </a:pPr>
              <a:t>6</a:t>
            </a:fld>
            <a:endParaRPr lang="en-US" altLang="ja-JP"/>
          </a:p>
        </p:txBody>
      </p:sp>
    </p:spTree>
    <p:extLst>
      <p:ext uri="{BB962C8B-B14F-4D97-AF65-F5344CB8AC3E}">
        <p14:creationId xmlns:p14="http://schemas.microsoft.com/office/powerpoint/2010/main" xmlns="" val="29822415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62000" y="0"/>
            <a:ext cx="8153400" cy="750507"/>
          </a:xfrm>
        </p:spPr>
        <p:txBody>
          <a:bodyPr/>
          <a:lstStyle/>
          <a:p>
            <a:r>
              <a:rPr lang="en-US" altLang="ja-JP" dirty="0" smtClean="0"/>
              <a:t>SEIC curriculum</a:t>
            </a:r>
            <a:endParaRPr kumimoji="1" lang="ja-JP" altLang="en-US" dirty="0"/>
          </a:p>
        </p:txBody>
      </p:sp>
      <p:graphicFrame>
        <p:nvGraphicFramePr>
          <p:cNvPr id="3" name="表 2"/>
          <p:cNvGraphicFramePr>
            <a:graphicFrameLocks noGrp="1"/>
          </p:cNvGraphicFramePr>
          <p:nvPr>
            <p:extLst>
              <p:ext uri="{D42A27DB-BD31-4B8C-83A1-F6EECF244321}">
                <p14:modId xmlns:p14="http://schemas.microsoft.com/office/powerpoint/2010/main" xmlns="" val="3152620562"/>
              </p:ext>
            </p:extLst>
          </p:nvPr>
        </p:nvGraphicFramePr>
        <p:xfrm>
          <a:off x="577327" y="827482"/>
          <a:ext cx="8717666" cy="5740400"/>
        </p:xfrm>
        <a:graphic>
          <a:graphicData uri="http://schemas.openxmlformats.org/drawingml/2006/table">
            <a:tbl>
              <a:tblPr firstRow="1" bandRow="1">
                <a:tableStyleId>{5C22544A-7EE6-4342-B048-85BDC9FD1C3A}</a:tableStyleId>
              </a:tblPr>
              <a:tblGrid>
                <a:gridCol w="777633"/>
                <a:gridCol w="5688451"/>
                <a:gridCol w="2251582"/>
              </a:tblGrid>
              <a:tr h="157715">
                <a:tc>
                  <a:txBody>
                    <a:bodyPr/>
                    <a:lstStyle/>
                    <a:p>
                      <a:pPr algn="l" fontAlgn="b"/>
                      <a:endParaRPr lang="ja-JP" altLang="en-US" sz="1800" b="0" i="0" u="none" strike="noStrike" dirty="0">
                        <a:solidFill>
                          <a:srgbClr val="000000"/>
                        </a:solidFill>
                        <a:effectLst/>
                        <a:latin typeface="ＭＳ Ｐゴシック"/>
                      </a:endParaRP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ＭＳ Ｐゴシック"/>
                        </a:rPr>
                        <a:t>Title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ＭＳ Ｐゴシック"/>
                        </a:rPr>
                        <a:t>Style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57715">
                <a:tc>
                  <a:txBody>
                    <a:bodyPr/>
                    <a:lstStyle/>
                    <a:p>
                      <a:pPr algn="r" fontAlgn="b"/>
                      <a:r>
                        <a:rPr lang="en-US" altLang="ja-JP" sz="1800" b="0" i="0" u="none" strike="noStrike">
                          <a:solidFill>
                            <a:srgbClr val="000000"/>
                          </a:solidFill>
                          <a:effectLst/>
                          <a:latin typeface="ＭＳ Ｐゴシック"/>
                        </a:rPr>
                        <a:t>1</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ＭＳ Ｐゴシック"/>
                        </a:rPr>
                        <a:t>Space Systems Engineering</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Lecture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157715">
                <a:tc>
                  <a:txBody>
                    <a:bodyPr/>
                    <a:lstStyle/>
                    <a:p>
                      <a:pPr algn="r" fontAlgn="b"/>
                      <a:r>
                        <a:rPr lang="en-US" altLang="ja-JP" sz="1800" b="0" i="0" u="none" strike="noStrike">
                          <a:solidFill>
                            <a:srgbClr val="000000"/>
                          </a:solidFill>
                          <a:effectLst/>
                          <a:latin typeface="ＭＳ Ｐゴシック"/>
                        </a:rPr>
                        <a:t>2</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Introduction to Satellite Engineering</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Lecture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157715">
                <a:tc>
                  <a:txBody>
                    <a:bodyPr/>
                    <a:lstStyle/>
                    <a:p>
                      <a:pPr algn="r" fontAlgn="b"/>
                      <a:r>
                        <a:rPr lang="en-US" altLang="ja-JP" sz="1800" b="0" i="0" u="none" strike="noStrike">
                          <a:solidFill>
                            <a:srgbClr val="000000"/>
                          </a:solidFill>
                          <a:effectLst/>
                          <a:latin typeface="ＭＳ Ｐゴシック"/>
                        </a:rPr>
                        <a:t>3</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ＭＳ Ｐゴシック"/>
                        </a:rPr>
                        <a:t>Space Environment Testing</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Lecture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157715">
                <a:tc>
                  <a:txBody>
                    <a:bodyPr/>
                    <a:lstStyle/>
                    <a:p>
                      <a:pPr algn="r" fontAlgn="b"/>
                      <a:r>
                        <a:rPr lang="en-US" altLang="ja-JP" sz="1800" b="0" i="0" u="none" strike="noStrike">
                          <a:solidFill>
                            <a:srgbClr val="000000"/>
                          </a:solidFill>
                          <a:effectLst/>
                          <a:latin typeface="ＭＳ Ｐゴシック"/>
                        </a:rPr>
                        <a:t>4</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ＭＳ Ｐゴシック"/>
                        </a:rPr>
                        <a:t>Spacecraft Environment Interaction Engineering</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Lecture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157715">
                <a:tc>
                  <a:txBody>
                    <a:bodyPr/>
                    <a:lstStyle/>
                    <a:p>
                      <a:pPr algn="r" fontAlgn="b"/>
                      <a:r>
                        <a:rPr lang="en-US" altLang="ja-JP" sz="1800" b="0" i="0" u="none" strike="noStrike">
                          <a:solidFill>
                            <a:srgbClr val="000000"/>
                          </a:solidFill>
                          <a:effectLst/>
                          <a:latin typeface="ＭＳ Ｐゴシック"/>
                        </a:rPr>
                        <a:t>5</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Satellite Power System</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Lecture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157715">
                <a:tc>
                  <a:txBody>
                    <a:bodyPr/>
                    <a:lstStyle/>
                    <a:p>
                      <a:pPr algn="r" fontAlgn="b"/>
                      <a:r>
                        <a:rPr lang="en-US" altLang="ja-JP" sz="1800" b="0" i="0" u="none" strike="noStrike">
                          <a:solidFill>
                            <a:srgbClr val="000000"/>
                          </a:solidFill>
                          <a:effectLst/>
                          <a:latin typeface="ＭＳ Ｐゴシック"/>
                        </a:rPr>
                        <a:t>6</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ＭＳ Ｐゴシック"/>
                        </a:rPr>
                        <a:t>Energy Conversion and Plasma Physics</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Lecture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157715">
                <a:tc>
                  <a:txBody>
                    <a:bodyPr/>
                    <a:lstStyle/>
                    <a:p>
                      <a:pPr algn="r" fontAlgn="b"/>
                      <a:r>
                        <a:rPr lang="en-US" altLang="ja-JP" sz="1800" b="0" i="0" u="none" strike="noStrike">
                          <a:solidFill>
                            <a:srgbClr val="000000"/>
                          </a:solidFill>
                          <a:effectLst/>
                          <a:latin typeface="ＭＳ Ｐゴシック"/>
                        </a:rPr>
                        <a:t>7</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Spacecraft Structure and Material</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Lecture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157715">
                <a:tc>
                  <a:txBody>
                    <a:bodyPr/>
                    <a:lstStyle/>
                    <a:p>
                      <a:pPr algn="r" fontAlgn="b"/>
                      <a:r>
                        <a:rPr lang="en-US" altLang="ja-JP" sz="1800" b="0" i="0" u="none" strike="noStrike">
                          <a:solidFill>
                            <a:srgbClr val="000000"/>
                          </a:solidFill>
                          <a:effectLst/>
                          <a:latin typeface="ＭＳ Ｐゴシック"/>
                        </a:rPr>
                        <a:t>8</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ＭＳ Ｐゴシック"/>
                        </a:rPr>
                        <a:t>Advanced Space Dynamics</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Lecture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157715">
                <a:tc>
                  <a:txBody>
                    <a:bodyPr/>
                    <a:lstStyle/>
                    <a:p>
                      <a:pPr algn="r" fontAlgn="b"/>
                      <a:r>
                        <a:rPr lang="en-US" altLang="ja-JP" sz="1800" b="0" i="0" u="none" strike="noStrike">
                          <a:solidFill>
                            <a:srgbClr val="000000"/>
                          </a:solidFill>
                          <a:effectLst/>
                          <a:latin typeface="ＭＳ Ｐゴシック"/>
                        </a:rPr>
                        <a:t>9</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ＭＳ Ｐゴシック"/>
                        </a:rPr>
                        <a:t>High-speed Gas Dynamics</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Lecture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157715">
                <a:tc>
                  <a:txBody>
                    <a:bodyPr/>
                    <a:lstStyle/>
                    <a:p>
                      <a:pPr algn="r" fontAlgn="b"/>
                      <a:r>
                        <a:rPr lang="en-US" altLang="ja-JP" sz="1800" b="0" i="0" u="none" strike="noStrike">
                          <a:solidFill>
                            <a:srgbClr val="000000"/>
                          </a:solidFill>
                          <a:effectLst/>
                          <a:latin typeface="ＭＳ Ｐゴシック"/>
                        </a:rPr>
                        <a:t>10</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Space Propulsion</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Lecture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157715">
                <a:tc>
                  <a:txBody>
                    <a:bodyPr/>
                    <a:lstStyle/>
                    <a:p>
                      <a:pPr algn="r" fontAlgn="b"/>
                      <a:r>
                        <a:rPr lang="en-US" altLang="ja-JP" sz="1800" b="0" i="0" u="none" strike="noStrike">
                          <a:solidFill>
                            <a:srgbClr val="000000"/>
                          </a:solidFill>
                          <a:effectLst/>
                          <a:latin typeface="ＭＳ Ｐゴシック"/>
                        </a:rPr>
                        <a:t>11</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ＭＳ Ｐゴシック"/>
                        </a:rPr>
                        <a:t>Advanced Course of Aerospace Guidance and Control</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Lecture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26649">
                <a:tc>
                  <a:txBody>
                    <a:bodyPr/>
                    <a:lstStyle/>
                    <a:p>
                      <a:pPr algn="r" fontAlgn="b"/>
                      <a:r>
                        <a:rPr lang="en-US" altLang="ja-JP" sz="1800" b="0" i="0" u="none" strike="noStrike">
                          <a:solidFill>
                            <a:srgbClr val="000000"/>
                          </a:solidFill>
                          <a:effectLst/>
                          <a:latin typeface="ＭＳ Ｐゴシック"/>
                        </a:rPr>
                        <a:t>12</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Advanced High Velocity Impact Engineering</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ＭＳ Ｐゴシック"/>
                        </a:rPr>
                        <a:t>Lecture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159123">
                <a:tc>
                  <a:txBody>
                    <a:bodyPr/>
                    <a:lstStyle/>
                    <a:p>
                      <a:pPr algn="r" fontAlgn="b"/>
                      <a:r>
                        <a:rPr lang="en-US" altLang="ja-JP" sz="1800" b="0" i="0" u="none" strike="noStrike">
                          <a:solidFill>
                            <a:srgbClr val="000000"/>
                          </a:solidFill>
                          <a:effectLst/>
                          <a:latin typeface="ＭＳ Ｐゴシック"/>
                        </a:rPr>
                        <a:t>13</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ＭＳ Ｐゴシック"/>
                        </a:rPr>
                        <a:t>Semiconductor Power Devices</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ＭＳ Ｐゴシック"/>
                        </a:rPr>
                        <a:t>Lecture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157715">
                <a:tc>
                  <a:txBody>
                    <a:bodyPr/>
                    <a:lstStyle/>
                    <a:p>
                      <a:pPr algn="r" fontAlgn="b"/>
                      <a:r>
                        <a:rPr lang="en-US" altLang="ja-JP" sz="1800" b="0" i="0" u="none" strike="noStrike">
                          <a:solidFill>
                            <a:srgbClr val="000000"/>
                          </a:solidFill>
                          <a:effectLst/>
                          <a:latin typeface="ＭＳ Ｐゴシック"/>
                        </a:rPr>
                        <a:t>14</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ＭＳ Ｐゴシック"/>
                        </a:rPr>
                        <a:t>Heat Transfer</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ＭＳ Ｐゴシック"/>
                        </a:rPr>
                        <a:t>Lecture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46763">
                <a:tc>
                  <a:txBody>
                    <a:bodyPr/>
                    <a:lstStyle/>
                    <a:p>
                      <a:pPr algn="r" fontAlgn="b"/>
                      <a:r>
                        <a:rPr lang="en-US" altLang="ja-JP" sz="1800" b="0" i="0" u="none" strike="noStrike" dirty="0">
                          <a:solidFill>
                            <a:srgbClr val="000000"/>
                          </a:solidFill>
                          <a:effectLst/>
                          <a:latin typeface="ＭＳ Ｐゴシック"/>
                        </a:rPr>
                        <a:t>15</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l" fontAlgn="b"/>
                      <a:r>
                        <a:rPr lang="en-US" sz="1800" b="0" i="0" u="none" strike="noStrike" dirty="0">
                          <a:solidFill>
                            <a:srgbClr val="000000"/>
                          </a:solidFill>
                          <a:effectLst/>
                          <a:latin typeface="ＭＳ Ｐゴシック"/>
                        </a:rPr>
                        <a:t>Space Environment Testing Workshop</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l" fontAlgn="b"/>
                      <a:r>
                        <a:rPr lang="en-US" sz="1800" b="0" i="0" u="none" strike="noStrike" dirty="0">
                          <a:solidFill>
                            <a:srgbClr val="000000"/>
                          </a:solidFill>
                          <a:effectLst/>
                          <a:latin typeface="ＭＳ Ｐゴシック"/>
                        </a:rPr>
                        <a:t>Laboratory Workshop</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157715">
                <a:tc>
                  <a:txBody>
                    <a:bodyPr/>
                    <a:lstStyle/>
                    <a:p>
                      <a:pPr algn="r" fontAlgn="b"/>
                      <a:r>
                        <a:rPr lang="en-US" altLang="ja-JP" sz="1800" b="0" i="0" u="none" strike="noStrike">
                          <a:solidFill>
                            <a:srgbClr val="000000"/>
                          </a:solidFill>
                          <a:effectLst/>
                          <a:latin typeface="ＭＳ Ｐゴシック"/>
                        </a:rPr>
                        <a:t>16</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fontAlgn="b"/>
                      <a:r>
                        <a:rPr lang="en-US" sz="1800" b="0" i="0" u="none" strike="noStrike" dirty="0">
                          <a:solidFill>
                            <a:srgbClr val="000000"/>
                          </a:solidFill>
                          <a:effectLst/>
                          <a:latin typeface="ＭＳ Ｐゴシック"/>
                        </a:rPr>
                        <a:t>Practical System Engineering Design</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fontAlgn="b"/>
                      <a:r>
                        <a:rPr lang="en-US" sz="1800" b="0" i="0" u="none" strike="noStrike" dirty="0">
                          <a:solidFill>
                            <a:srgbClr val="000000"/>
                          </a:solidFill>
                          <a:effectLst/>
                          <a:latin typeface="ＭＳ Ｐゴシック"/>
                        </a:rPr>
                        <a:t>Project </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157715">
                <a:tc>
                  <a:txBody>
                    <a:bodyPr/>
                    <a:lstStyle/>
                    <a:p>
                      <a:pPr algn="r" fontAlgn="b"/>
                      <a:r>
                        <a:rPr lang="en-US" altLang="ja-JP" sz="1800" b="0" i="0" u="none" strike="noStrike" dirty="0">
                          <a:solidFill>
                            <a:srgbClr val="000000"/>
                          </a:solidFill>
                          <a:effectLst/>
                          <a:latin typeface="ＭＳ Ｐゴシック"/>
                        </a:rPr>
                        <a:t>17</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l" fontAlgn="b"/>
                      <a:r>
                        <a:rPr lang="en-US" sz="1800" b="0" i="0" u="none" strike="noStrike" dirty="0">
                          <a:solidFill>
                            <a:srgbClr val="000000"/>
                          </a:solidFill>
                          <a:effectLst/>
                          <a:latin typeface="ＭＳ Ｐゴシック"/>
                        </a:rPr>
                        <a:t>Japanese for Beginners</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l" fontAlgn="b"/>
                      <a:r>
                        <a:rPr lang="en-US" sz="1800" b="0" i="0" u="none" strike="noStrike" dirty="0">
                          <a:solidFill>
                            <a:srgbClr val="000000"/>
                          </a:solidFill>
                          <a:effectLst/>
                          <a:latin typeface="ＭＳ Ｐゴシック"/>
                        </a:rPr>
                        <a:t>Lecture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r>
              <a:tr h="157715">
                <a:tc>
                  <a:txBody>
                    <a:bodyPr/>
                    <a:lstStyle/>
                    <a:p>
                      <a:pPr algn="r" fontAlgn="b"/>
                      <a:r>
                        <a:rPr lang="en-US" altLang="ja-JP" sz="1800" b="0" i="0" u="none" strike="noStrike" dirty="0">
                          <a:solidFill>
                            <a:srgbClr val="000000"/>
                          </a:solidFill>
                          <a:effectLst/>
                          <a:latin typeface="ＭＳ Ｐゴシック"/>
                        </a:rPr>
                        <a:t>18</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l" fontAlgn="b"/>
                      <a:r>
                        <a:rPr lang="en-US" sz="1800" b="0" i="0" u="none" strike="noStrike" dirty="0">
                          <a:solidFill>
                            <a:srgbClr val="000000"/>
                          </a:solidFill>
                          <a:effectLst/>
                          <a:latin typeface="ＭＳ Ｐゴシック"/>
                        </a:rPr>
                        <a:t>English III</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l" fontAlgn="b"/>
                      <a:r>
                        <a:rPr lang="en-US" sz="1800" b="0" i="0" u="none" strike="noStrike" dirty="0">
                          <a:solidFill>
                            <a:srgbClr val="000000"/>
                          </a:solidFill>
                          <a:effectLst/>
                          <a:latin typeface="ＭＳ Ｐゴシック"/>
                        </a:rPr>
                        <a:t>Lecture</a:t>
                      </a: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r>
              <a:tr h="157715">
                <a:tc>
                  <a:txBody>
                    <a:bodyPr/>
                    <a:lstStyle/>
                    <a:p>
                      <a:pPr algn="r" fontAlgn="b"/>
                      <a:r>
                        <a:rPr lang="en-US" altLang="ja-JP" sz="1800" b="0" i="0" u="none" strike="noStrike" dirty="0" smtClean="0">
                          <a:solidFill>
                            <a:srgbClr val="000000"/>
                          </a:solidFill>
                          <a:effectLst/>
                          <a:latin typeface="ＭＳ Ｐゴシック"/>
                        </a:rPr>
                        <a:t>19</a:t>
                      </a:r>
                      <a:endParaRPr lang="en-US" altLang="ja-JP" sz="1800" b="0" i="0" u="none" strike="noStrike" dirty="0">
                        <a:solidFill>
                          <a:srgbClr val="000000"/>
                        </a:solidFill>
                        <a:effectLst/>
                        <a:latin typeface="ＭＳ Ｐゴシック"/>
                      </a:endParaRP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pPr algn="l" fontAlgn="b"/>
                      <a:r>
                        <a:rPr lang="en-US" sz="1800" b="0" i="0" u="none" strike="noStrike" dirty="0" smtClean="0">
                          <a:solidFill>
                            <a:srgbClr val="000000"/>
                          </a:solidFill>
                          <a:effectLst/>
                          <a:latin typeface="ＭＳ Ｐゴシック"/>
                        </a:rPr>
                        <a:t>Internship</a:t>
                      </a:r>
                      <a:endParaRPr lang="en-US" sz="1800" b="0" i="0" u="none" strike="noStrike" dirty="0">
                        <a:solidFill>
                          <a:srgbClr val="000000"/>
                        </a:solidFill>
                        <a:effectLst/>
                        <a:latin typeface="ＭＳ Ｐゴシック"/>
                      </a:endParaRP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c>
                  <a:txBody>
                    <a:bodyPr/>
                    <a:lstStyle/>
                    <a:p>
                      <a:pPr algn="l" fontAlgn="b"/>
                      <a:endParaRPr lang="en-US" sz="1800" b="0" i="0" u="none" strike="noStrike" dirty="0">
                        <a:solidFill>
                          <a:srgbClr val="000000"/>
                        </a:solidFill>
                        <a:effectLst/>
                        <a:latin typeface="ＭＳ Ｐゴシック"/>
                      </a:endParaRPr>
                    </a:p>
                  </a:txBody>
                  <a:tcPr marL="72000" marR="720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r>
            </a:tbl>
          </a:graphicData>
        </a:graphic>
      </p:graphicFrame>
      <p:sp>
        <p:nvSpPr>
          <p:cNvPr id="6" name="Slide Number Placeholder 5"/>
          <p:cNvSpPr>
            <a:spLocks noGrp="1"/>
          </p:cNvSpPr>
          <p:nvPr>
            <p:ph type="sldNum" sz="quarter" idx="12"/>
          </p:nvPr>
        </p:nvSpPr>
        <p:spPr/>
        <p:txBody>
          <a:bodyPr/>
          <a:lstStyle/>
          <a:p>
            <a:pPr>
              <a:defRPr/>
            </a:pPr>
            <a:fld id="{11100DB0-2252-EC4F-BD96-6F19C93C85E6}" type="slidenum">
              <a:rPr lang="en-US" altLang="ja-JP" smtClean="0"/>
              <a:pPr>
                <a:defRPr/>
              </a:pPr>
              <a:t>60</a:t>
            </a:fld>
            <a:endParaRPr lang="en-US" altLang="ja-JP"/>
          </a:p>
        </p:txBody>
      </p:sp>
    </p:spTree>
    <p:extLst>
      <p:ext uri="{BB962C8B-B14F-4D97-AF65-F5344CB8AC3E}">
        <p14:creationId xmlns:p14="http://schemas.microsoft.com/office/powerpoint/2010/main" xmlns="" val="24123554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SEIC student composition</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Ph.D.</a:t>
            </a:r>
          </a:p>
          <a:p>
            <a:pPr lvl="1"/>
            <a:r>
              <a:rPr lang="en-US" altLang="ja-JP" b="1" u="sng" dirty="0" smtClean="0"/>
              <a:t>Egypt x2, Mongolia</a:t>
            </a:r>
          </a:p>
          <a:p>
            <a:pPr lvl="1"/>
            <a:r>
              <a:rPr kumimoji="1" lang="en-US" altLang="ja-JP" b="1" u="sng" dirty="0" smtClean="0"/>
              <a:t>Thailand, Nigeria</a:t>
            </a:r>
            <a:r>
              <a:rPr kumimoji="1" lang="en-US" altLang="ja-JP" dirty="0" smtClean="0"/>
              <a:t>, France</a:t>
            </a:r>
          </a:p>
          <a:p>
            <a:pPr lvl="1"/>
            <a:r>
              <a:rPr lang="en-US" altLang="ja-JP" b="1" u="sng" dirty="0" smtClean="0"/>
              <a:t>Romania, Ukraine</a:t>
            </a:r>
          </a:p>
          <a:p>
            <a:pPr lvl="1"/>
            <a:r>
              <a:rPr lang="en-US" altLang="ja-JP" dirty="0" smtClean="0"/>
              <a:t>Japan</a:t>
            </a:r>
          </a:p>
          <a:p>
            <a:r>
              <a:rPr lang="en-US" altLang="ja-JP" dirty="0" smtClean="0"/>
              <a:t>Master </a:t>
            </a:r>
          </a:p>
          <a:p>
            <a:pPr lvl="1"/>
            <a:r>
              <a:rPr lang="en-US" altLang="ja-JP" dirty="0" smtClean="0"/>
              <a:t>Vietnam x2, Nigeria, </a:t>
            </a:r>
            <a:r>
              <a:rPr lang="en-US" altLang="ja-JP" b="1" u="sng" dirty="0" smtClean="0"/>
              <a:t>Sudan, Singapore</a:t>
            </a:r>
            <a:r>
              <a:rPr lang="en-US" altLang="ja-JP" dirty="0" smtClean="0"/>
              <a:t>, France</a:t>
            </a:r>
          </a:p>
          <a:p>
            <a:pPr lvl="1"/>
            <a:r>
              <a:rPr lang="en-US" altLang="ja-JP" dirty="0" smtClean="0"/>
              <a:t>Japan x8</a:t>
            </a:r>
          </a:p>
          <a:p>
            <a:r>
              <a:rPr lang="en-US" altLang="ja-JP" dirty="0" smtClean="0"/>
              <a:t>Mixture of 14 foreign and 9 Japanese students</a:t>
            </a:r>
          </a:p>
          <a:p>
            <a:endParaRPr kumimoji="1" lang="en-US" altLang="ja-JP" dirty="0" smtClean="0"/>
          </a:p>
          <a:p>
            <a:endParaRPr kumimoji="1" lang="en-US" altLang="ja-JP" dirty="0" smtClean="0"/>
          </a:p>
          <a:p>
            <a:endParaRPr kumimoji="1" lang="ja-JP" altLang="en-US" dirty="0"/>
          </a:p>
        </p:txBody>
      </p:sp>
      <p:sp>
        <p:nvSpPr>
          <p:cNvPr id="5" name="テキスト ボックス 4"/>
          <p:cNvSpPr txBox="1"/>
          <p:nvPr/>
        </p:nvSpPr>
        <p:spPr>
          <a:xfrm>
            <a:off x="6408197" y="1385553"/>
            <a:ext cx="3074429" cy="461665"/>
          </a:xfrm>
          <a:prstGeom prst="rect">
            <a:avLst/>
          </a:prstGeom>
          <a:noFill/>
        </p:spPr>
        <p:txBody>
          <a:bodyPr wrap="none" rtlCol="0">
            <a:spAutoFit/>
          </a:bodyPr>
          <a:lstStyle/>
          <a:p>
            <a:r>
              <a:rPr kumimoji="1" lang="en-US" altLang="ja-JP" b="1" u="sng" dirty="0" smtClean="0"/>
              <a:t>Supported by PNST</a:t>
            </a:r>
            <a:endParaRPr kumimoji="1" lang="ja-JP" altLang="en-US" b="1" u="sng" dirty="0"/>
          </a:p>
        </p:txBody>
      </p:sp>
      <p:sp>
        <p:nvSpPr>
          <p:cNvPr id="7" name="Slide Number Placeholder 6"/>
          <p:cNvSpPr>
            <a:spLocks noGrp="1"/>
          </p:cNvSpPr>
          <p:nvPr>
            <p:ph type="sldNum" sz="quarter" idx="12"/>
          </p:nvPr>
        </p:nvSpPr>
        <p:spPr/>
        <p:txBody>
          <a:bodyPr/>
          <a:lstStyle/>
          <a:p>
            <a:pPr>
              <a:defRPr/>
            </a:pPr>
            <a:fld id="{4048C0D4-87C0-244C-9167-9A696DC86442}" type="slidenum">
              <a:rPr lang="en-US" altLang="ja-JP" smtClean="0"/>
              <a:pPr>
                <a:defRPr/>
              </a:pPr>
              <a:t>61</a:t>
            </a:fld>
            <a:endParaRPr lang="en-US" altLang="ja-JP"/>
          </a:p>
        </p:txBody>
      </p:sp>
    </p:spTree>
    <p:extLst>
      <p:ext uri="{BB962C8B-B14F-4D97-AF65-F5344CB8AC3E}">
        <p14:creationId xmlns:p14="http://schemas.microsoft.com/office/powerpoint/2010/main" xmlns="" val="6263897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タイトル 1"/>
          <p:cNvSpPr>
            <a:spLocks noGrp="1"/>
          </p:cNvSpPr>
          <p:nvPr>
            <p:ph type="title"/>
          </p:nvPr>
        </p:nvSpPr>
        <p:spPr>
          <a:xfrm>
            <a:off x="762000" y="-173194"/>
            <a:ext cx="8153400" cy="1143000"/>
          </a:xfrm>
        </p:spPr>
        <p:txBody>
          <a:bodyPr/>
          <a:lstStyle/>
          <a:p>
            <a:pPr eaLnBrk="1" hangingPunct="1"/>
            <a:r>
              <a:rPr lang="en-US" altLang="ja-JP" dirty="0" smtClean="0"/>
              <a:t>How to apply to PNST?</a:t>
            </a:r>
            <a:endParaRPr lang="ja-JP" altLang="en-US" dirty="0" smtClean="0"/>
          </a:p>
        </p:txBody>
      </p:sp>
      <p:sp>
        <p:nvSpPr>
          <p:cNvPr id="3" name="Slide Number Placeholder 2"/>
          <p:cNvSpPr>
            <a:spLocks noGrp="1"/>
          </p:cNvSpPr>
          <p:nvPr>
            <p:ph type="sldNum" sz="quarter" idx="12"/>
          </p:nvPr>
        </p:nvSpPr>
        <p:spPr/>
        <p:txBody>
          <a:bodyPr/>
          <a:lstStyle/>
          <a:p>
            <a:pPr>
              <a:defRPr/>
            </a:pPr>
            <a:fld id="{4048C0D4-87C0-244C-9167-9A696DC86442}" type="slidenum">
              <a:rPr lang="en-US" altLang="ja-JP" smtClean="0"/>
              <a:pPr>
                <a:defRPr/>
              </a:pPr>
              <a:t>62</a:t>
            </a:fld>
            <a:endParaRPr lang="en-US" altLang="ja-JP"/>
          </a:p>
        </p:txBody>
      </p:sp>
      <p:sp>
        <p:nvSpPr>
          <p:cNvPr id="8" name="Content Placeholder 2"/>
          <p:cNvSpPr>
            <a:spLocks noGrp="1"/>
          </p:cNvSpPr>
          <p:nvPr>
            <p:ph idx="1"/>
          </p:nvPr>
        </p:nvSpPr>
        <p:spPr>
          <a:xfrm>
            <a:off x="697021" y="1281933"/>
            <a:ext cx="7979680" cy="2101919"/>
          </a:xfrm>
        </p:spPr>
        <p:txBody>
          <a:bodyPr>
            <a:normAutofit/>
          </a:bodyPr>
          <a:lstStyle/>
          <a:p>
            <a:r>
              <a:rPr lang="en-GB" altLang="ja-JP" sz="2400" dirty="0" smtClean="0"/>
              <a:t>Application package: </a:t>
            </a:r>
            <a:r>
              <a:rPr lang="en-US" altLang="ja-JP" sz="2400" dirty="0">
                <a:hlinkClick r:id="rId3"/>
              </a:rPr>
              <a:t>http://www.unoosa.org/oosa/en/SAP/bsti/</a:t>
            </a:r>
            <a:r>
              <a:rPr lang="en-US" altLang="ja-JP" sz="2400" dirty="0" smtClean="0">
                <a:hlinkClick r:id="rId3"/>
              </a:rPr>
              <a:t>fellowship.html</a:t>
            </a:r>
            <a:endParaRPr lang="en-US" altLang="ja-JP" sz="2400" dirty="0" smtClean="0"/>
          </a:p>
          <a:p>
            <a:pPr marL="457200" lvl="1" indent="0">
              <a:buNone/>
            </a:pPr>
            <a:r>
              <a:rPr lang="en-US" altLang="ja-JP" sz="2400" dirty="0" smtClean="0"/>
              <a:t>	or</a:t>
            </a:r>
          </a:p>
          <a:p>
            <a:r>
              <a:rPr lang="en-GB" altLang="ja-JP" sz="2400" dirty="0" smtClean="0"/>
              <a:t>Google:  “BSTI Fellowship”</a:t>
            </a:r>
          </a:p>
        </p:txBody>
      </p:sp>
      <p:sp>
        <p:nvSpPr>
          <p:cNvPr id="9" name="コンテンツ プレースホルダ 2"/>
          <p:cNvSpPr txBox="1">
            <a:spLocks/>
          </p:cNvSpPr>
          <p:nvPr/>
        </p:nvSpPr>
        <p:spPr>
          <a:xfrm>
            <a:off x="307916" y="3161174"/>
            <a:ext cx="8858250" cy="28068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endParaRPr lang="en-US" altLang="ja-JP" sz="2800" b="1" u="sng" dirty="0" smtClean="0">
              <a:solidFill>
                <a:srgbClr val="FF0000"/>
              </a:solidFill>
            </a:endParaRPr>
          </a:p>
          <a:p>
            <a:pPr marL="0" indent="0" algn="ctr">
              <a:buFontTx/>
              <a:buNone/>
            </a:pPr>
            <a:r>
              <a:rPr lang="en-US" altLang="ja-JP" sz="2400" b="1" u="sng" dirty="0" smtClean="0">
                <a:solidFill>
                  <a:srgbClr val="FF0000"/>
                </a:solidFill>
              </a:rPr>
              <a:t>The application deadline is January 27, 2014</a:t>
            </a:r>
          </a:p>
          <a:p>
            <a:pPr marL="0" indent="0" algn="ctr">
              <a:buFontTx/>
              <a:buNone/>
            </a:pPr>
            <a:r>
              <a:rPr lang="en-US" altLang="ja-JP" sz="2400" dirty="0" smtClean="0"/>
              <a:t>For further details, please contact </a:t>
            </a:r>
          </a:p>
          <a:p>
            <a:pPr marL="0" indent="0" algn="ctr">
              <a:buFontTx/>
              <a:buNone/>
            </a:pPr>
            <a:r>
              <a:rPr lang="en-US" altLang="ja-JP" sz="2400" dirty="0" smtClean="0">
                <a:hlinkClick r:id="rId4"/>
              </a:rPr>
              <a:t>cho@ele.kyutech.ac.jp</a:t>
            </a:r>
            <a:r>
              <a:rPr lang="en-US" altLang="ja-JP" sz="2400" dirty="0" smtClean="0"/>
              <a:t> (KIT)</a:t>
            </a:r>
          </a:p>
          <a:p>
            <a:pPr marL="0" indent="0" algn="ctr">
              <a:buNone/>
            </a:pPr>
            <a:r>
              <a:rPr lang="en-US" altLang="ja-JP" sz="2400" dirty="0" smtClean="0">
                <a:hlinkClick r:id="rId4"/>
              </a:rPr>
              <a:t>jpolansk@tobata.isc.kyutech.ac.jp</a:t>
            </a:r>
            <a:r>
              <a:rPr lang="en-US" altLang="ja-JP" sz="2400" dirty="0" smtClean="0"/>
              <a:t> </a:t>
            </a:r>
            <a:r>
              <a:rPr lang="en-US" altLang="ja-JP" sz="2400" dirty="0"/>
              <a:t>(KIT</a:t>
            </a:r>
            <a:r>
              <a:rPr lang="en-US" altLang="ja-JP" sz="2400" dirty="0" smtClean="0"/>
              <a:t>)</a:t>
            </a:r>
          </a:p>
          <a:p>
            <a:pPr marL="0" indent="0" algn="ctr">
              <a:buFontTx/>
              <a:buNone/>
            </a:pPr>
            <a:r>
              <a:rPr lang="en-US" altLang="ja-JP" sz="2400" dirty="0" smtClean="0">
                <a:hlinkClick r:id="rId5"/>
              </a:rPr>
              <a:t>werner.balogh@unoosa.org</a:t>
            </a:r>
            <a:r>
              <a:rPr lang="en-US" altLang="ja-JP" sz="2400" dirty="0" smtClean="0"/>
              <a:t> (UN)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Conclusion</a:t>
            </a:r>
            <a:endParaRPr lang="ja-JP" altLang="en-US" dirty="0"/>
          </a:p>
        </p:txBody>
      </p:sp>
      <p:sp>
        <p:nvSpPr>
          <p:cNvPr id="3" name="コンテンツ プレースホルダ 2"/>
          <p:cNvSpPr>
            <a:spLocks noGrp="1"/>
          </p:cNvSpPr>
          <p:nvPr>
            <p:ph idx="1"/>
          </p:nvPr>
        </p:nvSpPr>
        <p:spPr>
          <a:xfrm>
            <a:off x="38488" y="892052"/>
            <a:ext cx="9906000" cy="5850484"/>
          </a:xfrm>
        </p:spPr>
        <p:txBody>
          <a:bodyPr/>
          <a:lstStyle/>
          <a:p>
            <a:r>
              <a:rPr lang="en-US" sz="2400" dirty="0" smtClean="0"/>
              <a:t>Various educational activities at </a:t>
            </a:r>
            <a:r>
              <a:rPr lang="en-US" sz="2400" dirty="0" err="1" smtClean="0"/>
              <a:t>Kyutech</a:t>
            </a:r>
            <a:endParaRPr lang="en-US" sz="2400" dirty="0" smtClean="0"/>
          </a:p>
          <a:p>
            <a:pPr lvl="1"/>
            <a:r>
              <a:rPr lang="en-US" sz="2400" dirty="0" smtClean="0"/>
              <a:t>Ground-based space research facilities </a:t>
            </a:r>
          </a:p>
          <a:p>
            <a:pPr lvl="1"/>
            <a:r>
              <a:rPr lang="en-US" sz="2400" dirty="0" smtClean="0"/>
              <a:t>On-orbit experiments</a:t>
            </a:r>
          </a:p>
          <a:p>
            <a:pPr lvl="1"/>
            <a:r>
              <a:rPr lang="en-US" sz="2400" dirty="0" smtClean="0"/>
              <a:t>Satellite project launched and operated:  HORYU-II</a:t>
            </a:r>
          </a:p>
          <a:p>
            <a:pPr lvl="1"/>
            <a:r>
              <a:rPr lang="en-US" altLang="ja-JP" sz="2400" dirty="0" smtClean="0"/>
              <a:t>Satellite projects underway:  HORYU-III and HORYU-IV</a:t>
            </a:r>
          </a:p>
          <a:p>
            <a:pPr lvl="1"/>
            <a:r>
              <a:rPr lang="en-US" sz="2400" dirty="0"/>
              <a:t>Unique facilities for spacecraft environment interaction engineering </a:t>
            </a:r>
            <a:r>
              <a:rPr lang="en-US" sz="2400" dirty="0" smtClean="0"/>
              <a:t>research</a:t>
            </a:r>
            <a:endParaRPr lang="ja-JP" altLang="en-US" sz="2400" dirty="0" smtClean="0"/>
          </a:p>
          <a:p>
            <a:r>
              <a:rPr lang="en-US" sz="2400" dirty="0" smtClean="0"/>
              <a:t>Japan/UN PNST long-term fellowship for Masters or Doctoral degree</a:t>
            </a:r>
          </a:p>
          <a:p>
            <a:pPr lvl="1"/>
            <a:r>
              <a:rPr lang="en-US" sz="2400" dirty="0" smtClean="0"/>
              <a:t>Full tuition and stipend support for 2 or 3 years</a:t>
            </a:r>
          </a:p>
          <a:p>
            <a:r>
              <a:rPr lang="en-US" sz="2400" dirty="0" err="1" smtClean="0"/>
              <a:t>Kyutech</a:t>
            </a:r>
            <a:r>
              <a:rPr lang="en-US" sz="2400" dirty="0" smtClean="0"/>
              <a:t> accepting international students for SEIC (</a:t>
            </a:r>
            <a:r>
              <a:rPr lang="en-US" sz="2400" dirty="0" smtClean="0">
                <a:solidFill>
                  <a:srgbClr val="FF0000"/>
                </a:solidFill>
              </a:rPr>
              <a:t>PNST not required</a:t>
            </a:r>
            <a:r>
              <a:rPr lang="en-US" sz="2400" dirty="0" smtClean="0"/>
              <a:t>)</a:t>
            </a:r>
          </a:p>
          <a:p>
            <a:pPr lvl="1"/>
            <a:r>
              <a:rPr lang="en-US" sz="2400" dirty="0" smtClean="0"/>
              <a:t>Basic space technology by hands-on experience in nanosatellite testing and development</a:t>
            </a:r>
            <a:endParaRPr lang="en-US" sz="2400" dirty="0"/>
          </a:p>
          <a:p>
            <a:pPr lvl="1"/>
            <a:r>
              <a:rPr lang="en-US" altLang="ja-JP" sz="2400" dirty="0" smtClean="0"/>
              <a:t>Fellowships may be available </a:t>
            </a:r>
            <a:endParaRPr lang="ja-JP" altLang="en-US" sz="2400" dirty="0" smtClean="0"/>
          </a:p>
          <a:p>
            <a:endParaRPr lang="ja-JP" altLang="en-US" sz="2400" dirty="0"/>
          </a:p>
        </p:txBody>
      </p:sp>
      <p:sp>
        <p:nvSpPr>
          <p:cNvPr id="4" name="スライド番号プレースホルダ 3"/>
          <p:cNvSpPr>
            <a:spLocks noGrp="1"/>
          </p:cNvSpPr>
          <p:nvPr>
            <p:ph type="sldNum" sz="quarter" idx="12"/>
          </p:nvPr>
        </p:nvSpPr>
        <p:spPr/>
        <p:txBody>
          <a:bodyPr/>
          <a:lstStyle/>
          <a:p>
            <a:pPr>
              <a:defRPr/>
            </a:pPr>
            <a:fld id="{4048C0D4-87C0-244C-9167-9A696DC86442}" type="slidenum">
              <a:rPr lang="en-US" altLang="ja-JP" smtClean="0"/>
              <a:pPr>
                <a:defRPr/>
              </a:pPr>
              <a:t>63</a:t>
            </a:fld>
            <a:endParaRPr lang="en-US" altLang="ja-JP"/>
          </a:p>
        </p:txBody>
      </p:sp>
    </p:spTree>
    <p:extLst>
      <p:ext uri="{BB962C8B-B14F-4D97-AF65-F5344CB8AC3E}">
        <p14:creationId xmlns:p14="http://schemas.microsoft.com/office/powerpoint/2010/main" xmlns="" val="22009711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Topics</a:t>
            </a:r>
            <a:endParaRPr lang="en-US" dirty="0"/>
          </a:p>
        </p:txBody>
      </p:sp>
      <p:sp>
        <p:nvSpPr>
          <p:cNvPr id="3" name="Content Placeholder 2"/>
          <p:cNvSpPr>
            <a:spLocks noGrp="1"/>
          </p:cNvSpPr>
          <p:nvPr>
            <p:ph idx="1"/>
          </p:nvPr>
        </p:nvSpPr>
        <p:spPr/>
        <p:txBody>
          <a:bodyPr/>
          <a:lstStyle/>
          <a:p>
            <a:r>
              <a:rPr lang="en-US" dirty="0" smtClean="0"/>
              <a:t>ISO “small-scale” satellite NETS standardization</a:t>
            </a:r>
          </a:p>
          <a:p>
            <a:endParaRPr lang="en-US" dirty="0" smtClean="0"/>
          </a:p>
          <a:p>
            <a:r>
              <a:rPr lang="en-US" dirty="0" smtClean="0"/>
              <a:t>HORYU-II details</a:t>
            </a:r>
          </a:p>
          <a:p>
            <a:r>
              <a:rPr lang="en-US" dirty="0" smtClean="0"/>
              <a:t>HORYU-IV details</a:t>
            </a:r>
          </a:p>
          <a:p>
            <a:endParaRPr lang="en-US" dirty="0"/>
          </a:p>
          <a:p>
            <a:r>
              <a:rPr lang="en-US" dirty="0" smtClean="0"/>
              <a:t>Mexican space activities</a:t>
            </a:r>
          </a:p>
          <a:p>
            <a:r>
              <a:rPr lang="en-US" dirty="0" smtClean="0"/>
              <a:t>Collaboration discussion </a:t>
            </a:r>
            <a:endParaRPr lang="en-US" dirty="0"/>
          </a:p>
        </p:txBody>
      </p:sp>
      <p:sp>
        <p:nvSpPr>
          <p:cNvPr id="4" name="Slide Number Placeholder 3"/>
          <p:cNvSpPr>
            <a:spLocks noGrp="1"/>
          </p:cNvSpPr>
          <p:nvPr>
            <p:ph type="sldNum" sz="quarter" idx="12"/>
          </p:nvPr>
        </p:nvSpPr>
        <p:spPr/>
        <p:txBody>
          <a:bodyPr/>
          <a:lstStyle/>
          <a:p>
            <a:pPr>
              <a:defRPr/>
            </a:pPr>
            <a:fld id="{4048C0D4-87C0-244C-9167-9A696DC86442}" type="slidenum">
              <a:rPr lang="en-US" altLang="ja-JP" smtClean="0"/>
              <a:pPr>
                <a:defRPr/>
              </a:pPr>
              <a:t>64</a:t>
            </a:fld>
            <a:endParaRPr lang="en-US" altLang="ja-JP"/>
          </a:p>
        </p:txBody>
      </p:sp>
    </p:spTree>
    <p:extLst>
      <p:ext uri="{BB962C8B-B14F-4D97-AF65-F5344CB8AC3E}">
        <p14:creationId xmlns:p14="http://schemas.microsoft.com/office/powerpoint/2010/main" xmlns="" val="2410591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txBox="1">
            <a:spLocks noChangeArrowheads="1"/>
          </p:cNvSpPr>
          <p:nvPr/>
        </p:nvSpPr>
        <p:spPr bwMode="auto">
          <a:xfrm>
            <a:off x="808248" y="76200"/>
            <a:ext cx="89154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kumimoji="0" lang="en-US" altLang="ja-JP" sz="3200" b="1" dirty="0">
                <a:solidFill>
                  <a:srgbClr val="00B0F0"/>
                </a:solidFill>
                <a:cs typeface="Arial" charset="0"/>
              </a:rPr>
              <a:t>Tobata Campus (Engineering)</a:t>
            </a:r>
            <a:endParaRPr kumimoji="0" lang="ja-JP" altLang="en-US" sz="3200" b="1" dirty="0">
              <a:solidFill>
                <a:srgbClr val="00B0F0"/>
              </a:solidFill>
              <a:cs typeface="Arial" charset="0"/>
            </a:endParaRPr>
          </a:p>
        </p:txBody>
      </p:sp>
      <p:pic>
        <p:nvPicPr>
          <p:cNvPr id="20493" name="Picture 13" descr="\\Kitss100\InternationalAffairs\10_国際交流係\画像\P02-03\001-B対策.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905000" y="609600"/>
            <a:ext cx="6396711" cy="2088232"/>
          </a:xfrm>
          <a:prstGeom prst="rect">
            <a:avLst/>
          </a:prstGeom>
          <a:ln>
            <a:noFill/>
          </a:ln>
          <a:effectLst>
            <a:softEdge rad="112500"/>
          </a:effectLst>
        </p:spPr>
      </p:pic>
      <p:sp>
        <p:nvSpPr>
          <p:cNvPr id="7" name="角丸四角形 6"/>
          <p:cNvSpPr/>
          <p:nvPr/>
        </p:nvSpPr>
        <p:spPr>
          <a:xfrm>
            <a:off x="5721350" y="3429000"/>
            <a:ext cx="2808288" cy="36195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anchor="ctr">
            <a:spAutoFit/>
          </a:bodyPr>
          <a:lstStyle/>
          <a:p>
            <a:pPr algn="ctr">
              <a:lnSpc>
                <a:spcPts val="1600"/>
              </a:lnSpc>
              <a:defRPr/>
            </a:pPr>
            <a:r>
              <a:rPr lang="en-US" altLang="ja-JP" b="1">
                <a:solidFill>
                  <a:srgbClr val="FFFFFF"/>
                </a:solidFill>
                <a:latin typeface="Times New Roman" charset="0"/>
                <a:ea typeface="ＭＳ Ｐゴシック" charset="0"/>
                <a:cs typeface="ＭＳ Ｐゴシック" charset="0"/>
              </a:rPr>
              <a:t>Civil Engineering</a:t>
            </a:r>
            <a:endParaRPr lang="ja-JP" altLang="en-US" b="1">
              <a:solidFill>
                <a:srgbClr val="FFFFFF"/>
              </a:solidFill>
              <a:latin typeface="Times New Roman" charset="0"/>
              <a:ea typeface="ＭＳ Ｐゴシック" charset="0"/>
              <a:cs typeface="ＭＳ Ｐゴシック" charset="0"/>
            </a:endParaRPr>
          </a:p>
        </p:txBody>
      </p:sp>
      <p:sp>
        <p:nvSpPr>
          <p:cNvPr id="8" name="角丸四角形 7"/>
          <p:cNvSpPr/>
          <p:nvPr/>
        </p:nvSpPr>
        <p:spPr>
          <a:xfrm>
            <a:off x="4419600" y="3906838"/>
            <a:ext cx="5410200" cy="360362"/>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600"/>
              </a:lnSpc>
              <a:defRPr/>
            </a:pPr>
            <a:r>
              <a:rPr lang="en-US" altLang="ja-JP" b="1">
                <a:solidFill>
                  <a:srgbClr val="FFFFFF"/>
                </a:solidFill>
                <a:latin typeface="Times New Roman" charset="0"/>
                <a:ea typeface="ＭＳ Ｐゴシック" charset="0"/>
                <a:cs typeface="ＭＳ Ｐゴシック" charset="0"/>
              </a:rPr>
              <a:t>Electrical and Electronic Engineering</a:t>
            </a:r>
            <a:endParaRPr lang="ja-JP" altLang="en-US" b="1">
              <a:solidFill>
                <a:srgbClr val="FFFFFF"/>
              </a:solidFill>
              <a:latin typeface="Times New Roman" charset="0"/>
              <a:ea typeface="ＭＳ Ｐゴシック" charset="0"/>
              <a:cs typeface="ＭＳ Ｐゴシック" charset="0"/>
            </a:endParaRPr>
          </a:p>
        </p:txBody>
      </p:sp>
      <p:sp>
        <p:nvSpPr>
          <p:cNvPr id="9" name="角丸四角形 8"/>
          <p:cNvSpPr/>
          <p:nvPr/>
        </p:nvSpPr>
        <p:spPr>
          <a:xfrm>
            <a:off x="5721350" y="4316413"/>
            <a:ext cx="2808288" cy="360362"/>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600"/>
              </a:lnSpc>
              <a:defRPr/>
            </a:pPr>
            <a:r>
              <a:rPr lang="en-US" altLang="ja-JP" b="1">
                <a:solidFill>
                  <a:srgbClr val="FFFFFF"/>
                </a:solidFill>
                <a:latin typeface="Times New Roman" charset="0"/>
                <a:ea typeface="ＭＳ Ｐゴシック" charset="0"/>
                <a:cs typeface="ＭＳ Ｐゴシック" charset="0"/>
              </a:rPr>
              <a:t>Applied Chemistry</a:t>
            </a:r>
            <a:endParaRPr lang="ja-JP" altLang="en-US" b="1">
              <a:solidFill>
                <a:srgbClr val="FFFFFF"/>
              </a:solidFill>
              <a:latin typeface="Times New Roman" charset="0"/>
              <a:ea typeface="ＭＳ Ｐゴシック" charset="0"/>
              <a:cs typeface="ＭＳ Ｐゴシック" charset="0"/>
            </a:endParaRPr>
          </a:p>
        </p:txBody>
      </p:sp>
      <p:sp>
        <p:nvSpPr>
          <p:cNvPr id="10" name="角丸四角形 9"/>
          <p:cNvSpPr/>
          <p:nvPr/>
        </p:nvSpPr>
        <p:spPr>
          <a:xfrm>
            <a:off x="5299075" y="4773613"/>
            <a:ext cx="3651250" cy="360362"/>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600"/>
              </a:lnSpc>
              <a:defRPr/>
            </a:pPr>
            <a:r>
              <a:rPr lang="en-US" altLang="ja-JP" b="1">
                <a:solidFill>
                  <a:srgbClr val="FFFFFF"/>
                </a:solidFill>
                <a:latin typeface="Times New Roman" charset="0"/>
                <a:ea typeface="ＭＳ Ｐゴシック" charset="0"/>
                <a:cs typeface="ＭＳ Ｐゴシック" charset="0"/>
              </a:rPr>
              <a:t>Material Engineering</a:t>
            </a:r>
            <a:endParaRPr lang="ja-JP" altLang="en-US" b="1">
              <a:solidFill>
                <a:srgbClr val="FFFFFF"/>
              </a:solidFill>
              <a:latin typeface="Times New Roman" charset="0"/>
              <a:ea typeface="ＭＳ Ｐゴシック" charset="0"/>
              <a:cs typeface="ＭＳ Ｐゴシック" charset="0"/>
            </a:endParaRPr>
          </a:p>
        </p:txBody>
      </p:sp>
      <p:sp>
        <p:nvSpPr>
          <p:cNvPr id="11" name="角丸四角形 10"/>
          <p:cNvSpPr/>
          <p:nvPr/>
        </p:nvSpPr>
        <p:spPr>
          <a:xfrm>
            <a:off x="5184775" y="5203825"/>
            <a:ext cx="3879850" cy="35877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600"/>
              </a:lnSpc>
              <a:defRPr/>
            </a:pPr>
            <a:r>
              <a:rPr lang="en-US" altLang="ja-JP" b="1" dirty="0">
                <a:solidFill>
                  <a:srgbClr val="0000FF"/>
                </a:solidFill>
                <a:latin typeface="Times New Roman" charset="0"/>
                <a:ea typeface="ＭＳ Ｐゴシック" charset="0"/>
                <a:cs typeface="ＭＳ Ｐゴシック" charset="0"/>
              </a:rPr>
              <a:t>Systems Engineering</a:t>
            </a:r>
            <a:endParaRPr lang="ja-JP" altLang="en-US" b="1" dirty="0">
              <a:solidFill>
                <a:srgbClr val="0000FF"/>
              </a:solidFill>
              <a:latin typeface="Times New Roman" charset="0"/>
              <a:ea typeface="ＭＳ Ｐゴシック" charset="0"/>
              <a:cs typeface="ＭＳ Ｐゴシック" charset="0"/>
            </a:endParaRPr>
          </a:p>
        </p:txBody>
      </p:sp>
      <p:sp>
        <p:nvSpPr>
          <p:cNvPr id="14" name="角丸四角形 13"/>
          <p:cNvSpPr/>
          <p:nvPr/>
        </p:nvSpPr>
        <p:spPr bwMode="auto">
          <a:xfrm>
            <a:off x="4114800" y="2841625"/>
            <a:ext cx="5791200" cy="51117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US" altLang="ja-JP" b="1">
                <a:solidFill>
                  <a:srgbClr val="FFFFFF"/>
                </a:solidFill>
                <a:latin typeface="Times New Roman" charset="0"/>
                <a:ea typeface="ＭＳ Ｐゴシック" charset="0"/>
                <a:cs typeface="ＭＳ Ｐゴシック" charset="0"/>
              </a:rPr>
              <a:t>Mechanical and Control Engineering</a:t>
            </a:r>
            <a:endParaRPr lang="ja-JP" altLang="en-US" b="1">
              <a:solidFill>
                <a:srgbClr val="FFFFFF"/>
              </a:solidFill>
              <a:latin typeface="Times New Roman" charset="0"/>
              <a:ea typeface="ＭＳ Ｐゴシック" charset="0"/>
              <a:cs typeface="ＭＳ Ｐゴシック" charset="0"/>
            </a:endParaRPr>
          </a:p>
        </p:txBody>
      </p:sp>
      <p:pic>
        <p:nvPicPr>
          <p:cNvPr id="23561" name="図 19" descr="超高速.jpg"/>
          <p:cNvPicPr>
            <a:picLocks noChangeAspect="1"/>
          </p:cNvPicPr>
          <p:nvPr/>
        </p:nvPicPr>
        <p:blipFill>
          <a:blip r:embed="rId3">
            <a:extLst>
              <a:ext uri="{28A0092B-C50C-407E-A947-70E740481C1C}">
                <a14:useLocalDpi xmlns:a14="http://schemas.microsoft.com/office/drawing/2010/main" xmlns=""/>
              </a:ext>
            </a:extLst>
          </a:blip>
          <a:srcRect/>
          <a:stretch>
            <a:fillRect/>
          </a:stretch>
        </p:blipFill>
        <p:spPr bwMode="auto">
          <a:xfrm>
            <a:off x="152400" y="2667000"/>
            <a:ext cx="28956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2" name="図 20" descr="建設.jpg"/>
          <p:cNvPicPr>
            <a:picLocks noChangeAspect="1"/>
          </p:cNvPicPr>
          <p:nvPr/>
        </p:nvPicPr>
        <p:blipFill>
          <a:blip r:embed="rId4">
            <a:extLst>
              <a:ext uri="{28A0092B-C50C-407E-A947-70E740481C1C}">
                <a14:useLocalDpi xmlns:a14="http://schemas.microsoft.com/office/drawing/2010/main" xmlns=""/>
              </a:ext>
            </a:extLst>
          </a:blip>
          <a:srcRect/>
          <a:stretch>
            <a:fillRect/>
          </a:stretch>
        </p:blipFill>
        <p:spPr bwMode="auto">
          <a:xfrm>
            <a:off x="2209800" y="4967288"/>
            <a:ext cx="2971800" cy="189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3" name="四角形吹き出し 2"/>
          <p:cNvSpPr>
            <a:spLocks noChangeArrowheads="1"/>
          </p:cNvSpPr>
          <p:nvPr/>
        </p:nvSpPr>
        <p:spPr bwMode="auto">
          <a:xfrm>
            <a:off x="5465380" y="6021387"/>
            <a:ext cx="4344399" cy="579227"/>
          </a:xfrm>
          <a:prstGeom prst="wedgeRectCallout">
            <a:avLst>
              <a:gd name="adj1" fmla="val -2042"/>
              <a:gd name="adj2" fmla="val -137898"/>
            </a:avLst>
          </a:prstGeom>
          <a:solidFill>
            <a:schemeClr val="accent1"/>
          </a:solidFill>
          <a:ln w="9525">
            <a:solidFill>
              <a:schemeClr val="tx1"/>
            </a:solidFill>
            <a:round/>
            <a:headEnd/>
            <a:tailEnd/>
          </a:ln>
        </p:spPr>
        <p:txBody>
          <a:bodyPr/>
          <a:lstStyle/>
          <a:p>
            <a:pPr algn="ctr"/>
            <a:r>
              <a:rPr lang="en-US" altLang="ja-JP" dirty="0" smtClean="0">
                <a:latin typeface="Times" charset="0"/>
                <a:cs typeface="Times" charset="0"/>
              </a:rPr>
              <a:t>Prof. </a:t>
            </a:r>
            <a:r>
              <a:rPr lang="en-US" altLang="ja-JP" dirty="0" err="1" smtClean="0">
                <a:latin typeface="Times" charset="0"/>
                <a:cs typeface="Times" charset="0"/>
              </a:rPr>
              <a:t>Mengu</a:t>
            </a:r>
            <a:r>
              <a:rPr lang="en-US" altLang="ja-JP" dirty="0" smtClean="0">
                <a:latin typeface="Times" charset="0"/>
                <a:cs typeface="Times" charset="0"/>
              </a:rPr>
              <a:t> Cho belongs </a:t>
            </a:r>
            <a:r>
              <a:rPr lang="en-US" altLang="ja-JP" dirty="0">
                <a:latin typeface="Times" charset="0"/>
                <a:cs typeface="Times" charset="0"/>
              </a:rPr>
              <a:t>to this</a:t>
            </a:r>
            <a:endParaRPr lang="ja-JP" altLang="en-US" dirty="0">
              <a:latin typeface="Times" charset="0"/>
              <a:cs typeface="Times" charset="0"/>
            </a:endParaRPr>
          </a:p>
        </p:txBody>
      </p:sp>
      <p:sp>
        <p:nvSpPr>
          <p:cNvPr id="4" name="Slide Number Placeholder 3"/>
          <p:cNvSpPr>
            <a:spLocks noGrp="1"/>
          </p:cNvSpPr>
          <p:nvPr>
            <p:ph type="sldNum" sz="quarter" idx="12"/>
          </p:nvPr>
        </p:nvSpPr>
        <p:spPr/>
        <p:txBody>
          <a:bodyPr/>
          <a:lstStyle/>
          <a:p>
            <a:pPr>
              <a:defRPr/>
            </a:pPr>
            <a:fld id="{7BCA4E39-F44A-8144-BE81-84DB051DE942}" type="slidenum">
              <a:rPr lang="en-US" altLang="ja-JP" smtClean="0"/>
              <a:pPr>
                <a:defRPr/>
              </a:pPr>
              <a:t>7</a:t>
            </a:fld>
            <a:endParaRPr lang="en-US" altLang="ja-JP"/>
          </a:p>
        </p:txBody>
      </p:sp>
    </p:spTree>
    <p:extLst>
      <p:ext uri="{BB962C8B-B14F-4D97-AF65-F5344CB8AC3E}">
        <p14:creationId xmlns:p14="http://schemas.microsoft.com/office/powerpoint/2010/main" xmlns="" val="21243078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txBox="1">
            <a:spLocks noChangeArrowheads="1"/>
          </p:cNvSpPr>
          <p:nvPr/>
        </p:nvSpPr>
        <p:spPr bwMode="auto">
          <a:xfrm>
            <a:off x="902140" y="247650"/>
            <a:ext cx="746760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kumimoji="0" lang="en-US" altLang="ja-JP" sz="3200" b="1" dirty="0" err="1">
                <a:solidFill>
                  <a:srgbClr val="00B0F0"/>
                </a:solidFill>
                <a:cs typeface="Arial" charset="0"/>
              </a:rPr>
              <a:t>Iizuka</a:t>
            </a:r>
            <a:r>
              <a:rPr kumimoji="0" lang="en-US" altLang="ja-JP" sz="3200" b="1" dirty="0">
                <a:solidFill>
                  <a:srgbClr val="00B0F0"/>
                </a:solidFill>
                <a:cs typeface="Arial" charset="0"/>
              </a:rPr>
              <a:t> Campus (Computer Science)</a:t>
            </a:r>
            <a:endParaRPr kumimoji="0" lang="ja-JP" altLang="en-US" sz="3200" b="1" dirty="0">
              <a:solidFill>
                <a:srgbClr val="00B0F0"/>
              </a:solidFill>
              <a:cs typeface="Arial" charset="0"/>
            </a:endParaRPr>
          </a:p>
        </p:txBody>
      </p:sp>
      <p:pic>
        <p:nvPicPr>
          <p:cNvPr id="3" name="Picture 3" descr="\\Kitss100\InternationalAffairs\10_国際交流係\画像\建物・風景\IMG_1790.jpg"/>
          <p:cNvPicPr>
            <a:picLocks noChangeAspect="1" noChangeArrowheads="1"/>
          </p:cNvPicPr>
          <p:nvPr/>
        </p:nvPicPr>
        <p:blipFill>
          <a:blip r:embed="rId2" cstate="print"/>
          <a:srcRect/>
          <a:stretch>
            <a:fillRect/>
          </a:stretch>
        </p:blipFill>
        <p:spPr bwMode="auto">
          <a:xfrm>
            <a:off x="304800" y="1066800"/>
            <a:ext cx="4720075" cy="2662665"/>
          </a:xfrm>
          <a:prstGeom prst="rect">
            <a:avLst/>
          </a:prstGeom>
          <a:ln>
            <a:noFill/>
          </a:ln>
          <a:effectLst>
            <a:softEdge rad="112500"/>
          </a:effectLst>
        </p:spPr>
      </p:pic>
      <p:sp>
        <p:nvSpPr>
          <p:cNvPr id="9" name="角丸四角形 8"/>
          <p:cNvSpPr/>
          <p:nvPr/>
        </p:nvSpPr>
        <p:spPr>
          <a:xfrm>
            <a:off x="4038600" y="4033838"/>
            <a:ext cx="5178425" cy="358775"/>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600"/>
              </a:lnSpc>
              <a:defRPr/>
            </a:pPr>
            <a:r>
              <a:rPr lang="en-US" altLang="ja-JP" b="1">
                <a:solidFill>
                  <a:srgbClr val="FFFFFF"/>
                </a:solidFill>
                <a:latin typeface="Times New Roman" charset="0"/>
                <a:ea typeface="ＭＳ Ｐゴシック" charset="0"/>
                <a:cs typeface="ＭＳ Ｐゴシック" charset="0"/>
              </a:rPr>
              <a:t>Computer Science and Electronics</a:t>
            </a:r>
            <a:endParaRPr lang="ja-JP" altLang="en-US" b="1">
              <a:solidFill>
                <a:srgbClr val="FFFFFF"/>
              </a:solidFill>
              <a:latin typeface="Times New Roman" charset="0"/>
              <a:ea typeface="ＭＳ Ｐゴシック" charset="0"/>
              <a:cs typeface="ＭＳ Ｐゴシック" charset="0"/>
            </a:endParaRPr>
          </a:p>
        </p:txBody>
      </p:sp>
      <p:sp>
        <p:nvSpPr>
          <p:cNvPr id="10" name="角丸四角形 9"/>
          <p:cNvSpPr/>
          <p:nvPr/>
        </p:nvSpPr>
        <p:spPr>
          <a:xfrm>
            <a:off x="4038600" y="4545013"/>
            <a:ext cx="5178425" cy="358775"/>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600"/>
              </a:lnSpc>
              <a:defRPr/>
            </a:pPr>
            <a:r>
              <a:rPr lang="en-US" altLang="ja-JP" b="1">
                <a:solidFill>
                  <a:srgbClr val="FFFFFF"/>
                </a:solidFill>
                <a:latin typeface="Times New Roman" charset="0"/>
                <a:ea typeface="ＭＳ Ｐゴシック" charset="0"/>
                <a:cs typeface="ＭＳ Ｐゴシック" charset="0"/>
              </a:rPr>
              <a:t>Systems Innovation and Informatics</a:t>
            </a:r>
            <a:endParaRPr lang="ja-JP" altLang="en-US" b="1">
              <a:solidFill>
                <a:srgbClr val="FFFFFF"/>
              </a:solidFill>
              <a:latin typeface="Times New Roman" charset="0"/>
              <a:ea typeface="ＭＳ Ｐゴシック" charset="0"/>
              <a:cs typeface="ＭＳ Ｐゴシック" charset="0"/>
            </a:endParaRPr>
          </a:p>
        </p:txBody>
      </p:sp>
      <p:sp>
        <p:nvSpPr>
          <p:cNvPr id="11" name="角丸四角形 10"/>
          <p:cNvSpPr/>
          <p:nvPr/>
        </p:nvSpPr>
        <p:spPr>
          <a:xfrm>
            <a:off x="3200400" y="5094288"/>
            <a:ext cx="6702425" cy="360362"/>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600"/>
              </a:lnSpc>
              <a:defRPr/>
            </a:pPr>
            <a:r>
              <a:rPr lang="en-US" altLang="ja-JP" b="1">
                <a:solidFill>
                  <a:srgbClr val="FFFFFF"/>
                </a:solidFill>
                <a:latin typeface="Times New Roman" charset="0"/>
                <a:ea typeface="ＭＳ Ｐゴシック" charset="0"/>
                <a:cs typeface="ＭＳ Ｐゴシック" charset="0"/>
              </a:rPr>
              <a:t>Mechanical Information Science &amp; Technology</a:t>
            </a:r>
            <a:endParaRPr lang="ja-JP" altLang="en-US" b="1">
              <a:solidFill>
                <a:srgbClr val="FFFFFF"/>
              </a:solidFill>
              <a:latin typeface="Times New Roman" charset="0"/>
              <a:ea typeface="ＭＳ Ｐゴシック" charset="0"/>
              <a:cs typeface="ＭＳ Ｐゴシック" charset="0"/>
            </a:endParaRPr>
          </a:p>
        </p:txBody>
      </p:sp>
      <p:sp>
        <p:nvSpPr>
          <p:cNvPr id="12" name="角丸四角形 11"/>
          <p:cNvSpPr/>
          <p:nvPr/>
        </p:nvSpPr>
        <p:spPr>
          <a:xfrm>
            <a:off x="4038600" y="5681663"/>
            <a:ext cx="4862513" cy="360362"/>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600"/>
              </a:lnSpc>
              <a:defRPr/>
            </a:pPr>
            <a:r>
              <a:rPr lang="en-US" altLang="ja-JP" b="1">
                <a:solidFill>
                  <a:srgbClr val="FFFFFF"/>
                </a:solidFill>
                <a:latin typeface="Times New Roman" charset="0"/>
                <a:ea typeface="ＭＳ Ｐゴシック" charset="0"/>
                <a:cs typeface="ＭＳ Ｐゴシック" charset="0"/>
              </a:rPr>
              <a:t>Bioscience and Bioinformatics</a:t>
            </a:r>
            <a:endParaRPr lang="ja-JP" altLang="en-US" b="1">
              <a:solidFill>
                <a:srgbClr val="FFFFFF"/>
              </a:solidFill>
              <a:latin typeface="Times New Roman" charset="0"/>
              <a:ea typeface="ＭＳ Ｐゴシック" charset="0"/>
              <a:cs typeface="ＭＳ Ｐゴシック" charset="0"/>
            </a:endParaRPr>
          </a:p>
        </p:txBody>
      </p:sp>
      <p:sp>
        <p:nvSpPr>
          <p:cNvPr id="13" name="角丸四角形 12"/>
          <p:cNvSpPr/>
          <p:nvPr/>
        </p:nvSpPr>
        <p:spPr>
          <a:xfrm>
            <a:off x="3962400" y="6248400"/>
            <a:ext cx="5178425" cy="358775"/>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600"/>
              </a:lnSpc>
              <a:defRPr/>
            </a:pPr>
            <a:r>
              <a:rPr lang="en-US" altLang="ja-JP" b="1">
                <a:solidFill>
                  <a:srgbClr val="FFFFFF"/>
                </a:solidFill>
                <a:latin typeface="Times New Roman" charset="0"/>
                <a:ea typeface="ＭＳ Ｐゴシック" charset="0"/>
                <a:cs typeface="ＭＳ Ｐゴシック" charset="0"/>
              </a:rPr>
              <a:t>Artificial Intelligence</a:t>
            </a:r>
            <a:endParaRPr lang="ja-JP" altLang="en-US" b="1">
              <a:solidFill>
                <a:srgbClr val="FFFFFF"/>
              </a:solidFill>
              <a:latin typeface="Times New Roman" charset="0"/>
              <a:ea typeface="ＭＳ Ｐゴシック" charset="0"/>
              <a:cs typeface="ＭＳ Ｐゴシック" charset="0"/>
            </a:endParaRPr>
          </a:p>
        </p:txBody>
      </p:sp>
      <p:pic>
        <p:nvPicPr>
          <p:cNvPr id="24584" name="図 13" descr="生体情報.jpg"/>
          <p:cNvPicPr>
            <a:picLocks noChangeAspect="1"/>
          </p:cNvPicPr>
          <p:nvPr/>
        </p:nvPicPr>
        <p:blipFill>
          <a:blip r:embed="rId3">
            <a:extLst>
              <a:ext uri="{28A0092B-C50C-407E-A947-70E740481C1C}">
                <a14:useLocalDpi xmlns:a14="http://schemas.microsoft.com/office/drawing/2010/main" xmlns=""/>
              </a:ext>
            </a:extLst>
          </a:blip>
          <a:srcRect/>
          <a:stretch>
            <a:fillRect/>
          </a:stretch>
        </p:blipFill>
        <p:spPr bwMode="auto">
          <a:xfrm>
            <a:off x="0" y="4114800"/>
            <a:ext cx="3119438" cy="191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5" name="図 14" descr="マイクロセンター.jpg"/>
          <p:cNvPicPr>
            <a:picLocks noChangeAspect="1"/>
          </p:cNvPicPr>
          <p:nvPr/>
        </p:nvPicPr>
        <p:blipFill>
          <a:blip r:embed="rId4">
            <a:extLst>
              <a:ext uri="{28A0092B-C50C-407E-A947-70E740481C1C}">
                <a14:useLocalDpi xmlns:a14="http://schemas.microsoft.com/office/drawing/2010/main" xmlns=""/>
              </a:ext>
            </a:extLst>
          </a:blip>
          <a:srcRect/>
          <a:stretch>
            <a:fillRect/>
          </a:stretch>
        </p:blipFill>
        <p:spPr bwMode="auto">
          <a:xfrm>
            <a:off x="5181600" y="1828800"/>
            <a:ext cx="2235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6" name="Picture 5" descr="\\Kitss100\InternationalAffairs\10_国際交流係\画像\P70-71\IMG_3100.jpg"/>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7924800" y="1066800"/>
            <a:ext cx="1477963"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7BCA4E39-F44A-8144-BE81-84DB051DE942}" type="slidenum">
              <a:rPr lang="en-US" altLang="ja-JP" smtClean="0"/>
              <a:pPr>
                <a:defRPr/>
              </a:pPr>
              <a:t>8</a:t>
            </a:fld>
            <a:endParaRPr lang="en-US" altLang="ja-JP"/>
          </a:p>
        </p:txBody>
      </p:sp>
    </p:spTree>
    <p:extLst>
      <p:ext uri="{BB962C8B-B14F-4D97-AF65-F5344CB8AC3E}">
        <p14:creationId xmlns:p14="http://schemas.microsoft.com/office/powerpoint/2010/main" xmlns="" val="40326210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txBox="1">
            <a:spLocks noChangeArrowheads="1"/>
          </p:cNvSpPr>
          <p:nvPr/>
        </p:nvSpPr>
        <p:spPr bwMode="auto">
          <a:xfrm>
            <a:off x="1039176" y="0"/>
            <a:ext cx="89154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kumimoji="0" lang="en-US" altLang="ja-JP" sz="3200" b="1" dirty="0">
                <a:solidFill>
                  <a:srgbClr val="00B0F0"/>
                </a:solidFill>
                <a:cs typeface="Arial" charset="0"/>
              </a:rPr>
              <a:t>Wakamatsu Campus (Life Science)</a:t>
            </a:r>
            <a:endParaRPr kumimoji="0" lang="ja-JP" altLang="en-US" sz="3200" b="1" dirty="0">
              <a:solidFill>
                <a:srgbClr val="00B0F0"/>
              </a:solidFill>
              <a:cs typeface="Arial" charset="0"/>
            </a:endParaRPr>
          </a:p>
        </p:txBody>
      </p:sp>
      <p:pic>
        <p:nvPicPr>
          <p:cNvPr id="3" name="Picture 4" descr="\\Kitss100\InternationalAffairs\10_国際交流係\画像\建物・風景\KIT校舎（実）.jpg"/>
          <p:cNvPicPr>
            <a:picLocks noChangeAspect="1" noChangeArrowheads="1"/>
          </p:cNvPicPr>
          <p:nvPr/>
        </p:nvPicPr>
        <p:blipFill>
          <a:blip r:embed="rId2" cstate="print"/>
          <a:srcRect/>
          <a:stretch>
            <a:fillRect/>
          </a:stretch>
        </p:blipFill>
        <p:spPr bwMode="auto">
          <a:xfrm>
            <a:off x="4484948" y="1052737"/>
            <a:ext cx="4368485" cy="2688299"/>
          </a:xfrm>
          <a:prstGeom prst="rect">
            <a:avLst/>
          </a:prstGeom>
          <a:ln>
            <a:noFill/>
          </a:ln>
          <a:effectLst>
            <a:softEdge rad="112500"/>
          </a:effectLst>
        </p:spPr>
      </p:pic>
      <p:pic>
        <p:nvPicPr>
          <p:cNvPr id="2" name="Picture 2" descr="\\Kitss100\InternationalAffairs\10_国際交流係\画像\建物・風景\展望室.jpg"/>
          <p:cNvPicPr>
            <a:picLocks noChangeAspect="1" noChangeArrowheads="1"/>
          </p:cNvPicPr>
          <p:nvPr/>
        </p:nvPicPr>
        <p:blipFill>
          <a:blip r:embed="rId3" cstate="print"/>
          <a:srcRect/>
          <a:stretch>
            <a:fillRect/>
          </a:stretch>
        </p:blipFill>
        <p:spPr bwMode="auto">
          <a:xfrm>
            <a:off x="457200" y="3810000"/>
            <a:ext cx="4212468" cy="2592289"/>
          </a:xfrm>
          <a:prstGeom prst="rect">
            <a:avLst/>
          </a:prstGeom>
          <a:ln>
            <a:noFill/>
          </a:ln>
          <a:effectLst>
            <a:softEdge rad="112500"/>
          </a:effectLst>
        </p:spPr>
      </p:pic>
      <p:pic>
        <p:nvPicPr>
          <p:cNvPr id="22532" name="Picture 4"/>
          <p:cNvPicPr>
            <a:picLocks noChangeAspect="1" noChangeArrowheads="1"/>
          </p:cNvPicPr>
          <p:nvPr/>
        </p:nvPicPr>
        <p:blipFill>
          <a:blip r:embed="rId4" cstate="print"/>
          <a:srcRect/>
          <a:stretch>
            <a:fillRect/>
          </a:stretch>
        </p:blipFill>
        <p:spPr bwMode="auto">
          <a:xfrm>
            <a:off x="1130575" y="1484784"/>
            <a:ext cx="2744788" cy="1962150"/>
          </a:xfrm>
          <a:prstGeom prst="rect">
            <a:avLst/>
          </a:prstGeom>
          <a:ln>
            <a:noFill/>
          </a:ln>
          <a:effectLst>
            <a:softEdge rad="112500"/>
          </a:effectLst>
        </p:spPr>
      </p:pic>
      <p:sp>
        <p:nvSpPr>
          <p:cNvPr id="7" name="角丸四角形 6"/>
          <p:cNvSpPr/>
          <p:nvPr/>
        </p:nvSpPr>
        <p:spPr bwMode="auto">
          <a:xfrm>
            <a:off x="4800600" y="4300538"/>
            <a:ext cx="5105400" cy="358775"/>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600"/>
              </a:lnSpc>
              <a:defRPr/>
            </a:pPr>
            <a:r>
              <a:rPr lang="en-US" altLang="ja-JP" b="1">
                <a:solidFill>
                  <a:srgbClr val="FFFFFF"/>
                </a:solidFill>
                <a:latin typeface="Times New Roman" charset="0"/>
                <a:ea typeface="ＭＳ Ｐゴシック" charset="0"/>
                <a:cs typeface="ＭＳ Ｐゴシック" charset="0"/>
              </a:rPr>
              <a:t>Biological Functions Engineering</a:t>
            </a:r>
            <a:endParaRPr lang="ja-JP" altLang="en-US" b="1">
              <a:solidFill>
                <a:srgbClr val="FFFFFF"/>
              </a:solidFill>
              <a:latin typeface="Times New Roman" charset="0"/>
              <a:ea typeface="ＭＳ Ｐゴシック" charset="0"/>
              <a:cs typeface="ＭＳ Ｐゴシック" charset="0"/>
            </a:endParaRPr>
          </a:p>
        </p:txBody>
      </p:sp>
      <p:sp>
        <p:nvSpPr>
          <p:cNvPr id="8" name="角丸四角形 7"/>
          <p:cNvSpPr/>
          <p:nvPr/>
        </p:nvSpPr>
        <p:spPr bwMode="auto">
          <a:xfrm>
            <a:off x="5257800" y="4929188"/>
            <a:ext cx="3398838" cy="360362"/>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600"/>
              </a:lnSpc>
              <a:defRPr/>
            </a:pPr>
            <a:r>
              <a:rPr lang="en-US" altLang="ja-JP" b="1">
                <a:solidFill>
                  <a:srgbClr val="FFFFFF"/>
                </a:solidFill>
                <a:latin typeface="Times New Roman" charset="0"/>
                <a:ea typeface="ＭＳ Ｐゴシック" charset="0"/>
                <a:cs typeface="ＭＳ Ｐゴシック" charset="0"/>
              </a:rPr>
              <a:t>Brain Science</a:t>
            </a:r>
            <a:endParaRPr lang="ja-JP" altLang="en-US" b="1">
              <a:solidFill>
                <a:srgbClr val="FFFFFF"/>
              </a:solidFill>
              <a:latin typeface="Times New Roman" charset="0"/>
              <a:ea typeface="ＭＳ Ｐゴシック" charset="0"/>
              <a:cs typeface="ＭＳ Ｐゴシック" charset="0"/>
            </a:endParaRPr>
          </a:p>
        </p:txBody>
      </p:sp>
      <p:sp>
        <p:nvSpPr>
          <p:cNvPr id="6" name="Slide Number Placeholder 5"/>
          <p:cNvSpPr>
            <a:spLocks noGrp="1"/>
          </p:cNvSpPr>
          <p:nvPr>
            <p:ph type="sldNum" sz="quarter" idx="12"/>
          </p:nvPr>
        </p:nvSpPr>
        <p:spPr/>
        <p:txBody>
          <a:bodyPr/>
          <a:lstStyle/>
          <a:p>
            <a:pPr>
              <a:defRPr/>
            </a:pPr>
            <a:fld id="{7BCA4E39-F44A-8144-BE81-84DB051DE942}" type="slidenum">
              <a:rPr lang="en-US" altLang="ja-JP" smtClean="0"/>
              <a:pPr>
                <a:defRPr/>
              </a:pPr>
              <a:t>9</a:t>
            </a:fld>
            <a:endParaRPr lang="en-US" altLang="ja-JP"/>
          </a:p>
        </p:txBody>
      </p:sp>
    </p:spTree>
    <p:extLst>
      <p:ext uri="{BB962C8B-B14F-4D97-AF65-F5344CB8AC3E}">
        <p14:creationId xmlns:p14="http://schemas.microsoft.com/office/powerpoint/2010/main" xmlns="" val="1658813044"/>
      </p:ext>
    </p:extLst>
  </p:cSld>
  <p:clrMapOvr>
    <a:masterClrMapping/>
  </p:clrMapOvr>
  <p:timing>
    <p:tnLst>
      <p:par>
        <p:cTn id="1" dur="indefinite" restart="never" nodeType="tmRoot"/>
      </p:par>
    </p:tnLst>
  </p:timing>
</p:sld>
</file>

<file path=ppt/theme/theme1.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Times New Roman"/>
        <a:ea typeface="ＭＳ ゴシック"/>
        <a:cs typeface="ＭＳ ゴシック"/>
      </a:majorFont>
      <a:minorFont>
        <a:latin typeface="Times New Roman"/>
        <a:ea typeface="ＭＳ ゴシック"/>
        <a:cs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ine2">
  <a:themeElements>
    <a:clrScheme name="lin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ine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28575" cap="flat" cmpd="sng" algn="ctr">
          <a:solidFill>
            <a:srgbClr val="FF0000"/>
          </a:solidFill>
          <a:prstDash val="solid"/>
          <a:round/>
          <a:headEnd type="none" w="med" len="med"/>
          <a:tailEnd type="none" w="med" len="med"/>
        </a:ln>
        <a:effectLst/>
        <a:ex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sz="2400" b="0" i="0" u="none" strike="noStrike" cap="none" normalizeH="0" baseline="0" dirty="0" smtClean="0">
            <a:ln>
              <a:noFill/>
            </a:ln>
            <a:solidFill>
              <a:schemeClr val="tx1"/>
            </a:solidFill>
            <a:effectLst/>
            <a:latin typeface="Times New Roman" pitchFamily="18" charset="0"/>
            <a:ea typeface="ＭＳ Ｐゴシック" pitchFamily="50" charset="-128"/>
          </a:defRPr>
        </a:defPPr>
      </a:lstStyle>
    </a:spDef>
    <a:lnDef>
      <a:spPr bwMode="auto">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a:lstStyle/>
    </a:lnDef>
  </a:objectDefaults>
  <a:extraClrSchemeLst>
    <a:extraClrScheme>
      <a:clrScheme name="lin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n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n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n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n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n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n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n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n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n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n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n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line2">
  <a:themeElements>
    <a:clrScheme name="lin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ine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28575" cap="flat" cmpd="sng" algn="ctr">
          <a:solidFill>
            <a:srgbClr val="FF0000"/>
          </a:solidFill>
          <a:prstDash val="solid"/>
          <a:round/>
          <a:headEnd type="none" w="med" len="med"/>
          <a:tailEnd type="none" w="med" len="med"/>
        </a:ln>
        <a:effectLst/>
        <a:ex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sz="2400" b="0" i="0" u="none" strike="noStrike" cap="none" normalizeH="0" baseline="0" dirty="0" smtClean="0">
            <a:ln>
              <a:noFill/>
            </a:ln>
            <a:solidFill>
              <a:schemeClr val="tx1"/>
            </a:solidFill>
            <a:effectLst/>
            <a:latin typeface="Times New Roman" pitchFamily="18" charset="0"/>
            <a:ea typeface="ＭＳ Ｐゴシック" pitchFamily="50" charset="-128"/>
          </a:defRPr>
        </a:defPPr>
      </a:lstStyle>
    </a:spDef>
    <a:lnDef>
      <a:spPr bwMode="auto">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a:lstStyle/>
    </a:lnDef>
  </a:objectDefaults>
  <a:extraClrSchemeLst>
    <a:extraClrScheme>
      <a:clrScheme name="lin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n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n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n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n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n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n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n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n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n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n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n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54387</TotalTime>
  <Words>5284</Words>
  <Application>Microsoft Office PowerPoint</Application>
  <PresentationFormat>A4 (210 x 297 mm)</PresentationFormat>
  <Paragraphs>1035</Paragraphs>
  <Slides>64</Slides>
  <Notes>38</Notes>
  <HiddenSlides>0</HiddenSlides>
  <MMClips>1</MMClips>
  <ScaleCrop>false</ScaleCrop>
  <HeadingPairs>
    <vt:vector size="4" baseType="variant">
      <vt:variant>
        <vt:lpstr>Tema</vt:lpstr>
      </vt:variant>
      <vt:variant>
        <vt:i4>3</vt:i4>
      </vt:variant>
      <vt:variant>
        <vt:lpstr>Títulos de diapositiva</vt:lpstr>
      </vt:variant>
      <vt:variant>
        <vt:i4>64</vt:i4>
      </vt:variant>
    </vt:vector>
  </HeadingPairs>
  <TitlesOfParts>
    <vt:vector size="67" baseType="lpstr">
      <vt:lpstr>新しいプレゼンテーション</vt:lpstr>
      <vt:lpstr>line2</vt:lpstr>
      <vt:lpstr>1_line2</vt:lpstr>
      <vt:lpstr>Introduction to Space Engineering Education  at Kyushu Institute of Technology</vt:lpstr>
      <vt:lpstr>Outline</vt:lpstr>
      <vt:lpstr>Kyushu Institute of Technology (KIT)</vt:lpstr>
      <vt:lpstr>Kyushu Institute of Technology</vt:lpstr>
      <vt:lpstr>City of Kitakyushu</vt:lpstr>
      <vt:lpstr>Kyushu Institute of Technology</vt:lpstr>
      <vt:lpstr>Diapositiva 7</vt:lpstr>
      <vt:lpstr>Diapositiva 8</vt:lpstr>
      <vt:lpstr>Diapositiva 9</vt:lpstr>
      <vt:lpstr>Diapositiva 10</vt:lpstr>
      <vt:lpstr>International Students at KIT</vt:lpstr>
      <vt:lpstr>Outline</vt:lpstr>
      <vt:lpstr>Kyushu Institute of Technology Laboratory of Spacecraft Environment Interaction Engineering (LaSEINE)</vt:lpstr>
      <vt:lpstr>Space Engineering Research and Educations at KIT </vt:lpstr>
      <vt:lpstr>Research area</vt:lpstr>
      <vt:lpstr>Electrostatic Discharge (ESD) Test Facilities</vt:lpstr>
      <vt:lpstr>Heritage of Electrostatic Discharge (ESD) tests at KIT</vt:lpstr>
      <vt:lpstr>Experiment at International Space Station</vt:lpstr>
      <vt:lpstr>Experiment at International Space Station</vt:lpstr>
      <vt:lpstr>Hypervelocity Impact Test Facility</vt:lpstr>
      <vt:lpstr>Material degradation</vt:lpstr>
      <vt:lpstr>Outline</vt:lpstr>
      <vt:lpstr>ISO standardization of ESD tests</vt:lpstr>
      <vt:lpstr>NETS Project</vt:lpstr>
      <vt:lpstr>Center for Nanosatellite Testing</vt:lpstr>
      <vt:lpstr>Nano-satellite environment tests</vt:lpstr>
      <vt:lpstr>Japanese nanosatellites from 2012</vt:lpstr>
      <vt:lpstr>Strength of LaSEINE</vt:lpstr>
      <vt:lpstr>Outline</vt:lpstr>
      <vt:lpstr>Diapositiva 30</vt:lpstr>
      <vt:lpstr>Kyutech Satellite Projects</vt:lpstr>
      <vt:lpstr>Development history</vt:lpstr>
      <vt:lpstr>Development history</vt:lpstr>
      <vt:lpstr>High Voltage Technology Demonstration Satellite HORYU-II</vt:lpstr>
      <vt:lpstr>Satellite Models</vt:lpstr>
      <vt:lpstr>Design constraints of HORYU-II</vt:lpstr>
      <vt:lpstr>Development strategy of HORYU-II</vt:lpstr>
      <vt:lpstr>Development strategy of HORYU-II</vt:lpstr>
      <vt:lpstr>Test cost (person x day)</vt:lpstr>
      <vt:lpstr>Days required for each test</vt:lpstr>
      <vt:lpstr>HORYU-II Launch</vt:lpstr>
      <vt:lpstr>300V photovoltaic power generation</vt:lpstr>
      <vt:lpstr>HORYU-II imaging</vt:lpstr>
      <vt:lpstr>HORYU-II imaging</vt:lpstr>
      <vt:lpstr>HORYU-II conclusion</vt:lpstr>
      <vt:lpstr>Kyutech Satellite Projects</vt:lpstr>
      <vt:lpstr>HORYU-III overview</vt:lpstr>
      <vt:lpstr>HORYU-IV overview</vt:lpstr>
      <vt:lpstr>ISS Cubesat “launch” program</vt:lpstr>
      <vt:lpstr>Cubesats released from ISS</vt:lpstr>
      <vt:lpstr>Cubesats released from ISS</vt:lpstr>
      <vt:lpstr>Outline</vt:lpstr>
      <vt:lpstr>Space Engineering International Course (SEIC)  &amp; Post-graduate study on Nano-Satellite Technologies (PNST) fellowship program</vt:lpstr>
      <vt:lpstr>Background</vt:lpstr>
      <vt:lpstr>Needs of Long-term Fellowship for Capacity Building</vt:lpstr>
      <vt:lpstr>DNST fellowship (2011 and 2012)</vt:lpstr>
      <vt:lpstr>PNST Fellowship (2013 onward)</vt:lpstr>
      <vt:lpstr>DNST/PNST program growth</vt:lpstr>
      <vt:lpstr>Space Engineering International Course (SEIC)</vt:lpstr>
      <vt:lpstr>SEIC curriculum</vt:lpstr>
      <vt:lpstr>SEIC student composition</vt:lpstr>
      <vt:lpstr>How to apply to PNST?</vt:lpstr>
      <vt:lpstr>Conclusion</vt:lpstr>
      <vt:lpstr>Next Topics</vt:lpstr>
    </vt:vector>
  </TitlesOfParts>
  <Company>CHO Mengu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Spacecraft Environment Interactions</dc:title>
  <dc:creator>CHO Mengu</dc:creator>
  <cp:lastModifiedBy>Usuario</cp:lastModifiedBy>
  <cp:revision>610</cp:revision>
  <dcterms:created xsi:type="dcterms:W3CDTF">2013-06-02T12:26:04Z</dcterms:created>
  <dcterms:modified xsi:type="dcterms:W3CDTF">2013-12-12T15:10:46Z</dcterms:modified>
</cp:coreProperties>
</file>