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6" r:id="rId3"/>
    <p:sldId id="267" r:id="rId4"/>
    <p:sldId id="268" r:id="rId5"/>
    <p:sldId id="269" r:id="rId6"/>
    <p:sldId id="270" r:id="rId7"/>
    <p:sldId id="257" r:id="rId8"/>
    <p:sldId id="262" r:id="rId9"/>
    <p:sldId id="258" r:id="rId10"/>
    <p:sldId id="263" r:id="rId11"/>
    <p:sldId id="259" r:id="rId12"/>
    <p:sldId id="260" r:id="rId13"/>
    <p:sldId id="261" r:id="rId14"/>
    <p:sldId id="264" r:id="rId15"/>
    <p:sldId id="265" r:id="rId1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7" d="100"/>
          <a:sy n="87" d="100"/>
        </p:scale>
        <p:origin x="10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1CCEE2-9F4D-4128-B03B-A1DFECCFD830}" type="datetimeFigureOut">
              <a:rPr lang="es-MX" smtClean="0"/>
              <a:t>17/06/2013</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D1C054-0C27-4CC9-BA6A-07E91CB2499E}" type="slidenum">
              <a:rPr lang="es-MX" smtClean="0"/>
              <a:t>‹Nº›</a:t>
            </a:fld>
            <a:endParaRPr lang="es-MX"/>
          </a:p>
        </p:txBody>
      </p:sp>
    </p:spTree>
    <p:extLst>
      <p:ext uri="{BB962C8B-B14F-4D97-AF65-F5344CB8AC3E}">
        <p14:creationId xmlns:p14="http://schemas.microsoft.com/office/powerpoint/2010/main" val="451375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BDD1C054-0C27-4CC9-BA6A-07E91CB2499E}" type="slidenum">
              <a:rPr lang="es-MX" smtClean="0"/>
              <a:t>15</a:t>
            </a:fld>
            <a:endParaRPr lang="es-MX"/>
          </a:p>
        </p:txBody>
      </p:sp>
    </p:spTree>
    <p:extLst>
      <p:ext uri="{BB962C8B-B14F-4D97-AF65-F5344CB8AC3E}">
        <p14:creationId xmlns:p14="http://schemas.microsoft.com/office/powerpoint/2010/main" val="472092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635B46E-7CA4-4D77-B5DA-D79ECE7EEA7A}" type="datetimeFigureOut">
              <a:rPr lang="es-MX" smtClean="0"/>
              <a:t>17/06/2013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F4D6772-9B03-46AF-99A4-63987EC5CB2A}" type="slidenum">
              <a:rPr lang="es-MX" smtClean="0"/>
              <a:t>‹Nº›</a:t>
            </a:fld>
            <a:endParaRPr lang="es-MX"/>
          </a:p>
        </p:txBody>
      </p:sp>
    </p:spTree>
    <p:extLst>
      <p:ext uri="{BB962C8B-B14F-4D97-AF65-F5344CB8AC3E}">
        <p14:creationId xmlns:p14="http://schemas.microsoft.com/office/powerpoint/2010/main" val="423361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635B46E-7CA4-4D77-B5DA-D79ECE7EEA7A}" type="datetimeFigureOut">
              <a:rPr lang="es-MX" smtClean="0"/>
              <a:t>17/06/2013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F4D6772-9B03-46AF-99A4-63987EC5CB2A}" type="slidenum">
              <a:rPr lang="es-MX" smtClean="0"/>
              <a:t>‹Nº›</a:t>
            </a:fld>
            <a:endParaRPr lang="es-MX"/>
          </a:p>
        </p:txBody>
      </p:sp>
    </p:spTree>
    <p:extLst>
      <p:ext uri="{BB962C8B-B14F-4D97-AF65-F5344CB8AC3E}">
        <p14:creationId xmlns:p14="http://schemas.microsoft.com/office/powerpoint/2010/main" val="3977085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635B46E-7CA4-4D77-B5DA-D79ECE7EEA7A}" type="datetimeFigureOut">
              <a:rPr lang="es-MX" smtClean="0"/>
              <a:t>17/06/2013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F4D6772-9B03-46AF-99A4-63987EC5CB2A}" type="slidenum">
              <a:rPr lang="es-MX" smtClean="0"/>
              <a:t>‹Nº›</a:t>
            </a:fld>
            <a:endParaRPr lang="es-MX"/>
          </a:p>
        </p:txBody>
      </p:sp>
    </p:spTree>
    <p:extLst>
      <p:ext uri="{BB962C8B-B14F-4D97-AF65-F5344CB8AC3E}">
        <p14:creationId xmlns:p14="http://schemas.microsoft.com/office/powerpoint/2010/main" val="3933980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F635B46E-7CA4-4D77-B5DA-D79ECE7EEA7A}" type="datetimeFigureOut">
              <a:rPr lang="es-MX" smtClean="0"/>
              <a:t>17/06/2013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F4D6772-9B03-46AF-99A4-63987EC5CB2A}" type="slidenum">
              <a:rPr lang="es-MX" smtClean="0"/>
              <a:t>‹Nº›</a:t>
            </a:fld>
            <a:endParaRPr lang="es-MX"/>
          </a:p>
        </p:txBody>
      </p:sp>
    </p:spTree>
    <p:extLst>
      <p:ext uri="{BB962C8B-B14F-4D97-AF65-F5344CB8AC3E}">
        <p14:creationId xmlns:p14="http://schemas.microsoft.com/office/powerpoint/2010/main" val="907886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635B46E-7CA4-4D77-B5DA-D79ECE7EEA7A}" type="datetimeFigureOut">
              <a:rPr lang="es-MX" smtClean="0"/>
              <a:t>17/06/2013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3F4D6772-9B03-46AF-99A4-63987EC5CB2A}" type="slidenum">
              <a:rPr lang="es-MX" smtClean="0"/>
              <a:t>‹Nº›</a:t>
            </a:fld>
            <a:endParaRPr lang="es-MX"/>
          </a:p>
        </p:txBody>
      </p:sp>
    </p:spTree>
    <p:extLst>
      <p:ext uri="{BB962C8B-B14F-4D97-AF65-F5344CB8AC3E}">
        <p14:creationId xmlns:p14="http://schemas.microsoft.com/office/powerpoint/2010/main" val="419434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635B46E-7CA4-4D77-B5DA-D79ECE7EEA7A}" type="datetimeFigureOut">
              <a:rPr lang="es-MX" smtClean="0"/>
              <a:t>17/06/2013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F4D6772-9B03-46AF-99A4-63987EC5CB2A}" type="slidenum">
              <a:rPr lang="es-MX" smtClean="0"/>
              <a:t>‹Nº›</a:t>
            </a:fld>
            <a:endParaRPr lang="es-MX"/>
          </a:p>
        </p:txBody>
      </p:sp>
    </p:spTree>
    <p:extLst>
      <p:ext uri="{BB962C8B-B14F-4D97-AF65-F5344CB8AC3E}">
        <p14:creationId xmlns:p14="http://schemas.microsoft.com/office/powerpoint/2010/main" val="234670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635B46E-7CA4-4D77-B5DA-D79ECE7EEA7A}" type="datetimeFigureOut">
              <a:rPr lang="es-MX" smtClean="0"/>
              <a:t>17/06/2013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3F4D6772-9B03-46AF-99A4-63987EC5CB2A}" type="slidenum">
              <a:rPr lang="es-MX" smtClean="0"/>
              <a:t>‹Nº›</a:t>
            </a:fld>
            <a:endParaRPr lang="es-MX"/>
          </a:p>
        </p:txBody>
      </p:sp>
    </p:spTree>
    <p:extLst>
      <p:ext uri="{BB962C8B-B14F-4D97-AF65-F5344CB8AC3E}">
        <p14:creationId xmlns:p14="http://schemas.microsoft.com/office/powerpoint/2010/main" val="2256003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635B46E-7CA4-4D77-B5DA-D79ECE7EEA7A}" type="datetimeFigureOut">
              <a:rPr lang="es-MX" smtClean="0"/>
              <a:t>17/06/2013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3F4D6772-9B03-46AF-99A4-63987EC5CB2A}" type="slidenum">
              <a:rPr lang="es-MX" smtClean="0"/>
              <a:t>‹Nº›</a:t>
            </a:fld>
            <a:endParaRPr lang="es-MX"/>
          </a:p>
        </p:txBody>
      </p:sp>
    </p:spTree>
    <p:extLst>
      <p:ext uri="{BB962C8B-B14F-4D97-AF65-F5344CB8AC3E}">
        <p14:creationId xmlns:p14="http://schemas.microsoft.com/office/powerpoint/2010/main" val="1369052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635B46E-7CA4-4D77-B5DA-D79ECE7EEA7A}" type="datetimeFigureOut">
              <a:rPr lang="es-MX" smtClean="0"/>
              <a:t>17/06/2013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3F4D6772-9B03-46AF-99A4-63987EC5CB2A}" type="slidenum">
              <a:rPr lang="es-MX" smtClean="0"/>
              <a:t>‹Nº›</a:t>
            </a:fld>
            <a:endParaRPr lang="es-MX"/>
          </a:p>
        </p:txBody>
      </p:sp>
    </p:spTree>
    <p:extLst>
      <p:ext uri="{BB962C8B-B14F-4D97-AF65-F5344CB8AC3E}">
        <p14:creationId xmlns:p14="http://schemas.microsoft.com/office/powerpoint/2010/main" val="3631803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635B46E-7CA4-4D77-B5DA-D79ECE7EEA7A}" type="datetimeFigureOut">
              <a:rPr lang="es-MX" smtClean="0"/>
              <a:t>17/06/2013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F4D6772-9B03-46AF-99A4-63987EC5CB2A}" type="slidenum">
              <a:rPr lang="es-MX" smtClean="0"/>
              <a:t>‹Nº›</a:t>
            </a:fld>
            <a:endParaRPr lang="es-MX"/>
          </a:p>
        </p:txBody>
      </p:sp>
    </p:spTree>
    <p:extLst>
      <p:ext uri="{BB962C8B-B14F-4D97-AF65-F5344CB8AC3E}">
        <p14:creationId xmlns:p14="http://schemas.microsoft.com/office/powerpoint/2010/main" val="3518195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635B46E-7CA4-4D77-B5DA-D79ECE7EEA7A}" type="datetimeFigureOut">
              <a:rPr lang="es-MX" smtClean="0"/>
              <a:t>17/06/2013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3F4D6772-9B03-46AF-99A4-63987EC5CB2A}" type="slidenum">
              <a:rPr lang="es-MX" smtClean="0"/>
              <a:t>‹Nº›</a:t>
            </a:fld>
            <a:endParaRPr lang="es-MX"/>
          </a:p>
        </p:txBody>
      </p:sp>
    </p:spTree>
    <p:extLst>
      <p:ext uri="{BB962C8B-B14F-4D97-AF65-F5344CB8AC3E}">
        <p14:creationId xmlns:p14="http://schemas.microsoft.com/office/powerpoint/2010/main" val="3726713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35B46E-7CA4-4D77-B5DA-D79ECE7EEA7A}" type="datetimeFigureOut">
              <a:rPr lang="es-MX" smtClean="0"/>
              <a:t>17/06/2013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4D6772-9B03-46AF-99A4-63987EC5CB2A}" type="slidenum">
              <a:rPr lang="es-MX" smtClean="0"/>
              <a:t>‹Nº›</a:t>
            </a:fld>
            <a:endParaRPr lang="es-MX"/>
          </a:p>
        </p:txBody>
      </p:sp>
      <p:pic>
        <p:nvPicPr>
          <p:cNvPr id="7" name="6 Imagen"/>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51520" y="188640"/>
            <a:ext cx="936104" cy="936104"/>
          </a:xfrm>
          <a:prstGeom prst="rect">
            <a:avLst/>
          </a:prstGeom>
        </p:spPr>
      </p:pic>
      <p:pic>
        <p:nvPicPr>
          <p:cNvPr id="8" name="7 Imagen"/>
          <p:cNvPicPr>
            <a:picLocks noChangeAspect="1"/>
          </p:cNvPicPr>
          <p:nvPr userDrawn="1"/>
        </p:nvPicPr>
        <p:blipFill rotWithShape="1">
          <a:blip r:embed="rId14">
            <a:extLst>
              <a:ext uri="{28A0092B-C50C-407E-A947-70E740481C1C}">
                <a14:useLocalDpi xmlns:a14="http://schemas.microsoft.com/office/drawing/2010/main" val="0"/>
              </a:ext>
            </a:extLst>
          </a:blip>
          <a:srcRect r="50000"/>
          <a:stretch/>
        </p:blipFill>
        <p:spPr>
          <a:xfrm>
            <a:off x="7956376" y="280604"/>
            <a:ext cx="936104" cy="681728"/>
          </a:xfrm>
          <a:prstGeom prst="rect">
            <a:avLst/>
          </a:prstGeom>
        </p:spPr>
      </p:pic>
      <p:sp>
        <p:nvSpPr>
          <p:cNvPr id="9" name="8 CuadroTexto"/>
          <p:cNvSpPr txBox="1"/>
          <p:nvPr userDrawn="1"/>
        </p:nvSpPr>
        <p:spPr>
          <a:xfrm>
            <a:off x="2411760" y="265141"/>
            <a:ext cx="5328592" cy="646331"/>
          </a:xfrm>
          <a:prstGeom prst="rect">
            <a:avLst/>
          </a:prstGeom>
          <a:noFill/>
        </p:spPr>
        <p:txBody>
          <a:bodyPr wrap="square" rtlCol="0">
            <a:spAutoFit/>
          </a:bodyPr>
          <a:lstStyle/>
          <a:p>
            <a:pPr algn="r"/>
            <a:r>
              <a:rPr lang="es-MX" sz="2000" b="1" dirty="0" smtClean="0">
                <a:solidFill>
                  <a:schemeClr val="tx1">
                    <a:lumMod val="65000"/>
                    <a:lumOff val="35000"/>
                  </a:schemeClr>
                </a:solidFill>
                <a:latin typeface="Arial" pitchFamily="34" charset="0"/>
                <a:cs typeface="Arial" pitchFamily="34" charset="0"/>
              </a:rPr>
              <a:t>Instituto Politécnico Nacional </a:t>
            </a:r>
          </a:p>
          <a:p>
            <a:pPr algn="r"/>
            <a:r>
              <a:rPr lang="es-MX" sz="1600" dirty="0" smtClean="0">
                <a:solidFill>
                  <a:schemeClr val="tx1">
                    <a:lumMod val="65000"/>
                    <a:lumOff val="35000"/>
                  </a:schemeClr>
                </a:solidFill>
                <a:latin typeface="Arial" pitchFamily="34" charset="0"/>
                <a:cs typeface="Arial" pitchFamily="34" charset="0"/>
              </a:rPr>
              <a:t>Coordinación General de Servicios</a:t>
            </a:r>
            <a:r>
              <a:rPr lang="es-MX" sz="1600" baseline="0" dirty="0" smtClean="0">
                <a:solidFill>
                  <a:schemeClr val="tx1">
                    <a:lumMod val="65000"/>
                    <a:lumOff val="35000"/>
                  </a:schemeClr>
                </a:solidFill>
                <a:latin typeface="Arial" pitchFamily="34" charset="0"/>
                <a:cs typeface="Arial" pitchFamily="34" charset="0"/>
              </a:rPr>
              <a:t> Informáticos</a:t>
            </a:r>
            <a:endParaRPr lang="es-MX" sz="1600" dirty="0">
              <a:solidFill>
                <a:schemeClr val="tx1">
                  <a:lumMod val="65000"/>
                  <a:lumOff val="35000"/>
                </a:schemeClr>
              </a:solidFill>
              <a:latin typeface="Arial" pitchFamily="34" charset="0"/>
              <a:cs typeface="Arial" pitchFamily="34" charset="0"/>
            </a:endParaRPr>
          </a:p>
        </p:txBody>
      </p:sp>
      <p:cxnSp>
        <p:nvCxnSpPr>
          <p:cNvPr id="11" name="10 Conector recto"/>
          <p:cNvCxnSpPr/>
          <p:nvPr userDrawn="1"/>
        </p:nvCxnSpPr>
        <p:spPr>
          <a:xfrm>
            <a:off x="1187624" y="911472"/>
            <a:ext cx="6768752"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11 Conector recto"/>
          <p:cNvCxnSpPr/>
          <p:nvPr userDrawn="1"/>
        </p:nvCxnSpPr>
        <p:spPr>
          <a:xfrm>
            <a:off x="1187624" y="980728"/>
            <a:ext cx="6768752"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0757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17330" y="2151727"/>
            <a:ext cx="8064896" cy="2554545"/>
          </a:xfrm>
          <a:prstGeom prst="rect">
            <a:avLst/>
          </a:prstGeom>
          <a:noFill/>
        </p:spPr>
        <p:txBody>
          <a:bodyPr wrap="square" rtlCol="0">
            <a:spAutoFit/>
          </a:bodyPr>
          <a:lstStyle/>
          <a:p>
            <a:pPr algn="ctr"/>
            <a:r>
              <a:rPr lang="es-MX" sz="4000" dirty="0" smtClean="0">
                <a:latin typeface="Arial" pitchFamily="34" charset="0"/>
                <a:cs typeface="Arial" pitchFamily="34" charset="0"/>
              </a:rPr>
              <a:t>REPOSITORIO DIGITAL INSTITUCIONAL</a:t>
            </a:r>
          </a:p>
          <a:p>
            <a:pPr algn="ctr"/>
            <a:r>
              <a:rPr lang="es-MX" sz="4000" dirty="0" smtClean="0">
                <a:latin typeface="Arial" pitchFamily="34" charset="0"/>
                <a:cs typeface="Arial" pitchFamily="34" charset="0"/>
              </a:rPr>
              <a:t>(RDI)</a:t>
            </a:r>
          </a:p>
          <a:p>
            <a:r>
              <a:rPr lang="es-MX" sz="4000" dirty="0" smtClean="0">
                <a:latin typeface="Arial" pitchFamily="34" charset="0"/>
                <a:cs typeface="Arial" pitchFamily="34" charset="0"/>
              </a:rPr>
              <a:t> </a:t>
            </a:r>
            <a:endParaRPr lang="es-MX" sz="4000" dirty="0">
              <a:latin typeface="Arial" pitchFamily="34" charset="0"/>
              <a:cs typeface="Arial" pitchFamily="34" charset="0"/>
            </a:endParaRPr>
          </a:p>
        </p:txBody>
      </p:sp>
      <p:pic>
        <p:nvPicPr>
          <p:cNvPr id="5" name="4 Imagen"/>
          <p:cNvPicPr>
            <a:picLocks noChangeAspect="1"/>
          </p:cNvPicPr>
          <p:nvPr/>
        </p:nvPicPr>
        <p:blipFill rotWithShape="1">
          <a:blip r:embed="rId2" cstate="print">
            <a:extLst>
              <a:ext uri="{28A0092B-C50C-407E-A947-70E740481C1C}">
                <a14:useLocalDpi xmlns:a14="http://schemas.microsoft.com/office/drawing/2010/main" val="0"/>
              </a:ext>
            </a:extLst>
          </a:blip>
          <a:srcRect r="59567"/>
          <a:stretch/>
        </p:blipFill>
        <p:spPr>
          <a:xfrm>
            <a:off x="3741053" y="4365104"/>
            <a:ext cx="1661894" cy="1728494"/>
          </a:xfrm>
          <a:prstGeom prst="rect">
            <a:avLst/>
          </a:prstGeom>
        </p:spPr>
      </p:pic>
    </p:spTree>
    <p:extLst>
      <p:ext uri="{BB962C8B-B14F-4D97-AF65-F5344CB8AC3E}">
        <p14:creationId xmlns:p14="http://schemas.microsoft.com/office/powerpoint/2010/main" val="8311226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63588" y="1196752"/>
            <a:ext cx="7416824" cy="5109091"/>
          </a:xfrm>
          <a:prstGeom prst="rect">
            <a:avLst/>
          </a:prstGeom>
          <a:noFill/>
        </p:spPr>
        <p:txBody>
          <a:bodyPr wrap="square" rtlCol="0">
            <a:spAutoFit/>
          </a:bodyPr>
          <a:lstStyle/>
          <a:p>
            <a:pPr algn="ctr"/>
            <a:r>
              <a:rPr lang="es-MX" sz="2000" dirty="0" smtClean="0">
                <a:latin typeface="Arial" pitchFamily="34" charset="0"/>
                <a:cs typeface="Arial" pitchFamily="34" charset="0"/>
              </a:rPr>
              <a:t>Otras características</a:t>
            </a:r>
          </a:p>
          <a:p>
            <a:pPr algn="just"/>
            <a:endParaRPr lang="es-MX" dirty="0">
              <a:latin typeface="Arial" pitchFamily="34" charset="0"/>
              <a:cs typeface="Arial" pitchFamily="34" charset="0"/>
            </a:endParaRPr>
          </a:p>
          <a:p>
            <a:pPr algn="just"/>
            <a:r>
              <a:rPr lang="es-MX" dirty="0" smtClean="0">
                <a:latin typeface="Arial" pitchFamily="34" charset="0"/>
                <a:cs typeface="Arial" pitchFamily="34" charset="0"/>
              </a:rPr>
              <a:t>Posee mecanismos de Preservación Digital mediante firmas </a:t>
            </a:r>
            <a:r>
              <a:rPr lang="es-MX" dirty="0" err="1" smtClean="0">
                <a:latin typeface="Arial" pitchFamily="34" charset="0"/>
                <a:cs typeface="Arial" pitchFamily="34" charset="0"/>
              </a:rPr>
              <a:t>Checksum</a:t>
            </a:r>
            <a:r>
              <a:rPr lang="es-MX" dirty="0" smtClean="0">
                <a:latin typeface="Arial" pitchFamily="34" charset="0"/>
                <a:cs typeface="Arial" pitchFamily="34" charset="0"/>
              </a:rPr>
              <a:t> md5</a:t>
            </a:r>
          </a:p>
          <a:p>
            <a:pPr algn="just"/>
            <a:endParaRPr lang="es-MX" dirty="0">
              <a:latin typeface="Arial" pitchFamily="34" charset="0"/>
              <a:cs typeface="Arial" pitchFamily="34" charset="0"/>
            </a:endParaRPr>
          </a:p>
          <a:p>
            <a:pPr algn="just"/>
            <a:r>
              <a:rPr lang="es-MX" dirty="0" smtClean="0">
                <a:latin typeface="Arial" pitchFamily="34" charset="0"/>
                <a:cs typeface="Arial" pitchFamily="34" charset="0"/>
              </a:rPr>
              <a:t>Posee mecanismos para validar y controlar el acceso a metadatos y documentos. </a:t>
            </a:r>
          </a:p>
          <a:p>
            <a:pPr algn="just"/>
            <a:endParaRPr lang="es-MX" dirty="0">
              <a:latin typeface="Arial" pitchFamily="34" charset="0"/>
              <a:cs typeface="Arial" pitchFamily="34" charset="0"/>
            </a:endParaRPr>
          </a:p>
          <a:p>
            <a:pPr algn="just"/>
            <a:r>
              <a:rPr lang="es-MX" dirty="0" smtClean="0">
                <a:latin typeface="Arial" pitchFamily="34" charset="0"/>
                <a:cs typeface="Arial" pitchFamily="34" charset="0"/>
              </a:rPr>
              <a:t>Integra el manejo de roles de usuario: Administrador, editor, corrector de estilo, lector, etc.</a:t>
            </a:r>
          </a:p>
          <a:p>
            <a:pPr algn="just"/>
            <a:endParaRPr lang="es-MX" dirty="0">
              <a:latin typeface="Arial" pitchFamily="34" charset="0"/>
              <a:cs typeface="Arial" pitchFamily="34" charset="0"/>
            </a:endParaRPr>
          </a:p>
          <a:p>
            <a:pPr algn="just"/>
            <a:r>
              <a:rPr lang="es-MX" dirty="0" smtClean="0">
                <a:latin typeface="Arial" pitchFamily="34" charset="0"/>
                <a:cs typeface="Arial" pitchFamily="34" charset="0"/>
              </a:rPr>
              <a:t>Trabaja con objetos digitales, los cuales son indexados lo que permite al sistema visualizar colecciones símiles y buscar documentos independientes. </a:t>
            </a:r>
          </a:p>
          <a:p>
            <a:pPr algn="just"/>
            <a:endParaRPr lang="es-MX" dirty="0">
              <a:latin typeface="Arial" pitchFamily="34" charset="0"/>
              <a:cs typeface="Arial" pitchFamily="34" charset="0"/>
            </a:endParaRPr>
          </a:p>
          <a:p>
            <a:pPr algn="just"/>
            <a:r>
              <a:rPr lang="es-MX" dirty="0" smtClean="0">
                <a:latin typeface="Arial" pitchFamily="34" charset="0"/>
                <a:cs typeface="Arial" pitchFamily="34" charset="0"/>
              </a:rPr>
              <a:t>Sindicación de contenidos RSS</a:t>
            </a:r>
          </a:p>
          <a:p>
            <a:pPr algn="just"/>
            <a:endParaRPr lang="es-MX" dirty="0">
              <a:latin typeface="Arial" pitchFamily="34" charset="0"/>
              <a:cs typeface="Arial" pitchFamily="34" charset="0"/>
            </a:endParaRPr>
          </a:p>
          <a:p>
            <a:pPr algn="just"/>
            <a:r>
              <a:rPr lang="es-MX" dirty="0" smtClean="0">
                <a:latin typeface="Arial" pitchFamily="34" charset="0"/>
                <a:cs typeface="Arial" pitchFamily="34" charset="0"/>
              </a:rPr>
              <a:t> </a:t>
            </a:r>
            <a:endParaRPr lang="es-MX" dirty="0">
              <a:latin typeface="Arial" pitchFamily="34" charset="0"/>
              <a:cs typeface="Arial" pitchFamily="34" charset="0"/>
            </a:endParaRPr>
          </a:p>
        </p:txBody>
      </p:sp>
    </p:spTree>
    <p:extLst>
      <p:ext uri="{BB962C8B-B14F-4D97-AF65-F5344CB8AC3E}">
        <p14:creationId xmlns:p14="http://schemas.microsoft.com/office/powerpoint/2010/main" val="19045050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1412776"/>
            <a:ext cx="7416824" cy="5247590"/>
          </a:xfrm>
          <a:prstGeom prst="rect">
            <a:avLst/>
          </a:prstGeom>
          <a:noFill/>
        </p:spPr>
        <p:txBody>
          <a:bodyPr wrap="square" rtlCol="0">
            <a:spAutoFit/>
          </a:bodyPr>
          <a:lstStyle/>
          <a:p>
            <a:pPr algn="ctr"/>
            <a:r>
              <a:rPr lang="es-MX" sz="2000" dirty="0" smtClean="0">
                <a:latin typeface="Arial" pitchFamily="34" charset="0"/>
                <a:cs typeface="Arial" pitchFamily="34" charset="0"/>
              </a:rPr>
              <a:t>OAI-PMH</a:t>
            </a:r>
          </a:p>
          <a:p>
            <a:pPr algn="just"/>
            <a:endParaRPr lang="es-MX" dirty="0">
              <a:latin typeface="Arial" pitchFamily="34" charset="0"/>
              <a:cs typeface="Arial" pitchFamily="34" charset="0"/>
            </a:endParaRPr>
          </a:p>
          <a:p>
            <a:pPr algn="just">
              <a:lnSpc>
                <a:spcPct val="150000"/>
              </a:lnSpc>
            </a:pPr>
            <a:r>
              <a:rPr lang="es-MX" dirty="0" smtClean="0">
                <a:latin typeface="Arial" pitchFamily="34" charset="0"/>
                <a:cs typeface="Arial" pitchFamily="34" charset="0"/>
              </a:rPr>
              <a:t>Acrónimo en ingles de Open Access </a:t>
            </a:r>
            <a:r>
              <a:rPr lang="es-MX" dirty="0" err="1" smtClean="0">
                <a:latin typeface="Arial" pitchFamily="34" charset="0"/>
                <a:cs typeface="Arial" pitchFamily="34" charset="0"/>
              </a:rPr>
              <a:t>Initiative</a:t>
            </a:r>
            <a:r>
              <a:rPr lang="es-MX" dirty="0">
                <a:latin typeface="Arial" pitchFamily="34" charset="0"/>
                <a:cs typeface="Arial" pitchFamily="34" charset="0"/>
              </a:rPr>
              <a:t> </a:t>
            </a:r>
            <a:r>
              <a:rPr lang="es-MX" dirty="0" smtClean="0">
                <a:latin typeface="Arial" pitchFamily="34" charset="0"/>
                <a:cs typeface="Arial" pitchFamily="34" charset="0"/>
              </a:rPr>
              <a:t>– </a:t>
            </a:r>
            <a:r>
              <a:rPr lang="es-MX" dirty="0" err="1" smtClean="0">
                <a:latin typeface="Arial" pitchFamily="34" charset="0"/>
                <a:cs typeface="Arial" pitchFamily="34" charset="0"/>
              </a:rPr>
              <a:t>Protocol</a:t>
            </a:r>
            <a:r>
              <a:rPr lang="es-MX" dirty="0" smtClean="0">
                <a:latin typeface="Arial" pitchFamily="34" charset="0"/>
                <a:cs typeface="Arial" pitchFamily="34" charset="0"/>
              </a:rPr>
              <a:t> </a:t>
            </a:r>
            <a:r>
              <a:rPr lang="es-MX" dirty="0" err="1" smtClean="0">
                <a:latin typeface="Arial" pitchFamily="34" charset="0"/>
                <a:cs typeface="Arial" pitchFamily="34" charset="0"/>
              </a:rPr>
              <a:t>Metadata</a:t>
            </a:r>
            <a:r>
              <a:rPr lang="es-MX" dirty="0" smtClean="0">
                <a:latin typeface="Arial" pitchFamily="34" charset="0"/>
                <a:cs typeface="Arial" pitchFamily="34" charset="0"/>
              </a:rPr>
              <a:t> </a:t>
            </a:r>
            <a:r>
              <a:rPr lang="es-MX" dirty="0" err="1" smtClean="0">
                <a:latin typeface="Arial" pitchFamily="34" charset="0"/>
                <a:cs typeface="Arial" pitchFamily="34" charset="0"/>
              </a:rPr>
              <a:t>Harvesting</a:t>
            </a:r>
            <a:r>
              <a:rPr lang="es-MX" dirty="0" smtClean="0">
                <a:latin typeface="Arial" pitchFamily="34" charset="0"/>
                <a:cs typeface="Arial" pitchFamily="34" charset="0"/>
              </a:rPr>
              <a:t> (iniciativa de Acceso Abierto – Protocolo para la recolección de metadatos.</a:t>
            </a:r>
          </a:p>
          <a:p>
            <a:pPr algn="just">
              <a:lnSpc>
                <a:spcPct val="150000"/>
              </a:lnSpc>
            </a:pPr>
            <a:endParaRPr lang="es-MX" dirty="0">
              <a:latin typeface="Arial" pitchFamily="34" charset="0"/>
              <a:cs typeface="Arial" pitchFamily="34" charset="0"/>
            </a:endParaRPr>
          </a:p>
          <a:p>
            <a:pPr algn="just">
              <a:lnSpc>
                <a:spcPct val="150000"/>
              </a:lnSpc>
            </a:pPr>
            <a:r>
              <a:rPr lang="es-ES" dirty="0" smtClean="0">
                <a:latin typeface="Arial" pitchFamily="34" charset="0"/>
                <a:cs typeface="Arial" pitchFamily="34" charset="0"/>
              </a:rPr>
              <a:t>Es </a:t>
            </a:r>
            <a:r>
              <a:rPr lang="es-ES" dirty="0">
                <a:latin typeface="Arial" pitchFamily="34" charset="0"/>
                <a:cs typeface="Arial" pitchFamily="34" charset="0"/>
              </a:rPr>
              <a:t>una herramienta de interoperabilidad independiente de la aplicación que permite realizar el intercambio de información para que desde puntos (proveedores de servicio), se puedan hacer búsquedas que abarquen la información recopilada en distintos repositorios </a:t>
            </a:r>
            <a:r>
              <a:rPr lang="es-ES" dirty="0" smtClean="0">
                <a:latin typeface="Arial" pitchFamily="34" charset="0"/>
                <a:cs typeface="Arial" pitchFamily="34" charset="0"/>
              </a:rPr>
              <a:t>asociados.</a:t>
            </a:r>
            <a:endParaRPr lang="es-MX" dirty="0" smtClean="0">
              <a:latin typeface="Arial" pitchFamily="34" charset="0"/>
              <a:cs typeface="Arial" pitchFamily="34" charset="0"/>
            </a:endParaRPr>
          </a:p>
          <a:p>
            <a:pPr algn="just">
              <a:lnSpc>
                <a:spcPct val="150000"/>
              </a:lnSpc>
            </a:pPr>
            <a:r>
              <a:rPr lang="es-MX" dirty="0" smtClean="0">
                <a:latin typeface="Arial" pitchFamily="34" charset="0"/>
                <a:cs typeface="Arial" pitchFamily="34" charset="0"/>
              </a:rPr>
              <a:t>    </a:t>
            </a:r>
            <a:endParaRPr lang="es-MX" dirty="0">
              <a:latin typeface="Arial" pitchFamily="34" charset="0"/>
              <a:cs typeface="Arial" pitchFamily="34" charset="0"/>
            </a:endParaRPr>
          </a:p>
          <a:p>
            <a:pPr algn="just"/>
            <a:endParaRPr lang="es-MX" dirty="0">
              <a:latin typeface="Arial" pitchFamily="34" charset="0"/>
              <a:cs typeface="Arial" pitchFamily="34" charset="0"/>
            </a:endParaRPr>
          </a:p>
          <a:p>
            <a:pPr algn="just"/>
            <a:endParaRPr lang="es-MX" dirty="0" smtClean="0">
              <a:latin typeface="Arial" pitchFamily="34" charset="0"/>
              <a:cs typeface="Arial" pitchFamily="34" charset="0"/>
            </a:endParaRPr>
          </a:p>
          <a:p>
            <a:endParaRPr lang="es-MX" dirty="0"/>
          </a:p>
        </p:txBody>
      </p:sp>
    </p:spTree>
    <p:extLst>
      <p:ext uri="{BB962C8B-B14F-4D97-AF65-F5344CB8AC3E}">
        <p14:creationId xmlns:p14="http://schemas.microsoft.com/office/powerpoint/2010/main" val="14701734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1412776"/>
            <a:ext cx="7416824" cy="400110"/>
          </a:xfrm>
          <a:prstGeom prst="rect">
            <a:avLst/>
          </a:prstGeom>
          <a:noFill/>
        </p:spPr>
        <p:txBody>
          <a:bodyPr wrap="square" rtlCol="0">
            <a:spAutoFit/>
          </a:bodyPr>
          <a:lstStyle/>
          <a:p>
            <a:pPr algn="ctr"/>
            <a:r>
              <a:rPr lang="es-MX" sz="2000" dirty="0" smtClean="0">
                <a:latin typeface="Arial" pitchFamily="34" charset="0"/>
                <a:cs typeface="Arial" pitchFamily="34" charset="0"/>
              </a:rPr>
              <a:t>OAI-PMH</a:t>
            </a:r>
            <a:endParaRPr lang="es-MX" dirty="0"/>
          </a:p>
        </p:txBody>
      </p:sp>
      <p:pic>
        <p:nvPicPr>
          <p:cNvPr id="3" name="2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0587" y="2093992"/>
            <a:ext cx="7362825" cy="4105275"/>
          </a:xfrm>
          <a:prstGeom prst="rect">
            <a:avLst/>
          </a:prstGeom>
        </p:spPr>
      </p:pic>
    </p:spTree>
    <p:extLst>
      <p:ext uri="{BB962C8B-B14F-4D97-AF65-F5344CB8AC3E}">
        <p14:creationId xmlns:p14="http://schemas.microsoft.com/office/powerpoint/2010/main" val="9892264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1412776"/>
            <a:ext cx="7416824" cy="400110"/>
          </a:xfrm>
          <a:prstGeom prst="rect">
            <a:avLst/>
          </a:prstGeom>
          <a:noFill/>
        </p:spPr>
        <p:txBody>
          <a:bodyPr wrap="square" rtlCol="0">
            <a:spAutoFit/>
          </a:bodyPr>
          <a:lstStyle/>
          <a:p>
            <a:pPr algn="ctr"/>
            <a:r>
              <a:rPr lang="es-MX" sz="2000" dirty="0" smtClean="0">
                <a:latin typeface="Arial" pitchFamily="34" charset="0"/>
                <a:cs typeface="Arial" pitchFamily="34" charset="0"/>
              </a:rPr>
              <a:t>REPOSITORIO DIGITAL INSTITUCIONAL</a:t>
            </a:r>
            <a:endParaRPr lang="es-MX"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8892" t="16023" r="19524" b="7418"/>
          <a:stretch/>
        </p:blipFill>
        <p:spPr bwMode="auto">
          <a:xfrm>
            <a:off x="1475656" y="2060848"/>
            <a:ext cx="6193934" cy="4331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17417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1412776"/>
            <a:ext cx="7416824" cy="3447098"/>
          </a:xfrm>
          <a:prstGeom prst="rect">
            <a:avLst/>
          </a:prstGeom>
          <a:noFill/>
        </p:spPr>
        <p:txBody>
          <a:bodyPr wrap="square" rtlCol="0">
            <a:spAutoFit/>
          </a:bodyPr>
          <a:lstStyle/>
          <a:p>
            <a:pPr algn="ctr"/>
            <a:r>
              <a:rPr lang="es-MX" sz="2000" dirty="0" smtClean="0">
                <a:latin typeface="Arial" pitchFamily="34" charset="0"/>
                <a:cs typeface="Arial" pitchFamily="34" charset="0"/>
              </a:rPr>
              <a:t>OBJETIVO</a:t>
            </a:r>
          </a:p>
          <a:p>
            <a:pPr algn="just"/>
            <a:endParaRPr lang="es-MX" dirty="0" smtClean="0">
              <a:latin typeface="Arial" pitchFamily="34" charset="0"/>
              <a:cs typeface="Arial" pitchFamily="34" charset="0"/>
            </a:endParaRPr>
          </a:p>
          <a:p>
            <a:pPr algn="just"/>
            <a:endParaRPr lang="es-MX" dirty="0">
              <a:latin typeface="Arial" pitchFamily="34" charset="0"/>
              <a:cs typeface="Arial" pitchFamily="34" charset="0"/>
            </a:endParaRPr>
          </a:p>
          <a:p>
            <a:pPr algn="just">
              <a:lnSpc>
                <a:spcPct val="150000"/>
              </a:lnSpc>
            </a:pPr>
            <a:r>
              <a:rPr lang="es-MX" dirty="0">
                <a:latin typeface="Arial" pitchFamily="34" charset="0"/>
                <a:cs typeface="Arial" pitchFamily="34" charset="0"/>
              </a:rPr>
              <a:t>A</a:t>
            </a:r>
            <a:r>
              <a:rPr lang="es-MX" dirty="0" smtClean="0">
                <a:latin typeface="Arial" pitchFamily="34" charset="0"/>
                <a:cs typeface="Arial" pitchFamily="34" charset="0"/>
              </a:rPr>
              <a:t>lmacenar</a:t>
            </a:r>
            <a:r>
              <a:rPr lang="es-MX" dirty="0">
                <a:latin typeface="Arial" pitchFamily="34" charset="0"/>
                <a:cs typeface="Arial" pitchFamily="34" charset="0"/>
              </a:rPr>
              <a:t>, preservar y difundir la producción científica y académica de la comunidad Institucional, en formato digital. El Repositorio Digital Institucional (RDI), es un sistema abierto, el cual forma parte de un movimiento internacional conocido como Open Access </a:t>
            </a:r>
            <a:r>
              <a:rPr lang="es-MX" dirty="0" err="1" smtClean="0">
                <a:latin typeface="Arial" pitchFamily="34" charset="0"/>
                <a:cs typeface="Arial" pitchFamily="34" charset="0"/>
              </a:rPr>
              <a:t>Initiative</a:t>
            </a:r>
            <a:r>
              <a:rPr lang="es-MX" dirty="0" smtClean="0">
                <a:latin typeface="Arial" pitchFamily="34" charset="0"/>
                <a:cs typeface="Arial" pitchFamily="34" charset="0"/>
              </a:rPr>
              <a:t>.    </a:t>
            </a:r>
            <a:endParaRPr lang="es-MX" dirty="0">
              <a:latin typeface="Arial" pitchFamily="34" charset="0"/>
              <a:cs typeface="Arial" pitchFamily="34" charset="0"/>
            </a:endParaRPr>
          </a:p>
          <a:p>
            <a:pPr algn="just"/>
            <a:endParaRPr lang="es-MX" dirty="0">
              <a:latin typeface="Arial" pitchFamily="34" charset="0"/>
              <a:cs typeface="Arial" pitchFamily="34" charset="0"/>
            </a:endParaRPr>
          </a:p>
          <a:p>
            <a:pPr algn="just"/>
            <a:endParaRPr lang="es-MX" dirty="0" smtClean="0">
              <a:latin typeface="Arial" pitchFamily="34" charset="0"/>
              <a:cs typeface="Arial" pitchFamily="34" charset="0"/>
            </a:endParaRPr>
          </a:p>
          <a:p>
            <a:endParaRPr lang="es-MX" dirty="0"/>
          </a:p>
        </p:txBody>
      </p:sp>
    </p:spTree>
    <p:extLst>
      <p:ext uri="{BB962C8B-B14F-4D97-AF65-F5344CB8AC3E}">
        <p14:creationId xmlns:p14="http://schemas.microsoft.com/office/powerpoint/2010/main" val="2935928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9037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1700808"/>
            <a:ext cx="7416824" cy="3170099"/>
          </a:xfrm>
          <a:prstGeom prst="rect">
            <a:avLst/>
          </a:prstGeom>
          <a:noFill/>
        </p:spPr>
        <p:txBody>
          <a:bodyPr wrap="square" rtlCol="0">
            <a:spAutoFit/>
          </a:bodyPr>
          <a:lstStyle/>
          <a:p>
            <a:pPr algn="ctr"/>
            <a:r>
              <a:rPr lang="es-MX" sz="2000" dirty="0" smtClean="0">
                <a:latin typeface="Arial" pitchFamily="34" charset="0"/>
                <a:cs typeface="Arial" pitchFamily="34" charset="0"/>
              </a:rPr>
              <a:t>¿</a:t>
            </a:r>
            <a:r>
              <a:rPr lang="es-MX" sz="2000" dirty="0" smtClean="0">
                <a:latin typeface="Arial" pitchFamily="34" charset="0"/>
                <a:cs typeface="Arial" pitchFamily="34" charset="0"/>
              </a:rPr>
              <a:t>Objetivo que publicar</a:t>
            </a:r>
            <a:r>
              <a:rPr lang="es-MX" sz="2000" dirty="0" smtClean="0">
                <a:latin typeface="Arial" pitchFamily="34" charset="0"/>
                <a:cs typeface="Arial" pitchFamily="34" charset="0"/>
              </a:rPr>
              <a:t>?</a:t>
            </a:r>
            <a:endParaRPr lang="es-MX" sz="2000" dirty="0" smtClean="0">
              <a:latin typeface="Arial" pitchFamily="34" charset="0"/>
              <a:cs typeface="Arial" pitchFamily="34" charset="0"/>
            </a:endParaRPr>
          </a:p>
          <a:p>
            <a:pPr algn="just"/>
            <a:endParaRPr lang="es-MX" dirty="0">
              <a:latin typeface="Arial" pitchFamily="34" charset="0"/>
              <a:cs typeface="Arial" pitchFamily="34" charset="0"/>
            </a:endParaRPr>
          </a:p>
          <a:p>
            <a:pPr algn="just">
              <a:lnSpc>
                <a:spcPct val="150000"/>
              </a:lnSpc>
            </a:pPr>
            <a:r>
              <a:rPr lang="es-MX" dirty="0" smtClean="0">
                <a:latin typeface="Arial" pitchFamily="34" charset="0"/>
                <a:cs typeface="Arial" pitchFamily="34" charset="0"/>
              </a:rPr>
              <a:t>Poner a disposición de alumnos, profesores, investigadores y publico en general los documentos académicos generados por la comunidad del Instituto Politécnico Nacional en texto completo, para generar el conocimiento científico y tecnológico.</a:t>
            </a:r>
          </a:p>
          <a:p>
            <a:pPr algn="just">
              <a:lnSpc>
                <a:spcPct val="150000"/>
              </a:lnSpc>
            </a:pPr>
            <a:endParaRPr lang="es-MX" dirty="0">
              <a:latin typeface="Arial" pitchFamily="34" charset="0"/>
              <a:cs typeface="Arial" pitchFamily="34" charset="0"/>
            </a:endParaRPr>
          </a:p>
          <a:p>
            <a:pPr algn="just">
              <a:lnSpc>
                <a:spcPct val="150000"/>
              </a:lnSpc>
            </a:pPr>
            <a:r>
              <a:rPr lang="es-MX" dirty="0" smtClean="0">
                <a:latin typeface="Arial" pitchFamily="34" charset="0"/>
                <a:cs typeface="Arial" pitchFamily="34" charset="0"/>
              </a:rPr>
              <a:t> </a:t>
            </a:r>
            <a:endParaRPr lang="es-MX" dirty="0"/>
          </a:p>
        </p:txBody>
      </p:sp>
    </p:spTree>
    <p:extLst>
      <p:ext uri="{BB962C8B-B14F-4D97-AF65-F5344CB8AC3E}">
        <p14:creationId xmlns:p14="http://schemas.microsoft.com/office/powerpoint/2010/main" val="2815315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1700808"/>
            <a:ext cx="7416824" cy="3585597"/>
          </a:xfrm>
          <a:prstGeom prst="rect">
            <a:avLst/>
          </a:prstGeom>
          <a:noFill/>
        </p:spPr>
        <p:txBody>
          <a:bodyPr wrap="square" rtlCol="0">
            <a:spAutoFit/>
          </a:bodyPr>
          <a:lstStyle/>
          <a:p>
            <a:pPr algn="ctr"/>
            <a:r>
              <a:rPr lang="es-MX" sz="2000" dirty="0" smtClean="0">
                <a:latin typeface="Arial" pitchFamily="34" charset="0"/>
                <a:cs typeface="Arial" pitchFamily="34" charset="0"/>
              </a:rPr>
              <a:t>¿</a:t>
            </a:r>
            <a:r>
              <a:rPr lang="es-MX" sz="2000" dirty="0" smtClean="0">
                <a:latin typeface="Arial" pitchFamily="34" charset="0"/>
                <a:cs typeface="Arial" pitchFamily="34" charset="0"/>
              </a:rPr>
              <a:t>Beneficios de Publicación</a:t>
            </a:r>
            <a:r>
              <a:rPr lang="es-MX" sz="2000" dirty="0" smtClean="0">
                <a:latin typeface="Arial" pitchFamily="34" charset="0"/>
                <a:cs typeface="Arial" pitchFamily="34" charset="0"/>
              </a:rPr>
              <a:t>?</a:t>
            </a:r>
            <a:endParaRPr lang="es-MX" sz="2000" dirty="0" smtClean="0">
              <a:latin typeface="Arial" pitchFamily="34" charset="0"/>
              <a:cs typeface="Arial" pitchFamily="34" charset="0"/>
            </a:endParaRPr>
          </a:p>
          <a:p>
            <a:pPr algn="just"/>
            <a:endParaRPr lang="es-MX" dirty="0">
              <a:latin typeface="Arial" pitchFamily="34" charset="0"/>
              <a:cs typeface="Arial" pitchFamily="34" charset="0"/>
            </a:endParaRPr>
          </a:p>
          <a:p>
            <a:pPr algn="just">
              <a:lnSpc>
                <a:spcPct val="150000"/>
              </a:lnSpc>
            </a:pPr>
            <a:r>
              <a:rPr lang="es-MX" dirty="0" smtClean="0">
                <a:latin typeface="Arial" pitchFamily="34" charset="0"/>
                <a:cs typeface="Arial" pitchFamily="34" charset="0"/>
              </a:rPr>
              <a:t>Difundir el conocimiento generado en el Politécnico</a:t>
            </a:r>
          </a:p>
          <a:p>
            <a:pPr algn="just">
              <a:lnSpc>
                <a:spcPct val="150000"/>
              </a:lnSpc>
            </a:pPr>
            <a:r>
              <a:rPr lang="es-MX" dirty="0" smtClean="0">
                <a:latin typeface="Arial" pitchFamily="34" charset="0"/>
                <a:cs typeface="Arial" pitchFamily="34" charset="0"/>
              </a:rPr>
              <a:t>Facilitar búsqueda y recuperación de información científica y tecnológica.</a:t>
            </a:r>
          </a:p>
          <a:p>
            <a:pPr algn="just">
              <a:lnSpc>
                <a:spcPct val="150000"/>
              </a:lnSpc>
            </a:pPr>
            <a:r>
              <a:rPr lang="es-MX" dirty="0" smtClean="0">
                <a:latin typeface="Arial" pitchFamily="34" charset="0"/>
                <a:cs typeface="Arial" pitchFamily="34" charset="0"/>
              </a:rPr>
              <a:t>Vinculación con otras Instituciones de Educación Superior</a:t>
            </a:r>
          </a:p>
          <a:p>
            <a:pPr algn="just">
              <a:lnSpc>
                <a:spcPct val="150000"/>
              </a:lnSpc>
            </a:pPr>
            <a:r>
              <a:rPr lang="es-MX" dirty="0" smtClean="0">
                <a:latin typeface="Arial" pitchFamily="34" charset="0"/>
                <a:cs typeface="Arial" pitchFamily="34" charset="0"/>
              </a:rPr>
              <a:t>Utilizar y fomentar el uso de las </a:t>
            </a:r>
            <a:r>
              <a:rPr lang="es-MX" dirty="0" err="1" smtClean="0">
                <a:latin typeface="Arial" pitchFamily="34" charset="0"/>
                <a:cs typeface="Arial" pitchFamily="34" charset="0"/>
              </a:rPr>
              <a:t>TIC´s</a:t>
            </a:r>
            <a:endParaRPr lang="es-MX" dirty="0" smtClean="0">
              <a:latin typeface="Arial" pitchFamily="34" charset="0"/>
              <a:cs typeface="Arial" pitchFamily="34" charset="0"/>
            </a:endParaRPr>
          </a:p>
          <a:p>
            <a:pPr algn="just">
              <a:lnSpc>
                <a:spcPct val="150000"/>
              </a:lnSpc>
            </a:pPr>
            <a:r>
              <a:rPr lang="es-MX" dirty="0" smtClean="0">
                <a:latin typeface="Arial" pitchFamily="34" charset="0"/>
                <a:cs typeface="Arial" pitchFamily="34" charset="0"/>
              </a:rPr>
              <a:t>Mejorar </a:t>
            </a:r>
            <a:r>
              <a:rPr lang="es-MX" dirty="0">
                <a:latin typeface="Arial" pitchFamily="34" charset="0"/>
                <a:cs typeface="Arial" pitchFamily="34" charset="0"/>
              </a:rPr>
              <a:t>el Ranking Internacional de </a:t>
            </a:r>
            <a:r>
              <a:rPr lang="es-MX" dirty="0" smtClean="0">
                <a:latin typeface="Arial" pitchFamily="34" charset="0"/>
                <a:cs typeface="Arial" pitchFamily="34" charset="0"/>
              </a:rPr>
              <a:t>Universidades</a:t>
            </a:r>
            <a:endParaRPr lang="es-MX" dirty="0">
              <a:latin typeface="Arial" pitchFamily="34" charset="0"/>
              <a:cs typeface="Arial" pitchFamily="34" charset="0"/>
            </a:endParaRPr>
          </a:p>
          <a:p>
            <a:pPr algn="just">
              <a:lnSpc>
                <a:spcPct val="150000"/>
              </a:lnSpc>
            </a:pPr>
            <a:r>
              <a:rPr lang="es-MX" dirty="0" smtClean="0">
                <a:latin typeface="Arial" pitchFamily="34" charset="0"/>
                <a:cs typeface="Arial" pitchFamily="34" charset="0"/>
              </a:rPr>
              <a:t> </a:t>
            </a:r>
            <a:endParaRPr lang="es-MX" dirty="0"/>
          </a:p>
        </p:txBody>
      </p:sp>
    </p:spTree>
    <p:extLst>
      <p:ext uri="{BB962C8B-B14F-4D97-AF65-F5344CB8AC3E}">
        <p14:creationId xmlns:p14="http://schemas.microsoft.com/office/powerpoint/2010/main" val="3405118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1412776"/>
            <a:ext cx="7416824" cy="400110"/>
          </a:xfrm>
          <a:prstGeom prst="rect">
            <a:avLst/>
          </a:prstGeom>
          <a:noFill/>
        </p:spPr>
        <p:txBody>
          <a:bodyPr wrap="square" rtlCol="0">
            <a:spAutoFit/>
          </a:bodyPr>
          <a:lstStyle/>
          <a:p>
            <a:pPr algn="ctr"/>
            <a:r>
              <a:rPr lang="es-MX" sz="2000" dirty="0" smtClean="0">
                <a:latin typeface="Arial" pitchFamily="34" charset="0"/>
                <a:cs typeface="Arial" pitchFamily="34" charset="0"/>
              </a:rPr>
              <a:t>RANKING INTERNACIONAL</a:t>
            </a:r>
            <a:endParaRPr lang="es-MX" dirty="0"/>
          </a:p>
        </p:txBody>
      </p:sp>
      <p:pic>
        <p:nvPicPr>
          <p:cNvPr id="4" name="Imagen 3"/>
          <p:cNvPicPr>
            <a:picLocks noChangeAspect="1"/>
          </p:cNvPicPr>
          <p:nvPr/>
        </p:nvPicPr>
        <p:blipFill rotWithShape="1">
          <a:blip r:embed="rId2"/>
          <a:srcRect l="29925" t="14279" r="16002" b="30282"/>
          <a:stretch/>
        </p:blipFill>
        <p:spPr>
          <a:xfrm>
            <a:off x="1331640" y="2100918"/>
            <a:ext cx="7416824" cy="4752528"/>
          </a:xfrm>
          <a:prstGeom prst="rect">
            <a:avLst/>
          </a:prstGeom>
        </p:spPr>
      </p:pic>
    </p:spTree>
    <p:extLst>
      <p:ext uri="{BB962C8B-B14F-4D97-AF65-F5344CB8AC3E}">
        <p14:creationId xmlns:p14="http://schemas.microsoft.com/office/powerpoint/2010/main" val="93241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1700808"/>
            <a:ext cx="7416824" cy="4832092"/>
          </a:xfrm>
          <a:prstGeom prst="rect">
            <a:avLst/>
          </a:prstGeom>
          <a:noFill/>
        </p:spPr>
        <p:txBody>
          <a:bodyPr wrap="square" rtlCol="0">
            <a:spAutoFit/>
          </a:bodyPr>
          <a:lstStyle/>
          <a:p>
            <a:pPr algn="ctr"/>
            <a:r>
              <a:rPr lang="es-MX" sz="2000" dirty="0" smtClean="0">
                <a:latin typeface="Arial Narrow" panose="020B0606020202030204" pitchFamily="34" charset="0"/>
                <a:cs typeface="Arial" pitchFamily="34" charset="0"/>
              </a:rPr>
              <a:t>DERECHOS DE AUTOR</a:t>
            </a:r>
            <a:endParaRPr lang="es-MX" sz="2000" dirty="0" smtClean="0">
              <a:latin typeface="Arial Narrow" panose="020B0606020202030204" pitchFamily="34" charset="0"/>
              <a:cs typeface="Arial" pitchFamily="34" charset="0"/>
            </a:endParaRPr>
          </a:p>
          <a:p>
            <a:pPr algn="just"/>
            <a:endParaRPr lang="es-MX" dirty="0" smtClean="0">
              <a:latin typeface="Arial Narrow" panose="020B0606020202030204" pitchFamily="34" charset="0"/>
              <a:cs typeface="Arial" pitchFamily="34" charset="0"/>
            </a:endParaRPr>
          </a:p>
          <a:p>
            <a:pPr algn="just"/>
            <a:r>
              <a:rPr lang="es-MX" b="1" dirty="0" smtClean="0">
                <a:latin typeface="Arial Narrow" panose="020B0606020202030204" pitchFamily="34" charset="0"/>
                <a:cs typeface="Arial" pitchFamily="34" charset="0"/>
              </a:rPr>
              <a:t>Ley Federal de Transparencia y Acceso a la información Publica.</a:t>
            </a:r>
          </a:p>
          <a:p>
            <a:pPr algn="just"/>
            <a:endParaRPr lang="es-MX" dirty="0">
              <a:latin typeface="Arial Narrow" panose="020B0606020202030204" pitchFamily="34" charset="0"/>
              <a:cs typeface="Arial" pitchFamily="34" charset="0"/>
            </a:endParaRPr>
          </a:p>
          <a:p>
            <a:pPr algn="just"/>
            <a:r>
              <a:rPr lang="es-MX" dirty="0" smtClean="0">
                <a:latin typeface="Arial Narrow" panose="020B0606020202030204" pitchFamily="34" charset="0"/>
                <a:cs typeface="Arial" pitchFamily="34" charset="0"/>
              </a:rPr>
              <a:t>Artículo 1</a:t>
            </a:r>
          </a:p>
          <a:p>
            <a:pPr algn="just"/>
            <a:endParaRPr lang="es-MX" dirty="0">
              <a:latin typeface="Arial Narrow" panose="020B0606020202030204" pitchFamily="34" charset="0"/>
              <a:cs typeface="Arial" pitchFamily="34" charset="0"/>
            </a:endParaRPr>
          </a:p>
          <a:p>
            <a:pPr algn="just"/>
            <a:r>
              <a:rPr lang="es-MX" dirty="0" smtClean="0">
                <a:latin typeface="Arial Narrow" panose="020B0606020202030204" pitchFamily="34" charset="0"/>
              </a:rPr>
              <a:t>La </a:t>
            </a:r>
            <a:r>
              <a:rPr lang="es-MX" dirty="0">
                <a:latin typeface="Arial Narrow" panose="020B0606020202030204" pitchFamily="34" charset="0"/>
              </a:rPr>
              <a:t>presente Ley es de orden público. Tiene como finalidad proveer lo necesario para garantizar el acceso de toda persona a la información en posesión de los Poderes de la Unión, los órganos constitucionales autónomos o con autonomía legal, y cualquier otra entidad federal. </a:t>
            </a:r>
            <a:r>
              <a:rPr lang="es-MX" dirty="0" smtClean="0">
                <a:latin typeface="Arial Narrow" panose="020B0606020202030204" pitchFamily="34" charset="0"/>
                <a:cs typeface="Arial" pitchFamily="34" charset="0"/>
              </a:rPr>
              <a:t> </a:t>
            </a:r>
          </a:p>
          <a:p>
            <a:pPr algn="just"/>
            <a:endParaRPr lang="es-MX" dirty="0" smtClean="0">
              <a:latin typeface="Arial Narrow" panose="020B0606020202030204" pitchFamily="34" charset="0"/>
              <a:cs typeface="Arial" pitchFamily="34" charset="0"/>
            </a:endParaRPr>
          </a:p>
          <a:p>
            <a:pPr algn="just"/>
            <a:r>
              <a:rPr lang="es-MX" dirty="0" smtClean="0">
                <a:latin typeface="Arial Narrow" panose="020B0606020202030204" pitchFamily="34" charset="0"/>
                <a:cs typeface="Arial" pitchFamily="34" charset="0"/>
              </a:rPr>
              <a:t>Artículo 5</a:t>
            </a:r>
          </a:p>
          <a:p>
            <a:pPr algn="just"/>
            <a:endParaRPr lang="es-MX" dirty="0">
              <a:latin typeface="Arial Narrow" panose="020B0606020202030204" pitchFamily="34" charset="0"/>
              <a:cs typeface="Arial" pitchFamily="34" charset="0"/>
            </a:endParaRPr>
          </a:p>
          <a:p>
            <a:pPr algn="just"/>
            <a:r>
              <a:rPr lang="es-MX" dirty="0">
                <a:latin typeface="Arial Narrow" panose="020B0606020202030204" pitchFamily="34" charset="0"/>
              </a:rPr>
              <a:t>La presente Ley es de observancia obligatoria para los servidores públicos federales </a:t>
            </a:r>
            <a:endParaRPr lang="es-MX" dirty="0">
              <a:latin typeface="Arial Narrow" panose="020B0606020202030204" pitchFamily="34" charset="0"/>
              <a:cs typeface="Arial" pitchFamily="34" charset="0"/>
            </a:endParaRPr>
          </a:p>
          <a:p>
            <a:pPr algn="just"/>
            <a:endParaRPr lang="es-MX" dirty="0" smtClean="0">
              <a:latin typeface="Arial" pitchFamily="34" charset="0"/>
              <a:cs typeface="Arial" pitchFamily="34" charset="0"/>
            </a:endParaRPr>
          </a:p>
          <a:p>
            <a:pPr algn="just"/>
            <a:endParaRPr lang="es-MX" dirty="0">
              <a:latin typeface="Arial" pitchFamily="34" charset="0"/>
              <a:cs typeface="Arial" pitchFamily="34" charset="0"/>
            </a:endParaRPr>
          </a:p>
          <a:p>
            <a:pPr algn="just"/>
            <a:endParaRPr lang="es-MX" dirty="0">
              <a:latin typeface="Arial" pitchFamily="34" charset="0"/>
              <a:cs typeface="Arial" pitchFamily="34" charset="0"/>
            </a:endParaRPr>
          </a:p>
        </p:txBody>
      </p:sp>
    </p:spTree>
    <p:extLst>
      <p:ext uri="{BB962C8B-B14F-4D97-AF65-F5344CB8AC3E}">
        <p14:creationId xmlns:p14="http://schemas.microsoft.com/office/powerpoint/2010/main" val="3513091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71600" y="1220703"/>
            <a:ext cx="7056784" cy="400110"/>
          </a:xfrm>
          <a:prstGeom prst="rect">
            <a:avLst/>
          </a:prstGeom>
        </p:spPr>
        <p:txBody>
          <a:bodyPr wrap="square">
            <a:spAutoFit/>
          </a:bodyPr>
          <a:lstStyle/>
          <a:p>
            <a:pPr algn="ctr"/>
            <a:r>
              <a:rPr lang="es-MX" sz="2000" dirty="0" smtClean="0">
                <a:latin typeface="Arial" pitchFamily="34" charset="0"/>
                <a:cs typeface="Arial" pitchFamily="34" charset="0"/>
              </a:rPr>
              <a:t>Documentos que podemos publicar</a:t>
            </a:r>
          </a:p>
        </p:txBody>
      </p:sp>
      <p:graphicFrame>
        <p:nvGraphicFramePr>
          <p:cNvPr id="3" name="2 Tabla"/>
          <p:cNvGraphicFramePr>
            <a:graphicFrameLocks noGrp="1"/>
          </p:cNvGraphicFramePr>
          <p:nvPr>
            <p:extLst>
              <p:ext uri="{D42A27DB-BD31-4B8C-83A1-F6EECF244321}">
                <p14:modId xmlns:p14="http://schemas.microsoft.com/office/powerpoint/2010/main" val="693837792"/>
              </p:ext>
            </p:extLst>
          </p:nvPr>
        </p:nvGraphicFramePr>
        <p:xfrm>
          <a:off x="1524000" y="1988840"/>
          <a:ext cx="6360368" cy="3891198"/>
        </p:xfrm>
        <a:graphic>
          <a:graphicData uri="http://schemas.openxmlformats.org/drawingml/2006/table">
            <a:tbl>
              <a:tblPr firstRow="1" bandRow="1">
                <a:tableStyleId>{72833802-FEF1-4C79-8D5D-14CF1EAF98D9}</a:tableStyleId>
              </a:tblPr>
              <a:tblGrid>
                <a:gridCol w="3180184"/>
                <a:gridCol w="3180184"/>
              </a:tblGrid>
              <a:tr h="532694">
                <a:tc>
                  <a:txBody>
                    <a:bodyPr/>
                    <a:lstStyle/>
                    <a:p>
                      <a:r>
                        <a:rPr lang="es-MX" dirty="0" smtClean="0"/>
                        <a:t>SUBCOMUNIDAD</a:t>
                      </a:r>
                      <a:endParaRPr lang="es-MX" dirty="0"/>
                    </a:p>
                  </a:txBody>
                  <a:tcPr/>
                </a:tc>
                <a:tc>
                  <a:txBody>
                    <a:bodyPr/>
                    <a:lstStyle/>
                    <a:p>
                      <a:r>
                        <a:rPr lang="es-MX" dirty="0" smtClean="0"/>
                        <a:t>Documentos</a:t>
                      </a:r>
                      <a:endParaRPr lang="es-MX" dirty="0"/>
                    </a:p>
                  </a:txBody>
                  <a:tcPr/>
                </a:tc>
              </a:tr>
              <a:tr h="1182143">
                <a:tc>
                  <a:txBody>
                    <a:bodyPr/>
                    <a:lstStyle/>
                    <a:p>
                      <a:r>
                        <a:rPr lang="es-MX" sz="1400" dirty="0" smtClean="0">
                          <a:latin typeface="Arial" pitchFamily="34" charset="0"/>
                          <a:cs typeface="Arial" pitchFamily="34" charset="0"/>
                        </a:rPr>
                        <a:t>Acervo Institucional</a:t>
                      </a:r>
                      <a:endParaRPr lang="es-MX" sz="1400" dirty="0">
                        <a:latin typeface="Arial" pitchFamily="34" charset="0"/>
                        <a:cs typeface="Arial" pitchFamily="34" charset="0"/>
                      </a:endParaRPr>
                    </a:p>
                  </a:txBody>
                  <a:tcPr/>
                </a:tc>
                <a:tc>
                  <a:txBody>
                    <a:bodyPr/>
                    <a:lstStyle/>
                    <a:p>
                      <a:r>
                        <a:rPr lang="es-MX" sz="1400" dirty="0" smtClean="0">
                          <a:latin typeface="Arial" pitchFamily="34" charset="0"/>
                          <a:cs typeface="Arial" pitchFamily="34" charset="0"/>
                        </a:rPr>
                        <a:t>Histórico,</a:t>
                      </a:r>
                      <a:r>
                        <a:rPr lang="es-MX" sz="1400" baseline="0" dirty="0" smtClean="0">
                          <a:latin typeface="Arial" pitchFamily="34" charset="0"/>
                          <a:cs typeface="Arial" pitchFamily="34" charset="0"/>
                        </a:rPr>
                        <a:t> Informes, Material Didáctico, Mediateca, Normatividad, Ponencias, Proyectos, Proyectos Vinculados, Tecnología, Trípticos </a:t>
                      </a:r>
                      <a:endParaRPr lang="es-MX" sz="1400" dirty="0">
                        <a:latin typeface="Arial" pitchFamily="34" charset="0"/>
                        <a:cs typeface="Arial" pitchFamily="34" charset="0"/>
                      </a:endParaRPr>
                    </a:p>
                  </a:txBody>
                  <a:tcPr/>
                </a:tc>
              </a:tr>
              <a:tr h="1444841">
                <a:tc>
                  <a:txBody>
                    <a:bodyPr/>
                    <a:lstStyle/>
                    <a:p>
                      <a:r>
                        <a:rPr lang="es-MX" sz="1400" dirty="0" smtClean="0">
                          <a:latin typeface="Arial" pitchFamily="34" charset="0"/>
                          <a:cs typeface="Arial" pitchFamily="34" charset="0"/>
                        </a:rPr>
                        <a:t>Investigación</a:t>
                      </a:r>
                    </a:p>
                  </a:txBody>
                  <a:tcPr/>
                </a:tc>
                <a:tc>
                  <a:txBody>
                    <a:bodyPr/>
                    <a:lstStyle/>
                    <a:p>
                      <a:r>
                        <a:rPr lang="es-MX" sz="1400" dirty="0" smtClean="0">
                          <a:latin typeface="Arial" pitchFamily="34" charset="0"/>
                          <a:cs typeface="Arial" pitchFamily="34" charset="0"/>
                        </a:rPr>
                        <a:t>Artículos,</a:t>
                      </a:r>
                      <a:r>
                        <a:rPr lang="es-MX" sz="1400" baseline="0" dirty="0" smtClean="0">
                          <a:latin typeface="Arial" pitchFamily="34" charset="0"/>
                          <a:cs typeface="Arial" pitchFamily="34" charset="0"/>
                        </a:rPr>
                        <a:t> Ponencias, Congresos, Desarrollos tecnológicos, Libros, memorias, Patentes, Proyectos de investigación, Proyectos vinculados, Publicaciones, Revistas</a:t>
                      </a:r>
                      <a:endParaRPr lang="es-MX" sz="1400" dirty="0">
                        <a:latin typeface="Arial" pitchFamily="34" charset="0"/>
                        <a:cs typeface="Arial" pitchFamily="34" charset="0"/>
                      </a:endParaRPr>
                    </a:p>
                  </a:txBody>
                  <a:tcPr/>
                </a:tc>
              </a:tr>
              <a:tr h="656746">
                <a:tc>
                  <a:txBody>
                    <a:bodyPr/>
                    <a:lstStyle/>
                    <a:p>
                      <a:r>
                        <a:rPr lang="es-MX" sz="1400" dirty="0" smtClean="0">
                          <a:latin typeface="Arial" pitchFamily="34" charset="0"/>
                          <a:cs typeface="Arial" pitchFamily="34" charset="0"/>
                        </a:rPr>
                        <a:t>Tesis</a:t>
                      </a:r>
                      <a:endParaRPr lang="es-MX" sz="1400" dirty="0">
                        <a:latin typeface="Arial" pitchFamily="34" charset="0"/>
                        <a:cs typeface="Arial" pitchFamily="34" charset="0"/>
                      </a:endParaRPr>
                    </a:p>
                  </a:txBody>
                  <a:tcPr/>
                </a:tc>
                <a:tc>
                  <a:txBody>
                    <a:bodyPr/>
                    <a:lstStyle/>
                    <a:p>
                      <a:r>
                        <a:rPr lang="es-MX" sz="1400" dirty="0" smtClean="0">
                          <a:latin typeface="Arial" pitchFamily="34" charset="0"/>
                          <a:cs typeface="Arial" pitchFamily="34" charset="0"/>
                        </a:rPr>
                        <a:t>Técnico,</a:t>
                      </a:r>
                      <a:r>
                        <a:rPr lang="es-MX" sz="1400" baseline="0" dirty="0" smtClean="0">
                          <a:latin typeface="Arial" pitchFamily="34" charset="0"/>
                          <a:cs typeface="Arial" pitchFamily="34" charset="0"/>
                        </a:rPr>
                        <a:t> Licenciatura, Maestría Doctorado, Diplomados, Especialidades</a:t>
                      </a:r>
                      <a:endParaRPr lang="es-MX" sz="14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val="1861320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9164" y="1124744"/>
            <a:ext cx="7416824" cy="5524589"/>
          </a:xfrm>
          <a:prstGeom prst="rect">
            <a:avLst/>
          </a:prstGeom>
          <a:noFill/>
        </p:spPr>
        <p:txBody>
          <a:bodyPr wrap="square" rtlCol="0">
            <a:spAutoFit/>
          </a:bodyPr>
          <a:lstStyle/>
          <a:p>
            <a:pPr algn="ctr"/>
            <a:r>
              <a:rPr lang="es-MX" sz="2000" dirty="0">
                <a:latin typeface="Arial" pitchFamily="34" charset="0"/>
                <a:cs typeface="Arial" pitchFamily="34" charset="0"/>
              </a:rPr>
              <a:t>¿</a:t>
            </a:r>
            <a:r>
              <a:rPr lang="es-MX" sz="2000" dirty="0" smtClean="0">
                <a:latin typeface="Arial" pitchFamily="34" charset="0"/>
                <a:cs typeface="Arial" pitchFamily="34" charset="0"/>
              </a:rPr>
              <a:t>Qué es?</a:t>
            </a:r>
          </a:p>
          <a:p>
            <a:pPr algn="just"/>
            <a:endParaRPr lang="es-MX" dirty="0">
              <a:latin typeface="Arial" pitchFamily="34" charset="0"/>
              <a:cs typeface="Arial" pitchFamily="34" charset="0"/>
            </a:endParaRPr>
          </a:p>
          <a:p>
            <a:pPr algn="just">
              <a:lnSpc>
                <a:spcPct val="150000"/>
              </a:lnSpc>
            </a:pPr>
            <a:r>
              <a:rPr lang="es-MX" dirty="0" smtClean="0">
                <a:latin typeface="Arial" pitchFamily="34" charset="0"/>
                <a:cs typeface="Arial" pitchFamily="34" charset="0"/>
              </a:rPr>
              <a:t>Plataforma de código abierto llamada DSPACE que provee herramientas para la  administración  de colecciones digitales como solución para un repositorio institucional desarrollada por el Instituto Tecnológico de Massachusetts  (MIT) en colaboración con Hewlett Packard (HP)</a:t>
            </a:r>
          </a:p>
          <a:p>
            <a:pPr algn="just"/>
            <a:endParaRPr lang="es-MX" dirty="0">
              <a:latin typeface="Arial" pitchFamily="34" charset="0"/>
              <a:cs typeface="Arial" pitchFamily="34" charset="0"/>
            </a:endParaRPr>
          </a:p>
          <a:p>
            <a:pPr algn="just"/>
            <a:r>
              <a:rPr lang="es-MX" dirty="0" smtClean="0">
                <a:latin typeface="Arial" pitchFamily="34" charset="0"/>
                <a:cs typeface="Arial" pitchFamily="34" charset="0"/>
              </a:rPr>
              <a:t>Soporta gran variedad de formatos entre ellos:</a:t>
            </a:r>
          </a:p>
          <a:p>
            <a:pPr algn="just"/>
            <a:endParaRPr lang="es-MX" dirty="0">
              <a:latin typeface="Arial" pitchFamily="34" charset="0"/>
              <a:cs typeface="Arial" pitchFamily="34" charset="0"/>
            </a:endParaRPr>
          </a:p>
          <a:p>
            <a:pPr marL="536575" indent="-536575" algn="just">
              <a:buFont typeface="Wingdings" pitchFamily="2" charset="2"/>
              <a:buChar char="ü"/>
            </a:pPr>
            <a:r>
              <a:rPr lang="es-MX" dirty="0" smtClean="0">
                <a:latin typeface="Arial" pitchFamily="34" charset="0"/>
                <a:cs typeface="Arial" pitchFamily="34" charset="0"/>
              </a:rPr>
              <a:t>MS Office</a:t>
            </a:r>
          </a:p>
          <a:p>
            <a:pPr marL="536575" indent="-536575" algn="just">
              <a:buFont typeface="Wingdings" pitchFamily="2" charset="2"/>
              <a:buChar char="ü"/>
            </a:pPr>
            <a:r>
              <a:rPr lang="es-MX" dirty="0" smtClean="0">
                <a:latin typeface="Arial" pitchFamily="34" charset="0"/>
                <a:cs typeface="Arial" pitchFamily="34" charset="0"/>
              </a:rPr>
              <a:t>Open </a:t>
            </a:r>
            <a:r>
              <a:rPr lang="es-MX" dirty="0" err="1">
                <a:latin typeface="Arial" pitchFamily="34" charset="0"/>
                <a:cs typeface="Arial" pitchFamily="34" charset="0"/>
              </a:rPr>
              <a:t>D</a:t>
            </a:r>
            <a:r>
              <a:rPr lang="es-MX" dirty="0" err="1" smtClean="0">
                <a:latin typeface="Arial" pitchFamily="34" charset="0"/>
                <a:cs typeface="Arial" pitchFamily="34" charset="0"/>
              </a:rPr>
              <a:t>ocument</a:t>
            </a:r>
            <a:r>
              <a:rPr lang="es-MX" dirty="0" smtClean="0">
                <a:latin typeface="Arial" pitchFamily="34" charset="0"/>
                <a:cs typeface="Arial" pitchFamily="34" charset="0"/>
              </a:rPr>
              <a:t> </a:t>
            </a:r>
            <a:r>
              <a:rPr lang="es-MX" dirty="0" err="1" smtClean="0">
                <a:latin typeface="Arial" pitchFamily="34" charset="0"/>
                <a:cs typeface="Arial" pitchFamily="34" charset="0"/>
              </a:rPr>
              <a:t>Format</a:t>
            </a:r>
            <a:endParaRPr lang="es-MX" dirty="0" smtClean="0">
              <a:latin typeface="Arial" pitchFamily="34" charset="0"/>
              <a:cs typeface="Arial" pitchFamily="34" charset="0"/>
            </a:endParaRPr>
          </a:p>
          <a:p>
            <a:pPr marL="536575" indent="-536575" algn="just">
              <a:buFont typeface="Wingdings" pitchFamily="2" charset="2"/>
              <a:buChar char="ü"/>
            </a:pPr>
            <a:r>
              <a:rPr lang="es-MX" dirty="0" smtClean="0">
                <a:latin typeface="Arial" pitchFamily="34" charset="0"/>
                <a:cs typeface="Arial" pitchFamily="34" charset="0"/>
              </a:rPr>
              <a:t>PDF</a:t>
            </a:r>
          </a:p>
          <a:p>
            <a:pPr marL="536575" indent="-536575" algn="just">
              <a:buFont typeface="Wingdings" pitchFamily="2" charset="2"/>
              <a:buChar char="ü"/>
            </a:pPr>
            <a:r>
              <a:rPr lang="es-MX" dirty="0" smtClean="0">
                <a:latin typeface="Arial" pitchFamily="34" charset="0"/>
                <a:cs typeface="Arial" pitchFamily="34" charset="0"/>
              </a:rPr>
              <a:t>HTML</a:t>
            </a:r>
          </a:p>
          <a:p>
            <a:pPr marL="536575" indent="-536575" algn="just">
              <a:buFont typeface="Wingdings" pitchFamily="2" charset="2"/>
              <a:buChar char="ü"/>
            </a:pPr>
            <a:r>
              <a:rPr lang="es-MX" dirty="0" smtClean="0">
                <a:latin typeface="Arial" pitchFamily="34" charset="0"/>
                <a:cs typeface="Arial" pitchFamily="34" charset="0"/>
              </a:rPr>
              <a:t>Imágenes</a:t>
            </a:r>
          </a:p>
          <a:p>
            <a:pPr marL="536575" indent="-536575" algn="just">
              <a:buFont typeface="Wingdings" pitchFamily="2" charset="2"/>
              <a:buChar char="ü"/>
            </a:pPr>
            <a:r>
              <a:rPr lang="es-MX" dirty="0" smtClean="0">
                <a:latin typeface="Arial" pitchFamily="34" charset="0"/>
                <a:cs typeface="Arial" pitchFamily="34" charset="0"/>
              </a:rPr>
              <a:t>Audio</a:t>
            </a:r>
          </a:p>
          <a:p>
            <a:pPr marL="536575" indent="-536575" algn="just">
              <a:buFont typeface="Wingdings" pitchFamily="2" charset="2"/>
              <a:buChar char="ü"/>
            </a:pPr>
            <a:r>
              <a:rPr lang="es-MX" dirty="0" smtClean="0">
                <a:latin typeface="Arial" pitchFamily="34" charset="0"/>
                <a:cs typeface="Arial" pitchFamily="34" charset="0"/>
              </a:rPr>
              <a:t>Video </a:t>
            </a:r>
            <a:endParaRPr lang="es-MX" dirty="0"/>
          </a:p>
        </p:txBody>
      </p:sp>
    </p:spTree>
    <p:extLst>
      <p:ext uri="{BB962C8B-B14F-4D97-AF65-F5344CB8AC3E}">
        <p14:creationId xmlns:p14="http://schemas.microsoft.com/office/powerpoint/2010/main" val="3704275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9164" y="1243786"/>
            <a:ext cx="7416824" cy="4370427"/>
          </a:xfrm>
          <a:prstGeom prst="rect">
            <a:avLst/>
          </a:prstGeom>
          <a:noFill/>
        </p:spPr>
        <p:txBody>
          <a:bodyPr wrap="square" rtlCol="0">
            <a:spAutoFit/>
          </a:bodyPr>
          <a:lstStyle/>
          <a:p>
            <a:pPr algn="ctr"/>
            <a:r>
              <a:rPr lang="es-MX" sz="2000" dirty="0" smtClean="0">
                <a:latin typeface="Arial" pitchFamily="34" charset="0"/>
                <a:cs typeface="Arial" pitchFamily="34" charset="0"/>
              </a:rPr>
              <a:t>¿Cuál es su función?</a:t>
            </a:r>
          </a:p>
          <a:p>
            <a:pPr algn="ctr"/>
            <a:endParaRPr lang="es-MX" sz="2000" dirty="0">
              <a:latin typeface="Arial" pitchFamily="34" charset="0"/>
              <a:cs typeface="Arial" pitchFamily="34" charset="0"/>
            </a:endParaRPr>
          </a:p>
          <a:p>
            <a:pPr algn="just"/>
            <a:r>
              <a:rPr lang="es-MX" sz="2000" dirty="0" err="1" smtClean="0">
                <a:latin typeface="Arial" pitchFamily="34" charset="0"/>
                <a:cs typeface="Arial" pitchFamily="34" charset="0"/>
              </a:rPr>
              <a:t>Dspace</a:t>
            </a:r>
            <a:r>
              <a:rPr lang="es-MX" sz="2000" dirty="0" smtClean="0">
                <a:latin typeface="Arial" pitchFamily="34" charset="0"/>
                <a:cs typeface="Arial" pitchFamily="34" charset="0"/>
              </a:rPr>
              <a:t> es esencialmente un medio un medio para:</a:t>
            </a:r>
          </a:p>
          <a:p>
            <a:pPr algn="just"/>
            <a:endParaRPr lang="es-MX" sz="2000" dirty="0">
              <a:latin typeface="Arial" pitchFamily="34" charset="0"/>
              <a:cs typeface="Arial" pitchFamily="34" charset="0"/>
            </a:endParaRPr>
          </a:p>
          <a:p>
            <a:pPr marL="342900" indent="-342900" algn="just">
              <a:buFont typeface="Wingdings" pitchFamily="2" charset="2"/>
              <a:buChar char="§"/>
            </a:pPr>
            <a:r>
              <a:rPr lang="es-MX" sz="2000" dirty="0" smtClean="0">
                <a:latin typeface="Arial" pitchFamily="34" charset="0"/>
                <a:cs typeface="Arial" pitchFamily="34" charset="0"/>
              </a:rPr>
              <a:t>Recoger</a:t>
            </a:r>
          </a:p>
          <a:p>
            <a:pPr marL="342900" indent="-342900" algn="just">
              <a:buFont typeface="Wingdings" pitchFamily="2" charset="2"/>
              <a:buChar char="§"/>
            </a:pPr>
            <a:endParaRPr lang="es-MX" sz="2000" dirty="0">
              <a:latin typeface="Arial" pitchFamily="34" charset="0"/>
              <a:cs typeface="Arial" pitchFamily="34" charset="0"/>
            </a:endParaRPr>
          </a:p>
          <a:p>
            <a:pPr marL="342900" indent="-342900" algn="just">
              <a:buFont typeface="Wingdings" pitchFamily="2" charset="2"/>
              <a:buChar char="§"/>
            </a:pPr>
            <a:r>
              <a:rPr lang="es-MX" sz="2000" dirty="0" smtClean="0">
                <a:latin typeface="Arial" pitchFamily="34" charset="0"/>
                <a:cs typeface="Arial" pitchFamily="34" charset="0"/>
              </a:rPr>
              <a:t>Preservar</a:t>
            </a:r>
          </a:p>
          <a:p>
            <a:pPr marL="342900" indent="-342900" algn="just">
              <a:buFont typeface="Wingdings" pitchFamily="2" charset="2"/>
              <a:buChar char="§"/>
            </a:pPr>
            <a:endParaRPr lang="es-MX" sz="2000" dirty="0">
              <a:latin typeface="Arial" pitchFamily="34" charset="0"/>
              <a:cs typeface="Arial" pitchFamily="34" charset="0"/>
            </a:endParaRPr>
          </a:p>
          <a:p>
            <a:pPr marL="342900" indent="-342900" algn="just">
              <a:buFont typeface="Wingdings" pitchFamily="2" charset="2"/>
              <a:buChar char="§"/>
            </a:pPr>
            <a:r>
              <a:rPr lang="es-MX" sz="2000" dirty="0" smtClean="0">
                <a:latin typeface="Arial" pitchFamily="34" charset="0"/>
                <a:cs typeface="Arial" pitchFamily="34" charset="0"/>
              </a:rPr>
              <a:t>Gestionar</a:t>
            </a:r>
          </a:p>
          <a:p>
            <a:pPr marL="342900" indent="-342900" algn="just">
              <a:buFont typeface="Wingdings" pitchFamily="2" charset="2"/>
              <a:buChar char="§"/>
            </a:pPr>
            <a:endParaRPr lang="es-MX" sz="2000" dirty="0">
              <a:latin typeface="Arial" pitchFamily="34" charset="0"/>
              <a:cs typeface="Arial" pitchFamily="34" charset="0"/>
            </a:endParaRPr>
          </a:p>
          <a:p>
            <a:pPr marL="342900" indent="-342900" algn="just">
              <a:buFont typeface="Wingdings" pitchFamily="2" charset="2"/>
              <a:buChar char="§"/>
            </a:pPr>
            <a:r>
              <a:rPr lang="es-MX" sz="2000" dirty="0" smtClean="0">
                <a:latin typeface="Arial" pitchFamily="34" charset="0"/>
                <a:cs typeface="Arial" pitchFamily="34" charset="0"/>
              </a:rPr>
              <a:t>Diseminar</a:t>
            </a:r>
          </a:p>
          <a:p>
            <a:pPr algn="just"/>
            <a:endParaRPr lang="es-MX" sz="2000" dirty="0">
              <a:latin typeface="Arial" pitchFamily="34" charset="0"/>
              <a:cs typeface="Arial" pitchFamily="34" charset="0"/>
            </a:endParaRPr>
          </a:p>
          <a:p>
            <a:pPr algn="just"/>
            <a:r>
              <a:rPr lang="es-MX" sz="2000" dirty="0" smtClean="0">
                <a:latin typeface="Arial" pitchFamily="34" charset="0"/>
                <a:cs typeface="Arial" pitchFamily="34" charset="0"/>
              </a:rPr>
              <a:t>La producción intelectual de las Instituciones </a:t>
            </a:r>
            <a:r>
              <a:rPr lang="es-MX" sz="2000" dirty="0">
                <a:latin typeface="Arial" pitchFamily="34" charset="0"/>
                <a:cs typeface="Arial" pitchFamily="34" charset="0"/>
              </a:rPr>
              <a:t>A</a:t>
            </a:r>
            <a:r>
              <a:rPr lang="es-MX" sz="2000" dirty="0" smtClean="0">
                <a:latin typeface="Arial" pitchFamily="34" charset="0"/>
                <a:cs typeface="Arial" pitchFamily="34" charset="0"/>
              </a:rPr>
              <a:t>cadémicas </a:t>
            </a:r>
          </a:p>
          <a:p>
            <a:pPr algn="ctr"/>
            <a:endParaRPr lang="es-MX" dirty="0"/>
          </a:p>
        </p:txBody>
      </p:sp>
    </p:spTree>
    <p:extLst>
      <p:ext uri="{BB962C8B-B14F-4D97-AF65-F5344CB8AC3E}">
        <p14:creationId xmlns:p14="http://schemas.microsoft.com/office/powerpoint/2010/main" val="33944113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63588" y="1196752"/>
            <a:ext cx="7416824" cy="5247590"/>
          </a:xfrm>
          <a:prstGeom prst="rect">
            <a:avLst/>
          </a:prstGeom>
          <a:noFill/>
        </p:spPr>
        <p:txBody>
          <a:bodyPr wrap="square" rtlCol="0">
            <a:spAutoFit/>
          </a:bodyPr>
          <a:lstStyle/>
          <a:p>
            <a:pPr algn="ctr"/>
            <a:r>
              <a:rPr lang="es-MX" sz="2000" dirty="0" smtClean="0">
                <a:latin typeface="Arial" pitchFamily="34" charset="0"/>
                <a:cs typeface="Arial" pitchFamily="34" charset="0"/>
              </a:rPr>
              <a:t>¿Como funciona?</a:t>
            </a:r>
          </a:p>
          <a:p>
            <a:pPr algn="just"/>
            <a:endParaRPr lang="es-MX" dirty="0">
              <a:latin typeface="Arial" pitchFamily="34" charset="0"/>
              <a:cs typeface="Arial" pitchFamily="34" charset="0"/>
            </a:endParaRPr>
          </a:p>
          <a:p>
            <a:pPr algn="just">
              <a:lnSpc>
                <a:spcPct val="150000"/>
              </a:lnSpc>
            </a:pPr>
            <a:r>
              <a:rPr lang="es-MX" dirty="0" smtClean="0">
                <a:latin typeface="Arial" pitchFamily="34" charset="0"/>
                <a:cs typeface="Arial" pitchFamily="34" charset="0"/>
              </a:rPr>
              <a:t>Cada dato es organizado como ítems que pertenecen a una colección y cada colección pertenece a una sub comunidad o comunidad</a:t>
            </a:r>
          </a:p>
          <a:p>
            <a:pPr algn="just">
              <a:lnSpc>
                <a:spcPct val="150000"/>
              </a:lnSpc>
            </a:pPr>
            <a:endParaRPr lang="es-MX" dirty="0">
              <a:latin typeface="Arial" pitchFamily="34" charset="0"/>
              <a:cs typeface="Arial" pitchFamily="34" charset="0"/>
            </a:endParaRPr>
          </a:p>
          <a:p>
            <a:pPr algn="just">
              <a:lnSpc>
                <a:spcPct val="150000"/>
              </a:lnSpc>
            </a:pPr>
            <a:r>
              <a:rPr lang="es-MX" dirty="0" smtClean="0">
                <a:latin typeface="Arial" pitchFamily="34" charset="0"/>
                <a:cs typeface="Arial" pitchFamily="34" charset="0"/>
              </a:rPr>
              <a:t>Cada ítem esta definido por metadatos (datos de otros datos) que definen las característica del documento a publicar</a:t>
            </a:r>
          </a:p>
          <a:p>
            <a:pPr algn="just">
              <a:lnSpc>
                <a:spcPct val="150000"/>
              </a:lnSpc>
            </a:pPr>
            <a:endParaRPr lang="es-MX" dirty="0">
              <a:latin typeface="Arial" pitchFamily="34" charset="0"/>
              <a:cs typeface="Arial" pitchFamily="34" charset="0"/>
            </a:endParaRPr>
          </a:p>
          <a:p>
            <a:pPr algn="just">
              <a:lnSpc>
                <a:spcPct val="150000"/>
              </a:lnSpc>
            </a:pPr>
            <a:r>
              <a:rPr lang="es-MX" dirty="0" smtClean="0">
                <a:latin typeface="Arial" pitchFamily="34" charset="0"/>
                <a:cs typeface="Arial" pitchFamily="34" charset="0"/>
              </a:rPr>
              <a:t>El modelo de metadatos que utiliza el DSPACE es </a:t>
            </a:r>
            <a:r>
              <a:rPr lang="es-MX" dirty="0" err="1" smtClean="0">
                <a:latin typeface="Arial" pitchFamily="34" charset="0"/>
                <a:cs typeface="Arial" pitchFamily="34" charset="0"/>
              </a:rPr>
              <a:t>Dublin</a:t>
            </a:r>
            <a:r>
              <a:rPr lang="es-MX" dirty="0" smtClean="0">
                <a:latin typeface="Arial" pitchFamily="34" charset="0"/>
                <a:cs typeface="Arial" pitchFamily="34" charset="0"/>
              </a:rPr>
              <a:t> </a:t>
            </a:r>
            <a:r>
              <a:rPr lang="es-MX" dirty="0" err="1" smtClean="0">
                <a:latin typeface="Arial" pitchFamily="34" charset="0"/>
                <a:cs typeface="Arial" pitchFamily="34" charset="0"/>
              </a:rPr>
              <a:t>Core</a:t>
            </a:r>
            <a:r>
              <a:rPr lang="es-MX" dirty="0" smtClean="0">
                <a:latin typeface="Arial" pitchFamily="34" charset="0"/>
                <a:cs typeface="Arial" pitchFamily="34" charset="0"/>
              </a:rPr>
              <a:t>, el cual usa generalmente XML y esta definido por la norma ISO 15836 del año 2003</a:t>
            </a:r>
          </a:p>
          <a:p>
            <a:pPr algn="just">
              <a:lnSpc>
                <a:spcPct val="150000"/>
              </a:lnSpc>
            </a:pPr>
            <a:r>
              <a:rPr lang="es-MX" dirty="0" smtClean="0">
                <a:latin typeface="Arial" pitchFamily="34" charset="0"/>
                <a:cs typeface="Arial" pitchFamily="34" charset="0"/>
              </a:rPr>
              <a:t>Los metadatos definen:</a:t>
            </a:r>
          </a:p>
          <a:p>
            <a:pPr algn="just">
              <a:lnSpc>
                <a:spcPct val="150000"/>
              </a:lnSpc>
            </a:pPr>
            <a:r>
              <a:rPr lang="es-MX" dirty="0" smtClean="0">
                <a:latin typeface="Arial" pitchFamily="34" charset="0"/>
                <a:cs typeface="Arial" pitchFamily="34" charset="0"/>
              </a:rPr>
              <a:t>Autor, Título, Resumen, Fecha, tipo de documento, etc… </a:t>
            </a:r>
            <a:endParaRPr lang="es-MX" dirty="0"/>
          </a:p>
        </p:txBody>
      </p:sp>
    </p:spTree>
    <p:extLst>
      <p:ext uri="{BB962C8B-B14F-4D97-AF65-F5344CB8AC3E}">
        <p14:creationId xmlns:p14="http://schemas.microsoft.com/office/powerpoint/2010/main" val="15179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3344</TotalTime>
  <Words>604</Words>
  <Application>Microsoft Office PowerPoint</Application>
  <PresentationFormat>Presentación en pantalla (4:3)</PresentationFormat>
  <Paragraphs>101</Paragraphs>
  <Slides>15</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Arial Narrow</vt:lpstr>
      <vt:lpstr>Calibri</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rjuarez</dc:creator>
  <cp:lastModifiedBy>COORDINADOR</cp:lastModifiedBy>
  <cp:revision>24</cp:revision>
  <dcterms:created xsi:type="dcterms:W3CDTF">2012-05-04T22:56:52Z</dcterms:created>
  <dcterms:modified xsi:type="dcterms:W3CDTF">2013-06-18T02:32:27Z</dcterms:modified>
</cp:coreProperties>
</file>