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1" r:id="rId5"/>
    <p:sldId id="268" r:id="rId6"/>
    <p:sldId id="270" r:id="rId7"/>
    <p:sldId id="269" r:id="rId8"/>
    <p:sldId id="267" r:id="rId9"/>
    <p:sldId id="262" r:id="rId10"/>
    <p:sldId id="263" r:id="rId11"/>
    <p:sldId id="266" r:id="rId12"/>
    <p:sldId id="271" r:id="rId13"/>
    <p:sldId id="272" r:id="rId14"/>
    <p:sldId id="273" r:id="rId15"/>
    <p:sldId id="274" r:id="rId16"/>
    <p:sldId id="285" r:id="rId17"/>
    <p:sldId id="276" r:id="rId18"/>
    <p:sldId id="275" r:id="rId19"/>
    <p:sldId id="277" r:id="rId20"/>
    <p:sldId id="288" r:id="rId21"/>
    <p:sldId id="289" r:id="rId22"/>
    <p:sldId id="290" r:id="rId23"/>
    <p:sldId id="287" r:id="rId24"/>
    <p:sldId id="286" r:id="rId25"/>
    <p:sldId id="281" r:id="rId26"/>
    <p:sldId id="282" r:id="rId27"/>
    <p:sldId id="283" r:id="rId28"/>
    <p:sldId id="284" r:id="rId29"/>
  </p:sldIdLst>
  <p:sldSz cx="9144000" cy="6858000" type="letter"/>
  <p:notesSz cx="6954838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0D0"/>
    <a:srgbClr val="58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1CC-9894-413C-A4CB-59CC722649A4}" type="datetimeFigureOut">
              <a:rPr lang="es-MX" smtClean="0"/>
              <a:pPr/>
              <a:t>23/04/2013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2E6F-C008-4D3A-B6EF-31245F8BE7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1CC-9894-413C-A4CB-59CC722649A4}" type="datetimeFigureOut">
              <a:rPr lang="es-MX" smtClean="0"/>
              <a:pPr/>
              <a:t>23/04/2013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2E6F-C008-4D3A-B6EF-31245F8BE7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1CC-9894-413C-A4CB-59CC722649A4}" type="datetimeFigureOut">
              <a:rPr lang="es-MX" smtClean="0"/>
              <a:pPr/>
              <a:t>23/04/2013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2E6F-C008-4D3A-B6EF-31245F8BE7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1CC-9894-413C-A4CB-59CC722649A4}" type="datetimeFigureOut">
              <a:rPr lang="es-MX" smtClean="0"/>
              <a:pPr/>
              <a:t>23/04/2013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2E6F-C008-4D3A-B6EF-31245F8BE7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1CC-9894-413C-A4CB-59CC722649A4}" type="datetimeFigureOut">
              <a:rPr lang="es-MX" smtClean="0"/>
              <a:pPr/>
              <a:t>23/04/2013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2E6F-C008-4D3A-B6EF-31245F8BE7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1CC-9894-413C-A4CB-59CC722649A4}" type="datetimeFigureOut">
              <a:rPr lang="es-MX" smtClean="0"/>
              <a:pPr/>
              <a:t>23/04/2013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2E6F-C008-4D3A-B6EF-31245F8BE7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1CC-9894-413C-A4CB-59CC722649A4}" type="datetimeFigureOut">
              <a:rPr lang="es-MX" smtClean="0"/>
              <a:pPr/>
              <a:t>23/04/2013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2E6F-C008-4D3A-B6EF-31245F8BE7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1CC-9894-413C-A4CB-59CC722649A4}" type="datetimeFigureOut">
              <a:rPr lang="es-MX" smtClean="0"/>
              <a:pPr/>
              <a:t>23/04/2013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2E6F-C008-4D3A-B6EF-31245F8BE7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1CC-9894-413C-A4CB-59CC722649A4}" type="datetimeFigureOut">
              <a:rPr lang="es-MX" smtClean="0"/>
              <a:pPr/>
              <a:t>23/04/2013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2E6F-C008-4D3A-B6EF-31245F8BE7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1CC-9894-413C-A4CB-59CC722649A4}" type="datetimeFigureOut">
              <a:rPr lang="es-MX" smtClean="0"/>
              <a:pPr/>
              <a:t>23/04/2013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2E6F-C008-4D3A-B6EF-31245F8BE7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1CC-9894-413C-A4CB-59CC722649A4}" type="datetimeFigureOut">
              <a:rPr lang="es-MX" smtClean="0"/>
              <a:pPr/>
              <a:t>23/04/2013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2E6F-C008-4D3A-B6EF-31245F8BE7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B1CC-9894-413C-A4CB-59CC722649A4}" type="datetimeFigureOut">
              <a:rPr lang="es-MX" smtClean="0"/>
              <a:pPr/>
              <a:t>23/04/2013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2E6F-C008-4D3A-B6EF-31245F8BE777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0" name="9 Imagen" descr="FONDO 2012 2.bmp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12 Imagen" descr="ipn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953168" y="0"/>
            <a:ext cx="1190832" cy="17281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ráfico4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9674" y="152688"/>
            <a:ext cx="5630638" cy="46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0" y="234481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bg1"/>
                </a:solidFill>
              </a:rPr>
              <a:t>LINEAMIENTOS INSTITUCIONALES PARA EL CONTROL Y EJERCICIO DEL PRESUPUESTO 2013</a:t>
            </a:r>
            <a:endParaRPr lang="es-MX" sz="4800" dirty="0">
              <a:solidFill>
                <a:schemeClr val="bg1"/>
              </a:solidFill>
              <a:latin typeface="Clarendo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868143" y="5877272"/>
            <a:ext cx="3241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err="1" smtClean="0">
                <a:latin typeface="Baskerville Old Face" pitchFamily="18" charset="0"/>
              </a:rPr>
              <a:t>Marissa</a:t>
            </a:r>
            <a:r>
              <a:rPr lang="es-MX" dirty="0" smtClean="0">
                <a:latin typeface="Baskerville Old Face" pitchFamily="18" charset="0"/>
              </a:rPr>
              <a:t> Alonso </a:t>
            </a:r>
            <a:r>
              <a:rPr lang="es-MX" dirty="0" err="1" smtClean="0">
                <a:latin typeface="Baskerville Old Face" pitchFamily="18" charset="0"/>
              </a:rPr>
              <a:t>Marbán</a:t>
            </a:r>
            <a:endParaRPr lang="es-MX" dirty="0" smtClean="0">
              <a:latin typeface="Baskerville Old Face" pitchFamily="18" charset="0"/>
            </a:endParaRPr>
          </a:p>
          <a:p>
            <a:pPr algn="r"/>
            <a:r>
              <a:rPr lang="es-MX" dirty="0" smtClean="0">
                <a:latin typeface="Baskerville Old Face" pitchFamily="18" charset="0"/>
              </a:rPr>
              <a:t>Joel Juárez Sánchez</a:t>
            </a:r>
          </a:p>
          <a:p>
            <a:pPr algn="r"/>
            <a:r>
              <a:rPr lang="es-MX" dirty="0" smtClean="0">
                <a:latin typeface="Baskerville Old Face" pitchFamily="18" charset="0"/>
              </a:rPr>
              <a:t>División de Programación</a:t>
            </a:r>
            <a:endParaRPr lang="es-MX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504" y="2132856"/>
          <a:ext cx="8928991" cy="4516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248"/>
                <a:gridCol w="3744416"/>
                <a:gridCol w="720080"/>
                <a:gridCol w="720080"/>
                <a:gridCol w="15121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ÁREA COORDINADORA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PROGRAMA</a:t>
                      </a:r>
                      <a:r>
                        <a:rPr lang="es-MX" sz="1600" baseline="0" dirty="0" smtClean="0"/>
                        <a:t> PRESUPUESTARIO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PREDI</a:t>
                      </a:r>
                      <a:endParaRPr lang="es-MX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LEA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PROYECTO</a:t>
                      </a:r>
                      <a:endParaRPr lang="es-MX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600" kern="1200" dirty="0" smtClean="0"/>
                        <a:t>Coordinación General de Servicios Informáticos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err="1" smtClean="0"/>
                        <a:t>E010</a:t>
                      </a:r>
                      <a:r>
                        <a:rPr lang="es-MX" sz="1600" kern="1200" dirty="0" smtClean="0"/>
                        <a:t> “Prestación de servicios de educación superior y posgrado”.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10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6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29 y 38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s-MX" sz="1600" kern="1200" dirty="0" smtClean="0"/>
                        <a:t>Oficina del Abogado General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err="1" smtClean="0"/>
                        <a:t>E010</a:t>
                      </a:r>
                      <a:r>
                        <a:rPr lang="es-MX" sz="1600" kern="1200" dirty="0" smtClean="0"/>
                        <a:t> “Prestación de servicios de educación superior y posgrado”.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5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18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10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6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35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es-MX" sz="1600" kern="1200" dirty="0" smtClean="0"/>
                        <a:t>Presidencia del Decanato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err="1" smtClean="0"/>
                        <a:t>E010</a:t>
                      </a:r>
                      <a:r>
                        <a:rPr lang="es-MX" sz="1600" kern="1200" dirty="0" smtClean="0"/>
                        <a:t> “Prestación de servicios de educación superior y posgrado”.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/>
                        <a:t>8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/>
                        <a:t>5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/>
                        <a:t>32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/>
                        <a:t>10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/>
                        <a:t>6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/>
                        <a:t>39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600" kern="1200" dirty="0" smtClean="0"/>
                        <a:t>Órgano  Interno de Control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kern="1200" dirty="0" err="1" smtClean="0"/>
                        <a:t>O001</a:t>
                      </a:r>
                      <a:r>
                        <a:rPr lang="es-MX" sz="1600" kern="1200" baseline="0" dirty="0" smtClean="0"/>
                        <a:t> “Actividades de Apoyo a la función pública y buen gobierno”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err="1" smtClean="0"/>
                        <a:t>E010</a:t>
                      </a:r>
                      <a:r>
                        <a:rPr lang="es-MX" sz="1600" kern="1200" dirty="0" smtClean="0"/>
                        <a:t> “Prestación de servicios de educación superior y posgrado”.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10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6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37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600" kern="1200" dirty="0" smtClean="0"/>
                        <a:t>Coordinación de Comunicación Social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err="1" smtClean="0"/>
                        <a:t>E010</a:t>
                      </a:r>
                      <a:r>
                        <a:rPr lang="es-MX" sz="1600" kern="1200" dirty="0" smtClean="0"/>
                        <a:t> “Prestación de servicios de educación superior y posgrado”.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/>
                        <a:t>10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/>
                        <a:t>6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/>
                        <a:t>39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Defensoría</a:t>
                      </a:r>
                      <a:r>
                        <a:rPr lang="es-MX" sz="1600" baseline="0" dirty="0" smtClean="0"/>
                        <a:t> de los Derechos Politécnicos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err="1" smtClean="0"/>
                        <a:t>E010</a:t>
                      </a:r>
                      <a:r>
                        <a:rPr lang="es-MX" sz="1600" kern="1200" dirty="0" smtClean="0"/>
                        <a:t> “Prestación de servicios de educación superior y posgrado”.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10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6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33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99592" y="9746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>
                    <a:lumMod val="95000"/>
                  </a:schemeClr>
                </a:solidFill>
              </a:rPr>
              <a:t>INCIDENCIAS DE LOS PROGRAMAS PRESUPUESTARIOS EN LOS PROYECTOS INSTITUCIONALES</a:t>
            </a:r>
            <a:endParaRPr lang="es-MX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08012" y="511629"/>
            <a:ext cx="2087724" cy="194526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Docencia</a:t>
            </a:r>
          </a:p>
          <a:p>
            <a:r>
              <a:rPr lang="es-MX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PREDI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1, 2, 3, 4</a:t>
            </a:r>
          </a:p>
          <a:p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5, 6, 8, 9</a:t>
            </a:r>
            <a:endParaRPr lang="es-MX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187624" y="908720"/>
            <a:ext cx="792088" cy="360040"/>
          </a:xfrm>
          <a:prstGeom prst="round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solidFill>
                  <a:srgbClr val="111111"/>
                </a:solidFill>
              </a:rPr>
              <a:t>NMS</a:t>
            </a:r>
            <a:endParaRPr lang="es-MX" dirty="0">
              <a:solidFill>
                <a:srgbClr val="11111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187624" y="1412776"/>
            <a:ext cx="792088" cy="360040"/>
          </a:xfrm>
          <a:prstGeom prst="round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solidFill>
                  <a:srgbClr val="111111"/>
                </a:solidFill>
              </a:rPr>
              <a:t>NS</a:t>
            </a:r>
            <a:endParaRPr lang="es-MX" dirty="0">
              <a:solidFill>
                <a:srgbClr val="11111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187624" y="1844824"/>
            <a:ext cx="792088" cy="360040"/>
          </a:xfrm>
          <a:prstGeom prst="round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111111"/>
                </a:solidFill>
              </a:rPr>
              <a:t>NP</a:t>
            </a:r>
            <a:endParaRPr lang="es-MX" dirty="0">
              <a:solidFill>
                <a:srgbClr val="11111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43508" y="2528900"/>
            <a:ext cx="2088000" cy="9721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Investigación</a:t>
            </a:r>
          </a:p>
          <a:p>
            <a:pPr algn="ctr"/>
            <a:r>
              <a:rPr lang="es-MX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PREDI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es-MX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43508" y="3652453"/>
            <a:ext cx="2088000" cy="128871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Permanencia y equidad</a:t>
            </a:r>
          </a:p>
          <a:p>
            <a:r>
              <a:rPr lang="es-MX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PREDI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1</a:t>
            </a:r>
            <a:endParaRPr lang="es-MX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187624" y="4293096"/>
            <a:ext cx="792088" cy="360040"/>
          </a:xfrm>
          <a:prstGeom prst="round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111111"/>
                </a:solidFill>
              </a:rPr>
              <a:t>Becas</a:t>
            </a:r>
            <a:endParaRPr lang="es-MX" dirty="0">
              <a:solidFill>
                <a:srgbClr val="11111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07504" y="5229200"/>
            <a:ext cx="2088000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Apoyo a Programa Presupuestario</a:t>
            </a:r>
          </a:p>
          <a:p>
            <a:pPr algn="ctr"/>
            <a:r>
              <a:rPr lang="es-MX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PREDI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987824" y="836712"/>
            <a:ext cx="3744416" cy="504056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err="1" smtClean="0">
                <a:solidFill>
                  <a:schemeClr val="bg1"/>
                </a:solidFill>
              </a:rPr>
              <a:t>E008</a:t>
            </a:r>
            <a:r>
              <a:rPr lang="es-MX" b="1" dirty="0" smtClean="0">
                <a:solidFill>
                  <a:schemeClr val="bg1"/>
                </a:solidFill>
              </a:rPr>
              <a:t>.- Prestación de servicios de educación técnica (</a:t>
            </a:r>
            <a:r>
              <a:rPr lang="es-MX" b="1" dirty="0" err="1" smtClean="0">
                <a:solidFill>
                  <a:schemeClr val="bg1"/>
                </a:solidFill>
              </a:rPr>
              <a:t>NMS</a:t>
            </a:r>
            <a:r>
              <a:rPr lang="es-MX" b="1" dirty="0" smtClean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987824" y="1556792"/>
            <a:ext cx="3744416" cy="504056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err="1" smtClean="0">
                <a:solidFill>
                  <a:schemeClr val="bg1"/>
                </a:solidFill>
              </a:rPr>
              <a:t>E010</a:t>
            </a:r>
            <a:r>
              <a:rPr lang="es-MX" b="1" dirty="0" smtClean="0">
                <a:solidFill>
                  <a:schemeClr val="bg1"/>
                </a:solidFill>
              </a:rPr>
              <a:t>.- Prestación de servicios de educación superior y posgrado 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987824" y="2758626"/>
            <a:ext cx="3744416" cy="504056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err="1" smtClean="0">
                <a:solidFill>
                  <a:schemeClr val="tx1"/>
                </a:solidFill>
              </a:rPr>
              <a:t>E021</a:t>
            </a:r>
            <a:r>
              <a:rPr lang="es-MX" b="1" dirty="0" smtClean="0">
                <a:solidFill>
                  <a:schemeClr val="tx1"/>
                </a:solidFill>
              </a:rPr>
              <a:t>.- Investigación científica y desarrollo tecnológico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2987824" y="4221088"/>
            <a:ext cx="3744416" cy="504056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err="1" smtClean="0">
                <a:solidFill>
                  <a:srgbClr val="111111"/>
                </a:solidFill>
              </a:rPr>
              <a:t>U018</a:t>
            </a:r>
            <a:r>
              <a:rPr lang="es-MX" b="1" dirty="0" smtClean="0">
                <a:solidFill>
                  <a:srgbClr val="111111"/>
                </a:solidFill>
              </a:rPr>
              <a:t>.- Programa de Becas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2987824" y="5013176"/>
            <a:ext cx="3744416" cy="504056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err="1" smtClean="0">
                <a:solidFill>
                  <a:srgbClr val="111111"/>
                </a:solidFill>
              </a:rPr>
              <a:t>O001</a:t>
            </a:r>
            <a:r>
              <a:rPr lang="es-MX" b="1" dirty="0" smtClean="0">
                <a:solidFill>
                  <a:srgbClr val="111111"/>
                </a:solidFill>
              </a:rPr>
              <a:t>.- Actividades de apoyo a la función pública y buen gobierno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2987824" y="6021288"/>
            <a:ext cx="3744416" cy="504056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err="1" smtClean="0">
                <a:solidFill>
                  <a:srgbClr val="111111"/>
                </a:solidFill>
              </a:rPr>
              <a:t>M001</a:t>
            </a:r>
            <a:r>
              <a:rPr lang="es-MX" b="1" dirty="0" smtClean="0">
                <a:solidFill>
                  <a:srgbClr val="111111"/>
                </a:solidFill>
              </a:rPr>
              <a:t>.- Actividades de apoyo administrativo</a:t>
            </a:r>
          </a:p>
        </p:txBody>
      </p:sp>
      <p:cxnSp>
        <p:nvCxnSpPr>
          <p:cNvPr id="21" name="20 Conector angular"/>
          <p:cNvCxnSpPr>
            <a:stCxn id="6" idx="3"/>
            <a:endCxn id="15" idx="1"/>
          </p:cNvCxnSpPr>
          <p:nvPr/>
        </p:nvCxnSpPr>
        <p:spPr>
          <a:xfrm>
            <a:off x="1979712" y="1088740"/>
            <a:ext cx="1008112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7" idx="3"/>
            <a:endCxn id="16" idx="1"/>
          </p:cNvCxnSpPr>
          <p:nvPr/>
        </p:nvCxnSpPr>
        <p:spPr>
          <a:xfrm>
            <a:off x="1979712" y="1592796"/>
            <a:ext cx="1008112" cy="216024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8" idx="3"/>
            <a:endCxn id="16" idx="1"/>
          </p:cNvCxnSpPr>
          <p:nvPr/>
        </p:nvCxnSpPr>
        <p:spPr>
          <a:xfrm flipV="1">
            <a:off x="1979712" y="1808820"/>
            <a:ext cx="1008112" cy="216024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angular"/>
          <p:cNvCxnSpPr>
            <a:stCxn id="10" idx="3"/>
            <a:endCxn id="17" idx="1"/>
          </p:cNvCxnSpPr>
          <p:nvPr/>
        </p:nvCxnSpPr>
        <p:spPr>
          <a:xfrm flipV="1">
            <a:off x="2231508" y="3010654"/>
            <a:ext cx="756316" cy="4300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13" idx="3"/>
            <a:endCxn id="18" idx="1"/>
          </p:cNvCxnSpPr>
          <p:nvPr/>
        </p:nvCxnSpPr>
        <p:spPr>
          <a:xfrm>
            <a:off x="1979712" y="4473116"/>
            <a:ext cx="1008112" cy="1588"/>
          </a:xfrm>
          <a:prstGeom prst="bentConnector3">
            <a:avLst>
              <a:gd name="adj1" fmla="val 50000"/>
            </a:avLst>
          </a:prstGeom>
          <a:ln w="19050">
            <a:solidFill>
              <a:srgbClr val="8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 rot="16200000">
            <a:off x="5757450" y="3462321"/>
            <a:ext cx="5184576" cy="151753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ministración de recursos se realiza con base en las 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actividades sustantivas 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desarrolladas por el IPN y su seguimiento se efectúa a través del cumplimiento de 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objetivos estratégicos, metas e indicadores para la SEP</a:t>
            </a:r>
            <a:endParaRPr lang="es-MX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938682" y="116632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>
                    <a:lumMod val="95000"/>
                  </a:schemeClr>
                </a:solidFill>
              </a:rPr>
              <a:t>ESTRUCTURA PROGRAMÁTICA INSTITUCIONAL</a:t>
            </a:r>
            <a:endParaRPr lang="es-MX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8" name="27 Conector angular"/>
          <p:cNvCxnSpPr>
            <a:stCxn id="14" idx="3"/>
            <a:endCxn id="20" idx="1"/>
          </p:cNvCxnSpPr>
          <p:nvPr/>
        </p:nvCxnSpPr>
        <p:spPr>
          <a:xfrm>
            <a:off x="2195504" y="5841268"/>
            <a:ext cx="792320" cy="432048"/>
          </a:xfrm>
          <a:prstGeom prst="bentConnector3">
            <a:avLst>
              <a:gd name="adj1" fmla="val 50000"/>
            </a:avLst>
          </a:prstGeom>
          <a:ln w="19050">
            <a:solidFill>
              <a:srgbClr val="8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stCxn id="14" idx="3"/>
            <a:endCxn id="19" idx="1"/>
          </p:cNvCxnSpPr>
          <p:nvPr/>
        </p:nvCxnSpPr>
        <p:spPr>
          <a:xfrm flipV="1">
            <a:off x="2195504" y="5265204"/>
            <a:ext cx="792320" cy="576064"/>
          </a:xfrm>
          <a:prstGeom prst="bentConnector3">
            <a:avLst>
              <a:gd name="adj1" fmla="val 50000"/>
            </a:avLst>
          </a:prstGeom>
          <a:ln w="19050">
            <a:solidFill>
              <a:srgbClr val="8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691680" y="2420888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1"/>
                </a:solidFill>
              </a:rPr>
              <a:t>LINEAMIENTOS PARA LA INTEGRACIÓN DE LOS SEGUIMIENTOS TRIMESTRALES</a:t>
            </a:r>
            <a:endParaRPr lang="es-MX" sz="4000" dirty="0">
              <a:solidFill>
                <a:schemeClr val="bg1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251520" y="1124744"/>
            <a:ext cx="87129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b="1" dirty="0" smtClean="0">
                <a:solidFill>
                  <a:schemeClr val="bg1"/>
                </a:solidFill>
              </a:rPr>
              <a:t>PESTAÑA DE AVANCES:</a:t>
            </a:r>
          </a:p>
          <a:p>
            <a:pPr algn="just"/>
            <a:endParaRPr lang="es-MX" sz="2600" b="1" dirty="0" smtClean="0"/>
          </a:p>
          <a:p>
            <a:pPr algn="just"/>
            <a:r>
              <a:rPr lang="es-MX" sz="2600" dirty="0" smtClean="0">
                <a:solidFill>
                  <a:schemeClr val="bg1"/>
                </a:solidFill>
              </a:rPr>
              <a:t>Se deben describir explícitamente las acciones que se realizaron para el cumplimiento de la meta alcanzada en cada unidad de medida.</a:t>
            </a:r>
            <a:endParaRPr lang="es-MX" sz="2600" b="1" dirty="0" smtClean="0">
              <a:solidFill>
                <a:schemeClr val="bg1"/>
              </a:solidFill>
            </a:endParaRPr>
          </a:p>
          <a:p>
            <a:pPr algn="just"/>
            <a:endParaRPr lang="es-MX" sz="2600" dirty="0" smtClean="0">
              <a:solidFill>
                <a:schemeClr val="bg1"/>
              </a:solidFill>
            </a:endParaRPr>
          </a:p>
          <a:p>
            <a:pPr algn="just"/>
            <a:r>
              <a:rPr lang="es-MX" sz="2600" dirty="0" smtClean="0"/>
              <a:t>No se aceptarán como válidas las siguientes descripciones:</a:t>
            </a:r>
          </a:p>
          <a:p>
            <a:pPr marL="85725" indent="-85725" algn="just">
              <a:buFont typeface="Arial" pitchFamily="34" charset="0"/>
              <a:buChar char="•"/>
            </a:pPr>
            <a:r>
              <a:rPr lang="es-MX" sz="2600" dirty="0" smtClean="0"/>
              <a:t>"La meta se cumplió al 100%".</a:t>
            </a:r>
          </a:p>
          <a:p>
            <a:pPr marL="85725" indent="-85725" algn="just">
              <a:buFont typeface="Arial" pitchFamily="34" charset="0"/>
              <a:buChar char="•"/>
            </a:pPr>
            <a:r>
              <a:rPr lang="es-MX" sz="2600" dirty="0" smtClean="0"/>
              <a:t>"La meta se cumplió".</a:t>
            </a:r>
          </a:p>
          <a:p>
            <a:pPr marL="85725" indent="-85725" algn="just">
              <a:buFont typeface="Arial" pitchFamily="34" charset="0"/>
              <a:buChar char="•"/>
            </a:pPr>
            <a:r>
              <a:rPr lang="es-MX" sz="2600" dirty="0" smtClean="0"/>
              <a:t>"La meta se alcanzó según lo programado".</a:t>
            </a:r>
          </a:p>
          <a:p>
            <a:pPr marL="85725" indent="-85725" algn="just">
              <a:buFont typeface="Arial" pitchFamily="34" charset="0"/>
              <a:buChar char="•"/>
            </a:pPr>
            <a:r>
              <a:rPr lang="es-MX" sz="2600" dirty="0" smtClean="0"/>
              <a:t>"La meta se rebasó".</a:t>
            </a:r>
          </a:p>
          <a:p>
            <a:pPr marL="85725" indent="-85725" algn="just">
              <a:buFont typeface="Arial" pitchFamily="34" charset="0"/>
              <a:buChar char="•"/>
            </a:pPr>
            <a:r>
              <a:rPr lang="es-MX" sz="2600" dirty="0" smtClean="0"/>
              <a:t>“Se cumplió en tiempo y forma" y sinónimos.</a:t>
            </a:r>
            <a:endParaRPr lang="es-MX" sz="2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251520" y="687462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600" b="1" dirty="0" smtClean="0">
                <a:solidFill>
                  <a:schemeClr val="bg1"/>
                </a:solidFill>
              </a:rPr>
              <a:t>PESTAÑA DE AVANCES:</a:t>
            </a:r>
          </a:p>
          <a:p>
            <a:endParaRPr lang="es-MX" sz="2600" b="1" dirty="0" smtClean="0"/>
          </a:p>
          <a:p>
            <a:pPr algn="just"/>
            <a:r>
              <a:rPr lang="es-MX" sz="2600" dirty="0" smtClean="0">
                <a:solidFill>
                  <a:schemeClr val="bg1"/>
                </a:solidFill>
              </a:rPr>
              <a:t>No se aceptarán como válidos los siguientes argumentos: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>
                <a:solidFill>
                  <a:schemeClr val="bg1"/>
                </a:solidFill>
              </a:rPr>
              <a:t>Cuando la descripción del avance no tenga relación con la descripción de la unidad de medida.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>
                <a:solidFill>
                  <a:schemeClr val="bg1"/>
                </a:solidFill>
              </a:rPr>
              <a:t>La descripción repite el nombre de la unidad de medida con la cantidad alcanzada, ejemplo: </a:t>
            </a:r>
            <a:r>
              <a:rPr lang="es-MX" sz="2600" dirty="0" err="1" smtClean="0">
                <a:solidFill>
                  <a:schemeClr val="bg1"/>
                </a:solidFill>
              </a:rPr>
              <a:t>DP049</a:t>
            </a:r>
            <a:r>
              <a:rPr lang="es-MX" sz="2600" dirty="0" smtClean="0">
                <a:solidFill>
                  <a:schemeClr val="bg1"/>
                </a:solidFill>
              </a:rPr>
              <a:t> PROGRAMA ACADÉMICO DISEÑADO "Se diseñaron 2 programas académicos".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/>
              <a:t>Puntos o símbolos que se insertan para continuar con la captura de la información, ejemplo: Poner un punto o símbolo en la pestaña de avances para pasar a la de justificación o cerrar el candado.</a:t>
            </a:r>
            <a:endParaRPr lang="es-MX" sz="2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251520" y="188640"/>
            <a:ext cx="871296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PESTAÑA DE JUSTIFICACIÓN:</a:t>
            </a:r>
          </a:p>
          <a:p>
            <a:endParaRPr lang="es-MX" sz="2600" dirty="0" smtClean="0">
              <a:solidFill>
                <a:schemeClr val="bg1"/>
              </a:solidFill>
            </a:endParaRPr>
          </a:p>
          <a:p>
            <a:r>
              <a:rPr lang="es-MX" sz="2600" dirty="0" smtClean="0">
                <a:solidFill>
                  <a:schemeClr val="bg1"/>
                </a:solidFill>
              </a:rPr>
              <a:t>Cuando la meta no se alcanzó en el trimestre según lo programado, las </a:t>
            </a:r>
            <a:r>
              <a:rPr lang="es-MX" sz="2600" dirty="0" err="1" smtClean="0">
                <a:solidFill>
                  <a:schemeClr val="bg1"/>
                </a:solidFill>
              </a:rPr>
              <a:t>UR</a:t>
            </a:r>
            <a:r>
              <a:rPr lang="es-MX" sz="2600" dirty="0" smtClean="0">
                <a:solidFill>
                  <a:schemeClr val="bg1"/>
                </a:solidFill>
              </a:rPr>
              <a:t> deberán describir el o los motivos que no permitieron alcanzar la meta comprometida o las desviaciones que la originaron.</a:t>
            </a:r>
          </a:p>
          <a:p>
            <a:endParaRPr lang="es-MX" sz="2600" dirty="0" smtClean="0">
              <a:solidFill>
                <a:schemeClr val="bg1"/>
              </a:solidFill>
            </a:endParaRPr>
          </a:p>
          <a:p>
            <a:pPr algn="just"/>
            <a:r>
              <a:rPr lang="es-MX" sz="2600" dirty="0" smtClean="0">
                <a:solidFill>
                  <a:schemeClr val="bg1"/>
                </a:solidFill>
              </a:rPr>
              <a:t>Cuando la meta alcanzada rebasó la programación trimestral, las </a:t>
            </a:r>
            <a:r>
              <a:rPr lang="es-MX" sz="2600" dirty="0" err="1" smtClean="0">
                <a:solidFill>
                  <a:schemeClr val="bg1"/>
                </a:solidFill>
              </a:rPr>
              <a:t>UR</a:t>
            </a:r>
            <a:r>
              <a:rPr lang="es-MX" sz="2600" dirty="0" smtClean="0">
                <a:solidFill>
                  <a:schemeClr val="bg1"/>
                </a:solidFill>
              </a:rPr>
              <a:t> deberán describir el o los motivos que contribuyeron a que la meta fuera superada en función de su programación.</a:t>
            </a:r>
          </a:p>
          <a:p>
            <a:pPr algn="just"/>
            <a:endParaRPr lang="es-MX" sz="2600" dirty="0" smtClean="0">
              <a:solidFill>
                <a:schemeClr val="bg1"/>
              </a:solidFill>
            </a:endParaRPr>
          </a:p>
          <a:p>
            <a:pPr algn="just"/>
            <a:r>
              <a:rPr lang="es-MX" sz="2600" dirty="0" smtClean="0"/>
              <a:t>No se aceptarán como válidas las siguientes descripciones: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/>
              <a:t>Repetir la misma información que se reportó en la pestaña de Avances.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/>
              <a:t>"La meta se rebasó".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/>
              <a:t>"La meta no se alcanzó".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251520" y="332656"/>
            <a:ext cx="87129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PESTAÑA DE JUSTIFICACIÓN:</a:t>
            </a:r>
          </a:p>
          <a:p>
            <a:endParaRPr lang="es-MX" sz="2600" dirty="0" smtClean="0"/>
          </a:p>
          <a:p>
            <a:r>
              <a:rPr lang="es-MX" sz="2600" dirty="0" smtClean="0">
                <a:solidFill>
                  <a:schemeClr val="bg1"/>
                </a:solidFill>
              </a:rPr>
              <a:t>No se aceptarán como válidos los siguientes argumentos: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s-MX" sz="2600" dirty="0" smtClean="0">
                <a:solidFill>
                  <a:schemeClr val="bg1"/>
                </a:solidFill>
              </a:rPr>
              <a:t>Cuando la descripción de la justificación no tenga relación con la descripción de la unidad de medida.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>
                <a:solidFill>
                  <a:schemeClr val="bg1"/>
                </a:solidFill>
              </a:rPr>
              <a:t>Puntos o símbolos que se insertan para continuar con la captura de la información, ejemplo: Poner un punto o símbolo en la pestaña de justificación para pasar a la de acciones a emprender o cerrar el candado.</a:t>
            </a:r>
            <a:endParaRPr lang="es-MX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251520" y="687462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b="1" dirty="0" smtClean="0">
                <a:solidFill>
                  <a:schemeClr val="bg1"/>
                </a:solidFill>
              </a:rPr>
              <a:t>PESTAÑA DE ARCHIVOS:</a:t>
            </a:r>
          </a:p>
          <a:p>
            <a:pPr algn="just"/>
            <a:endParaRPr lang="es-MX" sz="2600" dirty="0" smtClean="0">
              <a:solidFill>
                <a:schemeClr val="bg1"/>
              </a:solidFill>
            </a:endParaRPr>
          </a:p>
          <a:p>
            <a:pPr algn="just"/>
            <a:r>
              <a:rPr lang="es-MX" sz="2600" dirty="0" smtClean="0">
                <a:solidFill>
                  <a:schemeClr val="bg1"/>
                </a:solidFill>
              </a:rPr>
              <a:t>La información que se presenta en los documentos soporte, deberá coincidir con la información numérica que se presenta en el alcance de la meta; así mismo deberá reflejar las actividades desarrolladas en función de la definición de la unidad de medida.</a:t>
            </a:r>
          </a:p>
          <a:p>
            <a:pPr algn="just"/>
            <a:endParaRPr lang="es-MX" sz="2600" dirty="0" smtClean="0"/>
          </a:p>
          <a:p>
            <a:pPr algn="just"/>
            <a:r>
              <a:rPr lang="es-MX" sz="2600" dirty="0" smtClean="0"/>
              <a:t>No se aceptará como válido, indicaciones tales como: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/>
              <a:t>"La información se encuentra disponible en el área correspondiente".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/>
              <a:t>"No se cuenta con el documento soporte".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/>
              <a:t>"La información no es pública".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/>
              <a:t>"Documentos sin firmas ni sellos de la </a:t>
            </a:r>
            <a:r>
              <a:rPr lang="es-MX" sz="2600" dirty="0" err="1" smtClean="0"/>
              <a:t>UR</a:t>
            </a:r>
            <a:r>
              <a:rPr lang="es-MX" sz="2600" dirty="0" smtClean="0"/>
              <a:t>. "</a:t>
            </a:r>
            <a:endParaRPr lang="es-MX" sz="2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251520" y="847740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600" b="1" dirty="0" smtClean="0">
                <a:solidFill>
                  <a:schemeClr val="bg1"/>
                </a:solidFill>
              </a:rPr>
              <a:t>PESTAÑA DE ARCHIVOS:</a:t>
            </a:r>
          </a:p>
          <a:p>
            <a:endParaRPr lang="es-MX" sz="2600" dirty="0" smtClean="0">
              <a:solidFill>
                <a:schemeClr val="bg1"/>
              </a:solidFill>
            </a:endParaRPr>
          </a:p>
          <a:p>
            <a:r>
              <a:rPr lang="es-MX" sz="2600" dirty="0" smtClean="0">
                <a:solidFill>
                  <a:schemeClr val="bg1"/>
                </a:solidFill>
              </a:rPr>
              <a:t>En el caso de las unidades de medida que no tiene definido el documento soporte, se aceptarán como válidos: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>
                <a:solidFill>
                  <a:schemeClr val="bg1"/>
                </a:solidFill>
              </a:rPr>
              <a:t>Documentos oficiales debidamente sellados y firmados.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>
                <a:solidFill>
                  <a:schemeClr val="bg1"/>
                </a:solidFill>
              </a:rPr>
              <a:t>Relaciones, listas, minutas, etc. firmados por los participantes y/o responsables de la actividad.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/>
              <a:t>Carátulas de convenios, acuerdos, propuestas, programas, etc.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/>
              <a:t>Bases de datos.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s-MX" sz="2600" dirty="0" smtClean="0"/>
              <a:t>Direcciones electrónicas.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s-MX" sz="2600" dirty="0" smtClean="0"/>
              <a:t>Si se presenta como soporte alguna fotografía, deberá adicionarse un documento oficial que complemente la información.</a:t>
            </a:r>
          </a:p>
          <a:p>
            <a:pPr marL="180975" indent="-180975" algn="just">
              <a:buFont typeface="Arial" pitchFamily="34" charset="0"/>
              <a:buChar char="•"/>
            </a:pPr>
            <a:endParaRPr lang="es-MX" sz="26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62068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</a:rPr>
              <a:t>¡QUE DEBEMOS EVITAR!</a:t>
            </a:r>
            <a:endParaRPr lang="es-MX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4" t="14098" r="3674" b="4841"/>
          <a:stretch/>
        </p:blipFill>
        <p:spPr bwMode="auto">
          <a:xfrm>
            <a:off x="467544" y="1628800"/>
            <a:ext cx="8054788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41712"/>
            <a:ext cx="3240361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5028219"/>
            <a:ext cx="4089942" cy="12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 redondeado"/>
          <p:cNvSpPr/>
          <p:nvPr/>
        </p:nvSpPr>
        <p:spPr>
          <a:xfrm>
            <a:off x="7164288" y="3130646"/>
            <a:ext cx="1296144" cy="226346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92897"/>
            <a:ext cx="223224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0 CuadroTexto"/>
          <p:cNvSpPr txBox="1"/>
          <p:nvPr/>
        </p:nvSpPr>
        <p:spPr>
          <a:xfrm>
            <a:off x="323528" y="1124744"/>
            <a:ext cx="642942" cy="369332"/>
          </a:xfrm>
          <a:prstGeom prst="rect">
            <a:avLst/>
          </a:prstGeom>
          <a:solidFill>
            <a:srgbClr val="800000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>
                <a:solidFill>
                  <a:schemeClr val="bg1"/>
                </a:solidFill>
              </a:rPr>
              <a:t>G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" name="26 CuadroTexto"/>
          <p:cNvSpPr txBox="1"/>
          <p:nvPr/>
        </p:nvSpPr>
        <p:spPr>
          <a:xfrm>
            <a:off x="683568" y="1844824"/>
            <a:ext cx="785818" cy="369332"/>
          </a:xfrm>
          <a:prstGeom prst="rect">
            <a:avLst/>
          </a:prstGeom>
          <a:solidFill>
            <a:srgbClr val="800000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err="1" smtClean="0">
                <a:solidFill>
                  <a:schemeClr val="bg1"/>
                </a:solidFill>
              </a:rPr>
              <a:t>FN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30 CuadroTexto"/>
          <p:cNvSpPr txBox="1"/>
          <p:nvPr/>
        </p:nvSpPr>
        <p:spPr>
          <a:xfrm>
            <a:off x="1187624" y="2564904"/>
            <a:ext cx="642942" cy="369332"/>
          </a:xfrm>
          <a:prstGeom prst="rect">
            <a:avLst/>
          </a:prstGeom>
          <a:solidFill>
            <a:srgbClr val="800000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err="1" smtClean="0">
                <a:solidFill>
                  <a:schemeClr val="bg1"/>
                </a:solidFill>
              </a:rPr>
              <a:t>SF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32 CuadroTexto"/>
          <p:cNvSpPr txBox="1"/>
          <p:nvPr/>
        </p:nvSpPr>
        <p:spPr>
          <a:xfrm>
            <a:off x="1043608" y="1124744"/>
            <a:ext cx="6192688" cy="584775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50000">
                <a:schemeClr val="bg1"/>
              </a:gs>
              <a:gs pos="100000">
                <a:srgbClr val="800000">
                  <a:alpha val="22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Finalidad:</a:t>
            </a:r>
          </a:p>
          <a:p>
            <a:r>
              <a:rPr lang="es-MX" sz="1400" dirty="0" smtClean="0"/>
              <a:t>1.- Gobierno; 2.- Desarrollo Social; 3.- Desarrollo Económico.</a:t>
            </a:r>
          </a:p>
        </p:txBody>
      </p:sp>
      <p:sp>
        <p:nvSpPr>
          <p:cNvPr id="8" name="37 CuadroTexto"/>
          <p:cNvSpPr txBox="1"/>
          <p:nvPr/>
        </p:nvSpPr>
        <p:spPr>
          <a:xfrm>
            <a:off x="1547664" y="1854116"/>
            <a:ext cx="7200800" cy="584775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50000">
                <a:schemeClr val="bg1"/>
              </a:gs>
              <a:gs pos="100000">
                <a:srgbClr val="800000">
                  <a:alpha val="22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Función:</a:t>
            </a:r>
          </a:p>
          <a:p>
            <a:r>
              <a:rPr lang="es-MX" sz="1400" dirty="0" smtClean="0"/>
              <a:t>3.- Coordinación de la Política de Gobierno; 5.- Educación; 8.- Ciencia, Tecnología e Innovación.</a:t>
            </a:r>
            <a:endParaRPr lang="es-MX" sz="1400" b="1" dirty="0" smtClean="0"/>
          </a:p>
        </p:txBody>
      </p:sp>
      <p:sp>
        <p:nvSpPr>
          <p:cNvPr id="10" name="38 CuadroTexto"/>
          <p:cNvSpPr txBox="1"/>
          <p:nvPr/>
        </p:nvSpPr>
        <p:spPr>
          <a:xfrm>
            <a:off x="1907704" y="2564904"/>
            <a:ext cx="6844410" cy="1015663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50000">
                <a:schemeClr val="bg1"/>
              </a:gs>
              <a:gs pos="100000">
                <a:srgbClr val="800000">
                  <a:alpha val="22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Subfunción:</a:t>
            </a:r>
          </a:p>
          <a:p>
            <a:pPr>
              <a:defRPr/>
            </a:pPr>
            <a:r>
              <a:rPr lang="es-MX" sz="1400" b="1" dirty="0" smtClean="0"/>
              <a:t>04</a:t>
            </a:r>
            <a:r>
              <a:rPr lang="es-MX" sz="1400" dirty="0" smtClean="0"/>
              <a:t>.- Función pública; </a:t>
            </a:r>
            <a:r>
              <a:rPr lang="es-MX" sz="1400" b="1" dirty="0" smtClean="0"/>
              <a:t>02</a:t>
            </a:r>
            <a:r>
              <a:rPr lang="es-MX" sz="1400" dirty="0" smtClean="0"/>
              <a:t>.- Educación media superior; </a:t>
            </a:r>
            <a:r>
              <a:rPr lang="es-MX" sz="1400" b="1" dirty="0" smtClean="0"/>
              <a:t>03</a:t>
            </a:r>
            <a:r>
              <a:rPr lang="es-MX" sz="1400" dirty="0" smtClean="0"/>
              <a:t>.- Educación superior;</a:t>
            </a:r>
            <a:br>
              <a:rPr lang="es-MX" sz="1400" dirty="0" smtClean="0"/>
            </a:br>
            <a:r>
              <a:rPr lang="es-MX" sz="1400" dirty="0" smtClean="0"/>
              <a:t> </a:t>
            </a:r>
            <a:r>
              <a:rPr lang="es-MX" sz="1400" b="1" dirty="0" smtClean="0"/>
              <a:t>05</a:t>
            </a:r>
            <a:r>
              <a:rPr lang="es-MX" sz="1400" dirty="0" smtClean="0"/>
              <a:t>.- Posgrado; </a:t>
            </a:r>
            <a:r>
              <a:rPr lang="es-MX" sz="1400" b="1" dirty="0" smtClean="0"/>
              <a:t>06</a:t>
            </a:r>
            <a:r>
              <a:rPr lang="es-MX" sz="1400" dirty="0" smtClean="0"/>
              <a:t>.- Otros servicios educativos y actividades inherentes; </a:t>
            </a:r>
            <a:r>
              <a:rPr lang="es-MX" sz="1400" b="1" dirty="0" smtClean="0"/>
              <a:t>01</a:t>
            </a:r>
            <a:r>
              <a:rPr lang="es-MX" sz="1400" dirty="0" smtClean="0"/>
              <a:t>.- Investigación científica.</a:t>
            </a:r>
            <a:endParaRPr lang="es-MX" b="1" dirty="0" smtClean="0"/>
          </a:p>
        </p:txBody>
      </p:sp>
      <p:sp>
        <p:nvSpPr>
          <p:cNvPr id="14" name="30 CuadroTexto"/>
          <p:cNvSpPr txBox="1"/>
          <p:nvPr/>
        </p:nvSpPr>
        <p:spPr>
          <a:xfrm>
            <a:off x="1835696" y="5104928"/>
            <a:ext cx="648072" cy="369332"/>
          </a:xfrm>
          <a:prstGeom prst="rect">
            <a:avLst/>
          </a:prstGeom>
          <a:solidFill>
            <a:srgbClr val="800000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>
                <a:solidFill>
                  <a:schemeClr val="bg1"/>
                </a:solidFill>
              </a:rPr>
              <a:t>PP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5" name="38 CuadroTexto"/>
          <p:cNvSpPr txBox="1"/>
          <p:nvPr/>
        </p:nvSpPr>
        <p:spPr>
          <a:xfrm>
            <a:off x="2583543" y="5079375"/>
            <a:ext cx="6168571" cy="1661993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50000">
                <a:schemeClr val="bg1"/>
              </a:gs>
              <a:gs pos="100000">
                <a:srgbClr val="800000">
                  <a:alpha val="22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Programa Presupuestario:</a:t>
            </a:r>
          </a:p>
          <a:p>
            <a:r>
              <a:rPr lang="es-MX" sz="1400" b="1" dirty="0"/>
              <a:t>O001</a:t>
            </a:r>
            <a:r>
              <a:rPr lang="es-MX" sz="1400" dirty="0"/>
              <a:t>.- Actividades de apoyo a la función pública y buen gobierno; </a:t>
            </a:r>
            <a:br>
              <a:rPr lang="es-MX" sz="1400" dirty="0"/>
            </a:br>
            <a:r>
              <a:rPr lang="es-MX" sz="1400" b="1" dirty="0"/>
              <a:t>E008.</a:t>
            </a:r>
            <a:r>
              <a:rPr lang="es-MX" sz="1400" dirty="0"/>
              <a:t>- Prestación de servicios de educación técnica;</a:t>
            </a:r>
            <a:br>
              <a:rPr lang="es-MX" sz="1400" dirty="0"/>
            </a:br>
            <a:r>
              <a:rPr lang="es-MX" sz="1400" b="1" dirty="0"/>
              <a:t>E010.</a:t>
            </a:r>
            <a:r>
              <a:rPr lang="es-MX" sz="1400" dirty="0"/>
              <a:t>- Prestación de servicios de educación superior y posgrado; </a:t>
            </a:r>
            <a:br>
              <a:rPr lang="es-MX" sz="1400" dirty="0"/>
            </a:br>
            <a:r>
              <a:rPr lang="es-MX" sz="1400" b="1" dirty="0"/>
              <a:t>U018.</a:t>
            </a:r>
            <a:r>
              <a:rPr lang="es-MX" sz="1400" dirty="0"/>
              <a:t>- Programa de becas; </a:t>
            </a:r>
          </a:p>
          <a:p>
            <a:r>
              <a:rPr lang="es-MX" sz="1400" b="1" dirty="0"/>
              <a:t>M001.</a:t>
            </a:r>
            <a:r>
              <a:rPr lang="es-MX" sz="1400" dirty="0"/>
              <a:t>- Actividades de apoyo administrativo; </a:t>
            </a:r>
            <a:br>
              <a:rPr lang="es-MX" sz="1400" dirty="0"/>
            </a:br>
            <a:r>
              <a:rPr lang="es-MX" sz="1400" b="1" dirty="0"/>
              <a:t>E021.</a:t>
            </a:r>
            <a:r>
              <a:rPr lang="es-MX" sz="1400" dirty="0"/>
              <a:t>- Investigación científica y desarrollo tecnológico.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85786" y="231031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>
                    <a:lumMod val="95000"/>
                  </a:schemeClr>
                </a:solidFill>
              </a:rPr>
              <a:t>ESTRUCTURA PROGRAMÁTICA SECTORIAL </a:t>
            </a:r>
          </a:p>
          <a:p>
            <a:pPr algn="ctr"/>
            <a:r>
              <a:rPr lang="es-MX" sz="2400" b="1" dirty="0" smtClean="0">
                <a:solidFill>
                  <a:schemeClr val="bg1">
                    <a:lumMod val="95000"/>
                  </a:schemeClr>
                </a:solidFill>
              </a:rPr>
              <a:t>ACORDADA CON LA SEP</a:t>
            </a:r>
          </a:p>
        </p:txBody>
      </p:sp>
      <p:sp>
        <p:nvSpPr>
          <p:cNvPr id="18" name="30 CuadroTexto"/>
          <p:cNvSpPr txBox="1"/>
          <p:nvPr/>
        </p:nvSpPr>
        <p:spPr>
          <a:xfrm>
            <a:off x="1547664" y="3736196"/>
            <a:ext cx="656148" cy="369332"/>
          </a:xfrm>
          <a:prstGeom prst="rect">
            <a:avLst/>
          </a:prstGeom>
          <a:solidFill>
            <a:srgbClr val="800000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err="1" smtClean="0">
                <a:solidFill>
                  <a:schemeClr val="bg1"/>
                </a:solidFill>
              </a:rPr>
              <a:t>AI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9" name="38 CuadroTexto"/>
          <p:cNvSpPr txBox="1"/>
          <p:nvPr/>
        </p:nvSpPr>
        <p:spPr>
          <a:xfrm>
            <a:off x="2267744" y="3717032"/>
            <a:ext cx="6484370" cy="1231106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50000">
                <a:schemeClr val="bg1"/>
              </a:gs>
              <a:gs pos="100000">
                <a:srgbClr val="800000">
                  <a:alpha val="22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Actividad Institucional:</a:t>
            </a:r>
          </a:p>
          <a:p>
            <a:r>
              <a:rPr lang="es-MX" sz="1400" b="1" dirty="0" smtClean="0"/>
              <a:t>001</a:t>
            </a:r>
            <a:r>
              <a:rPr lang="es-MX" sz="1400" dirty="0" smtClean="0"/>
              <a:t>.- Función pública y buen gobierno; </a:t>
            </a:r>
            <a:r>
              <a:rPr lang="es-MX" sz="1400" b="1" dirty="0" smtClean="0"/>
              <a:t>004</a:t>
            </a:r>
            <a:r>
              <a:rPr lang="es-MX" sz="1400" dirty="0" smtClean="0"/>
              <a:t>.- Educación media superior de calidad; </a:t>
            </a:r>
            <a:r>
              <a:rPr lang="es-MX" sz="1400" b="1" dirty="0" smtClean="0"/>
              <a:t>005</a:t>
            </a:r>
            <a:r>
              <a:rPr lang="es-MX" sz="1400" dirty="0" smtClean="0"/>
              <a:t>.- Educación superior de calidad; </a:t>
            </a:r>
            <a:r>
              <a:rPr lang="es-MX" sz="1400" b="1" dirty="0" smtClean="0"/>
              <a:t>006</a:t>
            </a:r>
            <a:r>
              <a:rPr lang="es-MX" sz="1400" dirty="0" smtClean="0"/>
              <a:t>.- Educación de posgrado de calidad; </a:t>
            </a:r>
            <a:r>
              <a:rPr lang="es-MX" sz="1400" b="1" dirty="0" smtClean="0"/>
              <a:t>002</a:t>
            </a:r>
            <a:r>
              <a:rPr lang="es-MX" sz="1400" dirty="0" smtClean="0"/>
              <a:t>.- Servicios de apoyo administrativo; </a:t>
            </a:r>
            <a:r>
              <a:rPr lang="es-MX" sz="1400" b="1" dirty="0" smtClean="0"/>
              <a:t>014</a:t>
            </a:r>
            <a:r>
              <a:rPr lang="es-MX" sz="1400" dirty="0" smtClean="0"/>
              <a:t>.- Investigación en diversas de educación superior.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62068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</a:rPr>
              <a:t>¡QUE DEBEMOS EVITAR!</a:t>
            </a:r>
            <a:endParaRPr lang="es-MX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Imagen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51" t="27131" r="19105" b="12812"/>
          <a:stretch/>
        </p:blipFill>
        <p:spPr bwMode="auto">
          <a:xfrm>
            <a:off x="395536" y="1772815"/>
            <a:ext cx="8064896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7020272" y="3274662"/>
            <a:ext cx="1296144" cy="226346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250" y="2924944"/>
            <a:ext cx="324036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623" y="5013176"/>
            <a:ext cx="4966457" cy="139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36913"/>
            <a:ext cx="223224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68867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62068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</a:rPr>
              <a:t>¡QUE DEBEMOS EVITAR!</a:t>
            </a:r>
            <a:endParaRPr lang="es-MX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3" t="13293" r="3814" b="5114"/>
          <a:stretch/>
        </p:blipFill>
        <p:spPr bwMode="auto">
          <a:xfrm>
            <a:off x="395536" y="1567870"/>
            <a:ext cx="7920880" cy="488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3720"/>
            <a:ext cx="3240361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395931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6948264" y="3202654"/>
            <a:ext cx="1296144" cy="226346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223224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54722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62068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</a:rPr>
              <a:t>¡QUE DEBEMOS EVITAR!</a:t>
            </a:r>
            <a:endParaRPr lang="es-MX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1" t="14515" r="3236" b="5163"/>
          <a:stretch/>
        </p:blipFill>
        <p:spPr bwMode="auto">
          <a:xfrm>
            <a:off x="467544" y="1686394"/>
            <a:ext cx="7920880" cy="469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240361" cy="87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5085184"/>
            <a:ext cx="4032448" cy="12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223224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 redondeado"/>
          <p:cNvSpPr/>
          <p:nvPr/>
        </p:nvSpPr>
        <p:spPr>
          <a:xfrm>
            <a:off x="7092280" y="3356992"/>
            <a:ext cx="1296144" cy="226346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143747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62068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</a:rPr>
              <a:t>¡QUE DEBEMOS EVITAR!</a:t>
            </a:r>
            <a:endParaRPr lang="es-MX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6" t="14921" r="3292" b="4410"/>
          <a:stretch/>
        </p:blipFill>
        <p:spPr bwMode="auto">
          <a:xfrm>
            <a:off x="467544" y="1637018"/>
            <a:ext cx="7776864" cy="481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36912"/>
            <a:ext cx="324036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388843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6948264" y="3490686"/>
            <a:ext cx="1296144" cy="226346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64905"/>
            <a:ext cx="223224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85715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62068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</a:rPr>
              <a:t>¡QUE DEBEMOS EVITAR!</a:t>
            </a:r>
            <a:endParaRPr lang="es-MX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7" t="9671" r="3350" b="5376"/>
          <a:stretch/>
        </p:blipFill>
        <p:spPr bwMode="auto">
          <a:xfrm>
            <a:off x="435429" y="1625600"/>
            <a:ext cx="8169019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5206702"/>
            <a:ext cx="3816424" cy="110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08920"/>
            <a:ext cx="324036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58813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62068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</a:rPr>
              <a:t>INDICACIONES PARA EL PROCESO</a:t>
            </a:r>
            <a:endParaRPr lang="es-MX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484784"/>
            <a:ext cx="8712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Arial" pitchFamily="34" charset="0"/>
              <a:buChar char="•"/>
            </a:pPr>
            <a:r>
              <a:rPr lang="es-MX" sz="2600" b="1" dirty="0" smtClean="0">
                <a:solidFill>
                  <a:schemeClr val="bg1"/>
                </a:solidFill>
              </a:rPr>
              <a:t>Se debe enviar un oficio informando que la unidad responsable concluyó la captura de la información del seguimiento trimestral al POA.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es-MX" sz="2600" b="1" dirty="0" smtClean="0">
                <a:solidFill>
                  <a:schemeClr val="bg1"/>
                </a:solidFill>
              </a:rPr>
              <a:t>En la redacción del oficio, se deberá incluir el número de folio que se genera con la notificación de conclusión de captura del seguimiento trimestral al POA.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es-MX" sz="2600" b="1" dirty="0" smtClean="0"/>
              <a:t>A la Dirección de Programación y Presupuesto se enviará exclusivamente el oficio,  NO ES NECESARIO ENVIAR EL ACUSE DE CONCLUSIÓN NI LOS FORMATOS POA-3 Y POA-4 CON LAS FIRMAS.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es-MX" sz="2600" b="1" dirty="0" smtClean="0"/>
              <a:t>La unidad responsable deberá resguardar los formatos impresos POA-3 y POA-4, con las firmas autógrafas y los sellos correspondientes.</a:t>
            </a:r>
            <a:endParaRPr lang="es-MX" sz="2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62068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</a:rPr>
              <a:t>INDICACIONES PARA EL PROCESO</a:t>
            </a:r>
            <a:endParaRPr lang="es-MX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72" t="13344" r="15661" b="3831"/>
          <a:stretch/>
        </p:blipFill>
        <p:spPr bwMode="auto">
          <a:xfrm>
            <a:off x="611560" y="1268760"/>
            <a:ext cx="727280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6372200" y="2996952"/>
            <a:ext cx="792088" cy="216024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62068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</a:rPr>
              <a:t>INDICACIONES PARA EL PROCESO</a:t>
            </a:r>
            <a:endParaRPr lang="es-MX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1893307"/>
            <a:ext cx="835292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MX" sz="2600" dirty="0" smtClean="0">
                <a:solidFill>
                  <a:schemeClr val="bg1"/>
                </a:solidFill>
              </a:rPr>
              <a:t>Fechas límite para la captura de la información correspondiente al seguimiento de los compromisos programáticos definidos en el POA 2013</a:t>
            </a:r>
            <a:endParaRPr kumimoji="0" lang="es-MX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s-MX" sz="2400" dirty="0" smtClean="0"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Primer trimestre:        05 de abril de 2013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Segundo trimestre:    05 de julio de 2013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s-MX" sz="2800" dirty="0" smtClean="0"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Tercer trimestre:        07 de octubre de 2013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Cuarto trimestre:        13 de enero del 2014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2170599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>
                    <a:lumMod val="95000"/>
                  </a:schemeClr>
                </a:solidFill>
              </a:rPr>
              <a:t>GRACIAS POR</a:t>
            </a:r>
          </a:p>
          <a:p>
            <a:pPr algn="ctr"/>
            <a:r>
              <a:rPr lang="es-MX" sz="6000" b="1" dirty="0" smtClean="0">
                <a:solidFill>
                  <a:schemeClr val="bg1">
                    <a:lumMod val="95000"/>
                  </a:schemeClr>
                </a:solidFill>
              </a:rPr>
              <a:t>SU ATENCIÓN</a:t>
            </a:r>
            <a:endParaRPr lang="es-MX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0 CuadroTexto"/>
          <p:cNvSpPr txBox="1"/>
          <p:nvPr/>
        </p:nvSpPr>
        <p:spPr>
          <a:xfrm>
            <a:off x="323528" y="2564904"/>
            <a:ext cx="642942" cy="369332"/>
          </a:xfrm>
          <a:prstGeom prst="rect">
            <a:avLst/>
          </a:prstGeom>
          <a:solidFill>
            <a:srgbClr val="800000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>
                <a:solidFill>
                  <a:schemeClr val="bg1"/>
                </a:solidFill>
              </a:rPr>
              <a:t>LEA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" name="26 CuadroTexto"/>
          <p:cNvSpPr txBox="1"/>
          <p:nvPr/>
        </p:nvSpPr>
        <p:spPr>
          <a:xfrm>
            <a:off x="1187624" y="3491716"/>
            <a:ext cx="785818" cy="369332"/>
          </a:xfrm>
          <a:prstGeom prst="rect">
            <a:avLst/>
          </a:prstGeom>
          <a:solidFill>
            <a:srgbClr val="800000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err="1" smtClean="0">
                <a:solidFill>
                  <a:schemeClr val="bg1"/>
                </a:solidFill>
              </a:rPr>
              <a:t>PREDI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30 CuadroTexto"/>
          <p:cNvSpPr txBox="1"/>
          <p:nvPr/>
        </p:nvSpPr>
        <p:spPr>
          <a:xfrm>
            <a:off x="2020370" y="4427820"/>
            <a:ext cx="642942" cy="369332"/>
          </a:xfrm>
          <a:prstGeom prst="rect">
            <a:avLst/>
          </a:prstGeom>
          <a:solidFill>
            <a:srgbClr val="800000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err="1" smtClean="0">
                <a:solidFill>
                  <a:schemeClr val="bg1"/>
                </a:solidFill>
              </a:rPr>
              <a:t>PY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32 CuadroTexto"/>
          <p:cNvSpPr txBox="1"/>
          <p:nvPr/>
        </p:nvSpPr>
        <p:spPr>
          <a:xfrm>
            <a:off x="1043608" y="2564904"/>
            <a:ext cx="3071834" cy="369332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50000">
                <a:schemeClr val="bg1"/>
              </a:gs>
              <a:gs pos="100000">
                <a:srgbClr val="800000">
                  <a:alpha val="22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Línea Estratégica de Acción (6)</a:t>
            </a:r>
          </a:p>
        </p:txBody>
      </p:sp>
      <p:sp>
        <p:nvSpPr>
          <p:cNvPr id="8" name="37 CuadroTexto"/>
          <p:cNvSpPr txBox="1"/>
          <p:nvPr/>
        </p:nvSpPr>
        <p:spPr>
          <a:xfrm>
            <a:off x="1999168" y="3501008"/>
            <a:ext cx="4949096" cy="369332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50000">
                <a:schemeClr val="bg1"/>
              </a:gs>
              <a:gs pos="100000">
                <a:srgbClr val="800000">
                  <a:alpha val="22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Principio Rector del Desarrollo Institucional (10)</a:t>
            </a:r>
          </a:p>
        </p:txBody>
      </p:sp>
      <p:sp>
        <p:nvSpPr>
          <p:cNvPr id="10" name="38 CuadroTexto"/>
          <p:cNvSpPr txBox="1"/>
          <p:nvPr/>
        </p:nvSpPr>
        <p:spPr>
          <a:xfrm>
            <a:off x="2699792" y="4427820"/>
            <a:ext cx="5009210" cy="369332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50000">
                <a:schemeClr val="bg1"/>
              </a:gs>
              <a:gs pos="100000">
                <a:srgbClr val="800000">
                  <a:alpha val="22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Proyecto Institucional (40)</a:t>
            </a:r>
          </a:p>
        </p:txBody>
      </p:sp>
      <p:sp>
        <p:nvSpPr>
          <p:cNvPr id="14" name="30 CuadroTexto"/>
          <p:cNvSpPr txBox="1"/>
          <p:nvPr/>
        </p:nvSpPr>
        <p:spPr>
          <a:xfrm>
            <a:off x="3635896" y="6237312"/>
            <a:ext cx="648072" cy="369332"/>
          </a:xfrm>
          <a:prstGeom prst="rect">
            <a:avLst/>
          </a:prstGeom>
          <a:solidFill>
            <a:srgbClr val="800000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err="1" smtClean="0">
                <a:solidFill>
                  <a:schemeClr val="bg1"/>
                </a:solidFill>
              </a:rPr>
              <a:t>UM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5" name="38 CuadroTexto"/>
          <p:cNvSpPr txBox="1"/>
          <p:nvPr/>
        </p:nvSpPr>
        <p:spPr>
          <a:xfrm>
            <a:off x="4315318" y="6217568"/>
            <a:ext cx="4793186" cy="369332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50000">
                <a:schemeClr val="bg1"/>
              </a:gs>
              <a:gs pos="100000">
                <a:srgbClr val="800000">
                  <a:alpha val="22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Unidades de Medida (705)</a:t>
            </a:r>
          </a:p>
        </p:txBody>
      </p:sp>
      <p:sp>
        <p:nvSpPr>
          <p:cNvPr id="16" name="32 CuadroTexto"/>
          <p:cNvSpPr txBox="1"/>
          <p:nvPr/>
        </p:nvSpPr>
        <p:spPr>
          <a:xfrm>
            <a:off x="107504" y="1484784"/>
            <a:ext cx="7704856" cy="615553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50000">
                <a:schemeClr val="bg1"/>
              </a:gs>
              <a:gs pos="100000">
                <a:srgbClr val="800000">
                  <a:alpha val="22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Estructura programática sectorial acordada con la SEP</a:t>
            </a:r>
            <a:br>
              <a:rPr lang="es-MX" b="1" dirty="0" smtClean="0"/>
            </a:br>
            <a:r>
              <a:rPr lang="es-MX" sz="1600" dirty="0" smtClean="0"/>
              <a:t>(Finalidad, Función, Subfunción, Actividad institucional, Programa Presupuestario)</a:t>
            </a:r>
            <a:endParaRPr lang="es-MX" sz="1600" dirty="0"/>
          </a:p>
        </p:txBody>
      </p:sp>
      <p:sp>
        <p:nvSpPr>
          <p:cNvPr id="18" name="30 CuadroTexto"/>
          <p:cNvSpPr txBox="1"/>
          <p:nvPr/>
        </p:nvSpPr>
        <p:spPr>
          <a:xfrm>
            <a:off x="2699792" y="5344180"/>
            <a:ext cx="858966" cy="369332"/>
          </a:xfrm>
          <a:prstGeom prst="rect">
            <a:avLst/>
          </a:prstGeom>
          <a:solidFill>
            <a:srgbClr val="800000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>
                <a:solidFill>
                  <a:schemeClr val="bg1"/>
                </a:solidFill>
              </a:rPr>
              <a:t>Metas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9" name="38 CuadroTexto"/>
          <p:cNvSpPr txBox="1"/>
          <p:nvPr/>
        </p:nvSpPr>
        <p:spPr>
          <a:xfrm>
            <a:off x="3595238" y="5325016"/>
            <a:ext cx="5009210" cy="369332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50000">
                <a:schemeClr val="bg1"/>
              </a:gs>
              <a:gs pos="100000">
                <a:srgbClr val="800000">
                  <a:alpha val="22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Meta PIMP – PEDMP (393)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899592" y="9746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</a:rPr>
              <a:t>ESTRUCTURA PROGRAMÁTICA INSTITUCIONAL</a:t>
            </a:r>
            <a:endParaRPr lang="es-MX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899592" y="9746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>
                    <a:lumMod val="95000"/>
                  </a:schemeClr>
                </a:solidFill>
              </a:rPr>
              <a:t>INCIDENCIAS DE LOS PROGRAMAS PRESUPUESTARIOS EN LOS PROYECTOS INSTITUCIONALES</a:t>
            </a:r>
            <a:endParaRPr lang="es-MX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505" y="1806912"/>
          <a:ext cx="8928991" cy="4790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248"/>
                <a:gridCol w="3744416"/>
                <a:gridCol w="720080"/>
                <a:gridCol w="720080"/>
                <a:gridCol w="15121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NIVEL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PROGRAMA</a:t>
                      </a:r>
                      <a:r>
                        <a:rPr lang="es-MX" sz="1600" baseline="0" dirty="0" smtClean="0"/>
                        <a:t> PRESUPUESTARIO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PREDI</a:t>
                      </a:r>
                      <a:endParaRPr lang="es-MX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LEA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PROYECTO</a:t>
                      </a:r>
                      <a:endParaRPr lang="es-MX" sz="1600" dirty="0"/>
                    </a:p>
                  </a:txBody>
                  <a:tcPr anchor="ctr"/>
                </a:tc>
              </a:tr>
              <a:tr h="0">
                <a:tc rowSpan="11">
                  <a:txBody>
                    <a:bodyPr/>
                    <a:lstStyle/>
                    <a:p>
                      <a:pPr algn="l"/>
                      <a:r>
                        <a:rPr lang="es-MX" sz="1600" dirty="0" smtClean="0"/>
                        <a:t>Unidades</a:t>
                      </a:r>
                      <a:r>
                        <a:rPr lang="es-MX" sz="1600" baseline="0" dirty="0" smtClean="0"/>
                        <a:t> académicas del nivel medio superior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E008</a:t>
                      </a:r>
                      <a:r>
                        <a:rPr lang="es-MX" sz="1600" dirty="0" smtClean="0"/>
                        <a:t> “Prestación</a:t>
                      </a:r>
                      <a:r>
                        <a:rPr lang="es-MX" sz="1600" baseline="0" dirty="0" smtClean="0"/>
                        <a:t> de servicios de educación Técnica”.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1, 3, 7, 26,</a:t>
                      </a:r>
                      <a:r>
                        <a:rPr lang="es-MX" sz="1600" kern="1200" baseline="0" dirty="0" smtClean="0"/>
                        <a:t> 27, 28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8, 9, 10, 11, 12,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5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4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6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16, 17, 18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22, 23, 25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30, 31, 32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/>
                        <a:t>29, 33, 34, 35,</a:t>
                      </a:r>
                      <a:r>
                        <a:rPr lang="es-MX" sz="1600" kern="1200" baseline="0" dirty="0" smtClean="0"/>
                        <a:t> 36, 37, 38, 39, 40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505" y="1806912"/>
          <a:ext cx="8928991" cy="4790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248"/>
                <a:gridCol w="3744416"/>
                <a:gridCol w="720080"/>
                <a:gridCol w="720080"/>
                <a:gridCol w="15121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NIVEL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PROGRAMA</a:t>
                      </a:r>
                      <a:r>
                        <a:rPr lang="es-MX" sz="1600" baseline="0" dirty="0" smtClean="0"/>
                        <a:t> PRESUPUESTARIO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PREDI</a:t>
                      </a:r>
                      <a:endParaRPr lang="es-MX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LEA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PROYECTO</a:t>
                      </a:r>
                      <a:endParaRPr lang="es-MX" sz="1600" dirty="0"/>
                    </a:p>
                  </a:txBody>
                  <a:tcPr anchor="ctr"/>
                </a:tc>
              </a:tr>
              <a:tr h="0">
                <a:tc rowSpan="11">
                  <a:txBody>
                    <a:bodyPr/>
                    <a:lstStyle/>
                    <a:p>
                      <a:pPr algn="l"/>
                      <a:r>
                        <a:rPr lang="es-MX" sz="1600" dirty="0" smtClean="0"/>
                        <a:t>Unidades</a:t>
                      </a:r>
                      <a:r>
                        <a:rPr lang="es-MX" sz="1600" baseline="0" dirty="0" smtClean="0"/>
                        <a:t> académicas del nivel superior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E010</a:t>
                      </a:r>
                      <a:r>
                        <a:rPr lang="es-MX" sz="1600" dirty="0" smtClean="0"/>
                        <a:t> “Prestación</a:t>
                      </a:r>
                      <a:r>
                        <a:rPr lang="es-MX" sz="1600" baseline="0" dirty="0" smtClean="0"/>
                        <a:t> de servicios de educación superior y posgrado”.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1, 3, 4, 7, 26,</a:t>
                      </a:r>
                      <a:r>
                        <a:rPr lang="es-MX" sz="1600" kern="1200" baseline="0" dirty="0" smtClean="0"/>
                        <a:t> 27, 28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8, 9, 10, 11, 12,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5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4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6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16, 17, 18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22, 23, 25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30, 31, 32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/>
                        <a:t>29, 33, 34, 35,</a:t>
                      </a:r>
                      <a:r>
                        <a:rPr lang="es-MX" sz="1600" kern="1200" baseline="0" dirty="0" smtClean="0"/>
                        <a:t> 36, 37, 38, 39, 40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99592" y="9746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>
                    <a:lumMod val="95000"/>
                  </a:schemeClr>
                </a:solidFill>
              </a:rPr>
              <a:t>INCIDENCIAS DE LOS PROGRAMAS PRESUPUESTARIOS EN LOS PROYECTOS INSTITUCIONALES</a:t>
            </a:r>
            <a:endParaRPr lang="es-MX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505" y="1806912"/>
          <a:ext cx="8928991" cy="4211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248"/>
                <a:gridCol w="3744416"/>
                <a:gridCol w="720080"/>
                <a:gridCol w="720080"/>
                <a:gridCol w="15121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NIVEL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PROGRAMA</a:t>
                      </a:r>
                      <a:r>
                        <a:rPr lang="es-MX" sz="1600" baseline="0" dirty="0" smtClean="0"/>
                        <a:t> PRESUPUESTARIO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PREDI</a:t>
                      </a:r>
                      <a:endParaRPr lang="es-MX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LEA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PROYECTO</a:t>
                      </a:r>
                      <a:endParaRPr lang="es-MX" sz="1600" dirty="0"/>
                    </a:p>
                  </a:txBody>
                  <a:tcPr anchor="ctr"/>
                </a:tc>
              </a:tr>
              <a:tr h="0">
                <a:tc rowSpan="10">
                  <a:txBody>
                    <a:bodyPr/>
                    <a:lstStyle/>
                    <a:p>
                      <a:pPr algn="l"/>
                      <a:r>
                        <a:rPr lang="es-MX" sz="1600" dirty="0" smtClean="0"/>
                        <a:t>Centros de Investigación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E010</a:t>
                      </a:r>
                      <a:r>
                        <a:rPr lang="es-MX" sz="1600" dirty="0" smtClean="0"/>
                        <a:t> “Prestación</a:t>
                      </a:r>
                      <a:r>
                        <a:rPr lang="es-MX" sz="1600" baseline="0" dirty="0" smtClean="0"/>
                        <a:t> de servicios de educación superior y posgrado”.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1, 3, 4, 7, </a:t>
                      </a:r>
                      <a:r>
                        <a:rPr lang="es-MX" sz="1600" kern="1200" baseline="0" dirty="0" smtClean="0"/>
                        <a:t>27, 28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8, 9, 10, 11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5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4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6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16, 17, 18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22, 23, 24, 25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30, 31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/>
                        <a:t>29, 33, 34, 35,</a:t>
                      </a:r>
                      <a:r>
                        <a:rPr lang="es-MX" sz="1600" kern="1200" baseline="0" dirty="0" smtClean="0"/>
                        <a:t> 36, 37, 38, 39, 40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99592" y="9746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>
                    <a:lumMod val="95000"/>
                  </a:schemeClr>
                </a:solidFill>
              </a:rPr>
              <a:t>INCIDENCIAS DE LOS PROGRAMAS PRESUPUESTARIOS EN LOS PROYECTOS INSTITUCIONALES</a:t>
            </a:r>
            <a:endParaRPr lang="es-MX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505" y="1806912"/>
          <a:ext cx="8928991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248"/>
                <a:gridCol w="3744416"/>
                <a:gridCol w="720080"/>
                <a:gridCol w="720080"/>
                <a:gridCol w="15121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NIVEL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PROGRAMA</a:t>
                      </a:r>
                      <a:r>
                        <a:rPr lang="es-MX" sz="1600" baseline="0" dirty="0" smtClean="0"/>
                        <a:t> PRESUPUESTARIO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PREDI</a:t>
                      </a:r>
                      <a:endParaRPr lang="es-MX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LEA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PROYECTO</a:t>
                      </a:r>
                      <a:endParaRPr lang="es-MX" sz="1600" dirty="0"/>
                    </a:p>
                  </a:txBody>
                  <a:tcPr anchor="ctr"/>
                </a:tc>
              </a:tr>
              <a:tr h="0">
                <a:tc rowSpan="9">
                  <a:txBody>
                    <a:bodyPr/>
                    <a:lstStyle/>
                    <a:p>
                      <a:pPr algn="l"/>
                      <a:r>
                        <a:rPr lang="es-MX" sz="1600" dirty="0" smtClean="0"/>
                        <a:t>Centros de Educación Continua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E008</a:t>
                      </a:r>
                      <a:r>
                        <a:rPr lang="es-MX" sz="1600" dirty="0" smtClean="0"/>
                        <a:t> “Prestación</a:t>
                      </a:r>
                      <a:r>
                        <a:rPr lang="es-MX" sz="1600" baseline="0" dirty="0" smtClean="0"/>
                        <a:t> de servicios de educación Técnica”.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E010</a:t>
                      </a:r>
                      <a:r>
                        <a:rPr lang="es-MX" sz="1600" dirty="0" smtClean="0"/>
                        <a:t> “Prestación</a:t>
                      </a:r>
                      <a:r>
                        <a:rPr lang="es-MX" sz="1600" baseline="0" dirty="0" smtClean="0"/>
                        <a:t> de servicios de educación superior y posgrado”.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1, </a:t>
                      </a:r>
                      <a:r>
                        <a:rPr lang="es-MX" sz="1600" kern="1200" baseline="0" dirty="0" smtClean="0"/>
                        <a:t>28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10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5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4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6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6, 21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22, 23, 25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30, 31, 32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/>
                        <a:t>29, 33, 34, 35,</a:t>
                      </a:r>
                      <a:r>
                        <a:rPr lang="es-MX" sz="1600" kern="1200" baseline="0" dirty="0" smtClean="0"/>
                        <a:t> 36, 37, 38, 39, 40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99592" y="9746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>
                    <a:lumMod val="95000"/>
                  </a:schemeClr>
                </a:solidFill>
              </a:rPr>
              <a:t>INCIDENCIAS DE LOS PROGRAMAS PRESUPUESTARIOS EN LOS PROYECTOS INSTITUCIONALES</a:t>
            </a:r>
            <a:endParaRPr lang="es-MX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505" y="1196752"/>
          <a:ext cx="8928991" cy="5565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248"/>
                <a:gridCol w="3744416"/>
                <a:gridCol w="720080"/>
                <a:gridCol w="720080"/>
                <a:gridCol w="15121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ÁREA COORDINADORA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PROGRAMA</a:t>
                      </a:r>
                      <a:r>
                        <a:rPr lang="es-MX" sz="1600" baseline="0" dirty="0" smtClean="0"/>
                        <a:t> PRESUPUESTARIO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PREDI</a:t>
                      </a:r>
                      <a:endParaRPr lang="es-MX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LEA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PROYECTO</a:t>
                      </a:r>
                      <a:endParaRPr lang="es-MX" sz="1600" dirty="0"/>
                    </a:p>
                  </a:txBody>
                  <a:tcPr anchor="ctr"/>
                </a:tc>
              </a:tr>
              <a:tr h="133216">
                <a:tc rowSpan="2">
                  <a:txBody>
                    <a:bodyPr/>
                    <a:lstStyle/>
                    <a:p>
                      <a:pPr algn="l"/>
                      <a:r>
                        <a:rPr lang="es-MX" sz="1600" dirty="0" smtClean="0"/>
                        <a:t>Secretaría General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MX" sz="1600" dirty="0" err="1" smtClean="0"/>
                        <a:t>E010</a:t>
                      </a:r>
                      <a:r>
                        <a:rPr lang="es-MX" sz="1600" dirty="0" smtClean="0"/>
                        <a:t> “Prestación</a:t>
                      </a:r>
                      <a:r>
                        <a:rPr lang="es-MX" sz="1600" baseline="0" dirty="0" smtClean="0"/>
                        <a:t> de servicios de educación superior y posgrado”.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7976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10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6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s-MX" sz="1600" dirty="0" smtClean="0"/>
                        <a:t>Secretaría Académica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E008</a:t>
                      </a:r>
                      <a:r>
                        <a:rPr lang="es-MX" sz="1600" dirty="0" smtClean="0"/>
                        <a:t> “Prestación</a:t>
                      </a:r>
                      <a:r>
                        <a:rPr lang="es-MX" sz="1600" baseline="0" dirty="0" smtClean="0"/>
                        <a:t> de servicios de educación Técnica”.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E010</a:t>
                      </a:r>
                      <a:r>
                        <a:rPr lang="es-MX" sz="1600" dirty="0" smtClean="0"/>
                        <a:t> “Prestación</a:t>
                      </a:r>
                      <a:r>
                        <a:rPr lang="es-MX" sz="1600" baseline="0" dirty="0" smtClean="0"/>
                        <a:t> de servicios de educación superior y posgrado”.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1, 2, 3, 7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35488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8, 9, 10, 11, 12, 14 y 15 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5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3776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10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6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33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 rowSpan="7">
                  <a:txBody>
                    <a:bodyPr/>
                    <a:lstStyle/>
                    <a:p>
                      <a:r>
                        <a:rPr lang="es-MX" sz="1600" dirty="0" smtClean="0"/>
                        <a:t>Secretaría de Investigación y Posgrado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E010</a:t>
                      </a:r>
                      <a:r>
                        <a:rPr lang="es-MX" sz="1600" dirty="0" smtClean="0"/>
                        <a:t> “Prestación</a:t>
                      </a:r>
                      <a:r>
                        <a:rPr lang="es-MX" sz="1600" baseline="0" dirty="0" smtClean="0"/>
                        <a:t> de servicios de educación superior y posgrado”.</a:t>
                      </a:r>
                      <a:endParaRPr lang="es-MX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1, 3, 4, 28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8, 9,</a:t>
                      </a:r>
                      <a:r>
                        <a:rPr lang="es-MX" sz="1600" baseline="0" dirty="0" smtClean="0"/>
                        <a:t> 10, 11, 12 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48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10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6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E021</a:t>
                      </a:r>
                      <a:r>
                        <a:rPr lang="es-MX" sz="1600" baseline="0" dirty="0" smtClean="0"/>
                        <a:t> “Investigación Científica y Desarrollo Tecnológico”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22, 23, 24, 25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U018</a:t>
                      </a:r>
                      <a:r>
                        <a:rPr lang="es-MX" sz="1600" baseline="0" dirty="0" smtClean="0"/>
                        <a:t> “Programa de Becas”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99592" y="9746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>
                    <a:lumMod val="95000"/>
                  </a:schemeClr>
                </a:solidFill>
              </a:rPr>
              <a:t>INCIDENCIAS DE LOS PROGRAMAS PRESUPUESTARIOS EN LOS PROYECTOS INSTITUCIONALES</a:t>
            </a:r>
            <a:endParaRPr lang="es-MX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1581758"/>
              </p:ext>
            </p:extLst>
          </p:nvPr>
        </p:nvGraphicFramePr>
        <p:xfrm>
          <a:off x="107504" y="933772"/>
          <a:ext cx="8928991" cy="5095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248"/>
                <a:gridCol w="3744416"/>
                <a:gridCol w="720080"/>
                <a:gridCol w="720080"/>
                <a:gridCol w="15121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ÁREA COORDINADORA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PROGRAMA</a:t>
                      </a:r>
                      <a:r>
                        <a:rPr lang="es-MX" sz="1600" baseline="0" dirty="0" smtClean="0"/>
                        <a:t> PRESUPUESTARIO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PREDI</a:t>
                      </a:r>
                      <a:endParaRPr lang="es-MX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LEA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PROYECTO</a:t>
                      </a:r>
                      <a:endParaRPr lang="es-MX" sz="1600" dirty="0"/>
                    </a:p>
                  </a:txBody>
                  <a:tcPr anchor="ctr"/>
                </a:tc>
              </a:tr>
              <a:tr h="133216">
                <a:tc rowSpan="5">
                  <a:txBody>
                    <a:bodyPr/>
                    <a:lstStyle/>
                    <a:p>
                      <a:r>
                        <a:rPr lang="es-MX" sz="1600" dirty="0" smtClean="0"/>
                        <a:t>Secretaría</a:t>
                      </a:r>
                      <a:r>
                        <a:rPr lang="es-MX" sz="1600" baseline="0" dirty="0" smtClean="0"/>
                        <a:t> de Extensión en Integración Social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E010</a:t>
                      </a:r>
                      <a:r>
                        <a:rPr lang="es-MX" sz="1600" dirty="0" smtClean="0"/>
                        <a:t> “Prestación</a:t>
                      </a:r>
                      <a:r>
                        <a:rPr lang="es-MX" sz="1600" baseline="0" dirty="0" smtClean="0"/>
                        <a:t> de servicios de educación superior y posgrado”.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4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6, 21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7976">
                <a:tc vMerge="1">
                  <a:txBody>
                    <a:bodyPr/>
                    <a:lstStyle/>
                    <a:p>
                      <a:endParaRPr lang="es-MX" sz="1600" dirty="0" smtClean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5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16, 17 y 18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 smtClean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6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3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20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 smtClean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/>
                        <a:t>8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/>
                        <a:t>5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/>
                        <a:t>32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9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5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19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45048">
                <a:tc rowSpan="3">
                  <a:txBody>
                    <a:bodyPr/>
                    <a:lstStyle/>
                    <a:p>
                      <a:r>
                        <a:rPr lang="es-MX" sz="1600" dirty="0" smtClean="0"/>
                        <a:t>Secretaría</a:t>
                      </a:r>
                      <a:r>
                        <a:rPr lang="es-MX" sz="1600" baseline="0" dirty="0" smtClean="0"/>
                        <a:t> de Servicios Educativos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E008</a:t>
                      </a:r>
                      <a:r>
                        <a:rPr lang="es-MX" sz="1600" dirty="0" smtClean="0"/>
                        <a:t> “Prestación</a:t>
                      </a:r>
                      <a:r>
                        <a:rPr lang="es-MX" sz="1600" baseline="0" dirty="0" smtClean="0"/>
                        <a:t> de servicios de educación Técnica”.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E010</a:t>
                      </a:r>
                      <a:r>
                        <a:rPr lang="es-MX" sz="1600" dirty="0" smtClean="0"/>
                        <a:t> “Prestación</a:t>
                      </a:r>
                      <a:r>
                        <a:rPr lang="es-MX" sz="1600" baseline="0" dirty="0" smtClean="0"/>
                        <a:t> de servicios de educación superior y posgrado”.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4, 26, 27 y</a:t>
                      </a:r>
                      <a:r>
                        <a:rPr lang="es-MX" sz="1600" kern="1200" baseline="0" dirty="0" smtClean="0"/>
                        <a:t> 28 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 smtClean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8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5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kern="1200" dirty="0" smtClean="0"/>
                        <a:t>30</a:t>
                      </a:r>
                      <a:r>
                        <a:rPr lang="es-MX" sz="1600" kern="1200" baseline="0" dirty="0" smtClean="0"/>
                        <a:t> y</a:t>
                      </a:r>
                      <a:r>
                        <a:rPr lang="es-MX" sz="1600" kern="1200" dirty="0" smtClean="0"/>
                        <a:t> 31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U018</a:t>
                      </a:r>
                      <a:r>
                        <a:rPr lang="es-MX" sz="1600" baseline="0" dirty="0" smtClean="0"/>
                        <a:t> “Programa de Becas”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8076">
                <a:tc rowSpan="2">
                  <a:txBody>
                    <a:bodyPr/>
                    <a:lstStyle/>
                    <a:p>
                      <a:r>
                        <a:rPr lang="es-MX" sz="1600" dirty="0" smtClean="0"/>
                        <a:t>Secretaría de Gestión Estratégica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E008</a:t>
                      </a:r>
                      <a:r>
                        <a:rPr lang="es-MX" sz="1600" dirty="0" smtClean="0"/>
                        <a:t> “Prestación</a:t>
                      </a:r>
                      <a:r>
                        <a:rPr lang="es-MX" sz="1600" baseline="0" dirty="0" smtClean="0"/>
                        <a:t> de servicios de educación Técnica”.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/>
                        <a:t>E010</a:t>
                      </a:r>
                      <a:r>
                        <a:rPr lang="es-MX" sz="1600" dirty="0" smtClean="0"/>
                        <a:t> “Prestación</a:t>
                      </a:r>
                      <a:r>
                        <a:rPr lang="es-MX" sz="1600" baseline="0" dirty="0" smtClean="0"/>
                        <a:t> de servicios de educación superior y posgrado”.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600" dirty="0" smtClean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10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6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36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defTabSz="1162050"/>
                      <a:r>
                        <a:rPr lang="es-MX" sz="1600" dirty="0" smtClean="0"/>
                        <a:t>Secretaría de Administración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M001 “Actividades</a:t>
                      </a:r>
                      <a:r>
                        <a:rPr lang="es-MX" sz="1600" baseline="0" dirty="0" smtClean="0"/>
                        <a:t> de Apoyo Administrativo”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10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6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37,</a:t>
                      </a:r>
                      <a:r>
                        <a:rPr lang="es-MX" sz="1600" baseline="0" dirty="0" smtClean="0"/>
                        <a:t> 38 y 40</a:t>
                      </a:r>
                      <a:endParaRPr lang="es-MX" sz="16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99592" y="9746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>
                    <a:lumMod val="95000"/>
                  </a:schemeClr>
                </a:solidFill>
              </a:rPr>
              <a:t>INCIDENCIAS DE LOS PROGRAMAS PRESUPUESTARIOS EN LOS PROYECTOS INSTITUCIONALES</a:t>
            </a:r>
            <a:endParaRPr lang="es-MX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1914</Words>
  <Application>Microsoft Office PowerPoint</Application>
  <PresentationFormat>Carta (216 x 279 mm)</PresentationFormat>
  <Paragraphs>435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muricio</dc:creator>
  <cp:lastModifiedBy>Cynthia</cp:lastModifiedBy>
  <cp:revision>234</cp:revision>
  <cp:lastPrinted>2013-04-04T01:22:15Z</cp:lastPrinted>
  <dcterms:created xsi:type="dcterms:W3CDTF">2011-01-24T23:04:16Z</dcterms:created>
  <dcterms:modified xsi:type="dcterms:W3CDTF">2013-04-23T22:32:17Z</dcterms:modified>
</cp:coreProperties>
</file>