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72" r:id="rId2"/>
    <p:sldId id="256" r:id="rId3"/>
    <p:sldId id="373" r:id="rId4"/>
    <p:sldId id="294" r:id="rId5"/>
    <p:sldId id="295" r:id="rId6"/>
    <p:sldId id="264" r:id="rId7"/>
    <p:sldId id="265" r:id="rId8"/>
    <p:sldId id="266" r:id="rId9"/>
    <p:sldId id="267" r:id="rId10"/>
    <p:sldId id="285" r:id="rId11"/>
    <p:sldId id="284" r:id="rId12"/>
    <p:sldId id="296" r:id="rId13"/>
    <p:sldId id="286" r:id="rId14"/>
    <p:sldId id="297" r:id="rId15"/>
    <p:sldId id="287" r:id="rId16"/>
    <p:sldId id="288" r:id="rId17"/>
    <p:sldId id="289" r:id="rId18"/>
    <p:sldId id="293" r:id="rId19"/>
    <p:sldId id="342" r:id="rId20"/>
    <p:sldId id="345" r:id="rId21"/>
    <p:sldId id="346" r:id="rId22"/>
    <p:sldId id="347" r:id="rId23"/>
    <p:sldId id="348" r:id="rId24"/>
    <p:sldId id="360" r:id="rId25"/>
    <p:sldId id="361" r:id="rId26"/>
    <p:sldId id="362" r:id="rId27"/>
    <p:sldId id="367" r:id="rId28"/>
    <p:sldId id="368" r:id="rId29"/>
    <p:sldId id="369" r:id="rId30"/>
    <p:sldId id="374" r:id="rId31"/>
    <p:sldId id="370" r:id="rId32"/>
    <p:sldId id="298" r:id="rId33"/>
    <p:sldId id="363" r:id="rId34"/>
    <p:sldId id="292" r:id="rId35"/>
    <p:sldId id="299" r:id="rId36"/>
    <p:sldId id="300" r:id="rId37"/>
    <p:sldId id="301" r:id="rId38"/>
    <p:sldId id="303" r:id="rId39"/>
    <p:sldId id="302" r:id="rId40"/>
    <p:sldId id="311" r:id="rId41"/>
    <p:sldId id="312" r:id="rId42"/>
    <p:sldId id="313"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1" r:id="rId59"/>
    <p:sldId id="390" r:id="rId60"/>
    <p:sldId id="393" r:id="rId61"/>
    <p:sldId id="392"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08" r:id="rId77"/>
  </p:sldIdLst>
  <p:sldSz cx="9144000" cy="6858000" type="screen4x3"/>
  <p:notesSz cx="6888163" cy="100203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52" autoAdjust="0"/>
  </p:normalViewPr>
  <p:slideViewPr>
    <p:cSldViewPr>
      <p:cViewPr varScale="1">
        <p:scale>
          <a:sx n="70" d="100"/>
          <a:sy n="70" d="100"/>
        </p:scale>
        <p:origin x="-14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F949F-4AD7-4DEA-A67E-16B425D87B8F}" type="doc">
      <dgm:prSet loTypeId="urn:microsoft.com/office/officeart/2005/8/layout/hierarchy6" loCatId="hierarchy" qsTypeId="urn:microsoft.com/office/officeart/2005/8/quickstyle/3d4" qsCatId="3D" csTypeId="urn:microsoft.com/office/officeart/2005/8/colors/accent2_5" csCatId="accent2" phldr="1"/>
      <dgm:spPr/>
      <dgm:t>
        <a:bodyPr/>
        <a:lstStyle/>
        <a:p>
          <a:endParaRPr lang="es-MX"/>
        </a:p>
      </dgm:t>
    </dgm:pt>
    <dgm:pt modelId="{63E3930C-D571-42B0-9FA6-BC76BBD1DD20}">
      <dgm:prSet phldrT="[Texto]" custT="1"/>
      <dgm:spPr/>
      <dgm:t>
        <a:bodyPr/>
        <a:lstStyle/>
        <a:p>
          <a:r>
            <a:rPr lang="es-MX" sz="2000" dirty="0" smtClean="0">
              <a:latin typeface="Maiandra GD" pitchFamily="34" charset="0"/>
            </a:rPr>
            <a:t>Director o Gerente General</a:t>
          </a:r>
          <a:endParaRPr lang="es-MX" sz="2000" dirty="0">
            <a:latin typeface="Maiandra GD" pitchFamily="34" charset="0"/>
          </a:endParaRPr>
        </a:p>
      </dgm:t>
    </dgm:pt>
    <dgm:pt modelId="{2BC73DA6-FDB7-4183-B113-039D320B1C98}" type="parTrans" cxnId="{7AB26D28-C993-4962-9CF2-E7631E899334}">
      <dgm:prSet/>
      <dgm:spPr/>
      <dgm:t>
        <a:bodyPr/>
        <a:lstStyle/>
        <a:p>
          <a:endParaRPr lang="es-MX"/>
        </a:p>
      </dgm:t>
    </dgm:pt>
    <dgm:pt modelId="{A5305911-C629-4212-8A06-689A07725ECD}" type="sibTrans" cxnId="{7AB26D28-C993-4962-9CF2-E7631E899334}">
      <dgm:prSet/>
      <dgm:spPr/>
      <dgm:t>
        <a:bodyPr/>
        <a:lstStyle/>
        <a:p>
          <a:endParaRPr lang="es-MX"/>
        </a:p>
      </dgm:t>
    </dgm:pt>
    <dgm:pt modelId="{2D4E6FA8-334F-44FB-AB74-1881BD3FCDB5}" type="asst">
      <dgm:prSet phldrT="[Texto]"/>
      <dgm:spPr/>
      <dgm:t>
        <a:bodyPr/>
        <a:lstStyle/>
        <a:p>
          <a:r>
            <a:rPr lang="es-MX" dirty="0" smtClean="0">
              <a:latin typeface="Maiandra GD" pitchFamily="34" charset="0"/>
            </a:rPr>
            <a:t>Área de Administración /Operaciones</a:t>
          </a:r>
          <a:endParaRPr lang="es-MX" dirty="0">
            <a:latin typeface="Maiandra GD" pitchFamily="34" charset="0"/>
          </a:endParaRPr>
        </a:p>
      </dgm:t>
    </dgm:pt>
    <dgm:pt modelId="{4EFF30EE-E481-4891-8EBA-7A2903260B93}" type="parTrans" cxnId="{6CAE5D0D-AF1D-4ABF-913B-192AC712EF5C}">
      <dgm:prSet/>
      <dgm:spPr/>
      <dgm:t>
        <a:bodyPr/>
        <a:lstStyle/>
        <a:p>
          <a:endParaRPr lang="es-MX" dirty="0"/>
        </a:p>
      </dgm:t>
    </dgm:pt>
    <dgm:pt modelId="{8F99E7F8-2D71-44C8-A312-6FC56BF3EFB9}" type="sibTrans" cxnId="{6CAE5D0D-AF1D-4ABF-913B-192AC712EF5C}">
      <dgm:prSet/>
      <dgm:spPr/>
      <dgm:t>
        <a:bodyPr/>
        <a:lstStyle/>
        <a:p>
          <a:endParaRPr lang="es-MX"/>
        </a:p>
      </dgm:t>
    </dgm:pt>
    <dgm:pt modelId="{B6F45186-EA1C-46DA-BF4F-B6A5BE379A3D}">
      <dgm:prSet phldrT="[Texto]"/>
      <dgm:spPr/>
      <dgm:t>
        <a:bodyPr/>
        <a:lstStyle/>
        <a:p>
          <a:r>
            <a:rPr lang="es-MX" dirty="0" smtClean="0">
              <a:latin typeface="Maiandra GD" pitchFamily="34" charset="0"/>
            </a:rPr>
            <a:t>Área de Producción</a:t>
          </a:r>
          <a:endParaRPr lang="es-MX" dirty="0">
            <a:latin typeface="Maiandra GD" pitchFamily="34" charset="0"/>
          </a:endParaRPr>
        </a:p>
      </dgm:t>
    </dgm:pt>
    <dgm:pt modelId="{99CE8B42-9A21-4895-A5BD-CFF74BDC03B7}" type="parTrans" cxnId="{DC1444F2-203C-4720-98E4-27351819527E}">
      <dgm:prSet/>
      <dgm:spPr/>
      <dgm:t>
        <a:bodyPr/>
        <a:lstStyle/>
        <a:p>
          <a:endParaRPr lang="es-MX" dirty="0"/>
        </a:p>
      </dgm:t>
    </dgm:pt>
    <dgm:pt modelId="{F4F935E7-90B4-4689-A8F1-C60E9467F374}" type="sibTrans" cxnId="{DC1444F2-203C-4720-98E4-27351819527E}">
      <dgm:prSet/>
      <dgm:spPr/>
      <dgm:t>
        <a:bodyPr/>
        <a:lstStyle/>
        <a:p>
          <a:endParaRPr lang="es-MX"/>
        </a:p>
      </dgm:t>
    </dgm:pt>
    <dgm:pt modelId="{9EAF7665-42C2-4233-AE1F-70576129F052}">
      <dgm:prSet phldrT="[Texto]"/>
      <dgm:spPr/>
      <dgm:t>
        <a:bodyPr/>
        <a:lstStyle/>
        <a:p>
          <a:r>
            <a:rPr lang="es-MX" dirty="0" smtClean="0">
              <a:latin typeface="Maiandra GD" pitchFamily="34" charset="0"/>
            </a:rPr>
            <a:t>Área de Contabilidad y Finanzas</a:t>
          </a:r>
          <a:endParaRPr lang="es-MX" dirty="0">
            <a:latin typeface="Maiandra GD" pitchFamily="34" charset="0"/>
          </a:endParaRPr>
        </a:p>
      </dgm:t>
    </dgm:pt>
    <dgm:pt modelId="{BF201B6A-3A97-42AA-8D3C-94A0714F72F9}" type="parTrans" cxnId="{E1B52D39-B71B-408B-86FF-47C316E0C932}">
      <dgm:prSet/>
      <dgm:spPr/>
      <dgm:t>
        <a:bodyPr/>
        <a:lstStyle/>
        <a:p>
          <a:endParaRPr lang="es-MX" dirty="0"/>
        </a:p>
      </dgm:t>
    </dgm:pt>
    <dgm:pt modelId="{0AD2E6A8-9024-47C2-89BC-4CB12C1B106B}" type="sibTrans" cxnId="{E1B52D39-B71B-408B-86FF-47C316E0C932}">
      <dgm:prSet/>
      <dgm:spPr/>
      <dgm:t>
        <a:bodyPr/>
        <a:lstStyle/>
        <a:p>
          <a:endParaRPr lang="es-MX"/>
        </a:p>
      </dgm:t>
    </dgm:pt>
    <dgm:pt modelId="{8C0412C9-5BA6-4DA1-9294-7A504D1C9E85}">
      <dgm:prSet phldrT="[Texto]"/>
      <dgm:spPr/>
      <dgm:t>
        <a:bodyPr/>
        <a:lstStyle/>
        <a:p>
          <a:r>
            <a:rPr lang="es-MX" dirty="0" smtClean="0">
              <a:latin typeface="Maiandra GD" pitchFamily="34" charset="0"/>
            </a:rPr>
            <a:t>Área de Mercadeo y Ventas</a:t>
          </a:r>
          <a:endParaRPr lang="es-MX" dirty="0">
            <a:latin typeface="Maiandra GD" pitchFamily="34" charset="0"/>
          </a:endParaRPr>
        </a:p>
      </dgm:t>
    </dgm:pt>
    <dgm:pt modelId="{1B6641BC-8CD3-43AC-B04C-DC31B2BB37C1}" type="parTrans" cxnId="{CA0F057F-E4BE-4AA2-A90D-23A90606C550}">
      <dgm:prSet/>
      <dgm:spPr/>
      <dgm:t>
        <a:bodyPr/>
        <a:lstStyle/>
        <a:p>
          <a:endParaRPr lang="es-MX" dirty="0"/>
        </a:p>
      </dgm:t>
    </dgm:pt>
    <dgm:pt modelId="{D16B5E6D-EBFB-42F5-8E3D-FE3EC2745137}" type="sibTrans" cxnId="{CA0F057F-E4BE-4AA2-A90D-23A90606C550}">
      <dgm:prSet/>
      <dgm:spPr/>
      <dgm:t>
        <a:bodyPr/>
        <a:lstStyle/>
        <a:p>
          <a:endParaRPr lang="es-MX"/>
        </a:p>
      </dgm:t>
    </dgm:pt>
    <dgm:pt modelId="{E0505D6B-FFDB-4ABF-9412-6E72B17D3392}" type="pres">
      <dgm:prSet presAssocID="{34FF949F-4AD7-4DEA-A67E-16B425D87B8F}" presName="mainComposite" presStyleCnt="0">
        <dgm:presLayoutVars>
          <dgm:chPref val="1"/>
          <dgm:dir/>
          <dgm:animOne val="branch"/>
          <dgm:animLvl val="lvl"/>
          <dgm:resizeHandles val="exact"/>
        </dgm:presLayoutVars>
      </dgm:prSet>
      <dgm:spPr/>
      <dgm:t>
        <a:bodyPr/>
        <a:lstStyle/>
        <a:p>
          <a:endParaRPr lang="es-MX"/>
        </a:p>
      </dgm:t>
    </dgm:pt>
    <dgm:pt modelId="{F9FB861E-D190-4209-A78D-9A9AB82E7A43}" type="pres">
      <dgm:prSet presAssocID="{34FF949F-4AD7-4DEA-A67E-16B425D87B8F}" presName="hierFlow" presStyleCnt="0"/>
      <dgm:spPr/>
    </dgm:pt>
    <dgm:pt modelId="{88D3AB8A-1F8F-4EB7-BD6E-E7CB43D66AB1}" type="pres">
      <dgm:prSet presAssocID="{34FF949F-4AD7-4DEA-A67E-16B425D87B8F}" presName="hierChild1" presStyleCnt="0">
        <dgm:presLayoutVars>
          <dgm:chPref val="1"/>
          <dgm:animOne val="branch"/>
          <dgm:animLvl val="lvl"/>
        </dgm:presLayoutVars>
      </dgm:prSet>
      <dgm:spPr/>
    </dgm:pt>
    <dgm:pt modelId="{EE831489-43CB-4D3B-B65A-54DDC90CEECB}" type="pres">
      <dgm:prSet presAssocID="{63E3930C-D571-42B0-9FA6-BC76BBD1DD20}" presName="Name14" presStyleCnt="0"/>
      <dgm:spPr/>
    </dgm:pt>
    <dgm:pt modelId="{DA586DDC-7E8E-4E7F-A48A-51BAAA98F22C}" type="pres">
      <dgm:prSet presAssocID="{63E3930C-D571-42B0-9FA6-BC76BBD1DD20}" presName="level1Shape" presStyleLbl="node0" presStyleIdx="0" presStyleCnt="1" custScaleX="156705">
        <dgm:presLayoutVars>
          <dgm:chPref val="3"/>
        </dgm:presLayoutVars>
      </dgm:prSet>
      <dgm:spPr/>
      <dgm:t>
        <a:bodyPr/>
        <a:lstStyle/>
        <a:p>
          <a:endParaRPr lang="es-MX"/>
        </a:p>
      </dgm:t>
    </dgm:pt>
    <dgm:pt modelId="{D77E17F8-EAE0-4685-B038-26E84AFE3B94}" type="pres">
      <dgm:prSet presAssocID="{63E3930C-D571-42B0-9FA6-BC76BBD1DD20}" presName="hierChild2" presStyleCnt="0"/>
      <dgm:spPr/>
    </dgm:pt>
    <dgm:pt modelId="{BBA91DF1-3C6D-496A-AD77-F3B15EC1A502}" type="pres">
      <dgm:prSet presAssocID="{4EFF30EE-E481-4891-8EBA-7A2903260B93}" presName="Name19" presStyleLbl="parChTrans1D2" presStyleIdx="0" presStyleCnt="4"/>
      <dgm:spPr/>
      <dgm:t>
        <a:bodyPr/>
        <a:lstStyle/>
        <a:p>
          <a:endParaRPr lang="es-MX"/>
        </a:p>
      </dgm:t>
    </dgm:pt>
    <dgm:pt modelId="{973B57E8-BFA4-4E27-AF0E-ED219FC2D7D7}" type="pres">
      <dgm:prSet presAssocID="{2D4E6FA8-334F-44FB-AB74-1881BD3FCDB5}" presName="Name21" presStyleCnt="0"/>
      <dgm:spPr/>
    </dgm:pt>
    <dgm:pt modelId="{F7543F91-EA31-4EA3-9499-CF0BCD5710B0}" type="pres">
      <dgm:prSet presAssocID="{2D4E6FA8-334F-44FB-AB74-1881BD3FCDB5}" presName="level2Shape" presStyleLbl="asst1" presStyleIdx="0" presStyleCnt="1" custScaleX="115982"/>
      <dgm:spPr/>
      <dgm:t>
        <a:bodyPr/>
        <a:lstStyle/>
        <a:p>
          <a:endParaRPr lang="es-MX"/>
        </a:p>
      </dgm:t>
    </dgm:pt>
    <dgm:pt modelId="{D5B00B37-161C-42D6-A3F1-474F9F2A1BD6}" type="pres">
      <dgm:prSet presAssocID="{2D4E6FA8-334F-44FB-AB74-1881BD3FCDB5}" presName="hierChild3" presStyleCnt="0"/>
      <dgm:spPr/>
    </dgm:pt>
    <dgm:pt modelId="{3A16DDCB-F8EE-49B3-8050-0BE6D8633F72}" type="pres">
      <dgm:prSet presAssocID="{99CE8B42-9A21-4895-A5BD-CFF74BDC03B7}" presName="Name19" presStyleLbl="parChTrans1D2" presStyleIdx="1" presStyleCnt="4"/>
      <dgm:spPr/>
      <dgm:t>
        <a:bodyPr/>
        <a:lstStyle/>
        <a:p>
          <a:endParaRPr lang="es-MX"/>
        </a:p>
      </dgm:t>
    </dgm:pt>
    <dgm:pt modelId="{325DF6DE-46FF-49F5-9CE0-28816898EF79}" type="pres">
      <dgm:prSet presAssocID="{B6F45186-EA1C-46DA-BF4F-B6A5BE379A3D}" presName="Name21" presStyleCnt="0"/>
      <dgm:spPr/>
    </dgm:pt>
    <dgm:pt modelId="{C9944EFA-E52C-4D07-BD13-E170A6DF908D}" type="pres">
      <dgm:prSet presAssocID="{B6F45186-EA1C-46DA-BF4F-B6A5BE379A3D}" presName="level2Shape" presStyleLbl="node2" presStyleIdx="0" presStyleCnt="3" custScaleX="129441"/>
      <dgm:spPr/>
      <dgm:t>
        <a:bodyPr/>
        <a:lstStyle/>
        <a:p>
          <a:endParaRPr lang="es-MX"/>
        </a:p>
      </dgm:t>
    </dgm:pt>
    <dgm:pt modelId="{170C892D-403E-4390-9628-AAD79483B826}" type="pres">
      <dgm:prSet presAssocID="{B6F45186-EA1C-46DA-BF4F-B6A5BE379A3D}" presName="hierChild3" presStyleCnt="0"/>
      <dgm:spPr/>
    </dgm:pt>
    <dgm:pt modelId="{C7FC8621-AE78-4D28-8267-18CC2960CC2C}" type="pres">
      <dgm:prSet presAssocID="{BF201B6A-3A97-42AA-8D3C-94A0714F72F9}" presName="Name19" presStyleLbl="parChTrans1D2" presStyleIdx="2" presStyleCnt="4"/>
      <dgm:spPr/>
      <dgm:t>
        <a:bodyPr/>
        <a:lstStyle/>
        <a:p>
          <a:endParaRPr lang="es-MX"/>
        </a:p>
      </dgm:t>
    </dgm:pt>
    <dgm:pt modelId="{B029D760-B0D6-4EAC-92CD-A4443C977806}" type="pres">
      <dgm:prSet presAssocID="{9EAF7665-42C2-4233-AE1F-70576129F052}" presName="Name21" presStyleCnt="0"/>
      <dgm:spPr/>
    </dgm:pt>
    <dgm:pt modelId="{D2EF905E-041A-4C0E-A403-3E69D20D5AF4}" type="pres">
      <dgm:prSet presAssocID="{9EAF7665-42C2-4233-AE1F-70576129F052}" presName="level2Shape" presStyleLbl="node2" presStyleIdx="1" presStyleCnt="3" custScaleX="132934"/>
      <dgm:spPr/>
      <dgm:t>
        <a:bodyPr/>
        <a:lstStyle/>
        <a:p>
          <a:endParaRPr lang="es-MX"/>
        </a:p>
      </dgm:t>
    </dgm:pt>
    <dgm:pt modelId="{55327317-EA33-45DE-B9CD-391A83632786}" type="pres">
      <dgm:prSet presAssocID="{9EAF7665-42C2-4233-AE1F-70576129F052}" presName="hierChild3" presStyleCnt="0"/>
      <dgm:spPr/>
    </dgm:pt>
    <dgm:pt modelId="{13466B32-2508-4E61-B35A-8228A2776E90}" type="pres">
      <dgm:prSet presAssocID="{1B6641BC-8CD3-43AC-B04C-DC31B2BB37C1}" presName="Name19" presStyleLbl="parChTrans1D2" presStyleIdx="3" presStyleCnt="4"/>
      <dgm:spPr/>
      <dgm:t>
        <a:bodyPr/>
        <a:lstStyle/>
        <a:p>
          <a:endParaRPr lang="es-MX"/>
        </a:p>
      </dgm:t>
    </dgm:pt>
    <dgm:pt modelId="{0CCE4E92-EC2E-4BBB-9510-070B106878D7}" type="pres">
      <dgm:prSet presAssocID="{8C0412C9-5BA6-4DA1-9294-7A504D1C9E85}" presName="Name21" presStyleCnt="0"/>
      <dgm:spPr/>
    </dgm:pt>
    <dgm:pt modelId="{9FEFE9E2-41C6-45BF-9C50-3025FA097FC4}" type="pres">
      <dgm:prSet presAssocID="{8C0412C9-5BA6-4DA1-9294-7A504D1C9E85}" presName="level2Shape" presStyleLbl="node2" presStyleIdx="2" presStyleCnt="3" custScaleX="112215" custLinFactNeighborX="-9360" custLinFactNeighborY="3129"/>
      <dgm:spPr/>
      <dgm:t>
        <a:bodyPr/>
        <a:lstStyle/>
        <a:p>
          <a:endParaRPr lang="es-MX"/>
        </a:p>
      </dgm:t>
    </dgm:pt>
    <dgm:pt modelId="{7727DC92-7ED5-4B4C-985B-35836E3350E8}" type="pres">
      <dgm:prSet presAssocID="{8C0412C9-5BA6-4DA1-9294-7A504D1C9E85}" presName="hierChild3" presStyleCnt="0"/>
      <dgm:spPr/>
    </dgm:pt>
    <dgm:pt modelId="{F93917FC-96A5-412C-812E-95C14DD483CB}" type="pres">
      <dgm:prSet presAssocID="{34FF949F-4AD7-4DEA-A67E-16B425D87B8F}" presName="bgShapesFlow" presStyleCnt="0"/>
      <dgm:spPr/>
    </dgm:pt>
  </dgm:ptLst>
  <dgm:cxnLst>
    <dgm:cxn modelId="{4AF45E94-DC25-4D43-BE3D-AFBF5A419B22}" type="presOf" srcId="{8C0412C9-5BA6-4DA1-9294-7A504D1C9E85}" destId="{9FEFE9E2-41C6-45BF-9C50-3025FA097FC4}" srcOrd="0" destOrd="0" presId="urn:microsoft.com/office/officeart/2005/8/layout/hierarchy6"/>
    <dgm:cxn modelId="{6CAE5D0D-AF1D-4ABF-913B-192AC712EF5C}" srcId="{63E3930C-D571-42B0-9FA6-BC76BBD1DD20}" destId="{2D4E6FA8-334F-44FB-AB74-1881BD3FCDB5}" srcOrd="0" destOrd="0" parTransId="{4EFF30EE-E481-4891-8EBA-7A2903260B93}" sibTransId="{8F99E7F8-2D71-44C8-A312-6FC56BF3EFB9}"/>
    <dgm:cxn modelId="{97552FC0-47BC-4AAD-B2B9-5FEB103FEB98}" type="presOf" srcId="{63E3930C-D571-42B0-9FA6-BC76BBD1DD20}" destId="{DA586DDC-7E8E-4E7F-A48A-51BAAA98F22C}" srcOrd="0" destOrd="0" presId="urn:microsoft.com/office/officeart/2005/8/layout/hierarchy6"/>
    <dgm:cxn modelId="{1D414722-7C8A-432B-9C25-4516A4663955}" type="presOf" srcId="{9EAF7665-42C2-4233-AE1F-70576129F052}" destId="{D2EF905E-041A-4C0E-A403-3E69D20D5AF4}" srcOrd="0" destOrd="0" presId="urn:microsoft.com/office/officeart/2005/8/layout/hierarchy6"/>
    <dgm:cxn modelId="{E1B52D39-B71B-408B-86FF-47C316E0C932}" srcId="{63E3930C-D571-42B0-9FA6-BC76BBD1DD20}" destId="{9EAF7665-42C2-4233-AE1F-70576129F052}" srcOrd="2" destOrd="0" parTransId="{BF201B6A-3A97-42AA-8D3C-94A0714F72F9}" sibTransId="{0AD2E6A8-9024-47C2-89BC-4CB12C1B106B}"/>
    <dgm:cxn modelId="{9801D438-9C48-4573-AD7E-1C89C17C19FD}" type="presOf" srcId="{4EFF30EE-E481-4891-8EBA-7A2903260B93}" destId="{BBA91DF1-3C6D-496A-AD77-F3B15EC1A502}" srcOrd="0" destOrd="0" presId="urn:microsoft.com/office/officeart/2005/8/layout/hierarchy6"/>
    <dgm:cxn modelId="{93AB3912-854F-465C-ABBE-1727797AE3C1}" type="presOf" srcId="{34FF949F-4AD7-4DEA-A67E-16B425D87B8F}" destId="{E0505D6B-FFDB-4ABF-9412-6E72B17D3392}" srcOrd="0" destOrd="0" presId="urn:microsoft.com/office/officeart/2005/8/layout/hierarchy6"/>
    <dgm:cxn modelId="{DC1444F2-203C-4720-98E4-27351819527E}" srcId="{63E3930C-D571-42B0-9FA6-BC76BBD1DD20}" destId="{B6F45186-EA1C-46DA-BF4F-B6A5BE379A3D}" srcOrd="1" destOrd="0" parTransId="{99CE8B42-9A21-4895-A5BD-CFF74BDC03B7}" sibTransId="{F4F935E7-90B4-4689-A8F1-C60E9467F374}"/>
    <dgm:cxn modelId="{678282EE-94BB-465E-B7DC-F183B81797A0}" type="presOf" srcId="{B6F45186-EA1C-46DA-BF4F-B6A5BE379A3D}" destId="{C9944EFA-E52C-4D07-BD13-E170A6DF908D}" srcOrd="0" destOrd="0" presId="urn:microsoft.com/office/officeart/2005/8/layout/hierarchy6"/>
    <dgm:cxn modelId="{A146A112-6491-4857-9B87-717A694C567B}" type="presOf" srcId="{99CE8B42-9A21-4895-A5BD-CFF74BDC03B7}" destId="{3A16DDCB-F8EE-49B3-8050-0BE6D8633F72}" srcOrd="0" destOrd="0" presId="urn:microsoft.com/office/officeart/2005/8/layout/hierarchy6"/>
    <dgm:cxn modelId="{EAB5ED36-88F4-47FE-A24A-66EAA9A2015E}" type="presOf" srcId="{2D4E6FA8-334F-44FB-AB74-1881BD3FCDB5}" destId="{F7543F91-EA31-4EA3-9499-CF0BCD5710B0}" srcOrd="0" destOrd="0" presId="urn:microsoft.com/office/officeart/2005/8/layout/hierarchy6"/>
    <dgm:cxn modelId="{CA0F057F-E4BE-4AA2-A90D-23A90606C550}" srcId="{63E3930C-D571-42B0-9FA6-BC76BBD1DD20}" destId="{8C0412C9-5BA6-4DA1-9294-7A504D1C9E85}" srcOrd="3" destOrd="0" parTransId="{1B6641BC-8CD3-43AC-B04C-DC31B2BB37C1}" sibTransId="{D16B5E6D-EBFB-42F5-8E3D-FE3EC2745137}"/>
    <dgm:cxn modelId="{6012C078-58AE-4A2A-A014-BD7984C8B8FB}" type="presOf" srcId="{BF201B6A-3A97-42AA-8D3C-94A0714F72F9}" destId="{C7FC8621-AE78-4D28-8267-18CC2960CC2C}" srcOrd="0" destOrd="0" presId="urn:microsoft.com/office/officeart/2005/8/layout/hierarchy6"/>
    <dgm:cxn modelId="{E23A7272-44B1-48AD-A16F-89F390C1B83A}" type="presOf" srcId="{1B6641BC-8CD3-43AC-B04C-DC31B2BB37C1}" destId="{13466B32-2508-4E61-B35A-8228A2776E90}" srcOrd="0" destOrd="0" presId="urn:microsoft.com/office/officeart/2005/8/layout/hierarchy6"/>
    <dgm:cxn modelId="{7AB26D28-C993-4962-9CF2-E7631E899334}" srcId="{34FF949F-4AD7-4DEA-A67E-16B425D87B8F}" destId="{63E3930C-D571-42B0-9FA6-BC76BBD1DD20}" srcOrd="0" destOrd="0" parTransId="{2BC73DA6-FDB7-4183-B113-039D320B1C98}" sibTransId="{A5305911-C629-4212-8A06-689A07725ECD}"/>
    <dgm:cxn modelId="{FE4761B4-2105-42D1-A1A4-E0B4A3822E54}" type="presParOf" srcId="{E0505D6B-FFDB-4ABF-9412-6E72B17D3392}" destId="{F9FB861E-D190-4209-A78D-9A9AB82E7A43}" srcOrd="0" destOrd="0" presId="urn:microsoft.com/office/officeart/2005/8/layout/hierarchy6"/>
    <dgm:cxn modelId="{4DC1E468-ED85-4E44-A26B-1F5F6CA856DE}" type="presParOf" srcId="{F9FB861E-D190-4209-A78D-9A9AB82E7A43}" destId="{88D3AB8A-1F8F-4EB7-BD6E-E7CB43D66AB1}" srcOrd="0" destOrd="0" presId="urn:microsoft.com/office/officeart/2005/8/layout/hierarchy6"/>
    <dgm:cxn modelId="{E455E5FB-80AA-4660-BA47-66468DDD136C}" type="presParOf" srcId="{88D3AB8A-1F8F-4EB7-BD6E-E7CB43D66AB1}" destId="{EE831489-43CB-4D3B-B65A-54DDC90CEECB}" srcOrd="0" destOrd="0" presId="urn:microsoft.com/office/officeart/2005/8/layout/hierarchy6"/>
    <dgm:cxn modelId="{AEB63E9C-CA99-418F-B8E3-B146FC31B1CF}" type="presParOf" srcId="{EE831489-43CB-4D3B-B65A-54DDC90CEECB}" destId="{DA586DDC-7E8E-4E7F-A48A-51BAAA98F22C}" srcOrd="0" destOrd="0" presId="urn:microsoft.com/office/officeart/2005/8/layout/hierarchy6"/>
    <dgm:cxn modelId="{ED37770A-828B-48D9-A8D8-FA91A49FCCA2}" type="presParOf" srcId="{EE831489-43CB-4D3B-B65A-54DDC90CEECB}" destId="{D77E17F8-EAE0-4685-B038-26E84AFE3B94}" srcOrd="1" destOrd="0" presId="urn:microsoft.com/office/officeart/2005/8/layout/hierarchy6"/>
    <dgm:cxn modelId="{099DED66-CF11-428B-9AB0-A5E0D1D8CA51}" type="presParOf" srcId="{D77E17F8-EAE0-4685-B038-26E84AFE3B94}" destId="{BBA91DF1-3C6D-496A-AD77-F3B15EC1A502}" srcOrd="0" destOrd="0" presId="urn:microsoft.com/office/officeart/2005/8/layout/hierarchy6"/>
    <dgm:cxn modelId="{DB3B7E18-E08F-4B1B-A042-7F1291F34A8A}" type="presParOf" srcId="{D77E17F8-EAE0-4685-B038-26E84AFE3B94}" destId="{973B57E8-BFA4-4E27-AF0E-ED219FC2D7D7}" srcOrd="1" destOrd="0" presId="urn:microsoft.com/office/officeart/2005/8/layout/hierarchy6"/>
    <dgm:cxn modelId="{F0728BAE-ACD1-4387-8D92-810053072EDB}" type="presParOf" srcId="{973B57E8-BFA4-4E27-AF0E-ED219FC2D7D7}" destId="{F7543F91-EA31-4EA3-9499-CF0BCD5710B0}" srcOrd="0" destOrd="0" presId="urn:microsoft.com/office/officeart/2005/8/layout/hierarchy6"/>
    <dgm:cxn modelId="{EED5F463-C5BC-4260-B58E-A57DAD39CFC8}" type="presParOf" srcId="{973B57E8-BFA4-4E27-AF0E-ED219FC2D7D7}" destId="{D5B00B37-161C-42D6-A3F1-474F9F2A1BD6}" srcOrd="1" destOrd="0" presId="urn:microsoft.com/office/officeart/2005/8/layout/hierarchy6"/>
    <dgm:cxn modelId="{0AA0B2B8-CADD-4018-ABF9-03933C842B81}" type="presParOf" srcId="{D77E17F8-EAE0-4685-B038-26E84AFE3B94}" destId="{3A16DDCB-F8EE-49B3-8050-0BE6D8633F72}" srcOrd="2" destOrd="0" presId="urn:microsoft.com/office/officeart/2005/8/layout/hierarchy6"/>
    <dgm:cxn modelId="{375DDC48-C8EC-4402-9C74-6FABEE454A7E}" type="presParOf" srcId="{D77E17F8-EAE0-4685-B038-26E84AFE3B94}" destId="{325DF6DE-46FF-49F5-9CE0-28816898EF79}" srcOrd="3" destOrd="0" presId="urn:microsoft.com/office/officeart/2005/8/layout/hierarchy6"/>
    <dgm:cxn modelId="{93F8AC03-AF7F-4F0B-9358-1CB7B407B752}" type="presParOf" srcId="{325DF6DE-46FF-49F5-9CE0-28816898EF79}" destId="{C9944EFA-E52C-4D07-BD13-E170A6DF908D}" srcOrd="0" destOrd="0" presId="urn:microsoft.com/office/officeart/2005/8/layout/hierarchy6"/>
    <dgm:cxn modelId="{7A342772-305D-4F12-9168-F83F78043EB6}" type="presParOf" srcId="{325DF6DE-46FF-49F5-9CE0-28816898EF79}" destId="{170C892D-403E-4390-9628-AAD79483B826}" srcOrd="1" destOrd="0" presId="urn:microsoft.com/office/officeart/2005/8/layout/hierarchy6"/>
    <dgm:cxn modelId="{5F459C6F-CC03-4F6A-91D1-BCC31B05EC9C}" type="presParOf" srcId="{D77E17F8-EAE0-4685-B038-26E84AFE3B94}" destId="{C7FC8621-AE78-4D28-8267-18CC2960CC2C}" srcOrd="4" destOrd="0" presId="urn:microsoft.com/office/officeart/2005/8/layout/hierarchy6"/>
    <dgm:cxn modelId="{C8088BE2-388F-4E9C-A245-976EEAEE7272}" type="presParOf" srcId="{D77E17F8-EAE0-4685-B038-26E84AFE3B94}" destId="{B029D760-B0D6-4EAC-92CD-A4443C977806}" srcOrd="5" destOrd="0" presId="urn:microsoft.com/office/officeart/2005/8/layout/hierarchy6"/>
    <dgm:cxn modelId="{09FCBA2D-5963-460B-A99C-B0F2BC35E854}" type="presParOf" srcId="{B029D760-B0D6-4EAC-92CD-A4443C977806}" destId="{D2EF905E-041A-4C0E-A403-3E69D20D5AF4}" srcOrd="0" destOrd="0" presId="urn:microsoft.com/office/officeart/2005/8/layout/hierarchy6"/>
    <dgm:cxn modelId="{3D1B6838-3D4D-405A-8D74-A449CA7AD56D}" type="presParOf" srcId="{B029D760-B0D6-4EAC-92CD-A4443C977806}" destId="{55327317-EA33-45DE-B9CD-391A83632786}" srcOrd="1" destOrd="0" presId="urn:microsoft.com/office/officeart/2005/8/layout/hierarchy6"/>
    <dgm:cxn modelId="{6E27C968-62BD-4856-B2C2-F0C6B748D052}" type="presParOf" srcId="{D77E17F8-EAE0-4685-B038-26E84AFE3B94}" destId="{13466B32-2508-4E61-B35A-8228A2776E90}" srcOrd="6" destOrd="0" presId="urn:microsoft.com/office/officeart/2005/8/layout/hierarchy6"/>
    <dgm:cxn modelId="{5C73BD3D-A1B5-4940-925C-3BE7064A88E6}" type="presParOf" srcId="{D77E17F8-EAE0-4685-B038-26E84AFE3B94}" destId="{0CCE4E92-EC2E-4BBB-9510-070B106878D7}" srcOrd="7" destOrd="0" presId="urn:microsoft.com/office/officeart/2005/8/layout/hierarchy6"/>
    <dgm:cxn modelId="{76DAC5B7-A29A-4DA8-BC87-8512A7F33924}" type="presParOf" srcId="{0CCE4E92-EC2E-4BBB-9510-070B106878D7}" destId="{9FEFE9E2-41C6-45BF-9C50-3025FA097FC4}" srcOrd="0" destOrd="0" presId="urn:microsoft.com/office/officeart/2005/8/layout/hierarchy6"/>
    <dgm:cxn modelId="{CB5A5B1B-F320-47F7-8F1E-6941F82B2D3E}" type="presParOf" srcId="{0CCE4E92-EC2E-4BBB-9510-070B106878D7}" destId="{7727DC92-7ED5-4B4C-985B-35836E3350E8}" srcOrd="1" destOrd="0" presId="urn:microsoft.com/office/officeart/2005/8/layout/hierarchy6"/>
    <dgm:cxn modelId="{FA660EB4-31AB-440F-9063-618601BAD0A9}" type="presParOf" srcId="{E0505D6B-FFDB-4ABF-9412-6E72B17D3392}" destId="{F93917FC-96A5-412C-812E-95C14DD483C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86DDC-7E8E-4E7F-A48A-51BAAA98F22C}">
      <dsp:nvSpPr>
        <dsp:cNvPr id="0" name=""/>
        <dsp:cNvSpPr/>
      </dsp:nvSpPr>
      <dsp:spPr>
        <a:xfrm>
          <a:off x="3004959" y="929784"/>
          <a:ext cx="2219681" cy="944314"/>
        </a:xfrm>
        <a:prstGeom prst="roundRect">
          <a:avLst>
            <a:gd name="adj" fmla="val 10000"/>
          </a:avLst>
        </a:prstGeom>
        <a:solidFill>
          <a:schemeClr val="accent2">
            <a:alpha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Maiandra GD" pitchFamily="34" charset="0"/>
            </a:rPr>
            <a:t>Director o Gerente General</a:t>
          </a:r>
          <a:endParaRPr lang="es-MX" sz="2000" kern="1200" dirty="0">
            <a:latin typeface="Maiandra GD" pitchFamily="34" charset="0"/>
          </a:endParaRPr>
        </a:p>
      </dsp:txBody>
      <dsp:txXfrm>
        <a:off x="3032617" y="957442"/>
        <a:ext cx="2164365" cy="888998"/>
      </dsp:txXfrm>
    </dsp:sp>
    <dsp:sp modelId="{BBA91DF1-3C6D-496A-AD77-F3B15EC1A502}">
      <dsp:nvSpPr>
        <dsp:cNvPr id="0" name=""/>
        <dsp:cNvSpPr/>
      </dsp:nvSpPr>
      <dsp:spPr>
        <a:xfrm>
          <a:off x="824407" y="1874098"/>
          <a:ext cx="3290392" cy="377725"/>
        </a:xfrm>
        <a:custGeom>
          <a:avLst/>
          <a:gdLst/>
          <a:ahLst/>
          <a:cxnLst/>
          <a:rect l="0" t="0" r="0" b="0"/>
          <a:pathLst>
            <a:path>
              <a:moveTo>
                <a:pt x="3290392" y="0"/>
              </a:moveTo>
              <a:lnTo>
                <a:pt x="3290392" y="188862"/>
              </a:lnTo>
              <a:lnTo>
                <a:pt x="0" y="188862"/>
              </a:lnTo>
              <a:lnTo>
                <a:pt x="0" y="377725"/>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7543F91-EA31-4EA3-9499-CF0BCD5710B0}">
      <dsp:nvSpPr>
        <dsp:cNvPr id="0" name=""/>
        <dsp:cNvSpPr/>
      </dsp:nvSpPr>
      <dsp:spPr>
        <a:xfrm>
          <a:off x="2981" y="2251824"/>
          <a:ext cx="1642852" cy="944314"/>
        </a:xfrm>
        <a:prstGeom prst="roundRect">
          <a:avLst>
            <a:gd name="adj" fmla="val 10000"/>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Maiandra GD" pitchFamily="34" charset="0"/>
            </a:rPr>
            <a:t>Área de Administración /Operaciones</a:t>
          </a:r>
          <a:endParaRPr lang="es-MX" sz="1700" kern="1200" dirty="0">
            <a:latin typeface="Maiandra GD" pitchFamily="34" charset="0"/>
          </a:endParaRPr>
        </a:p>
      </dsp:txBody>
      <dsp:txXfrm>
        <a:off x="30639" y="2279482"/>
        <a:ext cx="1587536" cy="888998"/>
      </dsp:txXfrm>
    </dsp:sp>
    <dsp:sp modelId="{3A16DDCB-F8EE-49B3-8050-0BE6D8633F72}">
      <dsp:nvSpPr>
        <dsp:cNvPr id="0" name=""/>
        <dsp:cNvSpPr/>
      </dsp:nvSpPr>
      <dsp:spPr>
        <a:xfrm>
          <a:off x="2987522" y="1874098"/>
          <a:ext cx="1127277" cy="377725"/>
        </a:xfrm>
        <a:custGeom>
          <a:avLst/>
          <a:gdLst/>
          <a:ahLst/>
          <a:cxnLst/>
          <a:rect l="0" t="0" r="0" b="0"/>
          <a:pathLst>
            <a:path>
              <a:moveTo>
                <a:pt x="1127277" y="0"/>
              </a:moveTo>
              <a:lnTo>
                <a:pt x="1127277" y="188862"/>
              </a:lnTo>
              <a:lnTo>
                <a:pt x="0" y="188862"/>
              </a:lnTo>
              <a:lnTo>
                <a:pt x="0" y="377725"/>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9944EFA-E52C-4D07-BD13-E170A6DF908D}">
      <dsp:nvSpPr>
        <dsp:cNvPr id="0" name=""/>
        <dsp:cNvSpPr/>
      </dsp:nvSpPr>
      <dsp:spPr>
        <a:xfrm>
          <a:off x="2070774" y="2251824"/>
          <a:ext cx="1833495" cy="944314"/>
        </a:xfrm>
        <a:prstGeom prst="roundRect">
          <a:avLst>
            <a:gd name="adj" fmla="val 10000"/>
          </a:avLst>
        </a:prstGeom>
        <a:solidFill>
          <a:schemeClr val="accent2">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Maiandra GD" pitchFamily="34" charset="0"/>
            </a:rPr>
            <a:t>Área de Producción</a:t>
          </a:r>
          <a:endParaRPr lang="es-MX" sz="1700" kern="1200" dirty="0">
            <a:latin typeface="Maiandra GD" pitchFamily="34" charset="0"/>
          </a:endParaRPr>
        </a:p>
      </dsp:txBody>
      <dsp:txXfrm>
        <a:off x="2098432" y="2279482"/>
        <a:ext cx="1778179" cy="888998"/>
      </dsp:txXfrm>
    </dsp:sp>
    <dsp:sp modelId="{C7FC8621-AE78-4D28-8267-18CC2960CC2C}">
      <dsp:nvSpPr>
        <dsp:cNvPr id="0" name=""/>
        <dsp:cNvSpPr/>
      </dsp:nvSpPr>
      <dsp:spPr>
        <a:xfrm>
          <a:off x="4114800" y="1874098"/>
          <a:ext cx="1155897" cy="377725"/>
        </a:xfrm>
        <a:custGeom>
          <a:avLst/>
          <a:gdLst/>
          <a:ahLst/>
          <a:cxnLst/>
          <a:rect l="0" t="0" r="0" b="0"/>
          <a:pathLst>
            <a:path>
              <a:moveTo>
                <a:pt x="0" y="0"/>
              </a:moveTo>
              <a:lnTo>
                <a:pt x="0" y="188862"/>
              </a:lnTo>
              <a:lnTo>
                <a:pt x="1155897" y="188862"/>
              </a:lnTo>
              <a:lnTo>
                <a:pt x="1155897" y="377725"/>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2EF905E-041A-4C0E-A403-3E69D20D5AF4}">
      <dsp:nvSpPr>
        <dsp:cNvPr id="0" name=""/>
        <dsp:cNvSpPr/>
      </dsp:nvSpPr>
      <dsp:spPr>
        <a:xfrm>
          <a:off x="4329211" y="2251824"/>
          <a:ext cx="1882972" cy="944314"/>
        </a:xfrm>
        <a:prstGeom prst="roundRect">
          <a:avLst>
            <a:gd name="adj" fmla="val 10000"/>
          </a:avLst>
        </a:prstGeom>
        <a:solidFill>
          <a:schemeClr val="accent2">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Maiandra GD" pitchFamily="34" charset="0"/>
            </a:rPr>
            <a:t>Área de Contabilidad y Finanzas</a:t>
          </a:r>
          <a:endParaRPr lang="es-MX" sz="1700" kern="1200" dirty="0">
            <a:latin typeface="Maiandra GD" pitchFamily="34" charset="0"/>
          </a:endParaRPr>
        </a:p>
      </dsp:txBody>
      <dsp:txXfrm>
        <a:off x="4356869" y="2279482"/>
        <a:ext cx="1827656" cy="888998"/>
      </dsp:txXfrm>
    </dsp:sp>
    <dsp:sp modelId="{13466B32-2508-4E61-B35A-8228A2776E90}">
      <dsp:nvSpPr>
        <dsp:cNvPr id="0" name=""/>
        <dsp:cNvSpPr/>
      </dsp:nvSpPr>
      <dsp:spPr>
        <a:xfrm>
          <a:off x="4114800" y="1874098"/>
          <a:ext cx="3184490" cy="407273"/>
        </a:xfrm>
        <a:custGeom>
          <a:avLst/>
          <a:gdLst/>
          <a:ahLst/>
          <a:cxnLst/>
          <a:rect l="0" t="0" r="0" b="0"/>
          <a:pathLst>
            <a:path>
              <a:moveTo>
                <a:pt x="0" y="0"/>
              </a:moveTo>
              <a:lnTo>
                <a:pt x="0" y="203636"/>
              </a:lnTo>
              <a:lnTo>
                <a:pt x="3184490" y="203636"/>
              </a:lnTo>
              <a:lnTo>
                <a:pt x="3184490" y="407273"/>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FEFE9E2-41C6-45BF-9C50-3025FA097FC4}">
      <dsp:nvSpPr>
        <dsp:cNvPr id="0" name=""/>
        <dsp:cNvSpPr/>
      </dsp:nvSpPr>
      <dsp:spPr>
        <a:xfrm>
          <a:off x="6504543" y="2281371"/>
          <a:ext cx="1589493" cy="944314"/>
        </a:xfrm>
        <a:prstGeom prst="roundRect">
          <a:avLst>
            <a:gd name="adj" fmla="val 10000"/>
          </a:avLst>
        </a:prstGeom>
        <a:solidFill>
          <a:schemeClr val="accent2">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Maiandra GD" pitchFamily="34" charset="0"/>
            </a:rPr>
            <a:t>Área de Mercadeo y Ventas</a:t>
          </a:r>
          <a:endParaRPr lang="es-MX" sz="1700" kern="1200" dirty="0">
            <a:latin typeface="Maiandra GD" pitchFamily="34" charset="0"/>
          </a:endParaRPr>
        </a:p>
      </dsp:txBody>
      <dsp:txXfrm>
        <a:off x="6532201" y="2309029"/>
        <a:ext cx="1534177" cy="888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MX" dirty="0"/>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CDED8770-D2D0-43F7-9CF5-CEDDDB301AD4}" type="datetimeFigureOut">
              <a:rPr lang="es-MX" smtClean="0"/>
              <a:pPr/>
              <a:t>09/01/2013</a:t>
            </a:fld>
            <a:endParaRPr lang="es-MX" dirty="0"/>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s-MX" dirty="0"/>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s-MX" dirty="0"/>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2A9A327-1C5F-4B6B-8B1D-E50418E246E5}" type="slidenum">
              <a:rPr lang="es-MX" smtClean="0"/>
              <a:pPr/>
              <a:t>‹Nº›</a:t>
            </a:fld>
            <a:endParaRPr lang="es-MX" dirty="0"/>
          </a:p>
        </p:txBody>
      </p:sp>
    </p:spTree>
    <p:extLst>
      <p:ext uri="{BB962C8B-B14F-4D97-AF65-F5344CB8AC3E}">
        <p14:creationId xmlns:p14="http://schemas.microsoft.com/office/powerpoint/2010/main" val="158524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5DBB1AE-89D7-43F0-AE9C-B351A8297CF7}" type="slidenum">
              <a:rPr lang="es-MX" smtClean="0"/>
              <a:pPr/>
              <a:t>3</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2A9A327-1C5F-4B6B-8B1D-E50418E246E5}" type="slidenum">
              <a:rPr lang="es-MX" smtClean="0"/>
              <a:pPr/>
              <a:t>38</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9D4DC04C-401E-4193-84A1-C9A0FA141E8F}" type="slidenum">
              <a:rPr lang="es-ES"/>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892D8C1E-F0D5-460B-B1A9-0D09D89895E9}" type="slidenum">
              <a:rPr lang="es-ES"/>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F0A76399-1516-4ACC-84C1-1D47AE93AB83}"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502DDFC5-0828-43C4-96E7-F78906BF757D}" type="slidenum">
              <a:rPr lang="es-ES"/>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D65FDA5C-F782-4FBC-AE93-C90398152D42}" type="slidenum">
              <a:rPr lang="es-ES"/>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F344CD57-8B73-4194-BB6B-8753EB4C6B69}" type="slidenum">
              <a:rPr lang="es-ES"/>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dirty="0"/>
          </a:p>
        </p:txBody>
      </p:sp>
      <p:sp>
        <p:nvSpPr>
          <p:cNvPr id="8" name="7 Marcador de pie de página"/>
          <p:cNvSpPr>
            <a:spLocks noGrp="1"/>
          </p:cNvSpPr>
          <p:nvPr>
            <p:ph type="ftr" sz="quarter" idx="11"/>
          </p:nvPr>
        </p:nvSpPr>
        <p:spPr/>
        <p:txBody>
          <a:bodyPr/>
          <a:lstStyle>
            <a:lvl1pPr>
              <a:defRPr/>
            </a:lvl1pPr>
          </a:lstStyle>
          <a:p>
            <a:endParaRPr lang="es-ES" dirty="0"/>
          </a:p>
        </p:txBody>
      </p:sp>
      <p:sp>
        <p:nvSpPr>
          <p:cNvPr id="9" name="8 Marcador de número de diapositiva"/>
          <p:cNvSpPr>
            <a:spLocks noGrp="1"/>
          </p:cNvSpPr>
          <p:nvPr>
            <p:ph type="sldNum" sz="quarter" idx="12"/>
          </p:nvPr>
        </p:nvSpPr>
        <p:spPr/>
        <p:txBody>
          <a:bodyPr/>
          <a:lstStyle>
            <a:lvl1pPr>
              <a:defRPr/>
            </a:lvl1pPr>
          </a:lstStyle>
          <a:p>
            <a:fld id="{4108CE72-492D-45F7-A41E-5E5C8804D041}" type="slidenum">
              <a:rPr lang="es-ES"/>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dirty="0"/>
          </a:p>
        </p:txBody>
      </p:sp>
      <p:sp>
        <p:nvSpPr>
          <p:cNvPr id="4" name="3 Marcador de pie de página"/>
          <p:cNvSpPr>
            <a:spLocks noGrp="1"/>
          </p:cNvSpPr>
          <p:nvPr>
            <p:ph type="ftr" sz="quarter" idx="11"/>
          </p:nvPr>
        </p:nvSpPr>
        <p:spPr/>
        <p:txBody>
          <a:bodyPr/>
          <a:lstStyle>
            <a:lvl1pPr>
              <a:defRPr/>
            </a:lvl1pPr>
          </a:lstStyle>
          <a:p>
            <a:endParaRPr lang="es-ES" dirty="0"/>
          </a:p>
        </p:txBody>
      </p:sp>
      <p:sp>
        <p:nvSpPr>
          <p:cNvPr id="5" name="4 Marcador de número de diapositiva"/>
          <p:cNvSpPr>
            <a:spLocks noGrp="1"/>
          </p:cNvSpPr>
          <p:nvPr>
            <p:ph type="sldNum" sz="quarter" idx="12"/>
          </p:nvPr>
        </p:nvSpPr>
        <p:spPr/>
        <p:txBody>
          <a:bodyPr/>
          <a:lstStyle>
            <a:lvl1pPr>
              <a:defRPr/>
            </a:lvl1pPr>
          </a:lstStyle>
          <a:p>
            <a:fld id="{7C4F880B-5D99-4F65-A064-EDAACCC514EB}" type="slidenum">
              <a:rPr lang="es-ES"/>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dirty="0"/>
          </a:p>
        </p:txBody>
      </p:sp>
      <p:sp>
        <p:nvSpPr>
          <p:cNvPr id="3" name="2 Marcador de pie de página"/>
          <p:cNvSpPr>
            <a:spLocks noGrp="1"/>
          </p:cNvSpPr>
          <p:nvPr>
            <p:ph type="ftr" sz="quarter" idx="11"/>
          </p:nvPr>
        </p:nvSpPr>
        <p:spPr/>
        <p:txBody>
          <a:bodyPr/>
          <a:lstStyle>
            <a:lvl1pPr>
              <a:defRPr/>
            </a:lvl1pPr>
          </a:lstStyle>
          <a:p>
            <a:endParaRPr lang="es-ES" dirty="0"/>
          </a:p>
        </p:txBody>
      </p:sp>
      <p:sp>
        <p:nvSpPr>
          <p:cNvPr id="4" name="3 Marcador de número de diapositiva"/>
          <p:cNvSpPr>
            <a:spLocks noGrp="1"/>
          </p:cNvSpPr>
          <p:nvPr>
            <p:ph type="sldNum" sz="quarter" idx="12"/>
          </p:nvPr>
        </p:nvSpPr>
        <p:spPr/>
        <p:txBody>
          <a:bodyPr/>
          <a:lstStyle>
            <a:lvl1pPr>
              <a:defRPr/>
            </a:lvl1pPr>
          </a:lstStyle>
          <a:p>
            <a:fld id="{95454478-1170-4941-AD51-79D799EB8885}" type="slidenum">
              <a:rPr lang="es-ES"/>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26A4334E-E54F-4670-9C6A-5EEFF92E127F}" type="slidenum">
              <a:rPr lang="es-ES"/>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90BAC2ED-EBB4-4916-AFAC-7E53E37D6654}" type="slidenum">
              <a:rPr lang="es-ES"/>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1884E57-EB1E-42F0-A7C0-C9F589E55251}" type="slidenum">
              <a:rPr lang="es-ES"/>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BMV%20%20%20Bolsa%20Mexicana%20de%20Valores%20%20%20Video%20de%20Presentacion.wm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google.com.mx/imgres?imgurl=http://media-s3.viva-images.com/vivastreet_mx/clad/01/3/59643976/large/1.jpg?dt=cec8c965a02ac31bb0a5deaf63f3d5f9&amp;imgrefurl=http://servicios-oficios.vivastreet.com.mx/trabajos-independientes+ciudad-veracruz/tramitamos-tu-credito-de-infonavit-/59643976&amp;usg=__4ms2apDUgtHPaKsOhJAUNY479Rw=&amp;h=316&amp;w=450&amp;sz=21&amp;hl=es-419&amp;start=14&amp;zoom=1&amp;tbnid=WBkh-FES-d3QLM:&amp;tbnh=89&amp;tbnw=127&amp;ei=GQHuUNOcEvGA2AWHtIC4Cg&amp;prev=/search?q=valuadores+infonavit&amp;hl=es-419&amp;gbv=2&amp;tbm=isch&amp;itbs=1"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com.mx/imgres?imgurl=http://www.kasa-bienesraices.com/wp/wp-content/themes/RealEstate/images/mainpic3.jpg&amp;imgrefurl=http://www.kasa-bienesraices.com/&amp;usg=__6o7bMcupcRTfGNEBlzqizpn0zqE=&amp;h=350&amp;w=960&amp;sz=54&amp;hl=es-419&amp;start=7&amp;zoom=1&amp;tbnid=PlNwyZiwXvWJ3M:&amp;tbnh=54&amp;tbnw=148&amp;ei=dgDuUOOXEqe42gXYwoCICQ&amp;prev=/search?q=bienes+raices&amp;hl=es-419&amp;gbv=2&amp;tbm=isch&amp;itbs=1" TargetMode="External"/><Relationship Id="rId1" Type="http://schemas.openxmlformats.org/officeDocument/2006/relationships/slideLayout" Target="../slideLayouts/slideLayout2.xml"/><Relationship Id="rId6" Type="http://schemas.openxmlformats.org/officeDocument/2006/relationships/hyperlink" Target="http://www.google.com.mx/imgres?imgurl=http://www.sucursales.com.mx/wp-content/uploads/2012/10/Bancos-M%C3%A8xico.jpg&amp;imgrefurl=http://www.sucursales.com.mx/&amp;usg=__4rDNWf2JbnlPuNA-fS1GlShIuzs=&amp;h=383&amp;w=400&amp;sz=44&amp;hl=es-419&amp;start=3&amp;zoom=1&amp;tbnid=cPoadabLBIzJyM:&amp;tbnh=119&amp;tbnw=124&amp;ei=wwDuULOVEOLo2AXD4IDYCA&amp;prev=/search?q=bancos+de+mexico&amp;hl=es-419&amp;gbv=2&amp;tbm=isch&amp;itbs=1"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www.laribera.com.ar/files/registros/thumbsmall_1442.jpg" TargetMode="External"/><Relationship Id="rId4" Type="http://schemas.openxmlformats.org/officeDocument/2006/relationships/hyperlink" Target="http://www.google.com.mx/imgres?imgurl=http://blog.cristianquezada.com/wp-content/uploads/2012/11/bienes-raices.jpg&amp;imgrefurl=http://blog.cristianquezada.com/2012/11/conviene-invertir-en-bienes-raices/&amp;usg=___l34tq17PXAvdt4Ev0_qsfZ6r-Q=&amp;h=303&amp;w=448&amp;sz=12&amp;hl=es-419&amp;start=5&amp;zoom=1&amp;tbnid=OdqSIuIQ0KuYQM:&amp;tbnh=86&amp;tbnw=127&amp;ei=dgDuUOOXEqe42gXYwoCICQ&amp;prev=/search?q=bienes+raices&amp;hl=es-419&amp;gbv=2&amp;tbm=isch&amp;itbs=1" TargetMode="External"/><Relationship Id="rId9"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dn.animalpolitico.com/files/aseguradoras.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8.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hyperlink" Target="3%20%20%20Los%20Presupuestos%20%20%20Organizaci&#243;n%20de%20Empresas%20II%20%20%20Instituto%20ISIV.wmv"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LA%20ECONOM&#205;A%20Y%20FINANZAS%20EST&#193;N%20EN%20TODOS%20LADOS%20FINANZAS%20PARA%20TODOS.wmv"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BALANCE%20GENERAL%20PROFORMA%20METODO%20DE%20CUENTAS%20T%20PARTE%201.wm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hyperlink" Target="../Music/iTunes/Musica/Diego%20Torres%20-%20Color%20Esperanza.mp3"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836711"/>
            <a:ext cx="4896544" cy="1896765"/>
          </a:xfrm>
        </p:spPr>
        <p:txBody>
          <a:bodyPr/>
          <a:lstStyle/>
          <a:p>
            <a:r>
              <a:rPr lang="es-MX" sz="1500" dirty="0" smtClean="0"/>
              <a:t/>
            </a:r>
            <a:br>
              <a:rPr lang="es-MX" sz="1500" dirty="0" smtClean="0"/>
            </a:br>
            <a:r>
              <a:rPr lang="es-MX" sz="1500" dirty="0"/>
              <a:t/>
            </a:r>
            <a:br>
              <a:rPr lang="es-MX" sz="1500" dirty="0"/>
            </a:br>
            <a:r>
              <a:rPr lang="es-MX" sz="1200" dirty="0" smtClean="0">
                <a:latin typeface="Maiandra GD" pitchFamily="34" charset="0"/>
              </a:rPr>
              <a:t>INSTITUTO POLITÉCNICO NACIONAL</a:t>
            </a:r>
            <a:br>
              <a:rPr lang="es-MX" sz="1200" dirty="0" smtClean="0">
                <a:latin typeface="Maiandra GD" pitchFamily="34" charset="0"/>
              </a:rPr>
            </a:br>
            <a:r>
              <a:rPr lang="es-MX" sz="1200" dirty="0" smtClean="0">
                <a:latin typeface="Maiandra GD" pitchFamily="34" charset="0"/>
              </a:rPr>
              <a:t/>
            </a:r>
            <a:br>
              <a:rPr lang="es-MX" sz="1200" dirty="0" smtClean="0">
                <a:latin typeface="Maiandra GD" pitchFamily="34" charset="0"/>
              </a:rPr>
            </a:br>
            <a:r>
              <a:rPr lang="es-MX" sz="1200" dirty="0" smtClean="0">
                <a:latin typeface="Maiandra GD" pitchFamily="34" charset="0"/>
              </a:rPr>
              <a:t>CENTRO DE ESTUDIOS CIENTÍFICOS Y TECNOLÓGICOS No. 13</a:t>
            </a:r>
            <a:br>
              <a:rPr lang="es-MX" sz="1200" dirty="0" smtClean="0">
                <a:latin typeface="Maiandra GD" pitchFamily="34" charset="0"/>
              </a:rPr>
            </a:br>
            <a:r>
              <a:rPr lang="es-MX" sz="1200" dirty="0" smtClean="0">
                <a:latin typeface="Maiandra GD" pitchFamily="34" charset="0"/>
              </a:rPr>
              <a:t/>
            </a:r>
            <a:br>
              <a:rPr lang="es-MX" sz="1200" dirty="0" smtClean="0">
                <a:latin typeface="Maiandra GD" pitchFamily="34" charset="0"/>
              </a:rPr>
            </a:br>
            <a:r>
              <a:rPr lang="es-MX" sz="1200" dirty="0" smtClean="0">
                <a:latin typeface="Maiandra GD" pitchFamily="34" charset="0"/>
              </a:rPr>
              <a:t>“RICARDO FLORES MAGÓN</a:t>
            </a:r>
            <a:r>
              <a:rPr lang="es-MX" dirty="0" smtClean="0"/>
              <a:t/>
            </a:r>
            <a:br>
              <a:rPr lang="es-MX" dirty="0" smtClean="0"/>
            </a:br>
            <a:endParaRPr lang="es-MX" dirty="0"/>
          </a:p>
        </p:txBody>
      </p:sp>
      <p:sp>
        <p:nvSpPr>
          <p:cNvPr id="3" name="2 Marcador de contenido"/>
          <p:cNvSpPr>
            <a:spLocks noGrp="1"/>
          </p:cNvSpPr>
          <p:nvPr>
            <p:ph idx="1"/>
          </p:nvPr>
        </p:nvSpPr>
        <p:spPr>
          <a:xfrm>
            <a:off x="251520" y="2924945"/>
            <a:ext cx="8568952" cy="2448271"/>
          </a:xfrm>
        </p:spPr>
        <p:txBody>
          <a:bodyPr/>
          <a:lstStyle/>
          <a:p>
            <a:pPr marL="0" indent="0">
              <a:buNone/>
            </a:pPr>
            <a:r>
              <a:rPr lang="es-MX" sz="2800" dirty="0" smtClean="0">
                <a:latin typeface="Maiandra GD" pitchFamily="34" charset="0"/>
              </a:rPr>
              <a:t>Material Didáctico: Diaporama</a:t>
            </a:r>
          </a:p>
          <a:p>
            <a:pPr marL="0" indent="0">
              <a:buNone/>
            </a:pPr>
            <a:r>
              <a:rPr lang="es-MX" sz="2800" dirty="0" smtClean="0">
                <a:latin typeface="Maiandra GD" pitchFamily="34" charset="0"/>
              </a:rPr>
              <a:t>Promoción Docente 2012</a:t>
            </a:r>
          </a:p>
          <a:p>
            <a:pPr marL="0" indent="0">
              <a:buNone/>
            </a:pPr>
            <a:r>
              <a:rPr lang="es-MX" sz="2800" dirty="0" err="1" smtClean="0">
                <a:latin typeface="Maiandra GD" pitchFamily="34" charset="0"/>
              </a:rPr>
              <a:t>Profra</a:t>
            </a:r>
            <a:r>
              <a:rPr lang="es-MX" sz="2800" dirty="0" smtClean="0">
                <a:latin typeface="Maiandra GD" pitchFamily="34" charset="0"/>
              </a:rPr>
              <a:t>. María del Rocío Araceli Becerril Torres</a:t>
            </a:r>
          </a:p>
          <a:p>
            <a:pPr marL="0" indent="0">
              <a:buNone/>
            </a:pPr>
            <a:r>
              <a:rPr lang="es-MX" sz="2800" dirty="0" smtClean="0">
                <a:latin typeface="Maiandra GD" pitchFamily="34" charset="0"/>
              </a:rPr>
              <a:t>Unidad de Aprendizaje: Nociones de Finanzas</a:t>
            </a:r>
            <a:endParaRPr lang="es-MX" sz="2800" dirty="0">
              <a:latin typeface="Maiandra GD" pitchFamily="34" charset="0"/>
            </a:endParaRPr>
          </a:p>
        </p:txBody>
      </p:sp>
      <p:pic>
        <p:nvPicPr>
          <p:cNvPr id="1030" name="Picture 6" descr="http://4.bp.blogspot.com/-EPUMWxdt6KE/T48bkbdjtfI/AAAAAAAAAM4/Z2iqu0B0FyY/s1600/Logo-IP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812704"/>
            <a:ext cx="1181244" cy="1896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1.gstatic.com/images?q=tbn:ANd9GcRvRoS_v1kCc29hlLia9ff1Tuumac2AAaXFxdOK15SdoMnJX_C285VUYwfVR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091" y="903689"/>
            <a:ext cx="1872208" cy="1747396"/>
          </a:xfrm>
          <a:prstGeom prst="rect">
            <a:avLst/>
          </a:prstGeom>
          <a:noFill/>
          <a:extLst>
            <a:ext uri="{909E8E84-426E-40DD-AFC4-6F175D3DCCD1}">
              <a14:hiddenFill xmlns:a14="http://schemas.microsoft.com/office/drawing/2010/main">
                <a:solidFill>
                  <a:srgbClr val="FFFFFF"/>
                </a:solidFill>
              </a14:hiddenFill>
            </a:ext>
          </a:extLst>
        </p:spPr>
      </p:pic>
      <p:pic>
        <p:nvPicPr>
          <p:cNvPr id="5" name="Sleep Aw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7944" y="203104"/>
            <a:ext cx="609600" cy="609600"/>
          </a:xfrm>
          <a:prstGeom prst="rect">
            <a:avLst/>
          </a:prstGeom>
        </p:spPr>
      </p:pic>
    </p:spTree>
    <p:extLst>
      <p:ext uri="{BB962C8B-B14F-4D97-AF65-F5344CB8AC3E}">
        <p14:creationId xmlns:p14="http://schemas.microsoft.com/office/powerpoint/2010/main" val="1440130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barn(inVertical)">
                                      <p:cBhvr>
                                        <p:cTn id="31" dur="500"/>
                                        <p:tgtEl>
                                          <p:spTgt spid="103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1)">
                                      <p:cBhvr>
                                        <p:cTn id="41" dur="1" fill="hold"/>
                                        <p:tgtEl>
                                          <p:spTgt spid="5"/>
                                        </p:tgtEl>
                                      </p:cBhvr>
                                    </p:cmd>
                                  </p:childTnLst>
                                </p:cTn>
                              </p:par>
                            </p:childTnLst>
                          </p:cTn>
                        </p:par>
                      </p:childTnLst>
                    </p:cTn>
                  </p:par>
                </p:childTnLst>
              </p:cTn>
              <p:nextCondLst>
                <p:cond evt="onClick" delay="0">
                  <p:tgtEl>
                    <p:spTgt spid="5"/>
                  </p:tgtEl>
                </p:cond>
              </p:nextCondLst>
            </p:seq>
            <p:audio>
              <p:cMediaNode vol="80000" numSld="79">
                <p:cTn id="42"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Áreas Funcionales de una Organización</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graphicFrame>
        <p:nvGraphicFramePr>
          <p:cNvPr id="6" name="5 Marcador de contenido"/>
          <p:cNvGraphicFramePr>
            <a:graphicFrameLocks noGrp="1"/>
          </p:cNvGraphicFramePr>
          <p:nvPr>
            <p:ph idx="1"/>
          </p:nvPr>
        </p:nvGraphicFramePr>
        <p:xfrm>
          <a:off x="642910" y="1500174"/>
          <a:ext cx="8229600" cy="4125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Elementos de la </a:t>
            </a:r>
            <a:b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Administración Financiera</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5" name="4 Abrir llave"/>
          <p:cNvSpPr/>
          <p:nvPr/>
        </p:nvSpPr>
        <p:spPr>
          <a:xfrm>
            <a:off x="2357422" y="1928802"/>
            <a:ext cx="214314" cy="785818"/>
          </a:xfrm>
          <a:prstGeom prst="leftBrace">
            <a:avLst>
              <a:gd name="adj1" fmla="val 62462"/>
              <a:gd name="adj2" fmla="val 500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dirty="0"/>
          </a:p>
        </p:txBody>
      </p:sp>
      <p:sp>
        <p:nvSpPr>
          <p:cNvPr id="7" name="6 CuadroTexto"/>
          <p:cNvSpPr txBox="1"/>
          <p:nvPr/>
        </p:nvSpPr>
        <p:spPr>
          <a:xfrm>
            <a:off x="857224" y="2143116"/>
            <a:ext cx="1500198" cy="369332"/>
          </a:xfrm>
          <a:prstGeom prst="rect">
            <a:avLst/>
          </a:prstGeom>
          <a:noFill/>
        </p:spPr>
        <p:txBody>
          <a:bodyPr wrap="square" rtlCol="0">
            <a:spAutoFit/>
          </a:bodyPr>
          <a:lstStyle/>
          <a:p>
            <a:r>
              <a:rPr lang="es-MX" dirty="0" smtClean="0">
                <a:latin typeface="Maiandra GD" pitchFamily="34" charset="0"/>
              </a:rPr>
              <a:t>Planeación</a:t>
            </a:r>
            <a:endParaRPr lang="es-MX" dirty="0">
              <a:latin typeface="Maiandra GD" pitchFamily="34" charset="0"/>
            </a:endParaRPr>
          </a:p>
        </p:txBody>
      </p:sp>
      <p:sp>
        <p:nvSpPr>
          <p:cNvPr id="8" name="7 CuadroTexto"/>
          <p:cNvSpPr txBox="1"/>
          <p:nvPr/>
        </p:nvSpPr>
        <p:spPr>
          <a:xfrm>
            <a:off x="2714612" y="1857364"/>
            <a:ext cx="5643602" cy="1200329"/>
          </a:xfrm>
          <a:prstGeom prst="rect">
            <a:avLst/>
          </a:prstGeom>
          <a:noFill/>
        </p:spPr>
        <p:txBody>
          <a:bodyPr wrap="square" rtlCol="0">
            <a:spAutoFit/>
          </a:bodyPr>
          <a:lstStyle/>
          <a:p>
            <a:pPr algn="just"/>
            <a:r>
              <a:rPr lang="es-MX" dirty="0" smtClean="0">
                <a:latin typeface="Maiandra GD" pitchFamily="34" charset="0"/>
              </a:rPr>
              <a:t>Seleccionar entre varias alternativas, las mas convenientes para cumplir la misión de un organismo social requiriendo el análisis del pasado y la previsión técnica del futuro.</a:t>
            </a:r>
            <a:endParaRPr lang="es-MX" dirty="0">
              <a:latin typeface="Maiandra GD" pitchFamily="34" charset="0"/>
            </a:endParaRPr>
          </a:p>
        </p:txBody>
      </p:sp>
      <p:sp>
        <p:nvSpPr>
          <p:cNvPr id="9" name="8 Abrir llave"/>
          <p:cNvSpPr/>
          <p:nvPr/>
        </p:nvSpPr>
        <p:spPr>
          <a:xfrm>
            <a:off x="2357422" y="3585993"/>
            <a:ext cx="214314" cy="785818"/>
          </a:xfrm>
          <a:prstGeom prst="leftBrace">
            <a:avLst>
              <a:gd name="adj1" fmla="val 62462"/>
              <a:gd name="adj2" fmla="val 500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dirty="0"/>
          </a:p>
        </p:txBody>
      </p:sp>
      <p:sp>
        <p:nvSpPr>
          <p:cNvPr id="10" name="9 CuadroTexto"/>
          <p:cNvSpPr txBox="1"/>
          <p:nvPr/>
        </p:nvSpPr>
        <p:spPr>
          <a:xfrm>
            <a:off x="714348" y="3800307"/>
            <a:ext cx="1643074" cy="369332"/>
          </a:xfrm>
          <a:prstGeom prst="rect">
            <a:avLst/>
          </a:prstGeom>
          <a:noFill/>
        </p:spPr>
        <p:txBody>
          <a:bodyPr wrap="square" rtlCol="0">
            <a:spAutoFit/>
          </a:bodyPr>
          <a:lstStyle/>
          <a:p>
            <a:r>
              <a:rPr lang="es-MX" dirty="0" smtClean="0">
                <a:latin typeface="Maiandra GD" pitchFamily="34" charset="0"/>
              </a:rPr>
              <a:t>Organización</a:t>
            </a:r>
            <a:endParaRPr lang="es-MX" dirty="0">
              <a:latin typeface="Maiandra GD" pitchFamily="34" charset="0"/>
            </a:endParaRPr>
          </a:p>
        </p:txBody>
      </p:sp>
      <p:sp>
        <p:nvSpPr>
          <p:cNvPr id="11" name="10 CuadroTexto"/>
          <p:cNvSpPr txBox="1"/>
          <p:nvPr/>
        </p:nvSpPr>
        <p:spPr>
          <a:xfrm>
            <a:off x="2714612" y="3514555"/>
            <a:ext cx="5643602" cy="923330"/>
          </a:xfrm>
          <a:prstGeom prst="rect">
            <a:avLst/>
          </a:prstGeom>
          <a:noFill/>
        </p:spPr>
        <p:txBody>
          <a:bodyPr wrap="square" rtlCol="0">
            <a:spAutoFit/>
          </a:bodyPr>
          <a:lstStyle/>
          <a:p>
            <a:pPr algn="just"/>
            <a:r>
              <a:rPr lang="es-MX" dirty="0" smtClean="0">
                <a:latin typeface="Maiandra GD" pitchFamily="34" charset="0"/>
              </a:rPr>
              <a:t>Actividades necesarias para alcanzar los objetivos del organismo social señalando las responsabilidades, el ejercicio de la autoridad  y la creación del orden.</a:t>
            </a:r>
            <a:endParaRPr lang="es-MX" dirty="0">
              <a:latin typeface="Maiandra G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brir llave"/>
          <p:cNvSpPr/>
          <p:nvPr/>
        </p:nvSpPr>
        <p:spPr>
          <a:xfrm>
            <a:off x="2214546" y="500042"/>
            <a:ext cx="214314" cy="785818"/>
          </a:xfrm>
          <a:prstGeom prst="leftBrace">
            <a:avLst>
              <a:gd name="adj1" fmla="val 62462"/>
              <a:gd name="adj2" fmla="val 500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dirty="0"/>
          </a:p>
        </p:txBody>
      </p:sp>
      <p:sp>
        <p:nvSpPr>
          <p:cNvPr id="5" name="4 CuadroTexto"/>
          <p:cNvSpPr txBox="1"/>
          <p:nvPr/>
        </p:nvSpPr>
        <p:spPr>
          <a:xfrm>
            <a:off x="714348" y="714356"/>
            <a:ext cx="1500198" cy="369332"/>
          </a:xfrm>
          <a:prstGeom prst="rect">
            <a:avLst/>
          </a:prstGeom>
          <a:noFill/>
        </p:spPr>
        <p:txBody>
          <a:bodyPr wrap="square" rtlCol="0">
            <a:spAutoFit/>
          </a:bodyPr>
          <a:lstStyle/>
          <a:p>
            <a:r>
              <a:rPr lang="es-MX" dirty="0" smtClean="0">
                <a:latin typeface="Maiandra GD" pitchFamily="34" charset="0"/>
              </a:rPr>
              <a:t>Integración</a:t>
            </a:r>
            <a:endParaRPr lang="es-MX" dirty="0">
              <a:latin typeface="Maiandra GD" pitchFamily="34" charset="0"/>
            </a:endParaRPr>
          </a:p>
        </p:txBody>
      </p:sp>
      <p:sp>
        <p:nvSpPr>
          <p:cNvPr id="6" name="5 CuadroTexto"/>
          <p:cNvSpPr txBox="1"/>
          <p:nvPr/>
        </p:nvSpPr>
        <p:spPr>
          <a:xfrm>
            <a:off x="2571736" y="428604"/>
            <a:ext cx="5643602" cy="646331"/>
          </a:xfrm>
          <a:prstGeom prst="rect">
            <a:avLst/>
          </a:prstGeom>
          <a:noFill/>
        </p:spPr>
        <p:txBody>
          <a:bodyPr wrap="square" rtlCol="0">
            <a:spAutoFit/>
          </a:bodyPr>
          <a:lstStyle/>
          <a:p>
            <a:pPr algn="just"/>
            <a:r>
              <a:rPr lang="es-MX" dirty="0" smtClean="0">
                <a:latin typeface="Maiandra GD" pitchFamily="34" charset="0"/>
              </a:rPr>
              <a:t>Dotar a los organismos sociales de los recursos humanos, técnicos y materiales que se requieren.</a:t>
            </a:r>
            <a:endParaRPr lang="es-MX" dirty="0">
              <a:latin typeface="Maiandra GD" pitchFamily="34" charset="0"/>
            </a:endParaRPr>
          </a:p>
        </p:txBody>
      </p:sp>
      <p:sp>
        <p:nvSpPr>
          <p:cNvPr id="7" name="6 Abrir llave"/>
          <p:cNvSpPr/>
          <p:nvPr/>
        </p:nvSpPr>
        <p:spPr>
          <a:xfrm>
            <a:off x="2214546" y="2157233"/>
            <a:ext cx="214314" cy="785818"/>
          </a:xfrm>
          <a:prstGeom prst="leftBrace">
            <a:avLst>
              <a:gd name="adj1" fmla="val 62462"/>
              <a:gd name="adj2" fmla="val 500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dirty="0"/>
          </a:p>
        </p:txBody>
      </p:sp>
      <p:sp>
        <p:nvSpPr>
          <p:cNvPr id="8" name="7 CuadroTexto"/>
          <p:cNvSpPr txBox="1"/>
          <p:nvPr/>
        </p:nvSpPr>
        <p:spPr>
          <a:xfrm>
            <a:off x="571472" y="2371547"/>
            <a:ext cx="1643074" cy="369332"/>
          </a:xfrm>
          <a:prstGeom prst="rect">
            <a:avLst/>
          </a:prstGeom>
          <a:noFill/>
        </p:spPr>
        <p:txBody>
          <a:bodyPr wrap="square" rtlCol="0">
            <a:spAutoFit/>
          </a:bodyPr>
          <a:lstStyle/>
          <a:p>
            <a:r>
              <a:rPr lang="es-MX" dirty="0" smtClean="0">
                <a:latin typeface="Maiandra GD" pitchFamily="34" charset="0"/>
              </a:rPr>
              <a:t>Dirección</a:t>
            </a:r>
            <a:endParaRPr lang="es-MX" dirty="0">
              <a:latin typeface="Maiandra GD" pitchFamily="34" charset="0"/>
            </a:endParaRPr>
          </a:p>
        </p:txBody>
      </p:sp>
      <p:sp>
        <p:nvSpPr>
          <p:cNvPr id="9" name="8 CuadroTexto"/>
          <p:cNvSpPr txBox="1"/>
          <p:nvPr/>
        </p:nvSpPr>
        <p:spPr>
          <a:xfrm>
            <a:off x="2571736" y="2085795"/>
            <a:ext cx="5643602" cy="646331"/>
          </a:xfrm>
          <a:prstGeom prst="rect">
            <a:avLst/>
          </a:prstGeom>
          <a:noFill/>
        </p:spPr>
        <p:txBody>
          <a:bodyPr wrap="square" rtlCol="0">
            <a:spAutoFit/>
          </a:bodyPr>
          <a:lstStyle/>
          <a:p>
            <a:pPr algn="just"/>
            <a:r>
              <a:rPr lang="es-MX" dirty="0" smtClean="0">
                <a:latin typeface="Maiandra GD" pitchFamily="34" charset="0"/>
              </a:rPr>
              <a:t>Lograr que se lleven a cabo las actividades por medio de la motivación , comunicación y supervisión.</a:t>
            </a:r>
            <a:endParaRPr lang="es-MX" dirty="0">
              <a:latin typeface="Maiandra GD" pitchFamily="34" charset="0"/>
            </a:endParaRPr>
          </a:p>
        </p:txBody>
      </p:sp>
      <p:sp>
        <p:nvSpPr>
          <p:cNvPr id="11" name="10 Abrir llave"/>
          <p:cNvSpPr/>
          <p:nvPr/>
        </p:nvSpPr>
        <p:spPr>
          <a:xfrm>
            <a:off x="2214546" y="3857628"/>
            <a:ext cx="214314" cy="785818"/>
          </a:xfrm>
          <a:prstGeom prst="leftBrace">
            <a:avLst>
              <a:gd name="adj1" fmla="val 62462"/>
              <a:gd name="adj2" fmla="val 500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dirty="0"/>
          </a:p>
        </p:txBody>
      </p:sp>
      <p:sp>
        <p:nvSpPr>
          <p:cNvPr id="12" name="11 CuadroTexto"/>
          <p:cNvSpPr txBox="1"/>
          <p:nvPr/>
        </p:nvSpPr>
        <p:spPr>
          <a:xfrm>
            <a:off x="571472" y="4071942"/>
            <a:ext cx="1643074" cy="369332"/>
          </a:xfrm>
          <a:prstGeom prst="rect">
            <a:avLst/>
          </a:prstGeom>
          <a:noFill/>
        </p:spPr>
        <p:txBody>
          <a:bodyPr wrap="square" rtlCol="0">
            <a:spAutoFit/>
          </a:bodyPr>
          <a:lstStyle/>
          <a:p>
            <a:r>
              <a:rPr lang="es-MX" dirty="0" smtClean="0">
                <a:latin typeface="Maiandra GD" pitchFamily="34" charset="0"/>
              </a:rPr>
              <a:t>Control</a:t>
            </a:r>
            <a:endParaRPr lang="es-MX" dirty="0">
              <a:latin typeface="Maiandra GD" pitchFamily="34" charset="0"/>
            </a:endParaRPr>
          </a:p>
        </p:txBody>
      </p:sp>
      <p:sp>
        <p:nvSpPr>
          <p:cNvPr id="13" name="12 CuadroTexto"/>
          <p:cNvSpPr txBox="1"/>
          <p:nvPr/>
        </p:nvSpPr>
        <p:spPr>
          <a:xfrm>
            <a:off x="2571736" y="3786190"/>
            <a:ext cx="5643602" cy="923330"/>
          </a:xfrm>
          <a:prstGeom prst="rect">
            <a:avLst/>
          </a:prstGeom>
          <a:noFill/>
        </p:spPr>
        <p:txBody>
          <a:bodyPr wrap="square" rtlCol="0">
            <a:spAutoFit/>
          </a:bodyPr>
          <a:lstStyle/>
          <a:p>
            <a:pPr algn="just"/>
            <a:r>
              <a:rPr lang="es-MX" dirty="0" smtClean="0">
                <a:latin typeface="Maiandra GD" pitchFamily="34" charset="0"/>
              </a:rPr>
              <a:t>Actividad mediante la cual , quien administra se cerciora de que las cosas se hagan cuando, cómo, donde , por quien y con el material que se planeó.</a:t>
            </a:r>
            <a:endParaRPr lang="es-MX" dirty="0">
              <a:latin typeface="Maiandra G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Director o</a:t>
            </a:r>
            <a:b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 Gerente General</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428596" y="2000240"/>
            <a:ext cx="8229600" cy="4525963"/>
          </a:xfrm>
        </p:spPr>
        <p:txBody>
          <a:bodyPr/>
          <a:lstStyle/>
          <a:p>
            <a:r>
              <a:rPr lang="es-MX" sz="2800" dirty="0" smtClean="0">
                <a:latin typeface="Maiandra GD" pitchFamily="34" charset="0"/>
              </a:rPr>
              <a:t>En las pequeñas empresas es el propietario.</a:t>
            </a:r>
          </a:p>
          <a:p>
            <a:r>
              <a:rPr lang="es-MX" sz="2800" dirty="0" smtClean="0">
                <a:latin typeface="Maiandra GD" pitchFamily="34" charset="0"/>
              </a:rPr>
              <a:t>sabe hacia donde va la empresa y establece los objetivos de la misma</a:t>
            </a:r>
          </a:p>
          <a:p>
            <a:pPr algn="just"/>
            <a:r>
              <a:rPr lang="es-MX" sz="2800" dirty="0" smtClean="0">
                <a:latin typeface="Maiandra GD" pitchFamily="34" charset="0"/>
              </a:rPr>
              <a:t>se basa en su plan de negocios, sus metas personales y sus conocimientos por lo que toma las decisiones en situaciones críticas. </a:t>
            </a:r>
            <a:endParaRPr lang="es-MX" sz="2800" dirty="0">
              <a:latin typeface="Maiandra G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28596" y="642918"/>
            <a:ext cx="8229600" cy="4525963"/>
          </a:xfrm>
        </p:spPr>
        <p:txBody>
          <a:bodyPr/>
          <a:lstStyle/>
          <a:p>
            <a:r>
              <a:rPr lang="es-MX" sz="2800" dirty="0" smtClean="0">
                <a:latin typeface="Maiandra GD" pitchFamily="34" charset="0"/>
              </a:rPr>
              <a:t>A veces es el representante de la empresa y quien lleva las finanzas</a:t>
            </a:r>
            <a:r>
              <a:rPr lang="es-MX" sz="2800" dirty="0" smtClean="0">
                <a:latin typeface="Maiandra GD" pitchFamily="34" charset="0"/>
              </a:rPr>
              <a:t>.</a:t>
            </a:r>
            <a:endParaRPr lang="es-MX" sz="2800" dirty="0" smtClean="0">
              <a:latin typeface="Maiandra GD" pitchFamily="34" charset="0"/>
            </a:endParaRPr>
          </a:p>
          <a:p>
            <a:pPr algn="just"/>
            <a:r>
              <a:rPr lang="es-MX" sz="2800" dirty="0" smtClean="0">
                <a:latin typeface="Maiandra GD" pitchFamily="34" charset="0"/>
              </a:rPr>
              <a:t>Debe mantener unidad en el equipo de trabajo, un ambiente de cordialidad y respeto en la empresa para motivar a los trabajadores.</a:t>
            </a:r>
            <a:endParaRPr lang="es-MX" sz="2800" dirty="0">
              <a:latin typeface="Maiandra GD" pitchFamily="34" charset="0"/>
            </a:endParaRPr>
          </a:p>
        </p:txBody>
      </p:sp>
      <p:pic>
        <p:nvPicPr>
          <p:cNvPr id="3" name="Picture 2" descr="http://lideractivo.com.ve/wp-content/uploads/2010/11/finanzas.jpg"/>
          <p:cNvPicPr>
            <a:picLocks noChangeAspect="1" noChangeArrowheads="1"/>
          </p:cNvPicPr>
          <p:nvPr/>
        </p:nvPicPr>
        <p:blipFill>
          <a:blip r:embed="rId2"/>
          <a:srcRect/>
          <a:stretch>
            <a:fillRect/>
          </a:stretch>
        </p:blipFill>
        <p:spPr bwMode="auto">
          <a:xfrm>
            <a:off x="5295022" y="3140968"/>
            <a:ext cx="2714644" cy="2072247"/>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01080" cy="1143000"/>
          </a:xfrm>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Área de Administración /Operaciones</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500034" y="2000240"/>
            <a:ext cx="8229600" cy="4525963"/>
          </a:xfrm>
        </p:spPr>
        <p:txBody>
          <a:bodyPr/>
          <a:lstStyle/>
          <a:p>
            <a:r>
              <a:rPr lang="es-MX" sz="2400" dirty="0" smtClean="0">
                <a:latin typeface="Maiandra GD" pitchFamily="34" charset="0"/>
              </a:rPr>
              <a:t>Esta área toma en cuenta todo lo relacionado con el funcionamiento de la empresa</a:t>
            </a:r>
          </a:p>
          <a:p>
            <a:pPr algn="just"/>
            <a:r>
              <a:rPr lang="es-MX" sz="2400" dirty="0" smtClean="0">
                <a:latin typeface="Maiandra GD" pitchFamily="34" charset="0"/>
              </a:rPr>
              <a:t>Desde la contratación del personal hasta la compra de insumos, el pago del personal, la firma de los cheques, verificar que el personal cumpla con su horario, la limpieza del local, el pago a los proveedores, el control de los inventarios de insumos y de producción, la gestión del negocio son parte de esta área. </a:t>
            </a:r>
            <a:endParaRPr lang="es-MX" sz="2400" dirty="0">
              <a:latin typeface="Maiandra G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Área de Producción</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r>
              <a:rPr lang="es-MX" dirty="0" smtClean="0">
                <a:latin typeface="Maiandra GD" pitchFamily="34" charset="0"/>
              </a:rPr>
              <a:t>Tiene como función principal, la transformación de insumos o recursos (energía, materia prima, mano de obra, capital, información) en productos finales (bienes o servicios).</a:t>
            </a:r>
            <a:endParaRPr lang="es-MX" dirty="0">
              <a:latin typeface="Maiandra G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Área de Contabilidad y Finanzas</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428596" y="1500174"/>
            <a:ext cx="8229600" cy="4525963"/>
          </a:xfrm>
        </p:spPr>
        <p:txBody>
          <a:bodyPr/>
          <a:lstStyle/>
          <a:p>
            <a:r>
              <a:rPr lang="es-MX" sz="2800" dirty="0" smtClean="0">
                <a:latin typeface="Maiandra GD" pitchFamily="34" charset="0"/>
              </a:rPr>
              <a:t>La emisión de facturas, las proyecciones de ingresos por ventas y los costos asociados con el desarrollo del negocio son tomados en cuenta en esta área. </a:t>
            </a:r>
          </a:p>
          <a:p>
            <a:r>
              <a:rPr lang="es-MX" sz="2800" dirty="0" smtClean="0">
                <a:latin typeface="Maiandra GD" pitchFamily="34" charset="0"/>
              </a:rPr>
              <a:t>La empresa puede escoger ser una empresa individual o comerciante individual,</a:t>
            </a:r>
            <a:br>
              <a:rPr lang="es-MX" sz="2800" dirty="0" smtClean="0">
                <a:latin typeface="Maiandra GD" pitchFamily="34" charset="0"/>
              </a:rPr>
            </a:br>
            <a:r>
              <a:rPr lang="es-MX" sz="2800" dirty="0" smtClean="0">
                <a:latin typeface="Maiandra GD" pitchFamily="34" charset="0"/>
              </a:rPr>
              <a:t>por lo que el mismo propietario puede llevar los registros contables o bien contratar a un contador o contadora.</a:t>
            </a:r>
            <a:endParaRPr lang="es-MX" sz="2800" dirty="0">
              <a:latin typeface="Maiandra G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Área de Mercadeo y Ventas</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428596" y="2071678"/>
            <a:ext cx="8229600" cy="4525963"/>
          </a:xfrm>
        </p:spPr>
        <p:txBody>
          <a:bodyPr/>
          <a:lstStyle/>
          <a:p>
            <a:pPr algn="just"/>
            <a:r>
              <a:rPr lang="es-MX" sz="2400" dirty="0" smtClean="0">
                <a:latin typeface="Maiandra GD" pitchFamily="34" charset="0"/>
              </a:rPr>
              <a:t>En esta área se detallarán las funciones, capacidades y cualidades de quien será el responsable y el personal involucrado en la estrategia de mercadeo del negocio, es decir, la publicidad, el diseño del empaque y la marca del producto o servicio, la distribución del mismo y el punto de venta, la promoción y la labor de ventas. Aquí se podrá incluir a la persona que atenderá en el mostrador a las personas o quien se dedique a vender el producto</a:t>
            </a:r>
            <a:endParaRPr lang="es-MX" sz="2400" dirty="0">
              <a:latin typeface="Maiandra G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MERCADOS</a:t>
            </a:r>
            <a:r>
              <a:rPr lang="es-MX" dirty="0" smtClean="0"/>
              <a:t> </a:t>
            </a:r>
            <a:endParaRPr lang="es-MX" dirty="0"/>
          </a:p>
        </p:txBody>
      </p:sp>
      <p:sp>
        <p:nvSpPr>
          <p:cNvPr id="3" name="2 Marcador de contenido"/>
          <p:cNvSpPr>
            <a:spLocks noGrp="1"/>
          </p:cNvSpPr>
          <p:nvPr>
            <p:ph idx="1"/>
          </p:nvPr>
        </p:nvSpPr>
        <p:spPr/>
        <p:txBody>
          <a:bodyPr/>
          <a:lstStyle/>
          <a:p>
            <a:r>
              <a:rPr lang="es-MX" dirty="0" smtClean="0">
                <a:latin typeface="Maiandra GD" pitchFamily="34" charset="0"/>
              </a:rPr>
              <a:t>Mercado de valores</a:t>
            </a:r>
          </a:p>
          <a:p>
            <a:r>
              <a:rPr lang="es-MX" dirty="0" smtClean="0">
                <a:latin typeface="Maiandra GD" pitchFamily="34" charset="0"/>
              </a:rPr>
              <a:t>Mercado de capital</a:t>
            </a:r>
          </a:p>
          <a:p>
            <a:r>
              <a:rPr lang="es-MX" dirty="0" smtClean="0">
                <a:latin typeface="Maiandra GD" pitchFamily="34" charset="0"/>
              </a:rPr>
              <a:t>Mercado de dinero</a:t>
            </a:r>
          </a:p>
          <a:p>
            <a:r>
              <a:rPr lang="es-MX" dirty="0" smtClean="0">
                <a:latin typeface="Maiandra GD" pitchFamily="34" charset="0"/>
              </a:rPr>
              <a:t>Mercados Financieros</a:t>
            </a:r>
            <a:endParaRPr lang="es-MX" dirty="0">
              <a:latin typeface="Maiandra G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0" nodeType="clickEffect">
                                  <p:stCondLst>
                                    <p:cond delay="0"/>
                                  </p:stCondLst>
                                  <p:childTnLst>
                                    <p:set>
                                      <p:cBhvr rctx="PPT">
                                        <p:cTn id="13" dur="indefinite"/>
                                        <p:tgtEl>
                                          <p:spTgt spid="3">
                                            <p:txEl>
                                              <p:pRg st="0" end="0"/>
                                            </p:txEl>
                                          </p:spTgt>
                                        </p:tgtEl>
                                        <p:attrNameLst>
                                          <p:attrName>style.opacity</p:attrName>
                                        </p:attrNameLst>
                                      </p:cBhvr>
                                      <p:to>
                                        <p:strVal val="0.5"/>
                                      </p:to>
                                    </p:set>
                                    <p:animEffect filter="image" prLst="opacity: 0.5">
                                      <p:cBhvr rctx="IE">
                                        <p:cTn id="14" dur="indefinite"/>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mph" presetSubtype="0" grpId="0" nodeType="clickEffect">
                                  <p:stCondLst>
                                    <p:cond delay="0"/>
                                  </p:stCondLst>
                                  <p:childTnLst>
                                    <p:set>
                                      <p:cBhvr rctx="PPT">
                                        <p:cTn id="18" dur="indefinite"/>
                                        <p:tgtEl>
                                          <p:spTgt spid="3">
                                            <p:txEl>
                                              <p:pRg st="1" end="1"/>
                                            </p:txEl>
                                          </p:spTgt>
                                        </p:tgtEl>
                                        <p:attrNameLst>
                                          <p:attrName>style.opacity</p:attrName>
                                        </p:attrNameLst>
                                      </p:cBhvr>
                                      <p:to>
                                        <p:strVal val="0.5"/>
                                      </p:to>
                                    </p:set>
                                    <p:animEffect filter="image" prLst="opacity: 0.5">
                                      <p:cBhvr rctx="IE">
                                        <p:cTn id="19" dur="indefinite"/>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0" nodeType="clickEffect">
                                  <p:stCondLst>
                                    <p:cond delay="0"/>
                                  </p:stCondLst>
                                  <p:childTnLst>
                                    <p:set>
                                      <p:cBhvr rctx="PPT">
                                        <p:cTn id="23" dur="indefinite"/>
                                        <p:tgtEl>
                                          <p:spTgt spid="3">
                                            <p:txEl>
                                              <p:pRg st="2" end="2"/>
                                            </p:txEl>
                                          </p:spTgt>
                                        </p:tgtEl>
                                        <p:attrNameLst>
                                          <p:attrName>style.opacity</p:attrName>
                                        </p:attrNameLst>
                                      </p:cBhvr>
                                      <p:to>
                                        <p:strVal val="0.5"/>
                                      </p:to>
                                    </p:set>
                                    <p:animEffect filter="image" prLst="opacity: 0.5">
                                      <p:cBhvr rctx="IE">
                                        <p:cTn id="24" dur="indefinite"/>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0" nodeType="clickEffect">
                                  <p:stCondLst>
                                    <p:cond delay="0"/>
                                  </p:stCondLst>
                                  <p:childTnLst>
                                    <p:set>
                                      <p:cBhvr rctx="PPT">
                                        <p:cTn id="28" dur="indefinite"/>
                                        <p:tgtEl>
                                          <p:spTgt spid="3">
                                            <p:txEl>
                                              <p:pRg st="3" end="3"/>
                                            </p:txEl>
                                          </p:spTgt>
                                        </p:tgtEl>
                                        <p:attrNameLst>
                                          <p:attrName>style.opacity</p:attrName>
                                        </p:attrNameLst>
                                      </p:cBhvr>
                                      <p:to>
                                        <p:strVal val="0.5"/>
                                      </p:to>
                                    </p:set>
                                    <p:animEffect filter="image" prLst="opacity: 0.5">
                                      <p:cBhvr rctx="IE">
                                        <p:cTn id="29"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p:txBody>
          <a:bodyPr/>
          <a:lstStyle/>
          <a:p>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UNIDAD DE APRENDIZAJE</a:t>
            </a:r>
            <a:b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NOCIONES DE FINANZAS</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1176" y="18864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wipe(down)">
                                      <p:cBhvr>
                                        <p:cTn id="7" dur="580">
                                          <p:stCondLst>
                                            <p:cond delay="0"/>
                                          </p:stCondLst>
                                        </p:cTn>
                                        <p:tgtEl>
                                          <p:spTgt spid="2073"/>
                                        </p:tgtEl>
                                      </p:cBhvr>
                                    </p:animEffect>
                                    <p:anim calcmode="lin" valueType="num">
                                      <p:cBhvr>
                                        <p:cTn id="8" dur="1822" tmFilter="0,0; 0.14,0.36; 0.43,0.73; 0.71,0.91; 1.0,1.0">
                                          <p:stCondLst>
                                            <p:cond delay="0"/>
                                          </p:stCondLst>
                                        </p:cTn>
                                        <p:tgtEl>
                                          <p:spTgt spid="20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73"/>
                                        </p:tgtEl>
                                        <p:attrNameLst>
                                          <p:attrName>ppt_y</p:attrName>
                                        </p:attrNameLst>
                                      </p:cBhvr>
                                      <p:tavLst>
                                        <p:tav tm="0" fmla="#ppt_y-sin(pi*$)/81">
                                          <p:val>
                                            <p:fltVal val="0"/>
                                          </p:val>
                                        </p:tav>
                                        <p:tav tm="100000">
                                          <p:val>
                                            <p:fltVal val="1"/>
                                          </p:val>
                                        </p:tav>
                                      </p:tavLst>
                                    </p:anim>
                                    <p:animScale>
                                      <p:cBhvr>
                                        <p:cTn id="13" dur="26">
                                          <p:stCondLst>
                                            <p:cond delay="650"/>
                                          </p:stCondLst>
                                        </p:cTn>
                                        <p:tgtEl>
                                          <p:spTgt spid="2073"/>
                                        </p:tgtEl>
                                      </p:cBhvr>
                                      <p:to x="100000" y="60000"/>
                                    </p:animScale>
                                    <p:animScale>
                                      <p:cBhvr>
                                        <p:cTn id="14" dur="166" decel="50000">
                                          <p:stCondLst>
                                            <p:cond delay="676"/>
                                          </p:stCondLst>
                                        </p:cTn>
                                        <p:tgtEl>
                                          <p:spTgt spid="2073"/>
                                        </p:tgtEl>
                                      </p:cBhvr>
                                      <p:to x="100000" y="100000"/>
                                    </p:animScale>
                                    <p:animScale>
                                      <p:cBhvr>
                                        <p:cTn id="15" dur="26">
                                          <p:stCondLst>
                                            <p:cond delay="1312"/>
                                          </p:stCondLst>
                                        </p:cTn>
                                        <p:tgtEl>
                                          <p:spTgt spid="2073"/>
                                        </p:tgtEl>
                                      </p:cBhvr>
                                      <p:to x="100000" y="80000"/>
                                    </p:animScale>
                                    <p:animScale>
                                      <p:cBhvr>
                                        <p:cTn id="16" dur="166" decel="50000">
                                          <p:stCondLst>
                                            <p:cond delay="1338"/>
                                          </p:stCondLst>
                                        </p:cTn>
                                        <p:tgtEl>
                                          <p:spTgt spid="2073"/>
                                        </p:tgtEl>
                                      </p:cBhvr>
                                      <p:to x="100000" y="100000"/>
                                    </p:animScale>
                                    <p:animScale>
                                      <p:cBhvr>
                                        <p:cTn id="17" dur="26">
                                          <p:stCondLst>
                                            <p:cond delay="1642"/>
                                          </p:stCondLst>
                                        </p:cTn>
                                        <p:tgtEl>
                                          <p:spTgt spid="2073"/>
                                        </p:tgtEl>
                                      </p:cBhvr>
                                      <p:to x="100000" y="90000"/>
                                    </p:animScale>
                                    <p:animScale>
                                      <p:cBhvr>
                                        <p:cTn id="18" dur="166" decel="50000">
                                          <p:stCondLst>
                                            <p:cond delay="1668"/>
                                          </p:stCondLst>
                                        </p:cTn>
                                        <p:tgtEl>
                                          <p:spTgt spid="2073"/>
                                        </p:tgtEl>
                                      </p:cBhvr>
                                      <p:to x="100000" y="100000"/>
                                    </p:animScale>
                                    <p:animScale>
                                      <p:cBhvr>
                                        <p:cTn id="19" dur="26">
                                          <p:stCondLst>
                                            <p:cond delay="1808"/>
                                          </p:stCondLst>
                                        </p:cTn>
                                        <p:tgtEl>
                                          <p:spTgt spid="2073"/>
                                        </p:tgtEl>
                                      </p:cBhvr>
                                      <p:to x="100000" y="95000"/>
                                    </p:animScale>
                                    <p:animScale>
                                      <p:cBhvr>
                                        <p:cTn id="20" dur="166" decel="50000">
                                          <p:stCondLst>
                                            <p:cond delay="1834"/>
                                          </p:stCondLst>
                                        </p:cTn>
                                        <p:tgtEl>
                                          <p:spTgt spid="20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1739" fill="hold"/>
                                        <p:tgtEl>
                                          <p:spTgt spid="3"/>
                                        </p:tgtEl>
                                      </p:cBhvr>
                                    </p:cmd>
                                  </p:childTnLst>
                                </p:cTn>
                              </p:par>
                            </p:childTnLst>
                          </p:cTn>
                        </p:par>
                      </p:childTnLst>
                    </p:cTn>
                  </p:par>
                </p:childTnLst>
              </p:cTn>
              <p:nextCondLst>
                <p:cond evt="onClick" delay="0">
                  <p:tgtEl>
                    <p:spTgt spid="3"/>
                  </p:tgtEl>
                </p:cond>
              </p:nextCondLst>
            </p:seq>
            <p:audio>
              <p:cMediaNode vol="80000">
                <p:cTn id="26" fill="hold" display="0">
                  <p:stCondLst>
                    <p:cond delay="indefinite"/>
                  </p:stCondLst>
                  <p:endCondLst>
                    <p:cond evt="onStopAudio" delay="0">
                      <p:tgtEl>
                        <p:sldTgt/>
                      </p:tgtEl>
                    </p:cond>
                  </p:endCondLst>
                </p:cTn>
                <p:tgtEl>
                  <p:spTgt spid="3"/>
                </p:tgtEl>
              </p:cMediaNode>
            </p:audio>
          </p:childTnLst>
        </p:cTn>
      </p:par>
    </p:tnLst>
    <p:bldLst>
      <p:bldP spid="20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effectLst>
                  <a:outerShdw blurRad="38100" dist="38100" dir="2700000" algn="tl">
                    <a:srgbClr val="000000">
                      <a:alpha val="43137"/>
                    </a:srgbClr>
                  </a:outerShdw>
                </a:effectLst>
                <a:latin typeface="Maiandra GD" pitchFamily="34" charset="0"/>
              </a:rPr>
              <a:t>MERCADO DE VALORES</a:t>
            </a:r>
            <a:endParaRPr lang="es-MX" sz="2800" b="1" dirty="0">
              <a:effectLst>
                <a:outerShdw blurRad="38100" dist="38100" dir="2700000" algn="tl">
                  <a:srgbClr val="000000">
                    <a:alpha val="43137"/>
                  </a:srgbClr>
                </a:outerShdw>
              </a:effectLst>
              <a:latin typeface="Maiandra GD" pitchFamily="34" charset="0"/>
            </a:endParaRPr>
          </a:p>
        </p:txBody>
      </p:sp>
      <p:sp>
        <p:nvSpPr>
          <p:cNvPr id="3" name="2 Marcador de contenido"/>
          <p:cNvSpPr>
            <a:spLocks noGrp="1"/>
          </p:cNvSpPr>
          <p:nvPr>
            <p:ph idx="1"/>
          </p:nvPr>
        </p:nvSpPr>
        <p:spPr/>
        <p:txBody>
          <a:bodyPr/>
          <a:lstStyle/>
          <a:p>
            <a:pPr marL="0" indent="0" algn="just">
              <a:buNone/>
            </a:pPr>
            <a:r>
              <a:rPr lang="es-MX" dirty="0" smtClean="0">
                <a:latin typeface="Maiandra GD" pitchFamily="34" charset="0"/>
              </a:rPr>
              <a:t>Las principales instituciones que participan en el mercado de valores son:</a:t>
            </a:r>
          </a:p>
          <a:p>
            <a:r>
              <a:rPr lang="es-MX" dirty="0" smtClean="0">
                <a:latin typeface="Maiandra GD" pitchFamily="34" charset="0"/>
              </a:rPr>
              <a:t>Bolsa Mexicana de valores.</a:t>
            </a:r>
          </a:p>
          <a:p>
            <a:r>
              <a:rPr lang="es-MX" dirty="0" smtClean="0">
                <a:latin typeface="Maiandra GD" pitchFamily="34" charset="0"/>
              </a:rPr>
              <a:t>Casas de bolsa (agentes).</a:t>
            </a:r>
            <a:endParaRPr lang="es-MX" dirty="0">
              <a:latin typeface="Maiandra GD" pitchFamily="34" charset="0"/>
            </a:endParaRPr>
          </a:p>
        </p:txBody>
      </p:sp>
      <p:pic>
        <p:nvPicPr>
          <p:cNvPr id="4" name="Picture 2" descr="http://ts4.mm.bing.net/th?id=H.4855899459486427&amp;pid=1.7&amp;w=196&amp;h=134&amp;c=7&amp;rs=1"/>
          <p:cNvPicPr>
            <a:picLocks noChangeAspect="1" noChangeArrowheads="1"/>
          </p:cNvPicPr>
          <p:nvPr/>
        </p:nvPicPr>
        <p:blipFill>
          <a:blip r:embed="rId2"/>
          <a:srcRect/>
          <a:stretch>
            <a:fillRect/>
          </a:stretch>
        </p:blipFill>
        <p:spPr bwMode="auto">
          <a:xfrm>
            <a:off x="5934527" y="3356992"/>
            <a:ext cx="2786082" cy="190477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2" dur="2000" fill="hold"/>
                                        <p:tgtEl>
                                          <p:spTgt spid="3">
                                            <p:txEl>
                                              <p:pRg st="0" end="0"/>
                                            </p:txEl>
                                          </p:spTgt>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6" dur="2000" fill="hold"/>
                                        <p:tgtEl>
                                          <p:spTgt spid="3">
                                            <p:txEl>
                                              <p:pRg st="1" end="1"/>
                                            </p:txEl>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0" dur="2000" fill="hold"/>
                                        <p:tgtEl>
                                          <p:spTgt spid="3">
                                            <p:txEl>
                                              <p:pRg st="2" end="2"/>
                                            </p:tx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path" presetSubtype="0" accel="50000" decel="50000" fill="hold" nodeType="clickEffect">
                                  <p:stCondLst>
                                    <p:cond delay="0"/>
                                  </p:stCondLst>
                                  <p:childTnLst>
                                    <p:animMotion origin="layout" path="M 4.72222E-6 0.00994 C 0.06892 0.00994 0.125 0.06591 0.125 0.13506 C 0.125 0.20398 0.06892 0.25994 4.72222E-6 0.25994 C -0.06893 0.25994 -0.125 0.20398 -0.125 0.13506 C -0.125 0.06591 -0.06893 0.00994 4.72222E-6 0.00994 Z " pathEditMode="relative" rAng="0" ptsTypes="fffff">
                                      <p:cBhvr>
                                        <p:cTn id="24" dur="2000" fill="hold"/>
                                        <p:tgtEl>
                                          <p:spTgt spid="4"/>
                                        </p:tgtEl>
                                        <p:attrNameLst>
                                          <p:attrName>ppt_x</p:attrName>
                                          <p:attrName>ppt_y</p:attrName>
                                        </p:attrNameLst>
                                      </p:cBhvr>
                                      <p:rCtr x="0" y="124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effectLst>
                  <a:outerShdw blurRad="38100" dist="38100" dir="2700000" algn="tl">
                    <a:srgbClr val="000000">
                      <a:alpha val="43137"/>
                    </a:srgbClr>
                  </a:outerShdw>
                </a:effectLst>
                <a:latin typeface="Maiandra GD" pitchFamily="34" charset="0"/>
              </a:rPr>
              <a:t>MERCADO DE CAPITAL</a:t>
            </a:r>
            <a:endParaRPr lang="es-MX" sz="2800" b="1" dirty="0">
              <a:effectLst>
                <a:outerShdw blurRad="38100" dist="38100" dir="2700000" algn="tl">
                  <a:srgbClr val="000000">
                    <a:alpha val="43137"/>
                  </a:srgbClr>
                </a:outerShdw>
              </a:effectLst>
              <a:latin typeface="Maiandra GD" pitchFamily="34" charset="0"/>
            </a:endParaRPr>
          </a:p>
        </p:txBody>
      </p:sp>
      <p:sp>
        <p:nvSpPr>
          <p:cNvPr id="3" name="2 Marcador de contenido"/>
          <p:cNvSpPr>
            <a:spLocks noGrp="1"/>
          </p:cNvSpPr>
          <p:nvPr>
            <p:ph idx="1"/>
          </p:nvPr>
        </p:nvSpPr>
        <p:spPr/>
        <p:txBody>
          <a:bodyPr/>
          <a:lstStyle/>
          <a:p>
            <a:pPr algn="just"/>
            <a:r>
              <a:rPr lang="es-MX" sz="2800" dirty="0" smtClean="0">
                <a:latin typeface="Maiandra GD" pitchFamily="34" charset="0"/>
              </a:rPr>
              <a:t>Es el mercado que opera los instrumentos de mayor plazo (superior a un año) en condiciones variables en cuanto a su liquidez y usualmente también de un mayor contenido de riesgo que son:</a:t>
            </a:r>
          </a:p>
          <a:p>
            <a:r>
              <a:rPr lang="es-MX" sz="2800" dirty="0" smtClean="0">
                <a:latin typeface="Maiandra GD" pitchFamily="34" charset="0"/>
              </a:rPr>
              <a:t>Bonos bancarios de desarrollo industrial, certificados de participación inmobiliario, bonos bancarios de desarrollo.</a:t>
            </a:r>
            <a:endParaRPr lang="es-MX" sz="2800" dirty="0">
              <a:latin typeface="Maiandra G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effectLst>
                  <a:outerShdw blurRad="38100" dist="38100" dir="2700000" algn="tl">
                    <a:srgbClr val="000000">
                      <a:alpha val="43137"/>
                    </a:srgbClr>
                  </a:outerShdw>
                </a:effectLst>
                <a:latin typeface="Maiandra GD" pitchFamily="34" charset="0"/>
              </a:rPr>
              <a:t>MERCADO DE DINERO</a:t>
            </a:r>
            <a:endParaRPr lang="es-MX" sz="2800" b="1" dirty="0">
              <a:effectLst>
                <a:outerShdw blurRad="38100" dist="38100" dir="2700000" algn="tl">
                  <a:srgbClr val="000000">
                    <a:alpha val="43137"/>
                  </a:srgbClr>
                </a:outerShdw>
              </a:effectLst>
              <a:latin typeface="Maiandra GD" pitchFamily="34" charset="0"/>
            </a:endParaRPr>
          </a:p>
        </p:txBody>
      </p:sp>
      <p:sp>
        <p:nvSpPr>
          <p:cNvPr id="3" name="2 Marcador de contenido"/>
          <p:cNvSpPr>
            <a:spLocks noGrp="1"/>
          </p:cNvSpPr>
          <p:nvPr>
            <p:ph idx="1"/>
          </p:nvPr>
        </p:nvSpPr>
        <p:spPr/>
        <p:txBody>
          <a:bodyPr/>
          <a:lstStyle/>
          <a:p>
            <a:r>
              <a:rPr lang="es-MX" dirty="0" smtClean="0">
                <a:latin typeface="Maiandra GD" pitchFamily="34" charset="0"/>
              </a:rPr>
              <a:t>Es la negociación de activos financieros de muy corta vida (comúnmente menos de un año), que suelen ser sustitutos del dinero en razón de su elevada liquidez que son:</a:t>
            </a:r>
          </a:p>
          <a:p>
            <a:pPr algn="just"/>
            <a:r>
              <a:rPr lang="es-MX" dirty="0" smtClean="0">
                <a:latin typeface="Maiandra GD" pitchFamily="34" charset="0"/>
              </a:rPr>
              <a:t>Cuenta maestra, cetes, certificados de tesorería etc.</a:t>
            </a:r>
            <a:endParaRPr lang="es-MX" dirty="0">
              <a:latin typeface="Maiandra G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3">
                                            <p:txEl>
                                              <p:pRg st="0" end="0"/>
                                            </p:txEl>
                                          </p:spTgt>
                                        </p:tgtEl>
                                      </p:cBhvr>
                                    </p:animEffect>
                                    <p:animScale>
                                      <p:cBhvr>
                                        <p:cTn id="14" dur="250" autoRev="1" fill="hold"/>
                                        <p:tgtEl>
                                          <p:spTgt spid="3">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3">
                                            <p:txEl>
                                              <p:pRg st="1" end="1"/>
                                            </p:txEl>
                                          </p:spTgt>
                                        </p:tgtEl>
                                      </p:cBhvr>
                                    </p:animEffect>
                                    <p:animScale>
                                      <p:cBhvr>
                                        <p:cTn id="19"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effectLst>
                  <a:outerShdw blurRad="38100" dist="38100" dir="2700000" algn="tl">
                    <a:srgbClr val="000000">
                      <a:alpha val="43137"/>
                    </a:srgbClr>
                  </a:outerShdw>
                </a:effectLst>
                <a:latin typeface="Maiandra GD" pitchFamily="34" charset="0"/>
              </a:rPr>
              <a:t>MERCADO FINANCIERO</a:t>
            </a:r>
            <a:endParaRPr lang="es-MX" sz="2800" b="1" dirty="0">
              <a:effectLst>
                <a:outerShdw blurRad="38100" dist="38100" dir="2700000" algn="tl">
                  <a:srgbClr val="000000">
                    <a:alpha val="43137"/>
                  </a:srgbClr>
                </a:outerShdw>
              </a:effectLst>
              <a:latin typeface="Maiandra GD" pitchFamily="34" charset="0"/>
            </a:endParaRPr>
          </a:p>
        </p:txBody>
      </p:sp>
      <p:sp>
        <p:nvSpPr>
          <p:cNvPr id="3" name="2 Marcador de contenido"/>
          <p:cNvSpPr>
            <a:spLocks noGrp="1"/>
          </p:cNvSpPr>
          <p:nvPr>
            <p:ph idx="1"/>
          </p:nvPr>
        </p:nvSpPr>
        <p:spPr/>
        <p:txBody>
          <a:bodyPr/>
          <a:lstStyle/>
          <a:p>
            <a:pPr algn="just"/>
            <a:r>
              <a:rPr lang="es-MX" dirty="0" smtClean="0">
                <a:latin typeface="Maiandra GD" pitchFamily="34" charset="0"/>
              </a:rPr>
              <a:t>Son mercados de dinero, mercado de capitales y los mercados de futuros derivados.</a:t>
            </a:r>
            <a:endParaRPr lang="es-MX" dirty="0">
              <a:latin typeface="Maiandra GD" pitchFamily="34" charset="0"/>
            </a:endParaRPr>
          </a:p>
        </p:txBody>
      </p:sp>
      <p:pic>
        <p:nvPicPr>
          <p:cNvPr id="4" name="Picture 2" descr="http://3.bp.blogspot.com/_OwrCvuKKn90/SpyzPlL6oGI/AAAAAAAAACA/wArYcEaGBU4/s400/Funciones+y+tipos+de+Mercados+Financieros.jpg"/>
          <p:cNvPicPr>
            <a:picLocks noChangeAspect="1" noChangeArrowheads="1"/>
          </p:cNvPicPr>
          <p:nvPr/>
        </p:nvPicPr>
        <p:blipFill>
          <a:blip r:embed="rId2"/>
          <a:srcRect/>
          <a:stretch>
            <a:fillRect/>
          </a:stretch>
        </p:blipFill>
        <p:spPr bwMode="auto">
          <a:xfrm>
            <a:off x="5000628" y="2714620"/>
            <a:ext cx="3357586" cy="25181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hlinkClick r:id="rId2" action="ppaction://hlinkfile"/>
              </a:rPr>
              <a:t>Bolsa de Valores</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pPr algn="just"/>
            <a:r>
              <a:rPr lang="es-MX" dirty="0" smtClean="0">
                <a:latin typeface="Maiandra GD" pitchFamily="34" charset="0"/>
              </a:rPr>
              <a:t>Se encarga de certificar las cotizaciones de los Títulos que se ofrecen en el mercado</a:t>
            </a:r>
            <a:r>
              <a:rPr lang="es-MX" dirty="0" smtClean="0"/>
              <a:t>.</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Casas (agentes ) de Bolsa</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467544" y="908621"/>
            <a:ext cx="8229600" cy="4525963"/>
          </a:xfrm>
        </p:spPr>
        <p:txBody>
          <a:bodyPr/>
          <a:lstStyle/>
          <a:p>
            <a:r>
              <a:rPr lang="es-MX" dirty="0" smtClean="0">
                <a:latin typeface="Maiandra GD" pitchFamily="34" charset="0"/>
              </a:rPr>
              <a:t>Son intermediarios entre el publico inversionista y los emisores</a:t>
            </a:r>
            <a:r>
              <a:rPr lang="es-MX" dirty="0" smtClean="0">
                <a:latin typeface="Maiandra GD" pitchFamily="34" charset="0"/>
              </a:rPr>
              <a:t>.</a:t>
            </a:r>
            <a:endParaRPr lang="es-MX" dirty="0" smtClean="0">
              <a:latin typeface="Maiandra GD" pitchFamily="34" charset="0"/>
            </a:endParaRPr>
          </a:p>
          <a:p>
            <a:pPr algn="just"/>
            <a:r>
              <a:rPr lang="es-MX" dirty="0" smtClean="0">
                <a:latin typeface="Maiandra GD" pitchFamily="34" charset="0"/>
              </a:rPr>
              <a:t>Los agentes de bolsa son las personas autorizadas para suscribir nuevas emisiones de títulos bursátiles en la Bolsa Mexicana de Valores.</a:t>
            </a:r>
            <a:endParaRPr lang="es-MX" dirty="0">
              <a:latin typeface="Maiandra GD" pitchFamily="34" charset="0"/>
            </a:endParaRPr>
          </a:p>
        </p:txBody>
      </p:sp>
      <p:pic>
        <p:nvPicPr>
          <p:cNvPr id="4" name="Picture 2" descr="http://ts1.mm.bing.net/th?id=H.4902521320440456&amp;pid=1.9"/>
          <p:cNvPicPr>
            <a:picLocks noChangeAspect="1" noChangeArrowheads="1"/>
          </p:cNvPicPr>
          <p:nvPr/>
        </p:nvPicPr>
        <p:blipFill>
          <a:blip r:embed="rId2"/>
          <a:srcRect/>
          <a:stretch>
            <a:fillRect/>
          </a:stretch>
        </p:blipFill>
        <p:spPr bwMode="auto">
          <a:xfrm>
            <a:off x="5214942" y="3501008"/>
            <a:ext cx="2857500" cy="19335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Sociedades de Inversión</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r>
              <a:rPr lang="es-MX" dirty="0" smtClean="0">
                <a:latin typeface="Maiandra GD" pitchFamily="34" charset="0"/>
              </a:rPr>
              <a:t>Se encarga de las transacciones financieras y ofertas de títulos destinados a mercados primarios (asesorías, introducción y venta de nuevas emisiones de títulos).</a:t>
            </a:r>
            <a:endParaRPr lang="es-MX" dirty="0">
              <a:latin typeface="Maiandra G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686800" cy="1143000"/>
          </a:xfrm>
        </p:spPr>
        <p:txBody>
          <a:bodyPr>
            <a:normAutofit/>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Institución para el Deposito de Valores (Indeval)</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971600" y="1484784"/>
            <a:ext cx="7488832" cy="4525963"/>
          </a:xfrm>
        </p:spPr>
        <p:txBody>
          <a:bodyPr/>
          <a:lstStyle/>
          <a:p>
            <a:pPr algn="just"/>
            <a:r>
              <a:rPr lang="es-MX" dirty="0" smtClean="0">
                <a:latin typeface="Maiandra GD" pitchFamily="34" charset="0"/>
              </a:rPr>
              <a:t>Tiene por objeto agilizar las operaciones bursátil. Su función principal consiste en ser depositario de los títulos operados en el mercado sin necesidad de realizar </a:t>
            </a:r>
            <a:r>
              <a:rPr lang="es-MX" dirty="0" smtClean="0">
                <a:latin typeface="Maiandra GD" pitchFamily="34" charset="0"/>
              </a:rPr>
              <a:t>transferencias, compensaciones</a:t>
            </a:r>
            <a:r>
              <a:rPr lang="es-MX" dirty="0" smtClean="0">
                <a:latin typeface="Maiandra GD" pitchFamily="34" charset="0"/>
              </a:rPr>
              <a:t> </a:t>
            </a:r>
            <a:r>
              <a:rPr lang="es-MX" dirty="0" smtClean="0">
                <a:latin typeface="Maiandra GD" pitchFamily="34" charset="0"/>
              </a:rPr>
              <a:t>o </a:t>
            </a:r>
            <a:r>
              <a:rPr lang="es-MX" dirty="0" smtClean="0">
                <a:latin typeface="Maiandra GD" pitchFamily="34" charset="0"/>
              </a:rPr>
              <a:t>liquidaciones.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Relaciones entre Mercado e Institución Financiera</a:t>
            </a:r>
            <a:r>
              <a:rPr lang="es-MX" sz="2800" dirty="0" smtClean="0">
                <a:latin typeface="Maiandra GD" pitchFamily="34" charset="0"/>
              </a:rPr>
              <a:t>.</a:t>
            </a:r>
            <a:endParaRPr lang="es-MX" sz="2800" dirty="0">
              <a:latin typeface="Maiandra GD" pitchFamily="34" charset="0"/>
            </a:endParaRPr>
          </a:p>
        </p:txBody>
      </p:sp>
      <p:sp>
        <p:nvSpPr>
          <p:cNvPr id="3" name="2 Marcador de contenido"/>
          <p:cNvSpPr>
            <a:spLocks noGrp="1"/>
          </p:cNvSpPr>
          <p:nvPr>
            <p:ph idx="1"/>
          </p:nvPr>
        </p:nvSpPr>
        <p:spPr>
          <a:xfrm>
            <a:off x="457200" y="1600200"/>
            <a:ext cx="8229600" cy="4829196"/>
          </a:xfrm>
        </p:spPr>
        <p:txBody>
          <a:bodyPr/>
          <a:lstStyle/>
          <a:p>
            <a:pPr marL="0" indent="0">
              <a:buNone/>
            </a:pPr>
            <a:r>
              <a:rPr lang="es-MX" dirty="0" smtClean="0">
                <a:latin typeface="Maiandra GD" pitchFamily="34" charset="0"/>
              </a:rPr>
              <a:t>Institución Financiera:</a:t>
            </a:r>
            <a:endParaRPr lang="es-MX" dirty="0" smtClean="0">
              <a:latin typeface="Maiandra GD" pitchFamily="34" charset="0"/>
            </a:endParaRPr>
          </a:p>
          <a:p>
            <a:pPr algn="just">
              <a:buNone/>
            </a:pPr>
            <a:r>
              <a:rPr lang="es-MX" sz="2800" dirty="0" smtClean="0">
                <a:latin typeface="Maiandra GD" pitchFamily="34" charset="0"/>
              </a:rPr>
              <a:t>Grupo formado por entidades de crédito cuya función consiste en la captación de depósitos y en la concesión de créditos como los bancos, cajas de ahorro.</a:t>
            </a:r>
          </a:p>
          <a:p>
            <a:pPr>
              <a:buNone/>
            </a:pPr>
            <a:r>
              <a:rPr lang="es-MX" sz="2800" dirty="0" smtClean="0">
                <a:latin typeface="Maiandra GD" pitchFamily="34" charset="0"/>
              </a:rPr>
              <a:t>Y por intermediarios financieros como Sociedades y Agencias de Valores, Gestoras de Fondos, etc.</a:t>
            </a:r>
          </a:p>
          <a:p>
            <a:pPr>
              <a:buNone/>
            </a:pP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Bienes raíces</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r>
              <a:rPr lang="es-MX" dirty="0" smtClean="0">
                <a:latin typeface="Maiandra GD" pitchFamily="34" charset="0"/>
              </a:rPr>
              <a:t>Agentes o corredores de bienes raíces</a:t>
            </a:r>
          </a:p>
          <a:p>
            <a:r>
              <a:rPr lang="es-MX" dirty="0" smtClean="0">
                <a:latin typeface="Maiandra GD" pitchFamily="34" charset="0"/>
              </a:rPr>
              <a:t>Valuadores</a:t>
            </a:r>
            <a:endParaRPr lang="es-MX" dirty="0" smtClean="0">
              <a:latin typeface="Maiandra GD" pitchFamily="34" charset="0"/>
            </a:endParaRPr>
          </a:p>
          <a:p>
            <a:r>
              <a:rPr lang="es-MX" dirty="0" smtClean="0">
                <a:latin typeface="Maiandra GD" pitchFamily="34" charset="0"/>
              </a:rPr>
              <a:t>Prestamistas en bienes raíces</a:t>
            </a:r>
          </a:p>
          <a:p>
            <a:pPr algn="just"/>
            <a:r>
              <a:rPr lang="es-MX" dirty="0" smtClean="0">
                <a:latin typeface="Maiandra GD" pitchFamily="34" charset="0"/>
              </a:rPr>
              <a:t>Banqueros hipotecarios</a:t>
            </a:r>
          </a:p>
          <a:p>
            <a:r>
              <a:rPr lang="es-MX" dirty="0" smtClean="0">
                <a:latin typeface="Maiandra GD" pitchFamily="34" charset="0"/>
              </a:rPr>
              <a:t>Gerentes de propiedades</a:t>
            </a:r>
            <a:endParaRPr lang="es-MX" dirty="0">
              <a:latin typeface="Maiandra G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 name="134 Conector recto"/>
          <p:cNvCxnSpPr/>
          <p:nvPr/>
        </p:nvCxnSpPr>
        <p:spPr>
          <a:xfrm rot="16200000" flipH="1">
            <a:off x="1076085" y="5147001"/>
            <a:ext cx="277716" cy="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133 Conector recto"/>
          <p:cNvCxnSpPr/>
          <p:nvPr/>
        </p:nvCxnSpPr>
        <p:spPr>
          <a:xfrm rot="16200000" flipH="1">
            <a:off x="1076085" y="3638767"/>
            <a:ext cx="277716" cy="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rot="16200000" flipH="1">
            <a:off x="3433539" y="5075563"/>
            <a:ext cx="277716" cy="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124 Conector recto"/>
          <p:cNvCxnSpPr/>
          <p:nvPr/>
        </p:nvCxnSpPr>
        <p:spPr>
          <a:xfrm rot="16200000" flipH="1">
            <a:off x="3433539" y="3638767"/>
            <a:ext cx="277716" cy="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rot="16200000" flipH="1">
            <a:off x="5789935" y="5147001"/>
            <a:ext cx="277716" cy="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129 Conector recto"/>
          <p:cNvCxnSpPr/>
          <p:nvPr/>
        </p:nvCxnSpPr>
        <p:spPr>
          <a:xfrm rot="16200000" flipH="1">
            <a:off x="5790993" y="3638768"/>
            <a:ext cx="277716" cy="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132 Conector recto"/>
          <p:cNvCxnSpPr/>
          <p:nvPr/>
        </p:nvCxnSpPr>
        <p:spPr>
          <a:xfrm rot="16200000" flipH="1">
            <a:off x="8004513" y="5210404"/>
            <a:ext cx="277716" cy="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131 Conector recto"/>
          <p:cNvCxnSpPr/>
          <p:nvPr/>
        </p:nvCxnSpPr>
        <p:spPr>
          <a:xfrm rot="16200000" flipH="1">
            <a:off x="8004513" y="3638768"/>
            <a:ext cx="277716" cy="1058"/>
          </a:xfrm>
          <a:prstGeom prst="line">
            <a:avLst/>
          </a:prstGeom>
        </p:spPr>
        <p:style>
          <a:lnRef idx="1">
            <a:schemeClr val="accent1"/>
          </a:lnRef>
          <a:fillRef idx="0">
            <a:schemeClr val="accent1"/>
          </a:fillRef>
          <a:effectRef idx="0">
            <a:schemeClr val="accent1"/>
          </a:effectRef>
          <a:fontRef idx="minor">
            <a:schemeClr val="tx1"/>
          </a:fontRef>
        </p:style>
      </p:cxnSp>
      <p:sp>
        <p:nvSpPr>
          <p:cNvPr id="44" name="43 Rectángulo redondeado"/>
          <p:cNvSpPr/>
          <p:nvPr/>
        </p:nvSpPr>
        <p:spPr>
          <a:xfrm>
            <a:off x="67191" y="1613411"/>
            <a:ext cx="2071702" cy="157163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1 Título"/>
          <p:cNvSpPr>
            <a:spLocks noGrp="1"/>
          </p:cNvSpPr>
          <p:nvPr>
            <p:ph type="title"/>
          </p:nvPr>
        </p:nvSpPr>
        <p:spPr>
          <a:xfrm>
            <a:off x="285720" y="0"/>
            <a:ext cx="8229600" cy="571520"/>
          </a:xfrm>
        </p:spPr>
        <p:txBody>
          <a:bodyPr>
            <a:normAutofit/>
          </a:bodyPr>
          <a:lstStyle/>
          <a:p>
            <a:r>
              <a:rPr lang="es-MX" sz="2800" b="1" dirty="0" smtClean="0">
                <a:latin typeface="Maiandra GD" pitchFamily="34" charset="0"/>
              </a:rPr>
              <a:t>NOCIONES FINANZAS</a:t>
            </a:r>
            <a:endParaRPr lang="es-MX" sz="2800" b="1" dirty="0">
              <a:latin typeface="Maiandra GD" pitchFamily="34" charset="0"/>
            </a:endParaRPr>
          </a:p>
        </p:txBody>
      </p:sp>
      <p:grpSp>
        <p:nvGrpSpPr>
          <p:cNvPr id="3" name="50 Grupo"/>
          <p:cNvGrpSpPr/>
          <p:nvPr/>
        </p:nvGrpSpPr>
        <p:grpSpPr>
          <a:xfrm>
            <a:off x="2357422" y="571480"/>
            <a:ext cx="4381505" cy="747791"/>
            <a:chOff x="2405073" y="1214422"/>
            <a:chExt cx="4381505" cy="747791"/>
          </a:xfrm>
        </p:grpSpPr>
        <p:sp>
          <p:nvSpPr>
            <p:cNvPr id="13" name="12 Rectángulo redondeado"/>
            <p:cNvSpPr/>
            <p:nvPr/>
          </p:nvSpPr>
          <p:spPr>
            <a:xfrm>
              <a:off x="2425558" y="1214422"/>
              <a:ext cx="4361020" cy="6627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 name="13 Grupo"/>
            <p:cNvGrpSpPr/>
            <p:nvPr/>
          </p:nvGrpSpPr>
          <p:grpSpPr>
            <a:xfrm>
              <a:off x="2405073" y="1299452"/>
              <a:ext cx="4361020" cy="662761"/>
              <a:chOff x="2472291" y="198270"/>
              <a:chExt cx="4361020" cy="662761"/>
            </a:xfrm>
          </p:grpSpPr>
          <p:sp>
            <p:nvSpPr>
              <p:cNvPr id="39" name="38 Rectángulo redondeado"/>
              <p:cNvSpPr/>
              <p:nvPr/>
            </p:nvSpPr>
            <p:spPr>
              <a:xfrm>
                <a:off x="2472291" y="198270"/>
                <a:ext cx="4361020" cy="6627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39 Rectángulo"/>
              <p:cNvSpPr/>
              <p:nvPr/>
            </p:nvSpPr>
            <p:spPr>
              <a:xfrm>
                <a:off x="2491703" y="217682"/>
                <a:ext cx="4322196" cy="623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Maiandra GD" pitchFamily="34" charset="0"/>
                  </a:rPr>
                  <a:t>Aplica herramientas de la administración financiera en una organización </a:t>
                </a:r>
                <a:r>
                  <a:rPr lang="es-MX" sz="1600" dirty="0" smtClean="0">
                    <a:latin typeface="Maiandra GD" pitchFamily="34" charset="0"/>
                  </a:rPr>
                  <a:t>con </a:t>
                </a:r>
                <a:r>
                  <a:rPr lang="es-MX" sz="1600" kern="1200" dirty="0" smtClean="0">
                    <a:latin typeface="Maiandra GD" pitchFamily="34" charset="0"/>
                  </a:rPr>
                  <a:t>base a las  Normas de Información Financiera</a:t>
                </a:r>
              </a:p>
            </p:txBody>
          </p:sp>
        </p:grpSp>
      </p:grpSp>
      <p:grpSp>
        <p:nvGrpSpPr>
          <p:cNvPr id="5" name="14 Grupo"/>
          <p:cNvGrpSpPr/>
          <p:nvPr/>
        </p:nvGrpSpPr>
        <p:grpSpPr>
          <a:xfrm>
            <a:off x="71406" y="1571612"/>
            <a:ext cx="2166822" cy="2042063"/>
            <a:chOff x="142871" y="1214449"/>
            <a:chExt cx="2166822" cy="2117527"/>
          </a:xfrm>
        </p:grpSpPr>
        <p:sp>
          <p:nvSpPr>
            <p:cNvPr id="37" name="36 Rectángulo redondeado"/>
            <p:cNvSpPr/>
            <p:nvPr/>
          </p:nvSpPr>
          <p:spPr>
            <a:xfrm>
              <a:off x="142871" y="1214449"/>
              <a:ext cx="2166822" cy="211752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37 Rectángulo"/>
            <p:cNvSpPr/>
            <p:nvPr/>
          </p:nvSpPr>
          <p:spPr>
            <a:xfrm>
              <a:off x="204891" y="1276469"/>
              <a:ext cx="2042782" cy="1993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kern="1200" dirty="0" smtClean="0">
                  <a:latin typeface="Maiandra GD" pitchFamily="34" charset="0"/>
                </a:rPr>
                <a:t>Administración Financiera</a:t>
              </a:r>
            </a:p>
            <a:p>
              <a:pPr lvl="0" algn="ctr" defTabSz="622300">
                <a:lnSpc>
                  <a:spcPct val="90000"/>
                </a:lnSpc>
                <a:spcBef>
                  <a:spcPct val="0"/>
                </a:spcBef>
                <a:spcAft>
                  <a:spcPct val="35000"/>
                </a:spcAft>
              </a:pPr>
              <a:r>
                <a:rPr lang="es-MX" sz="1300" kern="1200" dirty="0" smtClean="0">
                  <a:latin typeface="Maiandra GD" pitchFamily="34" charset="0"/>
                </a:rPr>
                <a:t>Contextualiza la administración financiera para la matización de los recursos en una organización considerando las Normas de Información Financiera</a:t>
              </a:r>
              <a:endParaRPr lang="es-MX" sz="1300" kern="1200" dirty="0">
                <a:latin typeface="Maiandra GD" pitchFamily="34" charset="0"/>
              </a:endParaRPr>
            </a:p>
          </p:txBody>
        </p:sp>
      </p:grpSp>
      <p:grpSp>
        <p:nvGrpSpPr>
          <p:cNvPr id="6" name="44 Grupo"/>
          <p:cNvGrpSpPr/>
          <p:nvPr/>
        </p:nvGrpSpPr>
        <p:grpSpPr>
          <a:xfrm>
            <a:off x="2353207" y="1613411"/>
            <a:ext cx="2428892" cy="1907310"/>
            <a:chOff x="2428860" y="2285992"/>
            <a:chExt cx="2428892" cy="1907310"/>
          </a:xfrm>
        </p:grpSpPr>
        <p:sp>
          <p:nvSpPr>
            <p:cNvPr id="20" name="19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 name="40 Grupo"/>
            <p:cNvGrpSpPr/>
            <p:nvPr/>
          </p:nvGrpSpPr>
          <p:grpSpPr>
            <a:xfrm>
              <a:off x="2428860" y="2357430"/>
              <a:ext cx="2409705" cy="1835872"/>
              <a:chOff x="2328534" y="2446311"/>
              <a:chExt cx="2409705" cy="1835872"/>
            </a:xfrm>
          </p:grpSpPr>
          <p:sp>
            <p:nvSpPr>
              <p:cNvPr id="31" name="30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31 Rectángulo"/>
              <p:cNvSpPr/>
              <p:nvPr/>
            </p:nvSpPr>
            <p:spPr>
              <a:xfrm>
                <a:off x="2357422" y="2500082"/>
                <a:ext cx="2302163" cy="1728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kern="1200" dirty="0" smtClean="0">
                    <a:latin typeface="Maiandra GD" pitchFamily="34" charset="0"/>
                  </a:rPr>
                  <a:t>Análisis de Estados Financieros</a:t>
                </a:r>
              </a:p>
              <a:p>
                <a:pPr lvl="0" algn="ctr" defTabSz="622300">
                  <a:lnSpc>
                    <a:spcPct val="90000"/>
                  </a:lnSpc>
                  <a:spcBef>
                    <a:spcPct val="0"/>
                  </a:spcBef>
                  <a:spcAft>
                    <a:spcPct val="35000"/>
                  </a:spcAft>
                </a:pPr>
                <a:r>
                  <a:rPr lang="es-MX" sz="1300" kern="1200" dirty="0" smtClean="0">
                    <a:latin typeface="Maiandra GD" pitchFamily="34" charset="0"/>
                  </a:rPr>
                  <a:t>Emplea métodos de análisis financiero para evaluar el comportamiento de una organización de acuerdo a las Normas de Información Financiera</a:t>
                </a:r>
                <a:endParaRPr lang="es-MX" sz="1300" kern="1200" dirty="0">
                  <a:latin typeface="Maiandra GD" pitchFamily="34" charset="0"/>
                </a:endParaRPr>
              </a:p>
            </p:txBody>
          </p:sp>
        </p:grpSp>
      </p:grpSp>
      <p:sp>
        <p:nvSpPr>
          <p:cNvPr id="22" name="21 Rectángulo redondeado"/>
          <p:cNvSpPr/>
          <p:nvPr/>
        </p:nvSpPr>
        <p:spPr>
          <a:xfrm>
            <a:off x="4853537" y="1684849"/>
            <a:ext cx="2045349" cy="17915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22 Grupo"/>
          <p:cNvGrpSpPr/>
          <p:nvPr/>
        </p:nvGrpSpPr>
        <p:grpSpPr>
          <a:xfrm>
            <a:off x="4853537" y="1756287"/>
            <a:ext cx="2045349" cy="1791569"/>
            <a:chOff x="4996408" y="1207872"/>
            <a:chExt cx="2045349" cy="1791569"/>
          </a:xfrm>
        </p:grpSpPr>
        <p:sp>
          <p:nvSpPr>
            <p:cNvPr id="29" name="28 Rectángulo redondeado"/>
            <p:cNvSpPr/>
            <p:nvPr/>
          </p:nvSpPr>
          <p:spPr>
            <a:xfrm>
              <a:off x="4996408" y="1207872"/>
              <a:ext cx="2045349" cy="179156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29 Rectángulo"/>
            <p:cNvSpPr/>
            <p:nvPr/>
          </p:nvSpPr>
          <p:spPr>
            <a:xfrm>
              <a:off x="5067846" y="1279310"/>
              <a:ext cx="1940403" cy="16866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kern="1200" dirty="0" smtClean="0">
                  <a:latin typeface="Maiandra GD" pitchFamily="34" charset="0"/>
                </a:rPr>
                <a:t>Presupuestos</a:t>
              </a:r>
            </a:p>
            <a:p>
              <a:pPr lvl="0" algn="ctr" defTabSz="622300">
                <a:lnSpc>
                  <a:spcPct val="90000"/>
                </a:lnSpc>
                <a:spcBef>
                  <a:spcPct val="0"/>
                </a:spcBef>
                <a:spcAft>
                  <a:spcPct val="35000"/>
                </a:spcAft>
              </a:pPr>
              <a:r>
                <a:rPr lang="es-MX" sz="1300" kern="1200" dirty="0" smtClean="0">
                  <a:latin typeface="Maiandra GD" pitchFamily="34" charset="0"/>
                </a:rPr>
                <a:t>Aplica</a:t>
              </a:r>
              <a:r>
                <a:rPr lang="es-MX" sz="1300" kern="1200" baseline="0" dirty="0" smtClean="0">
                  <a:latin typeface="Maiandra GD" pitchFamily="34" charset="0"/>
                </a:rPr>
                <a:t> el sistema presupuestal como herramienta para la planeación financiera de la empresa en base a las Normas de Información Financiera</a:t>
              </a:r>
              <a:endParaRPr lang="es-MX" sz="1300" kern="1200" dirty="0">
                <a:latin typeface="Maiandra GD" pitchFamily="34" charset="0"/>
              </a:endParaRPr>
            </a:p>
          </p:txBody>
        </p:sp>
      </p:grpSp>
      <p:grpSp>
        <p:nvGrpSpPr>
          <p:cNvPr id="9" name="51 Grupo"/>
          <p:cNvGrpSpPr/>
          <p:nvPr/>
        </p:nvGrpSpPr>
        <p:grpSpPr>
          <a:xfrm>
            <a:off x="7000892" y="1714488"/>
            <a:ext cx="2071702" cy="1863007"/>
            <a:chOff x="7000892" y="1714488"/>
            <a:chExt cx="2071702" cy="1863007"/>
          </a:xfrm>
        </p:grpSpPr>
        <p:sp>
          <p:nvSpPr>
            <p:cNvPr id="24" name="23 Rectángulo redondeado"/>
            <p:cNvSpPr/>
            <p:nvPr/>
          </p:nvSpPr>
          <p:spPr>
            <a:xfrm>
              <a:off x="7000892" y="1714488"/>
              <a:ext cx="2000232" cy="16143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42 Rectángulo redondeado"/>
            <p:cNvSpPr/>
            <p:nvPr/>
          </p:nvSpPr>
          <p:spPr>
            <a:xfrm>
              <a:off x="7000892" y="1785926"/>
              <a:ext cx="2045349" cy="179156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41 Rectángulo"/>
            <p:cNvSpPr/>
            <p:nvPr/>
          </p:nvSpPr>
          <p:spPr>
            <a:xfrm>
              <a:off x="7132191" y="1857364"/>
              <a:ext cx="1940403" cy="16866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dirty="0" smtClean="0">
                  <a:latin typeface="Maiandra GD" pitchFamily="34" charset="0"/>
                </a:rPr>
                <a:t>Control Financiero</a:t>
              </a:r>
            </a:p>
            <a:p>
              <a:pPr lvl="0" algn="ctr" defTabSz="622300">
                <a:lnSpc>
                  <a:spcPct val="90000"/>
                </a:lnSpc>
                <a:spcBef>
                  <a:spcPct val="0"/>
                </a:spcBef>
                <a:spcAft>
                  <a:spcPct val="35000"/>
                </a:spcAft>
              </a:pPr>
              <a:r>
                <a:rPr lang="es-MX" sz="1300" kern="1200" dirty="0" smtClean="0">
                  <a:latin typeface="Maiandra GD" pitchFamily="34" charset="0"/>
                </a:rPr>
                <a:t>Aplicar métodos de control financiero en una organización en base a as normas de información financiera </a:t>
              </a:r>
            </a:p>
          </p:txBody>
        </p:sp>
      </p:grpSp>
      <p:grpSp>
        <p:nvGrpSpPr>
          <p:cNvPr id="10" name="62 Grupo"/>
          <p:cNvGrpSpPr/>
          <p:nvPr/>
        </p:nvGrpSpPr>
        <p:grpSpPr>
          <a:xfrm>
            <a:off x="7072330" y="3714752"/>
            <a:ext cx="2071670" cy="1357322"/>
            <a:chOff x="2428860" y="2285992"/>
            <a:chExt cx="2428892" cy="1907310"/>
          </a:xfrm>
        </p:grpSpPr>
        <p:sp>
          <p:nvSpPr>
            <p:cNvPr id="64" name="63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40 Grupo"/>
            <p:cNvGrpSpPr/>
            <p:nvPr/>
          </p:nvGrpSpPr>
          <p:grpSpPr>
            <a:xfrm>
              <a:off x="2428860" y="2357430"/>
              <a:ext cx="2409705" cy="1835872"/>
              <a:chOff x="2328534" y="2446311"/>
              <a:chExt cx="2409705" cy="1835872"/>
            </a:xfrm>
          </p:grpSpPr>
          <p:sp>
            <p:nvSpPr>
              <p:cNvPr id="66" name="65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66 Rectángulo"/>
              <p:cNvSpPr/>
              <p:nvPr/>
            </p:nvSpPr>
            <p:spPr>
              <a:xfrm>
                <a:off x="2409497" y="2500082"/>
                <a:ext cx="2250086" cy="1728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dirty="0" smtClean="0">
                    <a:latin typeface="Maiandra GD" pitchFamily="34" charset="0"/>
                  </a:rPr>
                  <a:t>RAP 1:</a:t>
                </a:r>
              </a:p>
              <a:p>
                <a:pPr lvl="0" algn="ctr" defTabSz="622300">
                  <a:lnSpc>
                    <a:spcPct val="90000"/>
                  </a:lnSpc>
                  <a:spcBef>
                    <a:spcPct val="0"/>
                  </a:spcBef>
                  <a:spcAft>
                    <a:spcPct val="35000"/>
                  </a:spcAft>
                </a:pPr>
                <a:r>
                  <a:rPr lang="es-MX" sz="1300" kern="1200" dirty="0" smtClean="0">
                    <a:latin typeface="Maiandra GD" pitchFamily="34" charset="0"/>
                  </a:rPr>
                  <a:t>Explica los métodos de control financiero aplicables a una organizaci</a:t>
                </a:r>
                <a:r>
                  <a:rPr lang="es-MX" sz="1300" dirty="0" smtClean="0">
                    <a:latin typeface="Maiandra GD" pitchFamily="34" charset="0"/>
                  </a:rPr>
                  <a:t>ón</a:t>
                </a:r>
                <a:endParaRPr lang="es-MX" sz="1300" kern="1200" dirty="0">
                  <a:latin typeface="Maiandra GD" pitchFamily="34" charset="0"/>
                </a:endParaRPr>
              </a:p>
            </p:txBody>
          </p:sp>
        </p:grpSp>
      </p:grpSp>
      <p:grpSp>
        <p:nvGrpSpPr>
          <p:cNvPr id="12" name="67 Grupo"/>
          <p:cNvGrpSpPr/>
          <p:nvPr/>
        </p:nvGrpSpPr>
        <p:grpSpPr>
          <a:xfrm>
            <a:off x="7072330" y="5214950"/>
            <a:ext cx="2071670" cy="1428760"/>
            <a:chOff x="2428860" y="2285992"/>
            <a:chExt cx="2428892" cy="1907310"/>
          </a:xfrm>
        </p:grpSpPr>
        <p:sp>
          <p:nvSpPr>
            <p:cNvPr id="69" name="68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40 Grupo"/>
            <p:cNvGrpSpPr/>
            <p:nvPr/>
          </p:nvGrpSpPr>
          <p:grpSpPr>
            <a:xfrm>
              <a:off x="2428860" y="2357430"/>
              <a:ext cx="2409705" cy="1835872"/>
              <a:chOff x="2328534" y="2446311"/>
              <a:chExt cx="2409705" cy="1835872"/>
            </a:xfrm>
          </p:grpSpPr>
          <p:sp>
            <p:nvSpPr>
              <p:cNvPr id="71" name="70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2" name="71 Rectángulo"/>
              <p:cNvSpPr/>
              <p:nvPr/>
            </p:nvSpPr>
            <p:spPr>
              <a:xfrm>
                <a:off x="2409497" y="2500082"/>
                <a:ext cx="2250086" cy="1728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dirty="0" smtClean="0">
                    <a:latin typeface="Maiandra GD" pitchFamily="34" charset="0"/>
                  </a:rPr>
                  <a:t>RAP 2:</a:t>
                </a:r>
              </a:p>
              <a:p>
                <a:pPr lvl="0" algn="ctr" defTabSz="622300">
                  <a:lnSpc>
                    <a:spcPct val="90000"/>
                  </a:lnSpc>
                  <a:spcBef>
                    <a:spcPct val="0"/>
                  </a:spcBef>
                  <a:spcAft>
                    <a:spcPct val="35000"/>
                  </a:spcAft>
                </a:pPr>
                <a:r>
                  <a:rPr lang="es-MX" sz="1300" kern="1200" dirty="0" smtClean="0">
                    <a:latin typeface="Maiandra GD" pitchFamily="34" charset="0"/>
                  </a:rPr>
                  <a:t>Emplea los métodos de control financiero en una empresa para determinar la rentabilidad de la inversión</a:t>
                </a:r>
                <a:endParaRPr lang="es-MX" sz="1300" kern="1200" dirty="0">
                  <a:latin typeface="Maiandra GD" pitchFamily="34" charset="0"/>
                </a:endParaRPr>
              </a:p>
            </p:txBody>
          </p:sp>
        </p:grpSp>
      </p:grpSp>
      <p:grpSp>
        <p:nvGrpSpPr>
          <p:cNvPr id="15" name="72 Grupo"/>
          <p:cNvGrpSpPr/>
          <p:nvPr/>
        </p:nvGrpSpPr>
        <p:grpSpPr>
          <a:xfrm>
            <a:off x="71406" y="3714752"/>
            <a:ext cx="2214578" cy="1428760"/>
            <a:chOff x="2428860" y="2285992"/>
            <a:chExt cx="2509855" cy="2058683"/>
          </a:xfrm>
        </p:grpSpPr>
        <p:sp>
          <p:nvSpPr>
            <p:cNvPr id="74" name="73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6" name="40 Grupo"/>
            <p:cNvGrpSpPr/>
            <p:nvPr/>
          </p:nvGrpSpPr>
          <p:grpSpPr>
            <a:xfrm>
              <a:off x="2428860" y="2285994"/>
              <a:ext cx="2509855" cy="2058681"/>
              <a:chOff x="2328534" y="2374875"/>
              <a:chExt cx="2509855" cy="2058681"/>
            </a:xfrm>
          </p:grpSpPr>
          <p:sp>
            <p:nvSpPr>
              <p:cNvPr id="76" name="75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7" name="76 Rectángulo"/>
              <p:cNvSpPr/>
              <p:nvPr/>
            </p:nvSpPr>
            <p:spPr>
              <a:xfrm>
                <a:off x="2409497" y="2374875"/>
                <a:ext cx="2428892" cy="2058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dirty="0" smtClean="0">
                    <a:latin typeface="Maiandra GD" pitchFamily="34" charset="0"/>
                  </a:rPr>
                  <a:t>RAP 1:</a:t>
                </a:r>
              </a:p>
              <a:p>
                <a:pPr lvl="0" algn="ctr" defTabSz="622300">
                  <a:lnSpc>
                    <a:spcPct val="90000"/>
                  </a:lnSpc>
                  <a:spcBef>
                    <a:spcPct val="0"/>
                  </a:spcBef>
                  <a:spcAft>
                    <a:spcPct val="35000"/>
                  </a:spcAft>
                </a:pPr>
                <a:r>
                  <a:rPr lang="es-MX" sz="1300" kern="1200" dirty="0" smtClean="0">
                    <a:latin typeface="Maiandra GD" pitchFamily="34" charset="0"/>
                  </a:rPr>
                  <a:t>Ubica las funciones de la </a:t>
                </a:r>
                <a:r>
                  <a:rPr lang="es-MX" sz="1300" kern="1200" dirty="0" smtClean="0">
                    <a:solidFill>
                      <a:schemeClr val="tx1"/>
                    </a:solidFill>
                    <a:latin typeface="Maiandra GD" pitchFamily="34" charset="0"/>
                  </a:rPr>
                  <a:t>administración financiera </a:t>
                </a:r>
                <a:r>
                  <a:rPr lang="es-MX" sz="1300" kern="1200" dirty="0" smtClean="0">
                    <a:latin typeface="Maiandra GD" pitchFamily="34" charset="0"/>
                  </a:rPr>
                  <a:t>en un a organización para coadyuvar a eficiente sus recursos</a:t>
                </a:r>
                <a:endParaRPr lang="es-MX" sz="1300" kern="1200" dirty="0">
                  <a:latin typeface="Maiandra GD" pitchFamily="34" charset="0"/>
                </a:endParaRPr>
              </a:p>
            </p:txBody>
          </p:sp>
        </p:grpSp>
      </p:grpSp>
      <p:grpSp>
        <p:nvGrpSpPr>
          <p:cNvPr id="17" name="77 Grupo"/>
          <p:cNvGrpSpPr/>
          <p:nvPr/>
        </p:nvGrpSpPr>
        <p:grpSpPr>
          <a:xfrm>
            <a:off x="142844" y="5214950"/>
            <a:ext cx="2071670" cy="1428760"/>
            <a:chOff x="2428860" y="2285992"/>
            <a:chExt cx="2428892" cy="1907310"/>
          </a:xfrm>
        </p:grpSpPr>
        <p:sp>
          <p:nvSpPr>
            <p:cNvPr id="79" name="78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40 Grupo"/>
            <p:cNvGrpSpPr/>
            <p:nvPr/>
          </p:nvGrpSpPr>
          <p:grpSpPr>
            <a:xfrm>
              <a:off x="2428860" y="2357430"/>
              <a:ext cx="2409705" cy="1835872"/>
              <a:chOff x="2328534" y="2446311"/>
              <a:chExt cx="2409705" cy="1835872"/>
            </a:xfrm>
          </p:grpSpPr>
          <p:sp>
            <p:nvSpPr>
              <p:cNvPr id="81" name="80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MX" dirty="0"/>
              </a:p>
            </p:txBody>
          </p:sp>
          <p:sp>
            <p:nvSpPr>
              <p:cNvPr id="82" name="81 Rectángulo"/>
              <p:cNvSpPr/>
              <p:nvPr/>
            </p:nvSpPr>
            <p:spPr>
              <a:xfrm>
                <a:off x="2409497" y="2500082"/>
                <a:ext cx="2250086" cy="1728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es-MX" sz="1300" dirty="0">
                    <a:latin typeface="Maiandra GD" pitchFamily="34" charset="0"/>
                  </a:rPr>
                  <a:t>RAP 2:</a:t>
                </a:r>
              </a:p>
              <a:p>
                <a:pPr lvl="0" algn="ctr" defTabSz="622300">
                  <a:lnSpc>
                    <a:spcPct val="90000"/>
                  </a:lnSpc>
                  <a:spcBef>
                    <a:spcPct val="0"/>
                  </a:spcBef>
                  <a:spcAft>
                    <a:spcPct val="35000"/>
                  </a:spcAft>
                </a:pPr>
                <a:r>
                  <a:rPr lang="es-MX" sz="1300" dirty="0" smtClean="0">
                    <a:latin typeface="Maiandra GD" pitchFamily="34" charset="0"/>
                  </a:rPr>
                  <a:t>Esquematizar las áreas de una organización, y sus funciones para la medición del desempeño con base en la naturaleza NIF </a:t>
                </a:r>
              </a:p>
            </p:txBody>
          </p:sp>
        </p:grpSp>
      </p:grpSp>
      <p:grpSp>
        <p:nvGrpSpPr>
          <p:cNvPr id="19" name="82 Grupo"/>
          <p:cNvGrpSpPr/>
          <p:nvPr/>
        </p:nvGrpSpPr>
        <p:grpSpPr>
          <a:xfrm>
            <a:off x="2428860" y="3714752"/>
            <a:ext cx="2286016" cy="1285884"/>
            <a:chOff x="2428860" y="2285992"/>
            <a:chExt cx="2428892" cy="1907310"/>
          </a:xfrm>
        </p:grpSpPr>
        <p:sp>
          <p:nvSpPr>
            <p:cNvPr id="84" name="83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40 Grupo"/>
            <p:cNvGrpSpPr/>
            <p:nvPr/>
          </p:nvGrpSpPr>
          <p:grpSpPr>
            <a:xfrm>
              <a:off x="2428860" y="2357430"/>
              <a:ext cx="2409705" cy="1835872"/>
              <a:chOff x="2328534" y="2446311"/>
              <a:chExt cx="2409705" cy="1835872"/>
            </a:xfrm>
          </p:grpSpPr>
          <p:sp>
            <p:nvSpPr>
              <p:cNvPr id="86" name="85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7" name="86 Rectángulo"/>
              <p:cNvSpPr/>
              <p:nvPr/>
            </p:nvSpPr>
            <p:spPr>
              <a:xfrm>
                <a:off x="2409497" y="2500082"/>
                <a:ext cx="2250086" cy="1728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dirty="0" smtClean="0">
                    <a:latin typeface="Maiandra GD" pitchFamily="34" charset="0"/>
                  </a:rPr>
                  <a:t>RAP 1:</a:t>
                </a:r>
              </a:p>
              <a:p>
                <a:pPr lvl="0" algn="ctr" defTabSz="622300">
                  <a:lnSpc>
                    <a:spcPct val="90000"/>
                  </a:lnSpc>
                  <a:spcBef>
                    <a:spcPct val="0"/>
                  </a:spcBef>
                  <a:spcAft>
                    <a:spcPct val="35000"/>
                  </a:spcAft>
                </a:pPr>
                <a:r>
                  <a:rPr lang="es-MX" sz="1300" kern="1200" dirty="0" smtClean="0">
                    <a:latin typeface="Maiandra GD" pitchFamily="34" charset="0"/>
                  </a:rPr>
                  <a:t>Explica los métodos de análisis financiero para evaluar el desempeño de la organización</a:t>
                </a:r>
                <a:endParaRPr lang="es-MX" sz="1300" kern="1200" dirty="0">
                  <a:latin typeface="Maiandra GD" pitchFamily="34" charset="0"/>
                </a:endParaRPr>
              </a:p>
            </p:txBody>
          </p:sp>
        </p:grpSp>
      </p:grpSp>
      <p:grpSp>
        <p:nvGrpSpPr>
          <p:cNvPr id="23" name="87 Grupo"/>
          <p:cNvGrpSpPr/>
          <p:nvPr/>
        </p:nvGrpSpPr>
        <p:grpSpPr>
          <a:xfrm>
            <a:off x="2500298" y="5214950"/>
            <a:ext cx="2071670" cy="1428760"/>
            <a:chOff x="2428860" y="2285992"/>
            <a:chExt cx="2428892" cy="1907310"/>
          </a:xfrm>
        </p:grpSpPr>
        <p:sp>
          <p:nvSpPr>
            <p:cNvPr id="89" name="88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5" name="40 Grupo"/>
            <p:cNvGrpSpPr/>
            <p:nvPr/>
          </p:nvGrpSpPr>
          <p:grpSpPr>
            <a:xfrm>
              <a:off x="2428860" y="2357430"/>
              <a:ext cx="2409705" cy="1835872"/>
              <a:chOff x="2328534" y="2446311"/>
              <a:chExt cx="2409705" cy="1835872"/>
            </a:xfrm>
          </p:grpSpPr>
          <p:sp>
            <p:nvSpPr>
              <p:cNvPr id="91" name="90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91 Rectángulo"/>
              <p:cNvSpPr/>
              <p:nvPr/>
            </p:nvSpPr>
            <p:spPr>
              <a:xfrm>
                <a:off x="2409497" y="2500082"/>
                <a:ext cx="2250086" cy="1728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dirty="0" smtClean="0">
                    <a:latin typeface="Maiandra GD" pitchFamily="34" charset="0"/>
                  </a:rPr>
                  <a:t>RAP 2:</a:t>
                </a:r>
              </a:p>
              <a:p>
                <a:pPr lvl="0" algn="ctr" defTabSz="622300">
                  <a:lnSpc>
                    <a:spcPct val="90000"/>
                  </a:lnSpc>
                  <a:spcBef>
                    <a:spcPct val="0"/>
                  </a:spcBef>
                  <a:spcAft>
                    <a:spcPct val="35000"/>
                  </a:spcAft>
                </a:pPr>
                <a:r>
                  <a:rPr lang="es-MX" sz="1300" kern="1200" dirty="0" smtClean="0">
                    <a:latin typeface="Maiandra GD" pitchFamily="34" charset="0"/>
                  </a:rPr>
                  <a:t>Emplea los métodos de </a:t>
                </a:r>
                <a:r>
                  <a:rPr lang="es-MX" sz="1300" dirty="0" smtClean="0">
                    <a:latin typeface="Maiandra GD" pitchFamily="34" charset="0"/>
                  </a:rPr>
                  <a:t>análisis </a:t>
                </a:r>
                <a:r>
                  <a:rPr lang="es-MX" sz="1300" kern="1200" dirty="0" smtClean="0">
                    <a:latin typeface="Maiandra GD" pitchFamily="34" charset="0"/>
                  </a:rPr>
                  <a:t>financiero de una  empresa </a:t>
                </a:r>
                <a:r>
                  <a:rPr lang="es-MX" sz="1300" dirty="0" smtClean="0">
                    <a:latin typeface="Maiandra GD" pitchFamily="34" charset="0"/>
                  </a:rPr>
                  <a:t>para </a:t>
                </a:r>
                <a:r>
                  <a:rPr lang="es-MX" sz="1300" dirty="0">
                    <a:latin typeface="Maiandra GD" pitchFamily="34" charset="0"/>
                  </a:rPr>
                  <a:t>evaluar el desempeño de la organización</a:t>
                </a:r>
                <a:endParaRPr lang="es-MX" sz="1300" kern="1200" dirty="0">
                  <a:latin typeface="Maiandra GD" pitchFamily="34" charset="0"/>
                </a:endParaRPr>
              </a:p>
            </p:txBody>
          </p:sp>
        </p:grpSp>
      </p:grpSp>
      <p:grpSp>
        <p:nvGrpSpPr>
          <p:cNvPr id="26" name="92 Grupo"/>
          <p:cNvGrpSpPr/>
          <p:nvPr/>
        </p:nvGrpSpPr>
        <p:grpSpPr>
          <a:xfrm>
            <a:off x="4857752" y="3714752"/>
            <a:ext cx="2071670" cy="1285884"/>
            <a:chOff x="2428860" y="2285992"/>
            <a:chExt cx="2428892" cy="1907310"/>
          </a:xfrm>
        </p:grpSpPr>
        <p:sp>
          <p:nvSpPr>
            <p:cNvPr id="94" name="93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7" name="40 Grupo"/>
            <p:cNvGrpSpPr/>
            <p:nvPr/>
          </p:nvGrpSpPr>
          <p:grpSpPr>
            <a:xfrm>
              <a:off x="2428860" y="2357430"/>
              <a:ext cx="2409705" cy="1835872"/>
              <a:chOff x="2328534" y="2446311"/>
              <a:chExt cx="2409705" cy="1835872"/>
            </a:xfrm>
          </p:grpSpPr>
          <p:sp>
            <p:nvSpPr>
              <p:cNvPr id="96" name="95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7" name="96 Rectángulo"/>
              <p:cNvSpPr/>
              <p:nvPr/>
            </p:nvSpPr>
            <p:spPr>
              <a:xfrm>
                <a:off x="2409497" y="2500082"/>
                <a:ext cx="2250086" cy="1728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dirty="0" smtClean="0">
                    <a:latin typeface="Maiandra GD" pitchFamily="34" charset="0"/>
                  </a:rPr>
                  <a:t>RAP 1:</a:t>
                </a:r>
              </a:p>
              <a:p>
                <a:pPr lvl="0" algn="ctr" defTabSz="622300">
                  <a:lnSpc>
                    <a:spcPct val="90000"/>
                  </a:lnSpc>
                  <a:spcBef>
                    <a:spcPct val="0"/>
                  </a:spcBef>
                  <a:spcAft>
                    <a:spcPct val="35000"/>
                  </a:spcAft>
                </a:pPr>
                <a:r>
                  <a:rPr lang="es-MX" sz="1300" kern="1200" dirty="0" smtClean="0">
                    <a:latin typeface="Maiandra GD" pitchFamily="34" charset="0"/>
                  </a:rPr>
                  <a:t>Contextualiza los sistemas presupuestales como herramienta en la planeación financiera de la empresa</a:t>
                </a:r>
                <a:endParaRPr lang="es-MX" sz="1300" kern="1200" dirty="0">
                  <a:latin typeface="Maiandra GD" pitchFamily="34" charset="0"/>
                </a:endParaRPr>
              </a:p>
            </p:txBody>
          </p:sp>
        </p:grpSp>
      </p:grpSp>
      <p:grpSp>
        <p:nvGrpSpPr>
          <p:cNvPr id="28" name="97 Grupo"/>
          <p:cNvGrpSpPr/>
          <p:nvPr/>
        </p:nvGrpSpPr>
        <p:grpSpPr>
          <a:xfrm>
            <a:off x="4857752" y="5214950"/>
            <a:ext cx="2071670" cy="1428760"/>
            <a:chOff x="2428860" y="2285992"/>
            <a:chExt cx="2428892" cy="1907310"/>
          </a:xfrm>
        </p:grpSpPr>
        <p:sp>
          <p:nvSpPr>
            <p:cNvPr id="99" name="98 Rectángulo redondeado"/>
            <p:cNvSpPr/>
            <p:nvPr/>
          </p:nvSpPr>
          <p:spPr>
            <a:xfrm>
              <a:off x="2448047" y="2285992"/>
              <a:ext cx="2409705" cy="1835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3" name="40 Grupo"/>
            <p:cNvGrpSpPr/>
            <p:nvPr/>
          </p:nvGrpSpPr>
          <p:grpSpPr>
            <a:xfrm>
              <a:off x="2428860" y="2357430"/>
              <a:ext cx="2409705" cy="1835872"/>
              <a:chOff x="2328534" y="2446311"/>
              <a:chExt cx="2409705" cy="1835872"/>
            </a:xfrm>
          </p:grpSpPr>
          <p:sp>
            <p:nvSpPr>
              <p:cNvPr id="101" name="100 Rectángulo redondeado"/>
              <p:cNvSpPr/>
              <p:nvPr/>
            </p:nvSpPr>
            <p:spPr>
              <a:xfrm>
                <a:off x="2328534" y="2446311"/>
                <a:ext cx="2409705" cy="18358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622300">
                  <a:lnSpc>
                    <a:spcPct val="90000"/>
                  </a:lnSpc>
                  <a:spcAft>
                    <a:spcPct val="35000"/>
                  </a:spcAft>
                </a:pPr>
                <a:r>
                  <a:rPr lang="es-MX" sz="1300" dirty="0">
                    <a:latin typeface="Maiandra GD" pitchFamily="34" charset="0"/>
                  </a:rPr>
                  <a:t>RAP </a:t>
                </a:r>
                <a:r>
                  <a:rPr lang="es-MX" sz="1300" dirty="0" smtClean="0">
                    <a:latin typeface="Maiandra GD" pitchFamily="34" charset="0"/>
                  </a:rPr>
                  <a:t>2:</a:t>
                </a:r>
              </a:p>
              <a:p>
                <a:pPr algn="ctr" defTabSz="622300">
                  <a:lnSpc>
                    <a:spcPct val="90000"/>
                  </a:lnSpc>
                  <a:spcAft>
                    <a:spcPct val="35000"/>
                  </a:spcAft>
                </a:pPr>
                <a:r>
                  <a:rPr lang="es-MX" sz="1300" dirty="0" smtClean="0">
                    <a:latin typeface="Maiandra GD" pitchFamily="34" charset="0"/>
                  </a:rPr>
                  <a:t>Aplicar los tipos de presupuestos utilizados en la planeación financiera de la empresa para optimizar sus recursos  </a:t>
                </a:r>
                <a:endParaRPr lang="es-MX" sz="1300" dirty="0">
                  <a:latin typeface="Maiandra GD" pitchFamily="34" charset="0"/>
                </a:endParaRPr>
              </a:p>
            </p:txBody>
          </p:sp>
          <p:sp>
            <p:nvSpPr>
              <p:cNvPr id="102" name="101 Rectángulo"/>
              <p:cNvSpPr/>
              <p:nvPr/>
            </p:nvSpPr>
            <p:spPr>
              <a:xfrm>
                <a:off x="2347721" y="2500082"/>
                <a:ext cx="2250085" cy="1728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300" dirty="0" smtClean="0">
                    <a:latin typeface="Maiandra GD" pitchFamily="34" charset="0"/>
                  </a:rPr>
                  <a:t>:</a:t>
                </a:r>
              </a:p>
            </p:txBody>
          </p:sp>
        </p:grpSp>
      </p:grpSp>
      <p:cxnSp>
        <p:nvCxnSpPr>
          <p:cNvPr id="104" name="103 Conector angular"/>
          <p:cNvCxnSpPr>
            <a:stCxn id="40" idx="2"/>
            <a:endCxn id="22" idx="0"/>
          </p:cNvCxnSpPr>
          <p:nvPr/>
        </p:nvCxnSpPr>
        <p:spPr>
          <a:xfrm rot="16200000" flipH="1">
            <a:off x="5014577" y="823214"/>
            <a:ext cx="384990" cy="133828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6" name="105 Conector angular"/>
          <p:cNvCxnSpPr>
            <a:stCxn id="40" idx="2"/>
            <a:endCxn id="24" idx="0"/>
          </p:cNvCxnSpPr>
          <p:nvPr/>
        </p:nvCxnSpPr>
        <p:spPr>
          <a:xfrm rot="16200000" flipH="1">
            <a:off x="6062156" y="-224365"/>
            <a:ext cx="414629" cy="346307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8" name="107 Conector angular"/>
          <p:cNvCxnSpPr>
            <a:stCxn id="40" idx="2"/>
            <a:endCxn id="31" idx="0"/>
          </p:cNvCxnSpPr>
          <p:nvPr/>
        </p:nvCxnSpPr>
        <p:spPr>
          <a:xfrm rot="5400000">
            <a:off x="3855501" y="1002418"/>
            <a:ext cx="384990" cy="9798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0" name="109 Conector angular"/>
          <p:cNvCxnSpPr>
            <a:stCxn id="40" idx="2"/>
            <a:endCxn id="44" idx="0"/>
          </p:cNvCxnSpPr>
          <p:nvPr/>
        </p:nvCxnSpPr>
        <p:spPr>
          <a:xfrm rot="5400000">
            <a:off x="2663711" y="-260810"/>
            <a:ext cx="313552" cy="3434890"/>
          </a:xfrm>
          <a:prstGeom prst="bentConnector3">
            <a:avLst>
              <a:gd name="adj1" fmla="val 58837"/>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275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9"/>
                                        </p:tgtEl>
                                        <p:attrNameLst>
                                          <p:attrName>r</p:attrName>
                                        </p:attrNameLst>
                                      </p:cBhvr>
                                    </p:animRot>
                                    <p:animRot by="-240000">
                                      <p:cBhvr>
                                        <p:cTn id="39" dur="200" fill="hold">
                                          <p:stCondLst>
                                            <p:cond delay="200"/>
                                          </p:stCondLst>
                                        </p:cTn>
                                        <p:tgtEl>
                                          <p:spTgt spid="9"/>
                                        </p:tgtEl>
                                        <p:attrNameLst>
                                          <p:attrName>r</p:attrName>
                                        </p:attrNameLst>
                                      </p:cBhvr>
                                    </p:animRot>
                                    <p:animRot by="240000">
                                      <p:cBhvr>
                                        <p:cTn id="40" dur="200" fill="hold">
                                          <p:stCondLst>
                                            <p:cond delay="400"/>
                                          </p:stCondLst>
                                        </p:cTn>
                                        <p:tgtEl>
                                          <p:spTgt spid="9"/>
                                        </p:tgtEl>
                                        <p:attrNameLst>
                                          <p:attrName>r</p:attrName>
                                        </p:attrNameLst>
                                      </p:cBhvr>
                                    </p:animRot>
                                    <p:animRot by="-240000">
                                      <p:cBhvr>
                                        <p:cTn id="41" dur="200" fill="hold">
                                          <p:stCondLst>
                                            <p:cond delay="600"/>
                                          </p:stCondLst>
                                        </p:cTn>
                                        <p:tgtEl>
                                          <p:spTgt spid="9"/>
                                        </p:tgtEl>
                                        <p:attrNameLst>
                                          <p:attrName>r</p:attrName>
                                        </p:attrNameLst>
                                      </p:cBhvr>
                                    </p:animRot>
                                    <p:animRot by="120000">
                                      <p:cBhvr>
                                        <p:cTn id="42" dur="200" fill="hold">
                                          <p:stCondLst>
                                            <p:cond delay="800"/>
                                          </p:stCondLst>
                                        </p:cTn>
                                        <p:tgtEl>
                                          <p:spTgt spid="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heel(1)">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heel(1)">
                                      <p:cBhvr>
                                        <p:cTn id="62" dur="20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2000" fill="hold"/>
                                        <p:tgtEl>
                                          <p:spTgt spid="17"/>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2000" fill="hold"/>
                                        <p:tgtEl>
                                          <p:spTgt spid="23"/>
                                        </p:tgtEl>
                                      </p:cBhvr>
                                      <p:by x="150000" y="150000"/>
                                    </p:animScale>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nodeType="click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nodeType="clickEffect">
                                  <p:stCondLst>
                                    <p:cond delay="0"/>
                                  </p:stCondLst>
                                  <p:childTnLst>
                                    <p:animScale>
                                      <p:cBhvr>
                                        <p:cTn id="78"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t0.gstatic.com/images?q=tbn:ANd9GcSzzDJISdDgS31Q8FaYeyVAYqzTM6KntC-NaCzkAv5S6N9cMShqfHSVX_-q">
            <a:hlinkClick r:id="rId2"/>
          </p:cNvPr>
          <p:cNvPicPr>
            <a:picLocks noChangeAspect="1" noChangeArrowheads="1"/>
          </p:cNvPicPr>
          <p:nvPr/>
        </p:nvPicPr>
        <p:blipFill>
          <a:blip r:embed="rId3"/>
          <a:srcRect/>
          <a:stretch>
            <a:fillRect/>
          </a:stretch>
        </p:blipFill>
        <p:spPr bwMode="auto">
          <a:xfrm>
            <a:off x="344954" y="476671"/>
            <a:ext cx="2857521" cy="1585921"/>
          </a:xfrm>
          <a:prstGeom prst="rect">
            <a:avLst/>
          </a:prstGeom>
          <a:noFill/>
        </p:spPr>
      </p:pic>
      <p:pic>
        <p:nvPicPr>
          <p:cNvPr id="92164" name="Picture 4" descr="http://t2.gstatic.com/images?q=tbn:ANd9GcSx2rPvLQdj1fgXaxHPMc4sMg1O_hMs9hrpEuskyWV-JDB1Q7ZseW-fHcc">
            <a:hlinkClick r:id="rId4"/>
          </p:cNvPr>
          <p:cNvPicPr>
            <a:picLocks noChangeAspect="1" noChangeArrowheads="1"/>
          </p:cNvPicPr>
          <p:nvPr/>
        </p:nvPicPr>
        <p:blipFill>
          <a:blip r:embed="rId5"/>
          <a:srcRect/>
          <a:stretch>
            <a:fillRect/>
          </a:stretch>
        </p:blipFill>
        <p:spPr bwMode="auto">
          <a:xfrm>
            <a:off x="6516216" y="980728"/>
            <a:ext cx="2475621" cy="1676407"/>
          </a:xfrm>
          <a:prstGeom prst="rect">
            <a:avLst/>
          </a:prstGeom>
          <a:noFill/>
        </p:spPr>
      </p:pic>
      <p:pic>
        <p:nvPicPr>
          <p:cNvPr id="92166" name="Picture 6" descr="http://t2.gstatic.com/images?q=tbn:ANd9GcQvsTH37FFzWQSNQXKyQ4xdlEAC41mzIXL2gqfRaBPKtRa03Gy_a8z0yg">
            <a:hlinkClick r:id="rId6"/>
          </p:cNvPr>
          <p:cNvPicPr>
            <a:picLocks noChangeAspect="1" noChangeArrowheads="1"/>
          </p:cNvPicPr>
          <p:nvPr/>
        </p:nvPicPr>
        <p:blipFill>
          <a:blip r:embed="rId7"/>
          <a:srcRect/>
          <a:stretch>
            <a:fillRect/>
          </a:stretch>
        </p:blipFill>
        <p:spPr bwMode="auto">
          <a:xfrm>
            <a:off x="3223526" y="980728"/>
            <a:ext cx="3000396" cy="2879415"/>
          </a:xfrm>
          <a:prstGeom prst="rect">
            <a:avLst/>
          </a:prstGeom>
          <a:noFill/>
        </p:spPr>
      </p:pic>
      <p:pic>
        <p:nvPicPr>
          <p:cNvPr id="92168" name="Picture 8" descr="http://t1.gstatic.com/images?q=tbn:ANd9GcQqk0ce8Ig0T1dTTYipJ9R_g_CiSfySMOUc-vBsAF3TSppGHDwFm8e46g">
            <a:hlinkClick r:id="rId8"/>
          </p:cNvPr>
          <p:cNvPicPr>
            <a:picLocks noChangeAspect="1" noChangeArrowheads="1"/>
          </p:cNvPicPr>
          <p:nvPr/>
        </p:nvPicPr>
        <p:blipFill>
          <a:blip r:embed="rId9"/>
          <a:srcRect/>
          <a:stretch>
            <a:fillRect/>
          </a:stretch>
        </p:blipFill>
        <p:spPr bwMode="auto">
          <a:xfrm>
            <a:off x="611069" y="3356992"/>
            <a:ext cx="2387956" cy="1673449"/>
          </a:xfrm>
          <a:prstGeom prst="rect">
            <a:avLst/>
          </a:prstGeom>
          <a:noFill/>
        </p:spPr>
      </p:pic>
      <p:pic>
        <p:nvPicPr>
          <p:cNvPr id="92170" name="Picture 10" descr="Ver imagen en tamaño completo">
            <a:hlinkClick r:id="rId10"/>
          </p:cNvPr>
          <p:cNvPicPr>
            <a:picLocks noChangeAspect="1" noChangeArrowheads="1"/>
          </p:cNvPicPr>
          <p:nvPr/>
        </p:nvPicPr>
        <p:blipFill>
          <a:blip r:embed="rId11"/>
          <a:srcRect/>
          <a:stretch>
            <a:fillRect/>
          </a:stretch>
        </p:blipFill>
        <p:spPr bwMode="auto">
          <a:xfrm>
            <a:off x="5292080" y="4046466"/>
            <a:ext cx="2766773" cy="1438280"/>
          </a:xfrm>
          <a:prstGeom prst="rect">
            <a:avLst/>
          </a:prstGeom>
          <a:noFill/>
        </p:spPr>
      </p:pic>
    </p:spTree>
    <p:extLst>
      <p:ext uri="{BB962C8B-B14F-4D97-AF65-F5344CB8AC3E}">
        <p14:creationId xmlns:p14="http://schemas.microsoft.com/office/powerpoint/2010/main" val="280421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9548 -2.6087E-6 L -0.04045 -2.6087E-6 C -0.01597 -2.6087E-6 0.01476 0.06059 0.01476 0.11009 L 0.01476 0.2204 " pathEditMode="relative" rAng="0" ptsTypes="FfFF">
                                      <p:cBhvr>
                                        <p:cTn id="6" dur="2000" fill="hold"/>
                                        <p:tgtEl>
                                          <p:spTgt spid="92162"/>
                                        </p:tgtEl>
                                        <p:attrNameLst>
                                          <p:attrName>ppt_x</p:attrName>
                                          <p:attrName>ppt_y</p:attrName>
                                        </p:attrNameLst>
                                      </p:cBhvr>
                                      <p:rCtr x="5503" y="11008"/>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9216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4" dur="2000" fill="hold"/>
                                        <p:tgtEl>
                                          <p:spTgt spid="9216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1" presetClass="path" presetSubtype="0" accel="50000" decel="50000" fill="hold" nodeType="clickEffect">
                                  <p:stCondLst>
                                    <p:cond delay="0"/>
                                  </p:stCondLst>
                                  <p:childTnLst>
                                    <p:animMotion origin="layout" path="M 0 0 C 0.006 0.006 0.011 0.011 0.015 0.017 C 0.02 0.011 0.024 0.006 0.03 0 C 0.065 -0.035 0.107 -0.05 0.124 -0.034 C 0.14 -0.017 0.125 0.025 0.09 0.06 C 0.084 0.065 0.079 0.07 0.073 0.075 C 0.079 0.079 0.084 0.084 0.09 0.09 C 0.125 0.125 0.14 0.167 0.124 0.183 C 0.107 0.2 0.065 0.185 0.03 0.15 C 0.024 0.144 0.02 0.139 0.015 0.133 C 0.011 0.139 0.006 0.144 0 0.15 C -0.035 0.185 -0.077 0.2 -0.094 0.183 C -0.11 0.167 -0.095 0.125 -0.06 0.09 C -0.054 0.084 -0.049 0.079 -0.043 0.075 C -0.049 0.07 -0.054 0.065 -0.06 0.06 C -0.095 0.025 -0.11 -0.017 -0.094 -0.034 C -0.077 -0.05 -0.035 -0.035 0 0 Z" pathEditMode="relative" ptsTypes="">
                                      <p:cBhvr>
                                        <p:cTn id="18" dur="2000" fill="hold"/>
                                        <p:tgtEl>
                                          <p:spTgt spid="9216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9" presetClass="path" presetSubtype="0" accel="50000" decel="50000" fill="hold" nodeType="click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22" dur="2000" fill="hold"/>
                                        <p:tgtEl>
                                          <p:spTgt spid="921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Seguros</a:t>
            </a:r>
            <a:r>
              <a:rPr lang="es-MX"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itchFamily="34" charset="0"/>
              </a:rPr>
              <a:t> </a:t>
            </a:r>
            <a:endParaRPr lang="es-MX"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itchFamily="34" charset="0"/>
            </a:endParaRPr>
          </a:p>
        </p:txBody>
      </p:sp>
      <p:sp>
        <p:nvSpPr>
          <p:cNvPr id="3" name="2 Marcador de contenido"/>
          <p:cNvSpPr>
            <a:spLocks noGrp="1"/>
          </p:cNvSpPr>
          <p:nvPr>
            <p:ph idx="1"/>
          </p:nvPr>
        </p:nvSpPr>
        <p:spPr/>
        <p:txBody>
          <a:bodyPr/>
          <a:lstStyle/>
          <a:p>
            <a:r>
              <a:rPr lang="es-MX" dirty="0" smtClean="0">
                <a:latin typeface="Maiandra GD" pitchFamily="34" charset="0"/>
              </a:rPr>
              <a:t>Agentes o corredores de seguros</a:t>
            </a:r>
          </a:p>
          <a:p>
            <a:pPr algn="just"/>
            <a:r>
              <a:rPr lang="es-MX" dirty="0" smtClean="0">
                <a:latin typeface="Maiandra GD" pitchFamily="34" charset="0"/>
              </a:rPr>
              <a:t>Aseguradoras</a:t>
            </a:r>
          </a:p>
          <a:p>
            <a:endParaRPr lang="es-MX" dirty="0"/>
          </a:p>
        </p:txBody>
      </p:sp>
      <p:pic>
        <p:nvPicPr>
          <p:cNvPr id="4" name="Picture 2" descr="http://cdn.animalpolitico.com/files/aseguradoras-261x300.jpg">
            <a:hlinkClick r:id="rId2"/>
          </p:cNvPr>
          <p:cNvPicPr>
            <a:picLocks noChangeAspect="1" noChangeArrowheads="1"/>
          </p:cNvPicPr>
          <p:nvPr/>
        </p:nvPicPr>
        <p:blipFill>
          <a:blip r:embed="rId3"/>
          <a:srcRect/>
          <a:stretch>
            <a:fillRect/>
          </a:stretch>
        </p:blipFill>
        <p:spPr bwMode="auto">
          <a:xfrm>
            <a:off x="5715008" y="2214554"/>
            <a:ext cx="2799462" cy="321469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p:txBody>
          <a:bodyPr/>
          <a:lstStyle/>
          <a:p>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Unidad didáctica 2</a:t>
            </a:r>
            <a:b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análisis financiero</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29912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200"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207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Normas </a:t>
            </a: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de Información Financiera </a:t>
            </a: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(NIF)</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pPr algn="just"/>
            <a:r>
              <a:rPr lang="es-MX" dirty="0" smtClean="0">
                <a:latin typeface="Maiandra GD" pitchFamily="34" charset="0"/>
              </a:rPr>
              <a:t>Es una técnica que se utiliza para el registro de las operaciones que afectan económicamente a una entidad.</a:t>
            </a:r>
          </a:p>
          <a:p>
            <a:pPr algn="just"/>
            <a:r>
              <a:rPr lang="es-MX" dirty="0" smtClean="0">
                <a:latin typeface="Maiandra GD" pitchFamily="34" charset="0"/>
              </a:rPr>
              <a:t> Las operaciones que afectan económicamente a una entidad incluyen las transacciones, transformaciones internas y otros eventos</a:t>
            </a:r>
            <a:r>
              <a:rPr lang="es-MX" dirty="0" smtClean="0"/>
              <a:t>. </a:t>
            </a:r>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Método de </a:t>
            </a:r>
            <a:b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Análisis Financiero</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pPr marL="0" indent="0" algn="just">
              <a:buNone/>
            </a:pPr>
            <a:r>
              <a:rPr lang="es-MX" sz="2800" dirty="0" smtClean="0">
                <a:latin typeface="Maiandra GD" pitchFamily="34" charset="0"/>
              </a:rPr>
              <a:t>Concepto:</a:t>
            </a:r>
          </a:p>
          <a:p>
            <a:pPr algn="just"/>
            <a:r>
              <a:rPr lang="es-MX" sz="2800" dirty="0" smtClean="0">
                <a:latin typeface="Maiandra GD" pitchFamily="34" charset="0"/>
              </a:rPr>
              <a:t>Distinción y separación de las partes de un todo hasta llegar a conocer sus </a:t>
            </a:r>
            <a:r>
              <a:rPr lang="es-MX" sz="2800" dirty="0" smtClean="0">
                <a:latin typeface="Maiandra GD" pitchFamily="34" charset="0"/>
              </a:rPr>
              <a:t>elementos.</a:t>
            </a:r>
            <a:endParaRPr lang="es-MX" sz="2800" dirty="0" smtClean="0">
              <a:latin typeface="Maiandra GD" pitchFamily="34" charset="0"/>
            </a:endParaRPr>
          </a:p>
          <a:p>
            <a:pPr algn="just"/>
            <a:r>
              <a:rPr lang="es-MX" sz="2800" dirty="0" smtClean="0">
                <a:latin typeface="Maiandra GD" pitchFamily="34" charset="0"/>
              </a:rPr>
              <a:t>Descomposición de todo en las partes que lo </a:t>
            </a:r>
            <a:r>
              <a:rPr lang="es-MX" sz="2800" dirty="0" smtClean="0">
                <a:latin typeface="Maiandra GD" pitchFamily="34" charset="0"/>
              </a:rPr>
              <a:t>integran.</a:t>
            </a:r>
            <a:endParaRPr lang="es-MX" sz="2800" dirty="0" smtClean="0">
              <a:latin typeface="Maiandra GD" pitchFamily="34" charset="0"/>
            </a:endParaRPr>
          </a:p>
          <a:p>
            <a:pPr algn="just"/>
            <a:r>
              <a:rPr lang="es-MX" sz="2800" dirty="0" smtClean="0">
                <a:latin typeface="Maiandra GD" pitchFamily="34" charset="0"/>
              </a:rPr>
              <a:t>Técnica primaria aplicable para entender lo que se dicen los estados financieros</a:t>
            </a:r>
            <a:r>
              <a:rPr lang="es-MX" dirty="0" smtClean="0"/>
              <a:t>.</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1)">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1)">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sz="2800" dirty="0" smtClean="0">
                <a:latin typeface="Maiandra GD" pitchFamily="34" charset="0"/>
              </a:rPr>
              <a:t>Es la separación del contenido de los estados financieros a una misma fecha o correspondiente a un mismo periodo.</a:t>
            </a:r>
            <a:endParaRPr lang="es-MX" sz="2800" dirty="0">
              <a:latin typeface="Maiandra GD" pitchFamily="34" charset="0"/>
            </a:endParaRPr>
          </a:p>
        </p:txBody>
      </p:sp>
      <p:sp>
        <p:nvSpPr>
          <p:cNvPr id="7" name="6 Título"/>
          <p:cNvSpPr>
            <a:spLocks noGrp="1"/>
          </p:cNvSpPr>
          <p:nvPr>
            <p:ph type="title"/>
          </p:nvPr>
        </p:nvSpPr>
        <p:spPr>
          <a:xfrm>
            <a:off x="467544" y="404664"/>
            <a:ext cx="8229600" cy="1143000"/>
          </a:xfrm>
        </p:spPr>
        <p:txBody>
          <a:bodyPr/>
          <a:lstStyle/>
          <a:p>
            <a:r>
              <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Porcientos Integrales</a:t>
            </a:r>
            <a:r>
              <a:rPr lang="es-MX"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
            </a:r>
            <a:br>
              <a:rPr lang="es-MX"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Bases del Procedimiento</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pPr algn="just">
              <a:buNone/>
            </a:pPr>
            <a:r>
              <a:rPr lang="es-MX" dirty="0" smtClean="0">
                <a:latin typeface="Maiandra GD" pitchFamily="34" charset="0"/>
              </a:rPr>
              <a:t>Toma como base este procedimiento, el axioma matemático que se anuncia diciendo “El todo es igual a la suma de sus partes, donde el todo se le asigna un valor igual al 100% y a las partes un porciento relativo”.</a:t>
            </a:r>
            <a:endParaRPr lang="es-MX" dirty="0">
              <a:latin typeface="Maiandra G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29600" cy="1143000"/>
          </a:xfrm>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Razones </a:t>
            </a: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Simples</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457200" y="1639341"/>
            <a:ext cx="8229600" cy="4525963"/>
          </a:xfrm>
        </p:spPr>
        <p:txBody>
          <a:bodyPr/>
          <a:lstStyle/>
          <a:p>
            <a:pPr marL="0" indent="0" algn="just">
              <a:buNone/>
            </a:pPr>
            <a:r>
              <a:rPr lang="es-MX" b="1" dirty="0" smtClean="0">
                <a:latin typeface="Maiandra GD" pitchFamily="34" charset="0"/>
              </a:rPr>
              <a:t>Concepto:</a:t>
            </a:r>
          </a:p>
          <a:p>
            <a:pPr algn="just"/>
            <a:r>
              <a:rPr lang="es-MX" sz="2800" dirty="0" smtClean="0">
                <a:latin typeface="Maiandra GD" pitchFamily="34" charset="0"/>
              </a:rPr>
              <a:t>Este procedimiento consiste en determinar las relaciones de dependencia que existe al comparar geométricamente las cifras de dos  o mas conceptos que integran el contenido de los estados financieros de una empresa.</a:t>
            </a:r>
            <a:endParaRPr lang="es-MX" sz="2800" dirty="0">
              <a:latin typeface="Maiandra G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3">
                                            <p:txEl>
                                              <p:pRg st="0" end="0"/>
                                            </p:txEl>
                                          </p:spTgt>
                                        </p:tgtEl>
                                        <p:attrNameLst>
                                          <p:attrName>style.color</p:attrName>
                                        </p:attrNameLst>
                                      </p:cBhvr>
                                      <p:to>
                                        <a:schemeClr val="bg1"/>
                                      </p:to>
                                    </p:animClr>
                                    <p:animClr clrSpc="rgb" dir="cw">
                                      <p:cBhvr>
                                        <p:cTn id="11" dur="250" autoRev="1" fill="remove"/>
                                        <p:tgtEl>
                                          <p:spTgt spid="3">
                                            <p:txEl>
                                              <p:pRg st="0" end="0"/>
                                            </p:txEl>
                                          </p:spTgt>
                                        </p:tgtEl>
                                        <p:attrNameLst>
                                          <p:attrName>fillcolor</p:attrName>
                                        </p:attrNameLst>
                                      </p:cBhvr>
                                      <p:to>
                                        <a:schemeClr val="bg1"/>
                                      </p:to>
                                    </p:animClr>
                                    <p:set>
                                      <p:cBhvr>
                                        <p:cTn id="12" dur="250" autoRev="1" fill="remove"/>
                                        <p:tgtEl>
                                          <p:spTgt spid="3">
                                            <p:txEl>
                                              <p:pRg st="0" end="0"/>
                                            </p:txEl>
                                          </p:spTgt>
                                        </p:tgtEl>
                                        <p:attrNameLst>
                                          <p:attrName>fill.type</p:attrName>
                                        </p:attrNameLst>
                                      </p:cBhvr>
                                      <p:to>
                                        <p:strVal val="solid"/>
                                      </p:to>
                                    </p:set>
                                    <p:set>
                                      <p:cBhvr>
                                        <p:cTn id="13" dur="250" autoRev="1" fill="remove"/>
                                        <p:tgtEl>
                                          <p:spTgt spid="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grpId="0" nodeType="clickEffect">
                                  <p:stCondLst>
                                    <p:cond delay="0"/>
                                  </p:stCondLst>
                                  <p:childTnLst>
                                    <p:animClr clrSpc="rgb" dir="cw">
                                      <p:cBhvr override="childStyle">
                                        <p:cTn id="17" dur="250" autoRev="1" fill="remove"/>
                                        <p:tgtEl>
                                          <p:spTgt spid="3">
                                            <p:txEl>
                                              <p:pRg st="1" end="1"/>
                                            </p:txEl>
                                          </p:spTgt>
                                        </p:tgtEl>
                                        <p:attrNameLst>
                                          <p:attrName>style.color</p:attrName>
                                        </p:attrNameLst>
                                      </p:cBhvr>
                                      <p:to>
                                        <a:schemeClr val="bg1"/>
                                      </p:to>
                                    </p:animClr>
                                    <p:animClr clrSpc="rgb" dir="cw">
                                      <p:cBhvr>
                                        <p:cTn id="18" dur="250" autoRev="1" fill="remove"/>
                                        <p:tgtEl>
                                          <p:spTgt spid="3">
                                            <p:txEl>
                                              <p:pRg st="1" end="1"/>
                                            </p:txEl>
                                          </p:spTgt>
                                        </p:tgtEl>
                                        <p:attrNameLst>
                                          <p:attrName>fillcolor</p:attrName>
                                        </p:attrNameLst>
                                      </p:cBhvr>
                                      <p:to>
                                        <a:schemeClr val="bg1"/>
                                      </p:to>
                                    </p:animClr>
                                    <p:set>
                                      <p:cBhvr>
                                        <p:cTn id="19" dur="250" autoRev="1" fill="remove"/>
                                        <p:tgtEl>
                                          <p:spTgt spid="3">
                                            <p:txEl>
                                              <p:pRg st="1" end="1"/>
                                            </p:txEl>
                                          </p:spTgt>
                                        </p:tgtEl>
                                        <p:attrNameLst>
                                          <p:attrName>fill.type</p:attrName>
                                        </p:attrNameLst>
                                      </p:cBhvr>
                                      <p:to>
                                        <p:strVal val="solid"/>
                                      </p:to>
                                    </p:set>
                                    <p:set>
                                      <p:cBhvr>
                                        <p:cTn id="20"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85720" y="214290"/>
          <a:ext cx="8715435" cy="4585100"/>
        </p:xfrm>
        <a:graphic>
          <a:graphicData uri="http://schemas.openxmlformats.org/drawingml/2006/table">
            <a:tbl>
              <a:tblPr firstRow="1" bandRow="1">
                <a:tableStyleId>{616DA210-FB5B-4158-B5E0-FEB733F419BA}</a:tableStyleId>
              </a:tblPr>
              <a:tblGrid>
                <a:gridCol w="2214578"/>
                <a:gridCol w="3643338"/>
                <a:gridCol w="2857519"/>
              </a:tblGrid>
              <a:tr h="284203">
                <a:tc gridSpan="3">
                  <a:txBody>
                    <a:bodyPr/>
                    <a:lstStyle/>
                    <a:p>
                      <a:pPr algn="ctr"/>
                      <a:r>
                        <a:rPr lang="es-MX" sz="1600" b="1" dirty="0" smtClean="0"/>
                        <a:t>RAZON DE RENTABILIDAD</a:t>
                      </a:r>
                    </a:p>
                  </a:txBody>
                  <a:tcPr anchor="ctr"/>
                </a:tc>
                <a:tc hMerge="1">
                  <a:txBody>
                    <a:bodyPr/>
                    <a:lstStyle/>
                    <a:p>
                      <a:endParaRPr lang="es-MX"/>
                    </a:p>
                  </a:txBody>
                  <a:tcPr/>
                </a:tc>
                <a:tc hMerge="1">
                  <a:txBody>
                    <a:bodyPr/>
                    <a:lstStyle/>
                    <a:p>
                      <a:endParaRPr lang="es-MX"/>
                    </a:p>
                  </a:txBody>
                  <a:tcPr/>
                </a:tc>
              </a:tr>
              <a:tr h="542570">
                <a:tc>
                  <a:txBody>
                    <a:bodyPr/>
                    <a:lstStyle/>
                    <a:p>
                      <a:pPr algn="ctr"/>
                      <a:r>
                        <a:rPr lang="es-MX" sz="1600" b="0" dirty="0" smtClean="0"/>
                        <a:t>Utilidad</a:t>
                      </a:r>
                      <a:r>
                        <a:rPr lang="es-MX" sz="1600" b="0" baseline="0" dirty="0" smtClean="0"/>
                        <a:t> por Acción</a:t>
                      </a:r>
                      <a:endParaRPr lang="es-MX" sz="1600" b="0" dirty="0"/>
                    </a:p>
                  </a:txBody>
                  <a:tcPr anchor="ctr"/>
                </a:tc>
                <a:tc>
                  <a:txBody>
                    <a:bodyPr/>
                    <a:lstStyle/>
                    <a:p>
                      <a:r>
                        <a:rPr lang="es-MX" sz="1600" dirty="0" smtClean="0"/>
                        <a:t>Utilidad neta ÷ numero</a:t>
                      </a:r>
                      <a:r>
                        <a:rPr lang="es-MX" sz="1600" baseline="0" dirty="0" smtClean="0"/>
                        <a:t> de acciones</a:t>
                      </a:r>
                      <a:endParaRPr lang="es-MX" sz="1600" dirty="0"/>
                    </a:p>
                  </a:txBody>
                  <a:tcPr anchor="ctr"/>
                </a:tc>
                <a:tc>
                  <a:txBody>
                    <a:bodyPr/>
                    <a:lstStyle/>
                    <a:p>
                      <a:r>
                        <a:rPr lang="es-MX" sz="1600" dirty="0" smtClean="0"/>
                        <a:t>Medir la rentabilidad</a:t>
                      </a:r>
                      <a:r>
                        <a:rPr lang="es-MX" sz="1600" baseline="0" dirty="0" smtClean="0"/>
                        <a:t> por acción</a:t>
                      </a:r>
                      <a:endParaRPr lang="es-MX" sz="1600" dirty="0"/>
                    </a:p>
                  </a:txBody>
                  <a:tcPr anchor="ctr"/>
                </a:tc>
              </a:tr>
              <a:tr h="775100">
                <a:tc>
                  <a:txBody>
                    <a:bodyPr/>
                    <a:lstStyle/>
                    <a:p>
                      <a:pPr algn="ctr"/>
                      <a:r>
                        <a:rPr lang="es-MX" sz="1600" b="0" dirty="0" smtClean="0"/>
                        <a:t>Margen neto</a:t>
                      </a:r>
                      <a:r>
                        <a:rPr lang="es-MX" sz="1600" b="0" baseline="0" dirty="0" smtClean="0"/>
                        <a:t> de utilidad</a:t>
                      </a:r>
                      <a:endParaRPr lang="es-MX" sz="1600" b="0" dirty="0"/>
                    </a:p>
                  </a:txBody>
                  <a:tcPr anchor="ctr"/>
                </a:tc>
                <a:tc>
                  <a:txBody>
                    <a:bodyPr/>
                    <a:lstStyle/>
                    <a:p>
                      <a:r>
                        <a:rPr lang="es-MX" sz="1600" dirty="0" smtClean="0"/>
                        <a:t>Utilidad</a:t>
                      </a:r>
                      <a:r>
                        <a:rPr lang="es-MX" sz="1600" baseline="0" dirty="0" smtClean="0"/>
                        <a:t> neta </a:t>
                      </a:r>
                      <a:r>
                        <a:rPr lang="es-MX" sz="1600" dirty="0" smtClean="0"/>
                        <a:t>÷ ventas</a:t>
                      </a:r>
                      <a:r>
                        <a:rPr lang="es-MX" sz="1600" baseline="0" dirty="0" smtClean="0"/>
                        <a:t> netas</a:t>
                      </a:r>
                      <a:endParaRPr lang="es-MX" sz="1600" dirty="0"/>
                    </a:p>
                  </a:txBody>
                  <a:tcPr anchor="ctr"/>
                </a:tc>
                <a:tc>
                  <a:txBody>
                    <a:bodyPr/>
                    <a:lstStyle/>
                    <a:p>
                      <a:r>
                        <a:rPr lang="es-MX" sz="1600" dirty="0" smtClean="0"/>
                        <a:t>Medir la factibilidad para</a:t>
                      </a:r>
                      <a:r>
                        <a:rPr lang="es-MX" sz="1600" baseline="0" dirty="0" smtClean="0"/>
                        <a:t> convertir las ventas en utilidad</a:t>
                      </a:r>
                    </a:p>
                  </a:txBody>
                  <a:tcPr anchor="ctr"/>
                </a:tc>
              </a:tr>
              <a:tr h="284203">
                <a:tc gridSpan="3">
                  <a:txBody>
                    <a:bodyPr/>
                    <a:lstStyle/>
                    <a:p>
                      <a:pPr algn="ctr"/>
                      <a:r>
                        <a:rPr lang="es-MX" sz="1600" b="1" dirty="0" smtClean="0"/>
                        <a:t>LIQUIDEZ </a:t>
                      </a:r>
                      <a:endParaRPr lang="es-MX" sz="1600" b="1" dirty="0"/>
                    </a:p>
                  </a:txBody>
                  <a:tcPr anchor="ctr"/>
                </a:tc>
                <a:tc hMerge="1">
                  <a:txBody>
                    <a:bodyPr/>
                    <a:lstStyle/>
                    <a:p>
                      <a:endParaRPr lang="es-MX"/>
                    </a:p>
                  </a:txBody>
                  <a:tcPr/>
                </a:tc>
                <a:tc hMerge="1">
                  <a:txBody>
                    <a:bodyPr/>
                    <a:lstStyle/>
                    <a:p>
                      <a:endParaRPr lang="es-MX"/>
                    </a:p>
                  </a:txBody>
                  <a:tcPr/>
                </a:tc>
              </a:tr>
              <a:tr h="542570">
                <a:tc>
                  <a:txBody>
                    <a:bodyPr/>
                    <a:lstStyle/>
                    <a:p>
                      <a:pPr algn="ctr"/>
                      <a:r>
                        <a:rPr lang="es-MX" sz="1600" dirty="0" smtClean="0"/>
                        <a:t>Disponible</a:t>
                      </a:r>
                      <a:endParaRPr lang="es-MX" sz="1600" dirty="0"/>
                    </a:p>
                  </a:txBody>
                  <a:tcPr anchor="ctr"/>
                </a:tc>
                <a:tc>
                  <a:txBody>
                    <a:bodyPr/>
                    <a:lstStyle/>
                    <a:p>
                      <a:pPr algn="ctr"/>
                      <a:r>
                        <a:rPr lang="es-MX" sz="1600" dirty="0" smtClean="0"/>
                        <a:t>Caja</a:t>
                      </a:r>
                      <a:r>
                        <a:rPr lang="es-MX" sz="1600" baseline="0" dirty="0" smtClean="0"/>
                        <a:t> y Bancos ÷ pasivo circulante</a:t>
                      </a:r>
                      <a:endParaRPr lang="es-MX" sz="1600" dirty="0"/>
                    </a:p>
                  </a:txBody>
                  <a:tcPr anchor="ctr"/>
                </a:tc>
                <a:tc>
                  <a:txBody>
                    <a:bodyPr/>
                    <a:lstStyle/>
                    <a:p>
                      <a:pPr algn="l"/>
                      <a:r>
                        <a:rPr lang="es-MX" sz="1600" dirty="0" smtClean="0"/>
                        <a:t>Medir</a:t>
                      </a:r>
                      <a:r>
                        <a:rPr lang="es-MX" sz="1600" baseline="0" dirty="0" smtClean="0"/>
                        <a:t> en índice de liquidez disponible</a:t>
                      </a:r>
                      <a:endParaRPr lang="es-MX" sz="1600" dirty="0"/>
                    </a:p>
                  </a:txBody>
                  <a:tcPr anchor="ctr"/>
                </a:tc>
              </a:tr>
              <a:tr h="775100">
                <a:tc>
                  <a:txBody>
                    <a:bodyPr/>
                    <a:lstStyle/>
                    <a:p>
                      <a:pPr algn="ctr"/>
                      <a:r>
                        <a:rPr lang="es-MX" sz="1600" dirty="0" smtClean="0"/>
                        <a:t>Capital de trabajo</a:t>
                      </a:r>
                      <a:endParaRPr lang="es-MX" sz="1600" dirty="0"/>
                    </a:p>
                  </a:txBody>
                  <a:tcPr anchor="ctr"/>
                </a:tc>
                <a:tc>
                  <a:txBody>
                    <a:bodyPr/>
                    <a:lstStyle/>
                    <a:p>
                      <a:pPr algn="l"/>
                      <a:r>
                        <a:rPr lang="es-MX" sz="1600" dirty="0" smtClean="0"/>
                        <a:t>Activo circulante ÷ pasivo Circulante</a:t>
                      </a:r>
                    </a:p>
                  </a:txBody>
                  <a:tcPr anchor="ctr"/>
                </a:tc>
                <a:tc>
                  <a:txBody>
                    <a:bodyPr/>
                    <a:lstStyle/>
                    <a:p>
                      <a:pPr algn="ctr"/>
                      <a:r>
                        <a:rPr lang="es-MX" sz="1600" dirty="0" smtClean="0"/>
                        <a:t>Medir la habilidad</a:t>
                      </a:r>
                      <a:r>
                        <a:rPr lang="es-MX" sz="1600" baseline="0" dirty="0" smtClean="0"/>
                        <a:t> para cubrir compromisos inmediatos</a:t>
                      </a:r>
                      <a:endParaRPr lang="es-MX" sz="1600" dirty="0"/>
                    </a:p>
                  </a:txBody>
                  <a:tcPr anchor="ctr"/>
                </a:tc>
              </a:tr>
              <a:tr h="542570">
                <a:tc>
                  <a:txBody>
                    <a:bodyPr/>
                    <a:lstStyle/>
                    <a:p>
                      <a:pPr algn="ctr"/>
                      <a:r>
                        <a:rPr lang="es-MX" sz="1600" dirty="0" smtClean="0"/>
                        <a:t>Severa</a:t>
                      </a:r>
                      <a:r>
                        <a:rPr lang="es-MX" sz="1600" baseline="0" dirty="0" smtClean="0"/>
                        <a:t> o del ácido</a:t>
                      </a:r>
                      <a:endParaRPr lang="es-MX"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Activo circulante-inventario ÷pasivo circulante</a:t>
                      </a:r>
                    </a:p>
                  </a:txBody>
                  <a:tcPr anchor="ctr"/>
                </a:tc>
                <a:tc>
                  <a:txBody>
                    <a:bodyPr/>
                    <a:lstStyle/>
                    <a:p>
                      <a:endParaRPr lang="es-MX" sz="1600" dirty="0"/>
                    </a:p>
                  </a:txBody>
                  <a:tcPr anchor="ctr"/>
                </a:tc>
              </a:tr>
              <a:tr h="542570">
                <a:tc>
                  <a:txBody>
                    <a:bodyPr/>
                    <a:lstStyle/>
                    <a:p>
                      <a:pPr algn="ctr"/>
                      <a:r>
                        <a:rPr lang="es-MX" sz="1600" dirty="0" smtClean="0"/>
                        <a:t>Posición defensiva</a:t>
                      </a:r>
                      <a:endParaRPr lang="es-MX" sz="1600" dirty="0"/>
                    </a:p>
                  </a:txBody>
                  <a:tcPr anchor="ctr"/>
                </a:tc>
                <a:tc>
                  <a:txBody>
                    <a:bodyPr/>
                    <a:lstStyle/>
                    <a:p>
                      <a:pPr algn="ctr"/>
                      <a:r>
                        <a:rPr lang="es-MX" sz="1600" dirty="0" smtClean="0"/>
                        <a:t>Activo circulante inventarios*360</a:t>
                      </a:r>
                      <a:r>
                        <a:rPr lang="es-MX" sz="1600" baseline="0" dirty="0" smtClean="0"/>
                        <a:t> </a:t>
                      </a:r>
                      <a:r>
                        <a:rPr lang="es-MX" sz="1600" dirty="0" smtClean="0"/>
                        <a:t>÷costo</a:t>
                      </a:r>
                      <a:r>
                        <a:rPr lang="es-MX" sz="1600" baseline="0" dirty="0" smtClean="0"/>
                        <a:t> total</a:t>
                      </a:r>
                      <a:endParaRPr lang="es-MX" sz="1600" dirty="0"/>
                    </a:p>
                  </a:txBody>
                  <a:tcPr anchor="ctr"/>
                </a:tc>
                <a:tc>
                  <a:txBody>
                    <a:bodyPr/>
                    <a:lstStyle/>
                    <a:p>
                      <a:pPr algn="ctr"/>
                      <a:r>
                        <a:rPr lang="es-MX" sz="1600" dirty="0" smtClean="0"/>
                        <a:t>Medir la habilidad para cubrir</a:t>
                      </a:r>
                      <a:r>
                        <a:rPr lang="es-MX" sz="1600" baseline="0" dirty="0" smtClean="0"/>
                        <a:t> costos inmediatos</a:t>
                      </a:r>
                      <a:endParaRPr lang="es-MX" sz="1600" dirty="0"/>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Proceso Mental</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pPr algn="just"/>
            <a:r>
              <a:rPr lang="es-MX" sz="2400" dirty="0" smtClean="0">
                <a:latin typeface="Maiandra GD" pitchFamily="34" charset="0"/>
              </a:rPr>
              <a:t>El análisis para interpretar el contenido de los estados financieros sigue el siguiente proceso mental:</a:t>
            </a:r>
          </a:p>
          <a:p>
            <a:pPr algn="just"/>
            <a:r>
              <a:rPr lang="es-MX" sz="2400" dirty="0" smtClean="0">
                <a:latin typeface="Maiandra GD" pitchFamily="34" charset="0"/>
              </a:rPr>
              <a:t>Analiza, compara y emite un juicio </a:t>
            </a:r>
            <a:r>
              <a:rPr lang="es-MX" sz="2400" dirty="0" smtClean="0">
                <a:latin typeface="Maiandra GD" pitchFamily="34" charset="0"/>
              </a:rPr>
              <a:t>personal.</a:t>
            </a:r>
            <a:endParaRPr lang="es-MX" sz="2400" dirty="0" smtClean="0">
              <a:latin typeface="Maiandra GD" pitchFamily="34" charset="0"/>
            </a:endParaRPr>
          </a:p>
          <a:p>
            <a:pPr algn="just">
              <a:buNone/>
            </a:pPr>
            <a:r>
              <a:rPr lang="es-MX" sz="2400" dirty="0" smtClean="0">
                <a:latin typeface="Maiandra GD" pitchFamily="34" charset="0"/>
              </a:rPr>
              <a:t>    De </a:t>
            </a:r>
            <a:r>
              <a:rPr lang="es-MX" sz="2400" dirty="0" smtClean="0">
                <a:latin typeface="Maiandra GD" pitchFamily="34" charset="0"/>
              </a:rPr>
              <a:t>lo anterior desprendemos que la interpretación es un juicio personal emitido en forma escrita de manera de informe por un profesionista.</a:t>
            </a:r>
            <a:endParaRPr lang="es-MX" sz="2400" dirty="0">
              <a:latin typeface="Maiandra G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642910" y="214311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t>Unidad Didáctica 1 </a:t>
            </a:r>
            <a:br>
              <a:rPr kumimoji="0" lang="es-MX" sz="28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br>
            <a:r>
              <a:rPr kumimoji="0" lang="es-MX" sz="28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rPr>
              <a:t>Administración Financiera</a:t>
            </a:r>
            <a:endParaRPr kumimoji="0" lang="es-MX" sz="2800" b="1" i="0"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nvGraphicFramePr>
        <p:xfrm>
          <a:off x="214282" y="357166"/>
          <a:ext cx="8658228" cy="4986506"/>
        </p:xfrm>
        <a:graphic>
          <a:graphicData uri="http://schemas.openxmlformats.org/drawingml/2006/table">
            <a:tbl>
              <a:tblPr firstRow="1" bandRow="1">
                <a:tableStyleId>{616DA210-FB5B-4158-B5E0-FEB733F419BA}</a:tableStyleId>
              </a:tblPr>
              <a:tblGrid>
                <a:gridCol w="2500330"/>
                <a:gridCol w="3271822"/>
                <a:gridCol w="2886076"/>
              </a:tblGrid>
              <a:tr h="620772">
                <a:tc>
                  <a:txBody>
                    <a:bodyPr/>
                    <a:lstStyle/>
                    <a:p>
                      <a:pPr algn="ctr"/>
                      <a:r>
                        <a:rPr lang="es-MX" b="0" dirty="0" smtClean="0"/>
                        <a:t>Margen de seguridad</a:t>
                      </a:r>
                      <a:endParaRPr lang="es-MX" b="0" dirty="0"/>
                    </a:p>
                  </a:txBody>
                  <a:tcPr/>
                </a:tc>
                <a:tc>
                  <a:txBody>
                    <a:bodyPr/>
                    <a:lstStyle/>
                    <a:p>
                      <a:pPr algn="ctr"/>
                      <a:r>
                        <a:rPr lang="es-MX" b="0" dirty="0" smtClean="0"/>
                        <a:t>Capital de trabajo /pasivo circulante</a:t>
                      </a:r>
                      <a:endParaRPr lang="es-MX" b="0" dirty="0"/>
                    </a:p>
                  </a:txBody>
                  <a:tcPr/>
                </a:tc>
                <a:tc>
                  <a:txBody>
                    <a:bodyPr/>
                    <a:lstStyle/>
                    <a:p>
                      <a:pPr algn="ctr"/>
                      <a:r>
                        <a:rPr lang="es-MX" b="0" dirty="0" smtClean="0"/>
                        <a:t>Medir las inversiones</a:t>
                      </a:r>
                      <a:r>
                        <a:rPr lang="es-MX" b="0" baseline="0" dirty="0" smtClean="0"/>
                        <a:t> de propietarios</a:t>
                      </a:r>
                      <a:endParaRPr lang="es-MX" b="0" dirty="0"/>
                    </a:p>
                  </a:txBody>
                  <a:tcPr/>
                </a:tc>
              </a:tr>
              <a:tr h="359653">
                <a:tc gridSpan="3">
                  <a:txBody>
                    <a:bodyPr/>
                    <a:lstStyle/>
                    <a:p>
                      <a:pPr algn="ctr"/>
                      <a:r>
                        <a:rPr lang="es-MX" sz="1600" b="1" dirty="0" smtClean="0"/>
                        <a:t>Solvencia y endeudamiento</a:t>
                      </a:r>
                      <a:endParaRPr lang="es-MX" sz="1600" b="1" dirty="0"/>
                    </a:p>
                  </a:txBody>
                  <a:tcPr/>
                </a:tc>
                <a:tc hMerge="1">
                  <a:txBody>
                    <a:bodyPr/>
                    <a:lstStyle/>
                    <a:p>
                      <a:endParaRPr lang="es-MX"/>
                    </a:p>
                  </a:txBody>
                  <a:tcPr/>
                </a:tc>
                <a:tc hMerge="1">
                  <a:txBody>
                    <a:bodyPr/>
                    <a:lstStyle/>
                    <a:p>
                      <a:pPr algn="ctr"/>
                      <a:endParaRPr lang="es-MX" sz="1600" dirty="0"/>
                    </a:p>
                  </a:txBody>
                  <a:tcPr/>
                </a:tc>
              </a:tr>
              <a:tr h="561650">
                <a:tc>
                  <a:txBody>
                    <a:bodyPr/>
                    <a:lstStyle/>
                    <a:p>
                      <a:pPr algn="ctr"/>
                      <a:r>
                        <a:rPr lang="es-MX" sz="1600" dirty="0" smtClean="0"/>
                        <a:t>Endeudamiento</a:t>
                      </a:r>
                      <a:endParaRPr lang="es-MX" sz="1600" dirty="0"/>
                    </a:p>
                  </a:txBody>
                  <a:tcPr/>
                </a:tc>
                <a:tc>
                  <a:txBody>
                    <a:bodyPr/>
                    <a:lstStyle/>
                    <a:p>
                      <a:pPr algn="ctr"/>
                      <a:r>
                        <a:rPr lang="es-MX" sz="1600" dirty="0" smtClean="0"/>
                        <a:t>Pasivo total /activo total</a:t>
                      </a:r>
                      <a:endParaRPr lang="es-MX" sz="1600" dirty="0"/>
                    </a:p>
                  </a:txBody>
                  <a:tcPr/>
                </a:tc>
                <a:tc>
                  <a:txBody>
                    <a:bodyPr/>
                    <a:lstStyle/>
                    <a:p>
                      <a:pPr algn="ctr"/>
                      <a:r>
                        <a:rPr lang="es-MX" sz="1600" dirty="0" smtClean="0"/>
                        <a:t>Medir</a:t>
                      </a:r>
                      <a:r>
                        <a:rPr lang="es-MX" sz="1600" baseline="0" dirty="0" smtClean="0"/>
                        <a:t> la porción de activos financieros  por deuda</a:t>
                      </a:r>
                      <a:endParaRPr lang="es-MX" sz="1600" dirty="0"/>
                    </a:p>
                  </a:txBody>
                  <a:tcPr/>
                </a:tc>
              </a:tr>
              <a:tr h="561650">
                <a:tc>
                  <a:txBody>
                    <a:bodyPr/>
                    <a:lstStyle/>
                    <a:p>
                      <a:pPr algn="ctr"/>
                      <a:r>
                        <a:rPr lang="es-MX" sz="1600" dirty="0" smtClean="0"/>
                        <a:t>Cobertura</a:t>
                      </a:r>
                      <a:r>
                        <a:rPr lang="es-MX" sz="1600" baseline="0" dirty="0" smtClean="0"/>
                        <a:t> financiera</a:t>
                      </a:r>
                      <a:endParaRPr lang="es-MX" sz="1600" dirty="0"/>
                    </a:p>
                  </a:txBody>
                  <a:tcPr/>
                </a:tc>
                <a:tc>
                  <a:txBody>
                    <a:bodyPr/>
                    <a:lstStyle/>
                    <a:p>
                      <a:pPr algn="ctr"/>
                      <a:r>
                        <a:rPr lang="es-MX" sz="1600" dirty="0" smtClean="0"/>
                        <a:t>Utilidad</a:t>
                      </a:r>
                      <a:r>
                        <a:rPr lang="es-MX" sz="1600" baseline="0" dirty="0" smtClean="0"/>
                        <a:t> antes de provisiones/costos financieros</a:t>
                      </a:r>
                      <a:endParaRPr lang="es-MX" sz="1600" dirty="0" smtClean="0"/>
                    </a:p>
                  </a:txBody>
                  <a:tcPr/>
                </a:tc>
                <a:tc>
                  <a:txBody>
                    <a:bodyPr/>
                    <a:lstStyle/>
                    <a:p>
                      <a:pPr algn="ctr"/>
                      <a:r>
                        <a:rPr lang="es-MX" sz="1600" dirty="0" smtClean="0"/>
                        <a:t>Medir la habilidad para cubrir</a:t>
                      </a:r>
                      <a:r>
                        <a:rPr lang="es-MX" sz="1600" baseline="0" dirty="0" smtClean="0"/>
                        <a:t> los intereses.</a:t>
                      </a:r>
                      <a:endParaRPr lang="es-MX" sz="1600" dirty="0"/>
                    </a:p>
                  </a:txBody>
                  <a:tcPr/>
                </a:tc>
              </a:tr>
              <a:tr h="798135">
                <a:tc>
                  <a:txBody>
                    <a:bodyPr/>
                    <a:lstStyle/>
                    <a:p>
                      <a:pPr algn="ctr"/>
                      <a:r>
                        <a:rPr lang="es-MX" sz="1600" dirty="0" smtClean="0"/>
                        <a:t>Cobertura</a:t>
                      </a:r>
                      <a:r>
                        <a:rPr lang="es-MX" sz="1600" baseline="0" dirty="0" smtClean="0"/>
                        <a:t> efectiva</a:t>
                      </a:r>
                      <a:endParaRPr lang="es-MX" sz="1600" dirty="0"/>
                    </a:p>
                  </a:txBody>
                  <a:tcPr/>
                </a:tc>
                <a:tc>
                  <a:txBody>
                    <a:bodyPr/>
                    <a:lstStyle/>
                    <a:p>
                      <a:pPr algn="ctr"/>
                      <a:r>
                        <a:rPr lang="es-MX" sz="1600" dirty="0" smtClean="0"/>
                        <a:t>utilidad antes de provisiones +</a:t>
                      </a:r>
                      <a:r>
                        <a:rPr lang="es-MX" sz="1600" baseline="0" dirty="0" smtClean="0"/>
                        <a:t> depreciaciones/provisiones +intereses</a:t>
                      </a:r>
                      <a:endParaRPr lang="es-MX" sz="1600" dirty="0"/>
                    </a:p>
                  </a:txBody>
                  <a:tcPr/>
                </a:tc>
                <a:tc>
                  <a:txBody>
                    <a:bodyPr/>
                    <a:lstStyle/>
                    <a:p>
                      <a:pPr algn="ctr"/>
                      <a:r>
                        <a:rPr lang="es-MX" sz="1600" dirty="0" smtClean="0"/>
                        <a:t>Medir la habilidad para cubrir compromisos inmediatos.</a:t>
                      </a:r>
                      <a:endParaRPr lang="es-MX" sz="1600" dirty="0"/>
                    </a:p>
                  </a:txBody>
                  <a:tcPr/>
                </a:tc>
              </a:tr>
              <a:tr h="359653">
                <a:tc gridSpan="3">
                  <a:txBody>
                    <a:bodyPr/>
                    <a:lstStyle/>
                    <a:p>
                      <a:pPr algn="ctr"/>
                      <a:r>
                        <a:rPr lang="es-MX" sz="1600" b="1" dirty="0" smtClean="0"/>
                        <a:t>Rotación</a:t>
                      </a:r>
                      <a:r>
                        <a:rPr lang="es-MX" sz="1600" dirty="0" smtClean="0"/>
                        <a:t> (se mide</a:t>
                      </a:r>
                      <a:r>
                        <a:rPr lang="es-MX" sz="1600" baseline="0" dirty="0" smtClean="0"/>
                        <a:t> y se lee en veces)</a:t>
                      </a:r>
                      <a:endParaRPr lang="es-MX" sz="1600" dirty="0"/>
                    </a:p>
                  </a:txBody>
                  <a:tcPr/>
                </a:tc>
                <a:tc hMerge="1">
                  <a:txBody>
                    <a:bodyPr/>
                    <a:lstStyle/>
                    <a:p>
                      <a:endParaRPr lang="es-MX"/>
                    </a:p>
                  </a:txBody>
                  <a:tcPr/>
                </a:tc>
                <a:tc hMerge="1">
                  <a:txBody>
                    <a:bodyPr/>
                    <a:lstStyle/>
                    <a:p>
                      <a:pPr algn="ctr"/>
                      <a:endParaRPr lang="es-MX" sz="1600" dirty="0"/>
                    </a:p>
                  </a:txBody>
                  <a:tcPr/>
                </a:tc>
              </a:tr>
              <a:tr h="561650">
                <a:tc>
                  <a:txBody>
                    <a:bodyPr/>
                    <a:lstStyle/>
                    <a:p>
                      <a:pPr algn="ctr"/>
                      <a:r>
                        <a:rPr lang="es-MX" sz="1600" dirty="0" smtClean="0"/>
                        <a:t>Clientes</a:t>
                      </a:r>
                      <a:endParaRPr lang="es-MX" sz="1600" dirty="0"/>
                    </a:p>
                  </a:txBody>
                  <a:tcPr/>
                </a:tc>
                <a:tc>
                  <a:txBody>
                    <a:bodyPr/>
                    <a:lstStyle/>
                    <a:p>
                      <a:pPr algn="ctr"/>
                      <a:r>
                        <a:rPr lang="es-MX" sz="1600" dirty="0" smtClean="0"/>
                        <a:t>Ventas netas</a:t>
                      </a:r>
                      <a:r>
                        <a:rPr lang="es-MX" sz="1600" baseline="0" dirty="0" smtClean="0"/>
                        <a:t> ÷promedio de clientes</a:t>
                      </a:r>
                      <a:endParaRPr lang="es-MX" sz="1600" dirty="0"/>
                    </a:p>
                  </a:txBody>
                  <a:tcPr/>
                </a:tc>
                <a:tc>
                  <a:txBody>
                    <a:bodyPr/>
                    <a:lstStyle/>
                    <a:p>
                      <a:pPr algn="ctr"/>
                      <a:r>
                        <a:rPr lang="es-MX" sz="1600" dirty="0" smtClean="0"/>
                        <a:t>Mide la eficiencia</a:t>
                      </a:r>
                      <a:r>
                        <a:rPr lang="es-MX" sz="1600" baseline="0" dirty="0" smtClean="0"/>
                        <a:t> en el manejo del crédito a clientes</a:t>
                      </a:r>
                      <a:endParaRPr lang="es-MX" sz="1600" dirty="0"/>
                    </a:p>
                  </a:txBody>
                  <a:tcPr/>
                </a:tc>
              </a:tr>
              <a:tr h="1034619">
                <a:tc>
                  <a:txBody>
                    <a:bodyPr/>
                    <a:lstStyle/>
                    <a:p>
                      <a:pPr algn="ctr"/>
                      <a:r>
                        <a:rPr lang="es-MX" sz="1600" dirty="0" smtClean="0"/>
                        <a:t>Proveedores</a:t>
                      </a:r>
                      <a:endParaRPr lang="es-MX" sz="1600" dirty="0"/>
                    </a:p>
                  </a:txBody>
                  <a:tcPr/>
                </a:tc>
                <a:tc>
                  <a:txBody>
                    <a:bodyPr/>
                    <a:lstStyle/>
                    <a:p>
                      <a:pPr algn="ctr"/>
                      <a:r>
                        <a:rPr lang="es-MX" sz="1600" dirty="0" smtClean="0"/>
                        <a:t>Compras</a:t>
                      </a:r>
                      <a:r>
                        <a:rPr lang="es-MX" sz="1600" baseline="0" dirty="0" smtClean="0"/>
                        <a:t> netas ÷promedio de proveedores</a:t>
                      </a:r>
                      <a:endParaRPr lang="es-MX"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Mide la eficiencia</a:t>
                      </a:r>
                      <a:r>
                        <a:rPr lang="es-MX" sz="1600" baseline="0" dirty="0" smtClean="0"/>
                        <a:t> en el manejo del crédito a proveedores</a:t>
                      </a:r>
                      <a:endParaRPr lang="es-MX" sz="1600" dirty="0" smtClean="0"/>
                    </a:p>
                    <a:p>
                      <a:pPr algn="ctr"/>
                      <a:endParaRPr lang="es-MX" sz="16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nvGraphicFramePr>
        <p:xfrm>
          <a:off x="485772" y="-24"/>
          <a:ext cx="8658228" cy="4668520"/>
        </p:xfrm>
        <a:graphic>
          <a:graphicData uri="http://schemas.openxmlformats.org/drawingml/2006/table">
            <a:tbl>
              <a:tblPr firstRow="1" bandRow="1">
                <a:tableStyleId>{616DA210-FB5B-4158-B5E0-FEB733F419BA}</a:tableStyleId>
              </a:tblPr>
              <a:tblGrid>
                <a:gridCol w="2886076"/>
                <a:gridCol w="2886076"/>
                <a:gridCol w="2886076"/>
              </a:tblGrid>
              <a:tr h="370840">
                <a:tc>
                  <a:txBody>
                    <a:bodyPr/>
                    <a:lstStyle/>
                    <a:p>
                      <a:pPr algn="ctr"/>
                      <a:r>
                        <a:rPr lang="es-MX" b="0" dirty="0" smtClean="0"/>
                        <a:t>Inventario</a:t>
                      </a:r>
                      <a:r>
                        <a:rPr lang="es-MX" b="0" baseline="0" dirty="0" smtClean="0"/>
                        <a:t>s de materiales</a:t>
                      </a:r>
                      <a:endParaRPr lang="es-MX" b="0" dirty="0"/>
                    </a:p>
                  </a:txBody>
                  <a:tcPr/>
                </a:tc>
                <a:tc>
                  <a:txBody>
                    <a:bodyPr/>
                    <a:lstStyle/>
                    <a:p>
                      <a:r>
                        <a:rPr lang="es-MX" b="0" i="0" dirty="0" smtClean="0"/>
                        <a:t>Materiales consumidos </a:t>
                      </a:r>
                      <a:r>
                        <a:rPr lang="es-MX" sz="1800" b="0" i="0" baseline="0" dirty="0" smtClean="0"/>
                        <a:t>÷</a:t>
                      </a:r>
                      <a:r>
                        <a:rPr lang="es-MX" b="0" i="0" dirty="0" smtClean="0"/>
                        <a:t>promedio de inventarios de materiales</a:t>
                      </a:r>
                      <a:endParaRPr lang="es-MX" b="0" i="0" dirty="0"/>
                    </a:p>
                  </a:txBody>
                  <a:tcPr/>
                </a:tc>
                <a:tc>
                  <a:txBody>
                    <a:bodyPr/>
                    <a:lstStyle/>
                    <a:p>
                      <a:r>
                        <a:rPr lang="es-MX" b="0" i="0" dirty="0" smtClean="0"/>
                        <a:t>Mide la eficiencia en el uso de inventarios materiales</a:t>
                      </a:r>
                      <a:endParaRPr lang="es-MX" b="0" i="0" dirty="0"/>
                    </a:p>
                  </a:txBody>
                  <a:tcPr/>
                </a:tc>
              </a:tr>
              <a:tr h="370840">
                <a:tc>
                  <a:txBody>
                    <a:bodyPr/>
                    <a:lstStyle/>
                    <a:p>
                      <a:pPr algn="ctr"/>
                      <a:r>
                        <a:rPr lang="es-MX" dirty="0" smtClean="0"/>
                        <a:t>Inventarios</a:t>
                      </a:r>
                      <a:r>
                        <a:rPr lang="es-MX" baseline="0" dirty="0" smtClean="0"/>
                        <a:t> de productos en proceso</a:t>
                      </a:r>
                      <a:endParaRPr lang="es-MX" dirty="0"/>
                    </a:p>
                  </a:txBody>
                  <a:tcPr/>
                </a:tc>
                <a:tc>
                  <a:txBody>
                    <a:bodyPr/>
                    <a:lstStyle/>
                    <a:p>
                      <a:r>
                        <a:rPr lang="es-MX" dirty="0" smtClean="0"/>
                        <a:t>Costo</a:t>
                      </a:r>
                      <a:r>
                        <a:rPr lang="es-MX" baseline="0" dirty="0" smtClean="0"/>
                        <a:t> de producción </a:t>
                      </a:r>
                      <a:r>
                        <a:rPr lang="es-MX" sz="1800" baseline="0" dirty="0" smtClean="0"/>
                        <a:t>÷</a:t>
                      </a:r>
                      <a:r>
                        <a:rPr lang="es-MX" baseline="0" dirty="0" smtClean="0"/>
                        <a:t>promedio de inventarios de producción en proceso</a:t>
                      </a:r>
                      <a:endParaRPr lang="es-MX" dirty="0"/>
                    </a:p>
                  </a:txBody>
                  <a:tcPr/>
                </a:tc>
                <a:tc>
                  <a:txBody>
                    <a:bodyPr/>
                    <a:lstStyle/>
                    <a:p>
                      <a:r>
                        <a:rPr lang="es-MX" dirty="0" smtClean="0"/>
                        <a:t>Medir</a:t>
                      </a:r>
                      <a:r>
                        <a:rPr lang="es-MX" baseline="0" dirty="0" smtClean="0"/>
                        <a:t> la porción de activos financieros  por deuda</a:t>
                      </a:r>
                      <a:endParaRPr lang="es-MX" dirty="0"/>
                    </a:p>
                  </a:txBody>
                  <a:tcPr/>
                </a:tc>
              </a:tr>
              <a:tr h="370840">
                <a:tc>
                  <a:txBody>
                    <a:bodyPr/>
                    <a:lstStyle/>
                    <a:p>
                      <a:pPr algn="ctr"/>
                      <a:r>
                        <a:rPr lang="es-MX" dirty="0" smtClean="0"/>
                        <a:t>De inventarios</a:t>
                      </a:r>
                      <a:r>
                        <a:rPr lang="es-MX" baseline="0" dirty="0" smtClean="0"/>
                        <a:t> de productos terminados</a:t>
                      </a:r>
                      <a:endParaRPr lang="es-MX" dirty="0"/>
                    </a:p>
                  </a:txBody>
                  <a:tcPr/>
                </a:tc>
                <a:tc>
                  <a:txBody>
                    <a:bodyPr/>
                    <a:lstStyle/>
                    <a:p>
                      <a:r>
                        <a:rPr lang="es-MX" dirty="0" smtClean="0"/>
                        <a:t>Costo de ventas </a:t>
                      </a:r>
                      <a:r>
                        <a:rPr lang="es-MX" sz="1800" baseline="0" dirty="0" smtClean="0"/>
                        <a:t>÷ </a:t>
                      </a:r>
                      <a:r>
                        <a:rPr lang="es-MX" dirty="0" smtClean="0"/>
                        <a:t>promedio</a:t>
                      </a:r>
                      <a:r>
                        <a:rPr lang="es-MX" baseline="0" dirty="0" smtClean="0"/>
                        <a:t> de inventario de productos terminados</a:t>
                      </a:r>
                      <a:endParaRPr lang="es-MX" dirty="0" smtClean="0"/>
                    </a:p>
                  </a:txBody>
                  <a:tcPr/>
                </a:tc>
                <a:tc>
                  <a:txBody>
                    <a:bodyPr/>
                    <a:lstStyle/>
                    <a:p>
                      <a:r>
                        <a:rPr lang="es-MX" dirty="0" smtClean="0"/>
                        <a:t>Medir la habilidad para cubrir</a:t>
                      </a:r>
                      <a:r>
                        <a:rPr lang="es-MX" baseline="0" dirty="0" smtClean="0"/>
                        <a:t> los intereses.</a:t>
                      </a:r>
                      <a:endParaRPr lang="es-MX" dirty="0"/>
                    </a:p>
                  </a:txBody>
                  <a:tcPr/>
                </a:tc>
              </a:tr>
              <a:tr h="370840">
                <a:tc>
                  <a:txBody>
                    <a:bodyPr/>
                    <a:lstStyle/>
                    <a:p>
                      <a:pPr algn="ctr"/>
                      <a:r>
                        <a:rPr lang="es-MX" dirty="0" smtClean="0"/>
                        <a:t>De la planta</a:t>
                      </a:r>
                      <a:endParaRPr lang="es-MX" dirty="0"/>
                    </a:p>
                  </a:txBody>
                  <a:tcPr/>
                </a:tc>
                <a:tc>
                  <a:txBody>
                    <a:bodyPr/>
                    <a:lstStyle/>
                    <a:p>
                      <a:r>
                        <a:rPr lang="es-MX" dirty="0" smtClean="0"/>
                        <a:t>Ventas netas </a:t>
                      </a:r>
                      <a:r>
                        <a:rPr lang="es-MX" sz="1800" baseline="0" dirty="0" smtClean="0"/>
                        <a:t>÷ </a:t>
                      </a:r>
                      <a:r>
                        <a:rPr lang="es-MX" dirty="0" smtClean="0"/>
                        <a:t>promedio</a:t>
                      </a:r>
                      <a:r>
                        <a:rPr lang="es-MX" baseline="0" dirty="0" smtClean="0"/>
                        <a:t> de activos fijos</a:t>
                      </a:r>
                      <a:endParaRPr lang="es-MX" dirty="0"/>
                    </a:p>
                  </a:txBody>
                  <a:tcPr/>
                </a:tc>
                <a:tc>
                  <a:txBody>
                    <a:bodyPr/>
                    <a:lstStyle/>
                    <a:p>
                      <a:r>
                        <a:rPr lang="es-MX" dirty="0" smtClean="0"/>
                        <a:t>Medir la habilidad para cubrir compromisos inmediatos.</a:t>
                      </a:r>
                      <a:endParaRPr lang="es-MX" dirty="0"/>
                    </a:p>
                  </a:txBody>
                  <a:tcPr/>
                </a:tc>
              </a:tr>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dirty="0" smtClean="0"/>
                        <a:t>CRONOLÓGICAS(</a:t>
                      </a:r>
                      <a:r>
                        <a:rPr lang="es-MX" sz="1800" baseline="0" dirty="0" smtClean="0"/>
                        <a:t>Se mide y se lee en días</a:t>
                      </a:r>
                      <a:r>
                        <a:rPr lang="es-MX" sz="1800" b="1" dirty="0" smtClean="0"/>
                        <a:t>)</a:t>
                      </a:r>
                      <a:endParaRPr lang="es-MX" sz="1800" b="1" dirty="0"/>
                    </a:p>
                  </a:txBody>
                  <a:tcPr/>
                </a:tc>
                <a:tc hMerge="1">
                  <a:txBody>
                    <a:bodyPr/>
                    <a:lstStyle/>
                    <a:p>
                      <a:endParaRPr lang="es-MX" dirty="0"/>
                    </a:p>
                  </a:txBody>
                  <a:tcPr/>
                </a:tc>
                <a:tc hMerge="1">
                  <a:txBody>
                    <a:bodyPr/>
                    <a:lstStyle/>
                    <a:p>
                      <a:endParaRPr lang="es-MX" dirty="0"/>
                    </a:p>
                  </a:txBody>
                  <a:tcPr/>
                </a:tc>
              </a:tr>
              <a:tr h="370840">
                <a:tc>
                  <a:txBody>
                    <a:bodyPr/>
                    <a:lstStyle/>
                    <a:p>
                      <a:r>
                        <a:rPr lang="es-MX" dirty="0" smtClean="0"/>
                        <a:t>Plazo</a:t>
                      </a:r>
                      <a:r>
                        <a:rPr lang="es-MX" baseline="0" dirty="0" smtClean="0"/>
                        <a:t> medio de cobro</a:t>
                      </a:r>
                    </a:p>
                  </a:txBody>
                  <a:tcPr/>
                </a:tc>
                <a:tc>
                  <a:txBody>
                    <a:bodyPr/>
                    <a:lstStyle/>
                    <a:p>
                      <a:r>
                        <a:rPr lang="es-MX" dirty="0" smtClean="0"/>
                        <a:t>360 días </a:t>
                      </a:r>
                      <a:r>
                        <a:rPr lang="es-MX" sz="1800" baseline="0" dirty="0" smtClean="0"/>
                        <a:t>÷</a:t>
                      </a:r>
                      <a:r>
                        <a:rPr lang="es-MX" baseline="0" dirty="0" smtClean="0"/>
                        <a:t> </a:t>
                      </a:r>
                      <a:r>
                        <a:rPr lang="es-MX" dirty="0" smtClean="0"/>
                        <a:t>rotación</a:t>
                      </a:r>
                      <a:r>
                        <a:rPr lang="es-MX" baseline="0" dirty="0" smtClean="0"/>
                        <a:t> de clientes</a:t>
                      </a:r>
                      <a:endParaRPr lang="es-MX" dirty="0"/>
                    </a:p>
                  </a:txBody>
                  <a:tcPr/>
                </a:tc>
                <a:tc>
                  <a:txBody>
                    <a:bodyPr/>
                    <a:lstStyle/>
                    <a:p>
                      <a:endParaRPr lang="es-MX"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nvGraphicFramePr>
        <p:xfrm>
          <a:off x="142844" y="1285860"/>
          <a:ext cx="8658228" cy="3383280"/>
        </p:xfrm>
        <a:graphic>
          <a:graphicData uri="http://schemas.openxmlformats.org/drawingml/2006/table">
            <a:tbl>
              <a:tblPr firstRow="1" bandRow="1">
                <a:tableStyleId>{616DA210-FB5B-4158-B5E0-FEB733F419BA}</a:tableStyleId>
              </a:tblPr>
              <a:tblGrid>
                <a:gridCol w="2886076"/>
                <a:gridCol w="2886076"/>
                <a:gridCol w="2886076"/>
              </a:tblGrid>
              <a:tr h="370840">
                <a:tc>
                  <a:txBody>
                    <a:bodyPr/>
                    <a:lstStyle/>
                    <a:p>
                      <a:pPr algn="ctr"/>
                      <a:r>
                        <a:rPr lang="es-MX" b="0" dirty="0" smtClean="0"/>
                        <a:t>Plazo</a:t>
                      </a:r>
                      <a:r>
                        <a:rPr lang="es-MX" b="0" baseline="0" dirty="0" smtClean="0"/>
                        <a:t> medio de pagos </a:t>
                      </a:r>
                      <a:endParaRPr lang="es-MX" b="0" dirty="0"/>
                    </a:p>
                  </a:txBody>
                  <a:tcPr/>
                </a:tc>
                <a:tc>
                  <a:txBody>
                    <a:bodyPr/>
                    <a:lstStyle/>
                    <a:p>
                      <a:pPr algn="ctr"/>
                      <a:r>
                        <a:rPr lang="es-MX" b="0" dirty="0" smtClean="0"/>
                        <a:t>360</a:t>
                      </a:r>
                      <a:r>
                        <a:rPr lang="es-MX" b="0" baseline="0" dirty="0" smtClean="0"/>
                        <a:t> días </a:t>
                      </a:r>
                      <a:r>
                        <a:rPr lang="es-MX" sz="1800" baseline="0" dirty="0" smtClean="0"/>
                        <a:t>÷ </a:t>
                      </a:r>
                      <a:r>
                        <a:rPr lang="es-MX" b="0" baseline="0" dirty="0" smtClean="0"/>
                        <a:t>rotación de proveedores.</a:t>
                      </a:r>
                      <a:endParaRPr lang="es-MX" b="0" dirty="0"/>
                    </a:p>
                  </a:txBody>
                  <a:tcPr/>
                </a:tc>
                <a:tc>
                  <a:txBody>
                    <a:bodyPr/>
                    <a:lstStyle/>
                    <a:p>
                      <a:pPr algn="ctr"/>
                      <a:r>
                        <a:rPr lang="es-MX" b="0" dirty="0" smtClean="0"/>
                        <a:t>Mide la eficiencia</a:t>
                      </a:r>
                      <a:r>
                        <a:rPr lang="es-MX" b="0" baseline="0" dirty="0" smtClean="0"/>
                        <a:t> del uso de crédito en días</a:t>
                      </a:r>
                      <a:endParaRPr lang="es-MX" b="0" dirty="0"/>
                    </a:p>
                  </a:txBody>
                  <a:tcPr/>
                </a:tc>
              </a:tr>
              <a:tr h="370840">
                <a:tc>
                  <a:txBody>
                    <a:bodyPr/>
                    <a:lstStyle/>
                    <a:p>
                      <a:pPr algn="ctr"/>
                      <a:r>
                        <a:rPr lang="es-MX" b="0" dirty="0" smtClean="0"/>
                        <a:t>Plazo</a:t>
                      </a:r>
                      <a:r>
                        <a:rPr lang="es-MX" b="0" baseline="0" dirty="0" smtClean="0"/>
                        <a:t> medio de ventas </a:t>
                      </a:r>
                      <a:endParaRPr lang="es-MX" b="0" dirty="0"/>
                    </a:p>
                  </a:txBody>
                  <a:tcPr/>
                </a:tc>
                <a:tc>
                  <a:txBody>
                    <a:bodyPr/>
                    <a:lstStyle/>
                    <a:p>
                      <a:pPr algn="ctr"/>
                      <a:r>
                        <a:rPr lang="es-MX" b="0" dirty="0" smtClean="0"/>
                        <a:t>360 días </a:t>
                      </a:r>
                      <a:r>
                        <a:rPr lang="es-MX" sz="1800" baseline="0" dirty="0" smtClean="0"/>
                        <a:t>÷ </a:t>
                      </a:r>
                      <a:r>
                        <a:rPr lang="es-MX" b="0" dirty="0" smtClean="0"/>
                        <a:t>rotación de inventario</a:t>
                      </a:r>
                      <a:r>
                        <a:rPr lang="es-MX" b="0" baseline="0" dirty="0" smtClean="0"/>
                        <a:t> de productos terminados.</a:t>
                      </a:r>
                      <a:endParaRPr lang="es-MX" b="0" dirty="0"/>
                    </a:p>
                  </a:txBody>
                  <a:tcPr/>
                </a:tc>
                <a:tc>
                  <a:txBody>
                    <a:bodyPr/>
                    <a:lstStyle/>
                    <a:p>
                      <a:pPr algn="ctr"/>
                      <a:r>
                        <a:rPr lang="es-MX" b="0" dirty="0" smtClean="0"/>
                        <a:t>Mide la eficiencia en días del uso de inventarios  de Prod.</a:t>
                      </a:r>
                      <a:r>
                        <a:rPr lang="es-MX" b="0" baseline="0" dirty="0" smtClean="0"/>
                        <a:t> Tér.</a:t>
                      </a:r>
                      <a:endParaRPr lang="es-MX" b="0" dirty="0"/>
                    </a:p>
                  </a:txBody>
                  <a:tcPr/>
                </a:tc>
              </a:tr>
              <a:tr h="370840">
                <a:tc>
                  <a:txBody>
                    <a:bodyPr/>
                    <a:lstStyle/>
                    <a:p>
                      <a:pPr algn="ctr"/>
                      <a:r>
                        <a:rPr lang="es-MX" b="0" dirty="0" smtClean="0"/>
                        <a:t>Plazo medio de consumo</a:t>
                      </a:r>
                      <a:r>
                        <a:rPr lang="es-MX" b="0" baseline="0" dirty="0" smtClean="0"/>
                        <a:t>  de  materiales</a:t>
                      </a:r>
                      <a:endParaRPr lang="es-MX" b="0" dirty="0"/>
                    </a:p>
                  </a:txBody>
                  <a:tcPr/>
                </a:tc>
                <a:tc>
                  <a:txBody>
                    <a:bodyPr/>
                    <a:lstStyle/>
                    <a:p>
                      <a:pPr algn="ctr"/>
                      <a:r>
                        <a:rPr lang="es-MX" b="0" dirty="0" smtClean="0"/>
                        <a:t>360 días </a:t>
                      </a:r>
                      <a:r>
                        <a:rPr lang="es-MX" b="0" baseline="0" dirty="0" smtClean="0"/>
                        <a:t> </a:t>
                      </a:r>
                      <a:r>
                        <a:rPr lang="es-MX" sz="1800" baseline="0" dirty="0" smtClean="0"/>
                        <a:t>÷ </a:t>
                      </a:r>
                      <a:r>
                        <a:rPr lang="es-MX" b="0" dirty="0" smtClean="0"/>
                        <a:t>rotación de inventarios de materiales</a:t>
                      </a:r>
                    </a:p>
                  </a:txBody>
                  <a:tcPr/>
                </a:tc>
                <a:tc>
                  <a:txBody>
                    <a:bodyPr/>
                    <a:lstStyle/>
                    <a:p>
                      <a:pPr algn="ctr"/>
                      <a:r>
                        <a:rPr lang="es-MX" b="0" baseline="0" dirty="0" smtClean="0"/>
                        <a:t>Mide la eficiencia en días del uso de inventarios materiales.</a:t>
                      </a:r>
                      <a:endParaRPr lang="es-MX" b="0" dirty="0"/>
                    </a:p>
                  </a:txBody>
                  <a:tcPr/>
                </a:tc>
              </a:tr>
              <a:tr h="370840">
                <a:tc>
                  <a:txBody>
                    <a:bodyPr/>
                    <a:lstStyle/>
                    <a:p>
                      <a:pPr algn="ctr"/>
                      <a:r>
                        <a:rPr lang="es-MX" b="0" dirty="0" smtClean="0"/>
                        <a:t>Plazo medio de producción</a:t>
                      </a:r>
                      <a:endParaRPr lang="es-MX" b="0" dirty="0"/>
                    </a:p>
                  </a:txBody>
                  <a:tcPr/>
                </a:tc>
                <a:tc>
                  <a:txBody>
                    <a:bodyPr/>
                    <a:lstStyle/>
                    <a:p>
                      <a:pPr algn="ctr"/>
                      <a:r>
                        <a:rPr lang="es-MX" b="0" dirty="0" smtClean="0"/>
                        <a:t>360 días </a:t>
                      </a:r>
                      <a:r>
                        <a:rPr lang="es-MX" sz="1800" baseline="0" dirty="0" smtClean="0"/>
                        <a:t>÷</a:t>
                      </a:r>
                      <a:r>
                        <a:rPr lang="es-MX" b="0" dirty="0" smtClean="0"/>
                        <a:t> rotación de inventarios</a:t>
                      </a:r>
                      <a:r>
                        <a:rPr lang="es-MX" b="0" baseline="0" dirty="0" smtClean="0"/>
                        <a:t> de productos en proceso.</a:t>
                      </a:r>
                      <a:endParaRPr lang="es-MX" b="0" dirty="0"/>
                    </a:p>
                  </a:txBody>
                  <a:tcPr/>
                </a:tc>
                <a:tc>
                  <a:txBody>
                    <a:bodyPr/>
                    <a:lstStyle/>
                    <a:p>
                      <a:pPr algn="ctr"/>
                      <a:r>
                        <a:rPr lang="es-MX" b="0" dirty="0" smtClean="0"/>
                        <a:t>Mide</a:t>
                      </a:r>
                      <a:r>
                        <a:rPr lang="es-MX" b="0" baseline="0" dirty="0" smtClean="0"/>
                        <a:t> la eficiencia del departamento de producción</a:t>
                      </a:r>
                      <a:endParaRPr lang="es-MX" b="0" dirty="0"/>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921306309"/>
              </p:ext>
            </p:extLst>
          </p:nvPr>
        </p:nvGraphicFramePr>
        <p:xfrm>
          <a:off x="1428728" y="836711"/>
          <a:ext cx="6096000" cy="365760"/>
        </p:xfrm>
        <a:graphic>
          <a:graphicData uri="http://schemas.openxmlformats.org/drawingml/2006/table">
            <a:tbl>
              <a:tblPr firstRow="1" bandRow="1">
                <a:tableStyleId>{616DA210-FB5B-4158-B5E0-FEB733F419BA}</a:tableStyleId>
              </a:tblPr>
              <a:tblGrid>
                <a:gridCol w="6096000"/>
              </a:tblGrid>
              <a:tr h="248484">
                <a:tc>
                  <a:txBody>
                    <a:bodyPr/>
                    <a:lstStyle/>
                    <a:p>
                      <a:pPr algn="ctr"/>
                      <a:r>
                        <a:rPr lang="es-MX" dirty="0" smtClean="0"/>
                        <a:t>RAZONES</a:t>
                      </a:r>
                      <a:r>
                        <a:rPr lang="es-MX" baseline="0" dirty="0" smtClean="0"/>
                        <a:t> CRONOLÓGICAS</a:t>
                      </a:r>
                      <a:endParaRPr lang="es-MX"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p:txBody>
          <a:bodyPr/>
          <a:lstStyle/>
          <a:p>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Unidad didáctica 3</a:t>
            </a:r>
            <a:b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presupuestos</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261176" y="260648"/>
            <a:ext cx="609600" cy="609600"/>
          </a:xfrm>
          <a:prstGeom prst="rect">
            <a:avLst/>
          </a:prstGeom>
        </p:spPr>
      </p:pic>
    </p:spTree>
    <p:extLst>
      <p:ext uri="{BB962C8B-B14F-4D97-AF65-F5344CB8AC3E}">
        <p14:creationId xmlns:p14="http://schemas.microsoft.com/office/powerpoint/2010/main" val="10302739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anim calcmode="lin" valueType="num">
                                      <p:cBhvr additive="base">
                                        <p:cTn id="7" dur="500" fill="hold"/>
                                        <p:tgtEl>
                                          <p:spTgt spid="2073"/>
                                        </p:tgtEl>
                                        <p:attrNameLst>
                                          <p:attrName>ppt_x</p:attrName>
                                        </p:attrNameLst>
                                      </p:cBhvr>
                                      <p:tavLst>
                                        <p:tav tm="0">
                                          <p:val>
                                            <p:strVal val="#ppt_x"/>
                                          </p:val>
                                        </p:tav>
                                        <p:tav tm="100000">
                                          <p:val>
                                            <p:strVal val="#ppt_x"/>
                                          </p:val>
                                        </p:tav>
                                      </p:tavLst>
                                    </p:anim>
                                    <p:anim calcmode="lin" valueType="num">
                                      <p:cBhvr additive="base">
                                        <p:cTn id="8" dur="500" fill="hold"/>
                                        <p:tgtEl>
                                          <p:spTgt spid="2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4880"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20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4294967295"/>
          </p:nvPr>
        </p:nvSpPr>
        <p:spPr>
          <a:xfrm>
            <a:off x="1115616" y="260648"/>
            <a:ext cx="7272808" cy="4464496"/>
          </a:xfrm>
        </p:spPr>
        <p:txBody>
          <a:bodyPr/>
          <a:lstStyle/>
          <a:p>
            <a:pPr marL="0" indent="0" algn="ctr">
              <a:buNone/>
            </a:pPr>
            <a:r>
              <a:rPr lang="es-MX" sz="2800" b="1" dirty="0" smtClean="0">
                <a:solidFill>
                  <a:schemeClr val="accent6">
                    <a:lumMod val="60000"/>
                    <a:lumOff val="40000"/>
                  </a:schemeClr>
                </a:solidFill>
                <a:effectLst>
                  <a:outerShdw blurRad="38100" dist="38100" dir="2700000" algn="tl">
                    <a:srgbClr val="000000">
                      <a:alpha val="43137"/>
                    </a:srgbClr>
                  </a:outerShdw>
                </a:effectLst>
                <a:latin typeface="Maiandra GD" pitchFamily="34" charset="0"/>
                <a:hlinkClick r:id="rId2" action="ppaction://hlinkfile"/>
              </a:rPr>
              <a:t>PRESUPUESTOS</a:t>
            </a:r>
            <a:endParaRPr lang="es-MX" sz="2800" b="1" dirty="0" smtClean="0">
              <a:solidFill>
                <a:schemeClr val="accent6">
                  <a:lumMod val="60000"/>
                  <a:lumOff val="40000"/>
                </a:schemeClr>
              </a:solidFill>
              <a:effectLst>
                <a:outerShdw blurRad="38100" dist="38100" dir="2700000" algn="tl">
                  <a:srgbClr val="000000">
                    <a:alpha val="43137"/>
                  </a:srgbClr>
                </a:outerShdw>
              </a:effectLst>
              <a:latin typeface="Maiandra GD" pitchFamily="34" charset="0"/>
            </a:endParaRPr>
          </a:p>
          <a:p>
            <a:pPr marL="0" indent="0" algn="just">
              <a:buNone/>
            </a:pPr>
            <a:endParaRPr lang="es-MX" dirty="0" smtClean="0"/>
          </a:p>
          <a:p>
            <a:pPr algn="just"/>
            <a:r>
              <a:rPr lang="es-MX" dirty="0" smtClean="0">
                <a:latin typeface="Maiandra GD" pitchFamily="34" charset="0"/>
              </a:rPr>
              <a:t>La estimación programada en forma sistemática , de las condiciones de operación en los resultados obtener por un organismo, en un periodo determinado</a:t>
            </a:r>
          </a:p>
        </p:txBody>
      </p:sp>
    </p:spTree>
    <p:extLst>
      <p:ext uri="{BB962C8B-B14F-4D97-AF65-F5344CB8AC3E}">
        <p14:creationId xmlns:p14="http://schemas.microsoft.com/office/powerpoint/2010/main" val="478727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CONTROL PRESUPUESTAL</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r>
              <a:rPr lang="es-MX" dirty="0" smtClean="0">
                <a:latin typeface="Maiandra GD" pitchFamily="34" charset="0"/>
              </a:rPr>
              <a:t>Se puede decir que control presupuestal tiene como reflejo: el conjunto de presupuestos parciales, correspondientes a cada una de las diferentes actividades.</a:t>
            </a:r>
            <a:endParaRPr lang="es-MX" dirty="0">
              <a:latin typeface="Maiandra GD" pitchFamily="34" charset="0"/>
            </a:endParaRPr>
          </a:p>
        </p:txBody>
      </p:sp>
    </p:spTree>
    <p:extLst>
      <p:ext uri="{BB962C8B-B14F-4D97-AF65-F5344CB8AC3E}">
        <p14:creationId xmlns:p14="http://schemas.microsoft.com/office/powerpoint/2010/main" val="2308197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PRESUPUESTO DE VENTAS</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r>
              <a:rPr lang="es-MX" sz="2400" dirty="0">
                <a:latin typeface="Maiandra GD" pitchFamily="34" charset="0"/>
              </a:rPr>
              <a:t>E</a:t>
            </a:r>
            <a:r>
              <a:rPr lang="es-MX" sz="2400" dirty="0" smtClean="0">
                <a:latin typeface="Maiandra GD" pitchFamily="34" charset="0"/>
              </a:rPr>
              <a:t>s el eje de los demás presupuestos, por lo que debe primeramente , cuantificarse en unidades, en especie, por cada tipo o línea de artículos:</a:t>
            </a:r>
          </a:p>
          <a:p>
            <a:pPr algn="just"/>
            <a:r>
              <a:rPr lang="es-MX" sz="2400" dirty="0">
                <a:latin typeface="Maiandra GD" pitchFamily="34" charset="0"/>
              </a:rPr>
              <a:t>S</a:t>
            </a:r>
            <a:r>
              <a:rPr lang="es-MX" sz="2400" dirty="0" smtClean="0">
                <a:latin typeface="Maiandra GD" pitchFamily="34" charset="0"/>
              </a:rPr>
              <a:t>e procede a su evaluación de acuerdo con los precios del mercado, regido por la oferta y la demanda, o cuando  no es así por el precio de ventas unitario se tienen en valores monetarios</a:t>
            </a:r>
            <a:endParaRPr lang="es-MX" sz="2400" dirty="0">
              <a:latin typeface="Maiandra GD" pitchFamily="34" charset="0"/>
            </a:endParaRPr>
          </a:p>
        </p:txBody>
      </p:sp>
    </p:spTree>
    <p:extLst>
      <p:ext uri="{BB962C8B-B14F-4D97-AF65-F5344CB8AC3E}">
        <p14:creationId xmlns:p14="http://schemas.microsoft.com/office/powerpoint/2010/main" val="4209772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FÓRMULA DEL PRESUPUESTO DE VENTAS</a:t>
            </a:r>
            <a:endParaRPr lang="es-MX" sz="2800" b="1" dirty="0">
              <a:latin typeface="Maiandra GD" pitchFamily="34" charset="0"/>
            </a:endParaRPr>
          </a:p>
        </p:txBody>
      </p:sp>
      <p:sp>
        <p:nvSpPr>
          <p:cNvPr id="3" name="2 Marcador de contenido"/>
          <p:cNvSpPr>
            <a:spLocks noGrp="1"/>
          </p:cNvSpPr>
          <p:nvPr>
            <p:ph idx="1"/>
          </p:nvPr>
        </p:nvSpPr>
        <p:spPr>
          <a:xfrm>
            <a:off x="428596" y="1428736"/>
            <a:ext cx="8229600" cy="4525963"/>
          </a:xfrm>
        </p:spPr>
        <p:txBody>
          <a:bodyPr/>
          <a:lstStyle/>
          <a:p>
            <a:r>
              <a:rPr lang="es-MX" sz="2000" dirty="0" smtClean="0">
                <a:latin typeface="Maiandra GD" pitchFamily="34" charset="0"/>
              </a:rPr>
              <a:t>Pv=[(V+-F)E]A</a:t>
            </a:r>
          </a:p>
          <a:p>
            <a:r>
              <a:rPr lang="es-MX" sz="2000" dirty="0" smtClean="0">
                <a:latin typeface="Maiandra GD" pitchFamily="34" charset="0"/>
              </a:rPr>
              <a:t>Pv</a:t>
            </a:r>
            <a:r>
              <a:rPr lang="es-MX" sz="2000" dirty="0" smtClean="0">
                <a:latin typeface="Maiandra GD" pitchFamily="34" charset="0"/>
              </a:rPr>
              <a:t>=Presupuesto de ventas</a:t>
            </a:r>
          </a:p>
          <a:p>
            <a:r>
              <a:rPr lang="es-MX" sz="2000" dirty="0" smtClean="0">
                <a:latin typeface="Maiandra GD" pitchFamily="34" charset="0"/>
              </a:rPr>
              <a:t>V=Ventas del año anterior</a:t>
            </a:r>
          </a:p>
          <a:p>
            <a:r>
              <a:rPr lang="es-MX" sz="2000" dirty="0" smtClean="0">
                <a:latin typeface="Maiandra GD" pitchFamily="34" charset="0"/>
              </a:rPr>
              <a:t>F=Factores específicos de ventas</a:t>
            </a:r>
          </a:p>
          <a:p>
            <a:r>
              <a:rPr lang="es-MX" sz="2000" dirty="0" smtClean="0">
                <a:latin typeface="Maiandra GD" pitchFamily="34" charset="0"/>
              </a:rPr>
              <a:t>a=Factores desajuste</a:t>
            </a:r>
          </a:p>
          <a:p>
            <a:r>
              <a:rPr lang="es-MX" sz="2000" dirty="0" smtClean="0">
                <a:latin typeface="Maiandra GD" pitchFamily="34" charset="0"/>
              </a:rPr>
              <a:t>b=Factores de cambio</a:t>
            </a:r>
          </a:p>
          <a:p>
            <a:r>
              <a:rPr lang="es-MX" sz="2000" dirty="0" smtClean="0">
                <a:latin typeface="Maiandra GD" pitchFamily="34" charset="0"/>
              </a:rPr>
              <a:t>c=Factores corrientes de crecimiento</a:t>
            </a:r>
          </a:p>
          <a:p>
            <a:r>
              <a:rPr lang="es-MX" sz="2000" dirty="0" smtClean="0">
                <a:latin typeface="Maiandra GD" pitchFamily="34" charset="0"/>
              </a:rPr>
              <a:t>E=Fuerzas económicas generales (% estimado de la realización, previsto por economistas)</a:t>
            </a:r>
          </a:p>
          <a:p>
            <a:r>
              <a:rPr lang="es-MX" sz="2000" dirty="0" smtClean="0">
                <a:latin typeface="Maiandra GD" pitchFamily="34" charset="0"/>
              </a:rPr>
              <a:t>A=Influencia administrativa(estimado de realización por la administración de la empresa).</a:t>
            </a:r>
            <a:endParaRPr lang="es-MX" sz="2000" dirty="0">
              <a:latin typeface="Maiandra GD" pitchFamily="34" charset="0"/>
            </a:endParaRPr>
          </a:p>
        </p:txBody>
      </p:sp>
    </p:spTree>
    <p:extLst>
      <p:ext uri="{BB962C8B-B14F-4D97-AF65-F5344CB8AC3E}">
        <p14:creationId xmlns:p14="http://schemas.microsoft.com/office/powerpoint/2010/main" val="346878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FACTORES DEL PRESUPUESTO DE VENTAS</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buNone/>
            </a:pPr>
            <a:r>
              <a:rPr lang="es-MX" u="sng" dirty="0" smtClean="0"/>
              <a:t>   </a:t>
            </a:r>
            <a:r>
              <a:rPr lang="es-MX" u="sng" dirty="0" smtClean="0">
                <a:latin typeface="Maiandra GD" pitchFamily="34" charset="0"/>
              </a:rPr>
              <a:t>Factores específicos de ventas</a:t>
            </a:r>
          </a:p>
          <a:p>
            <a:pPr marL="0" indent="0" algn="just">
              <a:buNone/>
            </a:pPr>
            <a:r>
              <a:rPr lang="es-MX" sz="1800" b="1" dirty="0" smtClean="0">
                <a:latin typeface="Maiandra GD" pitchFamily="34" charset="0"/>
              </a:rPr>
              <a:t>A)FACTORES </a:t>
            </a:r>
            <a:r>
              <a:rPr lang="es-MX" sz="1800" b="1" dirty="0" smtClean="0">
                <a:latin typeface="Maiandra GD" pitchFamily="34" charset="0"/>
              </a:rPr>
              <a:t>DE </a:t>
            </a:r>
            <a:r>
              <a:rPr lang="es-MX" sz="1800" b="1" dirty="0" smtClean="0">
                <a:latin typeface="Maiandra GD" pitchFamily="34" charset="0"/>
              </a:rPr>
              <a:t>AJUSTE:</a:t>
            </a:r>
            <a:endParaRPr lang="es-MX" sz="1800" b="1" dirty="0" smtClean="0">
              <a:latin typeface="Maiandra GD" pitchFamily="34" charset="0"/>
            </a:endParaRPr>
          </a:p>
          <a:p>
            <a:pPr marL="0" indent="0" algn="just">
              <a:buNone/>
            </a:pPr>
            <a:r>
              <a:rPr lang="es-MX" sz="1800" dirty="0" smtClean="0">
                <a:latin typeface="Maiandra GD" pitchFamily="34" charset="0"/>
              </a:rPr>
              <a:t>Son acontecimientos accidentales no recurrentes.</a:t>
            </a:r>
          </a:p>
          <a:p>
            <a:pPr algn="just"/>
            <a:r>
              <a:rPr lang="es-MX" sz="1800" dirty="0" smtClean="0">
                <a:latin typeface="Maiandra GD" pitchFamily="34" charset="0"/>
              </a:rPr>
              <a:t>a</a:t>
            </a:r>
            <a:r>
              <a:rPr lang="es-MX" sz="1800" dirty="0" smtClean="0">
                <a:latin typeface="Maiandra GD" pitchFamily="34" charset="0"/>
              </a:rPr>
              <a:t>) </a:t>
            </a:r>
            <a:r>
              <a:rPr lang="es-MX" sz="1800" dirty="0">
                <a:latin typeface="Maiandra GD" pitchFamily="34" charset="0"/>
              </a:rPr>
              <a:t>F</a:t>
            </a:r>
            <a:r>
              <a:rPr lang="es-MX" sz="1800" dirty="0" smtClean="0">
                <a:latin typeface="Maiandra GD" pitchFamily="34" charset="0"/>
              </a:rPr>
              <a:t>actores de ajuste perjudicial(huelga, incendios, etc.)influyen negativamente en las ventas</a:t>
            </a:r>
          </a:p>
          <a:p>
            <a:pPr algn="just"/>
            <a:r>
              <a:rPr lang="es-MX" sz="1800" dirty="0" smtClean="0">
                <a:latin typeface="Maiandra GD" pitchFamily="34" charset="0"/>
              </a:rPr>
              <a:t>B) Factores de ajuste saludable(contratos especiales relacionados ,relaciones políticas,etc)influyen benéficamente a las ventas</a:t>
            </a:r>
          </a:p>
          <a:p>
            <a:pPr algn="just">
              <a:buNone/>
            </a:pPr>
            <a:endParaRPr lang="es-MX" sz="1800" dirty="0" smtClean="0"/>
          </a:p>
          <a:p>
            <a:pPr algn="just"/>
            <a:endParaRPr lang="es-MX" dirty="0"/>
          </a:p>
        </p:txBody>
      </p:sp>
    </p:spTree>
    <p:extLst>
      <p:ext uri="{BB962C8B-B14F-4D97-AF65-F5344CB8AC3E}">
        <p14:creationId xmlns:p14="http://schemas.microsoft.com/office/powerpoint/2010/main" val="2021287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85720" y="1071546"/>
            <a:ext cx="8229600" cy="4525963"/>
          </a:xfrm>
        </p:spPr>
        <p:txBody>
          <a:bodyPr/>
          <a:lstStyle/>
          <a:p>
            <a:pPr marL="0" indent="0">
              <a:buNone/>
            </a:pPr>
            <a:r>
              <a:rPr lang="es-MX" sz="2000" b="1" dirty="0" smtClean="0">
                <a:latin typeface="Maiandra GD" pitchFamily="34" charset="0"/>
              </a:rPr>
              <a:t>B) FACTORES DE CAMBIO OFRECE UN MEDIO PARA ES TIMAR LAS VENTAS SI SE ESTUDIARON SUS POSIBILIDADES.</a:t>
            </a:r>
          </a:p>
          <a:p>
            <a:pPr marL="0" indent="0">
              <a:buNone/>
            </a:pPr>
            <a:endParaRPr lang="es-MX" sz="2000" b="1" dirty="0" smtClean="0">
              <a:latin typeface="Maiandra GD" pitchFamily="34" charset="0"/>
            </a:endParaRPr>
          </a:p>
          <a:p>
            <a:r>
              <a:rPr lang="es-MX" sz="2000" dirty="0" smtClean="0">
                <a:latin typeface="Maiandra GD" pitchFamily="34" charset="0"/>
              </a:rPr>
              <a:t>A)cambio de producto ,de </a:t>
            </a:r>
            <a:r>
              <a:rPr lang="es-MX" sz="2000" dirty="0" smtClean="0">
                <a:latin typeface="Maiandra GD" pitchFamily="34" charset="0"/>
              </a:rPr>
              <a:t>material,rediseño,etc</a:t>
            </a:r>
            <a:r>
              <a:rPr lang="es-MX" sz="2000" dirty="0" smtClean="0">
                <a:latin typeface="Maiandra GD" pitchFamily="34" charset="0"/>
              </a:rPr>
              <a:t>.</a:t>
            </a:r>
          </a:p>
          <a:p>
            <a:r>
              <a:rPr lang="es-MX" sz="2000" dirty="0" smtClean="0">
                <a:latin typeface="Maiandra GD" pitchFamily="34" charset="0"/>
              </a:rPr>
              <a:t>B)cambio de productos ,instalaciones ,</a:t>
            </a:r>
            <a:r>
              <a:rPr lang="es-MX" sz="2000" dirty="0" smtClean="0">
                <a:latin typeface="Maiandra GD" pitchFamily="34" charset="0"/>
              </a:rPr>
              <a:t>etc</a:t>
            </a:r>
            <a:endParaRPr lang="es-MX" sz="2000" dirty="0" smtClean="0">
              <a:latin typeface="Maiandra GD" pitchFamily="34" charset="0"/>
            </a:endParaRPr>
          </a:p>
          <a:p>
            <a:r>
              <a:rPr lang="es-MX" sz="2000" dirty="0" smtClean="0">
                <a:latin typeface="Maiandra GD" pitchFamily="34" charset="0"/>
              </a:rPr>
              <a:t>C)cambio de mercado , de moda etc.</a:t>
            </a:r>
          </a:p>
          <a:p>
            <a:pPr algn="just"/>
            <a:r>
              <a:rPr lang="es-MX" sz="2000" dirty="0" smtClean="0">
                <a:latin typeface="Maiandra GD" pitchFamily="34" charset="0"/>
              </a:rPr>
              <a:t>D)cambio en los métodos de venta ,publicidad y propaganda, comisiones y compensaciones ,etc.</a:t>
            </a:r>
          </a:p>
          <a:p>
            <a:endParaRPr lang="es-MX" sz="2000" dirty="0"/>
          </a:p>
        </p:txBody>
      </p:sp>
    </p:spTree>
    <p:extLst>
      <p:ext uri="{BB962C8B-B14F-4D97-AF65-F5344CB8AC3E}">
        <p14:creationId xmlns:p14="http://schemas.microsoft.com/office/powerpoint/2010/main" val="2987358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anim calcmode="lin" valueType="num">
                                      <p:cBhvr>
                                        <p:cTn id="36"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654269" y="214311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hlinkClick r:id="rId3" action="ppaction://hlinkfile"/>
              </a:rPr>
              <a:t>finanzas</a:t>
            </a:r>
            <a:endParaRPr kumimoji="0" lang="es-MX" sz="2800" b="1" i="0"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aiandra GD" pitchFamily="34"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28596" y="785794"/>
            <a:ext cx="8229600" cy="4525963"/>
          </a:xfrm>
        </p:spPr>
        <p:txBody>
          <a:bodyPr/>
          <a:lstStyle/>
          <a:p>
            <a:pPr marL="0" indent="0">
              <a:buNone/>
            </a:pPr>
            <a:r>
              <a:rPr lang="es-MX" sz="2800" b="1" dirty="0" smtClean="0">
                <a:latin typeface="Maiandra GD" pitchFamily="34" charset="0"/>
              </a:rPr>
              <a:t>C)FACTORES CORRIENTES DE </a:t>
            </a:r>
            <a:r>
              <a:rPr lang="es-MX" sz="2800" b="1" dirty="0" smtClean="0">
                <a:latin typeface="Maiandra GD" pitchFamily="34" charset="0"/>
              </a:rPr>
              <a:t>CRECIMIENTO</a:t>
            </a:r>
          </a:p>
          <a:p>
            <a:pPr marL="0" indent="0">
              <a:buNone/>
            </a:pPr>
            <a:endParaRPr lang="es-MX" sz="2800" b="1" dirty="0" smtClean="0">
              <a:latin typeface="Maiandra GD" pitchFamily="34" charset="0"/>
            </a:endParaRPr>
          </a:p>
          <a:p>
            <a:r>
              <a:rPr lang="es-MX" dirty="0" smtClean="0">
                <a:latin typeface="Maiandra GD" pitchFamily="34" charset="0"/>
              </a:rPr>
              <a:t>a)superación en las ventas </a:t>
            </a:r>
          </a:p>
          <a:p>
            <a:r>
              <a:rPr lang="es-MX" dirty="0" smtClean="0">
                <a:latin typeface="Maiandra GD" pitchFamily="34" charset="0"/>
              </a:rPr>
              <a:t>b)desarrollo o expansión</a:t>
            </a:r>
          </a:p>
          <a:p>
            <a:r>
              <a:rPr lang="es-MX" dirty="0" smtClean="0">
                <a:latin typeface="Maiandra GD" pitchFamily="34" charset="0"/>
              </a:rPr>
              <a:t>c)crédito mercantil ,etc.</a:t>
            </a:r>
            <a:endParaRPr lang="es-MX" dirty="0">
              <a:latin typeface="Maiandra GD" pitchFamily="34" charset="0"/>
            </a:endParaRPr>
          </a:p>
        </p:txBody>
      </p:sp>
    </p:spTree>
    <p:extLst>
      <p:ext uri="{BB962C8B-B14F-4D97-AF65-F5344CB8AC3E}">
        <p14:creationId xmlns:p14="http://schemas.microsoft.com/office/powerpoint/2010/main" val="3236850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71472" y="785794"/>
            <a:ext cx="8229600" cy="4525963"/>
          </a:xfrm>
        </p:spPr>
        <p:txBody>
          <a:bodyPr/>
          <a:lstStyle/>
          <a:p>
            <a:pPr marL="0" indent="0" algn="just">
              <a:buNone/>
            </a:pPr>
            <a:r>
              <a:rPr lang="es-MX" b="1" dirty="0" smtClean="0">
                <a:latin typeface="Maiandra GD" pitchFamily="34" charset="0"/>
              </a:rPr>
              <a:t>  FUERZAS </a:t>
            </a:r>
            <a:r>
              <a:rPr lang="es-MX" b="1" dirty="0" smtClean="0">
                <a:latin typeface="Maiandra GD" pitchFamily="34" charset="0"/>
              </a:rPr>
              <a:t>ECONÓMICAS </a:t>
            </a:r>
            <a:r>
              <a:rPr lang="es-MX" b="1" dirty="0" smtClean="0">
                <a:latin typeface="Maiandra GD" pitchFamily="34" charset="0"/>
              </a:rPr>
              <a:t>GENERALES</a:t>
            </a:r>
          </a:p>
          <a:p>
            <a:pPr marL="0" indent="0" algn="just">
              <a:buNone/>
            </a:pPr>
            <a:endParaRPr lang="es-MX" b="1" dirty="0" smtClean="0">
              <a:latin typeface="Maiandra GD" pitchFamily="34" charset="0"/>
            </a:endParaRPr>
          </a:p>
          <a:p>
            <a:pPr algn="just"/>
            <a:r>
              <a:rPr lang="es-MX" sz="2400" dirty="0">
                <a:latin typeface="Maiandra GD" pitchFamily="34" charset="0"/>
              </a:rPr>
              <a:t>S</a:t>
            </a:r>
            <a:r>
              <a:rPr lang="es-MX" sz="2400" dirty="0" smtClean="0">
                <a:latin typeface="Maiandra GD" pitchFamily="34" charset="0"/>
              </a:rPr>
              <a:t>on factores externos que también influyen en el momento de cuantificar las ventas</a:t>
            </a:r>
          </a:p>
          <a:p>
            <a:pPr algn="just"/>
            <a:r>
              <a:rPr lang="es-MX" sz="2400" dirty="0">
                <a:latin typeface="Maiandra GD" pitchFamily="34" charset="0"/>
              </a:rPr>
              <a:t>P</a:t>
            </a:r>
            <a:r>
              <a:rPr lang="es-MX" sz="2400" dirty="0" smtClean="0">
                <a:latin typeface="Maiandra GD" pitchFamily="34" charset="0"/>
              </a:rPr>
              <a:t>recios, producción, ocupación ,poder adquisitivo de la moneda, finanzas, informe sobre la banca y el crédito, ingreso y producción nacional, ingreso per cápita por ocupación por clase por zona etc.</a:t>
            </a:r>
            <a:endParaRPr lang="es-MX" sz="2400" dirty="0">
              <a:latin typeface="Maiandra GD" pitchFamily="34" charset="0"/>
            </a:endParaRPr>
          </a:p>
        </p:txBody>
      </p:sp>
    </p:spTree>
    <p:extLst>
      <p:ext uri="{BB962C8B-B14F-4D97-AF65-F5344CB8AC3E}">
        <p14:creationId xmlns:p14="http://schemas.microsoft.com/office/powerpoint/2010/main" val="307895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57158" y="571480"/>
            <a:ext cx="8229600" cy="4525963"/>
          </a:xfrm>
        </p:spPr>
        <p:txBody>
          <a:bodyPr/>
          <a:lstStyle/>
          <a:p>
            <a:pPr marL="0" indent="0" algn="ctr">
              <a:buNone/>
            </a:pPr>
            <a:r>
              <a:rPr lang="es-MX" b="1" dirty="0" smtClean="0">
                <a:latin typeface="Maiandra GD" pitchFamily="34" charset="0"/>
              </a:rPr>
              <a:t>FACTORES DE INFLUENCIA </a:t>
            </a:r>
            <a:r>
              <a:rPr lang="es-MX" b="1" dirty="0" smtClean="0">
                <a:latin typeface="Maiandra GD" pitchFamily="34" charset="0"/>
              </a:rPr>
              <a:t>ADMINISTRATIVA</a:t>
            </a:r>
          </a:p>
          <a:p>
            <a:pPr marL="0" indent="0" algn="ctr">
              <a:buNone/>
            </a:pPr>
            <a:endParaRPr lang="es-MX" b="1" dirty="0" smtClean="0">
              <a:latin typeface="Maiandra GD" pitchFamily="34" charset="0"/>
            </a:endParaRPr>
          </a:p>
          <a:p>
            <a:pPr algn="just">
              <a:buNone/>
            </a:pPr>
            <a:r>
              <a:rPr lang="es-MX" sz="2400" dirty="0" smtClean="0">
                <a:latin typeface="Maiandra GD" pitchFamily="34" charset="0"/>
              </a:rPr>
              <a:t>    </a:t>
            </a:r>
            <a:r>
              <a:rPr lang="es-MX" sz="2000" dirty="0" smtClean="0">
                <a:latin typeface="Maiandra GD" pitchFamily="34" charset="0"/>
              </a:rPr>
              <a:t>Estos factores de carácter interno, se refieren a las decisiones y que influyen en el estudio de presupuesto de ventas.</a:t>
            </a:r>
          </a:p>
          <a:p>
            <a:pPr algn="just">
              <a:buNone/>
            </a:pPr>
            <a:r>
              <a:rPr lang="es-MX" sz="2000" dirty="0" smtClean="0">
                <a:latin typeface="Maiandra GD" pitchFamily="34" charset="0"/>
              </a:rPr>
              <a:t>     Se toman las decisiones después de conocer los factores específicos de ventas y las fuerzas económicas generales cambio de naturaleza o de producto estudio de la nueva política de mercados, aplicación de nueva política de publicidad, variación en la política de producción de precio, etc.</a:t>
            </a:r>
            <a:endParaRPr lang="es-MX" sz="2000" dirty="0">
              <a:latin typeface="Maiandra GD" pitchFamily="34" charset="0"/>
            </a:endParaRPr>
          </a:p>
        </p:txBody>
      </p:sp>
    </p:spTree>
    <p:extLst>
      <p:ext uri="{BB962C8B-B14F-4D97-AF65-F5344CB8AC3E}">
        <p14:creationId xmlns:p14="http://schemas.microsoft.com/office/powerpoint/2010/main" val="16009629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92696"/>
            <a:ext cx="8115328" cy="571504"/>
          </a:xfrm>
        </p:spPr>
        <p:txBody>
          <a:bodyPr/>
          <a:lstStyle/>
          <a:p>
            <a:r>
              <a:rPr lang="es-MX" sz="2800" b="1" dirty="0" smtClean="0">
                <a:latin typeface="Maiandra GD" pitchFamily="34" charset="0"/>
              </a:rPr>
              <a:t>PRESUPUESTO DE OTROS INGRESOS</a:t>
            </a:r>
            <a:endParaRPr lang="es-MX" sz="2800" b="1" dirty="0">
              <a:latin typeface="Maiandra GD" pitchFamily="34" charset="0"/>
            </a:endParaRPr>
          </a:p>
        </p:txBody>
      </p:sp>
      <p:sp>
        <p:nvSpPr>
          <p:cNvPr id="4" name="3 Marcador de contenido"/>
          <p:cNvSpPr>
            <a:spLocks noGrp="1"/>
          </p:cNvSpPr>
          <p:nvPr>
            <p:ph idx="1"/>
          </p:nvPr>
        </p:nvSpPr>
        <p:spPr>
          <a:xfrm>
            <a:off x="323528" y="1844824"/>
            <a:ext cx="8229600" cy="4525963"/>
          </a:xfrm>
        </p:spPr>
        <p:txBody>
          <a:bodyPr/>
          <a:lstStyle/>
          <a:p>
            <a:r>
              <a:rPr lang="es-MX" sz="2400" dirty="0" smtClean="0">
                <a:latin typeface="Maiandra GD" pitchFamily="34" charset="0"/>
              </a:rPr>
              <a:t>Son ingresos propios y ajenos que no son normales</a:t>
            </a:r>
          </a:p>
          <a:p>
            <a:r>
              <a:rPr lang="es-MX" sz="2400" dirty="0" smtClean="0">
                <a:latin typeface="Maiandra GD" pitchFamily="34" charset="0"/>
              </a:rPr>
              <a:t>Son los accesorios que tiene una entidad como:</a:t>
            </a:r>
          </a:p>
          <a:p>
            <a:r>
              <a:rPr lang="es-MX" sz="2400" dirty="0" smtClean="0">
                <a:latin typeface="Maiandra GD" pitchFamily="34" charset="0"/>
              </a:rPr>
              <a:t>Prestamos y operaciones financieras</a:t>
            </a:r>
          </a:p>
          <a:p>
            <a:r>
              <a:rPr lang="es-MX" sz="2400" dirty="0" smtClean="0">
                <a:latin typeface="Maiandra GD" pitchFamily="34" charset="0"/>
              </a:rPr>
              <a:t>Aumentos de capital</a:t>
            </a:r>
            <a:endParaRPr lang="es-MX" sz="2400" dirty="0">
              <a:latin typeface="Maiandra GD" pitchFamily="34" charset="0"/>
            </a:endParaRPr>
          </a:p>
        </p:txBody>
      </p:sp>
    </p:spTree>
    <p:extLst>
      <p:ext uri="{BB962C8B-B14F-4D97-AF65-F5344CB8AC3E}">
        <p14:creationId xmlns:p14="http://schemas.microsoft.com/office/powerpoint/2010/main" val="32288447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p:cTn id="36"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PRESUPUESTOS DE EGRESOS E INVERSIONES</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buNone/>
            </a:pPr>
            <a:r>
              <a:rPr lang="es-MX" dirty="0" smtClean="0">
                <a:latin typeface="Maiandra GD" pitchFamily="34" charset="0"/>
              </a:rPr>
              <a:t>   </a:t>
            </a:r>
            <a:r>
              <a:rPr lang="es-MX" dirty="0" smtClean="0">
                <a:latin typeface="Maiandra GD" pitchFamily="34" charset="0"/>
              </a:rPr>
              <a:t>Esta integrado por:</a:t>
            </a:r>
          </a:p>
          <a:p>
            <a:pPr algn="just">
              <a:buFont typeface="Arial" pitchFamily="34" charset="0"/>
              <a:buChar char="•"/>
            </a:pPr>
            <a:r>
              <a:rPr lang="es-MX" sz="2000" dirty="0" smtClean="0">
                <a:latin typeface="Maiandra GD" pitchFamily="34" charset="0"/>
              </a:rPr>
              <a:t>Presupuesto de inventarios, producción, costos de producción y compras.</a:t>
            </a:r>
          </a:p>
          <a:p>
            <a:pPr algn="just">
              <a:buFont typeface="Arial" pitchFamily="34" charset="0"/>
              <a:buChar char="•"/>
            </a:pPr>
            <a:r>
              <a:rPr lang="es-MX" sz="2000" dirty="0" smtClean="0">
                <a:latin typeface="Maiandra GD" pitchFamily="34" charset="0"/>
              </a:rPr>
              <a:t>Gastos de venta y administración</a:t>
            </a:r>
          </a:p>
          <a:p>
            <a:pPr algn="just">
              <a:buFont typeface="Arial" pitchFamily="34" charset="0"/>
              <a:buChar char="•"/>
            </a:pPr>
            <a:r>
              <a:rPr lang="es-MX" sz="2000" dirty="0" smtClean="0">
                <a:latin typeface="Maiandra GD" pitchFamily="34" charset="0"/>
              </a:rPr>
              <a:t>Presupuesto del impuesto sobre la renta</a:t>
            </a:r>
          </a:p>
          <a:p>
            <a:pPr algn="just">
              <a:buFont typeface="Arial" pitchFamily="34" charset="0"/>
              <a:buChar char="•"/>
            </a:pPr>
            <a:r>
              <a:rPr lang="es-MX" sz="2000" dirty="0" smtClean="0">
                <a:latin typeface="Maiandra GD" pitchFamily="34" charset="0"/>
              </a:rPr>
              <a:t>Presupuesto de aplicación de utilidades</a:t>
            </a:r>
          </a:p>
          <a:p>
            <a:pPr algn="just">
              <a:buFont typeface="Arial" pitchFamily="34" charset="0"/>
              <a:buChar char="•"/>
            </a:pPr>
            <a:r>
              <a:rPr lang="es-MX" sz="2000" dirty="0" smtClean="0">
                <a:latin typeface="Maiandra GD" pitchFamily="34" charset="0"/>
              </a:rPr>
              <a:t>Presupuesto de otros egresos</a:t>
            </a:r>
          </a:p>
          <a:p>
            <a:pPr algn="just">
              <a:buFont typeface="Arial" pitchFamily="34" charset="0"/>
              <a:buChar char="•"/>
            </a:pPr>
            <a:r>
              <a:rPr lang="es-MX" sz="2000" dirty="0" smtClean="0">
                <a:latin typeface="Maiandra GD" pitchFamily="34" charset="0"/>
              </a:rPr>
              <a:t>Presupuesto de inversiones a mas de un año</a:t>
            </a:r>
            <a:endParaRPr lang="es-MX" sz="2000" dirty="0">
              <a:latin typeface="Maiandra GD" pitchFamily="34" charset="0"/>
            </a:endParaRPr>
          </a:p>
        </p:txBody>
      </p:sp>
    </p:spTree>
    <p:extLst>
      <p:ext uri="{BB962C8B-B14F-4D97-AF65-F5344CB8AC3E}">
        <p14:creationId xmlns:p14="http://schemas.microsoft.com/office/powerpoint/2010/main" val="29773057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
                                            <p:txEl>
                                              <p:pRg st="3" end="3"/>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
                                            <p:txEl>
                                              <p:pRg st="5" end="5"/>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PRESUPUESTO DE INVENTARIOS</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buNone/>
            </a:pPr>
            <a:r>
              <a:rPr lang="es-MX" sz="2800" dirty="0" smtClean="0">
                <a:latin typeface="Maiandra GD" pitchFamily="34" charset="0"/>
              </a:rPr>
              <a:t>   Una </a:t>
            </a:r>
            <a:r>
              <a:rPr lang="es-MX" sz="2800" dirty="0" smtClean="0">
                <a:latin typeface="Maiandra GD" pitchFamily="34" charset="0"/>
              </a:rPr>
              <a:t>vez predeterminadas las ventas cuyo presupuesto es un elemento indispensable en la formalización del programa de casi todas las funciones de la empresa es necesario presupuestar la cantidad de artículos para cubrir la demanda del presupuesto de ventas. </a:t>
            </a:r>
            <a:endParaRPr lang="es-MX" sz="2800" dirty="0">
              <a:latin typeface="Maiandra GD" pitchFamily="34" charset="0"/>
            </a:endParaRPr>
          </a:p>
        </p:txBody>
      </p:sp>
    </p:spTree>
    <p:extLst>
      <p:ext uri="{BB962C8B-B14F-4D97-AF65-F5344CB8AC3E}">
        <p14:creationId xmlns:p14="http://schemas.microsoft.com/office/powerpoint/2010/main" val="9251011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PRESUPUESTO DE PRODUCCIÓN </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buNone/>
            </a:pPr>
            <a:r>
              <a:rPr lang="es-MX" sz="2800" dirty="0" smtClean="0">
                <a:latin typeface="Maiandra GD" pitchFamily="34" charset="0"/>
              </a:rPr>
              <a:t>   Está </a:t>
            </a:r>
            <a:r>
              <a:rPr lang="es-MX" sz="2800" dirty="0" smtClean="0">
                <a:latin typeface="Maiandra GD" pitchFamily="34" charset="0"/>
              </a:rPr>
              <a:t>basada en las ventas previstas y en la determinación de un inventario base o sea que primero se deberá calcular las ventas y un inventario base para posteriormente poder determinar la producción. </a:t>
            </a:r>
            <a:endParaRPr lang="es-MX" sz="2800" dirty="0">
              <a:latin typeface="Maiandra GD" pitchFamily="34" charset="0"/>
            </a:endParaRPr>
          </a:p>
        </p:txBody>
      </p:sp>
    </p:spTree>
    <p:extLst>
      <p:ext uri="{BB962C8B-B14F-4D97-AF65-F5344CB8AC3E}">
        <p14:creationId xmlns:p14="http://schemas.microsoft.com/office/powerpoint/2010/main" val="26630881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PRESUPUESTO DE COSTOS DE PRODUCCIÓN</a:t>
            </a:r>
            <a:endParaRPr lang="es-MX" sz="2800" b="1" dirty="0">
              <a:latin typeface="Maiandra GD" pitchFamily="34" charset="0"/>
            </a:endParaRPr>
          </a:p>
        </p:txBody>
      </p:sp>
      <p:sp>
        <p:nvSpPr>
          <p:cNvPr id="3" name="2 Marcador de contenido"/>
          <p:cNvSpPr>
            <a:spLocks noGrp="1"/>
          </p:cNvSpPr>
          <p:nvPr>
            <p:ph idx="1"/>
          </p:nvPr>
        </p:nvSpPr>
        <p:spPr/>
        <p:txBody>
          <a:bodyPr/>
          <a:lstStyle/>
          <a:p>
            <a:pPr marL="0" indent="0" algn="just">
              <a:buNone/>
            </a:pPr>
            <a:r>
              <a:rPr lang="es-MX" sz="2800" dirty="0" smtClean="0">
                <a:latin typeface="Maiandra GD" pitchFamily="34" charset="0"/>
              </a:rPr>
              <a:t>Se determina con base en los volúmenes establecidos de los inventarios inicial y final de productos terminados. Al efectuar el presupuesto de producción en unidades y una vez conocido el costo del inventario inicial, se valoriza el inventario final de acuerdo con los valores que se sirvieron de base para obtener el costo de producción presupuestado.</a:t>
            </a:r>
            <a:endParaRPr lang="es-MX" sz="2800" dirty="0">
              <a:latin typeface="Maiandra GD" pitchFamily="34" charset="0"/>
            </a:endParaRPr>
          </a:p>
        </p:txBody>
      </p:sp>
    </p:spTree>
    <p:extLst>
      <p:ext uri="{BB962C8B-B14F-4D97-AF65-F5344CB8AC3E}">
        <p14:creationId xmlns:p14="http://schemas.microsoft.com/office/powerpoint/2010/main" val="2775506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smtClean="0">
                <a:latin typeface="Maiandra GD" pitchFamily="34" charset="0"/>
              </a:rPr>
              <a:t>PRESUPUESTO DE COSTO DE DISTRIBUCIÓN</a:t>
            </a:r>
            <a:endParaRPr lang="es-MX" sz="3200" b="1" dirty="0">
              <a:latin typeface="Maiandra GD" pitchFamily="34" charset="0"/>
            </a:endParaRPr>
          </a:p>
        </p:txBody>
      </p:sp>
      <p:sp>
        <p:nvSpPr>
          <p:cNvPr id="3" name="2 Marcador de contenido"/>
          <p:cNvSpPr>
            <a:spLocks noGrp="1"/>
          </p:cNvSpPr>
          <p:nvPr>
            <p:ph idx="1"/>
          </p:nvPr>
        </p:nvSpPr>
        <p:spPr/>
        <p:txBody>
          <a:bodyPr/>
          <a:lstStyle/>
          <a:p>
            <a:pPr marL="0" indent="0" algn="just">
              <a:buNone/>
            </a:pPr>
            <a:r>
              <a:rPr lang="es-MX" dirty="0" smtClean="0">
                <a:latin typeface="Maiandra GD" pitchFamily="34" charset="0"/>
              </a:rPr>
              <a:t>Comprende las operaciones realizadas desde que el producto fue fabricado hasta que estén en manos del cliente, por lo tanto integran los gastos de vendedores, gastos de oficina de ventas, publicidad, transporte, gastos de almacén, etc. </a:t>
            </a:r>
            <a:endParaRPr lang="es-MX" dirty="0">
              <a:latin typeface="Maiandra GD" pitchFamily="34" charset="0"/>
            </a:endParaRPr>
          </a:p>
        </p:txBody>
      </p:sp>
    </p:spTree>
    <p:extLst>
      <p:ext uri="{BB962C8B-B14F-4D97-AF65-F5344CB8AC3E}">
        <p14:creationId xmlns:p14="http://schemas.microsoft.com/office/powerpoint/2010/main" val="38706641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2"/>
                                        </p:tgtEl>
                                        <p:attrNameLst>
                                          <p:attrName>style.color</p:attrName>
                                        </p:attrNameLst>
                                      </p:cBhvr>
                                      <p:to>
                                        <a:schemeClr val="bg1"/>
                                      </p:to>
                                    </p:animClr>
                                    <p:animClr clrSpc="rgb" dir="cw">
                                      <p:cBhvr>
                                        <p:cTn id="11" dur="250" autoRev="1" fill="remove"/>
                                        <p:tgtEl>
                                          <p:spTgt spid="2"/>
                                        </p:tgtEl>
                                        <p:attrNameLst>
                                          <p:attrName>fillcolor</p:attrName>
                                        </p:attrNameLst>
                                      </p:cBhvr>
                                      <p:to>
                                        <a:schemeClr val="bg1"/>
                                      </p:to>
                                    </p:animClr>
                                    <p:set>
                                      <p:cBhvr>
                                        <p:cTn id="12" dur="250" autoRev="1" fill="remove"/>
                                        <p:tgtEl>
                                          <p:spTgt spid="2"/>
                                        </p:tgtEl>
                                        <p:attrNameLst>
                                          <p:attrName>fill.type</p:attrName>
                                        </p:attrNameLst>
                                      </p:cBhvr>
                                      <p:to>
                                        <p:strVal val="solid"/>
                                      </p:to>
                                    </p:set>
                                    <p:set>
                                      <p:cBhvr>
                                        <p:cTn id="1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b="1" dirty="0" smtClean="0">
                <a:latin typeface="Maiandra GD" pitchFamily="34" charset="0"/>
              </a:rPr>
              <a:t>PRESUPUESTO DE COMPRAS</a:t>
            </a:r>
            <a:endParaRPr lang="es-MX" sz="3600" b="1" dirty="0">
              <a:latin typeface="Maiandra GD" pitchFamily="34" charset="0"/>
            </a:endParaRPr>
          </a:p>
        </p:txBody>
      </p:sp>
      <p:sp>
        <p:nvSpPr>
          <p:cNvPr id="3" name="2 Marcador de contenido"/>
          <p:cNvSpPr>
            <a:spLocks noGrp="1"/>
          </p:cNvSpPr>
          <p:nvPr>
            <p:ph idx="1"/>
          </p:nvPr>
        </p:nvSpPr>
        <p:spPr/>
        <p:txBody>
          <a:bodyPr/>
          <a:lstStyle/>
          <a:p>
            <a:pPr algn="just"/>
            <a:r>
              <a:rPr lang="es-MX" dirty="0" smtClean="0">
                <a:latin typeface="Maiandra GD" pitchFamily="34" charset="0"/>
              </a:rPr>
              <a:t>Este presupuesto se refiere exclusivamente a las compras de materia prima para la elaboración de los productos.</a:t>
            </a:r>
          </a:p>
          <a:p>
            <a:pPr algn="just"/>
            <a:r>
              <a:rPr lang="es-MX" dirty="0" smtClean="0">
                <a:latin typeface="Maiandra GD" pitchFamily="34" charset="0"/>
              </a:rPr>
              <a:t>Pero antes hay que hacer el presupuesto de materiales con el objeto de determinar cuantas unidades de materiales se requiere</a:t>
            </a:r>
            <a:endParaRPr lang="es-MX" dirty="0">
              <a:latin typeface="Maiandra GD" pitchFamily="34" charset="0"/>
            </a:endParaRPr>
          </a:p>
        </p:txBody>
      </p:sp>
    </p:spTree>
    <p:extLst>
      <p:ext uri="{BB962C8B-B14F-4D97-AF65-F5344CB8AC3E}">
        <p14:creationId xmlns:p14="http://schemas.microsoft.com/office/powerpoint/2010/main" val="23840785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Concepto de Finanzas</a:t>
            </a:r>
            <a:endParaRPr lang="es-MX"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4" name="2 Marcador de contenido"/>
          <p:cNvSpPr txBox="1">
            <a:spLocks/>
          </p:cNvSpPr>
          <p:nvPr/>
        </p:nvSpPr>
        <p:spPr>
          <a:xfrm>
            <a:off x="1214414" y="1643050"/>
            <a:ext cx="7429552" cy="3500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chemeClr val="tx1"/>
                </a:solidFill>
                <a:effectLst/>
                <a:uLnTx/>
                <a:uFillTx/>
                <a:latin typeface="Maiandra GD" pitchFamily="34" charset="0"/>
                <a:cs typeface="+mn-cs"/>
              </a:rPr>
              <a:t>Se  define como el arte, la ciencia de administrar dinero.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chemeClr val="tx1"/>
                </a:solidFill>
                <a:effectLst/>
                <a:uLnTx/>
                <a:uFillTx/>
                <a:latin typeface="Maiandra GD" pitchFamily="34" charset="0"/>
                <a:cs typeface="+mn-cs"/>
              </a:rPr>
              <a:t>Los individuos gastan dinero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chemeClr val="tx1"/>
                </a:solidFill>
                <a:effectLst/>
                <a:uLnTx/>
                <a:uFillTx/>
                <a:latin typeface="Maiandra GD" pitchFamily="34" charset="0"/>
                <a:cs typeface="+mn-cs"/>
              </a:rPr>
              <a:t>Las organizaciones invierten</a:t>
            </a:r>
            <a:endParaRPr kumimoji="0" lang="es-MX" sz="2800" b="0" i="0" u="none" strike="noStrike" kern="1200" cap="none" spc="0" normalizeH="0" baseline="0" noProof="0" dirty="0">
              <a:ln>
                <a:noFill/>
              </a:ln>
              <a:solidFill>
                <a:schemeClr val="tx1"/>
              </a:solidFill>
              <a:effectLst/>
              <a:uLnTx/>
              <a:uFillTx/>
              <a:latin typeface="Maiandra GD" pitchFamily="34" charset="0"/>
              <a:cs typeface="+mn-cs"/>
            </a:endParaRPr>
          </a:p>
        </p:txBody>
      </p:sp>
      <p:pic>
        <p:nvPicPr>
          <p:cNvPr id="5" name="Picture 2" descr="http://www.finanzascorporativas.com/finanzas/wp-content/woo_uploads/14-z3.jpg"/>
          <p:cNvPicPr>
            <a:picLocks noChangeAspect="1" noChangeArrowheads="1"/>
          </p:cNvPicPr>
          <p:nvPr/>
        </p:nvPicPr>
        <p:blipFill>
          <a:blip r:embed="rId2"/>
          <a:srcRect/>
          <a:stretch>
            <a:fillRect/>
          </a:stretch>
        </p:blipFill>
        <p:spPr bwMode="auto">
          <a:xfrm>
            <a:off x="5580112" y="3645007"/>
            <a:ext cx="2857520" cy="1800217"/>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58204" cy="511156"/>
          </a:xfrm>
        </p:spPr>
        <p:txBody>
          <a:bodyPr/>
          <a:lstStyle/>
          <a:p>
            <a:r>
              <a:rPr lang="es-MX" sz="2800" b="1" dirty="0" smtClean="0">
                <a:latin typeface="Maiandra GD" pitchFamily="34" charset="0"/>
              </a:rPr>
              <a:t>EJERCICIO PRESUPUESTO DE VENTAS</a:t>
            </a:r>
            <a:endParaRPr lang="es-MX" sz="2800" b="1" dirty="0">
              <a:latin typeface="Maiandra GD" pitchFamily="34" charset="0"/>
            </a:endParaRPr>
          </a:p>
        </p:txBody>
      </p:sp>
      <p:sp>
        <p:nvSpPr>
          <p:cNvPr id="3" name="2 Marcador de contenido"/>
          <p:cNvSpPr>
            <a:spLocks noGrp="1"/>
          </p:cNvSpPr>
          <p:nvPr>
            <p:ph idx="1"/>
          </p:nvPr>
        </p:nvSpPr>
        <p:spPr>
          <a:xfrm>
            <a:off x="357158" y="428604"/>
            <a:ext cx="8572560" cy="5929354"/>
          </a:xfrm>
        </p:spPr>
        <p:txBody>
          <a:bodyPr/>
          <a:lstStyle/>
          <a:p>
            <a:pPr>
              <a:buNone/>
            </a:pPr>
            <a:r>
              <a:rPr lang="es-MX" sz="1400" dirty="0" smtClean="0">
                <a:latin typeface="Maiandra GD" pitchFamily="34" charset="0"/>
              </a:rPr>
              <a:t>Sustituyendo en la formula:</a:t>
            </a:r>
          </a:p>
          <a:p>
            <a:pPr>
              <a:buNone/>
            </a:pPr>
            <a:r>
              <a:rPr lang="es-MX" sz="1400" dirty="0" smtClean="0">
                <a:latin typeface="Maiandra GD" pitchFamily="34" charset="0"/>
              </a:rPr>
              <a:t>Pv</a:t>
            </a:r>
            <a:r>
              <a:rPr lang="es-MX" sz="1400" dirty="0" smtClean="0">
                <a:latin typeface="Maiandra GD" pitchFamily="34" charset="0"/>
              </a:rPr>
              <a:t>=[(5,000,000+300,000)0.95]1.10</a:t>
            </a:r>
          </a:p>
          <a:p>
            <a:pPr>
              <a:buNone/>
            </a:pPr>
            <a:r>
              <a:rPr lang="es-MX" sz="1400" dirty="0" smtClean="0">
                <a:latin typeface="Maiandra GD" pitchFamily="34" charset="0"/>
              </a:rPr>
              <a:t>Pv=(5,300,000X0.95)1.10</a:t>
            </a:r>
          </a:p>
          <a:p>
            <a:pPr>
              <a:buNone/>
            </a:pPr>
            <a:r>
              <a:rPr lang="es-MX" sz="1400" dirty="0" smtClean="0">
                <a:latin typeface="Maiandra GD" pitchFamily="34" charset="0"/>
              </a:rPr>
              <a:t>Pv=5,538,500</a:t>
            </a:r>
            <a:endParaRPr lang="es-MX" sz="1400" b="1" dirty="0" smtClean="0">
              <a:latin typeface="Maiandra GD" pitchFamily="34" charset="0"/>
            </a:endParaRPr>
          </a:p>
          <a:p>
            <a:pPr algn="ctr">
              <a:buNone/>
            </a:pPr>
            <a:r>
              <a:rPr lang="es-MX" sz="1400" b="1" dirty="0" smtClean="0">
                <a:latin typeface="Maiandra GD" pitchFamily="34" charset="0"/>
              </a:rPr>
              <a:t>CUADRO DEL PRESUPUESTO DE VENTAS</a:t>
            </a:r>
          </a:p>
          <a:p>
            <a:pPr>
              <a:buNone/>
            </a:pPr>
            <a:r>
              <a:rPr lang="es-MX" sz="1400" dirty="0" smtClean="0">
                <a:latin typeface="Maiandra GD" pitchFamily="34" charset="0"/>
              </a:rPr>
              <a:t>VENTAS DEL EJERCICIO ANTERIOR                                                           $5,000,000</a:t>
            </a:r>
          </a:p>
          <a:p>
            <a:pPr>
              <a:buNone/>
            </a:pPr>
            <a:r>
              <a:rPr lang="es-MX" sz="1400" dirty="0" smtClean="0">
                <a:latin typeface="Maiandra GD" pitchFamily="34" charset="0"/>
              </a:rPr>
              <a:t>FACTORES ESPECIFICOS DE VENTAS:</a:t>
            </a:r>
          </a:p>
          <a:p>
            <a:pPr>
              <a:buNone/>
            </a:pPr>
            <a:r>
              <a:rPr lang="es-MX" sz="1400" dirty="0" smtClean="0">
                <a:latin typeface="Maiandra GD" pitchFamily="34" charset="0"/>
              </a:rPr>
              <a:t>a)De </a:t>
            </a:r>
            <a:r>
              <a:rPr lang="es-MX" sz="1400" dirty="0" smtClean="0">
                <a:latin typeface="Maiandra GD" pitchFamily="34" charset="0"/>
              </a:rPr>
              <a:t>ajuste. Bajarán las ventas                       -$800,000</a:t>
            </a:r>
          </a:p>
          <a:p>
            <a:pPr algn="just">
              <a:buNone/>
            </a:pPr>
            <a:r>
              <a:rPr lang="es-MX" sz="1400" dirty="0" smtClean="0">
                <a:latin typeface="Maiandra GD" pitchFamily="34" charset="0"/>
              </a:rPr>
              <a:t>b)De cambio. Aumentarán las ventas             +$500,000</a:t>
            </a:r>
          </a:p>
          <a:p>
            <a:pPr algn="just">
              <a:buNone/>
            </a:pPr>
            <a:r>
              <a:rPr lang="es-MX" sz="1400" dirty="0" smtClean="0">
                <a:latin typeface="Maiandra GD" pitchFamily="34" charset="0"/>
              </a:rPr>
              <a:t>c)Corrientes de crecimiento                             +$600,000                                $+300,000</a:t>
            </a:r>
          </a:p>
          <a:p>
            <a:pPr algn="just">
              <a:buNone/>
            </a:pPr>
            <a:r>
              <a:rPr lang="es-MX" sz="1400" dirty="0" smtClean="0">
                <a:latin typeface="Maiandra GD" pitchFamily="34" charset="0"/>
              </a:rPr>
              <a:t>PRESUPUESTO CON FACTORES </a:t>
            </a:r>
          </a:p>
          <a:p>
            <a:pPr algn="just">
              <a:buNone/>
            </a:pPr>
            <a:r>
              <a:rPr lang="es-MX" sz="1400" dirty="0" smtClean="0">
                <a:latin typeface="Maiandra GD" pitchFamily="34" charset="0"/>
              </a:rPr>
              <a:t>ESPECIFICOS DE VENTAS                                                                               $5,300,000</a:t>
            </a:r>
          </a:p>
          <a:p>
            <a:pPr algn="just">
              <a:buNone/>
            </a:pPr>
            <a:r>
              <a:rPr lang="es-MX" sz="1400" dirty="0" smtClean="0">
                <a:latin typeface="Maiandra GD" pitchFamily="34" charset="0"/>
              </a:rPr>
              <a:t>FACTORES ECONOMICOS:</a:t>
            </a:r>
          </a:p>
          <a:p>
            <a:pPr algn="just">
              <a:buNone/>
            </a:pPr>
            <a:r>
              <a:rPr lang="es-MX" sz="1400" dirty="0" smtClean="0">
                <a:latin typeface="Maiandra GD" pitchFamily="34" charset="0"/>
              </a:rPr>
              <a:t>Considera </a:t>
            </a:r>
            <a:r>
              <a:rPr lang="es-MX" sz="1400" dirty="0" smtClean="0">
                <a:latin typeface="Maiandra GD" pitchFamily="34" charset="0"/>
              </a:rPr>
              <a:t>el economista que las ventas disminuirán un 5%                          </a:t>
            </a:r>
            <a:r>
              <a:rPr lang="es-MX" sz="1400" dirty="0" smtClean="0">
                <a:latin typeface="Maiandra GD" pitchFamily="34" charset="0"/>
              </a:rPr>
              <a:t>    </a:t>
            </a:r>
            <a:r>
              <a:rPr lang="es-MX" sz="1400" dirty="0" smtClean="0">
                <a:latin typeface="Maiandra GD" pitchFamily="34" charset="0"/>
              </a:rPr>
              <a:t>-$265,000</a:t>
            </a:r>
          </a:p>
          <a:p>
            <a:pPr algn="just">
              <a:buNone/>
            </a:pPr>
            <a:r>
              <a:rPr lang="es-MX" sz="1400" dirty="0" smtClean="0">
                <a:latin typeface="Maiandra GD" pitchFamily="34" charset="0"/>
              </a:rPr>
              <a:t>PRESUPUESTO HASTA FACTORES </a:t>
            </a:r>
          </a:p>
          <a:p>
            <a:pPr algn="just">
              <a:buNone/>
            </a:pPr>
            <a:r>
              <a:rPr lang="es-MX" sz="1400" dirty="0" smtClean="0">
                <a:latin typeface="Maiandra GD" pitchFamily="34" charset="0"/>
              </a:rPr>
              <a:t>ECONOMICOS GENERALES                                                                           $5,035,000</a:t>
            </a:r>
          </a:p>
          <a:p>
            <a:pPr algn="just">
              <a:buNone/>
            </a:pPr>
            <a:r>
              <a:rPr lang="es-MX" sz="1400" dirty="0" smtClean="0">
                <a:latin typeface="Maiandra GD" pitchFamily="34" charset="0"/>
              </a:rPr>
              <a:t>FACTORES </a:t>
            </a:r>
            <a:r>
              <a:rPr lang="es-MX" sz="1400" dirty="0" smtClean="0">
                <a:latin typeface="Maiandra GD" pitchFamily="34" charset="0"/>
              </a:rPr>
              <a:t>POR INFLUENCIA ADMINISTRATIVA                                          </a:t>
            </a:r>
          </a:p>
          <a:p>
            <a:pPr algn="just">
              <a:buNone/>
            </a:pPr>
            <a:r>
              <a:rPr lang="es-MX" sz="1400" dirty="0" smtClean="0">
                <a:latin typeface="Maiandra GD" pitchFamily="34" charset="0"/>
              </a:rPr>
              <a:t>Se estima un aumento de 10%                                                                        </a:t>
            </a:r>
            <a:r>
              <a:rPr lang="es-MX" sz="1400" dirty="0" smtClean="0">
                <a:latin typeface="Maiandra GD" pitchFamily="34" charset="0"/>
              </a:rPr>
              <a:t>  </a:t>
            </a:r>
            <a:r>
              <a:rPr lang="es-MX" sz="1400" dirty="0" smtClean="0">
                <a:latin typeface="Maiandra GD" pitchFamily="34" charset="0"/>
              </a:rPr>
              <a:t>$503,500</a:t>
            </a:r>
          </a:p>
          <a:p>
            <a:pPr algn="just">
              <a:buNone/>
            </a:pPr>
            <a:r>
              <a:rPr lang="es-MX" sz="1400" dirty="0" smtClean="0">
                <a:latin typeface="Maiandra GD" pitchFamily="34" charset="0"/>
              </a:rPr>
              <a:t>IMPORTE DE VENTAS DEL NUEVO</a:t>
            </a:r>
          </a:p>
          <a:p>
            <a:pPr algn="just">
              <a:buNone/>
            </a:pPr>
            <a:r>
              <a:rPr lang="es-MX" sz="1400" dirty="0" smtClean="0">
                <a:latin typeface="Maiandra GD" pitchFamily="34" charset="0"/>
              </a:rPr>
              <a:t>EJERCICIO                                                                                                       $5,538,500</a:t>
            </a:r>
          </a:p>
          <a:p>
            <a:pPr algn="just">
              <a:buNone/>
            </a:pPr>
            <a:r>
              <a:rPr lang="es-MX" sz="1400" dirty="0" smtClean="0"/>
              <a:t>                          </a:t>
            </a:r>
            <a:endParaRPr lang="es-MX" sz="1400" dirty="0"/>
          </a:p>
        </p:txBody>
      </p:sp>
    </p:spTree>
    <p:extLst>
      <p:ext uri="{BB962C8B-B14F-4D97-AF65-F5344CB8AC3E}">
        <p14:creationId xmlns:p14="http://schemas.microsoft.com/office/powerpoint/2010/main" val="6329033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500"/>
                                        <p:tgtEl>
                                          <p:spTgt spid="3">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500"/>
                                        <p:tgtEl>
                                          <p:spTgt spid="3">
                                            <p:txEl>
                                              <p:pRg st="13" end="1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Effect transition="in" filter="fade">
                                      <p:cBhvr>
                                        <p:cTn id="85" dur="500"/>
                                        <p:tgtEl>
                                          <p:spTgt spid="3">
                                            <p:txEl>
                                              <p:pRg st="14" end="1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15" end="15"/>
                                            </p:txEl>
                                          </p:spTgt>
                                        </p:tgtEl>
                                        <p:attrNameLst>
                                          <p:attrName>style.visibility</p:attrName>
                                        </p:attrNameLst>
                                      </p:cBhvr>
                                      <p:to>
                                        <p:strVal val="visible"/>
                                      </p:to>
                                    </p:set>
                                    <p:animEffect transition="in" filter="fade">
                                      <p:cBhvr>
                                        <p:cTn id="90" dur="500"/>
                                        <p:tgtEl>
                                          <p:spTgt spid="3">
                                            <p:txEl>
                                              <p:pRg st="15" end="1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xEl>
                                              <p:pRg st="16" end="16"/>
                                            </p:txEl>
                                          </p:spTgt>
                                        </p:tgtEl>
                                        <p:attrNameLst>
                                          <p:attrName>style.visibility</p:attrName>
                                        </p:attrNameLst>
                                      </p:cBhvr>
                                      <p:to>
                                        <p:strVal val="visible"/>
                                      </p:to>
                                    </p:set>
                                    <p:animEffect transition="in" filter="fade">
                                      <p:cBhvr>
                                        <p:cTn id="95" dur="500"/>
                                        <p:tgtEl>
                                          <p:spTgt spid="3">
                                            <p:txEl>
                                              <p:pRg st="16" end="1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txEl>
                                              <p:pRg st="17" end="17"/>
                                            </p:txEl>
                                          </p:spTgt>
                                        </p:tgtEl>
                                        <p:attrNameLst>
                                          <p:attrName>style.visibility</p:attrName>
                                        </p:attrNameLst>
                                      </p:cBhvr>
                                      <p:to>
                                        <p:strVal val="visible"/>
                                      </p:to>
                                    </p:set>
                                    <p:animEffect transition="in" filter="fade">
                                      <p:cBhvr>
                                        <p:cTn id="100" dur="500"/>
                                        <p:tgtEl>
                                          <p:spTgt spid="3">
                                            <p:txEl>
                                              <p:pRg st="17" end="1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
                                            <p:txEl>
                                              <p:pRg st="18" end="18"/>
                                            </p:txEl>
                                          </p:spTgt>
                                        </p:tgtEl>
                                        <p:attrNameLst>
                                          <p:attrName>style.visibility</p:attrName>
                                        </p:attrNameLst>
                                      </p:cBhvr>
                                      <p:to>
                                        <p:strVal val="visible"/>
                                      </p:to>
                                    </p:set>
                                    <p:animEffect transition="in" filter="fade">
                                      <p:cBhvr>
                                        <p:cTn id="105" dur="500"/>
                                        <p:tgtEl>
                                          <p:spTgt spid="3">
                                            <p:txEl>
                                              <p:pRg st="18" end="18"/>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
                                            <p:txEl>
                                              <p:pRg st="19" end="19"/>
                                            </p:txEl>
                                          </p:spTgt>
                                        </p:tgtEl>
                                        <p:attrNameLst>
                                          <p:attrName>style.visibility</p:attrName>
                                        </p:attrNameLst>
                                      </p:cBhvr>
                                      <p:to>
                                        <p:strVal val="visible"/>
                                      </p:to>
                                    </p:set>
                                    <p:animEffect transition="in" filter="fade">
                                      <p:cBhvr>
                                        <p:cTn id="110" dur="500"/>
                                        <p:tgtEl>
                                          <p:spTgt spid="3">
                                            <p:txEl>
                                              <p:pRg st="19" end="19"/>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
                                            <p:txEl>
                                              <p:pRg st="20" end="20"/>
                                            </p:txEl>
                                          </p:spTgt>
                                        </p:tgtEl>
                                        <p:attrNameLst>
                                          <p:attrName>style.visibility</p:attrName>
                                        </p:attrNameLst>
                                      </p:cBhvr>
                                      <p:to>
                                        <p:strVal val="visible"/>
                                      </p:to>
                                    </p:set>
                                    <p:animEffect transition="in" filter="fade">
                                      <p:cBhvr>
                                        <p:cTn id="115"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PRESUPUESTO DE GASTOS DE ADMINISTRACIÓN</a:t>
            </a:r>
            <a:endParaRPr lang="es-MX" sz="2800" b="1" dirty="0">
              <a:latin typeface="Maiandra GD" pitchFamily="34" charset="0"/>
            </a:endParaRPr>
          </a:p>
        </p:txBody>
      </p:sp>
      <p:sp>
        <p:nvSpPr>
          <p:cNvPr id="3" name="2 Marcador de contenido"/>
          <p:cNvSpPr>
            <a:spLocks noGrp="1"/>
          </p:cNvSpPr>
          <p:nvPr>
            <p:ph idx="1"/>
          </p:nvPr>
        </p:nvSpPr>
        <p:spPr/>
        <p:txBody>
          <a:bodyPr/>
          <a:lstStyle/>
          <a:p>
            <a:pPr marL="0" indent="0" algn="just">
              <a:buNone/>
            </a:pPr>
            <a:r>
              <a:rPr lang="es-MX" dirty="0" smtClean="0">
                <a:latin typeface="Maiandra GD" pitchFamily="34" charset="0"/>
              </a:rPr>
              <a:t>En este presupuesto van aquellos gastos que se derivan de las funciones de la dirección y control como son los de pagar honorarios de consejeros, contadores, directores, abogados y directivos de la administración. </a:t>
            </a:r>
            <a:endParaRPr lang="es-MX" dirty="0">
              <a:latin typeface="Maiandra GD" pitchFamily="34" charset="0"/>
            </a:endParaRPr>
          </a:p>
        </p:txBody>
      </p:sp>
    </p:spTree>
    <p:extLst>
      <p:ext uri="{BB962C8B-B14F-4D97-AF65-F5344CB8AC3E}">
        <p14:creationId xmlns:p14="http://schemas.microsoft.com/office/powerpoint/2010/main" val="42085576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FÓRMULA PARA CALCULAR EL COSTO DE VENTAS EN UNA EMPRESA INDUSTRIAL</a:t>
            </a:r>
            <a:endParaRPr lang="es-MX" sz="2800" b="1" dirty="0">
              <a:latin typeface="Maiandra GD" pitchFamily="34" charset="0"/>
            </a:endParaRPr>
          </a:p>
        </p:txBody>
      </p:sp>
      <p:sp>
        <p:nvSpPr>
          <p:cNvPr id="3" name="2 Marcador de contenido"/>
          <p:cNvSpPr>
            <a:spLocks noGrp="1"/>
          </p:cNvSpPr>
          <p:nvPr>
            <p:ph idx="1"/>
          </p:nvPr>
        </p:nvSpPr>
        <p:spPr>
          <a:xfrm>
            <a:off x="428596" y="1571612"/>
            <a:ext cx="8229600" cy="4525963"/>
          </a:xfrm>
        </p:spPr>
        <p:txBody>
          <a:bodyPr/>
          <a:lstStyle/>
          <a:p>
            <a:r>
              <a:rPr lang="es-MX" sz="1800" dirty="0" smtClean="0">
                <a:latin typeface="Maiandra GD" pitchFamily="34" charset="0"/>
              </a:rPr>
              <a:t>Inventario inicial de materia prima</a:t>
            </a:r>
          </a:p>
          <a:p>
            <a:r>
              <a:rPr lang="es-MX" sz="1800" dirty="0" smtClean="0">
                <a:latin typeface="Maiandra GD" pitchFamily="34" charset="0"/>
              </a:rPr>
              <a:t>+Compras de materia prima </a:t>
            </a:r>
          </a:p>
          <a:p>
            <a:r>
              <a:rPr lang="es-MX" sz="1800" dirty="0" smtClean="0">
                <a:latin typeface="Maiandra GD" pitchFamily="34" charset="0"/>
              </a:rPr>
              <a:t>-Inventario final de materias primas</a:t>
            </a:r>
          </a:p>
          <a:p>
            <a:r>
              <a:rPr lang="es-MX" sz="1800" dirty="0" smtClean="0">
                <a:latin typeface="Maiandra GD" pitchFamily="34" charset="0"/>
              </a:rPr>
              <a:t>=Costo de materia prima utilizada</a:t>
            </a:r>
          </a:p>
          <a:p>
            <a:r>
              <a:rPr lang="es-MX" sz="1800" dirty="0" smtClean="0">
                <a:latin typeface="Maiandra GD" pitchFamily="34" charset="0"/>
              </a:rPr>
              <a:t>+Mano de obra</a:t>
            </a:r>
          </a:p>
          <a:p>
            <a:r>
              <a:rPr lang="es-MX" sz="1800" dirty="0" smtClean="0">
                <a:latin typeface="Maiandra GD" pitchFamily="34" charset="0"/>
              </a:rPr>
              <a:t>+Costos indirectos se fabricaran </a:t>
            </a:r>
          </a:p>
          <a:p>
            <a:r>
              <a:rPr lang="es-MX" sz="1800" dirty="0" smtClean="0">
                <a:latin typeface="Maiandra GD" pitchFamily="34" charset="0"/>
              </a:rPr>
              <a:t>+Inventario inicial de productos en proceso </a:t>
            </a:r>
          </a:p>
          <a:p>
            <a:r>
              <a:rPr lang="es-MX" sz="1800" dirty="0" smtClean="0">
                <a:latin typeface="Maiandra GD" pitchFamily="34" charset="0"/>
              </a:rPr>
              <a:t>- Inventario final de productos en proceso </a:t>
            </a:r>
          </a:p>
          <a:p>
            <a:r>
              <a:rPr lang="es-MX" sz="1800" dirty="0" smtClean="0">
                <a:latin typeface="Maiandra GD" pitchFamily="34" charset="0"/>
              </a:rPr>
              <a:t>=Costos de producción </a:t>
            </a:r>
          </a:p>
          <a:p>
            <a:r>
              <a:rPr lang="es-MX" sz="1800" dirty="0" smtClean="0">
                <a:latin typeface="Maiandra GD" pitchFamily="34" charset="0"/>
              </a:rPr>
              <a:t>+Inventario inicial de productos terminados</a:t>
            </a:r>
          </a:p>
          <a:p>
            <a:r>
              <a:rPr lang="es-MX" sz="1800" dirty="0" smtClean="0">
                <a:latin typeface="Maiandra GD" pitchFamily="34" charset="0"/>
              </a:rPr>
              <a:t>- Inventario final de productos terminados</a:t>
            </a:r>
          </a:p>
          <a:p>
            <a:r>
              <a:rPr lang="es-MX" sz="1800" dirty="0" smtClean="0">
                <a:latin typeface="Maiandra GD" pitchFamily="34" charset="0"/>
              </a:rPr>
              <a:t>=Costo de ventas</a:t>
            </a:r>
          </a:p>
          <a:p>
            <a:endParaRPr lang="es-MX" sz="2400" dirty="0"/>
          </a:p>
        </p:txBody>
      </p:sp>
    </p:spTree>
    <p:extLst>
      <p:ext uri="{BB962C8B-B14F-4D97-AF65-F5344CB8AC3E}">
        <p14:creationId xmlns:p14="http://schemas.microsoft.com/office/powerpoint/2010/main" val="8705276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FÓRMULA PARA CALCULAR EL COSTO DE VENTAS EN UNA EMPRESA COMERCIAL</a:t>
            </a:r>
            <a:endParaRPr lang="es-MX" sz="2800" b="1" dirty="0">
              <a:latin typeface="Maiandra GD" pitchFamily="34" charset="0"/>
            </a:endParaRPr>
          </a:p>
        </p:txBody>
      </p:sp>
      <p:sp>
        <p:nvSpPr>
          <p:cNvPr id="3" name="2 Marcador de contenido"/>
          <p:cNvSpPr>
            <a:spLocks noGrp="1"/>
          </p:cNvSpPr>
          <p:nvPr>
            <p:ph idx="1"/>
          </p:nvPr>
        </p:nvSpPr>
        <p:spPr/>
        <p:txBody>
          <a:bodyPr/>
          <a:lstStyle/>
          <a:p>
            <a:r>
              <a:rPr lang="es-MX" dirty="0" smtClean="0">
                <a:latin typeface="Maiandra GD" pitchFamily="34" charset="0"/>
              </a:rPr>
              <a:t>Inventario inicial</a:t>
            </a:r>
          </a:p>
          <a:p>
            <a:r>
              <a:rPr lang="es-MX" dirty="0" smtClean="0">
                <a:latin typeface="Maiandra GD" pitchFamily="34" charset="0"/>
              </a:rPr>
              <a:t>+Compras</a:t>
            </a:r>
          </a:p>
          <a:p>
            <a:r>
              <a:rPr lang="es-MX" dirty="0" smtClean="0">
                <a:latin typeface="Maiandra GD" pitchFamily="34" charset="0"/>
              </a:rPr>
              <a:t>-Inventario final</a:t>
            </a:r>
          </a:p>
          <a:p>
            <a:r>
              <a:rPr lang="es-MX" dirty="0" smtClean="0">
                <a:latin typeface="Maiandra GD" pitchFamily="34" charset="0"/>
              </a:rPr>
              <a:t>=Costo de ventas </a:t>
            </a:r>
            <a:endParaRPr lang="es-MX" dirty="0">
              <a:latin typeface="Maiandra GD" pitchFamily="34" charset="0"/>
            </a:endParaRPr>
          </a:p>
        </p:txBody>
      </p:sp>
    </p:spTree>
    <p:extLst>
      <p:ext uri="{BB962C8B-B14F-4D97-AF65-F5344CB8AC3E}">
        <p14:creationId xmlns:p14="http://schemas.microsoft.com/office/powerpoint/2010/main" val="30159939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UY"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itchFamily="34" charset="0"/>
            </a:endParaRPr>
          </a:p>
          <a:p>
            <a:pPr marL="0" indent="0" algn="ctr">
              <a:buNone/>
            </a:pPr>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Unidad </a:t>
            </a:r>
            <a:r>
              <a:rPr lang="es-UY"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didáctica </a:t>
            </a:r>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4</a:t>
            </a:r>
            <a:r>
              <a:rPr lang="es-UY"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
            </a:r>
            <a:br>
              <a:rPr lang="es-UY"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UY"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CONTROL FINANCIERO</a:t>
            </a:r>
            <a:endParaRPr lang="es-MX" sz="2800" dirty="0">
              <a:latin typeface="Maiandra GD" pitchFamily="34" charset="0"/>
            </a:endParaRP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9138" y="404664"/>
            <a:ext cx="609600" cy="609600"/>
          </a:xfrm>
          <a:prstGeom prst="rect">
            <a:avLst/>
          </a:prstGeom>
        </p:spPr>
      </p:pic>
    </p:spTree>
    <p:extLst>
      <p:ext uri="{BB962C8B-B14F-4D97-AF65-F5344CB8AC3E}">
        <p14:creationId xmlns:p14="http://schemas.microsoft.com/office/powerpoint/2010/main" val="10333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6620"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CONTROL FINANCIERO</a:t>
            </a:r>
            <a:endParaRPr lang="es-MX" sz="2800" b="1" dirty="0">
              <a:latin typeface="Maiandra GD" pitchFamily="34" charset="0"/>
            </a:endParaRPr>
          </a:p>
        </p:txBody>
      </p:sp>
      <p:sp>
        <p:nvSpPr>
          <p:cNvPr id="3" name="2 Marcador de contenido"/>
          <p:cNvSpPr>
            <a:spLocks noGrp="1"/>
          </p:cNvSpPr>
          <p:nvPr>
            <p:ph idx="1"/>
          </p:nvPr>
        </p:nvSpPr>
        <p:spPr/>
        <p:txBody>
          <a:bodyPr/>
          <a:lstStyle/>
          <a:p>
            <a:r>
              <a:rPr lang="es-MX" dirty="0" smtClean="0">
                <a:latin typeface="Maiandra GD" pitchFamily="34" charset="0"/>
              </a:rPr>
              <a:t>Control interno</a:t>
            </a:r>
          </a:p>
          <a:p>
            <a:pPr algn="just">
              <a:buNone/>
            </a:pPr>
            <a:r>
              <a:rPr lang="es-MX" dirty="0" smtClean="0">
                <a:latin typeface="Maiandra GD" pitchFamily="34" charset="0"/>
              </a:rPr>
              <a:t>Es un conjunto de acciones estructuradas y coordinadas dirigidas a la consecuencia de un fin, no es un fin es así mismo. </a:t>
            </a:r>
            <a:endParaRPr lang="es-MX" dirty="0">
              <a:latin typeface="Maiandra GD" pitchFamily="34" charset="0"/>
            </a:endParaRPr>
          </a:p>
        </p:txBody>
      </p:sp>
    </p:spTree>
    <p:extLst>
      <p:ext uri="{BB962C8B-B14F-4D97-AF65-F5344CB8AC3E}">
        <p14:creationId xmlns:p14="http://schemas.microsoft.com/office/powerpoint/2010/main" val="2231008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CLASES DE CONTROLES INTERNOS</a:t>
            </a:r>
            <a:endParaRPr lang="es-MX" sz="2800" b="1" dirty="0">
              <a:latin typeface="Maiandra GD" pitchFamily="34" charset="0"/>
            </a:endParaRPr>
          </a:p>
        </p:txBody>
      </p:sp>
      <p:sp>
        <p:nvSpPr>
          <p:cNvPr id="3" name="2 Marcador de contenido"/>
          <p:cNvSpPr>
            <a:spLocks noGrp="1"/>
          </p:cNvSpPr>
          <p:nvPr>
            <p:ph idx="1"/>
          </p:nvPr>
        </p:nvSpPr>
        <p:spPr/>
        <p:txBody>
          <a:bodyPr/>
          <a:lstStyle/>
          <a:p>
            <a:pPr marL="0" indent="0" algn="just">
              <a:buNone/>
            </a:pPr>
            <a:r>
              <a:rPr lang="es-MX" sz="2800" dirty="0" smtClean="0">
                <a:latin typeface="Maiandra GD" pitchFamily="34" charset="0"/>
              </a:rPr>
              <a:t>Controles </a:t>
            </a:r>
            <a:r>
              <a:rPr lang="es-MX" sz="2800" dirty="0" smtClean="0">
                <a:latin typeface="Maiandra GD" pitchFamily="34" charset="0"/>
              </a:rPr>
              <a:t>preventivos: establecen </a:t>
            </a:r>
            <a:r>
              <a:rPr lang="es-MX" sz="2800" dirty="0" smtClean="0">
                <a:latin typeface="Maiandra GD" pitchFamily="34" charset="0"/>
              </a:rPr>
              <a:t>las condiciones necesarias para que el error no se produzca ejemplo segregación de funciones, estandarización de procedimientos, las autorizaciones, los passwords, a los formularios permanentes.</a:t>
            </a:r>
            <a:endParaRPr lang="es-MX" sz="2800" dirty="0">
              <a:latin typeface="Maiandra GD" pitchFamily="34" charset="0"/>
            </a:endParaRPr>
          </a:p>
        </p:txBody>
      </p:sp>
    </p:spTree>
    <p:extLst>
      <p:ext uri="{BB962C8B-B14F-4D97-AF65-F5344CB8AC3E}">
        <p14:creationId xmlns:p14="http://schemas.microsoft.com/office/powerpoint/2010/main" val="3601311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CONTROL DE EFECTIVO</a:t>
            </a:r>
            <a:endParaRPr lang="es-MX" sz="2800" b="1" dirty="0">
              <a:latin typeface="Maiandra GD" pitchFamily="34" charset="0"/>
            </a:endParaRPr>
          </a:p>
        </p:txBody>
      </p:sp>
      <p:sp>
        <p:nvSpPr>
          <p:cNvPr id="3" name="2 Marcador de contenido"/>
          <p:cNvSpPr>
            <a:spLocks noGrp="1"/>
          </p:cNvSpPr>
          <p:nvPr>
            <p:ph idx="1"/>
          </p:nvPr>
        </p:nvSpPr>
        <p:spPr>
          <a:xfrm>
            <a:off x="467544" y="1412776"/>
            <a:ext cx="8229600" cy="4525963"/>
          </a:xfrm>
        </p:spPr>
        <p:txBody>
          <a:bodyPr/>
          <a:lstStyle/>
          <a:p>
            <a:pPr algn="just"/>
            <a:r>
              <a:rPr lang="es-MX" sz="2000" dirty="0" smtClean="0">
                <a:latin typeface="Maiandra GD" pitchFamily="34" charset="0"/>
              </a:rPr>
              <a:t>Identifican el error pero no lo evitan, actualmente como alarmas que permiten registrar el problema y sus causas. Sirven como verificación del funcionamiento de los procesos y de sus controles preventivos.</a:t>
            </a:r>
          </a:p>
          <a:p>
            <a:pPr algn="just"/>
            <a:r>
              <a:rPr lang="es-MX" sz="2000" dirty="0" smtClean="0">
                <a:latin typeface="Maiandra GD" pitchFamily="34" charset="0"/>
              </a:rPr>
              <a:t>Ejemplo validación de los datos de entrada cuando se realiza con posterioridad al procesamiento de dichos datos, los totales de control, controles cruzados, con los controles de supervisión, estos últimos se componen de</a:t>
            </a:r>
          </a:p>
          <a:p>
            <a:pPr algn="just"/>
            <a:r>
              <a:rPr lang="es-MX" sz="2000" dirty="0" smtClean="0">
                <a:latin typeface="Maiandra GD" pitchFamily="34" charset="0"/>
              </a:rPr>
              <a:t>Control de aplicación</a:t>
            </a:r>
          </a:p>
          <a:p>
            <a:pPr algn="just"/>
            <a:r>
              <a:rPr lang="es-MX" sz="2000" dirty="0" smtClean="0">
                <a:latin typeface="Maiandra GD" pitchFamily="34" charset="0"/>
              </a:rPr>
              <a:t>Controles de tecnología de la información</a:t>
            </a:r>
          </a:p>
          <a:p>
            <a:pPr algn="just"/>
            <a:r>
              <a:rPr lang="es-MX" sz="2000" dirty="0" smtClean="0">
                <a:latin typeface="Maiandra GD" pitchFamily="34" charset="0"/>
              </a:rPr>
              <a:t>Controles de usuario </a:t>
            </a:r>
            <a:endParaRPr lang="es-MX" sz="2000" dirty="0">
              <a:latin typeface="Maiandra GD" pitchFamily="34" charset="0"/>
            </a:endParaRPr>
          </a:p>
        </p:txBody>
      </p:sp>
    </p:spTree>
    <p:extLst>
      <p:ext uri="{BB962C8B-B14F-4D97-AF65-F5344CB8AC3E}">
        <p14:creationId xmlns:p14="http://schemas.microsoft.com/office/powerpoint/2010/main" val="1887722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ircle(in)">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circle(in)">
                                      <p:cBhvr>
                                        <p:cTn id="4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hlinkClick r:id="rId2" action="ppaction://hlinkfile"/>
              </a:rPr>
              <a:t>Concepto de </a:t>
            </a:r>
            <a:b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hlinkClick r:id="rId2" action="ppaction://hlinkfile"/>
              </a:rPr>
            </a:b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hlinkClick r:id="rId2" action="ppaction://hlinkfile"/>
              </a:rPr>
              <a:t>balance Proforma</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pPr algn="just"/>
            <a:r>
              <a:rPr lang="es-MX" dirty="0" smtClean="0">
                <a:latin typeface="Maiandra GD" pitchFamily="34" charset="0"/>
              </a:rPr>
              <a:t>Documento que muestra la situación financiera de una empresa a una fecha fija futura.</a:t>
            </a:r>
          </a:p>
          <a:p>
            <a:pPr algn="just"/>
            <a:r>
              <a:rPr lang="es-MX" dirty="0" smtClean="0">
                <a:latin typeface="Maiandra GD" pitchFamily="34" charset="0"/>
              </a:rPr>
              <a:t>Presenta el resultado de conjugar hechos futuros convencionales contables y juicios personales.</a:t>
            </a:r>
            <a:endParaRPr lang="es-MX" dirty="0">
              <a:latin typeface="Maiandra GD" pitchFamily="34" charset="0"/>
            </a:endParaRPr>
          </a:p>
        </p:txBody>
      </p:sp>
    </p:spTree>
    <p:extLst>
      <p:ext uri="{BB962C8B-B14F-4D97-AF65-F5344CB8AC3E}">
        <p14:creationId xmlns:p14="http://schemas.microsoft.com/office/powerpoint/2010/main" val="1151466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Características del </a:t>
            </a:r>
            <a:b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balance Proforma</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p:txBody>
          <a:bodyPr/>
          <a:lstStyle/>
          <a:p>
            <a:r>
              <a:rPr lang="es-MX" dirty="0" smtClean="0">
                <a:latin typeface="Maiandra GD" pitchFamily="34" charset="0"/>
              </a:rPr>
              <a:t>Estado financiero</a:t>
            </a:r>
          </a:p>
          <a:p>
            <a:r>
              <a:rPr lang="es-MX" dirty="0" smtClean="0">
                <a:latin typeface="Maiandra GD" pitchFamily="34" charset="0"/>
              </a:rPr>
              <a:t>Muestra el activo, pasivo y el capital</a:t>
            </a:r>
          </a:p>
          <a:p>
            <a:r>
              <a:rPr lang="es-MX" dirty="0" smtClean="0">
                <a:latin typeface="Maiandra GD" pitchFamily="34" charset="0"/>
              </a:rPr>
              <a:t>Es estático (fecha fija futura)</a:t>
            </a:r>
          </a:p>
        </p:txBody>
      </p:sp>
    </p:spTree>
    <p:extLst>
      <p:ext uri="{BB962C8B-B14F-4D97-AF65-F5344CB8AC3E}">
        <p14:creationId xmlns:p14="http://schemas.microsoft.com/office/powerpoint/2010/main" val="3782497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Principales Funciones del</a:t>
            </a:r>
            <a:b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 Ejecutivo Financiero</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500034" y="1714488"/>
            <a:ext cx="8229600" cy="4525963"/>
          </a:xfrm>
        </p:spPr>
        <p:txBody>
          <a:bodyPr>
            <a:normAutofit/>
          </a:bodyPr>
          <a:lstStyle/>
          <a:p>
            <a:pPr algn="just"/>
            <a:r>
              <a:rPr lang="es-MX" sz="2800" dirty="0" smtClean="0">
                <a:latin typeface="Maiandra GD" pitchFamily="34" charset="0"/>
              </a:rPr>
              <a:t>Sus tareas abarcan presupuestario crediticia, análisis de inversiones y procesamiento de fondos</a:t>
            </a:r>
          </a:p>
          <a:p>
            <a:pPr algn="just"/>
            <a:r>
              <a:rPr lang="es-MX" sz="2800" dirty="0" smtClean="0">
                <a:latin typeface="Maiandra GD" pitchFamily="34" charset="0"/>
              </a:rPr>
              <a:t>Maximiza la riqueza del propietario de los bienes</a:t>
            </a:r>
          </a:p>
          <a:p>
            <a:pPr algn="just"/>
            <a:r>
              <a:rPr lang="es-MX" sz="2800" dirty="0" smtClean="0">
                <a:latin typeface="Maiandra GD" pitchFamily="34" charset="0"/>
              </a:rPr>
              <a:t>Ejecuta el análisis y planeación financiera para conocer la posición de la empresa.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ESTADO DE RESULTADOS PRO-FORMA</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r>
              <a:rPr lang="es-MX" sz="2800" dirty="0" smtClean="0">
                <a:latin typeface="Maiandra GD" pitchFamily="34" charset="0"/>
              </a:rPr>
              <a:t>Estado financiero que muestra las ventas costo de ventas, costo de lo vendido, costo de distribución, costo de adición y las utilidades o perdidas netas, así como el camino para obtener en un ejercicio futuro o bien.</a:t>
            </a:r>
          </a:p>
          <a:p>
            <a:pPr algn="just"/>
            <a:r>
              <a:rPr lang="es-MX" sz="2800" dirty="0" smtClean="0">
                <a:latin typeface="Maiandra GD" pitchFamily="34" charset="0"/>
              </a:rPr>
              <a:t>Documento financiero que analiza la utilidad marginal y neta de un ejercicio o perdida futura</a:t>
            </a:r>
            <a:r>
              <a:rPr lang="es-MX" sz="2800" dirty="0" smtClean="0"/>
              <a:t>.</a:t>
            </a:r>
            <a:endParaRPr lang="es-MX" sz="2800" dirty="0"/>
          </a:p>
        </p:txBody>
      </p:sp>
    </p:spTree>
    <p:extLst>
      <p:ext uri="{BB962C8B-B14F-4D97-AF65-F5344CB8AC3E}">
        <p14:creationId xmlns:p14="http://schemas.microsoft.com/office/powerpoint/2010/main" val="4286398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1143000"/>
          </a:xfrm>
        </p:spPr>
        <p:txBody>
          <a:bodyPr/>
          <a:lstStyle/>
          <a:p>
            <a:r>
              <a:rPr lang="es-MX" sz="2800" b="1" dirty="0" smtClean="0">
                <a:latin typeface="Maiandra GD" pitchFamily="34" charset="0"/>
              </a:rPr>
              <a:t>CARACTERÍSTICAS DEL ESTADO DE RESULTADO </a:t>
            </a:r>
            <a:br>
              <a:rPr lang="es-MX" sz="2800" b="1" dirty="0" smtClean="0">
                <a:latin typeface="Maiandra GD" pitchFamily="34" charset="0"/>
              </a:rPr>
            </a:br>
            <a:r>
              <a:rPr lang="es-MX" sz="2800" b="1" dirty="0" smtClean="0">
                <a:latin typeface="Maiandra GD" pitchFamily="34" charset="0"/>
              </a:rPr>
              <a:t>PRO-FORMA</a:t>
            </a:r>
            <a:endParaRPr lang="es-MX" sz="2800" b="1" dirty="0">
              <a:latin typeface="Maiandra GD" pitchFamily="34" charset="0"/>
            </a:endParaRPr>
          </a:p>
        </p:txBody>
      </p:sp>
      <p:sp>
        <p:nvSpPr>
          <p:cNvPr id="3" name="2 Marcador de contenido"/>
          <p:cNvSpPr>
            <a:spLocks noGrp="1"/>
          </p:cNvSpPr>
          <p:nvPr>
            <p:ph idx="1"/>
          </p:nvPr>
        </p:nvSpPr>
        <p:spPr/>
        <p:txBody>
          <a:bodyPr/>
          <a:lstStyle/>
          <a:p>
            <a:pPr marL="0" indent="0" algn="just">
              <a:buNone/>
            </a:pPr>
            <a:r>
              <a:rPr lang="es-MX" sz="2800" dirty="0" smtClean="0">
                <a:latin typeface="Maiandra GD" pitchFamily="34" charset="0"/>
              </a:rPr>
              <a:t>1.-Es un estado de resultados Proforma.</a:t>
            </a:r>
          </a:p>
          <a:p>
            <a:pPr marL="0" indent="0" algn="just">
              <a:buNone/>
            </a:pPr>
            <a:r>
              <a:rPr lang="es-MX" sz="2800" dirty="0" smtClean="0">
                <a:latin typeface="Maiandra GD" pitchFamily="34" charset="0"/>
              </a:rPr>
              <a:t>2.-Muestra las ventas, o ingresos futuros; los costos variables y los costos fijos la utilidad o perdida marginal y la utilidad perdida neta.</a:t>
            </a:r>
          </a:p>
          <a:p>
            <a:pPr marL="0" indent="0" algn="just">
              <a:buNone/>
            </a:pPr>
            <a:r>
              <a:rPr lang="es-MX" sz="2800" dirty="0" smtClean="0">
                <a:latin typeface="Maiandra GD" pitchFamily="34" charset="0"/>
              </a:rPr>
              <a:t>3.-La información que proporciona corresponde a un ejercicio futuro dinámico.</a:t>
            </a:r>
            <a:endParaRPr lang="es-MX" sz="2800" dirty="0">
              <a:latin typeface="Maiandra GD" pitchFamily="34" charset="0"/>
            </a:endParaRPr>
          </a:p>
        </p:txBody>
      </p:sp>
    </p:spTree>
    <p:extLst>
      <p:ext uri="{BB962C8B-B14F-4D97-AF65-F5344CB8AC3E}">
        <p14:creationId xmlns:p14="http://schemas.microsoft.com/office/powerpoint/2010/main" val="3394286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CONTROL FINANCIERO PEMA</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r>
              <a:rPr lang="es-MX" sz="2000" dirty="0" smtClean="0">
                <a:latin typeface="Maiandra GD" pitchFamily="34" charset="0"/>
              </a:rPr>
              <a:t>Método de control y corrección de variaciones, entre cifras proyectadas y cifras reales, de la estructura financiera, así como de los resultados y objetivos integrales de una empresa, publica, privada o mixta.</a:t>
            </a:r>
          </a:p>
          <a:p>
            <a:pPr algn="just"/>
            <a:r>
              <a:rPr lang="es-MX" sz="2000" dirty="0" smtClean="0">
                <a:latin typeface="Maiandra GD" pitchFamily="34" charset="0"/>
              </a:rPr>
              <a:t>Dentro de la estructura financiera de una empresa, tenemos: pasivo circulante, pasivo fijo, pasivo diferido, capital social, superávit, o utilidades (lado derecho del balance general).</a:t>
            </a:r>
          </a:p>
          <a:p>
            <a:pPr algn="just"/>
            <a:r>
              <a:rPr lang="es-MX" sz="2000" dirty="0" smtClean="0">
                <a:latin typeface="Maiandra GD" pitchFamily="34" charset="0"/>
              </a:rPr>
              <a:t>Dentro de los resultados, tenemos: las ventas netas, costos de ventas netas, costos de distribución, costos de adición etc.</a:t>
            </a:r>
          </a:p>
          <a:p>
            <a:pPr algn="just"/>
            <a:endParaRPr lang="es-MX" sz="2000" dirty="0"/>
          </a:p>
        </p:txBody>
      </p:sp>
    </p:spTree>
    <p:extLst>
      <p:ext uri="{BB962C8B-B14F-4D97-AF65-F5344CB8AC3E}">
        <p14:creationId xmlns:p14="http://schemas.microsoft.com/office/powerpoint/2010/main" val="2363613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3">
                                            <p:txEl>
                                              <p:pRg st="1" end="1"/>
                                            </p:txEl>
                                          </p:spTgt>
                                        </p:tgtEl>
                                        <p:attrNameLst>
                                          <p:attrName>r</p:attrName>
                                        </p:attrNameLst>
                                      </p:cBhvr>
                                    </p:animRot>
                                    <p:animRot by="-240000">
                                      <p:cBhvr>
                                        <p:cTn id="19" dur="200" fill="hold">
                                          <p:stCondLst>
                                            <p:cond delay="200"/>
                                          </p:stCondLst>
                                        </p:cTn>
                                        <p:tgtEl>
                                          <p:spTgt spid="3">
                                            <p:txEl>
                                              <p:pRg st="1" end="1"/>
                                            </p:txEl>
                                          </p:spTgt>
                                        </p:tgtEl>
                                        <p:attrNameLst>
                                          <p:attrName>r</p:attrName>
                                        </p:attrNameLst>
                                      </p:cBhvr>
                                    </p:animRot>
                                    <p:animRot by="240000">
                                      <p:cBhvr>
                                        <p:cTn id="20" dur="200" fill="hold">
                                          <p:stCondLst>
                                            <p:cond delay="400"/>
                                          </p:stCondLst>
                                        </p:cTn>
                                        <p:tgtEl>
                                          <p:spTgt spid="3">
                                            <p:txEl>
                                              <p:pRg st="1" end="1"/>
                                            </p:txEl>
                                          </p:spTgt>
                                        </p:tgtEl>
                                        <p:attrNameLst>
                                          <p:attrName>r</p:attrName>
                                        </p:attrNameLst>
                                      </p:cBhvr>
                                    </p:animRot>
                                    <p:animRot by="-240000">
                                      <p:cBhvr>
                                        <p:cTn id="21" dur="200" fill="hold">
                                          <p:stCondLst>
                                            <p:cond delay="600"/>
                                          </p:stCondLst>
                                        </p:cTn>
                                        <p:tgtEl>
                                          <p:spTgt spid="3">
                                            <p:txEl>
                                              <p:pRg st="1" end="1"/>
                                            </p:txEl>
                                          </p:spTgt>
                                        </p:tgtEl>
                                        <p:attrNameLst>
                                          <p:attrName>r</p:attrName>
                                        </p:attrNameLst>
                                      </p:cBhvr>
                                    </p:animRot>
                                    <p:animRot by="120000">
                                      <p:cBhvr>
                                        <p:cTn id="22" dur="200" fill="hold">
                                          <p:stCondLst>
                                            <p:cond delay="800"/>
                                          </p:stCondLst>
                                        </p:cTn>
                                        <p:tgtEl>
                                          <p:spTgt spid="3">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3">
                                            <p:txEl>
                                              <p:pRg st="2" end="2"/>
                                            </p:txEl>
                                          </p:spTgt>
                                        </p:tgtEl>
                                        <p:attrNameLst>
                                          <p:attrName>r</p:attrName>
                                        </p:attrNameLst>
                                      </p:cBhvr>
                                    </p:animRot>
                                    <p:animRot by="-240000">
                                      <p:cBhvr>
                                        <p:cTn id="27" dur="200" fill="hold">
                                          <p:stCondLst>
                                            <p:cond delay="200"/>
                                          </p:stCondLst>
                                        </p:cTn>
                                        <p:tgtEl>
                                          <p:spTgt spid="3">
                                            <p:txEl>
                                              <p:pRg st="2" end="2"/>
                                            </p:txEl>
                                          </p:spTgt>
                                        </p:tgtEl>
                                        <p:attrNameLst>
                                          <p:attrName>r</p:attrName>
                                        </p:attrNameLst>
                                      </p:cBhvr>
                                    </p:animRot>
                                    <p:animRot by="240000">
                                      <p:cBhvr>
                                        <p:cTn id="28" dur="200" fill="hold">
                                          <p:stCondLst>
                                            <p:cond delay="400"/>
                                          </p:stCondLst>
                                        </p:cTn>
                                        <p:tgtEl>
                                          <p:spTgt spid="3">
                                            <p:txEl>
                                              <p:pRg st="2" end="2"/>
                                            </p:txEl>
                                          </p:spTgt>
                                        </p:tgtEl>
                                        <p:attrNameLst>
                                          <p:attrName>r</p:attrName>
                                        </p:attrNameLst>
                                      </p:cBhvr>
                                    </p:animRot>
                                    <p:animRot by="-240000">
                                      <p:cBhvr>
                                        <p:cTn id="29" dur="200" fill="hold">
                                          <p:stCondLst>
                                            <p:cond delay="600"/>
                                          </p:stCondLst>
                                        </p:cTn>
                                        <p:tgtEl>
                                          <p:spTgt spid="3">
                                            <p:txEl>
                                              <p:pRg st="2" end="2"/>
                                            </p:txEl>
                                          </p:spTgt>
                                        </p:tgtEl>
                                        <p:attrNameLst>
                                          <p:attrName>r</p:attrName>
                                        </p:attrNameLst>
                                      </p:cBhvr>
                                    </p:animRot>
                                    <p:animRot by="120000">
                                      <p:cBhvr>
                                        <p:cTn id="30"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FÓRMULA DE CONTROL FINANCIERO PEMA</a:t>
            </a:r>
            <a:endParaRPr lang="es-MX" sz="2800" b="1" dirty="0">
              <a:latin typeface="Maiandra GD" pitchFamily="34" charset="0"/>
            </a:endParaRPr>
          </a:p>
        </p:txBody>
      </p:sp>
      <p:sp>
        <p:nvSpPr>
          <p:cNvPr id="3" name="2 Marcador de contenido"/>
          <p:cNvSpPr>
            <a:spLocks noGrp="1"/>
          </p:cNvSpPr>
          <p:nvPr>
            <p:ph idx="1"/>
          </p:nvPr>
        </p:nvSpPr>
        <p:spPr/>
        <p:txBody>
          <a:bodyPr/>
          <a:lstStyle/>
          <a:p>
            <a:pPr algn="just"/>
            <a:r>
              <a:rPr lang="es-MX" sz="2800" dirty="0" smtClean="0">
                <a:latin typeface="Maiandra GD" pitchFamily="34" charset="0"/>
              </a:rPr>
              <a:t>El método de control financiero PEMA, toma como base el Balance General Proforma: el Estado de resultados Proforma es la siguiente</a:t>
            </a:r>
            <a:r>
              <a:rPr lang="es-MX" sz="2800" dirty="0" smtClean="0">
                <a:latin typeface="Maiandra GD" pitchFamily="34" charset="0"/>
              </a:rPr>
              <a:t>:</a:t>
            </a:r>
          </a:p>
          <a:p>
            <a:pPr marL="0" indent="0" algn="just">
              <a:buNone/>
            </a:pPr>
            <a:endParaRPr lang="es-MX" sz="2800" dirty="0" smtClean="0">
              <a:latin typeface="Maiandra GD" pitchFamily="34" charset="0"/>
            </a:endParaRPr>
          </a:p>
          <a:p>
            <a:pPr algn="just">
              <a:buNone/>
            </a:pPr>
            <a:r>
              <a:rPr lang="es-MX" sz="2800" dirty="0" smtClean="0">
                <a:latin typeface="Maiandra GD" pitchFamily="34" charset="0"/>
              </a:rPr>
              <a:t> 1.-CT=PF+PD+CS+UT-AF-AD</a:t>
            </a:r>
          </a:p>
          <a:p>
            <a:pPr algn="just">
              <a:buNone/>
            </a:pPr>
            <a:r>
              <a:rPr lang="es-MX" sz="2800" dirty="0" smtClean="0">
                <a:latin typeface="Maiandra GD" pitchFamily="34" charset="0"/>
              </a:rPr>
              <a:t> 2.-UT=VN-CV-CD-CA</a:t>
            </a:r>
            <a:endParaRPr lang="es-MX" sz="2800" dirty="0">
              <a:latin typeface="Maiandra GD" pitchFamily="34" charset="0"/>
            </a:endParaRPr>
          </a:p>
        </p:txBody>
      </p:sp>
    </p:spTree>
    <p:extLst>
      <p:ext uri="{BB962C8B-B14F-4D97-AF65-F5344CB8AC3E}">
        <p14:creationId xmlns:p14="http://schemas.microsoft.com/office/powerpoint/2010/main" val="3948406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smtClean="0">
                <a:latin typeface="Maiandra GD" pitchFamily="34" charset="0"/>
              </a:rPr>
              <a:t>NOMBRE DE LAS CONSTANTES DE LA FÓRMULA DEL CONTROL FINANCIERO PEMA</a:t>
            </a:r>
            <a:endParaRPr lang="es-MX" sz="2800" b="1" dirty="0">
              <a:latin typeface="Maiandra GD" pitchFamily="34" charset="0"/>
            </a:endParaRPr>
          </a:p>
        </p:txBody>
      </p:sp>
      <p:sp>
        <p:nvSpPr>
          <p:cNvPr id="3" name="2 Marcador de contenido"/>
          <p:cNvSpPr>
            <a:spLocks noGrp="1"/>
          </p:cNvSpPr>
          <p:nvPr>
            <p:ph idx="1"/>
          </p:nvPr>
        </p:nvSpPr>
        <p:spPr/>
        <p:txBody>
          <a:bodyPr/>
          <a:lstStyle/>
          <a:p>
            <a:r>
              <a:rPr lang="es-MX" sz="1600" dirty="0" smtClean="0">
                <a:latin typeface="Maiandra GD" pitchFamily="34" charset="0"/>
              </a:rPr>
              <a:t>De donde:</a:t>
            </a:r>
          </a:p>
          <a:p>
            <a:r>
              <a:rPr lang="es-MX" sz="1600" dirty="0" smtClean="0">
                <a:latin typeface="Maiandra GD" pitchFamily="34" charset="0"/>
              </a:rPr>
              <a:t>CT=Capital contable</a:t>
            </a:r>
          </a:p>
          <a:p>
            <a:r>
              <a:rPr lang="es-MX" sz="1600" dirty="0" smtClean="0">
                <a:latin typeface="Maiandra GD" pitchFamily="34" charset="0"/>
              </a:rPr>
              <a:t>PF=Pasivo fijo</a:t>
            </a:r>
          </a:p>
          <a:p>
            <a:r>
              <a:rPr lang="es-MX" sz="1600" dirty="0" smtClean="0">
                <a:latin typeface="Maiandra GD" pitchFamily="34" charset="0"/>
              </a:rPr>
              <a:t>PD=Pasivo diferido</a:t>
            </a:r>
          </a:p>
          <a:p>
            <a:r>
              <a:rPr lang="es-MX" sz="1600" dirty="0" smtClean="0">
                <a:latin typeface="Maiandra GD" pitchFamily="34" charset="0"/>
              </a:rPr>
              <a:t>CS=Capital social</a:t>
            </a:r>
          </a:p>
          <a:p>
            <a:r>
              <a:rPr lang="es-MX" sz="1600" dirty="0" smtClean="0">
                <a:latin typeface="Maiandra GD" pitchFamily="34" charset="0"/>
              </a:rPr>
              <a:t>UT=Utilidad neta</a:t>
            </a:r>
          </a:p>
          <a:p>
            <a:r>
              <a:rPr lang="es-MX" sz="1600" dirty="0" smtClean="0">
                <a:latin typeface="Maiandra GD" pitchFamily="34" charset="0"/>
              </a:rPr>
              <a:t>AF=Activo fijo</a:t>
            </a:r>
          </a:p>
          <a:p>
            <a:r>
              <a:rPr lang="es-MX" sz="1600" dirty="0" smtClean="0">
                <a:latin typeface="Maiandra GD" pitchFamily="34" charset="0"/>
              </a:rPr>
              <a:t>AD=Activo diferido</a:t>
            </a:r>
          </a:p>
          <a:p>
            <a:r>
              <a:rPr lang="es-MX" sz="1600" dirty="0" smtClean="0">
                <a:latin typeface="Maiandra GD" pitchFamily="34" charset="0"/>
              </a:rPr>
              <a:t>VN=Ventas netas</a:t>
            </a:r>
          </a:p>
          <a:p>
            <a:r>
              <a:rPr lang="es-MX" sz="1600" dirty="0" smtClean="0">
                <a:latin typeface="Maiandra GD" pitchFamily="34" charset="0"/>
              </a:rPr>
              <a:t>CV=Costo de ventas</a:t>
            </a:r>
          </a:p>
          <a:p>
            <a:r>
              <a:rPr lang="es-MX" sz="1600" dirty="0" smtClean="0">
                <a:latin typeface="Maiandra GD" pitchFamily="34" charset="0"/>
              </a:rPr>
              <a:t>CD=Costos de distribución</a:t>
            </a:r>
          </a:p>
          <a:p>
            <a:r>
              <a:rPr lang="es-MX" sz="1600" dirty="0" smtClean="0">
                <a:latin typeface="Maiandra GD" pitchFamily="34" charset="0"/>
              </a:rPr>
              <a:t>CA=Costo de adición</a:t>
            </a:r>
          </a:p>
          <a:p>
            <a:endParaRPr lang="es-MX" dirty="0"/>
          </a:p>
        </p:txBody>
      </p:sp>
    </p:spTree>
    <p:extLst>
      <p:ext uri="{BB962C8B-B14F-4D97-AF65-F5344CB8AC3E}">
        <p14:creationId xmlns:p14="http://schemas.microsoft.com/office/powerpoint/2010/main" val="318565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Control financiero </a:t>
            </a:r>
            <a:b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du-Pont</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539552" y="1268760"/>
            <a:ext cx="8229600" cy="4525963"/>
          </a:xfrm>
        </p:spPr>
        <p:txBody>
          <a:bodyPr/>
          <a:lstStyle/>
          <a:p>
            <a:pPr algn="just"/>
            <a:r>
              <a:rPr lang="es-MX" sz="2000" dirty="0" smtClean="0">
                <a:latin typeface="Maiandra GD" pitchFamily="34" charset="0"/>
              </a:rPr>
              <a:t>Método de control financiero y corrección de desviaciones de los factores de inversión, resultados y objetivos integrales de una empresa comercial industrial o financiera publica o privada.</a:t>
            </a:r>
          </a:p>
          <a:p>
            <a:pPr algn="just"/>
            <a:r>
              <a:rPr lang="es-MX" sz="2000" dirty="0" smtClean="0">
                <a:latin typeface="Maiandra GD" pitchFamily="34" charset="0"/>
              </a:rPr>
              <a:t>Dentro de los factores de inversión, tenemos los activos de la empresa.</a:t>
            </a:r>
          </a:p>
          <a:p>
            <a:pPr algn="just"/>
            <a:r>
              <a:rPr lang="es-MX" sz="2000" dirty="0" smtClean="0">
                <a:latin typeface="Maiandra GD" pitchFamily="34" charset="0"/>
              </a:rPr>
              <a:t>Dentro de los resultados, tenemos a las ventas netas, costo de ventas netas, costo de distribución y costo de adición.</a:t>
            </a:r>
          </a:p>
          <a:p>
            <a:pPr algn="just"/>
            <a:r>
              <a:rPr lang="es-MX" sz="2000" dirty="0" smtClean="0">
                <a:latin typeface="Maiandra GD" pitchFamily="34" charset="0"/>
              </a:rPr>
              <a:t>Como objetivo integrales de una empresa tenemos la presentación de servicios a la colectividad y la obtención de utilidad</a:t>
            </a:r>
            <a:r>
              <a:rPr lang="es-MX" sz="2000" dirty="0" smtClean="0">
                <a:latin typeface="Maiandra GD" pitchFamily="34" charset="0"/>
              </a:rPr>
              <a:t>.</a:t>
            </a:r>
          </a:p>
          <a:p>
            <a:pPr marL="0" indent="0" algn="just">
              <a:buNone/>
            </a:pPr>
            <a:endParaRPr lang="es-MX" sz="2000" dirty="0">
              <a:latin typeface="Maiandra GD" pitchFamily="34" charset="0"/>
            </a:endParaRPr>
          </a:p>
          <a:p>
            <a:pPr marL="0" indent="0" algn="just">
              <a:buNone/>
            </a:pPr>
            <a:r>
              <a:rPr lang="es-MX" sz="2000" b="1" dirty="0" smtClean="0">
                <a:latin typeface="Maiandra GD" pitchFamily="34" charset="0"/>
              </a:rPr>
              <a:t>Rentabilidad de la inversión =</a:t>
            </a:r>
          </a:p>
          <a:p>
            <a:pPr marL="0" indent="0" algn="just">
              <a:buNone/>
            </a:pPr>
            <a:r>
              <a:rPr lang="es-MX" sz="2000" b="1" dirty="0" smtClean="0">
                <a:latin typeface="Maiandra GD" pitchFamily="34" charset="0"/>
              </a:rPr>
              <a:t>(Utilidad neta / Ventas netas) x (Ventas netas / Activo total)</a:t>
            </a:r>
            <a:endParaRPr lang="es-MX" sz="2000" b="1" dirty="0">
              <a:latin typeface="Maiandra GD" pitchFamily="34" charset="0"/>
            </a:endParaRPr>
          </a:p>
        </p:txBody>
      </p:sp>
    </p:spTree>
    <p:extLst>
      <p:ext uri="{BB962C8B-B14F-4D97-AF65-F5344CB8AC3E}">
        <p14:creationId xmlns:p14="http://schemas.microsoft.com/office/powerpoint/2010/main" val="2349229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anim calcmode="lin" valueType="num">
                                      <p:cBhvr>
                                        <p:cTn id="4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000"/>
                                        <p:tgtEl>
                                          <p:spTgt spid="3">
                                            <p:txEl>
                                              <p:pRg st="6" end="6"/>
                                            </p:txEl>
                                          </p:spTgt>
                                        </p:tgtEl>
                                      </p:cBhvr>
                                    </p:animEffect>
                                    <p:anim calcmode="lin" valueType="num">
                                      <p:cBhvr>
                                        <p:cTn id="4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Fin de Curso</a:t>
            </a:r>
            <a:endParaRPr lang="es-MX" dirty="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404664"/>
            <a:ext cx="609600" cy="609600"/>
          </a:xfrm>
          <a:prstGeom prst="rect">
            <a:avLst/>
          </a:prstGeom>
        </p:spPr>
      </p:pic>
      <p:sp>
        <p:nvSpPr>
          <p:cNvPr id="5" name="1 Título"/>
          <p:cNvSpPr txBox="1">
            <a:spLocks/>
          </p:cNvSpPr>
          <p:nvPr/>
        </p:nvSpPr>
        <p:spPr bwMode="auto">
          <a:xfrm>
            <a:off x="627535" y="234888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dirty="0" smtClean="0">
                <a:hlinkClick r:id="rId5" action="ppaction://hlinkfile"/>
              </a:rPr>
              <a:t>ÉXITO!!!!</a:t>
            </a:r>
            <a:endParaRPr lang="es-MX" dirty="0"/>
          </a:p>
        </p:txBody>
      </p:sp>
    </p:spTree>
    <p:extLst>
      <p:ext uri="{BB962C8B-B14F-4D97-AF65-F5344CB8AC3E}">
        <p14:creationId xmlns:p14="http://schemas.microsoft.com/office/powerpoint/2010/main" val="34905640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Administración de los </a:t>
            </a:r>
            <a:b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b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rPr>
              <a:t>Activos Fijos</a:t>
            </a:r>
            <a:endParaRPr lang="es-MX"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aiandra GD" pitchFamily="34" charset="0"/>
            </a:endParaRPr>
          </a:p>
        </p:txBody>
      </p:sp>
      <p:sp>
        <p:nvSpPr>
          <p:cNvPr id="3" name="2 Marcador de contenido"/>
          <p:cNvSpPr>
            <a:spLocks noGrp="1"/>
          </p:cNvSpPr>
          <p:nvPr>
            <p:ph idx="1"/>
          </p:nvPr>
        </p:nvSpPr>
        <p:spPr>
          <a:xfrm>
            <a:off x="611560" y="1628800"/>
            <a:ext cx="8229600" cy="4525963"/>
          </a:xfrm>
        </p:spPr>
        <p:txBody>
          <a:bodyPr/>
          <a:lstStyle/>
          <a:p>
            <a:pPr algn="just"/>
            <a:r>
              <a:rPr lang="es-MX" sz="2800" dirty="0" smtClean="0">
                <a:latin typeface="Maiandra GD" pitchFamily="34" charset="0"/>
              </a:rPr>
              <a:t>Las necesidades permanentes, del capital de trabajo y activos fijos, deben financiarse con fuentes de largo plazo</a:t>
            </a:r>
            <a:endParaRPr lang="es-MX" sz="2800" dirty="0">
              <a:latin typeface="Maiandra GD" pitchFamily="34" charset="0"/>
            </a:endParaRPr>
          </a:p>
        </p:txBody>
      </p:sp>
      <p:pic>
        <p:nvPicPr>
          <p:cNvPr id="4" name="Picture 2" descr="http://ts3.mm.bing.net/th?id=H.4534167767220810&amp;pid=1.7&amp;w=255&amp;h=133&amp;c=7&amp;rs=1"/>
          <p:cNvPicPr>
            <a:picLocks noChangeAspect="1" noChangeArrowheads="1"/>
          </p:cNvPicPr>
          <p:nvPr/>
        </p:nvPicPr>
        <p:blipFill>
          <a:blip r:embed="rId2"/>
          <a:srcRect/>
          <a:stretch>
            <a:fillRect/>
          </a:stretch>
        </p:blipFill>
        <p:spPr bwMode="auto">
          <a:xfrm>
            <a:off x="5220072" y="3356992"/>
            <a:ext cx="2428875" cy="1266826"/>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928670"/>
            <a:ext cx="8229600" cy="4525963"/>
          </a:xfrm>
        </p:spPr>
        <p:txBody>
          <a:bodyPr/>
          <a:lstStyle/>
          <a:p>
            <a:pPr algn="just"/>
            <a:r>
              <a:rPr lang="es-MX" sz="2800" dirty="0" smtClean="0">
                <a:latin typeface="Maiandra GD" pitchFamily="34" charset="0"/>
              </a:rPr>
              <a:t>Evalúa los requisitos de producción y satisfacción </a:t>
            </a:r>
          </a:p>
          <a:p>
            <a:pPr algn="just"/>
            <a:r>
              <a:rPr lang="es-MX" sz="2800" dirty="0" smtClean="0">
                <a:latin typeface="Maiandra GD" pitchFamily="34" charset="0"/>
              </a:rPr>
              <a:t>Precisa de la colaboración de balance y estados financieros relacionados con el desempeño de la empresa.</a:t>
            </a:r>
          </a:p>
          <a:p>
            <a:pPr algn="just"/>
            <a:r>
              <a:rPr lang="es-MX" sz="2800" dirty="0" smtClean="0">
                <a:latin typeface="Maiandra GD" pitchFamily="34" charset="0"/>
              </a:rPr>
              <a:t>Administra los activos de la empresa</a:t>
            </a:r>
          </a:p>
          <a:p>
            <a:pPr algn="just"/>
            <a:r>
              <a:rPr lang="es-MX" sz="2800" dirty="0" smtClean="0">
                <a:latin typeface="Maiandra GD" pitchFamily="34" charset="0"/>
              </a:rPr>
              <a:t>Establece los niveles óptimos de cada tipo de activos.</a:t>
            </a:r>
          </a:p>
          <a:p>
            <a:endParaRPr lang="es-MX"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3512</Words>
  <Application>Microsoft Office PowerPoint</Application>
  <PresentationFormat>Presentación en pantalla (4:3)</PresentationFormat>
  <Paragraphs>379</Paragraphs>
  <Slides>76</Slides>
  <Notes>2</Notes>
  <HiddenSlides>0</HiddenSlides>
  <MMClips>6</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Diseño predeterminado</vt:lpstr>
      <vt:lpstr>  INSTITUTO POLITÉCNICO NACIONAL  CENTRO DE ESTUDIOS CIENTÍFICOS Y TECNOLÓGICOS No. 13  “RICARDO FLORES MAGÓN </vt:lpstr>
      <vt:lpstr>UNIDAD DE APRENDIZAJE NOCIONES DE FINANZAS</vt:lpstr>
      <vt:lpstr>NOCIONES FINANZAS</vt:lpstr>
      <vt:lpstr>Presentación de PowerPoint</vt:lpstr>
      <vt:lpstr>Presentación de PowerPoint</vt:lpstr>
      <vt:lpstr>Concepto de Finanzas</vt:lpstr>
      <vt:lpstr>Principales Funciones del  Ejecutivo Financiero</vt:lpstr>
      <vt:lpstr>Administración de los  Activos Fijos</vt:lpstr>
      <vt:lpstr>Presentación de PowerPoint</vt:lpstr>
      <vt:lpstr>Áreas Funcionales de una Organización</vt:lpstr>
      <vt:lpstr>Elementos de la  Administración Financiera</vt:lpstr>
      <vt:lpstr>Presentación de PowerPoint</vt:lpstr>
      <vt:lpstr>Director o  Gerente General</vt:lpstr>
      <vt:lpstr>Presentación de PowerPoint</vt:lpstr>
      <vt:lpstr>Área de Administración /Operaciones</vt:lpstr>
      <vt:lpstr>Área de Producción</vt:lpstr>
      <vt:lpstr>Área de Contabilidad y Finanzas</vt:lpstr>
      <vt:lpstr>Área de Mercadeo y Ventas</vt:lpstr>
      <vt:lpstr>MERCADOS </vt:lpstr>
      <vt:lpstr>MERCADO DE VALORES</vt:lpstr>
      <vt:lpstr>MERCADO DE CAPITAL</vt:lpstr>
      <vt:lpstr>MERCADO DE DINERO</vt:lpstr>
      <vt:lpstr>MERCADO FINANCIERO</vt:lpstr>
      <vt:lpstr>Bolsa de Valores</vt:lpstr>
      <vt:lpstr>Casas (agentes ) de Bolsa</vt:lpstr>
      <vt:lpstr>Sociedades de Inversión</vt:lpstr>
      <vt:lpstr>Institución para el Deposito de Valores (Indeval)</vt:lpstr>
      <vt:lpstr>Relaciones entre Mercado e Institución Financiera.</vt:lpstr>
      <vt:lpstr>Bienes raíces</vt:lpstr>
      <vt:lpstr>Presentación de PowerPoint</vt:lpstr>
      <vt:lpstr>Seguros </vt:lpstr>
      <vt:lpstr>Unidad didáctica 2 análisis financiero</vt:lpstr>
      <vt:lpstr>Normas de Información Financiera (NIF)</vt:lpstr>
      <vt:lpstr>Método de  Análisis Financiero</vt:lpstr>
      <vt:lpstr>Porcientos Integrales </vt:lpstr>
      <vt:lpstr>Bases del Procedimiento</vt:lpstr>
      <vt:lpstr>Razones Simples</vt:lpstr>
      <vt:lpstr>Presentación de PowerPoint</vt:lpstr>
      <vt:lpstr>Proceso Mental</vt:lpstr>
      <vt:lpstr>Presentación de PowerPoint</vt:lpstr>
      <vt:lpstr>Presentación de PowerPoint</vt:lpstr>
      <vt:lpstr>Presentación de PowerPoint</vt:lpstr>
      <vt:lpstr>Unidad didáctica 3 presupuestos</vt:lpstr>
      <vt:lpstr>Presentación de PowerPoint</vt:lpstr>
      <vt:lpstr>CONTROL PRESUPUESTAL</vt:lpstr>
      <vt:lpstr>PRESUPUESTO DE VENTAS</vt:lpstr>
      <vt:lpstr>FÓRMULA DEL PRESUPUESTO DE VENTAS</vt:lpstr>
      <vt:lpstr>FACTORES DEL PRESUPUESTO DE VENTAS</vt:lpstr>
      <vt:lpstr>Presentación de PowerPoint</vt:lpstr>
      <vt:lpstr>Presentación de PowerPoint</vt:lpstr>
      <vt:lpstr>Presentación de PowerPoint</vt:lpstr>
      <vt:lpstr>Presentación de PowerPoint</vt:lpstr>
      <vt:lpstr>PRESUPUESTO DE OTROS INGRESOS</vt:lpstr>
      <vt:lpstr>PRESUPUESTOS DE EGRESOS E INVERSIONES</vt:lpstr>
      <vt:lpstr>PRESUPUESTO DE INVENTARIOS</vt:lpstr>
      <vt:lpstr>PRESUPUESTO DE PRODUCCIÓN </vt:lpstr>
      <vt:lpstr>PRESUPUESTO DE COSTOS DE PRODUCCIÓN</vt:lpstr>
      <vt:lpstr>PRESUPUESTO DE COSTO DE DISTRIBUCIÓN</vt:lpstr>
      <vt:lpstr>PRESUPUESTO DE COMPRAS</vt:lpstr>
      <vt:lpstr>EJERCICIO PRESUPUESTO DE VENTAS</vt:lpstr>
      <vt:lpstr>PRESUPUESTO DE GASTOS DE ADMINISTRACIÓN</vt:lpstr>
      <vt:lpstr>FÓRMULA PARA CALCULAR EL COSTO DE VENTAS EN UNA EMPRESA INDUSTRIAL</vt:lpstr>
      <vt:lpstr>FÓRMULA PARA CALCULAR EL COSTO DE VENTAS EN UNA EMPRESA COMERCIAL</vt:lpstr>
      <vt:lpstr>Presentación de PowerPoint</vt:lpstr>
      <vt:lpstr>CONTROL FINANCIERO</vt:lpstr>
      <vt:lpstr>CLASES DE CONTROLES INTERNOS</vt:lpstr>
      <vt:lpstr>CONTROL DE EFECTIVO</vt:lpstr>
      <vt:lpstr>Concepto de  balance Proforma</vt:lpstr>
      <vt:lpstr>Características del  balance Proforma</vt:lpstr>
      <vt:lpstr>ESTADO DE RESULTADOS PRO-FORMA</vt:lpstr>
      <vt:lpstr>CARACTERÍSTICAS DEL ESTADO DE RESULTADO  PRO-FORMA</vt:lpstr>
      <vt:lpstr>CONTROL FINANCIERO PEMA</vt:lpstr>
      <vt:lpstr>FÓRMULA DE CONTROL FINANCIERO PEMA</vt:lpstr>
      <vt:lpstr>NOMBRE DE LAS CONSTANTES DE LA FÓRMULA DEL CONTROL FINANCIERO PEMA</vt:lpstr>
      <vt:lpstr>Control financiero  du-Pont</vt:lpstr>
      <vt:lpstr>Fin de Curso</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Juan Carlos</cp:lastModifiedBy>
  <cp:revision>700</cp:revision>
  <cp:lastPrinted>2012-06-13T22:02:12Z</cp:lastPrinted>
  <dcterms:created xsi:type="dcterms:W3CDTF">2010-05-23T14:28:12Z</dcterms:created>
  <dcterms:modified xsi:type="dcterms:W3CDTF">2013-01-10T03:28:46Z</dcterms:modified>
</cp:coreProperties>
</file>