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278"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9" r:id="rId2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24" autoAdjust="0"/>
  </p:normalViewPr>
  <p:slideViewPr>
    <p:cSldViewPr>
      <p:cViewPr varScale="1">
        <p:scale>
          <a:sx n="69" d="100"/>
          <a:sy n="69" d="100"/>
        </p:scale>
        <p:origin x="-85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9A35E7-37CC-4067-868C-DEB10CE22659}" type="datetimeFigureOut">
              <a:rPr lang="es-ES" smtClean="0"/>
              <a:pPr/>
              <a:t>12/12/2012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DB3C9C-A914-476E-872C-0EF475473280}" type="slidenum">
              <a:rPr lang="es-ES" smtClean="0"/>
              <a:pPr/>
              <a:t>‹Nº›</a:t>
            </a:fld>
            <a:endParaRPr lang="es-ES"/>
          </a:p>
        </p:txBody>
      </p:sp>
    </p:spTree>
    <p:extLst>
      <p:ext uri="{BB962C8B-B14F-4D97-AF65-F5344CB8AC3E}">
        <p14:creationId xmlns:p14="http://schemas.microsoft.com/office/powerpoint/2010/main" xmlns="" val="785562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48DB3C9C-A914-476E-872C-0EF475473280}" type="slidenum">
              <a:rPr lang="es-ES" smtClean="0"/>
              <a:pPr/>
              <a:t>16</a:t>
            </a:fld>
            <a:endParaRPr lang="es-ES"/>
          </a:p>
        </p:txBody>
      </p:sp>
    </p:spTree>
    <p:extLst>
      <p:ext uri="{BB962C8B-B14F-4D97-AF65-F5344CB8AC3E}">
        <p14:creationId xmlns:p14="http://schemas.microsoft.com/office/powerpoint/2010/main" xmlns="" val="982519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4B8E794A-A997-48EB-A599-D49DE21E33B5}" type="datetimeFigureOut">
              <a:rPr lang="es-MX" smtClean="0"/>
              <a:pPr/>
              <a:t>12/12/2012</a:t>
            </a:fld>
            <a:endParaRPr lang="es-MX"/>
          </a:p>
        </p:txBody>
      </p:sp>
      <p:sp>
        <p:nvSpPr>
          <p:cNvPr id="19" name="18 Marcador de pie de página"/>
          <p:cNvSpPr>
            <a:spLocks noGrp="1"/>
          </p:cNvSpPr>
          <p:nvPr>
            <p:ph type="ftr" sz="quarter" idx="11"/>
          </p:nvPr>
        </p:nvSpPr>
        <p:spPr/>
        <p:txBody>
          <a:bodyPr/>
          <a:lstStyle/>
          <a:p>
            <a:endParaRPr lang="es-MX"/>
          </a:p>
        </p:txBody>
      </p:sp>
      <p:sp>
        <p:nvSpPr>
          <p:cNvPr id="27" name="26 Marcador de número de diapositiva"/>
          <p:cNvSpPr>
            <a:spLocks noGrp="1"/>
          </p:cNvSpPr>
          <p:nvPr>
            <p:ph type="sldNum" sz="quarter" idx="12"/>
          </p:nvPr>
        </p:nvSpPr>
        <p:spPr/>
        <p:txBody>
          <a:bodyPr/>
          <a:lstStyle/>
          <a:p>
            <a:fld id="{204DF965-7179-4E0B-AA87-EF4DAA329ACB}"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B8E794A-A997-48EB-A599-D49DE21E33B5}" type="datetimeFigureOut">
              <a:rPr lang="es-MX" smtClean="0"/>
              <a:pPr/>
              <a:t>12/12/2012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04DF965-7179-4E0B-AA87-EF4DAA329ACB}"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B8E794A-A997-48EB-A599-D49DE21E33B5}" type="datetimeFigureOut">
              <a:rPr lang="es-MX" smtClean="0"/>
              <a:pPr/>
              <a:t>12/12/2012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04DF965-7179-4E0B-AA87-EF4DAA329ACB}"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B8E794A-A997-48EB-A599-D49DE21E33B5}" type="datetimeFigureOut">
              <a:rPr lang="es-MX" smtClean="0"/>
              <a:pPr/>
              <a:t>12/12/2012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04DF965-7179-4E0B-AA87-EF4DAA329ACB}"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4B8E794A-A997-48EB-A599-D49DE21E33B5}" type="datetimeFigureOut">
              <a:rPr lang="es-MX" smtClean="0"/>
              <a:pPr/>
              <a:t>12/12/2012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04DF965-7179-4E0B-AA87-EF4DAA329ACB}"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4B8E794A-A997-48EB-A599-D49DE21E33B5}" type="datetimeFigureOut">
              <a:rPr lang="es-MX" smtClean="0"/>
              <a:pPr/>
              <a:t>12/12/2012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204DF965-7179-4E0B-AA87-EF4DAA329ACB}"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4B8E794A-A997-48EB-A599-D49DE21E33B5}" type="datetimeFigureOut">
              <a:rPr lang="es-MX" smtClean="0"/>
              <a:pPr/>
              <a:t>12/12/2012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204DF965-7179-4E0B-AA87-EF4DAA329ACB}"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4B8E794A-A997-48EB-A599-D49DE21E33B5}" type="datetimeFigureOut">
              <a:rPr lang="es-MX" smtClean="0"/>
              <a:pPr/>
              <a:t>12/12/2012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204DF965-7179-4E0B-AA87-EF4DAA329ACB}"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B8E794A-A997-48EB-A599-D49DE21E33B5}" type="datetimeFigureOut">
              <a:rPr lang="es-MX" smtClean="0"/>
              <a:pPr/>
              <a:t>12/12/2012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204DF965-7179-4E0B-AA87-EF4DAA329ACB}"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4B8E794A-A997-48EB-A599-D49DE21E33B5}" type="datetimeFigureOut">
              <a:rPr lang="es-MX" smtClean="0"/>
              <a:pPr/>
              <a:t>12/12/2012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204DF965-7179-4E0B-AA87-EF4DAA329ACB}"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4B8E794A-A997-48EB-A599-D49DE21E33B5}" type="datetimeFigureOut">
              <a:rPr lang="es-MX" smtClean="0"/>
              <a:pPr/>
              <a:t>12/12/2012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a:xfrm>
            <a:off x="8077200" y="6356350"/>
            <a:ext cx="609600" cy="365125"/>
          </a:xfrm>
        </p:spPr>
        <p:txBody>
          <a:bodyPr/>
          <a:lstStyle/>
          <a:p>
            <a:fld id="{204DF965-7179-4E0B-AA87-EF4DAA329ACB}" type="slidenum">
              <a:rPr lang="es-MX" smtClean="0"/>
              <a:pPr/>
              <a:t>‹Nº›</a:t>
            </a:fld>
            <a:endParaRPr lang="es-MX"/>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B8E794A-A997-48EB-A599-D49DE21E33B5}" type="datetimeFigureOut">
              <a:rPr lang="es-MX" smtClean="0"/>
              <a:pPr/>
              <a:t>12/12/2012</a:t>
            </a:fld>
            <a:endParaRPr lang="es-MX"/>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MX"/>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04DF965-7179-4E0B-AA87-EF4DAA329ACB}" type="slidenum">
              <a:rPr lang="es-MX" smtClean="0"/>
              <a:pPr/>
              <a:t>‹Nº›</a:t>
            </a:fld>
            <a:endParaRPr lang="es-MX"/>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file:///C:\Users\Public\Music\Sample%20Music\Maid%20with%20the%20Flaxen%20Hair.mp3"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pPr algn="ctr"/>
            <a:r>
              <a:rPr lang="es-MX" dirty="0" smtClean="0"/>
              <a:t>RESTAURANTE</a:t>
            </a:r>
            <a:br>
              <a:rPr lang="es-MX" dirty="0" smtClean="0"/>
            </a:br>
            <a:r>
              <a:rPr lang="es-MX" sz="2200" dirty="0" smtClean="0"/>
              <a:t>C.P. MARÍA GUADALUPE SÁNCHEZ CAZARES</a:t>
            </a:r>
            <a:endParaRPr lang="es-MX" sz="2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MX" dirty="0"/>
              <a:t>FAST GOOD</a:t>
            </a:r>
            <a:br>
              <a:rPr lang="es-MX" dirty="0"/>
            </a:br>
            <a:endParaRPr lang="es-MX" dirty="0"/>
          </a:p>
        </p:txBody>
      </p:sp>
      <p:sp>
        <p:nvSpPr>
          <p:cNvPr id="3" name="2 Marcador de contenido"/>
          <p:cNvSpPr>
            <a:spLocks noGrp="1"/>
          </p:cNvSpPr>
          <p:nvPr>
            <p:ph idx="1"/>
          </p:nvPr>
        </p:nvSpPr>
        <p:spPr/>
        <p:txBody>
          <a:bodyPr/>
          <a:lstStyle/>
          <a:p>
            <a:r>
              <a:rPr lang="es-MX" dirty="0" smtClean="0"/>
              <a:t>Creado </a:t>
            </a:r>
            <a:r>
              <a:rPr lang="es-MX" dirty="0"/>
              <a:t>por NH Hoteles y Ferrán </a:t>
            </a:r>
            <a:r>
              <a:rPr lang="es-MX" dirty="0" err="1"/>
              <a:t>Adriá</a:t>
            </a:r>
            <a:r>
              <a:rPr lang="es-MX" dirty="0"/>
              <a:t>, nace con la idea de ofrecer un servicio de </a:t>
            </a:r>
            <a:r>
              <a:rPr lang="es-MX" dirty="0" smtClean="0"/>
              <a:t>comida rápida </a:t>
            </a:r>
            <a:r>
              <a:rPr lang="es-MX" dirty="0"/>
              <a:t>de calidad para satisfacer la doble demanda del cliente de hoy que dispone de </a:t>
            </a:r>
            <a:r>
              <a:rPr lang="es-MX" dirty="0" smtClean="0"/>
              <a:t>escaso tiempo </a:t>
            </a:r>
            <a:r>
              <a:rPr lang="es-MX" dirty="0"/>
              <a:t>para sus comidas pero que no está dispuesto a renunciar a la salud y a la calidad</a:t>
            </a:r>
            <a:r>
              <a:rPr lang="es-MX" dirty="0" smtClean="0"/>
              <a:t>. </a:t>
            </a:r>
            <a:r>
              <a:rPr lang="es-MX" dirty="0" err="1" smtClean="0"/>
              <a:t>Fast</a:t>
            </a:r>
            <a:r>
              <a:rPr lang="es-MX" dirty="0" smtClean="0"/>
              <a:t> </a:t>
            </a:r>
            <a:r>
              <a:rPr lang="es-MX" dirty="0" err="1"/>
              <a:t>Good</a:t>
            </a:r>
            <a:r>
              <a:rPr lang="es-MX" dirty="0"/>
              <a:t> (Valencia </a:t>
            </a:r>
            <a:r>
              <a:rPr lang="es-MX" dirty="0" err="1"/>
              <a:t>yMadrid</a:t>
            </a:r>
            <a:r>
              <a:rPr lang="es-MX" dirty="0"/>
              <a:t>, España) </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1880" y="4725144"/>
            <a:ext cx="2533650" cy="1809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0113" y="4509120"/>
            <a:ext cx="2447925" cy="1866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552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6147"/>
                                        </p:tgtEl>
                                        <p:attrNameLst>
                                          <p:attrName>style.visibility</p:attrName>
                                        </p:attrNameLst>
                                      </p:cBhvr>
                                      <p:to>
                                        <p:strVal val="visible"/>
                                      </p:to>
                                    </p:set>
                                    <p:anim to="" calcmode="lin" valueType="num">
                                      <p:cBhvr>
                                        <p:cTn id="7" dur="1" fill="hold"/>
                                        <p:tgtEl>
                                          <p:spTgt spid="6147"/>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 to="" calcmode="lin" valueType="num">
                                      <p:cBhvr>
                                        <p:cTn id="10" dur="1" fill="hold"/>
                                        <p:tgtEl>
                                          <p:spTgt spid="614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a:t>BUFFET</a:t>
            </a:r>
          </a:p>
        </p:txBody>
      </p:sp>
      <p:sp>
        <p:nvSpPr>
          <p:cNvPr id="3" name="2 Marcador de contenido"/>
          <p:cNvSpPr>
            <a:spLocks noGrp="1"/>
          </p:cNvSpPr>
          <p:nvPr>
            <p:ph idx="1"/>
          </p:nvPr>
        </p:nvSpPr>
        <p:spPr/>
        <p:txBody>
          <a:bodyPr/>
          <a:lstStyle/>
          <a:p>
            <a:pPr algn="just"/>
            <a:r>
              <a:rPr lang="es-MX" dirty="0" smtClean="0"/>
              <a:t>El </a:t>
            </a:r>
            <a:r>
              <a:rPr lang="es-MX" dirty="0"/>
              <a:t>servicio buffet consiste en que la comida está a disposición de los comensales para </a:t>
            </a:r>
            <a:r>
              <a:rPr lang="es-MX" dirty="0" smtClean="0"/>
              <a:t>que ellos </a:t>
            </a:r>
            <a:r>
              <a:rPr lang="es-MX" dirty="0"/>
              <a:t>se sirvan a discreción. Se trata del método ideal para servir a un gran número de personas</a:t>
            </a:r>
            <a:r>
              <a:rPr lang="es-MX" dirty="0" smtClean="0"/>
              <a:t>, proporcionando </a:t>
            </a:r>
            <a:r>
              <a:rPr lang="es-MX" dirty="0"/>
              <a:t>al comensal elegir libremente la cantidad y el detalle de los alimentos</a:t>
            </a:r>
            <a:r>
              <a:rPr lang="es-MX" dirty="0" smtClean="0"/>
              <a:t>. La </a:t>
            </a:r>
            <a:r>
              <a:rPr lang="es-MX" dirty="0"/>
              <a:t>Nao de China (Mérida, Yucatán) La Casa de Cantera (</a:t>
            </a:r>
            <a:r>
              <a:rPr lang="es-MX" dirty="0" err="1"/>
              <a:t>México,DF</a:t>
            </a:r>
            <a:r>
              <a:rPr lang="es-MX" dirty="0"/>
              <a:t>) </a:t>
            </a:r>
          </a:p>
        </p:txBody>
      </p:sp>
    </p:spTree>
    <p:extLst>
      <p:ext uri="{BB962C8B-B14F-4D97-AF65-F5344CB8AC3E}">
        <p14:creationId xmlns:p14="http://schemas.microsoft.com/office/powerpoint/2010/main" xmlns="" val="35237954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a:t>BR ASSERIE</a:t>
            </a:r>
          </a:p>
        </p:txBody>
      </p:sp>
      <p:sp>
        <p:nvSpPr>
          <p:cNvPr id="3" name="2 Marcador de contenido"/>
          <p:cNvSpPr>
            <a:spLocks noGrp="1"/>
          </p:cNvSpPr>
          <p:nvPr>
            <p:ph idx="1"/>
          </p:nvPr>
        </p:nvSpPr>
        <p:spPr/>
        <p:txBody>
          <a:bodyPr>
            <a:normAutofit lnSpcReduction="10000"/>
          </a:bodyPr>
          <a:lstStyle/>
          <a:p>
            <a:pPr algn="just"/>
            <a:r>
              <a:rPr lang="es-MX" dirty="0" smtClean="0"/>
              <a:t>Es un café-restaurante de </a:t>
            </a:r>
            <a:r>
              <a:rPr lang="es-MX" dirty="0"/>
              <a:t>ambiente relajado, donde se sirven platos u otras comidas. </a:t>
            </a:r>
            <a:r>
              <a:rPr lang="es-MX" dirty="0" smtClean="0"/>
              <a:t>Se espera </a:t>
            </a:r>
            <a:r>
              <a:rPr lang="es-MX" dirty="0"/>
              <a:t>que </a:t>
            </a:r>
            <a:r>
              <a:rPr lang="es-MX" dirty="0" smtClean="0"/>
              <a:t>haya servicio </a:t>
            </a:r>
            <a:r>
              <a:rPr lang="es-MX" dirty="0"/>
              <a:t>de </a:t>
            </a:r>
            <a:r>
              <a:rPr lang="es-MX" dirty="0" smtClean="0"/>
              <a:t>mesa profesional </a:t>
            </a:r>
            <a:r>
              <a:rPr lang="es-MX" dirty="0"/>
              <a:t>y </a:t>
            </a:r>
            <a:r>
              <a:rPr lang="es-MX" dirty="0" smtClean="0"/>
              <a:t>un menú impreso </a:t>
            </a:r>
            <a:r>
              <a:rPr lang="es-MX" dirty="0"/>
              <a:t>(a diferencia </a:t>
            </a:r>
            <a:r>
              <a:rPr lang="es-MX" dirty="0" smtClean="0"/>
              <a:t>del bistró que no posee </a:t>
            </a:r>
            <a:r>
              <a:rPr lang="es-MX" dirty="0"/>
              <a:t>ninguno de ellos);a pesar de ello se considera un sitio en el que se sirven comidas de forma informal a la hora del almuerzo. Por regla general una brasserie está abierta todo el día y todos </a:t>
            </a:r>
            <a:r>
              <a:rPr lang="es-MX" dirty="0" smtClean="0"/>
              <a:t>los días </a:t>
            </a:r>
            <a:r>
              <a:rPr lang="es-MX" dirty="0"/>
              <a:t>de la semana, sirviendo el mismo menú todo el día</a:t>
            </a:r>
            <a:r>
              <a:rPr lang="es-MX" dirty="0" smtClean="0"/>
              <a:t>.</a:t>
            </a:r>
          </a:p>
          <a:p>
            <a:pPr marL="0" indent="0" algn="just">
              <a:buNone/>
            </a:pPr>
            <a:r>
              <a:rPr lang="es-MX" dirty="0" smtClean="0"/>
              <a:t>BRASSERIELIPP </a:t>
            </a:r>
            <a:r>
              <a:rPr lang="es-MX" dirty="0"/>
              <a:t>(Polanco,MéxicoDF</a:t>
            </a:r>
            <a:r>
              <a:rPr lang="es-MX" dirty="0" smtClean="0"/>
              <a:t>)</a:t>
            </a:r>
          </a:p>
          <a:p>
            <a:pPr marL="0" indent="0" algn="just">
              <a:buNone/>
            </a:pPr>
            <a:r>
              <a:rPr lang="es-MX" dirty="0" smtClean="0"/>
              <a:t>BrasserieQ </a:t>
            </a:r>
            <a:r>
              <a:rPr lang="es-MX" dirty="0"/>
              <a:t>(Altavista,MéxicoDF) </a:t>
            </a:r>
          </a:p>
        </p:txBody>
      </p:sp>
    </p:spTree>
    <p:extLst>
      <p:ext uri="{BB962C8B-B14F-4D97-AF65-F5344CB8AC3E}">
        <p14:creationId xmlns:p14="http://schemas.microsoft.com/office/powerpoint/2010/main" xmlns="" val="24926158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TRATTORIA </a:t>
            </a:r>
            <a:endParaRPr lang="es-MX" dirty="0"/>
          </a:p>
        </p:txBody>
      </p:sp>
      <p:sp>
        <p:nvSpPr>
          <p:cNvPr id="3" name="2 Marcador de contenido"/>
          <p:cNvSpPr>
            <a:spLocks noGrp="1"/>
          </p:cNvSpPr>
          <p:nvPr>
            <p:ph idx="1"/>
          </p:nvPr>
        </p:nvSpPr>
        <p:spPr/>
        <p:txBody>
          <a:bodyPr/>
          <a:lstStyle/>
          <a:p>
            <a:pPr algn="just"/>
            <a:r>
              <a:rPr lang="es-MX" dirty="0" smtClean="0"/>
              <a:t>La </a:t>
            </a:r>
            <a:r>
              <a:rPr lang="es-MX" dirty="0" err="1"/>
              <a:t>trattoria</a:t>
            </a:r>
            <a:r>
              <a:rPr lang="es-MX" dirty="0"/>
              <a:t> es un tipo de restaurante, nacido en Italia, donde no se sirve comida bajo </a:t>
            </a:r>
            <a:r>
              <a:rPr lang="es-MX" dirty="0" smtClean="0"/>
              <a:t>un menú </a:t>
            </a:r>
            <a:r>
              <a:rPr lang="es-MX" dirty="0"/>
              <a:t>sino que se paga por cubierto. El ambiente y la decoración es informal y relajado y </a:t>
            </a:r>
            <a:r>
              <a:rPr lang="es-MX" dirty="0" smtClean="0"/>
              <a:t>los precios </a:t>
            </a:r>
            <a:r>
              <a:rPr lang="es-MX" dirty="0"/>
              <a:t>de las comidas son bajos</a:t>
            </a:r>
            <a:r>
              <a:rPr lang="es-MX" dirty="0" smtClean="0"/>
              <a:t>. Este </a:t>
            </a:r>
            <a:r>
              <a:rPr lang="es-MX" dirty="0"/>
              <a:t>concepto procura tener una clientela fija y estable. El nombre proviene </a:t>
            </a:r>
            <a:r>
              <a:rPr lang="es-MX" dirty="0" err="1"/>
              <a:t>detrattore</a:t>
            </a:r>
            <a:r>
              <a:rPr lang="es-MX" dirty="0"/>
              <a:t> que en italiano significa 'preparar</a:t>
            </a:r>
            <a:r>
              <a:rPr lang="es-MX" dirty="0" smtClean="0"/>
              <a:t>'.</a:t>
            </a:r>
          </a:p>
          <a:p>
            <a:pPr marL="0" indent="0" algn="just">
              <a:buNone/>
            </a:pPr>
            <a:r>
              <a:rPr lang="es-MX" dirty="0" smtClean="0"/>
              <a:t>La </a:t>
            </a:r>
            <a:r>
              <a:rPr lang="es-MX" dirty="0" err="1"/>
              <a:t>Trattoria</a:t>
            </a:r>
            <a:r>
              <a:rPr lang="es-MX" dirty="0"/>
              <a:t> </a:t>
            </a:r>
            <a:r>
              <a:rPr lang="es-MX" dirty="0" err="1"/>
              <a:t>della</a:t>
            </a:r>
            <a:r>
              <a:rPr lang="es-MX" dirty="0"/>
              <a:t> Casa Nova (San </a:t>
            </a:r>
            <a:r>
              <a:rPr lang="es-MX" dirty="0" err="1"/>
              <a:t>Ángel,MéxicoDF</a:t>
            </a:r>
            <a:r>
              <a:rPr lang="es-MX" dirty="0" smtClean="0"/>
              <a:t>)</a:t>
            </a:r>
          </a:p>
          <a:p>
            <a:pPr marL="0" indent="0" algn="just">
              <a:buNone/>
            </a:pPr>
            <a:r>
              <a:rPr lang="es-MX" dirty="0" err="1" smtClean="0"/>
              <a:t>TrattoriaLac</a:t>
            </a:r>
            <a:r>
              <a:rPr lang="es-MX" dirty="0" smtClean="0"/>
              <a:t> </a:t>
            </a:r>
            <a:r>
              <a:rPr lang="es-MX" dirty="0" err="1"/>
              <a:t>Majur</a:t>
            </a:r>
            <a:r>
              <a:rPr lang="es-MX" dirty="0"/>
              <a:t> (Barcelona, España) </a:t>
            </a:r>
          </a:p>
        </p:txBody>
      </p:sp>
    </p:spTree>
    <p:extLst>
      <p:ext uri="{BB962C8B-B14F-4D97-AF65-F5344CB8AC3E}">
        <p14:creationId xmlns:p14="http://schemas.microsoft.com/office/powerpoint/2010/main" xmlns="" val="28731649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a:t>TEMÁTICOS</a:t>
            </a:r>
          </a:p>
        </p:txBody>
      </p:sp>
      <p:sp>
        <p:nvSpPr>
          <p:cNvPr id="3" name="2 Marcador de contenido"/>
          <p:cNvSpPr>
            <a:spLocks noGrp="1"/>
          </p:cNvSpPr>
          <p:nvPr>
            <p:ph idx="1"/>
          </p:nvPr>
        </p:nvSpPr>
        <p:spPr/>
        <p:txBody>
          <a:bodyPr>
            <a:normAutofit lnSpcReduction="10000"/>
          </a:bodyPr>
          <a:lstStyle/>
          <a:p>
            <a:pPr algn="just"/>
            <a:r>
              <a:rPr lang="es-MX" dirty="0" smtClean="0"/>
              <a:t>En </a:t>
            </a:r>
            <a:r>
              <a:rPr lang="es-MX" dirty="0"/>
              <a:t>esos locales toda la decoración y la ambientación giran en torno a un </a:t>
            </a:r>
            <a:r>
              <a:rPr lang="es-MX" dirty="0" smtClean="0"/>
              <a:t>tema determinado</a:t>
            </a:r>
            <a:r>
              <a:rPr lang="es-MX" dirty="0"/>
              <a:t>, como puede ser el oeste americano, el castillo medieval, el mundo del </a:t>
            </a:r>
            <a:r>
              <a:rPr lang="es-MX" dirty="0" smtClean="0"/>
              <a:t>cine o </a:t>
            </a:r>
            <a:r>
              <a:rPr lang="es-MX" dirty="0"/>
              <a:t>incluso el sexo</a:t>
            </a:r>
            <a:r>
              <a:rPr lang="es-MX" dirty="0" smtClean="0"/>
              <a:t>. Hasta </a:t>
            </a:r>
            <a:r>
              <a:rPr lang="es-MX" dirty="0"/>
              <a:t>ahora parece ser que en estos negocios lo que prima es la estética sobre </a:t>
            </a:r>
            <a:r>
              <a:rPr lang="es-MX" dirty="0" smtClean="0"/>
              <a:t>la cocina</a:t>
            </a:r>
            <a:r>
              <a:rPr lang="es-MX" dirty="0"/>
              <a:t>, vendiendo principalmente una experiencia, más que una comida. Se trata </a:t>
            </a:r>
            <a:r>
              <a:rPr lang="es-MX" dirty="0" smtClean="0"/>
              <a:t>de ofrecer </a:t>
            </a:r>
            <a:r>
              <a:rPr lang="es-MX" dirty="0"/>
              <a:t>al cliente una novedad y una diferencia que distinga al restaurante de </a:t>
            </a:r>
            <a:r>
              <a:rPr lang="es-MX" dirty="0" smtClean="0"/>
              <a:t>cualquier otro</a:t>
            </a:r>
            <a:r>
              <a:rPr lang="es-MX" dirty="0"/>
              <a:t>. Indudablemente, la restauración temática es fundamentalmente urbana</a:t>
            </a:r>
            <a:r>
              <a:rPr lang="es-MX" dirty="0" smtClean="0"/>
              <a:t>. </a:t>
            </a:r>
          </a:p>
          <a:p>
            <a:pPr marL="0" indent="0" algn="just">
              <a:buNone/>
            </a:pPr>
            <a:r>
              <a:rPr lang="es-MX" dirty="0" smtClean="0"/>
              <a:t>Hollywood </a:t>
            </a:r>
            <a:r>
              <a:rPr lang="es-MX" dirty="0" err="1" smtClean="0"/>
              <a:t>Planet</a:t>
            </a:r>
            <a:r>
              <a:rPr lang="es-MX" dirty="0" smtClean="0"/>
              <a:t>  </a:t>
            </a:r>
            <a:r>
              <a:rPr lang="es-MX" dirty="0" err="1" smtClean="0"/>
              <a:t>Hard</a:t>
            </a:r>
            <a:r>
              <a:rPr lang="es-MX" dirty="0" smtClean="0"/>
              <a:t> </a:t>
            </a:r>
            <a:r>
              <a:rPr lang="es-MX" dirty="0"/>
              <a:t>Rock</a:t>
            </a:r>
          </a:p>
        </p:txBody>
      </p:sp>
    </p:spTree>
    <p:extLst>
      <p:ext uri="{BB962C8B-B14F-4D97-AF65-F5344CB8AC3E}">
        <p14:creationId xmlns:p14="http://schemas.microsoft.com/office/powerpoint/2010/main" xmlns="" val="16837017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de-DE" dirty="0" smtClean="0"/>
              <a:t>TAKE  AWAY </a:t>
            </a:r>
            <a:endParaRPr lang="es-MX" dirty="0"/>
          </a:p>
        </p:txBody>
      </p:sp>
      <p:sp>
        <p:nvSpPr>
          <p:cNvPr id="3" name="2 Marcador de contenido"/>
          <p:cNvSpPr>
            <a:spLocks noGrp="1"/>
          </p:cNvSpPr>
          <p:nvPr>
            <p:ph idx="1"/>
          </p:nvPr>
        </p:nvSpPr>
        <p:spPr/>
        <p:txBody>
          <a:bodyPr/>
          <a:lstStyle/>
          <a:p>
            <a:r>
              <a:rPr lang="es-MX" dirty="0" smtClean="0"/>
              <a:t>Comida </a:t>
            </a:r>
            <a:r>
              <a:rPr lang="es-MX" dirty="0"/>
              <a:t>para comprar y llevar. Cada vez son más las enseñas que incorporan el </a:t>
            </a:r>
            <a:r>
              <a:rPr lang="es-MX" dirty="0" err="1"/>
              <a:t>Take</a:t>
            </a:r>
            <a:r>
              <a:rPr lang="es-MX" dirty="0"/>
              <a:t> </a:t>
            </a:r>
            <a:r>
              <a:rPr lang="es-MX" dirty="0" err="1" smtClean="0"/>
              <a:t>Away</a:t>
            </a:r>
            <a:r>
              <a:rPr lang="es-MX" dirty="0" smtClean="0"/>
              <a:t> a </a:t>
            </a:r>
            <a:r>
              <a:rPr lang="es-MX" dirty="0"/>
              <a:t>sus servicios tradicionales. Entre las ventajas que este sistema ofrece están las de prestar </a:t>
            </a:r>
            <a:r>
              <a:rPr lang="es-MX" dirty="0" smtClean="0"/>
              <a:t>al cliente</a:t>
            </a:r>
            <a:r>
              <a:rPr lang="es-MX" dirty="0"/>
              <a:t>, además de una atención rápida, la posibilidad de consumir el producto en el lugar </a:t>
            </a:r>
            <a:r>
              <a:rPr lang="es-MX" dirty="0" smtClean="0"/>
              <a:t>que quiera</a:t>
            </a:r>
            <a:r>
              <a:rPr lang="es-MX" dirty="0"/>
              <a:t>, con los beneficios que esto supone para el negocio.</a:t>
            </a:r>
          </a:p>
        </p:txBody>
      </p:sp>
    </p:spTree>
    <p:extLst>
      <p:ext uri="{BB962C8B-B14F-4D97-AF65-F5344CB8AC3E}">
        <p14:creationId xmlns:p14="http://schemas.microsoft.com/office/powerpoint/2010/main" xmlns="" val="632538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32240" y="4640626"/>
            <a:ext cx="2088232" cy="18847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r>
              <a:rPr lang="es-MX" dirty="0"/>
              <a:t>GOURMET</a:t>
            </a:r>
          </a:p>
        </p:txBody>
      </p:sp>
      <p:sp>
        <p:nvSpPr>
          <p:cNvPr id="3" name="2 Marcador de contenido"/>
          <p:cNvSpPr>
            <a:spLocks noGrp="1"/>
          </p:cNvSpPr>
          <p:nvPr>
            <p:ph idx="1"/>
          </p:nvPr>
        </p:nvSpPr>
        <p:spPr/>
        <p:txBody>
          <a:bodyPr/>
          <a:lstStyle/>
          <a:p>
            <a:pPr algn="just"/>
            <a:r>
              <a:rPr lang="es-MX" dirty="0" smtClean="0"/>
              <a:t>Los </a:t>
            </a:r>
            <a:r>
              <a:rPr lang="es-MX" dirty="0"/>
              <a:t>alimentos son de gran calidad y servidos a la mesa. El pedido es" a la carta" o </a:t>
            </a:r>
            <a:r>
              <a:rPr lang="es-MX" dirty="0" smtClean="0"/>
              <a:t>escogido de </a:t>
            </a:r>
            <a:r>
              <a:rPr lang="es-MX" dirty="0"/>
              <a:t>un "menú", por lo que los alimentos son cocinados al momento. El costo va de acuerdo </a:t>
            </a:r>
            <a:r>
              <a:rPr lang="es-MX" dirty="0" smtClean="0"/>
              <a:t>al servicio </a:t>
            </a:r>
            <a:r>
              <a:rPr lang="es-MX" dirty="0"/>
              <a:t>y la calidad de los platos que consume. </a:t>
            </a:r>
            <a:r>
              <a:rPr lang="es-MX" dirty="0" smtClean="0"/>
              <a:t>Existen mozos o camareros</a:t>
            </a:r>
            <a:r>
              <a:rPr lang="es-MX" dirty="0"/>
              <a:t>, dirigidos por un  </a:t>
            </a:r>
            <a:r>
              <a:rPr lang="es-MX" dirty="0" err="1" smtClean="0"/>
              <a:t>Maitre</a:t>
            </a:r>
            <a:r>
              <a:rPr lang="es-MX" dirty="0"/>
              <a:t>. El servicio, la decoración, </a:t>
            </a:r>
            <a:r>
              <a:rPr lang="es-MX" dirty="0" smtClean="0"/>
              <a:t>la ambientación</a:t>
            </a:r>
            <a:r>
              <a:rPr lang="es-MX" dirty="0"/>
              <a:t>, comida y bebidas son </a:t>
            </a:r>
            <a:r>
              <a:rPr lang="es-MX" dirty="0" smtClean="0"/>
              <a:t>cuidadosamente escogidos</a:t>
            </a:r>
            <a:r>
              <a:rPr lang="es-MX" dirty="0"/>
              <a:t>. </a:t>
            </a:r>
            <a:endParaRPr lang="es-MX" dirty="0" smtClean="0"/>
          </a:p>
          <a:p>
            <a:pPr marL="0" indent="0">
              <a:buNone/>
            </a:pPr>
            <a:r>
              <a:rPr lang="es-MX" dirty="0" smtClean="0"/>
              <a:t>San </a:t>
            </a:r>
            <a:r>
              <a:rPr lang="es-MX" dirty="0"/>
              <a:t>Ángel </a:t>
            </a:r>
            <a:r>
              <a:rPr lang="es-MX" dirty="0" err="1"/>
              <a:t>Inn</a:t>
            </a:r>
            <a:r>
              <a:rPr lang="es-MX" dirty="0"/>
              <a:t> (Pedregal de San </a:t>
            </a:r>
            <a:r>
              <a:rPr lang="es-MX" dirty="0" err="1"/>
              <a:t>Ángel,MéxicoDF</a:t>
            </a:r>
            <a:r>
              <a:rPr lang="es-MX" dirty="0"/>
              <a:t>)Néctar (</a:t>
            </a:r>
            <a:r>
              <a:rPr lang="es-MX" dirty="0" err="1"/>
              <a:t>Mérdia</a:t>
            </a:r>
            <a:r>
              <a:rPr lang="es-MX" dirty="0"/>
              <a:t>, </a:t>
            </a:r>
            <a:r>
              <a:rPr lang="es-MX" dirty="0" err="1" smtClean="0"/>
              <a:t>Yuc</a:t>
            </a:r>
            <a:r>
              <a:rPr lang="es-MX" dirty="0" smtClean="0"/>
              <a:t>.)</a:t>
            </a:r>
            <a:endParaRPr lang="es-MX" dirty="0"/>
          </a:p>
        </p:txBody>
      </p:sp>
    </p:spTree>
    <p:extLst>
      <p:ext uri="{BB962C8B-B14F-4D97-AF65-F5344CB8AC3E}">
        <p14:creationId xmlns:p14="http://schemas.microsoft.com/office/powerpoint/2010/main" xmlns="" val="104100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to="" calcmode="lin" valueType="num">
                                      <p:cBhvr>
                                        <p:cTn id="7" dur="1" fill="hold"/>
                                        <p:tgtEl>
                                          <p:spTgt spid="205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a:t>GRILL</a:t>
            </a:r>
          </a:p>
        </p:txBody>
      </p:sp>
      <p:sp>
        <p:nvSpPr>
          <p:cNvPr id="3" name="2 Marcador de contenido"/>
          <p:cNvSpPr>
            <a:spLocks noGrp="1"/>
          </p:cNvSpPr>
          <p:nvPr>
            <p:ph idx="1"/>
          </p:nvPr>
        </p:nvSpPr>
        <p:spPr/>
        <p:txBody>
          <a:bodyPr/>
          <a:lstStyle/>
          <a:p>
            <a:pPr algn="just"/>
            <a:r>
              <a:rPr lang="es-MX" dirty="0" smtClean="0"/>
              <a:t>Tipo </a:t>
            </a:r>
            <a:r>
              <a:rPr lang="es-MX" dirty="0"/>
              <a:t>de restaurante orientado a la cocina americana donde se sirve carnes</a:t>
            </a:r>
            <a:r>
              <a:rPr lang="es-MX" dirty="0" smtClean="0"/>
              <a:t>, pescados </a:t>
            </a:r>
            <a:r>
              <a:rPr lang="es-MX" dirty="0"/>
              <a:t>y mariscos a la plancha y a la parrilla. El servicio debe ser rápido y eficiente </a:t>
            </a:r>
            <a:r>
              <a:rPr lang="es-MX" dirty="0" smtClean="0"/>
              <a:t>en estos </a:t>
            </a:r>
            <a:r>
              <a:rPr lang="es-MX" dirty="0"/>
              <a:t>establecimientos, y la decoración muchas veces de orientada al estilo </a:t>
            </a:r>
            <a:r>
              <a:rPr lang="es-MX" dirty="0" smtClean="0"/>
              <a:t>Oeste Americano</a:t>
            </a:r>
            <a:r>
              <a:rPr lang="es-MX" dirty="0"/>
              <a:t>. </a:t>
            </a:r>
            <a:endParaRPr lang="es-MX" dirty="0" smtClean="0"/>
          </a:p>
          <a:p>
            <a:pPr marL="0" indent="0" algn="just">
              <a:buNone/>
            </a:pPr>
            <a:r>
              <a:rPr lang="es-MX" dirty="0" smtClean="0"/>
              <a:t>Chilis  La </a:t>
            </a:r>
            <a:r>
              <a:rPr lang="es-MX" dirty="0"/>
              <a:t>Parrilla</a:t>
            </a:r>
          </a:p>
        </p:txBody>
      </p:sp>
      <p:pic>
        <p:nvPicPr>
          <p:cNvPr id="1026" name="Picture 2" descr="http://t2.gstatic.com/images?q=tbn:ANd9GcRq0F1psWLPJcn1Yhsu7shVrOzM8ZQyGm9vcuaoG1sZ5DEofVuVYQ"/>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83968" y="4437112"/>
            <a:ext cx="2800350" cy="1628775"/>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78943" y="4869160"/>
            <a:ext cx="2105025" cy="1114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1182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 to="" calcmode="lin" valueType="num">
                                      <p:cBhvr>
                                        <p:cTn id="7" dur="1" fill="hold"/>
                                        <p:tgtEl>
                                          <p:spTgt spid="1027"/>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 to="" calcmode="lin" valueType="num">
                                      <p:cBhvr>
                                        <p:cTn id="10" dur="1" fill="hold"/>
                                        <p:tgtEl>
                                          <p:spTgt spid="102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08676" y="4324350"/>
            <a:ext cx="2438400" cy="1790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15125" y="4546104"/>
            <a:ext cx="2428875" cy="1876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Título"/>
          <p:cNvSpPr>
            <a:spLocks noGrp="1"/>
          </p:cNvSpPr>
          <p:nvPr>
            <p:ph type="title"/>
          </p:nvPr>
        </p:nvSpPr>
        <p:spPr>
          <a:xfrm>
            <a:off x="467544" y="476672"/>
            <a:ext cx="8229600" cy="636680"/>
          </a:xfrm>
        </p:spPr>
        <p:txBody>
          <a:bodyPr>
            <a:normAutofit fontScale="90000"/>
          </a:bodyPr>
          <a:lstStyle/>
          <a:p>
            <a:pPr algn="ctr"/>
            <a:r>
              <a:rPr lang="es-MX" dirty="0" smtClean="0"/>
              <a:t>ESPECIALIDAD</a:t>
            </a:r>
            <a:endParaRPr lang="es-MX" dirty="0"/>
          </a:p>
        </p:txBody>
      </p:sp>
      <p:sp>
        <p:nvSpPr>
          <p:cNvPr id="3" name="2 Marcador de contenido"/>
          <p:cNvSpPr>
            <a:spLocks noGrp="1"/>
          </p:cNvSpPr>
          <p:nvPr>
            <p:ph idx="1"/>
          </p:nvPr>
        </p:nvSpPr>
        <p:spPr>
          <a:xfrm>
            <a:off x="457200" y="1340768"/>
            <a:ext cx="8229600" cy="4983832"/>
          </a:xfrm>
        </p:spPr>
        <p:txBody>
          <a:bodyPr>
            <a:normAutofit fontScale="70000" lnSpcReduction="20000"/>
          </a:bodyPr>
          <a:lstStyle/>
          <a:p>
            <a:pPr marL="0" indent="0" algn="just">
              <a:buNone/>
            </a:pPr>
            <a:r>
              <a:rPr lang="es-MX" dirty="0" smtClean="0"/>
              <a:t>Son </a:t>
            </a:r>
            <a:r>
              <a:rPr lang="es-MX" dirty="0"/>
              <a:t>restaurantes que se especializan en un tipo de comida como los de Mariscos, </a:t>
            </a:r>
            <a:r>
              <a:rPr lang="es-MX" dirty="0" smtClean="0"/>
              <a:t>Los Vegetarianos</a:t>
            </a:r>
            <a:r>
              <a:rPr lang="es-MX" dirty="0"/>
              <a:t>, Los </a:t>
            </a:r>
            <a:r>
              <a:rPr lang="es-MX" dirty="0" err="1"/>
              <a:t>Steak</a:t>
            </a:r>
            <a:r>
              <a:rPr lang="es-MX" dirty="0"/>
              <a:t> </a:t>
            </a:r>
            <a:r>
              <a:rPr lang="es-MX" dirty="0" err="1"/>
              <a:t>Houses</a:t>
            </a:r>
            <a:r>
              <a:rPr lang="es-MX" dirty="0"/>
              <a:t> o Asaderos, cuya especialidad es la carne. Estos incluyen </a:t>
            </a:r>
            <a:r>
              <a:rPr lang="es-MX" dirty="0" smtClean="0"/>
              <a:t>también los </a:t>
            </a:r>
            <a:r>
              <a:rPr lang="es-MX" dirty="0"/>
              <a:t>de nacionalidades, que se especializan en la cocina de un país o región determinada</a:t>
            </a:r>
            <a:r>
              <a:rPr lang="es-MX" dirty="0" smtClean="0"/>
              <a:t>. </a:t>
            </a:r>
          </a:p>
          <a:p>
            <a:pPr marL="0" indent="0" algn="just">
              <a:buNone/>
            </a:pPr>
            <a:endParaRPr lang="es-MX" dirty="0"/>
          </a:p>
          <a:p>
            <a:pPr marL="0" indent="0" algn="just">
              <a:buNone/>
            </a:pPr>
            <a:endParaRPr lang="es-MX" dirty="0" smtClean="0"/>
          </a:p>
          <a:p>
            <a:r>
              <a:rPr lang="es-MX" dirty="0" smtClean="0"/>
              <a:t>Cocina Francesa </a:t>
            </a:r>
          </a:p>
          <a:p>
            <a:r>
              <a:rPr lang="es-MX" dirty="0" smtClean="0"/>
              <a:t>Cocina Italiana </a:t>
            </a:r>
          </a:p>
          <a:p>
            <a:r>
              <a:rPr lang="es-MX" dirty="0" smtClean="0"/>
              <a:t>Cocina Española</a:t>
            </a:r>
          </a:p>
          <a:p>
            <a:r>
              <a:rPr lang="es-MX" dirty="0" smtClean="0"/>
              <a:t>Cocina China </a:t>
            </a:r>
          </a:p>
          <a:p>
            <a:r>
              <a:rPr lang="es-MX" dirty="0" smtClean="0"/>
              <a:t>Cocina </a:t>
            </a:r>
            <a:r>
              <a:rPr lang="es-MX" dirty="0"/>
              <a:t>Medio </a:t>
            </a:r>
            <a:r>
              <a:rPr lang="es-MX" dirty="0" smtClean="0"/>
              <a:t>Oriente</a:t>
            </a:r>
          </a:p>
          <a:p>
            <a:r>
              <a:rPr lang="es-MX" dirty="0" smtClean="0"/>
              <a:t> </a:t>
            </a:r>
            <a:r>
              <a:rPr lang="es-MX" dirty="0"/>
              <a:t>Cocina </a:t>
            </a:r>
            <a:r>
              <a:rPr lang="es-MX" dirty="0" smtClean="0"/>
              <a:t>Caribeña</a:t>
            </a:r>
          </a:p>
          <a:p>
            <a:r>
              <a:rPr lang="es-MX" dirty="0" smtClean="0"/>
              <a:t> </a:t>
            </a:r>
            <a:r>
              <a:rPr lang="es-MX" dirty="0"/>
              <a:t>Cocina </a:t>
            </a:r>
            <a:r>
              <a:rPr lang="es-MX" dirty="0" smtClean="0"/>
              <a:t>Tailandesa</a:t>
            </a:r>
          </a:p>
          <a:p>
            <a:r>
              <a:rPr lang="es-MX" dirty="0" smtClean="0"/>
              <a:t> Cocina </a:t>
            </a:r>
            <a:r>
              <a:rPr lang="es-MX" dirty="0"/>
              <a:t>Nuevo </a:t>
            </a:r>
            <a:r>
              <a:rPr lang="es-MX" dirty="0" smtClean="0"/>
              <a:t>Latino</a:t>
            </a:r>
          </a:p>
          <a:p>
            <a:r>
              <a:rPr lang="es-MX" dirty="0" smtClean="0"/>
              <a:t> </a:t>
            </a:r>
            <a:r>
              <a:rPr lang="es-MX" dirty="0"/>
              <a:t>Cocina </a:t>
            </a:r>
            <a:r>
              <a:rPr lang="es-MX" dirty="0" smtClean="0"/>
              <a:t>Dominicana</a:t>
            </a:r>
          </a:p>
          <a:p>
            <a:endParaRPr lang="es-MX" dirty="0" smtClean="0"/>
          </a:p>
          <a:p>
            <a:pPr marL="0" indent="0">
              <a:buNone/>
            </a:pPr>
            <a:r>
              <a:rPr lang="es-MX" dirty="0" smtClean="0"/>
              <a:t>Panchos </a:t>
            </a:r>
            <a:r>
              <a:rPr lang="es-MX" dirty="0"/>
              <a:t>(Mérida, Yucatán) La </a:t>
            </a:r>
            <a:r>
              <a:rPr lang="es-MX" dirty="0" err="1"/>
              <a:t>Pigua</a:t>
            </a:r>
            <a:r>
              <a:rPr lang="es-MX" dirty="0"/>
              <a:t> (Mérida, Yucatán) </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44208" y="2564904"/>
            <a:ext cx="2305050" cy="1981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167733" y="2536329"/>
            <a:ext cx="2276475" cy="2009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1416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 to="" calcmode="lin" valueType="num">
                                      <p:cBhvr>
                                        <p:cTn id="7" dur="1" fill="hold"/>
                                        <p:tgtEl>
                                          <p:spTgt spid="1027"/>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 to="" calcmode="lin" valueType="num">
                                      <p:cBhvr>
                                        <p:cTn id="10" dur="1" fill="hold"/>
                                        <p:tgtEl>
                                          <p:spTgt spid="1026"/>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 to="" calcmode="lin" valueType="num">
                                      <p:cBhvr>
                                        <p:cTn id="13" dur="1" fill="hold"/>
                                        <p:tgtEl>
                                          <p:spTgt spid="1028"/>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029"/>
                                        </p:tgtEl>
                                        <p:attrNameLst>
                                          <p:attrName>style.visibility</p:attrName>
                                        </p:attrNameLst>
                                      </p:cBhvr>
                                      <p:to>
                                        <p:strVal val="visible"/>
                                      </p:to>
                                    </p:set>
                                    <p:anim to="" calcmode="lin" valueType="num">
                                      <p:cBhvr>
                                        <p:cTn id="16" dur="1" fill="hold"/>
                                        <p:tgtEl>
                                          <p:spTgt spid="102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71000"/>
                    </a14:imgEffect>
                    <a14:imgEffect>
                      <a14:brightnessContrast bright="40000" contrast="40000"/>
                    </a14:imgEffect>
                  </a14:imgLayer>
                </a14:imgProps>
              </a:ext>
              <a:ext uri="{28A0092B-C50C-407E-A947-70E740481C1C}">
                <a14:useLocalDpi xmlns:a14="http://schemas.microsoft.com/office/drawing/2010/main" xmlns="" val="0"/>
              </a:ext>
            </a:extLst>
          </a:blip>
          <a:srcRect/>
          <a:stretch>
            <a:fillRect/>
          </a:stretch>
        </p:blipFill>
        <p:spPr bwMode="auto">
          <a:xfrm>
            <a:off x="5868144" y="2090215"/>
            <a:ext cx="3168352" cy="46511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2 Marcador de contenido"/>
          <p:cNvSpPr>
            <a:spLocks noGrp="1"/>
          </p:cNvSpPr>
          <p:nvPr>
            <p:ph idx="1"/>
          </p:nvPr>
        </p:nvSpPr>
        <p:spPr>
          <a:xfrm>
            <a:off x="457200" y="404664"/>
            <a:ext cx="8229600" cy="5919936"/>
          </a:xfrm>
        </p:spPr>
        <p:txBody>
          <a:bodyPr>
            <a:normAutofit fontScale="62500" lnSpcReduction="20000"/>
          </a:bodyPr>
          <a:lstStyle/>
          <a:p>
            <a:r>
              <a:rPr lang="es-MX" dirty="0"/>
              <a:t>DE </a:t>
            </a:r>
            <a:r>
              <a:rPr lang="es-MX" dirty="0" smtClean="0"/>
              <a:t>AUTOR</a:t>
            </a:r>
          </a:p>
          <a:p>
            <a:pPr marL="0" indent="0">
              <a:buNone/>
            </a:pPr>
            <a:r>
              <a:rPr lang="es-MX" dirty="0" smtClean="0"/>
              <a:t>En </a:t>
            </a:r>
            <a:r>
              <a:rPr lang="es-MX" dirty="0"/>
              <a:t>la cocina de autor no se toman platillos de la nueva cocina sino que hace una </a:t>
            </a:r>
            <a:r>
              <a:rPr lang="es-MX" dirty="0" smtClean="0"/>
              <a:t>cosecha propia </a:t>
            </a:r>
            <a:r>
              <a:rPr lang="es-MX" dirty="0"/>
              <a:t>original y personal de los platillos, suelen ser de carácter regional basados en las </a:t>
            </a:r>
            <a:r>
              <a:rPr lang="es-MX" dirty="0" smtClean="0"/>
              <a:t>materias primas </a:t>
            </a:r>
            <a:r>
              <a:rPr lang="es-MX" dirty="0"/>
              <a:t>del lugar en donde se encuentran, los platillos se cocinan con mucha delicadeza para </a:t>
            </a:r>
            <a:r>
              <a:rPr lang="es-MX" dirty="0" smtClean="0"/>
              <a:t>no perder </a:t>
            </a:r>
            <a:r>
              <a:rPr lang="es-MX" dirty="0"/>
              <a:t>los sabores originales</a:t>
            </a:r>
            <a:r>
              <a:rPr lang="es-MX" dirty="0" smtClean="0"/>
              <a:t>.</a:t>
            </a:r>
          </a:p>
          <a:p>
            <a:pPr marL="0" indent="0">
              <a:buNone/>
            </a:pPr>
            <a:r>
              <a:rPr lang="es-MX" dirty="0"/>
              <a:t>Las ventanas (Playa del Carmen, Quintana Roo)Thierry </a:t>
            </a:r>
            <a:r>
              <a:rPr lang="es-MX" dirty="0" err="1"/>
              <a:t>Blouet</a:t>
            </a:r>
            <a:r>
              <a:rPr lang="es-MX" dirty="0"/>
              <a:t> (cocina de autor, </a:t>
            </a:r>
            <a:r>
              <a:rPr lang="es-MX" dirty="0" err="1"/>
              <a:t>PuertoVallarta</a:t>
            </a:r>
            <a:r>
              <a:rPr lang="es-MX" dirty="0" smtClean="0"/>
              <a:t>, México</a:t>
            </a:r>
            <a:r>
              <a:rPr lang="es-MX" dirty="0"/>
              <a:t>) </a:t>
            </a:r>
            <a:endParaRPr lang="es-MX" dirty="0" smtClean="0"/>
          </a:p>
          <a:p>
            <a:r>
              <a:rPr lang="es-MX" dirty="0" smtClean="0"/>
              <a:t>GASTRO </a:t>
            </a:r>
          </a:p>
          <a:p>
            <a:pPr marL="0" indent="0">
              <a:buNone/>
            </a:pPr>
            <a:r>
              <a:rPr lang="es-MX" dirty="0" err="1" smtClean="0"/>
              <a:t>Gastro</a:t>
            </a:r>
            <a:r>
              <a:rPr lang="es-MX" dirty="0" smtClean="0"/>
              <a:t> </a:t>
            </a:r>
            <a:r>
              <a:rPr lang="es-MX" dirty="0"/>
              <a:t>es un concepto nacido en Inglaterra y se refiere a la venta de alimentos </a:t>
            </a:r>
            <a:r>
              <a:rPr lang="es-MX" dirty="0" smtClean="0"/>
              <a:t>sofisticados y </a:t>
            </a:r>
            <a:r>
              <a:rPr lang="es-MX" dirty="0"/>
              <a:t>de buena calidad junto con una buena carta de vinos, con una atmosfera relajada sin </a:t>
            </a:r>
            <a:r>
              <a:rPr lang="es-MX" dirty="0" smtClean="0"/>
              <a:t>embargo solo </a:t>
            </a:r>
            <a:r>
              <a:rPr lang="es-MX" dirty="0"/>
              <a:t>puede llegar al nombre de local y no de restaurante</a:t>
            </a:r>
            <a:r>
              <a:rPr lang="es-MX" dirty="0" smtClean="0"/>
              <a:t>. </a:t>
            </a:r>
            <a:r>
              <a:rPr lang="es-MX" dirty="0" err="1" smtClean="0"/>
              <a:t>Gastro</a:t>
            </a:r>
            <a:r>
              <a:rPr lang="es-MX" dirty="0" smtClean="0"/>
              <a:t> </a:t>
            </a:r>
            <a:r>
              <a:rPr lang="es-MX" dirty="0"/>
              <a:t>(Madrid España</a:t>
            </a:r>
            <a:r>
              <a:rPr lang="es-MX" dirty="0" smtClean="0"/>
              <a:t>) </a:t>
            </a:r>
            <a:r>
              <a:rPr lang="es-MX" dirty="0" err="1" smtClean="0"/>
              <a:t>The</a:t>
            </a:r>
            <a:r>
              <a:rPr lang="es-MX" dirty="0" smtClean="0"/>
              <a:t> </a:t>
            </a:r>
            <a:r>
              <a:rPr lang="es-MX" dirty="0"/>
              <a:t>Eagle(Londres) </a:t>
            </a:r>
            <a:endParaRPr lang="es-MX" dirty="0" smtClean="0"/>
          </a:p>
          <a:p>
            <a:r>
              <a:rPr lang="es-MX" dirty="0" smtClean="0"/>
              <a:t>FUSIÓN</a:t>
            </a:r>
          </a:p>
          <a:p>
            <a:pPr marL="0" indent="0">
              <a:buNone/>
            </a:pPr>
            <a:r>
              <a:rPr lang="es-MX" dirty="0" smtClean="0"/>
              <a:t>Mezcla </a:t>
            </a:r>
            <a:r>
              <a:rPr lang="es-MX" dirty="0"/>
              <a:t>de estilos culinarios de diferentes culturas como la mezcla de </a:t>
            </a:r>
            <a:r>
              <a:rPr lang="es-MX" dirty="0" smtClean="0"/>
              <a:t>ingredientes representativos </a:t>
            </a:r>
            <a:r>
              <a:rPr lang="es-MX" dirty="0"/>
              <a:t>de otros países, mezcla de condimentos y/o especias, prácticas culinarias, Nirvana (Distrito federal) Fusión Gourmet (Puerto Vallarta) </a:t>
            </a:r>
            <a:endParaRPr lang="es-MX" dirty="0" smtClean="0"/>
          </a:p>
          <a:p>
            <a:r>
              <a:rPr lang="es-MX" dirty="0" smtClean="0"/>
              <a:t>ÉTNICO</a:t>
            </a:r>
          </a:p>
          <a:p>
            <a:pPr marL="0" indent="0">
              <a:buNone/>
            </a:pPr>
            <a:r>
              <a:rPr lang="es-MX" dirty="0" smtClean="0"/>
              <a:t>Se </a:t>
            </a:r>
            <a:r>
              <a:rPr lang="es-MX" dirty="0"/>
              <a:t>dirige a alguna etnia en específico, se refiere entonces a sus recetas y </a:t>
            </a:r>
            <a:r>
              <a:rPr lang="es-MX" dirty="0" smtClean="0"/>
              <a:t>platillos tradicionales </a:t>
            </a:r>
            <a:r>
              <a:rPr lang="es-MX" dirty="0"/>
              <a:t>y la forma de prepararlos</a:t>
            </a:r>
            <a:r>
              <a:rPr lang="es-MX" dirty="0" smtClean="0"/>
              <a:t>. Los </a:t>
            </a:r>
            <a:r>
              <a:rPr lang="es-MX" dirty="0"/>
              <a:t>restaurantes étnicos, son los que representan lo </a:t>
            </a:r>
            <a:r>
              <a:rPr lang="es-MX" dirty="0" smtClean="0"/>
              <a:t>típico o </a:t>
            </a:r>
            <a:r>
              <a:rPr lang="es-MX" dirty="0"/>
              <a:t>propio de una determinada raza o cultura. En otras palabras, los restaurantes </a:t>
            </a:r>
            <a:r>
              <a:rPr lang="es-MX" dirty="0" smtClean="0"/>
              <a:t>étnicos, son aquellos </a:t>
            </a:r>
            <a:r>
              <a:rPr lang="es-MX" dirty="0"/>
              <a:t>en que se cocina la comida o gastronomía típica de un país determinado Restaurante Barchon (DistritoFederal) Los tulipanes (Tabasco</a:t>
            </a:r>
            <a:r>
              <a:rPr lang="es-MX" dirty="0" smtClean="0"/>
              <a:t>)</a:t>
            </a:r>
          </a:p>
          <a:p>
            <a:pPr marL="0" indent="0">
              <a:buNone/>
            </a:pPr>
            <a:endParaRPr lang="es-MX" dirty="0" smtClean="0"/>
          </a:p>
          <a:p>
            <a:r>
              <a:rPr lang="es-MX" dirty="0" smtClean="0"/>
              <a:t>DEGUST ACIÓN</a:t>
            </a:r>
          </a:p>
          <a:p>
            <a:pPr marL="0" indent="0">
              <a:buNone/>
            </a:pPr>
            <a:r>
              <a:rPr lang="es-MX" dirty="0" smtClean="0"/>
              <a:t>Es </a:t>
            </a:r>
            <a:r>
              <a:rPr lang="es-MX" dirty="0"/>
              <a:t>un concepto de platillos en donde se cuida el más mínimo detalle, se busca probar </a:t>
            </a:r>
            <a:r>
              <a:rPr lang="es-MX" dirty="0" smtClean="0"/>
              <a:t>y catar </a:t>
            </a:r>
            <a:r>
              <a:rPr lang="es-MX" dirty="0"/>
              <a:t>alimentos para saborear y deleitarse con otras sensaciones</a:t>
            </a:r>
            <a:r>
              <a:rPr lang="es-MX" dirty="0" smtClean="0"/>
              <a:t>. </a:t>
            </a:r>
            <a:r>
              <a:rPr lang="es-MX" dirty="0" err="1" smtClean="0"/>
              <a:t>Massimo</a:t>
            </a:r>
            <a:r>
              <a:rPr lang="es-MX" dirty="0" smtClean="0"/>
              <a:t> </a:t>
            </a:r>
            <a:r>
              <a:rPr lang="es-MX" dirty="0"/>
              <a:t>(Buenos Aires, Argentina)Calcio (Buenos Aires, Argentina) </a:t>
            </a:r>
          </a:p>
        </p:txBody>
      </p:sp>
    </p:spTree>
    <p:extLst>
      <p:ext uri="{BB962C8B-B14F-4D97-AF65-F5344CB8AC3E}">
        <p14:creationId xmlns:p14="http://schemas.microsoft.com/office/powerpoint/2010/main" xmlns="" val="86563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0" fill="hold"/>
                                        <p:tgtEl>
                                          <p:spTgt spid="2050"/>
                                        </p:tgtEl>
                                        <p:attrNameLst>
                                          <p:attrName>ppt_w</p:attrName>
                                        </p:attrNameLst>
                                      </p:cBhvr>
                                      <p:tavLst>
                                        <p:tav tm="0" fmla="#ppt_w*sin(2.5*pi*$)">
                                          <p:val>
                                            <p:fltVal val="0"/>
                                          </p:val>
                                        </p:tav>
                                        <p:tav tm="100000">
                                          <p:val>
                                            <p:fltVal val="1"/>
                                          </p:val>
                                        </p:tav>
                                      </p:tavLst>
                                    </p:anim>
                                    <p:anim calcmode="lin" valueType="num">
                                      <p:cBhvr>
                                        <p:cTn id="8" dur="5000" fill="hold"/>
                                        <p:tgtEl>
                                          <p:spTgt spid="20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685800" y="438128"/>
            <a:ext cx="7851648" cy="1057284"/>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MX" sz="5600" b="1" dirty="0"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Restaurante</a:t>
            </a:r>
            <a:endParaRPr kumimoji="0" lang="es-MX" sz="5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
        <p:nvSpPr>
          <p:cNvPr id="6" name="5 CuadroTexto"/>
          <p:cNvSpPr txBox="1"/>
          <p:nvPr/>
        </p:nvSpPr>
        <p:spPr>
          <a:xfrm>
            <a:off x="857224" y="1928802"/>
            <a:ext cx="7643866" cy="923330"/>
          </a:xfrm>
          <a:prstGeom prst="rect">
            <a:avLst/>
          </a:prstGeom>
          <a:noFill/>
        </p:spPr>
        <p:txBody>
          <a:bodyPr wrap="square" rtlCol="0">
            <a:spAutoFit/>
          </a:bodyPr>
          <a:lstStyle/>
          <a:p>
            <a:pPr lvl="0" algn="just" fontAlgn="base">
              <a:spcBef>
                <a:spcPct val="0"/>
              </a:spcBef>
              <a:spcAft>
                <a:spcPct val="0"/>
              </a:spcAft>
            </a:pPr>
            <a:r>
              <a:rPr lang="es-MX" b="1" dirty="0" smtClean="0"/>
              <a:t>COMPETENCIA PARTICULAR: Aplica los procesos contables y administrativos que se generan en una agencia de viajes, hoteles y restaurantes de acuerdo a la normatividad vigente.</a:t>
            </a:r>
            <a:endParaRPr lang="es-ES" sz="4000" dirty="0" smtClean="0">
              <a:latin typeface="Arial" pitchFamily="34" charset="0"/>
            </a:endParaRPr>
          </a:p>
        </p:txBody>
      </p:sp>
      <p:sp>
        <p:nvSpPr>
          <p:cNvPr id="1026" name="Rectangle 2"/>
          <p:cNvSpPr>
            <a:spLocks noChangeArrowheads="1"/>
          </p:cNvSpPr>
          <p:nvPr/>
        </p:nvSpPr>
        <p:spPr bwMode="auto">
          <a:xfrm>
            <a:off x="1000100" y="3632372"/>
            <a:ext cx="7000924" cy="14311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5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RAP 1: Explica los tipos de operaciones que se generan en las agencias de viajes, hoteles y restaurantes de acuerdo a los diferentes criterios de  su clasificación.</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MX" sz="15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sz="900" dirty="0" smtClean="0">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pic>
        <p:nvPicPr>
          <p:cNvPr id="5" name="Sonido grabado">
            <a:hlinkClick r:id="" action="ppaction://media"/>
          </p:cNvPr>
          <p:cNvPicPr>
            <a:picLocks noRot="1" noChangeAspect="1"/>
          </p:cNvPicPr>
          <p:nvPr>
            <a:wavAudioFile r:embed="rId1" name="Sonido grabado"/>
          </p:nvPr>
        </p:nvPicPr>
        <p:blipFill>
          <a:blip r:embed="rId3" cstate="print"/>
          <a:stretch>
            <a:fillRect/>
          </a:stretch>
        </p:blipFill>
        <p:spPr>
          <a:xfrm>
            <a:off x="7020272" y="5589240"/>
            <a:ext cx="504056" cy="50405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445"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75856" y="4293096"/>
            <a:ext cx="5868144" cy="25438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Título"/>
          <p:cNvSpPr>
            <a:spLocks noGrp="1"/>
          </p:cNvSpPr>
          <p:nvPr>
            <p:ph type="title"/>
          </p:nvPr>
        </p:nvSpPr>
        <p:spPr>
          <a:xfrm>
            <a:off x="467544" y="332656"/>
            <a:ext cx="8229600" cy="564672"/>
          </a:xfrm>
        </p:spPr>
        <p:txBody>
          <a:bodyPr>
            <a:normAutofit fontScale="90000"/>
          </a:bodyPr>
          <a:lstStyle/>
          <a:p>
            <a:pPr algn="ctr"/>
            <a:r>
              <a:rPr lang="es-MX" dirty="0"/>
              <a:t>CLASIFICACIÓN</a:t>
            </a:r>
          </a:p>
        </p:txBody>
      </p:sp>
      <p:sp>
        <p:nvSpPr>
          <p:cNvPr id="3" name="2 Marcador de contenido"/>
          <p:cNvSpPr>
            <a:spLocks noGrp="1"/>
          </p:cNvSpPr>
          <p:nvPr>
            <p:ph idx="1"/>
          </p:nvPr>
        </p:nvSpPr>
        <p:spPr>
          <a:xfrm>
            <a:off x="457200" y="980728"/>
            <a:ext cx="8229600" cy="5343872"/>
          </a:xfrm>
        </p:spPr>
        <p:txBody>
          <a:bodyPr>
            <a:normAutofit fontScale="77500" lnSpcReduction="20000"/>
          </a:bodyPr>
          <a:lstStyle/>
          <a:p>
            <a:pPr marL="0" indent="0" algn="just">
              <a:buNone/>
            </a:pPr>
            <a:r>
              <a:rPr lang="es-MX" dirty="0" smtClean="0"/>
              <a:t>Según </a:t>
            </a:r>
            <a:r>
              <a:rPr lang="es-MX" dirty="0"/>
              <a:t>las leyes mexicanas, se otorgan licencias </a:t>
            </a:r>
            <a:r>
              <a:rPr lang="es-MX" dirty="0" smtClean="0"/>
              <a:t>a 4 tipos </a:t>
            </a:r>
            <a:r>
              <a:rPr lang="es-MX" dirty="0"/>
              <a:t>de establecimientos. </a:t>
            </a:r>
            <a:r>
              <a:rPr lang="es-MX" dirty="0" smtClean="0"/>
              <a:t>La diferenciación </a:t>
            </a:r>
            <a:r>
              <a:rPr lang="es-MX" dirty="0"/>
              <a:t>viene por el tipo de impacto, vecinal o zonal, que tiene en la ciudad y la sociedad; todos deben tener bien separadas las áreas de fumar y no fumar, siendo la </a:t>
            </a:r>
            <a:r>
              <a:rPr lang="es-MX" dirty="0" smtClean="0"/>
              <a:t>primera necesariamente </a:t>
            </a:r>
            <a:r>
              <a:rPr lang="es-MX" dirty="0"/>
              <a:t>al aire libre</a:t>
            </a:r>
            <a:r>
              <a:rPr lang="es-MX" dirty="0" smtClean="0"/>
              <a:t>. La </a:t>
            </a:r>
            <a:r>
              <a:rPr lang="es-MX" dirty="0"/>
              <a:t>clasificación es la siguiente</a:t>
            </a:r>
            <a:r>
              <a:rPr lang="es-MX" dirty="0" smtClean="0"/>
              <a:t>:</a:t>
            </a:r>
          </a:p>
          <a:p>
            <a:pPr marL="0" indent="0">
              <a:buNone/>
            </a:pPr>
            <a:r>
              <a:rPr lang="es-MX" dirty="0" smtClean="0"/>
              <a:t>TIPO A</a:t>
            </a:r>
          </a:p>
          <a:p>
            <a:pPr marL="0" indent="0">
              <a:buNone/>
            </a:pPr>
            <a:r>
              <a:rPr lang="es-MX" dirty="0" smtClean="0"/>
              <a:t>Incluye </a:t>
            </a:r>
            <a:r>
              <a:rPr lang="es-MX" dirty="0"/>
              <a:t>a cantinas, expendios de cerveza, licorerías, pizzerías, restaurantes, tiendas de autoservicio(tipo a), salas de recepciones, salones de baile</a:t>
            </a:r>
            <a:r>
              <a:rPr lang="es-MX" dirty="0" smtClean="0"/>
              <a:t>. Costo </a:t>
            </a:r>
            <a:r>
              <a:rPr lang="es-MX" dirty="0"/>
              <a:t>de la Licencia: $3,742</a:t>
            </a:r>
            <a:r>
              <a:rPr lang="es-MX" dirty="0" smtClean="0"/>
              <a:t>.</a:t>
            </a:r>
          </a:p>
          <a:p>
            <a:pPr marL="0" indent="0">
              <a:buNone/>
            </a:pPr>
            <a:r>
              <a:rPr lang="es-MX" dirty="0" smtClean="0"/>
              <a:t>TIPOB </a:t>
            </a:r>
          </a:p>
          <a:p>
            <a:pPr marL="0" indent="0">
              <a:buNone/>
            </a:pPr>
            <a:r>
              <a:rPr lang="es-MX" dirty="0" smtClean="0"/>
              <a:t>Incluye </a:t>
            </a:r>
            <a:r>
              <a:rPr lang="es-MX" dirty="0"/>
              <a:t>restaurantes de lujo, video bar, tiendas de autoservicio (tipo b).Costo de la Licencia: $</a:t>
            </a:r>
            <a:r>
              <a:rPr lang="es-MX" dirty="0" smtClean="0"/>
              <a:t>4,990</a:t>
            </a:r>
          </a:p>
          <a:p>
            <a:pPr marL="0" indent="0">
              <a:buNone/>
            </a:pPr>
            <a:r>
              <a:rPr lang="es-MX" dirty="0" smtClean="0"/>
              <a:t>TIPO C </a:t>
            </a:r>
          </a:p>
          <a:p>
            <a:pPr marL="0" indent="0">
              <a:buNone/>
            </a:pPr>
            <a:r>
              <a:rPr lang="es-MX" dirty="0" smtClean="0"/>
              <a:t>Incluye </a:t>
            </a:r>
            <a:r>
              <a:rPr lang="es-MX" dirty="0"/>
              <a:t>a centros nocturnos, discotecas, bares de hotel, bodegas de licores</a:t>
            </a:r>
            <a:r>
              <a:rPr lang="es-MX" dirty="0" smtClean="0"/>
              <a:t>. Costo </a:t>
            </a:r>
            <a:r>
              <a:rPr lang="es-MX" dirty="0"/>
              <a:t>de la Licencia: $ </a:t>
            </a:r>
            <a:r>
              <a:rPr lang="es-MX" dirty="0" smtClean="0"/>
              <a:t>6,236</a:t>
            </a:r>
          </a:p>
          <a:p>
            <a:pPr marL="0" indent="0">
              <a:buNone/>
            </a:pPr>
            <a:r>
              <a:rPr lang="es-MX" dirty="0" smtClean="0"/>
              <a:t>TIPO D </a:t>
            </a:r>
          </a:p>
          <a:p>
            <a:pPr marL="0" indent="0">
              <a:buNone/>
            </a:pPr>
            <a:r>
              <a:rPr lang="es-MX" dirty="0" smtClean="0"/>
              <a:t>Incluye </a:t>
            </a:r>
            <a:r>
              <a:rPr lang="es-MX" dirty="0"/>
              <a:t>tan sólo a cabarets</a:t>
            </a:r>
            <a:r>
              <a:rPr lang="es-MX" dirty="0" smtClean="0"/>
              <a:t>. Costo </a:t>
            </a:r>
            <a:r>
              <a:rPr lang="es-MX" dirty="0"/>
              <a:t>de la Licencia: $ 7,484 </a:t>
            </a:r>
          </a:p>
        </p:txBody>
      </p:sp>
    </p:spTree>
    <p:extLst>
      <p:ext uri="{BB962C8B-B14F-4D97-AF65-F5344CB8AC3E}">
        <p14:creationId xmlns:p14="http://schemas.microsoft.com/office/powerpoint/2010/main" xmlns="" val="245012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81850" y="2996952"/>
            <a:ext cx="1842864" cy="18722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8627" y="926629"/>
            <a:ext cx="2419350" cy="1885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Título"/>
          <p:cNvSpPr>
            <a:spLocks noGrp="1"/>
          </p:cNvSpPr>
          <p:nvPr>
            <p:ph type="title"/>
          </p:nvPr>
        </p:nvSpPr>
        <p:spPr>
          <a:xfrm>
            <a:off x="467544" y="-27384"/>
            <a:ext cx="8229600" cy="1143000"/>
          </a:xfrm>
        </p:spPr>
        <p:txBody>
          <a:bodyPr>
            <a:noAutofit/>
          </a:bodyPr>
          <a:lstStyle/>
          <a:p>
            <a:r>
              <a:rPr lang="es-MX" sz="3000" dirty="0" smtClean="0">
                <a:latin typeface="Arial" pitchFamily="34" charset="0"/>
                <a:cs typeface="Arial" pitchFamily="34" charset="0"/>
              </a:rPr>
              <a:t>Impuestos, cuotas y derechos, principalmente:</a:t>
            </a:r>
            <a:br>
              <a:rPr lang="es-MX" sz="3000" dirty="0" smtClean="0">
                <a:latin typeface="Arial" pitchFamily="34" charset="0"/>
                <a:cs typeface="Arial" pitchFamily="34" charset="0"/>
              </a:rPr>
            </a:br>
            <a:endParaRPr lang="es-MX" sz="3000" dirty="0">
              <a:latin typeface="Arial" pitchFamily="34" charset="0"/>
              <a:cs typeface="Arial" pitchFamily="34" charset="0"/>
            </a:endParaRPr>
          </a:p>
        </p:txBody>
      </p:sp>
      <p:sp>
        <p:nvSpPr>
          <p:cNvPr id="3" name="2 Marcador de contenido"/>
          <p:cNvSpPr>
            <a:spLocks noGrp="1"/>
          </p:cNvSpPr>
          <p:nvPr>
            <p:ph idx="1"/>
          </p:nvPr>
        </p:nvSpPr>
        <p:spPr>
          <a:xfrm>
            <a:off x="457200" y="1556792"/>
            <a:ext cx="8229600" cy="4767808"/>
          </a:xfrm>
        </p:spPr>
        <p:txBody>
          <a:bodyPr>
            <a:normAutofit lnSpcReduction="10000"/>
          </a:bodyPr>
          <a:lstStyle/>
          <a:p>
            <a:r>
              <a:rPr lang="es-MX" dirty="0" smtClean="0">
                <a:latin typeface="Arial" pitchFamily="34" charset="0"/>
                <a:cs typeface="Arial" pitchFamily="34" charset="0"/>
              </a:rPr>
              <a:t>Impuesto </a:t>
            </a:r>
            <a:r>
              <a:rPr lang="es-MX" dirty="0">
                <a:latin typeface="Arial" pitchFamily="34" charset="0"/>
                <a:cs typeface="Arial" pitchFamily="34" charset="0"/>
              </a:rPr>
              <a:t>sobre la </a:t>
            </a:r>
            <a:r>
              <a:rPr lang="es-MX" dirty="0" smtClean="0">
                <a:latin typeface="Arial" pitchFamily="34" charset="0"/>
                <a:cs typeface="Arial" pitchFamily="34" charset="0"/>
              </a:rPr>
              <a:t>Renta</a:t>
            </a:r>
          </a:p>
          <a:p>
            <a:r>
              <a:rPr lang="es-MX" dirty="0" smtClean="0">
                <a:latin typeface="Arial" pitchFamily="34" charset="0"/>
                <a:cs typeface="Arial" pitchFamily="34" charset="0"/>
              </a:rPr>
              <a:t>IETU</a:t>
            </a:r>
          </a:p>
          <a:p>
            <a:r>
              <a:rPr lang="es-MX" dirty="0" smtClean="0">
                <a:latin typeface="Arial" pitchFamily="34" charset="0"/>
                <a:cs typeface="Arial" pitchFamily="34" charset="0"/>
              </a:rPr>
              <a:t>IVA</a:t>
            </a:r>
            <a:endParaRPr lang="es-MX" dirty="0">
              <a:latin typeface="Arial" pitchFamily="34" charset="0"/>
              <a:cs typeface="Arial" pitchFamily="34" charset="0"/>
            </a:endParaRPr>
          </a:p>
          <a:p>
            <a:r>
              <a:rPr lang="es-MX" dirty="0" smtClean="0">
                <a:latin typeface="Arial" pitchFamily="34" charset="0"/>
                <a:cs typeface="Arial" pitchFamily="34" charset="0"/>
              </a:rPr>
              <a:t>Aportaciones </a:t>
            </a:r>
            <a:r>
              <a:rPr lang="es-MX" dirty="0">
                <a:latin typeface="Arial" pitchFamily="34" charset="0"/>
                <a:cs typeface="Arial" pitchFamily="34" charset="0"/>
              </a:rPr>
              <a:t>al Instituto del Fondo Nacional de la Vivienda para los Trabajadores.</a:t>
            </a:r>
          </a:p>
          <a:p>
            <a:r>
              <a:rPr lang="es-MX" dirty="0">
                <a:latin typeface="Arial" pitchFamily="34" charset="0"/>
                <a:cs typeface="Arial" pitchFamily="34" charset="0"/>
              </a:rPr>
              <a:t>Impuestos sobre Productos del Trabajo.</a:t>
            </a:r>
          </a:p>
          <a:p>
            <a:r>
              <a:rPr lang="es-MX" dirty="0">
                <a:latin typeface="Arial" pitchFamily="34" charset="0"/>
                <a:cs typeface="Arial" pitchFamily="34" charset="0"/>
              </a:rPr>
              <a:t>Cuotas obrero patronales al Instituto Mexicano del Seguro Social.</a:t>
            </a:r>
          </a:p>
          <a:p>
            <a:r>
              <a:rPr lang="es-MX" dirty="0">
                <a:latin typeface="Arial" pitchFamily="34" charset="0"/>
                <a:cs typeface="Arial" pitchFamily="34" charset="0"/>
              </a:rPr>
              <a:t>Impuestos por ser expendedor de vinos y licores.</a:t>
            </a:r>
          </a:p>
          <a:p>
            <a:r>
              <a:rPr lang="es-MX" dirty="0">
                <a:latin typeface="Arial" pitchFamily="34" charset="0"/>
                <a:cs typeface="Arial" pitchFamily="34" charset="0"/>
              </a:rPr>
              <a:t>Impuesto sobre la tenencia y uso de automóviles</a:t>
            </a:r>
            <a:r>
              <a:rPr lang="es-MX" dirty="0" smtClean="0">
                <a:latin typeface="Arial" pitchFamily="34" charset="0"/>
                <a:cs typeface="Arial" pitchFamily="34" charset="0"/>
              </a:rPr>
              <a:t>.</a:t>
            </a:r>
          </a:p>
          <a:p>
            <a:r>
              <a:rPr lang="es-MX" dirty="0" smtClean="0">
                <a:latin typeface="Arial" pitchFamily="34" charset="0"/>
                <a:cs typeface="Arial" pitchFamily="34" charset="0"/>
              </a:rPr>
              <a:t>2% sobre nóminas, etc..</a:t>
            </a:r>
            <a:endParaRPr lang="es-MX" dirty="0">
              <a:latin typeface="Arial" pitchFamily="34" charset="0"/>
              <a:cs typeface="Arial" pitchFamily="34" charset="0"/>
            </a:endParaRPr>
          </a:p>
          <a:p>
            <a:endParaRPr lang="es-MX" dirty="0"/>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48264" y="764704"/>
            <a:ext cx="2076450" cy="2209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7027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4099"/>
                                        </p:tgtEl>
                                        <p:attrNameLst>
                                          <p:attrName>style.visibility</p:attrName>
                                        </p:attrNameLst>
                                      </p:cBhvr>
                                      <p:to>
                                        <p:strVal val="visible"/>
                                      </p:to>
                                    </p:set>
                                    <p:anim to="" calcmode="lin" valueType="num">
                                      <p:cBhvr>
                                        <p:cTn id="7" dur="1" fill="hold"/>
                                        <p:tgtEl>
                                          <p:spTgt spid="4099"/>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 to="" calcmode="lin" valueType="num">
                                      <p:cBhvr>
                                        <p:cTn id="11" dur="1" fill="hold"/>
                                        <p:tgtEl>
                                          <p:spTgt spid="4098"/>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4100"/>
                                        </p:tgtEl>
                                        <p:attrNameLst>
                                          <p:attrName>style.visibility</p:attrName>
                                        </p:attrNameLst>
                                      </p:cBhvr>
                                      <p:to>
                                        <p:strVal val="visible"/>
                                      </p:to>
                                    </p:set>
                                    <p:anim to="" calcmode="lin" valueType="num">
                                      <p:cBhvr>
                                        <p:cTn id="15" dur="1" fill="hold"/>
                                        <p:tgtEl>
                                          <p:spTgt spid="410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Referencias en Internet</a:t>
            </a:r>
            <a:endParaRPr lang="es-MX" dirty="0"/>
          </a:p>
        </p:txBody>
      </p:sp>
      <p:sp>
        <p:nvSpPr>
          <p:cNvPr id="3" name="2 Marcador de contenido"/>
          <p:cNvSpPr>
            <a:spLocks noGrp="1"/>
          </p:cNvSpPr>
          <p:nvPr>
            <p:ph idx="1"/>
          </p:nvPr>
        </p:nvSpPr>
        <p:spPr/>
        <p:txBody>
          <a:bodyPr>
            <a:normAutofit/>
          </a:bodyPr>
          <a:lstStyle/>
          <a:p>
            <a:r>
              <a:rPr lang="es-MX" dirty="0" smtClean="0"/>
              <a:t>es.wikipedia.org/wiki/Restaurante</a:t>
            </a:r>
            <a:endParaRPr lang="es-MX" dirty="0"/>
          </a:p>
          <a:p>
            <a:r>
              <a:rPr lang="es-MX" dirty="0"/>
              <a:t>www.issste.gob.mx</a:t>
            </a:r>
          </a:p>
          <a:p>
            <a:r>
              <a:rPr lang="es-MX" dirty="0"/>
              <a:t>www.salud.gob.mx</a:t>
            </a:r>
          </a:p>
          <a:p>
            <a:r>
              <a:rPr lang="es-MX" dirty="0"/>
              <a:t>www.imss.gob.mx</a:t>
            </a:r>
          </a:p>
          <a:p>
            <a:r>
              <a:rPr lang="es-MX" dirty="0"/>
              <a:t>www.shcp.gob.mx/</a:t>
            </a:r>
          </a:p>
          <a:p>
            <a:r>
              <a:rPr lang="es-MX" dirty="0" smtClean="0"/>
              <a:t>es.scribd.com/</a:t>
            </a:r>
            <a:r>
              <a:rPr lang="es-MX" dirty="0" err="1" smtClean="0"/>
              <a:t>doc</a:t>
            </a:r>
            <a:r>
              <a:rPr lang="es-MX" dirty="0" smtClean="0"/>
              <a:t>/29823720/</a:t>
            </a:r>
            <a:r>
              <a:rPr lang="es-MX" dirty="0" err="1" smtClean="0"/>
              <a:t>Clasificacion</a:t>
            </a:r>
            <a:r>
              <a:rPr lang="es-MX" dirty="0" smtClean="0"/>
              <a:t>-de-Restaurantes</a:t>
            </a:r>
          </a:p>
          <a:p>
            <a:r>
              <a:rPr lang="es-MX" dirty="0"/>
              <a:t>tallerdeturismopractico2.blogspot.com/.../</a:t>
            </a:r>
            <a:r>
              <a:rPr lang="es-MX" dirty="0" err="1"/>
              <a:t>clasificacion</a:t>
            </a:r>
            <a:r>
              <a:rPr lang="es-MX" dirty="0"/>
              <a:t>-de-los-restaura...</a:t>
            </a:r>
          </a:p>
        </p:txBody>
      </p:sp>
    </p:spTree>
    <p:extLst>
      <p:ext uri="{BB962C8B-B14F-4D97-AF65-F5344CB8AC3E}">
        <p14:creationId xmlns:p14="http://schemas.microsoft.com/office/powerpoint/2010/main" xmlns="" val="438386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6"/>
            <a:ext cx="8229600" cy="1143000"/>
          </a:xfrm>
        </p:spPr>
        <p:txBody>
          <a:bodyPr>
            <a:normAutofit/>
          </a:bodyPr>
          <a:lstStyle/>
          <a:p>
            <a:pPr algn="ctr"/>
            <a:r>
              <a:rPr lang="es-MX" dirty="0" smtClean="0"/>
              <a:t>Antecedentes</a:t>
            </a:r>
            <a:endParaRPr lang="es-MX" dirty="0"/>
          </a:p>
        </p:txBody>
      </p:sp>
      <p:sp>
        <p:nvSpPr>
          <p:cNvPr id="3" name="2 Marcador de contenido"/>
          <p:cNvSpPr>
            <a:spLocks noGrp="1"/>
          </p:cNvSpPr>
          <p:nvPr>
            <p:ph idx="1"/>
          </p:nvPr>
        </p:nvSpPr>
        <p:spPr>
          <a:xfrm>
            <a:off x="457200" y="1214422"/>
            <a:ext cx="8229600" cy="4714908"/>
          </a:xfrm>
        </p:spPr>
        <p:txBody>
          <a:bodyPr>
            <a:normAutofit fontScale="92500"/>
          </a:bodyPr>
          <a:lstStyle/>
          <a:p>
            <a:pPr algn="just">
              <a:buNone/>
            </a:pPr>
            <a:r>
              <a:rPr lang="es-MX" dirty="0" smtClean="0"/>
              <a:t>Las salidas a comer tienen una larga historia. Las tabernas existían ya en el año 1700 a. J.C. se han encontrado pruebas de la existencia de un comedor público en Egipto en el año 512 a. J.C. que tenían un menú limitado, solo servían un plato preparado con cereales, aves salvajes y cebolla.</a:t>
            </a:r>
          </a:p>
          <a:p>
            <a:pPr algn="just">
              <a:buNone/>
            </a:pPr>
            <a:r>
              <a:rPr lang="es-MX" dirty="0" smtClean="0"/>
              <a:t>Después </a:t>
            </a:r>
            <a:r>
              <a:rPr lang="es-MX" dirty="0" smtClean="0"/>
              <a:t>de la caída del imperio romano, las comidas fuera de casas se realizaban generalmente en las tabernas o posadas pero alrededor del año 1200 ya existían casas de comidas en Londres, París y en algunos otros lugares en las que podían comprarse platos ya preparados. Las cafeterías son también un ante pasado de nuestros restaurantes. éstas aparecieron en Oxford en 1650 y siete años más tarde en Londres </a:t>
            </a:r>
          </a:p>
        </p:txBody>
      </p:sp>
      <p:sp>
        <p:nvSpPr>
          <p:cNvPr id="13320" name="AutoShape 8" descr="data:image/jpg;base64,/9j/4AAQSkZJRgABAQAAAQABAAD/2wCEAAkGBggSERMUEhQWFRMWGR0YGBgYGBYfGxsfIBsgGyEeGR4gGyYeIxwjISYhHy8gIycpMTAsJCExNTAtOSYrLCkBCQoKDQwOGQ4OGTUgHiQ1NSssKi82NCw0LzU1LDU0NDU0LC8pLy4vLTU1NDUuLDQ0NSwvLDA0LC8pLCwsNCwsLP/AABEIAC0AuAMBIgACEQEDEQH/xAAcAAAABwEBAAAAAAAAAAAAAAAAAQIDBAUGBwj/xAA/EAACAQIFAwMABQgIBwAAAAABAhEDBAAFEiExBkFREyJhBzJCcZEUFRZSVGKBkyMzU3KCsdPwF5KhosHR4f/EABoBAAIDAQEAAAAAAAAAAAAAAAECAAMEBQb/xAAtEQACAQIDBwQBBQEAAAAAAAABAgADEQQSIRMiMUFRcfAFYYGhkRQyQsHhI//aAAwDAQACEQMRAD8A7U1eiOWAP3jBC6ofrL+IxzbOui6X50XUCaFfVUj95R7k23AJhvuJ8YsbfLKLpFWmoBCSBTAlSxBHhdmEEKD3EHFrJTULvcZmV6jFt3h50m9kYzXW/UdW1oqKI1XNZhToptuxIHfaB/vg4mZRm9ApVVm3t2KOW5gCQx/w9/IOOaZpdZrdmrf06VWouo29utNGZlWD6lSAO+9OdoJf4wadPe3oXqbu7rLLOPpNv1qlaHplFgaiCdTDZiDI9syBtxv3xBf6Uc+P9kP8H/3GZ/NOc/sV3/IfA/NGc/sV3/IfHYVMGotpOMzYwm+s2GT/AEl5y9ehTdUYVKiIQqnUQzAGN+w933A41eQ9SXE3qXJGq2dmmI/o4kceI57zii+jDo+urNd3FNkfdKKOpDKPtOwO4LfVH7oP62I/0lWl3TuA1AMTdoKL6VJ9wZdOqBtI0iTAhT5xgc0alQqosOs3oK1OmGY3PSScl6wzl2smqFdNxWqLEASgKqO3ZtUeQAe+JWe9c16OY06K/wBSukVth9rvPaJH8ZGE55l3o1sop01ZkpHTKgke0KZMTAMTJxk8t6V6ivVq3KvTpJWY6kqrUD1ArauAONUgfdgLsicx81hO1sQp8tO0dsc0uOts7Nl6iMnqi5ajJCgEBAwmRA3MT4GD/T3M6FK2rPSqvRam1J19NgVqoxWWOgsNQiAeRMb4oq9pcLlSPWo1NNW7NT09L6yhQDcAalB0tBjjT5wlJFBsxB8Meq7sLqCPBNJ0r1F1O9SqbhrepSSk7xSq02bUII2VQY53nvioyrr7qQutR9FWizhTSpw1SCeVpquuAN5BbtIGFdE3WW+tUW1tK9vWei4SpVeuyyIYCKq6eQPwxmbgKXRaFncU74EalUVfTLdjoKFVEwSVYKBMbYdVXXNb68/GsRs2lr9tfP6noCnxhWGLet7RqI1QJ32mMOlsYOE3giKwMI9ZfODNQYkMVgYQai4HrJ5H4jEguIvAwgVU84Hqp5H4jBtJcReBgA4LAhlfndhVqUj6Z01l91JtoDgGJ+DJU/BOOYVut9Or+gK1AftN9VwTMk7mDGxG8AEkDfrxJxyT6UMjWhWFwIFOrs3gOBP/AHAT94PxjZg9kz5ag0mLGbRVzUzrM3bXeYVqj01qlTcSaz9gi+93P90cAdyo77jMsyLsBT1JRRQlJAT7UXiY+0eSfJONL0/9HuYV7A1FdaVa4ZSNakxRElVIEGXMOd/1fGC/4PZ9+1W/8qr/AKmN4xVAVCzdhMRwlc0wq9zMh+UVv1m/5m/94sOnUzCtd0KdF21lwxMkhUUgszDuAIEHYkgYvz9D2fftVv8Ayqv+pjYdC9FCxWo1R1q16hhnVSAFHCqCSQOSfJPgDAxGOpMhFPjJQwFRXBqHTvNUu2OMdY0KD5jcipcPQUEQVph5OkbQWWPM47RjjXVd1a0szuTWshdA6YD0qjKJVTKkU2Exttjn4ZrFu3bnN+JUnLbr35SZ0Hm9Wh+WBXetRpUTVDMNIlePbqIBO4gHgb84aynobNcxU3Va6NMsW0D0w52OnUSzCFJBhV7AecK6Hy6rc3NdqVr+S2zUXpt7HVNTAABA0Se5gACPnAtOts5y1PyWvbMzISEbRVIIk7qVUhl8bz2OL2YXbZmx05+3WUIpFs6kjXl79OU1X0e3l9Fe1uH1VLdtMyTtuOSZiRInscFn7sM3sIJEq8/gcZmwyvqVbS6vdNWnXqurBFBFUoCSxKiTuWnRzpX5jD+QZ5mGZZlbVfQZEoK2ttLhfqmN2USzMQAo4Go9sJu5mcHS1vqNv5VQg3vf4vI1LIc0zitXqvXNKijFVGkPvv7VDEKABBJ5JOLTp1Mxs61zY1qvqJ6L1KZ42jsJOmRMjiVkc4r2zrNcmq1qb0GqUHcvTcK5UzxDIGhuxVo3Ejbcyul6Ob3txXvq1Nqaei6U1ZWXUSse0H3aVEiTyW+MMzA3N93kIFQ6Cxzcz+ZiLKxtGTXUvXpOOKYoB5AH62scmfuxqLTq2/8AzTFNmZmrGgjzuRp1EK2/c6J7Se4wvpXoayu8vdzTNO61sFqMrKdlUAODEpyNx8jjDlBMwust9FKTLc2NVYTRpLBdQhZABYbmRsSo392LalVGbjz5+cJWtKoq8OXbwxut9Geb29L8oW71V0GtlCaRtuQr6tUjy2x+MTM2zipXGUVph2f3EeQyKfx32+cUGbfSFndYshStTHplKtMUavzqbdPbtzufvxPFvUbK7C4t1Nc29R2cIC3L6jABJKqQF23jfscKOWc3PD6jNck5FsP9ml+kuo6vYFSQfXG4/vIMY3rC3oPmN0Klw9ABhBWmKk+xdoLAD78SrjqTMs2ubWnTt3UU6gZm01NKgMrFmZlA4EADck4Z6qu7SlmV0a1kLoEjSKlGoyj2rupCMJ7YRLIAt9bHn79YXBclraX6E8ukuOkul6Feyu6dO9eoKjIus0VU02X3TpDkHUCOSMZCpkdybwWlpXNxUOwqFAipH1nOkn2rsJ7mAOZxe0+posblbSz/ACQB0DelSqDUH1qSBoBn2gSAYB7YrOk+rnsVqabR6lSofdUancAkD6qiKRhR/nJxFZlBYH4vCyq9gV062M7lQWFAmY2nzgYRa1gyKwBAYAwRBEidx5wMYDOiBKLMOoHpuq6HIaYKhIEAkzLA7ATxhq+zC0q0n9QJVprDMrIGGwDDYjngj5jD9/Y0iwnfSSR/EFT/ANCRiHTyazFM04JQkEhmJmAAJnkbDbHgXx7KctR2DA62PHWadm19OEfp9TUYT36S42UgSN9MGBAMyP4GOMJXq20IBFZSCY4+7443G/GILdNW5dWQlEBlqYHtaGLgRxEyYjueJw8mQ2KjSA0QRuzHYgCNzxAAxc+KpAZto2sULW4WEmDqWlMBwfdpO3Bhj35HtI2ncYP9JKXp+p6g0TpmDM+IiZ+MRDktnBENBJMam2kMIXfYe5th3ODXKLUU9A1ABtQOttQPkNOreSDv3xSccuhFRo2Sr0EkWfUtKoyqtQayobSeYIn7pgjb5GGqfVitMllAIUlgoHff62w2Oxg/Bwm1yi0pMGQEECPrNHAWYmJgAThv8w2O8qSDGxZiI3MCTsu/GH/WpmYZ2t3g2dWwNhJA6utCAfWWGmNj2IG+225HPkecGOq7X+1H1dXB4gnx4BMc7HxhilktosQGMRyzHhlYcnyq/h84aXp2zlp1FSPq6mge0rMTBb3HfkScT9dSuf8Ao+nvJkrdBLGh1FTd9C1AXjVpjeNvjncbfOHbnOHRSWJMAmACSYEmPmMQEyy3DlxqDHmGaO28TEmAD5wdfLKbQGZioBBBYmQRHMyPO3fFBxu+CKrZY5VgDmAvEv1fTCBzrAM9k+yyrudWn7QPPE4D9Y0wJOvem1ThDsDESGI1GDAB7c4Q2Q2REEMZmSXbUSSpJJnn2r+GFPktmY1BmIiCzEnYk/8Ak41D1CjYEu35lWzrHhaIPXFD3fX9oJ4pyYj9+RyNyAPnCv00pwuz+4kD+qiV0zuX0ke4fVJ7+DhxMqtFRkC+1jJ3Mnjv/AbYRVya1JkalMsRpYiNUExHYkAx5nzgN6lRv+5h8ybOsONpMr55VVggDsYBOhQdIJgE7+fAPGK6j1dbIjaVIVG0wBRG5Zhxr2Gqd2jnEm4y6g7Bm1SABszCQDIDQdwD5w3Tya1HGojUHALEqCDOw45J2xXT9STLvux+TGalV/iBHaXVJfTpWo07mFU6QWKgn3b7g8Ttvxvh+3z4u1RVJmmYOwg/K+RIK9twcRFya0GmAw07AB2AgNqAMHdQeAeOMHa5VZ0zKKFMEEjlpIJ1HuZ7n584h9QU6K7QinVGpAiD1ogUMRUEhSARTBKuDDAl9MbdyPkYlXPUVZFpvpdg8AafT2JiAZcDf4nENcgsgAPftpg631DSCFCmdgJOwxLNpTKqpkhCpEkkyvEnviVPUVBBV2tfXjr9xVpub3t7R2yz8uxA1e2ZkDszJ55lTgYKxy+iG9siZnfyxb/MnBYtpV8VVu1FtPeOFUaNxn//2Q=="/>
          <p:cNvSpPr>
            <a:spLocks noChangeAspect="1" noChangeArrowheads="1"/>
          </p:cNvSpPr>
          <p:nvPr/>
        </p:nvSpPr>
        <p:spPr bwMode="auto">
          <a:xfrm>
            <a:off x="117475" y="-219075"/>
            <a:ext cx="1752600" cy="428625"/>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3322" name="AutoShape 10" descr="data:image/jpg;base64,/9j/4AAQSkZJRgABAQAAAQABAAD/2wCEAAkGBggSERMUEhQWFRMWGR0YGBgYGBYfGxsfIBsgGyEeGR4gGyYeIxwjISYhHy8gIycpMTAsJCExNTAtOSYrLCkBCQoKDQwOGQ4OGTUgHiQ1NSssKi82NCw0LzU1LDU0NDU0LC8pLy4vLTU1NDUuLDQ0NSwvLDA0LC8pLCwsNCwsLP/AABEIAC0AuAMBIgACEQEDEQH/xAAcAAAABwEBAAAAAAAAAAAAAAAAAQIDBAUGBwj/xAA/EAACAQIFAwMABQgIBwAAAAABAhEDBAAFEiExBkFREyJhBzJCcZEUFRZSVGKBkyMzU3KCsdPwF5KhosHR4f/EABoBAAIDAQEAAAAAAAAAAAAAAAECAAMEBQb/xAAtEQACAQIDBwQBBQEAAAAAAAABAgADEQQSIRMiMUFRcfAFYYGhkRQyQsHhI//aAAwDAQACEQMRAD8A7U1eiOWAP3jBC6ofrL+IxzbOui6X50XUCaFfVUj95R7k23AJhvuJ8YsbfLKLpFWmoBCSBTAlSxBHhdmEEKD3EHFrJTULvcZmV6jFt3h50m9kYzXW/UdW1oqKI1XNZhToptuxIHfaB/vg4mZRm9ApVVm3t2KOW5gCQx/w9/IOOaZpdZrdmrf06VWouo29utNGZlWD6lSAO+9OdoJf4wadPe3oXqbu7rLLOPpNv1qlaHplFgaiCdTDZiDI9syBtxv3xBf6Uc+P9kP8H/3GZ/NOc/sV3/IfA/NGc/sV3/IfHYVMGotpOMzYwm+s2GT/AEl5y9ehTdUYVKiIQqnUQzAGN+w933A41eQ9SXE3qXJGq2dmmI/o4kceI57zii+jDo+urNd3FNkfdKKOpDKPtOwO4LfVH7oP62I/0lWl3TuA1AMTdoKL6VJ9wZdOqBtI0iTAhT5xgc0alQqosOs3oK1OmGY3PSScl6wzl2smqFdNxWqLEASgKqO3ZtUeQAe+JWe9c16OY06K/wBSukVth9rvPaJH8ZGE55l3o1sop01ZkpHTKgke0KZMTAMTJxk8t6V6ivVq3KvTpJWY6kqrUD1ArauAONUgfdgLsicx81hO1sQp8tO0dsc0uOts7Nl6iMnqi5ajJCgEBAwmRA3MT4GD/T3M6FK2rPSqvRam1J19NgVqoxWWOgsNQiAeRMb4oq9pcLlSPWo1NNW7NT09L6yhQDcAalB0tBjjT5wlJFBsxB8Meq7sLqCPBNJ0r1F1O9SqbhrepSSk7xSq02bUII2VQY53nvioyrr7qQutR9FWizhTSpw1SCeVpquuAN5BbtIGFdE3WW+tUW1tK9vWei4SpVeuyyIYCKq6eQPwxmbgKXRaFncU74EalUVfTLdjoKFVEwSVYKBMbYdVXXNb68/GsRs2lr9tfP6noCnxhWGLet7RqI1QJ32mMOlsYOE3giKwMI9ZfODNQYkMVgYQai4HrJ5H4jEguIvAwgVU84Hqp5H4jBtJcReBgA4LAhlfndhVqUj6Z01l91JtoDgGJ+DJU/BOOYVut9Or+gK1AftN9VwTMk7mDGxG8AEkDfrxJxyT6UMjWhWFwIFOrs3gOBP/AHAT94PxjZg9kz5ag0mLGbRVzUzrM3bXeYVqj01qlTcSaz9gi+93P90cAdyo77jMsyLsBT1JRRQlJAT7UXiY+0eSfJONL0/9HuYV7A1FdaVa4ZSNakxRElVIEGXMOd/1fGC/4PZ9+1W/8qr/AKmN4xVAVCzdhMRwlc0wq9zMh+UVv1m/5m/94sOnUzCtd0KdF21lwxMkhUUgszDuAIEHYkgYvz9D2fftVv8Ayqv+pjYdC9FCxWo1R1q16hhnVSAFHCqCSQOSfJPgDAxGOpMhFPjJQwFRXBqHTvNUu2OMdY0KD5jcipcPQUEQVph5OkbQWWPM47RjjXVd1a0szuTWshdA6YD0qjKJVTKkU2Exttjn4ZrFu3bnN+JUnLbr35SZ0Hm9Wh+WBXetRpUTVDMNIlePbqIBO4gHgb84aynobNcxU3Va6NMsW0D0w52OnUSzCFJBhV7AecK6Hy6rc3NdqVr+S2zUXpt7HVNTAABA0Se5gACPnAtOts5y1PyWvbMzISEbRVIIk7qVUhl8bz2OL2YXbZmx05+3WUIpFs6kjXl79OU1X0e3l9Fe1uH1VLdtMyTtuOSZiRInscFn7sM3sIJEq8/gcZmwyvqVbS6vdNWnXqurBFBFUoCSxKiTuWnRzpX5jD+QZ5mGZZlbVfQZEoK2ttLhfqmN2USzMQAo4Go9sJu5mcHS1vqNv5VQg3vf4vI1LIc0zitXqvXNKijFVGkPvv7VDEKABBJ5JOLTp1Mxs61zY1qvqJ6L1KZ42jsJOmRMjiVkc4r2zrNcmq1qb0GqUHcvTcK5UzxDIGhuxVo3Ejbcyul6Ob3txXvq1Nqaei6U1ZWXUSse0H3aVEiTyW+MMzA3N93kIFQ6Cxzcz+ZiLKxtGTXUvXpOOKYoB5AH62scmfuxqLTq2/8AzTFNmZmrGgjzuRp1EK2/c6J7Se4wvpXoayu8vdzTNO61sFqMrKdlUAODEpyNx8jjDlBMwust9FKTLc2NVYTRpLBdQhZABYbmRsSo392LalVGbjz5+cJWtKoq8OXbwxut9Geb29L8oW71V0GtlCaRtuQr6tUjy2x+MTM2zipXGUVph2f3EeQyKfx32+cUGbfSFndYshStTHplKtMUavzqbdPbtzufvxPFvUbK7C4t1Nc29R2cIC3L6jABJKqQF23jfscKOWc3PD6jNck5FsP9ml+kuo6vYFSQfXG4/vIMY3rC3oPmN0Klw9ABhBWmKk+xdoLAD78SrjqTMs2ubWnTt3UU6gZm01NKgMrFmZlA4EADck4Z6qu7SlmV0a1kLoEjSKlGoyj2rupCMJ7YRLIAt9bHn79YXBclraX6E8ukuOkul6Feyu6dO9eoKjIus0VU02X3TpDkHUCOSMZCpkdybwWlpXNxUOwqFAipH1nOkn2rsJ7mAOZxe0+posblbSz/ACQB0DelSqDUH1qSBoBn2gSAYB7YrOk+rnsVqabR6lSofdUancAkD6qiKRhR/nJxFZlBYH4vCyq9gV062M7lQWFAmY2nzgYRa1gyKwBAYAwRBEidx5wMYDOiBKLMOoHpuq6HIaYKhIEAkzLA7ATxhq+zC0q0n9QJVprDMrIGGwDDYjngj5jD9/Y0iwnfSSR/EFT/ANCRiHTyazFM04JQkEhmJmAAJnkbDbHgXx7KctR2DA62PHWadm19OEfp9TUYT36S42UgSN9MGBAMyP4GOMJXq20IBFZSCY4+7443G/GILdNW5dWQlEBlqYHtaGLgRxEyYjueJw8mQ2KjSA0QRuzHYgCNzxAAxc+KpAZto2sULW4WEmDqWlMBwfdpO3Bhj35HtI2ncYP9JKXp+p6g0TpmDM+IiZ+MRDktnBENBJMam2kMIXfYe5th3ODXKLUU9A1ABtQOttQPkNOreSDv3xSccuhFRo2Sr0EkWfUtKoyqtQayobSeYIn7pgjb5GGqfVitMllAIUlgoHff62w2Oxg/Bwm1yi0pMGQEECPrNHAWYmJgAThv8w2O8qSDGxZiI3MCTsu/GH/WpmYZ2t3g2dWwNhJA6utCAfWWGmNj2IG+225HPkecGOq7X+1H1dXB4gnx4BMc7HxhilktosQGMRyzHhlYcnyq/h84aXp2zlp1FSPq6mge0rMTBb3HfkScT9dSuf8Ao+nvJkrdBLGh1FTd9C1AXjVpjeNvjncbfOHbnOHRSWJMAmACSYEmPmMQEyy3DlxqDHmGaO28TEmAD5wdfLKbQGZioBBBYmQRHMyPO3fFBxu+CKrZY5VgDmAvEv1fTCBzrAM9k+yyrudWn7QPPE4D9Y0wJOvem1ThDsDESGI1GDAB7c4Q2Q2REEMZmSXbUSSpJJnn2r+GFPktmY1BmIiCzEnYk/8Ak41D1CjYEu35lWzrHhaIPXFD3fX9oJ4pyYj9+RyNyAPnCv00pwuz+4kD+qiV0zuX0ke4fVJ7+DhxMqtFRkC+1jJ3Mnjv/AbYRVya1JkalMsRpYiNUExHYkAx5nzgN6lRv+5h8ybOsONpMr55VVggDsYBOhQdIJgE7+fAPGK6j1dbIjaVIVG0wBRG5Zhxr2Gqd2jnEm4y6g7Bm1SABszCQDIDQdwD5w3Tya1HGojUHALEqCDOw45J2xXT9STLvux+TGalV/iBHaXVJfTpWo07mFU6QWKgn3b7g8Ttvxvh+3z4u1RVJmmYOwg/K+RIK9twcRFya0GmAw07AB2AgNqAMHdQeAeOMHa5VZ0zKKFMEEjlpIJ1HuZ7n584h9QU6K7QinVGpAiD1ogUMRUEhSARTBKuDDAl9MbdyPkYlXPUVZFpvpdg8AafT2JiAZcDf4nENcgsgAPftpg631DSCFCmdgJOwxLNpTKqpkhCpEkkyvEnviVPUVBBV2tfXjr9xVpub3t7R2yz8uxA1e2ZkDszJ55lTgYKxy+iG9siZnfyxb/MnBYtpV8VVu1FtPeOFUaNxn//2Q=="/>
          <p:cNvSpPr>
            <a:spLocks noChangeAspect="1" noChangeArrowheads="1"/>
          </p:cNvSpPr>
          <p:nvPr/>
        </p:nvSpPr>
        <p:spPr bwMode="auto">
          <a:xfrm>
            <a:off x="117475" y="-219075"/>
            <a:ext cx="1752600" cy="428625"/>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6" name="Sonido grabado">
            <a:hlinkClick r:id="" action="ppaction://media"/>
          </p:cNvPr>
          <p:cNvPicPr>
            <a:picLocks noRot="1" noChangeAspect="1"/>
          </p:cNvPicPr>
          <p:nvPr>
            <a:wavAudioFile r:embed="rId1" name="Sonido grabado"/>
          </p:nvPr>
        </p:nvPicPr>
        <p:blipFill>
          <a:blip r:embed="rId3" cstate="print"/>
          <a:stretch>
            <a:fillRect/>
          </a:stretch>
        </p:blipFill>
        <p:spPr>
          <a:xfrm>
            <a:off x="395536" y="404664"/>
            <a:ext cx="576064" cy="57606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903"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28604"/>
            <a:ext cx="8229600" cy="5895996"/>
          </a:xfrm>
        </p:spPr>
        <p:txBody>
          <a:bodyPr/>
          <a:lstStyle/>
          <a:p>
            <a:pPr algn="just">
              <a:buNone/>
            </a:pPr>
            <a:r>
              <a:rPr lang="es-MX" dirty="0" smtClean="0"/>
              <a:t>El restaurante que generalmente se considera como el primero de Estados Unidos es el </a:t>
            </a:r>
            <a:r>
              <a:rPr lang="es-MX" dirty="0" err="1" smtClean="0"/>
              <a:t>Delmonico</a:t>
            </a:r>
            <a:r>
              <a:rPr lang="es-MX" dirty="0" smtClean="0"/>
              <a:t>, fundado en la ciudad de Nueva York en 1827.</a:t>
            </a:r>
          </a:p>
          <a:p>
            <a:pPr algn="just">
              <a:buNone/>
            </a:pPr>
            <a:r>
              <a:rPr lang="es-MX" dirty="0" smtClean="0"/>
              <a:t>Después de 1850, gran parte de la buena cocina de ese país se encontraba en los barcos fluviales de pasajeros y en los restaurantes de los trenes. El servicio de los coches restaurante de lo más elegante y caros, tanto para los pasajeros como para los ferrocarriles.</a:t>
            </a:r>
          </a:p>
          <a:p>
            <a:pPr algn="just">
              <a:buNone/>
            </a:pPr>
            <a:r>
              <a:rPr lang="es-MX" dirty="0" smtClean="0"/>
              <a:t>El servicio de comidas para llevar no es tampoco algo nuevo, ya que existía en los bares de la antigua Roma. Las casa de comida del siglo XII de Londres y París son un claro ejemplo de este tipo de establecimientos.</a:t>
            </a:r>
          </a:p>
          <a:p>
            <a:pPr algn="just">
              <a:buNone/>
            </a:pPr>
            <a:endParaRPr lang="es-MX" dirty="0" smtClean="0"/>
          </a:p>
          <a:p>
            <a:pPr algn="just">
              <a:buNone/>
            </a:pPr>
            <a:endParaRPr lang="es-MX" dirty="0"/>
          </a:p>
        </p:txBody>
      </p:sp>
      <p:pic>
        <p:nvPicPr>
          <p:cNvPr id="4" name="Maid with the Flaxen Hair.mp3">
            <a:hlinkClick r:id="" action="ppaction://media"/>
          </p:cNvPr>
          <p:cNvPicPr>
            <a:picLocks noRot="1" noChangeAspect="1"/>
          </p:cNvPicPr>
          <p:nvPr>
            <a:audioFile r:link="rId1"/>
          </p:nvPr>
        </p:nvPicPr>
        <p:blipFill>
          <a:blip r:embed="rId3" cstate="print"/>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repeatCount="indefinite"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28604"/>
            <a:ext cx="8229600" cy="5786478"/>
          </a:xfrm>
        </p:spPr>
        <p:txBody>
          <a:bodyPr/>
          <a:lstStyle/>
          <a:p>
            <a:pPr algn="just">
              <a:buNone/>
            </a:pPr>
            <a:r>
              <a:rPr lang="es-MX" dirty="0" smtClean="0"/>
              <a:t>Los restaurantes de comida rápida con aparcamiento y servicio para automovilistas incluidos, surgieron durante la década de los 60 y 80 siguen expandiéndose. Mc </a:t>
            </a:r>
            <a:r>
              <a:rPr lang="es-MX" dirty="0" err="1" smtClean="0"/>
              <a:t>Donal's</a:t>
            </a:r>
            <a:r>
              <a:rPr lang="es-MX" dirty="0" smtClean="0"/>
              <a:t> y Kentucky </a:t>
            </a:r>
            <a:r>
              <a:rPr lang="es-MX" dirty="0" err="1" smtClean="0"/>
              <a:t>Fried</a:t>
            </a:r>
            <a:r>
              <a:rPr lang="es-MX" dirty="0" smtClean="0"/>
              <a:t> </a:t>
            </a:r>
            <a:r>
              <a:rPr lang="es-MX" dirty="0" err="1" smtClean="0"/>
              <a:t>Chicken</a:t>
            </a:r>
            <a:r>
              <a:rPr lang="es-MX" dirty="0" smtClean="0"/>
              <a:t> comparten el primer puesto a nivel nacional con menús limitados, publicidad televisiva y comida aceptable.</a:t>
            </a:r>
          </a:p>
          <a:p>
            <a:pPr algn="just">
              <a:buNone/>
            </a:pPr>
            <a:r>
              <a:rPr lang="es-MX" dirty="0" smtClean="0"/>
              <a:t>El negocio comercial de los restaurantes prospero después de la segunda guerra mundial, ya que muchas personas con posibilidades económicas adquirieron él habito de comer fuera de sus casas.</a:t>
            </a:r>
          </a:p>
          <a:p>
            <a:pPr algn="just">
              <a:buNone/>
            </a:pPr>
            <a:endParaRPr lang="es-MX"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Concepto</a:t>
            </a:r>
            <a:endParaRPr lang="es-MX" dirty="0"/>
          </a:p>
        </p:txBody>
      </p:sp>
      <p:sp>
        <p:nvSpPr>
          <p:cNvPr id="3" name="2 Marcador de contenido"/>
          <p:cNvSpPr>
            <a:spLocks noGrp="1"/>
          </p:cNvSpPr>
          <p:nvPr>
            <p:ph idx="1"/>
          </p:nvPr>
        </p:nvSpPr>
        <p:spPr/>
        <p:txBody>
          <a:bodyPr/>
          <a:lstStyle/>
          <a:p>
            <a:pPr algn="just"/>
            <a:r>
              <a:rPr lang="es-MX" dirty="0"/>
              <a:t> </a:t>
            </a:r>
            <a:r>
              <a:rPr lang="es-MX" dirty="0" smtClean="0"/>
              <a:t>Es </a:t>
            </a:r>
            <a:r>
              <a:rPr lang="es-MX" dirty="0"/>
              <a:t>un establecimiento comercial público donde se paga por la comida </a:t>
            </a:r>
            <a:r>
              <a:rPr lang="es-MX" dirty="0" smtClean="0"/>
              <a:t>y bebida</a:t>
            </a:r>
            <a:r>
              <a:rPr lang="es-MX" dirty="0"/>
              <a:t>, para ser consumidas en el mismo local o para llevar. El nombre proviene del </a:t>
            </a:r>
            <a:r>
              <a:rPr lang="es-MX" dirty="0" smtClean="0"/>
              <a:t>francés restaurant</a:t>
            </a:r>
            <a:r>
              <a:rPr lang="es-MX" dirty="0"/>
              <a:t>, y éste del </a:t>
            </a:r>
            <a:r>
              <a:rPr lang="es-MX" dirty="0" smtClean="0"/>
              <a:t>latín restaurabo</a:t>
            </a:r>
            <a:r>
              <a:rPr lang="es-MX" dirty="0"/>
              <a:t>, (restaurar ), a partir del letrero expuesto a la entrada </a:t>
            </a:r>
            <a:r>
              <a:rPr lang="es-MX" dirty="0" smtClean="0"/>
              <a:t>del primer </a:t>
            </a:r>
            <a:r>
              <a:rPr lang="es-MX" dirty="0"/>
              <a:t>restaurante de París, abierto por Boulanger en 1765, en el que se leía</a:t>
            </a:r>
            <a:r>
              <a:rPr lang="es-MX" dirty="0" smtClean="0"/>
              <a:t>:« Venite </a:t>
            </a:r>
            <a:r>
              <a:rPr lang="es-MX" dirty="0"/>
              <a:t>ad me omnes qui stomacho laboratis et ego vos restaurabo" ("Venid a mí todos los </a:t>
            </a:r>
            <a:r>
              <a:rPr lang="es-MX" dirty="0" smtClean="0"/>
              <a:t>que tenéis </a:t>
            </a:r>
            <a:r>
              <a:rPr lang="es-MX" dirty="0"/>
              <a:t>molestia en el estómago y yo os repondré</a:t>
            </a:r>
            <a:r>
              <a:rPr lang="es-MX" dirty="0" smtClean="0"/>
              <a:t>."). </a:t>
            </a:r>
            <a:endParaRPr lang="es-MX"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Tipos</a:t>
            </a:r>
            <a:endParaRPr lang="es-MX" dirty="0"/>
          </a:p>
        </p:txBody>
      </p:sp>
      <p:sp>
        <p:nvSpPr>
          <p:cNvPr id="3" name="2 Marcador de contenido"/>
          <p:cNvSpPr>
            <a:spLocks noGrp="1"/>
          </p:cNvSpPr>
          <p:nvPr>
            <p:ph idx="1"/>
          </p:nvPr>
        </p:nvSpPr>
        <p:spPr/>
        <p:txBody>
          <a:bodyPr/>
          <a:lstStyle/>
          <a:p>
            <a:r>
              <a:rPr lang="es-MX" dirty="0" smtClean="0"/>
              <a:t>FASTFOOD</a:t>
            </a:r>
          </a:p>
          <a:p>
            <a:pPr marL="0" indent="0" algn="just">
              <a:buNone/>
            </a:pPr>
            <a:r>
              <a:rPr lang="es-MX" dirty="0" smtClean="0"/>
              <a:t>El </a:t>
            </a:r>
            <a:r>
              <a:rPr lang="es-MX" dirty="0"/>
              <a:t>concepto, que significa comida rápida, es un estilo de alimentación donde los platillos </a:t>
            </a:r>
            <a:r>
              <a:rPr lang="es-MX" dirty="0" smtClean="0"/>
              <a:t>se preparan </a:t>
            </a:r>
            <a:r>
              <a:rPr lang="es-MX" dirty="0"/>
              <a:t>y se sirven para consumir rápidamente en establecimientos especializados(generalmente callejeros)o a pie de calle</a:t>
            </a:r>
            <a:r>
              <a:rPr lang="es-MX" dirty="0" smtClean="0"/>
              <a:t>. Una </a:t>
            </a:r>
            <a:r>
              <a:rPr lang="es-MX" dirty="0"/>
              <a:t>de las características más sobresalientes de la comida rápida, es el hecho de que, </a:t>
            </a:r>
            <a:r>
              <a:rPr lang="es-MX" dirty="0" smtClean="0"/>
              <a:t>por lo </a:t>
            </a:r>
            <a:r>
              <a:rPr lang="es-MX" dirty="0"/>
              <a:t>regular, se consume sin emplear cubiertos e implementando el sistema de </a:t>
            </a:r>
            <a:r>
              <a:rPr lang="es-MX" dirty="0" smtClean="0"/>
              <a:t>autoservicio. Mc Donalds </a:t>
            </a:r>
            <a:r>
              <a:rPr lang="es-MX" dirty="0"/>
              <a:t>Subway </a:t>
            </a:r>
            <a:r>
              <a:rPr lang="es-MX" dirty="0" smtClean="0"/>
              <a:t>.</a:t>
            </a:r>
            <a:endParaRPr lang="es-MX"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64288" y="5661248"/>
            <a:ext cx="1562100" cy="952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514073" y="692696"/>
            <a:ext cx="2181225" cy="1728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200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3075"/>
                                        </p:tgtEl>
                                        <p:attrNameLst>
                                          <p:attrName>style.visibility</p:attrName>
                                        </p:attrNameLst>
                                      </p:cBhvr>
                                      <p:to>
                                        <p:strVal val="visible"/>
                                      </p:to>
                                    </p:set>
                                    <p:anim to="" calcmode="lin" valueType="num">
                                      <p:cBhvr>
                                        <p:cTn id="7" dur="1" fill="hold"/>
                                        <p:tgtEl>
                                          <p:spTgt spid="3075"/>
                                        </p:tgtEl>
                                        <p:attrNameLst>
                                          <p:attrName/>
                                        </p:attrNameLst>
                                      </p:cBhvr>
                                    </p:anim>
                                  </p:childTnLst>
                                </p:cTn>
                              </p:par>
                              <p:par>
                                <p:cTn id="8" presetID="49" presetClass="entr" presetSubtype="0" decel="10000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 calcmode="lin" valueType="num">
                                      <p:cBhvr>
                                        <p:cTn id="10" dur="500" fill="hold"/>
                                        <p:tgtEl>
                                          <p:spTgt spid="3074"/>
                                        </p:tgtEl>
                                        <p:attrNameLst>
                                          <p:attrName>ppt_w</p:attrName>
                                        </p:attrNameLst>
                                      </p:cBhvr>
                                      <p:tavLst>
                                        <p:tav tm="0">
                                          <p:val>
                                            <p:fltVal val="0"/>
                                          </p:val>
                                        </p:tav>
                                        <p:tav tm="100000">
                                          <p:val>
                                            <p:strVal val="#ppt_w"/>
                                          </p:val>
                                        </p:tav>
                                      </p:tavLst>
                                    </p:anim>
                                    <p:anim calcmode="lin" valueType="num">
                                      <p:cBhvr>
                                        <p:cTn id="11" dur="500" fill="hold"/>
                                        <p:tgtEl>
                                          <p:spTgt spid="3074"/>
                                        </p:tgtEl>
                                        <p:attrNameLst>
                                          <p:attrName>ppt_h</p:attrName>
                                        </p:attrNameLst>
                                      </p:cBhvr>
                                      <p:tavLst>
                                        <p:tav tm="0">
                                          <p:val>
                                            <p:fltVal val="0"/>
                                          </p:val>
                                        </p:tav>
                                        <p:tav tm="100000">
                                          <p:val>
                                            <p:strVal val="#ppt_h"/>
                                          </p:val>
                                        </p:tav>
                                      </p:tavLst>
                                    </p:anim>
                                    <p:anim calcmode="lin" valueType="num">
                                      <p:cBhvr>
                                        <p:cTn id="12" dur="500" fill="hold"/>
                                        <p:tgtEl>
                                          <p:spTgt spid="3074"/>
                                        </p:tgtEl>
                                        <p:attrNameLst>
                                          <p:attrName>style.rotation</p:attrName>
                                        </p:attrNameLst>
                                      </p:cBhvr>
                                      <p:tavLst>
                                        <p:tav tm="0">
                                          <p:val>
                                            <p:fltVal val="360"/>
                                          </p:val>
                                        </p:tav>
                                        <p:tav tm="100000">
                                          <p:val>
                                            <p:fltVal val="0"/>
                                          </p:val>
                                        </p:tav>
                                      </p:tavLst>
                                    </p:anim>
                                    <p:animEffect transition="in" filter="fade">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16708" y="5413201"/>
            <a:ext cx="3267075" cy="1400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pPr algn="ctr"/>
            <a:r>
              <a:rPr lang="es-MX" dirty="0" smtClean="0"/>
              <a:t>SLOW FOOD</a:t>
            </a:r>
            <a:endParaRPr lang="es-MX" dirty="0"/>
          </a:p>
        </p:txBody>
      </p:sp>
      <p:sp>
        <p:nvSpPr>
          <p:cNvPr id="3" name="2 Marcador de contenido"/>
          <p:cNvSpPr>
            <a:spLocks noGrp="1"/>
          </p:cNvSpPr>
          <p:nvPr>
            <p:ph idx="1"/>
          </p:nvPr>
        </p:nvSpPr>
        <p:spPr/>
        <p:txBody>
          <a:bodyPr>
            <a:normAutofit fontScale="92500" lnSpcReduction="10000"/>
          </a:bodyPr>
          <a:lstStyle/>
          <a:p>
            <a:pPr algn="just"/>
            <a:r>
              <a:rPr lang="es-MX" dirty="0" smtClean="0"/>
              <a:t>Este </a:t>
            </a:r>
            <a:r>
              <a:rPr lang="es-MX" dirty="0"/>
              <a:t>concepto nació en Italia y se contrapone a la estandarización del gusto, </a:t>
            </a:r>
            <a:r>
              <a:rPr lang="es-MX" dirty="0" smtClean="0"/>
              <a:t>promoviendo una </a:t>
            </a:r>
            <a:r>
              <a:rPr lang="es-MX" dirty="0"/>
              <a:t>nueva filosofía gastronómica que combina placer y conocimiento a la hora de comer</a:t>
            </a:r>
            <a:r>
              <a:rPr lang="es-MX" dirty="0" smtClean="0"/>
              <a:t>. Entre </a:t>
            </a:r>
            <a:r>
              <a:rPr lang="es-MX" dirty="0"/>
              <a:t>sus objetivos se encuentran resaltar la dignidad cultural de los platillos de </a:t>
            </a:r>
            <a:r>
              <a:rPr lang="es-MX" dirty="0" smtClean="0"/>
              <a:t>una región</a:t>
            </a:r>
            <a:r>
              <a:rPr lang="es-MX" dirty="0"/>
              <a:t>, crear conciencia en las personas (en especial en las más jóvenes)para que aprendan a relacionar el placer y el gusto de comer, promover un estilo de vida más tranquilo y enfocado a </a:t>
            </a:r>
            <a:r>
              <a:rPr lang="es-MX" dirty="0" smtClean="0"/>
              <a:t>la apreciación </a:t>
            </a:r>
            <a:r>
              <a:rPr lang="es-MX" dirty="0"/>
              <a:t>de los sabores y olores de cada alimento</a:t>
            </a:r>
            <a:r>
              <a:rPr lang="es-MX" dirty="0" smtClean="0"/>
              <a:t>. El </a:t>
            </a:r>
            <a:r>
              <a:rPr lang="es-MX" dirty="0"/>
              <a:t>símbolo de Slow Food es el caracol, emblema de la lentitud</a:t>
            </a:r>
            <a:r>
              <a:rPr lang="es-MX" dirty="0" smtClean="0"/>
              <a:t>.</a:t>
            </a:r>
          </a:p>
          <a:p>
            <a:r>
              <a:rPr lang="es-MX" dirty="0"/>
              <a:t>El Tajín (MéxicoDF</a:t>
            </a:r>
            <a:r>
              <a:rPr lang="es-MX" dirty="0" smtClean="0"/>
              <a:t>) Coffee </a:t>
            </a:r>
            <a:r>
              <a:rPr lang="es-MX" dirty="0" err="1"/>
              <a:t>Brak</a:t>
            </a:r>
            <a:r>
              <a:rPr lang="es-MX" dirty="0"/>
              <a:t> (Puebla,México)</a:t>
            </a:r>
          </a:p>
        </p:txBody>
      </p:sp>
      <p:pic>
        <p:nvPicPr>
          <p:cNvPr id="4098" name="Picture 2"/>
          <p:cNvPicPr>
            <a:picLocks noChangeAspect="1" noChangeArrowheads="1"/>
          </p:cNvPicPr>
          <p:nvPr/>
        </p:nvPicPr>
        <p:blipFill>
          <a:blip r:embed="rId3" cstate="print">
            <a:clrChange>
              <a:clrFrom>
                <a:srgbClr val="FEFAF7"/>
              </a:clrFrom>
              <a:clrTo>
                <a:srgbClr val="FEFAF7">
                  <a:alpha val="0"/>
                </a:srgbClr>
              </a:clrTo>
            </a:clrChange>
            <a:extLst>
              <a:ext uri="{28A0092B-C50C-407E-A947-70E740481C1C}">
                <a14:useLocalDpi xmlns:a14="http://schemas.microsoft.com/office/drawing/2010/main" xmlns="" val="0"/>
              </a:ext>
            </a:extLst>
          </a:blip>
          <a:srcRect/>
          <a:stretch>
            <a:fillRect/>
          </a:stretch>
        </p:blipFill>
        <p:spPr bwMode="auto">
          <a:xfrm>
            <a:off x="251520" y="44624"/>
            <a:ext cx="2486025" cy="1838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2248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0" fill="hold"/>
                                        <p:tgtEl>
                                          <p:spTgt spid="4098"/>
                                        </p:tgtEl>
                                        <p:attrNameLst>
                                          <p:attrName>ppt_w</p:attrName>
                                        </p:attrNameLst>
                                      </p:cBhvr>
                                      <p:tavLst>
                                        <p:tav tm="0" fmla="#ppt_w*sin(2.5*pi*$)">
                                          <p:val>
                                            <p:fltVal val="0"/>
                                          </p:val>
                                        </p:tav>
                                        <p:tav tm="100000">
                                          <p:val>
                                            <p:fltVal val="1"/>
                                          </p:val>
                                        </p:tav>
                                      </p:tavLst>
                                    </p:anim>
                                    <p:anim calcmode="lin" valueType="num">
                                      <p:cBhvr>
                                        <p:cTn id="8" dur="5000" fill="hold"/>
                                        <p:tgtEl>
                                          <p:spTgt spid="4098"/>
                                        </p:tgtEl>
                                        <p:attrNameLst>
                                          <p:attrName>ppt_h</p:attrName>
                                        </p:attrNameLst>
                                      </p:cBhvr>
                                      <p:tavLst>
                                        <p:tav tm="0">
                                          <p:val>
                                            <p:strVal val="#ppt_h"/>
                                          </p:val>
                                        </p:tav>
                                        <p:tav tm="100000">
                                          <p:val>
                                            <p:strVal val="#ppt_h"/>
                                          </p:val>
                                        </p:tav>
                                      </p:tavLst>
                                    </p:anim>
                                  </p:childTnLst>
                                </p:cTn>
                              </p:par>
                              <p:par>
                                <p:cTn id="9" presetID="49" presetClass="entr" presetSubtype="0" decel="100000" fill="hold" nodeType="withEffect">
                                  <p:stCondLst>
                                    <p:cond delay="0"/>
                                  </p:stCondLst>
                                  <p:childTnLst>
                                    <p:set>
                                      <p:cBhvr>
                                        <p:cTn id="10" dur="1" fill="hold">
                                          <p:stCondLst>
                                            <p:cond delay="0"/>
                                          </p:stCondLst>
                                        </p:cTn>
                                        <p:tgtEl>
                                          <p:spTgt spid="4099"/>
                                        </p:tgtEl>
                                        <p:attrNameLst>
                                          <p:attrName>style.visibility</p:attrName>
                                        </p:attrNameLst>
                                      </p:cBhvr>
                                      <p:to>
                                        <p:strVal val="visible"/>
                                      </p:to>
                                    </p:set>
                                    <p:anim calcmode="lin" valueType="num">
                                      <p:cBhvr>
                                        <p:cTn id="11" dur="500" fill="hold"/>
                                        <p:tgtEl>
                                          <p:spTgt spid="4099"/>
                                        </p:tgtEl>
                                        <p:attrNameLst>
                                          <p:attrName>ppt_w</p:attrName>
                                        </p:attrNameLst>
                                      </p:cBhvr>
                                      <p:tavLst>
                                        <p:tav tm="0">
                                          <p:val>
                                            <p:fltVal val="0"/>
                                          </p:val>
                                        </p:tav>
                                        <p:tav tm="100000">
                                          <p:val>
                                            <p:strVal val="#ppt_w"/>
                                          </p:val>
                                        </p:tav>
                                      </p:tavLst>
                                    </p:anim>
                                    <p:anim calcmode="lin" valueType="num">
                                      <p:cBhvr>
                                        <p:cTn id="12" dur="500" fill="hold"/>
                                        <p:tgtEl>
                                          <p:spTgt spid="4099"/>
                                        </p:tgtEl>
                                        <p:attrNameLst>
                                          <p:attrName>ppt_h</p:attrName>
                                        </p:attrNameLst>
                                      </p:cBhvr>
                                      <p:tavLst>
                                        <p:tav tm="0">
                                          <p:val>
                                            <p:fltVal val="0"/>
                                          </p:val>
                                        </p:tav>
                                        <p:tav tm="100000">
                                          <p:val>
                                            <p:strVal val="#ppt_h"/>
                                          </p:val>
                                        </p:tav>
                                      </p:tavLst>
                                    </p:anim>
                                    <p:anim calcmode="lin" valueType="num">
                                      <p:cBhvr>
                                        <p:cTn id="13" dur="500" fill="hold"/>
                                        <p:tgtEl>
                                          <p:spTgt spid="4099"/>
                                        </p:tgtEl>
                                        <p:attrNameLst>
                                          <p:attrName>style.rotation</p:attrName>
                                        </p:attrNameLst>
                                      </p:cBhvr>
                                      <p:tavLst>
                                        <p:tav tm="0">
                                          <p:val>
                                            <p:fltVal val="360"/>
                                          </p:val>
                                        </p:tav>
                                        <p:tav tm="100000">
                                          <p:val>
                                            <p:fltVal val="0"/>
                                          </p:val>
                                        </p:tav>
                                      </p:tavLst>
                                    </p:anim>
                                    <p:animEffect transition="in" filter="fade">
                                      <p:cBhvr>
                                        <p:cTn id="14"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88640"/>
            <a:ext cx="2857500" cy="1728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pPr algn="ctr"/>
            <a:r>
              <a:rPr lang="es-MX" dirty="0"/>
              <a:t>BISTRO</a:t>
            </a:r>
          </a:p>
        </p:txBody>
      </p:sp>
      <p:sp>
        <p:nvSpPr>
          <p:cNvPr id="3" name="2 Marcador de contenido"/>
          <p:cNvSpPr>
            <a:spLocks noGrp="1"/>
          </p:cNvSpPr>
          <p:nvPr>
            <p:ph idx="1"/>
          </p:nvPr>
        </p:nvSpPr>
        <p:spPr/>
        <p:txBody>
          <a:bodyPr>
            <a:normAutofit fontScale="92500" lnSpcReduction="10000"/>
          </a:bodyPr>
          <a:lstStyle/>
          <a:p>
            <a:pPr algn="just"/>
            <a:r>
              <a:rPr lang="es-MX" dirty="0" smtClean="0"/>
              <a:t>Era </a:t>
            </a:r>
            <a:r>
              <a:rPr lang="es-MX" dirty="0"/>
              <a:t>simplemente una taberna o un lugar muy sencillo, </a:t>
            </a:r>
            <a:r>
              <a:rPr lang="es-MX" dirty="0" smtClean="0"/>
              <a:t>generalmente de </a:t>
            </a:r>
            <a:r>
              <a:rPr lang="es-MX" dirty="0"/>
              <a:t>no muy buena fama, que servía comida al sector popular de París y que servía sobre todo vino</a:t>
            </a:r>
            <a:r>
              <a:rPr lang="es-MX" dirty="0" smtClean="0"/>
              <a:t>. Pero </a:t>
            </a:r>
            <a:r>
              <a:rPr lang="es-MX" dirty="0"/>
              <a:t>a lo largo del siglo XX, el turismo lo fue convirtiendo en un punto de referencia del modo </a:t>
            </a:r>
            <a:r>
              <a:rPr lang="es-MX" dirty="0" smtClean="0"/>
              <a:t>de vida </a:t>
            </a:r>
            <a:r>
              <a:rPr lang="es-MX" dirty="0"/>
              <a:t>parisino</a:t>
            </a:r>
            <a:r>
              <a:rPr lang="es-MX" dirty="0" smtClean="0"/>
              <a:t>. Aunque </a:t>
            </a:r>
            <a:r>
              <a:rPr lang="es-MX" dirty="0"/>
              <a:t>el bistró francés no tiene un estilo de comida definido, por su origen obrero </a:t>
            </a:r>
            <a:r>
              <a:rPr lang="es-MX" dirty="0" smtClean="0"/>
              <a:t>y popular</a:t>
            </a:r>
            <a:r>
              <a:rPr lang="es-MX" dirty="0"/>
              <a:t>, siempre ha servido platos tradicionales, hechos con alimentos frescos y </a:t>
            </a:r>
            <a:r>
              <a:rPr lang="es-MX" dirty="0" smtClean="0"/>
              <a:t>considerados saludables</a:t>
            </a:r>
            <a:r>
              <a:rPr lang="es-MX" dirty="0"/>
              <a:t>. El menú de los bistrós, al igual que su decoración, se ha ido renovando hasta llegar </a:t>
            </a:r>
            <a:r>
              <a:rPr lang="es-MX" dirty="0" smtClean="0"/>
              <a:t>a ser </a:t>
            </a:r>
            <a:r>
              <a:rPr lang="es-MX" dirty="0"/>
              <a:t>a menudo elegante, debido al concepto de comida informal "sana</a:t>
            </a:r>
            <a:r>
              <a:rPr lang="es-MX" dirty="0" smtClean="0"/>
              <a:t>". Bice </a:t>
            </a:r>
            <a:r>
              <a:rPr lang="es-MX" dirty="0"/>
              <a:t>Bistro (Polanco,DF</a:t>
            </a:r>
            <a:r>
              <a:rPr lang="es-MX" dirty="0" smtClean="0"/>
              <a:t>) Sea </a:t>
            </a:r>
            <a:r>
              <a:rPr lang="es-MX" dirty="0"/>
              <a:t>Garden (Mazatlán,México) </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24128" y="35294"/>
            <a:ext cx="2924175" cy="156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3932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5123"/>
                                        </p:tgtEl>
                                        <p:attrNameLst>
                                          <p:attrName>style.visibility</p:attrName>
                                        </p:attrNameLst>
                                      </p:cBhvr>
                                      <p:to>
                                        <p:strVal val="visible"/>
                                      </p:to>
                                    </p:set>
                                    <p:anim to="" calcmode="lin" valueType="num">
                                      <p:cBhvr>
                                        <p:cTn id="7" dur="1" fill="hold"/>
                                        <p:tgtEl>
                                          <p:spTgt spid="5123"/>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 to="" calcmode="lin" valueType="num">
                                      <p:cBhvr>
                                        <p:cTn id="10" dur="1" fill="hold"/>
                                        <p:tgtEl>
                                          <p:spTgt spid="512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419</TotalTime>
  <Words>2056</Words>
  <Application>Microsoft Office PowerPoint</Application>
  <PresentationFormat>Presentación en pantalla (4:3)</PresentationFormat>
  <Paragraphs>102</Paragraphs>
  <Slides>22</Slides>
  <Notes>1</Notes>
  <HiddenSlides>0</HiddenSlides>
  <MMClips>3</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Flujo</vt:lpstr>
      <vt:lpstr>RESTAURANTE C.P. MARÍA GUADALUPE SÁNCHEZ CAZARES</vt:lpstr>
      <vt:lpstr>Diapositiva 2</vt:lpstr>
      <vt:lpstr>Antecedentes</vt:lpstr>
      <vt:lpstr>Diapositiva 4</vt:lpstr>
      <vt:lpstr>Diapositiva 5</vt:lpstr>
      <vt:lpstr>Concepto</vt:lpstr>
      <vt:lpstr>Tipos</vt:lpstr>
      <vt:lpstr>SLOW FOOD</vt:lpstr>
      <vt:lpstr>BISTRO</vt:lpstr>
      <vt:lpstr>FAST GOOD </vt:lpstr>
      <vt:lpstr>BUFFET</vt:lpstr>
      <vt:lpstr>BR ASSERIE</vt:lpstr>
      <vt:lpstr>TRATTORIA </vt:lpstr>
      <vt:lpstr>TEMÁTICOS</vt:lpstr>
      <vt:lpstr>TAKE  AWAY </vt:lpstr>
      <vt:lpstr>GOURMET</vt:lpstr>
      <vt:lpstr>GRILL</vt:lpstr>
      <vt:lpstr>ESPECIALIDAD</vt:lpstr>
      <vt:lpstr>Diapositiva 19</vt:lpstr>
      <vt:lpstr>CLASIFICACIÓN</vt:lpstr>
      <vt:lpstr>Impuestos, cuotas y derechos, principalmente: </vt:lpstr>
      <vt:lpstr>Referencias en Internet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AGENCIA DE VIAJES</dc:title>
  <dc:creator>GUAULU SANCHEZ</dc:creator>
  <cp:lastModifiedBy>GUAULU SANCHEZ</cp:lastModifiedBy>
  <cp:revision>40</cp:revision>
  <dcterms:created xsi:type="dcterms:W3CDTF">2011-08-24T01:06:44Z</dcterms:created>
  <dcterms:modified xsi:type="dcterms:W3CDTF">2012-12-13T05:26:25Z</dcterms:modified>
</cp:coreProperties>
</file>