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Default Extension="wav" ContentType="audio/wav"/>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32" r:id="rId2"/>
  </p:sldMasterIdLst>
  <p:notesMasterIdLst>
    <p:notesMasterId r:id="rId24"/>
  </p:notesMasterIdLst>
  <p:sldIdLst>
    <p:sldId id="267" r:id="rId3"/>
    <p:sldId id="294" r:id="rId4"/>
    <p:sldId id="266" r:id="rId5"/>
    <p:sldId id="268" r:id="rId6"/>
    <p:sldId id="271" r:id="rId7"/>
    <p:sldId id="272" r:id="rId8"/>
    <p:sldId id="273" r:id="rId9"/>
    <p:sldId id="276" r:id="rId10"/>
    <p:sldId id="282" r:id="rId11"/>
    <p:sldId id="280" r:id="rId12"/>
    <p:sldId id="287" r:id="rId13"/>
    <p:sldId id="288" r:id="rId14"/>
    <p:sldId id="289" r:id="rId15"/>
    <p:sldId id="290" r:id="rId16"/>
    <p:sldId id="291" r:id="rId17"/>
    <p:sldId id="292" r:id="rId18"/>
    <p:sldId id="277" r:id="rId19"/>
    <p:sldId id="279" r:id="rId20"/>
    <p:sldId id="281" r:id="rId21"/>
    <p:sldId id="278" r:id="rId22"/>
    <p:sldId id="295" r:id="rId2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00CC66"/>
    <a:srgbClr val="FF00FF"/>
    <a:srgbClr val="FF99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258" y="7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FBC895-A97C-4723-A44E-006890537E95}" type="datetimeFigureOut">
              <a:rPr lang="es-ES" smtClean="0"/>
              <a:pPr/>
              <a:t>12/12/2012</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E93604-9852-4EA2-AE78-6D04441A49BA}" type="slidenum">
              <a:rPr lang="es-ES" smtClean="0"/>
              <a:pPr/>
              <a:t>‹Nº›</a:t>
            </a:fld>
            <a:endParaRPr lang="es-ES" dirty="0"/>
          </a:p>
        </p:txBody>
      </p:sp>
    </p:spTree>
    <p:extLst>
      <p:ext uri="{BB962C8B-B14F-4D97-AF65-F5344CB8AC3E}">
        <p14:creationId xmlns="" xmlns:p14="http://schemas.microsoft.com/office/powerpoint/2010/main" val="3440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32EBB59A-3769-4E63-BB3F-7F2CB257DD22}" type="slidenum">
              <a:rPr lang="es-ES"/>
              <a:pPr/>
              <a:t>11</a:t>
            </a:fld>
            <a:endParaRPr lang="es-E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9D41F538-77D3-4B0C-B437-096AB87849C8}" type="slidenum">
              <a:rPr lang="es-ES"/>
              <a:pPr/>
              <a:t>12</a:t>
            </a:fld>
            <a:endParaRPr lang="es-E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72C4B0AF-9C13-4071-A436-9EFFB4C71CDC}" type="slidenum">
              <a:rPr lang="es-ES"/>
              <a:pPr/>
              <a:t>13</a:t>
            </a:fld>
            <a:endParaRPr lang="es-E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s-MX"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EDBF399E-7831-4D41-9CE0-1F460CDA6AC0}" type="slidenum">
              <a:rPr lang="es-ES"/>
              <a:pPr/>
              <a:t>14</a:t>
            </a:fld>
            <a:endParaRPr lang="es-E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76804466-9343-4F6B-8D73-6FF9C6C8BB3C}" type="slidenum">
              <a:rPr lang="es-ES"/>
              <a:pPr/>
              <a:t>15</a:t>
            </a:fld>
            <a:endParaRPr lang="es-E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486B67D4-CDE0-4E01-AC95-2926E90196D4}" type="slidenum">
              <a:rPr lang="es-ES"/>
              <a:pPr/>
              <a:t>16</a:t>
            </a:fld>
            <a:endParaRPr lang="es-E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p:spPr>
        <p:txBody>
          <a:bodyPr/>
          <a:lstStyle/>
          <a:p>
            <a:pPr eaLnBrk="1" hangingPunct="1"/>
            <a:endParaRPr lang="es-MX"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a:p>
        </p:txBody>
      </p:sp>
      <p:sp>
        <p:nvSpPr>
          <p:cNvPr id="4" name="3 Marcador de número de diapositiva"/>
          <p:cNvSpPr>
            <a:spLocks noGrp="1"/>
          </p:cNvSpPr>
          <p:nvPr>
            <p:ph type="sldNum" sz="quarter" idx="10"/>
          </p:nvPr>
        </p:nvSpPr>
        <p:spPr/>
        <p:txBody>
          <a:bodyPr/>
          <a:lstStyle/>
          <a:p>
            <a:fld id="{A5E93604-9852-4EA2-AE78-6D04441A49BA}" type="slidenum">
              <a:rPr lang="es-ES" smtClean="0"/>
              <a:pPr/>
              <a:t>18</a:t>
            </a:fld>
            <a:endParaRPr lang="es-E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B8E794A-A997-48EB-A599-D49DE21E33B5}" type="datetimeFigureOut">
              <a:rPr lang="es-MX" smtClean="0">
                <a:solidFill>
                  <a:srgbClr val="DBF5F9">
                    <a:shade val="90000"/>
                  </a:srgbClr>
                </a:solidFill>
              </a:rPr>
              <a:pPr/>
              <a:t>12/12/2012</a:t>
            </a:fld>
            <a:endParaRPr lang="es-MX" dirty="0">
              <a:solidFill>
                <a:srgbClr val="DBF5F9">
                  <a:shade val="90000"/>
                </a:srgbClr>
              </a:solidFill>
            </a:endParaRPr>
          </a:p>
        </p:txBody>
      </p:sp>
      <p:sp>
        <p:nvSpPr>
          <p:cNvPr id="19" name="18 Marcador de pie de página"/>
          <p:cNvSpPr>
            <a:spLocks noGrp="1"/>
          </p:cNvSpPr>
          <p:nvPr>
            <p:ph type="ftr" sz="quarter" idx="11"/>
          </p:nvPr>
        </p:nvSpPr>
        <p:spPr/>
        <p:txBody>
          <a:bodyPr/>
          <a:lstStyle/>
          <a:p>
            <a:endParaRPr lang="es-MX" dirty="0">
              <a:solidFill>
                <a:srgbClr val="DBF5F9">
                  <a:shade val="90000"/>
                </a:srgbClr>
              </a:solidFill>
            </a:endParaRPr>
          </a:p>
        </p:txBody>
      </p:sp>
      <p:sp>
        <p:nvSpPr>
          <p:cNvPr id="27" name="26 Marcador de número de diapositiva"/>
          <p:cNvSpPr>
            <a:spLocks noGrp="1"/>
          </p:cNvSpPr>
          <p:nvPr>
            <p:ph type="sldNum" sz="quarter" idx="12"/>
          </p:nvPr>
        </p:nvSpPr>
        <p:spPr/>
        <p:txBody>
          <a:bodyPr/>
          <a:lstStyle/>
          <a:p>
            <a:fld id="{204DF965-7179-4E0B-AA87-EF4DAA329ACB}" type="slidenum">
              <a:rPr lang="es-MX" smtClean="0">
                <a:solidFill>
                  <a:srgbClr val="DBF5F9">
                    <a:shade val="90000"/>
                  </a:srgbClr>
                </a:solidFill>
              </a:rPr>
              <a:pPr/>
              <a:t>‹Nº›</a:t>
            </a:fld>
            <a:endParaRPr lang="es-MX" dirty="0">
              <a:solidFill>
                <a:srgbClr val="DBF5F9">
                  <a:shade val="90000"/>
                </a:srgbClr>
              </a:solidFill>
            </a:endParaRPr>
          </a:p>
        </p:txBody>
      </p:sp>
    </p:spTree>
    <p:extLst>
      <p:ext uri="{BB962C8B-B14F-4D97-AF65-F5344CB8AC3E}">
        <p14:creationId xmlns="" xmlns:p14="http://schemas.microsoft.com/office/powerpoint/2010/main" val="342428212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5" name="4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6" name="5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619992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5" name="4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6" name="5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2287269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ítulo, 1 objeto y 2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339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quarter" idx="2"/>
          </p:nvPr>
        </p:nvSpPr>
        <p:spPr>
          <a:xfrm>
            <a:off x="4648200" y="1600200"/>
            <a:ext cx="4038600" cy="21907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contenido"/>
          <p:cNvSpPr>
            <a:spLocks noGrp="1"/>
          </p:cNvSpPr>
          <p:nvPr>
            <p:ph sz="quarter" idx="3"/>
          </p:nvPr>
        </p:nvSpPr>
        <p:spPr>
          <a:xfrm>
            <a:off x="4648200" y="3943350"/>
            <a:ext cx="4038600" cy="219075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Rectangle 218"/>
          <p:cNvSpPr>
            <a:spLocks noGrp="1" noChangeArrowheads="1"/>
          </p:cNvSpPr>
          <p:nvPr>
            <p:ph type="sldNum" sz="quarter" idx="10"/>
          </p:nvPr>
        </p:nvSpPr>
        <p:spPr>
          <a:ln/>
        </p:spPr>
        <p:txBody>
          <a:bodyPr/>
          <a:lstStyle>
            <a:lvl1pPr>
              <a:defRPr/>
            </a:lvl1pPr>
          </a:lstStyle>
          <a:p>
            <a:pPr>
              <a:defRPr/>
            </a:pPr>
            <a:fld id="{A42C9E4F-E0C7-4E23-8E02-46B96D7252D2}" type="slidenum">
              <a:rPr lang="es-ES"/>
              <a:pPr>
                <a:defRPr/>
              </a:pPr>
              <a:t>‹Nº›</a:t>
            </a:fld>
            <a:endParaRPr lang="es-ES" dirty="0"/>
          </a:p>
        </p:txBody>
      </p:sp>
      <p:sp>
        <p:nvSpPr>
          <p:cNvPr id="7" name="Rectangle 219"/>
          <p:cNvSpPr>
            <a:spLocks noGrp="1" noChangeArrowheads="1"/>
          </p:cNvSpPr>
          <p:nvPr>
            <p:ph type="dt" sz="half" idx="11"/>
          </p:nvPr>
        </p:nvSpPr>
        <p:spPr>
          <a:ln/>
        </p:spPr>
        <p:txBody>
          <a:bodyPr/>
          <a:lstStyle>
            <a:lvl1pPr>
              <a:defRPr/>
            </a:lvl1pPr>
          </a:lstStyle>
          <a:p>
            <a:pPr>
              <a:defRPr/>
            </a:pPr>
            <a:endParaRPr lang="es-ES" dirty="0"/>
          </a:p>
        </p:txBody>
      </p:sp>
      <p:sp>
        <p:nvSpPr>
          <p:cNvPr id="8" name="Rectangle 220"/>
          <p:cNvSpPr>
            <a:spLocks noGrp="1" noChangeArrowheads="1"/>
          </p:cNvSpPr>
          <p:nvPr>
            <p:ph type="ftr" sz="quarter" idx="12"/>
          </p:nvPr>
        </p:nvSpPr>
        <p:spPr>
          <a:ln/>
        </p:spPr>
        <p:txBody>
          <a:bodyPr/>
          <a:lstStyle>
            <a:lvl1pPr>
              <a:defRPr/>
            </a:lvl1pPr>
          </a:lstStyle>
          <a:p>
            <a:pPr>
              <a:defRPr/>
            </a:pPr>
            <a:endParaRPr lang="es-E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a de título">
    <p:bg>
      <p:bgRef idx="1002">
        <a:schemeClr val="bg2"/>
      </p:bgRef>
    </p:bg>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B8E794A-A997-48EB-A599-D49DE21E33B5}" type="datetimeFigureOut">
              <a:rPr lang="es-MX" smtClean="0">
                <a:solidFill>
                  <a:srgbClr val="DBF5F9">
                    <a:shade val="90000"/>
                  </a:srgbClr>
                </a:solidFill>
              </a:rPr>
              <a:pPr/>
              <a:t>12/12/2012</a:t>
            </a:fld>
            <a:endParaRPr lang="es-MX" dirty="0">
              <a:solidFill>
                <a:srgbClr val="DBF5F9">
                  <a:shade val="90000"/>
                </a:srgbClr>
              </a:solidFill>
            </a:endParaRPr>
          </a:p>
        </p:txBody>
      </p:sp>
      <p:sp>
        <p:nvSpPr>
          <p:cNvPr id="19" name="18 Marcador de pie de página"/>
          <p:cNvSpPr>
            <a:spLocks noGrp="1"/>
          </p:cNvSpPr>
          <p:nvPr>
            <p:ph type="ftr" sz="quarter" idx="11"/>
          </p:nvPr>
        </p:nvSpPr>
        <p:spPr/>
        <p:txBody>
          <a:bodyPr/>
          <a:lstStyle/>
          <a:p>
            <a:endParaRPr lang="es-MX" dirty="0">
              <a:solidFill>
                <a:srgbClr val="DBF5F9">
                  <a:shade val="90000"/>
                </a:srgbClr>
              </a:solidFill>
            </a:endParaRPr>
          </a:p>
        </p:txBody>
      </p:sp>
      <p:sp>
        <p:nvSpPr>
          <p:cNvPr id="27" name="26 Marcador de número de diapositiva"/>
          <p:cNvSpPr>
            <a:spLocks noGrp="1"/>
          </p:cNvSpPr>
          <p:nvPr>
            <p:ph type="sldNum" sz="quarter" idx="12"/>
          </p:nvPr>
        </p:nvSpPr>
        <p:spPr/>
        <p:txBody>
          <a:bodyPr/>
          <a:lstStyle/>
          <a:p>
            <a:fld id="{204DF965-7179-4E0B-AA87-EF4DAA329ACB}" type="slidenum">
              <a:rPr lang="es-MX" smtClean="0">
                <a:solidFill>
                  <a:srgbClr val="DBF5F9">
                    <a:shade val="90000"/>
                  </a:srgbClr>
                </a:solidFill>
              </a:rPr>
              <a:pPr/>
              <a:t>‹Nº›</a:t>
            </a:fld>
            <a:endParaRPr lang="es-MX" dirty="0">
              <a:solidFill>
                <a:srgbClr val="DBF5F9">
                  <a:shade val="90000"/>
                </a:srgbClr>
              </a:solidFill>
            </a:endParaRPr>
          </a:p>
        </p:txBody>
      </p:sp>
    </p:spTree>
    <p:extLst>
      <p:ext uri="{BB962C8B-B14F-4D97-AF65-F5344CB8AC3E}">
        <p14:creationId xmlns="" xmlns:p14="http://schemas.microsoft.com/office/powerpoint/2010/main" val="1523085778"/>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5" name="4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6" name="5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7499754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B8E794A-A997-48EB-A599-D49DE21E33B5}" type="datetimeFigureOut">
              <a:rPr lang="es-MX" smtClean="0">
                <a:solidFill>
                  <a:srgbClr val="DBF5F9">
                    <a:shade val="90000"/>
                  </a:srgbClr>
                </a:solidFill>
              </a:rPr>
              <a:pPr/>
              <a:t>12/12/2012</a:t>
            </a:fld>
            <a:endParaRPr lang="es-MX" dirty="0">
              <a:solidFill>
                <a:srgbClr val="DBF5F9">
                  <a:shade val="90000"/>
                </a:srgbClr>
              </a:solidFill>
            </a:endParaRPr>
          </a:p>
        </p:txBody>
      </p:sp>
      <p:sp>
        <p:nvSpPr>
          <p:cNvPr id="5" name="4 Marcador de pie de página"/>
          <p:cNvSpPr>
            <a:spLocks noGrp="1"/>
          </p:cNvSpPr>
          <p:nvPr>
            <p:ph type="ftr" sz="quarter" idx="11"/>
          </p:nvPr>
        </p:nvSpPr>
        <p:spPr/>
        <p:txBody>
          <a:bodyPr/>
          <a:lstStyle/>
          <a:p>
            <a:endParaRPr lang="es-MX" dirty="0">
              <a:solidFill>
                <a:srgbClr val="DBF5F9">
                  <a:shade val="90000"/>
                </a:srgbClr>
              </a:solidFill>
            </a:endParaRPr>
          </a:p>
        </p:txBody>
      </p:sp>
      <p:sp>
        <p:nvSpPr>
          <p:cNvPr id="6" name="5 Marcador de número de diapositiva"/>
          <p:cNvSpPr>
            <a:spLocks noGrp="1"/>
          </p:cNvSpPr>
          <p:nvPr>
            <p:ph type="sldNum" sz="quarter" idx="12"/>
          </p:nvPr>
        </p:nvSpPr>
        <p:spPr/>
        <p:txBody>
          <a:bodyPr/>
          <a:lstStyle/>
          <a:p>
            <a:fld id="{204DF965-7179-4E0B-AA87-EF4DAA329ACB}" type="slidenum">
              <a:rPr lang="es-MX" smtClean="0">
                <a:solidFill>
                  <a:srgbClr val="DBF5F9">
                    <a:shade val="90000"/>
                  </a:srgbClr>
                </a:solidFill>
              </a:rPr>
              <a:pPr/>
              <a:t>‹Nº›</a:t>
            </a:fld>
            <a:endParaRPr lang="es-MX" dirty="0">
              <a:solidFill>
                <a:srgbClr val="DBF5F9">
                  <a:shade val="90000"/>
                </a:srgbClr>
              </a:solidFill>
            </a:endParaRPr>
          </a:p>
        </p:txBody>
      </p:sp>
    </p:spTree>
    <p:extLst>
      <p:ext uri="{BB962C8B-B14F-4D97-AF65-F5344CB8AC3E}">
        <p14:creationId xmlns="" xmlns:p14="http://schemas.microsoft.com/office/powerpoint/2010/main" val="2451030865"/>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6" name="5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7" name="6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983379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8" name="7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9" name="8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26270127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4" name="3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5" name="4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7354647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3" name="2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4" name="3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162571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5" name="4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6" name="5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20184857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6" name="5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7" name="6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632528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6" name="5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7" name="6 Marcador de número de diapositiva"/>
          <p:cNvSpPr>
            <a:spLocks noGrp="1"/>
          </p:cNvSpPr>
          <p:nvPr>
            <p:ph type="sldNum" sz="quarter" idx="12"/>
          </p:nvPr>
        </p:nvSpPr>
        <p:spPr>
          <a:xfrm>
            <a:off x="8077200" y="6356350"/>
            <a:ext cx="609600" cy="365125"/>
          </a:xfrm>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Tree>
    <p:extLst>
      <p:ext uri="{BB962C8B-B14F-4D97-AF65-F5344CB8AC3E}">
        <p14:creationId xmlns="" xmlns:p14="http://schemas.microsoft.com/office/powerpoint/2010/main" val="40812680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5" name="4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6" name="5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9617753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5" name="4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6" name="5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2889119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B8E794A-A997-48EB-A599-D49DE21E33B5}" type="datetimeFigureOut">
              <a:rPr lang="es-MX" smtClean="0">
                <a:solidFill>
                  <a:srgbClr val="DBF5F9">
                    <a:shade val="90000"/>
                  </a:srgbClr>
                </a:solidFill>
              </a:rPr>
              <a:pPr/>
              <a:t>12/12/2012</a:t>
            </a:fld>
            <a:endParaRPr lang="es-MX" dirty="0">
              <a:solidFill>
                <a:srgbClr val="DBF5F9">
                  <a:shade val="90000"/>
                </a:srgbClr>
              </a:solidFill>
            </a:endParaRPr>
          </a:p>
        </p:txBody>
      </p:sp>
      <p:sp>
        <p:nvSpPr>
          <p:cNvPr id="5" name="4 Marcador de pie de página"/>
          <p:cNvSpPr>
            <a:spLocks noGrp="1"/>
          </p:cNvSpPr>
          <p:nvPr>
            <p:ph type="ftr" sz="quarter" idx="11"/>
          </p:nvPr>
        </p:nvSpPr>
        <p:spPr/>
        <p:txBody>
          <a:bodyPr/>
          <a:lstStyle/>
          <a:p>
            <a:endParaRPr lang="es-MX" dirty="0">
              <a:solidFill>
                <a:srgbClr val="DBF5F9">
                  <a:shade val="90000"/>
                </a:srgbClr>
              </a:solidFill>
            </a:endParaRPr>
          </a:p>
        </p:txBody>
      </p:sp>
      <p:sp>
        <p:nvSpPr>
          <p:cNvPr id="6" name="5 Marcador de número de diapositiva"/>
          <p:cNvSpPr>
            <a:spLocks noGrp="1"/>
          </p:cNvSpPr>
          <p:nvPr>
            <p:ph type="sldNum" sz="quarter" idx="12"/>
          </p:nvPr>
        </p:nvSpPr>
        <p:spPr/>
        <p:txBody>
          <a:bodyPr/>
          <a:lstStyle/>
          <a:p>
            <a:fld id="{204DF965-7179-4E0B-AA87-EF4DAA329ACB}" type="slidenum">
              <a:rPr lang="es-MX" smtClean="0">
                <a:solidFill>
                  <a:srgbClr val="DBF5F9">
                    <a:shade val="90000"/>
                  </a:srgbClr>
                </a:solidFill>
              </a:rPr>
              <a:pPr/>
              <a:t>‹Nº›</a:t>
            </a:fld>
            <a:endParaRPr lang="es-MX" dirty="0">
              <a:solidFill>
                <a:srgbClr val="DBF5F9">
                  <a:shade val="90000"/>
                </a:srgbClr>
              </a:solidFill>
            </a:endParaRPr>
          </a:p>
        </p:txBody>
      </p:sp>
    </p:spTree>
    <p:extLst>
      <p:ext uri="{BB962C8B-B14F-4D97-AF65-F5344CB8AC3E}">
        <p14:creationId xmlns="" xmlns:p14="http://schemas.microsoft.com/office/powerpoint/2010/main" val="9675118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6" name="5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7" name="6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3017820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8" name="7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9" name="8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353687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4" name="3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5" name="4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1281835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3" name="2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4" name="3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1277117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6" name="5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7" name="6 Marcador de número de diapositiva"/>
          <p:cNvSpPr>
            <a:spLocks noGrp="1"/>
          </p:cNvSpPr>
          <p:nvPr>
            <p:ph type="sldNum" sz="quarter" idx="12"/>
          </p:nvPr>
        </p:nvSpPr>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Tree>
    <p:extLst>
      <p:ext uri="{BB962C8B-B14F-4D97-AF65-F5344CB8AC3E}">
        <p14:creationId xmlns="" xmlns:p14="http://schemas.microsoft.com/office/powerpoint/2010/main" val="2560255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6" name="5 Marcador de pie de página"/>
          <p:cNvSpPr>
            <a:spLocks noGrp="1"/>
          </p:cNvSpPr>
          <p:nvPr>
            <p:ph type="ftr" sz="quarter" idx="11"/>
          </p:nvPr>
        </p:nvSpPr>
        <p:spPr/>
        <p:txBody>
          <a:bodyPr/>
          <a:lstStyle/>
          <a:p>
            <a:endParaRPr lang="es-MX" dirty="0">
              <a:solidFill>
                <a:srgbClr val="04617B">
                  <a:shade val="90000"/>
                </a:srgbClr>
              </a:solidFill>
            </a:endParaRPr>
          </a:p>
        </p:txBody>
      </p:sp>
      <p:sp>
        <p:nvSpPr>
          <p:cNvPr id="7" name="6 Marcador de número de diapositiva"/>
          <p:cNvSpPr>
            <a:spLocks noGrp="1"/>
          </p:cNvSpPr>
          <p:nvPr>
            <p:ph type="sldNum" sz="quarter" idx="12"/>
          </p:nvPr>
        </p:nvSpPr>
        <p:spPr>
          <a:xfrm>
            <a:off x="8077200" y="6356350"/>
            <a:ext cx="609600" cy="365125"/>
          </a:xfrm>
        </p:spPr>
        <p:txBody>
          <a:body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dirty="0"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Tree>
    <p:extLst>
      <p:ext uri="{BB962C8B-B14F-4D97-AF65-F5344CB8AC3E}">
        <p14:creationId xmlns="" xmlns:p14="http://schemas.microsoft.com/office/powerpoint/2010/main" val="3456356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dirty="0">
              <a:solidFill>
                <a:srgbClr val="04617B">
                  <a:shade val="90000"/>
                </a:srgbClr>
              </a:solidFill>
            </a:endParaRPr>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 xmlns:p14="http://schemas.microsoft.com/office/powerpoint/2010/main" val="235126805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44"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8E794A-A997-48EB-A599-D49DE21E33B5}" type="datetimeFigureOut">
              <a:rPr lang="es-MX" smtClean="0">
                <a:solidFill>
                  <a:srgbClr val="04617B">
                    <a:shade val="90000"/>
                  </a:srgbClr>
                </a:solidFill>
              </a:rPr>
              <a:pPr/>
              <a:t>12/12/2012</a:t>
            </a:fld>
            <a:endParaRPr lang="es-MX" dirty="0">
              <a:solidFill>
                <a:srgbClr val="04617B">
                  <a:shade val="90000"/>
                </a:srgbClr>
              </a:solidFill>
            </a:endParaRPr>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MX" dirty="0">
              <a:solidFill>
                <a:srgbClr val="04617B">
                  <a:shade val="90000"/>
                </a:srgbClr>
              </a:solidFill>
            </a:endParaRPr>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4DF965-7179-4E0B-AA87-EF4DAA329ACB}" type="slidenum">
              <a:rPr lang="es-MX" smtClean="0">
                <a:solidFill>
                  <a:srgbClr val="04617B">
                    <a:shade val="90000"/>
                  </a:srgbClr>
                </a:solidFill>
              </a:rPr>
              <a:pPr/>
              <a:t>‹Nº›</a:t>
            </a:fld>
            <a:endParaRPr lang="es-MX" dirty="0">
              <a:solidFill>
                <a:srgbClr val="04617B">
                  <a:shade val="90000"/>
                </a:srgbClr>
              </a:solidFill>
            </a:endParaRPr>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 xmlns:p14="http://schemas.microsoft.com/office/powerpoint/2010/main" val="429468635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0.jpeg"/><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4.jpe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3.xml"/><Relationship Id="rId1" Type="http://schemas.openxmlformats.org/officeDocument/2006/relationships/audio" Target="../media/audio1.wav"/></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hyperlink" Target="http://www.viajeros.com/.../clasificacion-de-hoteles-de-una-a-cinco-estrell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media/audio2.wav"/><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audio" Target="file:///C:\Users\Public\Music\Sample%20Music\Maid%20with%20the%20Flaxen%20Hair.mp3" TargetMode="External"/><Relationship Id="rId6" Type="http://schemas.openxmlformats.org/officeDocument/2006/relationships/image" Target="../media/image7.pn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normAutofit/>
          </a:bodyPr>
          <a:lstStyle/>
          <a:p>
            <a:pPr algn="ctr"/>
            <a:r>
              <a:rPr lang="es-MX" sz="7000" dirty="0" smtClean="0"/>
              <a:t>HOTEL</a:t>
            </a:r>
            <a:endParaRPr lang="es-MX" sz="7000" dirty="0"/>
          </a:p>
        </p:txBody>
      </p:sp>
      <p:grpSp>
        <p:nvGrpSpPr>
          <p:cNvPr id="3" name="Group 5"/>
          <p:cNvGrpSpPr>
            <a:grpSpLocks/>
          </p:cNvGrpSpPr>
          <p:nvPr/>
        </p:nvGrpSpPr>
        <p:grpSpPr bwMode="auto">
          <a:xfrm>
            <a:off x="1857357" y="3929066"/>
            <a:ext cx="4786346" cy="1857388"/>
            <a:chOff x="3074" y="3437"/>
            <a:chExt cx="2686" cy="883"/>
          </a:xfrm>
        </p:grpSpPr>
        <p:pic>
          <p:nvPicPr>
            <p:cNvPr id="4" name="Picture 6" descr="caminoreal"/>
            <p:cNvPicPr>
              <a:picLocks noChangeAspect="1" noChangeArrowheads="1"/>
            </p:cNvPicPr>
            <p:nvPr/>
          </p:nvPicPr>
          <p:blipFill>
            <a:blip r:embed="rId2" cstate="print"/>
            <a:srcRect/>
            <a:stretch>
              <a:fillRect/>
            </a:stretch>
          </p:blipFill>
          <p:spPr bwMode="auto">
            <a:xfrm>
              <a:off x="4712" y="3437"/>
              <a:ext cx="1048" cy="883"/>
            </a:xfrm>
            <a:prstGeom prst="rect">
              <a:avLst/>
            </a:prstGeom>
            <a:noFill/>
            <a:ln w="9525">
              <a:noFill/>
              <a:miter lim="800000"/>
              <a:headEnd/>
              <a:tailEnd/>
            </a:ln>
          </p:spPr>
        </p:pic>
        <p:pic>
          <p:nvPicPr>
            <p:cNvPr id="5" name="Picture 7" descr="marriott"/>
            <p:cNvPicPr>
              <a:picLocks noChangeAspect="1" noChangeArrowheads="1"/>
            </p:cNvPicPr>
            <p:nvPr/>
          </p:nvPicPr>
          <p:blipFill>
            <a:blip r:embed="rId3" cstate="print"/>
            <a:srcRect/>
            <a:stretch>
              <a:fillRect/>
            </a:stretch>
          </p:blipFill>
          <p:spPr bwMode="auto">
            <a:xfrm>
              <a:off x="4010" y="3616"/>
              <a:ext cx="684" cy="132"/>
            </a:xfrm>
            <a:prstGeom prst="rect">
              <a:avLst/>
            </a:prstGeom>
            <a:noFill/>
            <a:ln w="9525">
              <a:noFill/>
              <a:miter lim="800000"/>
              <a:headEnd/>
              <a:tailEnd/>
            </a:ln>
          </p:spPr>
        </p:pic>
        <p:pic>
          <p:nvPicPr>
            <p:cNvPr id="6" name="Picture 8" descr="grupo posadas"/>
            <p:cNvPicPr>
              <a:picLocks noChangeAspect="1" noChangeArrowheads="1"/>
            </p:cNvPicPr>
            <p:nvPr/>
          </p:nvPicPr>
          <p:blipFill>
            <a:blip r:embed="rId4" cstate="print"/>
            <a:srcRect/>
            <a:stretch>
              <a:fillRect/>
            </a:stretch>
          </p:blipFill>
          <p:spPr bwMode="auto">
            <a:xfrm>
              <a:off x="3074" y="3768"/>
              <a:ext cx="1620" cy="552"/>
            </a:xfrm>
            <a:prstGeom prst="rect">
              <a:avLst/>
            </a:prstGeom>
            <a:noFill/>
            <a:ln w="9525">
              <a:noFill/>
              <a:miter lim="800000"/>
              <a:headEnd/>
              <a:tailEnd/>
            </a:ln>
          </p:spPr>
        </p:pic>
      </p:grpSp>
      <p:sp>
        <p:nvSpPr>
          <p:cNvPr id="12" name="11 CuadroTexto"/>
          <p:cNvSpPr txBox="1"/>
          <p:nvPr/>
        </p:nvSpPr>
        <p:spPr>
          <a:xfrm>
            <a:off x="2428860" y="6357958"/>
            <a:ext cx="4643470" cy="276999"/>
          </a:xfrm>
          <a:prstGeom prst="rect">
            <a:avLst/>
          </a:prstGeom>
          <a:noFill/>
        </p:spPr>
        <p:txBody>
          <a:bodyPr wrap="square" rtlCol="0">
            <a:spAutoFit/>
          </a:bodyPr>
          <a:lstStyle/>
          <a:p>
            <a:pPr algn="r"/>
            <a:r>
              <a:rPr lang="es-ES" sz="1200" dirty="0" smtClean="0"/>
              <a:t>C.P. MARÌA GUADALUPE SANCHEZ CAZARES</a:t>
            </a:r>
            <a:endParaRPr lang="es-ES" sz="1200" dirty="0"/>
          </a:p>
        </p:txBody>
      </p:sp>
    </p:spTree>
    <p:extLst>
      <p:ext uri="{BB962C8B-B14F-4D97-AF65-F5344CB8AC3E}">
        <p14:creationId xmlns="" xmlns:p14="http://schemas.microsoft.com/office/powerpoint/2010/main" val="9953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t>CLASIFICACION</a:t>
            </a:r>
            <a:endParaRPr lang="es-MX" dirty="0"/>
          </a:p>
        </p:txBody>
      </p:sp>
      <p:sp>
        <p:nvSpPr>
          <p:cNvPr id="3" name="2 Marcador de contenido"/>
          <p:cNvSpPr>
            <a:spLocks noGrp="1"/>
          </p:cNvSpPr>
          <p:nvPr>
            <p:ph idx="1"/>
          </p:nvPr>
        </p:nvSpPr>
        <p:spPr/>
        <p:txBody>
          <a:bodyPr/>
          <a:lstStyle/>
          <a:p>
            <a:pPr>
              <a:lnSpc>
                <a:spcPct val="90000"/>
              </a:lnSpc>
              <a:buNone/>
              <a:defRPr/>
            </a:pPr>
            <a:r>
              <a:rPr lang="es-ES" sz="2400" dirty="0" smtClean="0"/>
              <a:t>Clasificar a un hotel no es fácil por la diversidad de la industria sin embargo, existen algunas categorías, un hotel puede estar dentro de más de una.</a:t>
            </a:r>
          </a:p>
          <a:p>
            <a:pPr lvl="1">
              <a:lnSpc>
                <a:spcPct val="90000"/>
              </a:lnSpc>
              <a:defRPr/>
            </a:pPr>
            <a:r>
              <a:rPr lang="es-ES" sz="2000" dirty="0" smtClean="0"/>
              <a:t>DIMENSIÓN</a:t>
            </a:r>
          </a:p>
          <a:p>
            <a:pPr lvl="1">
              <a:lnSpc>
                <a:spcPct val="90000"/>
              </a:lnSpc>
              <a:defRPr/>
            </a:pPr>
            <a:r>
              <a:rPr lang="es-ES" sz="2000" dirty="0" smtClean="0"/>
              <a:t>PRECIO</a:t>
            </a:r>
          </a:p>
          <a:p>
            <a:pPr lvl="1">
              <a:lnSpc>
                <a:spcPct val="90000"/>
              </a:lnSpc>
              <a:defRPr/>
            </a:pPr>
            <a:r>
              <a:rPr lang="es-ES" sz="2000" dirty="0" smtClean="0"/>
              <a:t>SEGMENTO DE MERCADO</a:t>
            </a:r>
          </a:p>
          <a:p>
            <a:pPr lvl="1">
              <a:lnSpc>
                <a:spcPct val="90000"/>
              </a:lnSpc>
              <a:defRPr/>
            </a:pPr>
            <a:r>
              <a:rPr lang="es-ES" sz="2000" dirty="0" smtClean="0"/>
              <a:t>NIVEL DE SERVICIO</a:t>
            </a:r>
          </a:p>
          <a:p>
            <a:pPr lvl="1">
              <a:lnSpc>
                <a:spcPct val="90000"/>
              </a:lnSpc>
              <a:defRPr/>
            </a:pPr>
            <a:r>
              <a:rPr lang="es-ES" sz="2000" dirty="0" smtClean="0"/>
              <a:t>UBICACIÓN</a:t>
            </a:r>
          </a:p>
          <a:p>
            <a:pPr lvl="1">
              <a:lnSpc>
                <a:spcPct val="90000"/>
              </a:lnSpc>
              <a:defRPr/>
            </a:pPr>
            <a:r>
              <a:rPr lang="es-ES" sz="2000" dirty="0" smtClean="0"/>
              <a:t>OPERACIÓN</a:t>
            </a:r>
          </a:p>
          <a:p>
            <a:pPr lvl="1">
              <a:lnSpc>
                <a:spcPct val="90000"/>
              </a:lnSpc>
              <a:defRPr/>
            </a:pPr>
            <a:r>
              <a:rPr lang="es-ES" sz="2000" dirty="0" smtClean="0"/>
              <a:t>ORGANIZACIÓN</a:t>
            </a:r>
          </a:p>
          <a:p>
            <a:pPr lvl="1">
              <a:lnSpc>
                <a:spcPct val="90000"/>
              </a:lnSpc>
              <a:defRPr/>
            </a:pPr>
            <a:r>
              <a:rPr lang="es-ES" sz="2000" dirty="0" smtClean="0"/>
              <a:t>TIPO DE COMERCIALIZACIÓN</a:t>
            </a:r>
          </a:p>
          <a:p>
            <a:pPr lvl="1">
              <a:lnSpc>
                <a:spcPct val="90000"/>
              </a:lnSpc>
              <a:defRPr/>
            </a:pPr>
            <a:r>
              <a:rPr lang="es-ES" sz="2000" dirty="0" smtClean="0"/>
              <a:t>CALIDAD EN EL SERVICIO</a:t>
            </a:r>
          </a:p>
          <a:p>
            <a:endParaRPr lang="es-MX" dirty="0"/>
          </a:p>
        </p:txBody>
      </p:sp>
    </p:spTree>
    <p:extLst>
      <p:ext uri="{BB962C8B-B14F-4D97-AF65-F5344CB8AC3E}">
        <p14:creationId xmlns="" xmlns:p14="http://schemas.microsoft.com/office/powerpoint/2010/main" val="3801309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Oval 2"/>
          <p:cNvSpPr>
            <a:spLocks noChangeArrowheads="1"/>
          </p:cNvSpPr>
          <p:nvPr/>
        </p:nvSpPr>
        <p:spPr bwMode="auto">
          <a:xfrm>
            <a:off x="684213" y="1196975"/>
            <a:ext cx="2286000" cy="2362200"/>
          </a:xfrm>
          <a:prstGeom prst="ellipse">
            <a:avLst/>
          </a:prstGeom>
          <a:solidFill>
            <a:schemeClr val="accent4">
              <a:lumMod val="60000"/>
              <a:lumOff val="40000"/>
            </a:schemeClr>
          </a:solidFill>
          <a:ln w="12700" cap="sq">
            <a:noFill/>
            <a:round/>
            <a:headEnd type="none" w="sm" len="sm"/>
            <a:tailEnd type="none" w="sm" len="sm"/>
          </a:ln>
        </p:spPr>
        <p:txBody>
          <a:bodyPr wrap="none" anchor="ctr"/>
          <a:lstStyle/>
          <a:p>
            <a:pPr algn="ctr"/>
            <a:r>
              <a:rPr lang="es-ES" sz="2500" b="1" dirty="0">
                <a:latin typeface="Tahoma" pitchFamily="34" charset="0"/>
              </a:rPr>
              <a:t>Dimensión</a:t>
            </a:r>
          </a:p>
        </p:txBody>
      </p:sp>
      <p:sp>
        <p:nvSpPr>
          <p:cNvPr id="4099" name="Text Box 3"/>
          <p:cNvSpPr txBox="1">
            <a:spLocks noChangeArrowheads="1"/>
          </p:cNvSpPr>
          <p:nvPr/>
        </p:nvSpPr>
        <p:spPr bwMode="auto">
          <a:xfrm>
            <a:off x="4114800" y="4038600"/>
            <a:ext cx="990600" cy="304800"/>
          </a:xfrm>
          <a:prstGeom prst="rect">
            <a:avLst/>
          </a:prstGeom>
          <a:noFill/>
          <a:ln w="12700" cap="sq">
            <a:noFill/>
            <a:miter lim="800000"/>
            <a:headEnd type="none" w="sm" len="sm"/>
            <a:tailEnd type="none" w="sm" len="sm"/>
          </a:ln>
        </p:spPr>
        <p:txBody>
          <a:bodyPr>
            <a:spAutoFit/>
          </a:bodyPr>
          <a:lstStyle/>
          <a:p>
            <a:pPr>
              <a:spcBef>
                <a:spcPct val="50000"/>
              </a:spcBef>
            </a:pPr>
            <a:endParaRPr lang="es-MX" sz="1400" dirty="0">
              <a:latin typeface="Times New Roman" pitchFamily="18" charset="0"/>
            </a:endParaRPr>
          </a:p>
        </p:txBody>
      </p:sp>
      <p:sp>
        <p:nvSpPr>
          <p:cNvPr id="63492" name="Line 4"/>
          <p:cNvSpPr>
            <a:spLocks noChangeShapeType="1"/>
          </p:cNvSpPr>
          <p:nvPr/>
        </p:nvSpPr>
        <p:spPr bwMode="auto">
          <a:xfrm>
            <a:off x="3132138" y="1916113"/>
            <a:ext cx="1066800" cy="0"/>
          </a:xfrm>
          <a:prstGeom prst="line">
            <a:avLst/>
          </a:prstGeom>
          <a:noFill/>
          <a:ln w="12700" cap="sq">
            <a:solidFill>
              <a:schemeClr val="tx1"/>
            </a:solidFill>
            <a:round/>
            <a:headEnd type="none" w="sm" len="sm"/>
            <a:tailEnd type="triangle" w="sm" len="sm"/>
          </a:ln>
        </p:spPr>
        <p:txBody>
          <a:bodyPr wrap="none"/>
          <a:lstStyle/>
          <a:p>
            <a:endParaRPr lang="es-ES" dirty="0"/>
          </a:p>
        </p:txBody>
      </p:sp>
      <p:sp>
        <p:nvSpPr>
          <p:cNvPr id="63493" name="Line 5"/>
          <p:cNvSpPr>
            <a:spLocks noChangeShapeType="1"/>
          </p:cNvSpPr>
          <p:nvPr/>
        </p:nvSpPr>
        <p:spPr bwMode="auto">
          <a:xfrm>
            <a:off x="3132138" y="2420938"/>
            <a:ext cx="1066800" cy="0"/>
          </a:xfrm>
          <a:prstGeom prst="line">
            <a:avLst/>
          </a:prstGeom>
          <a:noFill/>
          <a:ln w="12700" cap="sq">
            <a:solidFill>
              <a:schemeClr val="tx1"/>
            </a:solidFill>
            <a:round/>
            <a:headEnd type="none" w="sm" len="sm"/>
            <a:tailEnd type="triangle" w="sm" len="sm"/>
          </a:ln>
        </p:spPr>
        <p:txBody>
          <a:bodyPr wrap="none"/>
          <a:lstStyle/>
          <a:p>
            <a:endParaRPr lang="es-ES" dirty="0"/>
          </a:p>
        </p:txBody>
      </p:sp>
      <p:sp>
        <p:nvSpPr>
          <p:cNvPr id="63494" name="Text Box 6"/>
          <p:cNvSpPr txBox="1">
            <a:spLocks noChangeArrowheads="1"/>
          </p:cNvSpPr>
          <p:nvPr/>
        </p:nvSpPr>
        <p:spPr bwMode="auto">
          <a:xfrm>
            <a:off x="4500563" y="4076700"/>
            <a:ext cx="1917700" cy="396875"/>
          </a:xfrm>
          <a:prstGeom prst="rect">
            <a:avLst/>
          </a:prstGeom>
          <a:noFill/>
          <a:ln w="12700" cap="sq">
            <a:noFill/>
            <a:miter lim="800000"/>
            <a:headEnd type="none" w="sm" len="sm"/>
            <a:tailEnd type="none" w="sm" len="sm"/>
          </a:ln>
        </p:spPr>
        <p:txBody>
          <a:bodyPr>
            <a:spAutoFit/>
          </a:bodyPr>
          <a:lstStyle/>
          <a:p>
            <a:r>
              <a:rPr lang="es-ES" sz="2000" dirty="0">
                <a:latin typeface="Tahoma" pitchFamily="34" charset="0"/>
              </a:rPr>
              <a:t>Económico</a:t>
            </a:r>
          </a:p>
        </p:txBody>
      </p:sp>
      <p:sp>
        <p:nvSpPr>
          <p:cNvPr id="63495" name="Text Box 7"/>
          <p:cNvSpPr txBox="1">
            <a:spLocks noChangeArrowheads="1"/>
          </p:cNvSpPr>
          <p:nvPr/>
        </p:nvSpPr>
        <p:spPr bwMode="auto">
          <a:xfrm>
            <a:off x="4356100" y="1700213"/>
            <a:ext cx="4132263"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dirty="0">
                <a:latin typeface="Tahoma" pitchFamily="34" charset="0"/>
                <a:cs typeface="Tahoma" pitchFamily="34" charset="0"/>
              </a:rPr>
              <a:t>Menos de 150 habitaciones</a:t>
            </a:r>
          </a:p>
        </p:txBody>
      </p:sp>
      <p:sp>
        <p:nvSpPr>
          <p:cNvPr id="63496" name="Text Box 8"/>
          <p:cNvSpPr txBox="1">
            <a:spLocks noChangeArrowheads="1"/>
          </p:cNvSpPr>
          <p:nvPr/>
        </p:nvSpPr>
        <p:spPr bwMode="auto">
          <a:xfrm>
            <a:off x="3708400" y="404813"/>
            <a:ext cx="5256213" cy="579437"/>
          </a:xfrm>
          <a:prstGeom prst="rect">
            <a:avLst/>
          </a:prstGeom>
          <a:noFill/>
          <a:ln w="12700" cap="sq">
            <a:noFill/>
            <a:miter lim="800000"/>
            <a:headEnd type="none" w="sm" len="sm"/>
            <a:tailEnd type="none" w="sm" len="sm"/>
          </a:ln>
        </p:spPr>
        <p:txBody>
          <a:bodyPr>
            <a:spAutoFit/>
          </a:bodyPr>
          <a:lstStyle/>
          <a:p>
            <a:pPr algn="ctr">
              <a:spcBef>
                <a:spcPct val="50000"/>
              </a:spcBef>
            </a:pPr>
            <a:r>
              <a:rPr lang="es-ES_tradnl" sz="3200" b="1" dirty="0" err="1">
                <a:latin typeface="Tahoma" pitchFamily="34" charset="0"/>
              </a:rPr>
              <a:t>Clasificaci</a:t>
            </a:r>
            <a:r>
              <a:rPr lang="en-US" sz="3200" b="1" dirty="0" err="1">
                <a:latin typeface="Tahoma" pitchFamily="34" charset="0"/>
                <a:cs typeface="Tahoma" pitchFamily="34" charset="0"/>
              </a:rPr>
              <a:t>ón</a:t>
            </a:r>
            <a:r>
              <a:rPr lang="en-US" sz="3200" b="1" dirty="0">
                <a:latin typeface="Tahoma" pitchFamily="34" charset="0"/>
                <a:cs typeface="Tahoma" pitchFamily="34" charset="0"/>
              </a:rPr>
              <a:t> de </a:t>
            </a:r>
            <a:r>
              <a:rPr lang="en-US" sz="3200" b="1" dirty="0" err="1">
                <a:latin typeface="Tahoma" pitchFamily="34" charset="0"/>
                <a:cs typeface="Tahoma" pitchFamily="34" charset="0"/>
              </a:rPr>
              <a:t>hoteles</a:t>
            </a:r>
            <a:endParaRPr lang="en-US" sz="3200" b="1" dirty="0">
              <a:latin typeface="Tahoma" pitchFamily="34" charset="0"/>
              <a:cs typeface="Tahoma" pitchFamily="34" charset="0"/>
            </a:endParaRPr>
          </a:p>
        </p:txBody>
      </p:sp>
      <p:sp>
        <p:nvSpPr>
          <p:cNvPr id="63497" name="Line 9"/>
          <p:cNvSpPr>
            <a:spLocks noChangeShapeType="1"/>
          </p:cNvSpPr>
          <p:nvPr/>
        </p:nvSpPr>
        <p:spPr bwMode="auto">
          <a:xfrm>
            <a:off x="3132138" y="2997200"/>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3498" name="Text Box 10"/>
          <p:cNvSpPr txBox="1">
            <a:spLocks noChangeArrowheads="1"/>
          </p:cNvSpPr>
          <p:nvPr/>
        </p:nvSpPr>
        <p:spPr bwMode="auto">
          <a:xfrm>
            <a:off x="4211638" y="2168525"/>
            <a:ext cx="4032250"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s-ES" sz="2000">
                <a:latin typeface="Tahoma" pitchFamily="34" charset="0"/>
              </a:rPr>
              <a:t>150</a:t>
            </a:r>
            <a:r>
              <a:rPr lang="en-US" sz="2000">
                <a:latin typeface="Tahoma" pitchFamily="34" charset="0"/>
                <a:cs typeface="Tahoma" pitchFamily="34" charset="0"/>
              </a:rPr>
              <a:t> a 299 habitaciones</a:t>
            </a:r>
          </a:p>
        </p:txBody>
      </p:sp>
      <p:sp>
        <p:nvSpPr>
          <p:cNvPr id="63499" name="Text Box 11"/>
          <p:cNvSpPr txBox="1">
            <a:spLocks noChangeArrowheads="1"/>
          </p:cNvSpPr>
          <p:nvPr/>
        </p:nvSpPr>
        <p:spPr bwMode="auto">
          <a:xfrm>
            <a:off x="4183063" y="2744788"/>
            <a:ext cx="4060825"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s-ES" sz="2000">
                <a:latin typeface="Tahoma" pitchFamily="34" charset="0"/>
              </a:rPr>
              <a:t>300 a 600 habitaciones</a:t>
            </a:r>
          </a:p>
        </p:txBody>
      </p:sp>
      <p:sp>
        <p:nvSpPr>
          <p:cNvPr id="63500" name="Oval 12"/>
          <p:cNvSpPr>
            <a:spLocks noChangeArrowheads="1"/>
          </p:cNvSpPr>
          <p:nvPr/>
        </p:nvSpPr>
        <p:spPr bwMode="auto">
          <a:xfrm>
            <a:off x="684213" y="3875088"/>
            <a:ext cx="2286000" cy="2362200"/>
          </a:xfrm>
          <a:prstGeom prst="ellipse">
            <a:avLst/>
          </a:prstGeom>
          <a:solidFill>
            <a:srgbClr val="FFC000"/>
          </a:solidFill>
          <a:ln w="12700" cap="sq">
            <a:noFill/>
            <a:round/>
            <a:headEnd type="none" w="sm" len="sm"/>
            <a:tailEnd type="none" w="sm" len="sm"/>
          </a:ln>
        </p:spPr>
        <p:txBody>
          <a:bodyPr wrap="none" anchor="ctr"/>
          <a:lstStyle/>
          <a:p>
            <a:pPr algn="ctr"/>
            <a:r>
              <a:rPr lang="es-ES" sz="3200" b="1" dirty="0">
                <a:latin typeface="Tahoma" pitchFamily="34" charset="0"/>
              </a:rPr>
              <a:t>Precio</a:t>
            </a:r>
          </a:p>
        </p:txBody>
      </p:sp>
      <p:sp>
        <p:nvSpPr>
          <p:cNvPr id="63501" name="Line 13"/>
          <p:cNvSpPr>
            <a:spLocks noChangeShapeType="1"/>
          </p:cNvSpPr>
          <p:nvPr/>
        </p:nvSpPr>
        <p:spPr bwMode="auto">
          <a:xfrm>
            <a:off x="3132138" y="4364038"/>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3502" name="Line 14"/>
          <p:cNvSpPr>
            <a:spLocks noChangeShapeType="1"/>
          </p:cNvSpPr>
          <p:nvPr/>
        </p:nvSpPr>
        <p:spPr bwMode="auto">
          <a:xfrm>
            <a:off x="3132138" y="4868863"/>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3503" name="Line 15"/>
          <p:cNvSpPr>
            <a:spLocks noChangeShapeType="1"/>
          </p:cNvSpPr>
          <p:nvPr/>
        </p:nvSpPr>
        <p:spPr bwMode="auto">
          <a:xfrm>
            <a:off x="3132138" y="5445125"/>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3504" name="Line 16"/>
          <p:cNvSpPr>
            <a:spLocks noChangeShapeType="1"/>
          </p:cNvSpPr>
          <p:nvPr/>
        </p:nvSpPr>
        <p:spPr bwMode="auto">
          <a:xfrm>
            <a:off x="3132138" y="6021388"/>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3505" name="Text Box 17"/>
          <p:cNvSpPr txBox="1">
            <a:spLocks noChangeArrowheads="1"/>
          </p:cNvSpPr>
          <p:nvPr/>
        </p:nvSpPr>
        <p:spPr bwMode="auto">
          <a:xfrm>
            <a:off x="4500563" y="4616450"/>
            <a:ext cx="2808287" cy="3968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Mediana Categoría</a:t>
            </a:r>
          </a:p>
        </p:txBody>
      </p:sp>
      <p:sp>
        <p:nvSpPr>
          <p:cNvPr id="63506" name="Text Box 18"/>
          <p:cNvSpPr txBox="1">
            <a:spLocks noChangeArrowheads="1"/>
          </p:cNvSpPr>
          <p:nvPr/>
        </p:nvSpPr>
        <p:spPr bwMode="auto">
          <a:xfrm>
            <a:off x="4500563" y="5192713"/>
            <a:ext cx="2303462" cy="3968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Primera clase</a:t>
            </a:r>
          </a:p>
        </p:txBody>
      </p:sp>
      <p:sp>
        <p:nvSpPr>
          <p:cNvPr id="63507" name="Text Box 19"/>
          <p:cNvSpPr txBox="1">
            <a:spLocks noChangeArrowheads="1"/>
          </p:cNvSpPr>
          <p:nvPr/>
        </p:nvSpPr>
        <p:spPr bwMode="auto">
          <a:xfrm>
            <a:off x="4500563" y="5768975"/>
            <a:ext cx="2303462" cy="3968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De lujo</a:t>
            </a:r>
          </a:p>
        </p:txBody>
      </p:sp>
      <p:sp>
        <p:nvSpPr>
          <p:cNvPr id="63508" name="Line 20"/>
          <p:cNvSpPr>
            <a:spLocks noChangeShapeType="1"/>
          </p:cNvSpPr>
          <p:nvPr/>
        </p:nvSpPr>
        <p:spPr bwMode="auto">
          <a:xfrm>
            <a:off x="3132138" y="3429000"/>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3509" name="Text Box 21"/>
          <p:cNvSpPr txBox="1">
            <a:spLocks noChangeArrowheads="1"/>
          </p:cNvSpPr>
          <p:nvPr/>
        </p:nvSpPr>
        <p:spPr bwMode="auto">
          <a:xfrm>
            <a:off x="4211638" y="3213100"/>
            <a:ext cx="4032250"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s-ES" sz="2000">
                <a:latin typeface="Tahoma" pitchFamily="34" charset="0"/>
              </a:rPr>
              <a:t>Más de 600</a:t>
            </a:r>
            <a:r>
              <a:rPr lang="en-US" sz="2000">
                <a:latin typeface="Tahoma" pitchFamily="34" charset="0"/>
                <a:cs typeface="Tahoma" pitchFamily="34" charset="0"/>
              </a:rPr>
              <a:t> habitaciones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63496"/>
                                        </p:tgtEl>
                                        <p:attrNameLst>
                                          <p:attrName>style.visibility</p:attrName>
                                        </p:attrNameLst>
                                      </p:cBhvr>
                                      <p:to>
                                        <p:strVal val="visible"/>
                                      </p:to>
                                    </p:set>
                                    <p:animEffect transition="in" filter="fade">
                                      <p:cBhvr>
                                        <p:cTn id="7" dur="1000"/>
                                        <p:tgtEl>
                                          <p:spTgt spid="63496"/>
                                        </p:tgtEl>
                                      </p:cBhvr>
                                    </p:animEffect>
                                    <p:anim calcmode="lin" valueType="num">
                                      <p:cBhvr>
                                        <p:cTn id="8" dur="1000" fill="hold"/>
                                        <p:tgtEl>
                                          <p:spTgt spid="63496"/>
                                        </p:tgtEl>
                                        <p:attrNameLst>
                                          <p:attrName>ppt_x</p:attrName>
                                        </p:attrNameLst>
                                      </p:cBhvr>
                                      <p:tavLst>
                                        <p:tav tm="0">
                                          <p:val>
                                            <p:strVal val="#ppt_x-.1"/>
                                          </p:val>
                                        </p:tav>
                                        <p:tav tm="100000">
                                          <p:val>
                                            <p:strVal val="#ppt_x"/>
                                          </p:val>
                                        </p:tav>
                                      </p:tavLst>
                                    </p:anim>
                                    <p:anim calcmode="lin" valueType="num">
                                      <p:cBhvr>
                                        <p:cTn id="9" dur="1000" fill="hold"/>
                                        <p:tgtEl>
                                          <p:spTgt spid="63496"/>
                                        </p:tgtEl>
                                        <p:attrNameLst>
                                          <p:attrName>ppt_y</p:attrName>
                                        </p:attrNameLst>
                                      </p:cBhvr>
                                      <p:tavLst>
                                        <p:tav tm="0">
                                          <p:val>
                                            <p:strVal val="#ppt_y"/>
                                          </p:val>
                                        </p:tav>
                                        <p:tav tm="100000">
                                          <p:val>
                                            <p:strVal val="#ppt_y"/>
                                          </p:val>
                                        </p:tav>
                                      </p:tavLst>
                                    </p:anim>
                                  </p:childTnLst>
                                </p:cTn>
                              </p:par>
                            </p:childTnLst>
                          </p:cTn>
                        </p:par>
                        <p:par>
                          <p:cTn id="10" fill="hold">
                            <p:stCondLst>
                              <p:cond delay="3100"/>
                            </p:stCondLst>
                            <p:childTnLst>
                              <p:par>
                                <p:cTn id="11" presetID="53" presetClass="entr" presetSubtype="0" fill="hold" grpId="0" nodeType="afterEffect">
                                  <p:stCondLst>
                                    <p:cond delay="0"/>
                                  </p:stCondLst>
                                  <p:childTnLst>
                                    <p:set>
                                      <p:cBhvr>
                                        <p:cTn id="12" dur="1" fill="hold">
                                          <p:stCondLst>
                                            <p:cond delay="0"/>
                                          </p:stCondLst>
                                        </p:cTn>
                                        <p:tgtEl>
                                          <p:spTgt spid="63490"/>
                                        </p:tgtEl>
                                        <p:attrNameLst>
                                          <p:attrName>style.visibility</p:attrName>
                                        </p:attrNameLst>
                                      </p:cBhvr>
                                      <p:to>
                                        <p:strVal val="visible"/>
                                      </p:to>
                                    </p:set>
                                    <p:anim calcmode="lin" valueType="num">
                                      <p:cBhvr>
                                        <p:cTn id="13" dur="500" fill="hold"/>
                                        <p:tgtEl>
                                          <p:spTgt spid="63490"/>
                                        </p:tgtEl>
                                        <p:attrNameLst>
                                          <p:attrName>ppt_w</p:attrName>
                                        </p:attrNameLst>
                                      </p:cBhvr>
                                      <p:tavLst>
                                        <p:tav tm="0">
                                          <p:val>
                                            <p:fltVal val="0"/>
                                          </p:val>
                                        </p:tav>
                                        <p:tav tm="100000">
                                          <p:val>
                                            <p:strVal val="#ppt_w"/>
                                          </p:val>
                                        </p:tav>
                                      </p:tavLst>
                                    </p:anim>
                                    <p:anim calcmode="lin" valueType="num">
                                      <p:cBhvr>
                                        <p:cTn id="14" dur="500" fill="hold"/>
                                        <p:tgtEl>
                                          <p:spTgt spid="63490"/>
                                        </p:tgtEl>
                                        <p:attrNameLst>
                                          <p:attrName>ppt_h</p:attrName>
                                        </p:attrNameLst>
                                      </p:cBhvr>
                                      <p:tavLst>
                                        <p:tav tm="0">
                                          <p:val>
                                            <p:fltVal val="0"/>
                                          </p:val>
                                        </p:tav>
                                        <p:tav tm="100000">
                                          <p:val>
                                            <p:strVal val="#ppt_h"/>
                                          </p:val>
                                        </p:tav>
                                      </p:tavLst>
                                    </p:anim>
                                    <p:animEffect transition="in" filter="fade">
                                      <p:cBhvr>
                                        <p:cTn id="15" dur="500"/>
                                        <p:tgtEl>
                                          <p:spTgt spid="63490"/>
                                        </p:tgtEl>
                                      </p:cBhvr>
                                    </p:animEffect>
                                  </p:childTnLst>
                                </p:cTn>
                              </p:par>
                            </p:childTnLst>
                          </p:cTn>
                        </p:par>
                        <p:par>
                          <p:cTn id="16" fill="hold">
                            <p:stCondLst>
                              <p:cond delay="3600"/>
                            </p:stCondLst>
                            <p:childTnLst>
                              <p:par>
                                <p:cTn id="17" presetID="22" presetClass="entr" presetSubtype="8" fill="hold" grpId="0" nodeType="afterEffect">
                                  <p:stCondLst>
                                    <p:cond delay="0"/>
                                  </p:stCondLst>
                                  <p:childTnLst>
                                    <p:set>
                                      <p:cBhvr>
                                        <p:cTn id="18" dur="1" fill="hold">
                                          <p:stCondLst>
                                            <p:cond delay="0"/>
                                          </p:stCondLst>
                                        </p:cTn>
                                        <p:tgtEl>
                                          <p:spTgt spid="63492"/>
                                        </p:tgtEl>
                                        <p:attrNameLst>
                                          <p:attrName>style.visibility</p:attrName>
                                        </p:attrNameLst>
                                      </p:cBhvr>
                                      <p:to>
                                        <p:strVal val="visible"/>
                                      </p:to>
                                    </p:set>
                                    <p:animEffect transition="in" filter="wipe(left)">
                                      <p:cBhvr>
                                        <p:cTn id="19" dur="500"/>
                                        <p:tgtEl>
                                          <p:spTgt spid="6349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3495"/>
                                        </p:tgtEl>
                                        <p:attrNameLst>
                                          <p:attrName>style.visibility</p:attrName>
                                        </p:attrNameLst>
                                      </p:cBhvr>
                                      <p:to>
                                        <p:strVal val="visible"/>
                                      </p:to>
                                    </p:set>
                                    <p:animEffect transition="in" filter="fade">
                                      <p:cBhvr>
                                        <p:cTn id="24" dur="2000"/>
                                        <p:tgtEl>
                                          <p:spTgt spid="63495"/>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63493"/>
                                        </p:tgtEl>
                                        <p:attrNameLst>
                                          <p:attrName>style.visibility</p:attrName>
                                        </p:attrNameLst>
                                      </p:cBhvr>
                                      <p:to>
                                        <p:strVal val="visible"/>
                                      </p:to>
                                    </p:set>
                                    <p:animEffect transition="in" filter="wipe(left)">
                                      <p:cBhvr>
                                        <p:cTn id="28" dur="500"/>
                                        <p:tgtEl>
                                          <p:spTgt spid="6349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63498"/>
                                        </p:tgtEl>
                                        <p:attrNameLst>
                                          <p:attrName>style.visibility</p:attrName>
                                        </p:attrNameLst>
                                      </p:cBhvr>
                                      <p:to>
                                        <p:strVal val="visible"/>
                                      </p:to>
                                    </p:set>
                                    <p:animEffect transition="in" filter="fade">
                                      <p:cBhvr>
                                        <p:cTn id="33" dur="2000"/>
                                        <p:tgtEl>
                                          <p:spTgt spid="63498"/>
                                        </p:tgtEl>
                                      </p:cBhvr>
                                    </p:animEffect>
                                  </p:childTnLst>
                                </p:cTn>
                              </p:par>
                            </p:childTnLst>
                          </p:cTn>
                        </p:par>
                        <p:par>
                          <p:cTn id="34" fill="hold">
                            <p:stCondLst>
                              <p:cond delay="2000"/>
                            </p:stCondLst>
                            <p:childTnLst>
                              <p:par>
                                <p:cTn id="35" presetID="22" presetClass="entr" presetSubtype="8" fill="hold" grpId="0" nodeType="afterEffect">
                                  <p:stCondLst>
                                    <p:cond delay="0"/>
                                  </p:stCondLst>
                                  <p:childTnLst>
                                    <p:set>
                                      <p:cBhvr>
                                        <p:cTn id="36" dur="1" fill="hold">
                                          <p:stCondLst>
                                            <p:cond delay="0"/>
                                          </p:stCondLst>
                                        </p:cTn>
                                        <p:tgtEl>
                                          <p:spTgt spid="63497"/>
                                        </p:tgtEl>
                                        <p:attrNameLst>
                                          <p:attrName>style.visibility</p:attrName>
                                        </p:attrNameLst>
                                      </p:cBhvr>
                                      <p:to>
                                        <p:strVal val="visible"/>
                                      </p:to>
                                    </p:set>
                                    <p:animEffect transition="in" filter="wipe(left)">
                                      <p:cBhvr>
                                        <p:cTn id="37" dur="500"/>
                                        <p:tgtEl>
                                          <p:spTgt spid="63497"/>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3499"/>
                                        </p:tgtEl>
                                        <p:attrNameLst>
                                          <p:attrName>style.visibility</p:attrName>
                                        </p:attrNameLst>
                                      </p:cBhvr>
                                      <p:to>
                                        <p:strVal val="visible"/>
                                      </p:to>
                                    </p:set>
                                    <p:animEffect transition="in" filter="fade">
                                      <p:cBhvr>
                                        <p:cTn id="42" dur="2000"/>
                                        <p:tgtEl>
                                          <p:spTgt spid="63499"/>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0" fill="hold" grpId="0" nodeType="clickEffect">
                                  <p:stCondLst>
                                    <p:cond delay="0"/>
                                  </p:stCondLst>
                                  <p:childTnLst>
                                    <p:set>
                                      <p:cBhvr>
                                        <p:cTn id="46" dur="1" fill="hold">
                                          <p:stCondLst>
                                            <p:cond delay="0"/>
                                          </p:stCondLst>
                                        </p:cTn>
                                        <p:tgtEl>
                                          <p:spTgt spid="63500"/>
                                        </p:tgtEl>
                                        <p:attrNameLst>
                                          <p:attrName>style.visibility</p:attrName>
                                        </p:attrNameLst>
                                      </p:cBhvr>
                                      <p:to>
                                        <p:strVal val="visible"/>
                                      </p:to>
                                    </p:set>
                                    <p:anim calcmode="lin" valueType="num">
                                      <p:cBhvr>
                                        <p:cTn id="47" dur="500" fill="hold"/>
                                        <p:tgtEl>
                                          <p:spTgt spid="63500"/>
                                        </p:tgtEl>
                                        <p:attrNameLst>
                                          <p:attrName>ppt_w</p:attrName>
                                        </p:attrNameLst>
                                      </p:cBhvr>
                                      <p:tavLst>
                                        <p:tav tm="0">
                                          <p:val>
                                            <p:fltVal val="0"/>
                                          </p:val>
                                        </p:tav>
                                        <p:tav tm="100000">
                                          <p:val>
                                            <p:strVal val="#ppt_w"/>
                                          </p:val>
                                        </p:tav>
                                      </p:tavLst>
                                    </p:anim>
                                    <p:anim calcmode="lin" valueType="num">
                                      <p:cBhvr>
                                        <p:cTn id="48" dur="500" fill="hold"/>
                                        <p:tgtEl>
                                          <p:spTgt spid="63500"/>
                                        </p:tgtEl>
                                        <p:attrNameLst>
                                          <p:attrName>ppt_h</p:attrName>
                                        </p:attrNameLst>
                                      </p:cBhvr>
                                      <p:tavLst>
                                        <p:tav tm="0">
                                          <p:val>
                                            <p:fltVal val="0"/>
                                          </p:val>
                                        </p:tav>
                                        <p:tav tm="100000">
                                          <p:val>
                                            <p:strVal val="#ppt_h"/>
                                          </p:val>
                                        </p:tav>
                                      </p:tavLst>
                                    </p:anim>
                                    <p:animEffect transition="in" filter="fade">
                                      <p:cBhvr>
                                        <p:cTn id="49" dur="500"/>
                                        <p:tgtEl>
                                          <p:spTgt spid="63500"/>
                                        </p:tgtEl>
                                      </p:cBhvr>
                                    </p:animEffect>
                                  </p:childTnLst>
                                </p:cTn>
                              </p:par>
                            </p:childTnLst>
                          </p:cTn>
                        </p:par>
                        <p:par>
                          <p:cTn id="50" fill="hold">
                            <p:stCondLst>
                              <p:cond delay="500"/>
                            </p:stCondLst>
                            <p:childTnLst>
                              <p:par>
                                <p:cTn id="51" presetID="22" presetClass="entr" presetSubtype="8" fill="hold" grpId="0" nodeType="afterEffect">
                                  <p:stCondLst>
                                    <p:cond delay="0"/>
                                  </p:stCondLst>
                                  <p:childTnLst>
                                    <p:set>
                                      <p:cBhvr>
                                        <p:cTn id="52" dur="1" fill="hold">
                                          <p:stCondLst>
                                            <p:cond delay="0"/>
                                          </p:stCondLst>
                                        </p:cTn>
                                        <p:tgtEl>
                                          <p:spTgt spid="63501"/>
                                        </p:tgtEl>
                                        <p:attrNameLst>
                                          <p:attrName>style.visibility</p:attrName>
                                        </p:attrNameLst>
                                      </p:cBhvr>
                                      <p:to>
                                        <p:strVal val="visible"/>
                                      </p:to>
                                    </p:set>
                                    <p:animEffect transition="in" filter="wipe(left)">
                                      <p:cBhvr>
                                        <p:cTn id="53" dur="500"/>
                                        <p:tgtEl>
                                          <p:spTgt spid="63501"/>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63494"/>
                                        </p:tgtEl>
                                        <p:attrNameLst>
                                          <p:attrName>style.visibility</p:attrName>
                                        </p:attrNameLst>
                                      </p:cBhvr>
                                      <p:to>
                                        <p:strVal val="visible"/>
                                      </p:to>
                                    </p:set>
                                    <p:animEffect transition="in" filter="fade">
                                      <p:cBhvr>
                                        <p:cTn id="58" dur="2000"/>
                                        <p:tgtEl>
                                          <p:spTgt spid="63494"/>
                                        </p:tgtEl>
                                      </p:cBhvr>
                                    </p:animEffect>
                                  </p:childTnLst>
                                </p:cTn>
                              </p:par>
                            </p:childTnLst>
                          </p:cTn>
                        </p:par>
                        <p:par>
                          <p:cTn id="59" fill="hold">
                            <p:stCondLst>
                              <p:cond delay="2000"/>
                            </p:stCondLst>
                            <p:childTnLst>
                              <p:par>
                                <p:cTn id="60" presetID="22" presetClass="entr" presetSubtype="8" fill="hold" grpId="0" nodeType="afterEffect">
                                  <p:stCondLst>
                                    <p:cond delay="0"/>
                                  </p:stCondLst>
                                  <p:childTnLst>
                                    <p:set>
                                      <p:cBhvr>
                                        <p:cTn id="61" dur="1" fill="hold">
                                          <p:stCondLst>
                                            <p:cond delay="0"/>
                                          </p:stCondLst>
                                        </p:cTn>
                                        <p:tgtEl>
                                          <p:spTgt spid="63502"/>
                                        </p:tgtEl>
                                        <p:attrNameLst>
                                          <p:attrName>style.visibility</p:attrName>
                                        </p:attrNameLst>
                                      </p:cBhvr>
                                      <p:to>
                                        <p:strVal val="visible"/>
                                      </p:to>
                                    </p:set>
                                    <p:animEffect transition="in" filter="wipe(left)">
                                      <p:cBhvr>
                                        <p:cTn id="62" dur="500"/>
                                        <p:tgtEl>
                                          <p:spTgt spid="6350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3505"/>
                                        </p:tgtEl>
                                        <p:attrNameLst>
                                          <p:attrName>style.visibility</p:attrName>
                                        </p:attrNameLst>
                                      </p:cBhvr>
                                      <p:to>
                                        <p:strVal val="visible"/>
                                      </p:to>
                                    </p:set>
                                    <p:animEffect transition="in" filter="fade">
                                      <p:cBhvr>
                                        <p:cTn id="67" dur="2000"/>
                                        <p:tgtEl>
                                          <p:spTgt spid="63505"/>
                                        </p:tgtEl>
                                      </p:cBhvr>
                                    </p:animEffect>
                                  </p:childTnLst>
                                </p:cTn>
                              </p:par>
                            </p:childTnLst>
                          </p:cTn>
                        </p:par>
                        <p:par>
                          <p:cTn id="68" fill="hold">
                            <p:stCondLst>
                              <p:cond delay="2000"/>
                            </p:stCondLst>
                            <p:childTnLst>
                              <p:par>
                                <p:cTn id="69" presetID="22" presetClass="entr" presetSubtype="8" fill="hold" grpId="0" nodeType="afterEffect">
                                  <p:stCondLst>
                                    <p:cond delay="0"/>
                                  </p:stCondLst>
                                  <p:childTnLst>
                                    <p:set>
                                      <p:cBhvr>
                                        <p:cTn id="70" dur="1" fill="hold">
                                          <p:stCondLst>
                                            <p:cond delay="0"/>
                                          </p:stCondLst>
                                        </p:cTn>
                                        <p:tgtEl>
                                          <p:spTgt spid="63503"/>
                                        </p:tgtEl>
                                        <p:attrNameLst>
                                          <p:attrName>style.visibility</p:attrName>
                                        </p:attrNameLst>
                                      </p:cBhvr>
                                      <p:to>
                                        <p:strVal val="visible"/>
                                      </p:to>
                                    </p:set>
                                    <p:animEffect transition="in" filter="wipe(left)">
                                      <p:cBhvr>
                                        <p:cTn id="71" dur="500"/>
                                        <p:tgtEl>
                                          <p:spTgt spid="63503"/>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63506"/>
                                        </p:tgtEl>
                                        <p:attrNameLst>
                                          <p:attrName>style.visibility</p:attrName>
                                        </p:attrNameLst>
                                      </p:cBhvr>
                                      <p:to>
                                        <p:strVal val="visible"/>
                                      </p:to>
                                    </p:set>
                                    <p:animEffect transition="in" filter="fade">
                                      <p:cBhvr>
                                        <p:cTn id="76" dur="2000"/>
                                        <p:tgtEl>
                                          <p:spTgt spid="63506"/>
                                        </p:tgtEl>
                                      </p:cBhvr>
                                    </p:animEffect>
                                  </p:childTnLst>
                                </p:cTn>
                              </p:par>
                            </p:childTnLst>
                          </p:cTn>
                        </p:par>
                        <p:par>
                          <p:cTn id="77" fill="hold">
                            <p:stCondLst>
                              <p:cond delay="2000"/>
                            </p:stCondLst>
                            <p:childTnLst>
                              <p:par>
                                <p:cTn id="78" presetID="22" presetClass="entr" presetSubtype="8" fill="hold" grpId="0" nodeType="afterEffect">
                                  <p:stCondLst>
                                    <p:cond delay="0"/>
                                  </p:stCondLst>
                                  <p:childTnLst>
                                    <p:set>
                                      <p:cBhvr>
                                        <p:cTn id="79" dur="1" fill="hold">
                                          <p:stCondLst>
                                            <p:cond delay="0"/>
                                          </p:stCondLst>
                                        </p:cTn>
                                        <p:tgtEl>
                                          <p:spTgt spid="63504"/>
                                        </p:tgtEl>
                                        <p:attrNameLst>
                                          <p:attrName>style.visibility</p:attrName>
                                        </p:attrNameLst>
                                      </p:cBhvr>
                                      <p:to>
                                        <p:strVal val="visible"/>
                                      </p:to>
                                    </p:set>
                                    <p:animEffect transition="in" filter="wipe(left)">
                                      <p:cBhvr>
                                        <p:cTn id="80" dur="500"/>
                                        <p:tgtEl>
                                          <p:spTgt spid="63504"/>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63507"/>
                                        </p:tgtEl>
                                        <p:attrNameLst>
                                          <p:attrName>style.visibility</p:attrName>
                                        </p:attrNameLst>
                                      </p:cBhvr>
                                      <p:to>
                                        <p:strVal val="visible"/>
                                      </p:to>
                                    </p:set>
                                    <p:animEffect transition="in" filter="fade">
                                      <p:cBhvr>
                                        <p:cTn id="85" dur="2000"/>
                                        <p:tgtEl>
                                          <p:spTgt spid="63507"/>
                                        </p:tgtEl>
                                      </p:cBhvr>
                                    </p:animEffect>
                                  </p:childTnLst>
                                </p:cTn>
                              </p:par>
                            </p:childTnLst>
                          </p:cTn>
                        </p:par>
                        <p:par>
                          <p:cTn id="86" fill="hold">
                            <p:stCondLst>
                              <p:cond delay="2000"/>
                            </p:stCondLst>
                            <p:childTnLst>
                              <p:par>
                                <p:cTn id="87" presetID="22" presetClass="entr" presetSubtype="8" fill="hold" grpId="0" nodeType="afterEffect">
                                  <p:stCondLst>
                                    <p:cond delay="0"/>
                                  </p:stCondLst>
                                  <p:childTnLst>
                                    <p:set>
                                      <p:cBhvr>
                                        <p:cTn id="88" dur="1" fill="hold">
                                          <p:stCondLst>
                                            <p:cond delay="0"/>
                                          </p:stCondLst>
                                        </p:cTn>
                                        <p:tgtEl>
                                          <p:spTgt spid="63508"/>
                                        </p:tgtEl>
                                        <p:attrNameLst>
                                          <p:attrName>style.visibility</p:attrName>
                                        </p:attrNameLst>
                                      </p:cBhvr>
                                      <p:to>
                                        <p:strVal val="visible"/>
                                      </p:to>
                                    </p:set>
                                    <p:animEffect transition="in" filter="wipe(left)">
                                      <p:cBhvr>
                                        <p:cTn id="89" dur="500"/>
                                        <p:tgtEl>
                                          <p:spTgt spid="63508"/>
                                        </p:tgtEl>
                                      </p:cBhvr>
                                    </p:animEffect>
                                  </p:childTnLst>
                                </p:cTn>
                              </p:par>
                            </p:childTnLst>
                          </p:cTn>
                        </p:par>
                      </p:childTnLst>
                    </p:cTn>
                  </p:par>
                  <p:par>
                    <p:cTn id="90" fill="hold">
                      <p:stCondLst>
                        <p:cond delay="indefinite"/>
                      </p:stCondLst>
                      <p:childTnLst>
                        <p:par>
                          <p:cTn id="91" fill="hold">
                            <p:stCondLst>
                              <p:cond delay="0"/>
                            </p:stCondLst>
                            <p:childTnLst>
                              <p:par>
                                <p:cTn id="92" presetID="10" presetClass="entr" presetSubtype="0" fill="hold" grpId="0" nodeType="clickEffect">
                                  <p:stCondLst>
                                    <p:cond delay="0"/>
                                  </p:stCondLst>
                                  <p:childTnLst>
                                    <p:set>
                                      <p:cBhvr>
                                        <p:cTn id="93" dur="1" fill="hold">
                                          <p:stCondLst>
                                            <p:cond delay="0"/>
                                          </p:stCondLst>
                                        </p:cTn>
                                        <p:tgtEl>
                                          <p:spTgt spid="63509"/>
                                        </p:tgtEl>
                                        <p:attrNameLst>
                                          <p:attrName>style.visibility</p:attrName>
                                        </p:attrNameLst>
                                      </p:cBhvr>
                                      <p:to>
                                        <p:strVal val="visible"/>
                                      </p:to>
                                    </p:set>
                                    <p:animEffect transition="in" filter="fade">
                                      <p:cBhvr>
                                        <p:cTn id="94" dur="2000"/>
                                        <p:tgtEl>
                                          <p:spTgt spid="635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nimBg="1"/>
      <p:bldP spid="63492" grpId="0" animBg="1"/>
      <p:bldP spid="63493" grpId="0" animBg="1"/>
      <p:bldP spid="63494" grpId="0"/>
      <p:bldP spid="63495" grpId="0"/>
      <p:bldP spid="63496" grpId="0"/>
      <p:bldP spid="63497" grpId="0" animBg="1"/>
      <p:bldP spid="63498" grpId="0"/>
      <p:bldP spid="63499" grpId="0"/>
      <p:bldP spid="63500" grpId="0" animBg="1"/>
      <p:bldP spid="63501" grpId="0" animBg="1"/>
      <p:bldP spid="63502" grpId="0" animBg="1"/>
      <p:bldP spid="63503" grpId="0" animBg="1"/>
      <p:bldP spid="63504" grpId="0" animBg="1"/>
      <p:bldP spid="63505" grpId="0"/>
      <p:bldP spid="63506" grpId="0"/>
      <p:bldP spid="63507" grpId="0"/>
      <p:bldP spid="63508" grpId="0" animBg="1"/>
      <p:bldP spid="6350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a:spLocks noGrp="1" noChangeArrowheads="1"/>
          </p:cNvSpPr>
          <p:nvPr>
            <p:ph type="title"/>
          </p:nvPr>
        </p:nvSpPr>
        <p:spPr>
          <a:xfrm>
            <a:off x="3995738" y="404813"/>
            <a:ext cx="4752975" cy="431800"/>
          </a:xfrm>
          <a:noFill/>
        </p:spPr>
        <p:txBody>
          <a:bodyPr>
            <a:normAutofit fontScale="90000"/>
          </a:bodyPr>
          <a:lstStyle/>
          <a:p>
            <a:pPr eaLnBrk="1" hangingPunct="1">
              <a:spcBef>
                <a:spcPct val="50000"/>
              </a:spcBef>
            </a:pPr>
            <a:r>
              <a:rPr lang="es-ES_tradnl" sz="4000" b="1" smtClean="0">
                <a:effectLst/>
              </a:rPr>
              <a:t>Clasificaci</a:t>
            </a:r>
            <a:r>
              <a:rPr lang="en-US" sz="4000" b="1" smtClean="0">
                <a:effectLst/>
              </a:rPr>
              <a:t>ón de hoteles</a:t>
            </a:r>
          </a:p>
        </p:txBody>
      </p:sp>
      <p:sp>
        <p:nvSpPr>
          <p:cNvPr id="65539" name="Oval 3"/>
          <p:cNvSpPr>
            <a:spLocks noChangeArrowheads="1"/>
          </p:cNvSpPr>
          <p:nvPr/>
        </p:nvSpPr>
        <p:spPr bwMode="auto">
          <a:xfrm>
            <a:off x="684213" y="2276475"/>
            <a:ext cx="2286000" cy="2362200"/>
          </a:xfrm>
          <a:prstGeom prst="ellipse">
            <a:avLst/>
          </a:prstGeom>
          <a:solidFill>
            <a:srgbClr val="FF99FF"/>
          </a:solidFill>
          <a:ln w="12700" cap="sq">
            <a:noFill/>
            <a:round/>
            <a:headEnd type="none" w="sm" len="sm"/>
            <a:tailEnd type="none" w="sm" len="sm"/>
          </a:ln>
        </p:spPr>
        <p:txBody>
          <a:bodyPr wrap="none" anchor="ctr"/>
          <a:lstStyle/>
          <a:p>
            <a:pPr algn="ctr"/>
            <a:r>
              <a:rPr lang="es-ES" sz="2800" b="1" dirty="0">
                <a:latin typeface="Tahoma" pitchFamily="34" charset="0"/>
              </a:rPr>
              <a:t>Segmento </a:t>
            </a:r>
          </a:p>
          <a:p>
            <a:pPr algn="ctr"/>
            <a:r>
              <a:rPr lang="es-ES" sz="2800" b="1" dirty="0">
                <a:latin typeface="Tahoma" pitchFamily="34" charset="0"/>
              </a:rPr>
              <a:t>De </a:t>
            </a:r>
          </a:p>
          <a:p>
            <a:pPr algn="ctr"/>
            <a:r>
              <a:rPr lang="es-ES" sz="2800" b="1" dirty="0">
                <a:latin typeface="Tahoma" pitchFamily="34" charset="0"/>
              </a:rPr>
              <a:t>mercado</a:t>
            </a:r>
          </a:p>
        </p:txBody>
      </p:sp>
      <p:sp>
        <p:nvSpPr>
          <p:cNvPr id="65540" name="Line 4"/>
          <p:cNvSpPr>
            <a:spLocks noChangeShapeType="1"/>
          </p:cNvSpPr>
          <p:nvPr/>
        </p:nvSpPr>
        <p:spPr bwMode="auto">
          <a:xfrm>
            <a:off x="3132138" y="1916113"/>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5541" name="Text Box 5"/>
          <p:cNvSpPr txBox="1">
            <a:spLocks noChangeArrowheads="1"/>
          </p:cNvSpPr>
          <p:nvPr/>
        </p:nvSpPr>
        <p:spPr bwMode="auto">
          <a:xfrm>
            <a:off x="4356100" y="1700213"/>
            <a:ext cx="4132263"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a:latin typeface="Tahoma" pitchFamily="34" charset="0"/>
                <a:cs typeface="Tahoma" pitchFamily="34" charset="0"/>
              </a:rPr>
              <a:t>Comerciales</a:t>
            </a:r>
          </a:p>
        </p:txBody>
      </p:sp>
      <p:sp>
        <p:nvSpPr>
          <p:cNvPr id="65542" name="Text Box 6"/>
          <p:cNvSpPr txBox="1">
            <a:spLocks noChangeArrowheads="1"/>
          </p:cNvSpPr>
          <p:nvPr/>
        </p:nvSpPr>
        <p:spPr bwMode="auto">
          <a:xfrm>
            <a:off x="4356100" y="2133600"/>
            <a:ext cx="4132263"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a:latin typeface="Tahoma" pitchFamily="34" charset="0"/>
                <a:cs typeface="Tahoma" pitchFamily="34" charset="0"/>
              </a:rPr>
              <a:t>Aeropuertos</a:t>
            </a:r>
          </a:p>
        </p:txBody>
      </p:sp>
      <p:sp>
        <p:nvSpPr>
          <p:cNvPr id="65543" name="Text Box 7"/>
          <p:cNvSpPr txBox="1">
            <a:spLocks noChangeArrowheads="1"/>
          </p:cNvSpPr>
          <p:nvPr/>
        </p:nvSpPr>
        <p:spPr bwMode="auto">
          <a:xfrm>
            <a:off x="4356100" y="2492375"/>
            <a:ext cx="4132263"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a:latin typeface="Tahoma" pitchFamily="34" charset="0"/>
                <a:cs typeface="Tahoma" pitchFamily="34" charset="0"/>
              </a:rPr>
              <a:t>Residenciales</a:t>
            </a:r>
          </a:p>
        </p:txBody>
      </p:sp>
      <p:sp>
        <p:nvSpPr>
          <p:cNvPr id="65544" name="Text Box 8"/>
          <p:cNvSpPr txBox="1">
            <a:spLocks noChangeArrowheads="1"/>
          </p:cNvSpPr>
          <p:nvPr/>
        </p:nvSpPr>
        <p:spPr bwMode="auto">
          <a:xfrm>
            <a:off x="4356100" y="2852738"/>
            <a:ext cx="4132263"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a:latin typeface="Tahoma" pitchFamily="34" charset="0"/>
                <a:cs typeface="Tahoma" pitchFamily="34" charset="0"/>
              </a:rPr>
              <a:t>Resort</a:t>
            </a:r>
          </a:p>
        </p:txBody>
      </p:sp>
      <p:sp>
        <p:nvSpPr>
          <p:cNvPr id="65545" name="Text Box 9"/>
          <p:cNvSpPr txBox="1">
            <a:spLocks noChangeArrowheads="1"/>
          </p:cNvSpPr>
          <p:nvPr/>
        </p:nvSpPr>
        <p:spPr bwMode="auto">
          <a:xfrm>
            <a:off x="4356100" y="3213100"/>
            <a:ext cx="4132263"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a:latin typeface="Tahoma" pitchFamily="34" charset="0"/>
                <a:cs typeface="Tahoma" pitchFamily="34" charset="0"/>
              </a:rPr>
              <a:t>Bed and Breakfast</a:t>
            </a:r>
          </a:p>
        </p:txBody>
      </p:sp>
      <p:sp>
        <p:nvSpPr>
          <p:cNvPr id="65546" name="Text Box 10"/>
          <p:cNvSpPr txBox="1">
            <a:spLocks noChangeArrowheads="1"/>
          </p:cNvSpPr>
          <p:nvPr/>
        </p:nvSpPr>
        <p:spPr bwMode="auto">
          <a:xfrm>
            <a:off x="4500563" y="3644900"/>
            <a:ext cx="4132262"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a:latin typeface="Tahoma" pitchFamily="34" charset="0"/>
                <a:cs typeface="Tahoma" pitchFamily="34" charset="0"/>
              </a:rPr>
              <a:t>Time share</a:t>
            </a:r>
          </a:p>
        </p:txBody>
      </p:sp>
      <p:sp>
        <p:nvSpPr>
          <p:cNvPr id="65547" name="Line 11"/>
          <p:cNvSpPr>
            <a:spLocks noChangeShapeType="1"/>
          </p:cNvSpPr>
          <p:nvPr/>
        </p:nvSpPr>
        <p:spPr bwMode="auto">
          <a:xfrm>
            <a:off x="3276600" y="3789363"/>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5548" name="Line 12"/>
          <p:cNvSpPr>
            <a:spLocks noChangeShapeType="1"/>
          </p:cNvSpPr>
          <p:nvPr/>
        </p:nvSpPr>
        <p:spPr bwMode="auto">
          <a:xfrm>
            <a:off x="3348038" y="2420938"/>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5549" name="Line 13"/>
          <p:cNvSpPr>
            <a:spLocks noChangeShapeType="1"/>
          </p:cNvSpPr>
          <p:nvPr/>
        </p:nvSpPr>
        <p:spPr bwMode="auto">
          <a:xfrm>
            <a:off x="3419475" y="2781300"/>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5550" name="Line 14"/>
          <p:cNvSpPr>
            <a:spLocks noChangeShapeType="1"/>
          </p:cNvSpPr>
          <p:nvPr/>
        </p:nvSpPr>
        <p:spPr bwMode="auto">
          <a:xfrm>
            <a:off x="3419475" y="3141663"/>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5551" name="Line 15"/>
          <p:cNvSpPr>
            <a:spLocks noChangeShapeType="1"/>
          </p:cNvSpPr>
          <p:nvPr/>
        </p:nvSpPr>
        <p:spPr bwMode="auto">
          <a:xfrm>
            <a:off x="3348038" y="3429000"/>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5552" name="Text Box 16"/>
          <p:cNvSpPr txBox="1">
            <a:spLocks noChangeArrowheads="1"/>
          </p:cNvSpPr>
          <p:nvPr/>
        </p:nvSpPr>
        <p:spPr bwMode="auto">
          <a:xfrm>
            <a:off x="4427538" y="4005263"/>
            <a:ext cx="4132262"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a:latin typeface="Tahoma" pitchFamily="34" charset="0"/>
                <a:cs typeface="Tahoma" pitchFamily="34" charset="0"/>
              </a:rPr>
              <a:t>Casinos</a:t>
            </a:r>
          </a:p>
        </p:txBody>
      </p:sp>
      <p:sp>
        <p:nvSpPr>
          <p:cNvPr id="65553" name="Text Box 17"/>
          <p:cNvSpPr txBox="1">
            <a:spLocks noChangeArrowheads="1"/>
          </p:cNvSpPr>
          <p:nvPr/>
        </p:nvSpPr>
        <p:spPr bwMode="auto">
          <a:xfrm>
            <a:off x="4572000" y="4797425"/>
            <a:ext cx="4132263"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a:latin typeface="Tahoma" pitchFamily="34" charset="0"/>
                <a:cs typeface="Tahoma" pitchFamily="34" charset="0"/>
              </a:rPr>
              <a:t>Convenciones</a:t>
            </a:r>
          </a:p>
        </p:txBody>
      </p:sp>
      <p:sp>
        <p:nvSpPr>
          <p:cNvPr id="65554" name="Text Box 18"/>
          <p:cNvSpPr txBox="1">
            <a:spLocks noChangeArrowheads="1"/>
          </p:cNvSpPr>
          <p:nvPr/>
        </p:nvSpPr>
        <p:spPr bwMode="auto">
          <a:xfrm>
            <a:off x="4572000" y="4365625"/>
            <a:ext cx="4132263" cy="396875"/>
          </a:xfrm>
          <a:prstGeom prst="rect">
            <a:avLst/>
          </a:prstGeom>
          <a:noFill/>
          <a:ln w="12700" cap="sq">
            <a:noFill/>
            <a:miter lim="800000"/>
            <a:headEnd type="none" w="sm" len="sm"/>
            <a:tailEnd type="none" w="sm" len="sm"/>
          </a:ln>
        </p:spPr>
        <p:txBody>
          <a:bodyPr>
            <a:spAutoFit/>
          </a:bodyPr>
          <a:lstStyle/>
          <a:p>
            <a:pPr algn="ctr">
              <a:spcBef>
                <a:spcPct val="50000"/>
              </a:spcBef>
            </a:pPr>
            <a:r>
              <a:rPr lang="en-US" sz="2000">
                <a:latin typeface="Tahoma" pitchFamily="34" charset="0"/>
                <a:cs typeface="Tahoma" pitchFamily="34" charset="0"/>
              </a:rPr>
              <a:t>Centros de conferencias</a:t>
            </a:r>
          </a:p>
        </p:txBody>
      </p:sp>
      <p:sp>
        <p:nvSpPr>
          <p:cNvPr id="65555" name="Line 19"/>
          <p:cNvSpPr>
            <a:spLocks noChangeShapeType="1"/>
          </p:cNvSpPr>
          <p:nvPr/>
        </p:nvSpPr>
        <p:spPr bwMode="auto">
          <a:xfrm>
            <a:off x="3276600" y="4005263"/>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5556" name="Line 20"/>
          <p:cNvSpPr>
            <a:spLocks noChangeShapeType="1"/>
          </p:cNvSpPr>
          <p:nvPr/>
        </p:nvSpPr>
        <p:spPr bwMode="auto">
          <a:xfrm>
            <a:off x="3276600" y="4292600"/>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5557" name="Line 21"/>
          <p:cNvSpPr>
            <a:spLocks noChangeShapeType="1"/>
          </p:cNvSpPr>
          <p:nvPr/>
        </p:nvSpPr>
        <p:spPr bwMode="auto">
          <a:xfrm>
            <a:off x="3276600" y="4652963"/>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5558" name="Line 22"/>
          <p:cNvSpPr>
            <a:spLocks noChangeShapeType="1"/>
          </p:cNvSpPr>
          <p:nvPr/>
        </p:nvSpPr>
        <p:spPr bwMode="auto">
          <a:xfrm>
            <a:off x="3203575" y="5013325"/>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65538"/>
                                        </p:tgtEl>
                                        <p:attrNameLst>
                                          <p:attrName>style.visibility</p:attrName>
                                        </p:attrNameLst>
                                      </p:cBhvr>
                                      <p:to>
                                        <p:strVal val="visible"/>
                                      </p:to>
                                    </p:set>
                                    <p:animEffect transition="in" filter="fade">
                                      <p:cBhvr>
                                        <p:cTn id="7" dur="1000"/>
                                        <p:tgtEl>
                                          <p:spTgt spid="65538"/>
                                        </p:tgtEl>
                                      </p:cBhvr>
                                    </p:animEffect>
                                    <p:anim calcmode="lin" valueType="num">
                                      <p:cBhvr>
                                        <p:cTn id="8" dur="1000" fill="hold"/>
                                        <p:tgtEl>
                                          <p:spTgt spid="65538"/>
                                        </p:tgtEl>
                                        <p:attrNameLst>
                                          <p:attrName>ppt_x</p:attrName>
                                        </p:attrNameLst>
                                      </p:cBhvr>
                                      <p:tavLst>
                                        <p:tav tm="0">
                                          <p:val>
                                            <p:strVal val="#ppt_x-.1"/>
                                          </p:val>
                                        </p:tav>
                                        <p:tav tm="100000">
                                          <p:val>
                                            <p:strVal val="#ppt_x"/>
                                          </p:val>
                                        </p:tav>
                                      </p:tavLst>
                                    </p:anim>
                                    <p:anim calcmode="lin" valueType="num">
                                      <p:cBhvr>
                                        <p:cTn id="9" dur="1000" fill="hold"/>
                                        <p:tgtEl>
                                          <p:spTgt spid="65538"/>
                                        </p:tgtEl>
                                        <p:attrNameLst>
                                          <p:attrName>ppt_y</p:attrName>
                                        </p:attrNameLst>
                                      </p:cBhvr>
                                      <p:tavLst>
                                        <p:tav tm="0">
                                          <p:val>
                                            <p:strVal val="#ppt_y"/>
                                          </p:val>
                                        </p:tav>
                                        <p:tav tm="100000">
                                          <p:val>
                                            <p:strVal val="#ppt_y"/>
                                          </p:val>
                                        </p:tav>
                                      </p:tavLst>
                                    </p:anim>
                                  </p:childTnLst>
                                </p:cTn>
                              </p:par>
                            </p:childTnLst>
                          </p:cTn>
                        </p:par>
                        <p:par>
                          <p:cTn id="10" fill="hold">
                            <p:stCondLst>
                              <p:cond delay="3100"/>
                            </p:stCondLst>
                            <p:childTnLst>
                              <p:par>
                                <p:cTn id="11" presetID="53" presetClass="entr" presetSubtype="0" fill="hold" grpId="0" nodeType="afterEffect">
                                  <p:stCondLst>
                                    <p:cond delay="0"/>
                                  </p:stCondLst>
                                  <p:childTnLst>
                                    <p:set>
                                      <p:cBhvr>
                                        <p:cTn id="12" dur="1" fill="hold">
                                          <p:stCondLst>
                                            <p:cond delay="0"/>
                                          </p:stCondLst>
                                        </p:cTn>
                                        <p:tgtEl>
                                          <p:spTgt spid="65539"/>
                                        </p:tgtEl>
                                        <p:attrNameLst>
                                          <p:attrName>style.visibility</p:attrName>
                                        </p:attrNameLst>
                                      </p:cBhvr>
                                      <p:to>
                                        <p:strVal val="visible"/>
                                      </p:to>
                                    </p:set>
                                    <p:anim calcmode="lin" valueType="num">
                                      <p:cBhvr>
                                        <p:cTn id="13" dur="500" fill="hold"/>
                                        <p:tgtEl>
                                          <p:spTgt spid="65539"/>
                                        </p:tgtEl>
                                        <p:attrNameLst>
                                          <p:attrName>ppt_w</p:attrName>
                                        </p:attrNameLst>
                                      </p:cBhvr>
                                      <p:tavLst>
                                        <p:tav tm="0">
                                          <p:val>
                                            <p:fltVal val="0"/>
                                          </p:val>
                                        </p:tav>
                                        <p:tav tm="100000">
                                          <p:val>
                                            <p:strVal val="#ppt_w"/>
                                          </p:val>
                                        </p:tav>
                                      </p:tavLst>
                                    </p:anim>
                                    <p:anim calcmode="lin" valueType="num">
                                      <p:cBhvr>
                                        <p:cTn id="14" dur="500" fill="hold"/>
                                        <p:tgtEl>
                                          <p:spTgt spid="65539"/>
                                        </p:tgtEl>
                                        <p:attrNameLst>
                                          <p:attrName>ppt_h</p:attrName>
                                        </p:attrNameLst>
                                      </p:cBhvr>
                                      <p:tavLst>
                                        <p:tav tm="0">
                                          <p:val>
                                            <p:fltVal val="0"/>
                                          </p:val>
                                        </p:tav>
                                        <p:tav tm="100000">
                                          <p:val>
                                            <p:strVal val="#ppt_h"/>
                                          </p:val>
                                        </p:tav>
                                      </p:tavLst>
                                    </p:anim>
                                    <p:animEffect transition="in" filter="fade">
                                      <p:cBhvr>
                                        <p:cTn id="15" dur="500"/>
                                        <p:tgtEl>
                                          <p:spTgt spid="65539"/>
                                        </p:tgtEl>
                                      </p:cBhvr>
                                    </p:animEffect>
                                  </p:childTnLst>
                                </p:cTn>
                              </p:par>
                            </p:childTnLst>
                          </p:cTn>
                        </p:par>
                        <p:par>
                          <p:cTn id="16" fill="hold">
                            <p:stCondLst>
                              <p:cond delay="3600"/>
                            </p:stCondLst>
                            <p:childTnLst>
                              <p:par>
                                <p:cTn id="17" presetID="22" presetClass="entr" presetSubtype="8" fill="hold" grpId="0" nodeType="afterEffect">
                                  <p:stCondLst>
                                    <p:cond delay="0"/>
                                  </p:stCondLst>
                                  <p:childTnLst>
                                    <p:set>
                                      <p:cBhvr>
                                        <p:cTn id="18" dur="1" fill="hold">
                                          <p:stCondLst>
                                            <p:cond delay="0"/>
                                          </p:stCondLst>
                                        </p:cTn>
                                        <p:tgtEl>
                                          <p:spTgt spid="65540"/>
                                        </p:tgtEl>
                                        <p:attrNameLst>
                                          <p:attrName>style.visibility</p:attrName>
                                        </p:attrNameLst>
                                      </p:cBhvr>
                                      <p:to>
                                        <p:strVal val="visible"/>
                                      </p:to>
                                    </p:set>
                                    <p:animEffect transition="in" filter="wipe(left)">
                                      <p:cBhvr>
                                        <p:cTn id="19" dur="500"/>
                                        <p:tgtEl>
                                          <p:spTgt spid="65540"/>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5541"/>
                                        </p:tgtEl>
                                        <p:attrNameLst>
                                          <p:attrName>style.visibility</p:attrName>
                                        </p:attrNameLst>
                                      </p:cBhvr>
                                      <p:to>
                                        <p:strVal val="visible"/>
                                      </p:to>
                                    </p:set>
                                    <p:animEffect transition="in" filter="fade">
                                      <p:cBhvr>
                                        <p:cTn id="24" dur="2000"/>
                                        <p:tgtEl>
                                          <p:spTgt spid="65541"/>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65542"/>
                                        </p:tgtEl>
                                        <p:attrNameLst>
                                          <p:attrName>style.visibility</p:attrName>
                                        </p:attrNameLst>
                                      </p:cBhvr>
                                      <p:to>
                                        <p:strVal val="visible"/>
                                      </p:to>
                                    </p:set>
                                    <p:animEffect transition="in" filter="fade">
                                      <p:cBhvr>
                                        <p:cTn id="29" dur="2000"/>
                                        <p:tgtEl>
                                          <p:spTgt spid="65542"/>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65543"/>
                                        </p:tgtEl>
                                        <p:attrNameLst>
                                          <p:attrName>style.visibility</p:attrName>
                                        </p:attrNameLst>
                                      </p:cBhvr>
                                      <p:to>
                                        <p:strVal val="visible"/>
                                      </p:to>
                                    </p:set>
                                    <p:animEffect transition="in" filter="fade">
                                      <p:cBhvr>
                                        <p:cTn id="34" dur="2000"/>
                                        <p:tgtEl>
                                          <p:spTgt spid="6554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65544"/>
                                        </p:tgtEl>
                                        <p:attrNameLst>
                                          <p:attrName>style.visibility</p:attrName>
                                        </p:attrNameLst>
                                      </p:cBhvr>
                                      <p:to>
                                        <p:strVal val="visible"/>
                                      </p:to>
                                    </p:set>
                                    <p:animEffect transition="in" filter="fade">
                                      <p:cBhvr>
                                        <p:cTn id="39" dur="2000"/>
                                        <p:tgtEl>
                                          <p:spTgt spid="65544"/>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65545"/>
                                        </p:tgtEl>
                                        <p:attrNameLst>
                                          <p:attrName>style.visibility</p:attrName>
                                        </p:attrNameLst>
                                      </p:cBhvr>
                                      <p:to>
                                        <p:strVal val="visible"/>
                                      </p:to>
                                    </p:set>
                                    <p:animEffect transition="in" filter="fade">
                                      <p:cBhvr>
                                        <p:cTn id="44" dur="2000"/>
                                        <p:tgtEl>
                                          <p:spTgt spid="65545"/>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65546"/>
                                        </p:tgtEl>
                                        <p:attrNameLst>
                                          <p:attrName>style.visibility</p:attrName>
                                        </p:attrNameLst>
                                      </p:cBhvr>
                                      <p:to>
                                        <p:strVal val="visible"/>
                                      </p:to>
                                    </p:set>
                                    <p:animEffect transition="in" filter="fade">
                                      <p:cBhvr>
                                        <p:cTn id="49" dur="2000"/>
                                        <p:tgtEl>
                                          <p:spTgt spid="65546"/>
                                        </p:tgtEl>
                                      </p:cBhvr>
                                    </p:animEffect>
                                  </p:childTnLst>
                                </p:cTn>
                              </p:par>
                            </p:childTnLst>
                          </p:cTn>
                        </p:par>
                        <p:par>
                          <p:cTn id="50" fill="hold">
                            <p:stCondLst>
                              <p:cond delay="2000"/>
                            </p:stCondLst>
                            <p:childTnLst>
                              <p:par>
                                <p:cTn id="51" presetID="22" presetClass="entr" presetSubtype="8" fill="hold" grpId="0" nodeType="afterEffect">
                                  <p:stCondLst>
                                    <p:cond delay="0"/>
                                  </p:stCondLst>
                                  <p:childTnLst>
                                    <p:set>
                                      <p:cBhvr>
                                        <p:cTn id="52" dur="1" fill="hold">
                                          <p:stCondLst>
                                            <p:cond delay="0"/>
                                          </p:stCondLst>
                                        </p:cTn>
                                        <p:tgtEl>
                                          <p:spTgt spid="65547"/>
                                        </p:tgtEl>
                                        <p:attrNameLst>
                                          <p:attrName>style.visibility</p:attrName>
                                        </p:attrNameLst>
                                      </p:cBhvr>
                                      <p:to>
                                        <p:strVal val="visible"/>
                                      </p:to>
                                    </p:set>
                                    <p:animEffect transition="in" filter="wipe(left)">
                                      <p:cBhvr>
                                        <p:cTn id="53" dur="500"/>
                                        <p:tgtEl>
                                          <p:spTgt spid="65547"/>
                                        </p:tgtEl>
                                      </p:cBhvr>
                                    </p:animEffect>
                                  </p:childTnLst>
                                </p:cTn>
                              </p:par>
                            </p:childTnLst>
                          </p:cTn>
                        </p:par>
                        <p:par>
                          <p:cTn id="54" fill="hold">
                            <p:stCondLst>
                              <p:cond delay="2500"/>
                            </p:stCondLst>
                            <p:childTnLst>
                              <p:par>
                                <p:cTn id="55" presetID="22" presetClass="entr" presetSubtype="8" fill="hold" grpId="0" nodeType="afterEffect">
                                  <p:stCondLst>
                                    <p:cond delay="0"/>
                                  </p:stCondLst>
                                  <p:childTnLst>
                                    <p:set>
                                      <p:cBhvr>
                                        <p:cTn id="56" dur="1" fill="hold">
                                          <p:stCondLst>
                                            <p:cond delay="0"/>
                                          </p:stCondLst>
                                        </p:cTn>
                                        <p:tgtEl>
                                          <p:spTgt spid="65548"/>
                                        </p:tgtEl>
                                        <p:attrNameLst>
                                          <p:attrName>style.visibility</p:attrName>
                                        </p:attrNameLst>
                                      </p:cBhvr>
                                      <p:to>
                                        <p:strVal val="visible"/>
                                      </p:to>
                                    </p:set>
                                    <p:animEffect transition="in" filter="wipe(left)">
                                      <p:cBhvr>
                                        <p:cTn id="57" dur="500"/>
                                        <p:tgtEl>
                                          <p:spTgt spid="65548"/>
                                        </p:tgtEl>
                                      </p:cBhvr>
                                    </p:animEffect>
                                  </p:childTnLst>
                                </p:cTn>
                              </p:par>
                            </p:childTnLst>
                          </p:cTn>
                        </p:par>
                        <p:par>
                          <p:cTn id="58" fill="hold">
                            <p:stCondLst>
                              <p:cond delay="3000"/>
                            </p:stCondLst>
                            <p:childTnLst>
                              <p:par>
                                <p:cTn id="59" presetID="22" presetClass="entr" presetSubtype="8" fill="hold" grpId="0" nodeType="afterEffect">
                                  <p:stCondLst>
                                    <p:cond delay="0"/>
                                  </p:stCondLst>
                                  <p:childTnLst>
                                    <p:set>
                                      <p:cBhvr>
                                        <p:cTn id="60" dur="1" fill="hold">
                                          <p:stCondLst>
                                            <p:cond delay="0"/>
                                          </p:stCondLst>
                                        </p:cTn>
                                        <p:tgtEl>
                                          <p:spTgt spid="65549"/>
                                        </p:tgtEl>
                                        <p:attrNameLst>
                                          <p:attrName>style.visibility</p:attrName>
                                        </p:attrNameLst>
                                      </p:cBhvr>
                                      <p:to>
                                        <p:strVal val="visible"/>
                                      </p:to>
                                    </p:set>
                                    <p:animEffect transition="in" filter="wipe(left)">
                                      <p:cBhvr>
                                        <p:cTn id="61" dur="500"/>
                                        <p:tgtEl>
                                          <p:spTgt spid="65549"/>
                                        </p:tgtEl>
                                      </p:cBhvr>
                                    </p:animEffect>
                                  </p:childTnLst>
                                </p:cTn>
                              </p:par>
                            </p:childTnLst>
                          </p:cTn>
                        </p:par>
                        <p:par>
                          <p:cTn id="62" fill="hold">
                            <p:stCondLst>
                              <p:cond delay="3500"/>
                            </p:stCondLst>
                            <p:childTnLst>
                              <p:par>
                                <p:cTn id="63" presetID="22" presetClass="entr" presetSubtype="8" fill="hold" grpId="0" nodeType="afterEffect">
                                  <p:stCondLst>
                                    <p:cond delay="0"/>
                                  </p:stCondLst>
                                  <p:childTnLst>
                                    <p:set>
                                      <p:cBhvr>
                                        <p:cTn id="64" dur="1" fill="hold">
                                          <p:stCondLst>
                                            <p:cond delay="0"/>
                                          </p:stCondLst>
                                        </p:cTn>
                                        <p:tgtEl>
                                          <p:spTgt spid="65550"/>
                                        </p:tgtEl>
                                        <p:attrNameLst>
                                          <p:attrName>style.visibility</p:attrName>
                                        </p:attrNameLst>
                                      </p:cBhvr>
                                      <p:to>
                                        <p:strVal val="visible"/>
                                      </p:to>
                                    </p:set>
                                    <p:animEffect transition="in" filter="wipe(left)">
                                      <p:cBhvr>
                                        <p:cTn id="65" dur="500"/>
                                        <p:tgtEl>
                                          <p:spTgt spid="65550"/>
                                        </p:tgtEl>
                                      </p:cBhvr>
                                    </p:animEffect>
                                  </p:childTnLst>
                                </p:cTn>
                              </p:par>
                            </p:childTnLst>
                          </p:cTn>
                        </p:par>
                        <p:par>
                          <p:cTn id="66" fill="hold">
                            <p:stCondLst>
                              <p:cond delay="4000"/>
                            </p:stCondLst>
                            <p:childTnLst>
                              <p:par>
                                <p:cTn id="67" presetID="22" presetClass="entr" presetSubtype="8" fill="hold" grpId="0" nodeType="afterEffect">
                                  <p:stCondLst>
                                    <p:cond delay="0"/>
                                  </p:stCondLst>
                                  <p:childTnLst>
                                    <p:set>
                                      <p:cBhvr>
                                        <p:cTn id="68" dur="1" fill="hold">
                                          <p:stCondLst>
                                            <p:cond delay="0"/>
                                          </p:stCondLst>
                                        </p:cTn>
                                        <p:tgtEl>
                                          <p:spTgt spid="65551"/>
                                        </p:tgtEl>
                                        <p:attrNameLst>
                                          <p:attrName>style.visibility</p:attrName>
                                        </p:attrNameLst>
                                      </p:cBhvr>
                                      <p:to>
                                        <p:strVal val="visible"/>
                                      </p:to>
                                    </p:set>
                                    <p:animEffect transition="in" filter="wipe(left)">
                                      <p:cBhvr>
                                        <p:cTn id="69" dur="500"/>
                                        <p:tgtEl>
                                          <p:spTgt spid="65551"/>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65552"/>
                                        </p:tgtEl>
                                        <p:attrNameLst>
                                          <p:attrName>style.visibility</p:attrName>
                                        </p:attrNameLst>
                                      </p:cBhvr>
                                      <p:to>
                                        <p:strVal val="visible"/>
                                      </p:to>
                                    </p:set>
                                    <p:animEffect transition="in" filter="fade">
                                      <p:cBhvr>
                                        <p:cTn id="74" dur="2000"/>
                                        <p:tgtEl>
                                          <p:spTgt spid="65552"/>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0" nodeType="clickEffect">
                                  <p:stCondLst>
                                    <p:cond delay="0"/>
                                  </p:stCondLst>
                                  <p:childTnLst>
                                    <p:set>
                                      <p:cBhvr>
                                        <p:cTn id="78" dur="1" fill="hold">
                                          <p:stCondLst>
                                            <p:cond delay="0"/>
                                          </p:stCondLst>
                                        </p:cTn>
                                        <p:tgtEl>
                                          <p:spTgt spid="65553"/>
                                        </p:tgtEl>
                                        <p:attrNameLst>
                                          <p:attrName>style.visibility</p:attrName>
                                        </p:attrNameLst>
                                      </p:cBhvr>
                                      <p:to>
                                        <p:strVal val="visible"/>
                                      </p:to>
                                    </p:set>
                                    <p:animEffect transition="in" filter="fade">
                                      <p:cBhvr>
                                        <p:cTn id="79" dur="2000"/>
                                        <p:tgtEl>
                                          <p:spTgt spid="65553"/>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grpId="0" nodeType="clickEffect">
                                  <p:stCondLst>
                                    <p:cond delay="0"/>
                                  </p:stCondLst>
                                  <p:childTnLst>
                                    <p:set>
                                      <p:cBhvr>
                                        <p:cTn id="83" dur="1" fill="hold">
                                          <p:stCondLst>
                                            <p:cond delay="0"/>
                                          </p:stCondLst>
                                        </p:cTn>
                                        <p:tgtEl>
                                          <p:spTgt spid="65554"/>
                                        </p:tgtEl>
                                        <p:attrNameLst>
                                          <p:attrName>style.visibility</p:attrName>
                                        </p:attrNameLst>
                                      </p:cBhvr>
                                      <p:to>
                                        <p:strVal val="visible"/>
                                      </p:to>
                                    </p:set>
                                    <p:animEffect transition="in" filter="fade">
                                      <p:cBhvr>
                                        <p:cTn id="84" dur="2000"/>
                                        <p:tgtEl>
                                          <p:spTgt spid="65554"/>
                                        </p:tgtEl>
                                      </p:cBhvr>
                                    </p:animEffect>
                                  </p:childTnLst>
                                </p:cTn>
                              </p:par>
                            </p:childTnLst>
                          </p:cTn>
                        </p:par>
                        <p:par>
                          <p:cTn id="85" fill="hold">
                            <p:stCondLst>
                              <p:cond delay="2000"/>
                            </p:stCondLst>
                            <p:childTnLst>
                              <p:par>
                                <p:cTn id="86" presetID="22" presetClass="entr" presetSubtype="8" fill="hold" grpId="0" nodeType="afterEffect">
                                  <p:stCondLst>
                                    <p:cond delay="0"/>
                                  </p:stCondLst>
                                  <p:childTnLst>
                                    <p:set>
                                      <p:cBhvr>
                                        <p:cTn id="87" dur="1" fill="hold">
                                          <p:stCondLst>
                                            <p:cond delay="0"/>
                                          </p:stCondLst>
                                        </p:cTn>
                                        <p:tgtEl>
                                          <p:spTgt spid="65555"/>
                                        </p:tgtEl>
                                        <p:attrNameLst>
                                          <p:attrName>style.visibility</p:attrName>
                                        </p:attrNameLst>
                                      </p:cBhvr>
                                      <p:to>
                                        <p:strVal val="visible"/>
                                      </p:to>
                                    </p:set>
                                    <p:animEffect transition="in" filter="wipe(left)">
                                      <p:cBhvr>
                                        <p:cTn id="88" dur="500"/>
                                        <p:tgtEl>
                                          <p:spTgt spid="65555"/>
                                        </p:tgtEl>
                                      </p:cBhvr>
                                    </p:animEffect>
                                  </p:childTnLst>
                                </p:cTn>
                              </p:par>
                            </p:childTnLst>
                          </p:cTn>
                        </p:par>
                        <p:par>
                          <p:cTn id="89" fill="hold">
                            <p:stCondLst>
                              <p:cond delay="2500"/>
                            </p:stCondLst>
                            <p:childTnLst>
                              <p:par>
                                <p:cTn id="90" presetID="22" presetClass="entr" presetSubtype="8" fill="hold" grpId="0" nodeType="afterEffect">
                                  <p:stCondLst>
                                    <p:cond delay="0"/>
                                  </p:stCondLst>
                                  <p:childTnLst>
                                    <p:set>
                                      <p:cBhvr>
                                        <p:cTn id="91" dur="1" fill="hold">
                                          <p:stCondLst>
                                            <p:cond delay="0"/>
                                          </p:stCondLst>
                                        </p:cTn>
                                        <p:tgtEl>
                                          <p:spTgt spid="65556"/>
                                        </p:tgtEl>
                                        <p:attrNameLst>
                                          <p:attrName>style.visibility</p:attrName>
                                        </p:attrNameLst>
                                      </p:cBhvr>
                                      <p:to>
                                        <p:strVal val="visible"/>
                                      </p:to>
                                    </p:set>
                                    <p:animEffect transition="in" filter="wipe(left)">
                                      <p:cBhvr>
                                        <p:cTn id="92" dur="500"/>
                                        <p:tgtEl>
                                          <p:spTgt spid="65556"/>
                                        </p:tgtEl>
                                      </p:cBhvr>
                                    </p:animEffect>
                                  </p:childTnLst>
                                </p:cTn>
                              </p:par>
                            </p:childTnLst>
                          </p:cTn>
                        </p:par>
                        <p:par>
                          <p:cTn id="93" fill="hold">
                            <p:stCondLst>
                              <p:cond delay="3000"/>
                            </p:stCondLst>
                            <p:childTnLst>
                              <p:par>
                                <p:cTn id="94" presetID="22" presetClass="entr" presetSubtype="8" fill="hold" grpId="0" nodeType="afterEffect">
                                  <p:stCondLst>
                                    <p:cond delay="0"/>
                                  </p:stCondLst>
                                  <p:childTnLst>
                                    <p:set>
                                      <p:cBhvr>
                                        <p:cTn id="95" dur="1" fill="hold">
                                          <p:stCondLst>
                                            <p:cond delay="0"/>
                                          </p:stCondLst>
                                        </p:cTn>
                                        <p:tgtEl>
                                          <p:spTgt spid="65557"/>
                                        </p:tgtEl>
                                        <p:attrNameLst>
                                          <p:attrName>style.visibility</p:attrName>
                                        </p:attrNameLst>
                                      </p:cBhvr>
                                      <p:to>
                                        <p:strVal val="visible"/>
                                      </p:to>
                                    </p:set>
                                    <p:animEffect transition="in" filter="wipe(left)">
                                      <p:cBhvr>
                                        <p:cTn id="96" dur="500"/>
                                        <p:tgtEl>
                                          <p:spTgt spid="65557"/>
                                        </p:tgtEl>
                                      </p:cBhvr>
                                    </p:animEffect>
                                  </p:childTnLst>
                                </p:cTn>
                              </p:par>
                            </p:childTnLst>
                          </p:cTn>
                        </p:par>
                        <p:par>
                          <p:cTn id="97" fill="hold">
                            <p:stCondLst>
                              <p:cond delay="3500"/>
                            </p:stCondLst>
                            <p:childTnLst>
                              <p:par>
                                <p:cTn id="98" presetID="22" presetClass="entr" presetSubtype="8" fill="hold" grpId="0" nodeType="afterEffect">
                                  <p:stCondLst>
                                    <p:cond delay="0"/>
                                  </p:stCondLst>
                                  <p:childTnLst>
                                    <p:set>
                                      <p:cBhvr>
                                        <p:cTn id="99" dur="1" fill="hold">
                                          <p:stCondLst>
                                            <p:cond delay="0"/>
                                          </p:stCondLst>
                                        </p:cTn>
                                        <p:tgtEl>
                                          <p:spTgt spid="65558"/>
                                        </p:tgtEl>
                                        <p:attrNameLst>
                                          <p:attrName>style.visibility</p:attrName>
                                        </p:attrNameLst>
                                      </p:cBhvr>
                                      <p:to>
                                        <p:strVal val="visible"/>
                                      </p:to>
                                    </p:set>
                                    <p:animEffect transition="in" filter="wipe(left)">
                                      <p:cBhvr>
                                        <p:cTn id="100" dur="500"/>
                                        <p:tgtEl>
                                          <p:spTgt spid="655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8" grpId="0"/>
      <p:bldP spid="65539" grpId="0" animBg="1"/>
      <p:bldP spid="65540" grpId="0" animBg="1"/>
      <p:bldP spid="65541" grpId="0"/>
      <p:bldP spid="65542" grpId="0"/>
      <p:bldP spid="65543" grpId="0"/>
      <p:bldP spid="65544" grpId="0"/>
      <p:bldP spid="65545" grpId="0"/>
      <p:bldP spid="65546" grpId="0"/>
      <p:bldP spid="65547" grpId="0" animBg="1"/>
      <p:bldP spid="65548" grpId="0" animBg="1"/>
      <p:bldP spid="65549" grpId="0" animBg="1"/>
      <p:bldP spid="65550" grpId="0" animBg="1"/>
      <p:bldP spid="65551" grpId="0" animBg="1"/>
      <p:bldP spid="65552" grpId="0"/>
      <p:bldP spid="65553" grpId="0"/>
      <p:bldP spid="65554" grpId="0"/>
      <p:bldP spid="65555" grpId="0" animBg="1"/>
      <p:bldP spid="65556" grpId="0" animBg="1"/>
      <p:bldP spid="65557" grpId="0" animBg="1"/>
      <p:bldP spid="6555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Oval 2"/>
          <p:cNvSpPr>
            <a:spLocks noChangeArrowheads="1"/>
          </p:cNvSpPr>
          <p:nvPr/>
        </p:nvSpPr>
        <p:spPr bwMode="auto">
          <a:xfrm>
            <a:off x="684213" y="1196975"/>
            <a:ext cx="2286000" cy="2362200"/>
          </a:xfrm>
          <a:prstGeom prst="ellipse">
            <a:avLst/>
          </a:prstGeom>
          <a:solidFill>
            <a:srgbClr val="FF00FF"/>
          </a:solidFill>
          <a:ln w="12700" cap="sq">
            <a:noFill/>
            <a:round/>
            <a:headEnd type="none" w="sm" len="sm"/>
            <a:tailEnd type="none" w="sm" len="sm"/>
          </a:ln>
        </p:spPr>
        <p:txBody>
          <a:bodyPr wrap="none" anchor="ctr"/>
          <a:lstStyle/>
          <a:p>
            <a:pPr algn="ctr"/>
            <a:r>
              <a:rPr lang="es-ES" sz="2800" b="1">
                <a:latin typeface="Tahoma" pitchFamily="34" charset="0"/>
              </a:rPr>
              <a:t>Calidad </a:t>
            </a:r>
          </a:p>
          <a:p>
            <a:pPr algn="ctr"/>
            <a:r>
              <a:rPr lang="es-ES" sz="2800" b="1">
                <a:latin typeface="Tahoma" pitchFamily="34" charset="0"/>
              </a:rPr>
              <a:t>de servicios</a:t>
            </a:r>
          </a:p>
        </p:txBody>
      </p:sp>
      <p:sp>
        <p:nvSpPr>
          <p:cNvPr id="6147" name="Text Box 3"/>
          <p:cNvSpPr txBox="1">
            <a:spLocks noChangeArrowheads="1"/>
          </p:cNvSpPr>
          <p:nvPr/>
        </p:nvSpPr>
        <p:spPr bwMode="auto">
          <a:xfrm>
            <a:off x="4114800" y="4038600"/>
            <a:ext cx="990600" cy="304800"/>
          </a:xfrm>
          <a:prstGeom prst="rect">
            <a:avLst/>
          </a:prstGeom>
          <a:noFill/>
          <a:ln w="12700" cap="sq">
            <a:noFill/>
            <a:miter lim="800000"/>
            <a:headEnd type="none" w="sm" len="sm"/>
            <a:tailEnd type="none" w="sm" len="sm"/>
          </a:ln>
        </p:spPr>
        <p:txBody>
          <a:bodyPr>
            <a:spAutoFit/>
          </a:bodyPr>
          <a:lstStyle/>
          <a:p>
            <a:pPr>
              <a:spcBef>
                <a:spcPct val="50000"/>
              </a:spcBef>
            </a:pPr>
            <a:endParaRPr lang="es-MX" sz="1400">
              <a:latin typeface="Times New Roman" pitchFamily="18" charset="0"/>
            </a:endParaRPr>
          </a:p>
        </p:txBody>
      </p:sp>
      <p:sp>
        <p:nvSpPr>
          <p:cNvPr id="67588" name="Line 4"/>
          <p:cNvSpPr>
            <a:spLocks noChangeShapeType="1"/>
          </p:cNvSpPr>
          <p:nvPr/>
        </p:nvSpPr>
        <p:spPr bwMode="auto">
          <a:xfrm>
            <a:off x="3132138" y="2420938"/>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7589" name="Text Box 5"/>
          <p:cNvSpPr txBox="1">
            <a:spLocks noChangeArrowheads="1"/>
          </p:cNvSpPr>
          <p:nvPr/>
        </p:nvSpPr>
        <p:spPr bwMode="auto">
          <a:xfrm>
            <a:off x="3995738" y="4903788"/>
            <a:ext cx="2592387" cy="3968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Hotel Metropolitano</a:t>
            </a:r>
          </a:p>
        </p:txBody>
      </p:sp>
      <p:sp>
        <p:nvSpPr>
          <p:cNvPr id="67590" name="Text Box 6"/>
          <p:cNvSpPr txBox="1">
            <a:spLocks noChangeArrowheads="1"/>
          </p:cNvSpPr>
          <p:nvPr/>
        </p:nvSpPr>
        <p:spPr bwMode="auto">
          <a:xfrm>
            <a:off x="3708400" y="1844675"/>
            <a:ext cx="3700463" cy="1192213"/>
          </a:xfrm>
          <a:prstGeom prst="rect">
            <a:avLst/>
          </a:prstGeom>
          <a:noFill/>
          <a:ln w="12700" cap="sq">
            <a:noFill/>
            <a:miter lim="800000"/>
            <a:headEnd type="none" w="sm" len="sm"/>
            <a:tailEnd type="none" w="sm" len="sm"/>
          </a:ln>
        </p:spPr>
        <p:txBody>
          <a:bodyPr>
            <a:spAutoFit/>
          </a:bodyPr>
          <a:lstStyle/>
          <a:p>
            <a:pPr algn="ctr">
              <a:spcBef>
                <a:spcPct val="50000"/>
              </a:spcBef>
            </a:pPr>
            <a:r>
              <a:rPr lang="es-ES">
                <a:latin typeface="Tahoma" pitchFamily="34" charset="0"/>
              </a:rPr>
              <a:t>World Class Service</a:t>
            </a:r>
            <a:endParaRPr lang="es-ES">
              <a:latin typeface="Tahoma" pitchFamily="34" charset="0"/>
              <a:sym typeface="Wingdings" pitchFamily="2" charset="2"/>
            </a:endParaRPr>
          </a:p>
          <a:p>
            <a:pPr algn="ctr">
              <a:spcBef>
                <a:spcPct val="50000"/>
              </a:spcBef>
            </a:pPr>
            <a:r>
              <a:rPr lang="es-ES_tradnl">
                <a:latin typeface="Tahoma" pitchFamily="34" charset="0"/>
                <a:sym typeface="Wingdings" pitchFamily="2" charset="2"/>
              </a:rPr>
              <a:t>Mid-Range Service</a:t>
            </a:r>
            <a:endParaRPr lang="en-US">
              <a:latin typeface="Tahoma" pitchFamily="34" charset="0"/>
              <a:cs typeface="Tahoma" pitchFamily="34" charset="0"/>
              <a:sym typeface="Wingdings" pitchFamily="2" charset="2"/>
            </a:endParaRPr>
          </a:p>
          <a:p>
            <a:pPr algn="ctr">
              <a:spcBef>
                <a:spcPct val="50000"/>
              </a:spcBef>
            </a:pPr>
            <a:r>
              <a:rPr lang="es-ES">
                <a:latin typeface="Tahoma" pitchFamily="34" charset="0"/>
              </a:rPr>
              <a:t>Economic service</a:t>
            </a:r>
            <a:endParaRPr lang="en-US">
              <a:latin typeface="Tahoma" pitchFamily="34" charset="0"/>
              <a:sym typeface="Wingdings" pitchFamily="2" charset="2"/>
            </a:endParaRPr>
          </a:p>
        </p:txBody>
      </p:sp>
      <p:sp>
        <p:nvSpPr>
          <p:cNvPr id="67591" name="Text Box 7"/>
          <p:cNvSpPr txBox="1">
            <a:spLocks noChangeArrowheads="1"/>
          </p:cNvSpPr>
          <p:nvPr/>
        </p:nvSpPr>
        <p:spPr bwMode="auto">
          <a:xfrm>
            <a:off x="3708400" y="404813"/>
            <a:ext cx="5256213" cy="579437"/>
          </a:xfrm>
          <a:prstGeom prst="rect">
            <a:avLst/>
          </a:prstGeom>
          <a:noFill/>
          <a:ln w="12700" cap="sq">
            <a:noFill/>
            <a:miter lim="800000"/>
            <a:headEnd type="none" w="sm" len="sm"/>
            <a:tailEnd type="none" w="sm" len="sm"/>
          </a:ln>
        </p:spPr>
        <p:txBody>
          <a:bodyPr>
            <a:spAutoFit/>
          </a:bodyPr>
          <a:lstStyle/>
          <a:p>
            <a:pPr algn="ctr">
              <a:spcBef>
                <a:spcPct val="50000"/>
              </a:spcBef>
            </a:pPr>
            <a:r>
              <a:rPr lang="es-ES_tradnl" sz="3200" b="1">
                <a:latin typeface="Tahoma" pitchFamily="34" charset="0"/>
              </a:rPr>
              <a:t>Clasificaci</a:t>
            </a:r>
            <a:r>
              <a:rPr lang="en-US" sz="3200" b="1">
                <a:latin typeface="Tahoma" pitchFamily="34" charset="0"/>
                <a:cs typeface="Tahoma" pitchFamily="34" charset="0"/>
              </a:rPr>
              <a:t>ón de hoteles</a:t>
            </a:r>
          </a:p>
        </p:txBody>
      </p:sp>
      <p:sp>
        <p:nvSpPr>
          <p:cNvPr id="67592" name="Oval 8"/>
          <p:cNvSpPr>
            <a:spLocks noChangeArrowheads="1"/>
          </p:cNvSpPr>
          <p:nvPr/>
        </p:nvSpPr>
        <p:spPr bwMode="auto">
          <a:xfrm>
            <a:off x="684213" y="3875088"/>
            <a:ext cx="2286000" cy="2362200"/>
          </a:xfrm>
          <a:prstGeom prst="ellipse">
            <a:avLst/>
          </a:prstGeom>
          <a:solidFill>
            <a:srgbClr val="00CC66"/>
          </a:solidFill>
          <a:ln w="12700" cap="sq">
            <a:noFill/>
            <a:round/>
            <a:headEnd type="none" w="sm" len="sm"/>
            <a:tailEnd type="none" w="sm" len="sm"/>
          </a:ln>
        </p:spPr>
        <p:txBody>
          <a:bodyPr wrap="none" anchor="ctr"/>
          <a:lstStyle/>
          <a:p>
            <a:pPr algn="ctr"/>
            <a:r>
              <a:rPr lang="es-ES_tradnl" sz="3600" b="1">
                <a:latin typeface="Tahoma" pitchFamily="34" charset="0"/>
              </a:rPr>
              <a:t>Ubicaci</a:t>
            </a:r>
            <a:r>
              <a:rPr lang="en-US" sz="3600" b="1">
                <a:latin typeface="Tahoma" pitchFamily="34" charset="0"/>
                <a:cs typeface="Tahoma" pitchFamily="34" charset="0"/>
              </a:rPr>
              <a:t>ón</a:t>
            </a:r>
          </a:p>
        </p:txBody>
      </p:sp>
      <p:sp>
        <p:nvSpPr>
          <p:cNvPr id="67593" name="Line 9"/>
          <p:cNvSpPr>
            <a:spLocks noChangeShapeType="1"/>
          </p:cNvSpPr>
          <p:nvPr/>
        </p:nvSpPr>
        <p:spPr bwMode="auto">
          <a:xfrm>
            <a:off x="2987675" y="5119688"/>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7594" name="Line 10"/>
          <p:cNvSpPr>
            <a:spLocks noChangeShapeType="1"/>
          </p:cNvSpPr>
          <p:nvPr/>
        </p:nvSpPr>
        <p:spPr bwMode="auto">
          <a:xfrm>
            <a:off x="2987675" y="5589588"/>
            <a:ext cx="1066800" cy="0"/>
          </a:xfrm>
          <a:prstGeom prst="line">
            <a:avLst/>
          </a:prstGeom>
          <a:noFill/>
          <a:ln w="12700" cap="sq">
            <a:solidFill>
              <a:schemeClr val="tx1"/>
            </a:solidFill>
            <a:round/>
            <a:headEnd type="none" w="sm" len="sm"/>
            <a:tailEnd type="triangle" w="sm" len="sm"/>
          </a:ln>
        </p:spPr>
        <p:txBody>
          <a:bodyPr wrap="none"/>
          <a:lstStyle/>
          <a:p>
            <a:endParaRPr lang="es-ES"/>
          </a:p>
        </p:txBody>
      </p:sp>
      <p:pic>
        <p:nvPicPr>
          <p:cNvPr id="67595" name="Picture 11" descr="hotel"/>
          <p:cNvPicPr>
            <a:picLocks noChangeAspect="1" noChangeArrowheads="1"/>
          </p:cNvPicPr>
          <p:nvPr/>
        </p:nvPicPr>
        <p:blipFill>
          <a:blip r:embed="rId3" cstate="print"/>
          <a:srcRect/>
          <a:stretch>
            <a:fillRect/>
          </a:stretch>
        </p:blipFill>
        <p:spPr bwMode="auto">
          <a:xfrm>
            <a:off x="7372350" y="3141663"/>
            <a:ext cx="1771650" cy="1943100"/>
          </a:xfrm>
          <a:prstGeom prst="rect">
            <a:avLst/>
          </a:prstGeom>
          <a:noFill/>
          <a:ln w="9525">
            <a:noFill/>
            <a:miter lim="800000"/>
            <a:headEnd/>
            <a:tailEnd/>
          </a:ln>
        </p:spPr>
      </p:pic>
      <p:pic>
        <p:nvPicPr>
          <p:cNvPr id="67596" name="Picture 12" descr="hotel-casino"/>
          <p:cNvPicPr>
            <a:picLocks noChangeAspect="1" noChangeArrowheads="1"/>
          </p:cNvPicPr>
          <p:nvPr/>
        </p:nvPicPr>
        <p:blipFill>
          <a:blip r:embed="rId4" cstate="print"/>
          <a:srcRect/>
          <a:stretch>
            <a:fillRect/>
          </a:stretch>
        </p:blipFill>
        <p:spPr bwMode="auto">
          <a:xfrm>
            <a:off x="7019925" y="4581525"/>
            <a:ext cx="2124075" cy="1416050"/>
          </a:xfrm>
          <a:prstGeom prst="rect">
            <a:avLst/>
          </a:prstGeom>
          <a:noFill/>
          <a:ln w="9525">
            <a:noFill/>
            <a:miter lim="800000"/>
            <a:headEnd/>
            <a:tailEnd/>
          </a:ln>
        </p:spPr>
      </p:pic>
      <p:pic>
        <p:nvPicPr>
          <p:cNvPr id="67597" name="Picture 13" descr="disneyhotel"/>
          <p:cNvPicPr>
            <a:picLocks noChangeAspect="1" noChangeArrowheads="1"/>
          </p:cNvPicPr>
          <p:nvPr/>
        </p:nvPicPr>
        <p:blipFill>
          <a:blip r:embed="rId5" cstate="print"/>
          <a:srcRect/>
          <a:stretch>
            <a:fillRect/>
          </a:stretch>
        </p:blipFill>
        <p:spPr bwMode="auto">
          <a:xfrm>
            <a:off x="6172200" y="5905500"/>
            <a:ext cx="2971800" cy="952500"/>
          </a:xfrm>
          <a:prstGeom prst="rect">
            <a:avLst/>
          </a:prstGeom>
          <a:noFill/>
          <a:ln w="9525">
            <a:noFill/>
            <a:miter lim="800000"/>
            <a:headEnd/>
            <a:tailEnd/>
          </a:ln>
        </p:spPr>
      </p:pic>
      <p:sp>
        <p:nvSpPr>
          <p:cNvPr id="67598" name="Text Box 14"/>
          <p:cNvSpPr txBox="1">
            <a:spLocks noChangeArrowheads="1"/>
          </p:cNvSpPr>
          <p:nvPr/>
        </p:nvSpPr>
        <p:spPr bwMode="auto">
          <a:xfrm>
            <a:off x="3995738" y="5445125"/>
            <a:ext cx="3024187" cy="10064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En centros vacacionales: balnearios o parques de atracciones</a:t>
            </a:r>
          </a:p>
        </p:txBody>
      </p:sp>
      <p:sp>
        <p:nvSpPr>
          <p:cNvPr id="67599" name="Text Box 15"/>
          <p:cNvSpPr txBox="1">
            <a:spLocks noChangeArrowheads="1"/>
          </p:cNvSpPr>
          <p:nvPr/>
        </p:nvSpPr>
        <p:spPr bwMode="auto">
          <a:xfrm>
            <a:off x="3995738" y="4471988"/>
            <a:ext cx="2592387" cy="3968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Hotel de Playa</a:t>
            </a:r>
          </a:p>
        </p:txBody>
      </p:sp>
      <p:sp>
        <p:nvSpPr>
          <p:cNvPr id="67600" name="Line 16"/>
          <p:cNvSpPr>
            <a:spLocks noChangeShapeType="1"/>
          </p:cNvSpPr>
          <p:nvPr/>
        </p:nvSpPr>
        <p:spPr bwMode="auto">
          <a:xfrm>
            <a:off x="2987675" y="4724400"/>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7601" name="Text Box 17"/>
          <p:cNvSpPr txBox="1">
            <a:spLocks noChangeArrowheads="1"/>
          </p:cNvSpPr>
          <p:nvPr/>
        </p:nvSpPr>
        <p:spPr bwMode="auto">
          <a:xfrm>
            <a:off x="3995738" y="4076700"/>
            <a:ext cx="2592387" cy="3968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Hotel de Aeropuerto</a:t>
            </a:r>
          </a:p>
        </p:txBody>
      </p:sp>
      <p:sp>
        <p:nvSpPr>
          <p:cNvPr id="67602" name="Line 18"/>
          <p:cNvSpPr>
            <a:spLocks noChangeShapeType="1"/>
          </p:cNvSpPr>
          <p:nvPr/>
        </p:nvSpPr>
        <p:spPr bwMode="auto">
          <a:xfrm>
            <a:off x="2987675" y="4329113"/>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67591"/>
                                        </p:tgtEl>
                                        <p:attrNameLst>
                                          <p:attrName>style.visibility</p:attrName>
                                        </p:attrNameLst>
                                      </p:cBhvr>
                                      <p:to>
                                        <p:strVal val="visible"/>
                                      </p:to>
                                    </p:set>
                                    <p:animEffect transition="in" filter="fade">
                                      <p:cBhvr>
                                        <p:cTn id="7" dur="1000"/>
                                        <p:tgtEl>
                                          <p:spTgt spid="67591"/>
                                        </p:tgtEl>
                                      </p:cBhvr>
                                    </p:animEffect>
                                    <p:anim calcmode="lin" valueType="num">
                                      <p:cBhvr>
                                        <p:cTn id="8" dur="1000" fill="hold"/>
                                        <p:tgtEl>
                                          <p:spTgt spid="67591"/>
                                        </p:tgtEl>
                                        <p:attrNameLst>
                                          <p:attrName>ppt_x</p:attrName>
                                        </p:attrNameLst>
                                      </p:cBhvr>
                                      <p:tavLst>
                                        <p:tav tm="0">
                                          <p:val>
                                            <p:strVal val="#ppt_x-.1"/>
                                          </p:val>
                                        </p:tav>
                                        <p:tav tm="100000">
                                          <p:val>
                                            <p:strVal val="#ppt_x"/>
                                          </p:val>
                                        </p:tav>
                                      </p:tavLst>
                                    </p:anim>
                                    <p:anim calcmode="lin" valueType="num">
                                      <p:cBhvr>
                                        <p:cTn id="9" dur="1000" fill="hold"/>
                                        <p:tgtEl>
                                          <p:spTgt spid="67591"/>
                                        </p:tgtEl>
                                        <p:attrNameLst>
                                          <p:attrName>ppt_y</p:attrName>
                                        </p:attrNameLst>
                                      </p:cBhvr>
                                      <p:tavLst>
                                        <p:tav tm="0">
                                          <p:val>
                                            <p:strVal val="#ppt_y"/>
                                          </p:val>
                                        </p:tav>
                                        <p:tav tm="100000">
                                          <p:val>
                                            <p:strVal val="#ppt_y"/>
                                          </p:val>
                                        </p:tav>
                                      </p:tavLst>
                                    </p:anim>
                                  </p:childTnLst>
                                </p:cTn>
                              </p:par>
                            </p:childTnLst>
                          </p:cTn>
                        </p:par>
                        <p:par>
                          <p:cTn id="10" fill="hold">
                            <p:stCondLst>
                              <p:cond delay="3100"/>
                            </p:stCondLst>
                            <p:childTnLst>
                              <p:par>
                                <p:cTn id="11" presetID="53" presetClass="entr" presetSubtype="0" fill="hold" grpId="0" nodeType="afterEffect">
                                  <p:stCondLst>
                                    <p:cond delay="0"/>
                                  </p:stCondLst>
                                  <p:childTnLst>
                                    <p:set>
                                      <p:cBhvr>
                                        <p:cTn id="12" dur="1" fill="hold">
                                          <p:stCondLst>
                                            <p:cond delay="0"/>
                                          </p:stCondLst>
                                        </p:cTn>
                                        <p:tgtEl>
                                          <p:spTgt spid="67586"/>
                                        </p:tgtEl>
                                        <p:attrNameLst>
                                          <p:attrName>style.visibility</p:attrName>
                                        </p:attrNameLst>
                                      </p:cBhvr>
                                      <p:to>
                                        <p:strVal val="visible"/>
                                      </p:to>
                                    </p:set>
                                    <p:anim calcmode="lin" valueType="num">
                                      <p:cBhvr>
                                        <p:cTn id="13" dur="500" fill="hold"/>
                                        <p:tgtEl>
                                          <p:spTgt spid="67586"/>
                                        </p:tgtEl>
                                        <p:attrNameLst>
                                          <p:attrName>ppt_w</p:attrName>
                                        </p:attrNameLst>
                                      </p:cBhvr>
                                      <p:tavLst>
                                        <p:tav tm="0">
                                          <p:val>
                                            <p:fltVal val="0"/>
                                          </p:val>
                                        </p:tav>
                                        <p:tav tm="100000">
                                          <p:val>
                                            <p:strVal val="#ppt_w"/>
                                          </p:val>
                                        </p:tav>
                                      </p:tavLst>
                                    </p:anim>
                                    <p:anim calcmode="lin" valueType="num">
                                      <p:cBhvr>
                                        <p:cTn id="14" dur="500" fill="hold"/>
                                        <p:tgtEl>
                                          <p:spTgt spid="67586"/>
                                        </p:tgtEl>
                                        <p:attrNameLst>
                                          <p:attrName>ppt_h</p:attrName>
                                        </p:attrNameLst>
                                      </p:cBhvr>
                                      <p:tavLst>
                                        <p:tav tm="0">
                                          <p:val>
                                            <p:fltVal val="0"/>
                                          </p:val>
                                        </p:tav>
                                        <p:tav tm="100000">
                                          <p:val>
                                            <p:strVal val="#ppt_h"/>
                                          </p:val>
                                        </p:tav>
                                      </p:tavLst>
                                    </p:anim>
                                    <p:animEffect transition="in" filter="fade">
                                      <p:cBhvr>
                                        <p:cTn id="15" dur="500"/>
                                        <p:tgtEl>
                                          <p:spTgt spid="67586"/>
                                        </p:tgtEl>
                                      </p:cBhvr>
                                    </p:animEffect>
                                  </p:childTnLst>
                                </p:cTn>
                              </p:par>
                            </p:childTnLst>
                          </p:cTn>
                        </p:par>
                        <p:par>
                          <p:cTn id="16" fill="hold">
                            <p:stCondLst>
                              <p:cond delay="3600"/>
                            </p:stCondLst>
                            <p:childTnLst>
                              <p:par>
                                <p:cTn id="17" presetID="22" presetClass="entr" presetSubtype="8" fill="hold" grpId="0" nodeType="afterEffect">
                                  <p:stCondLst>
                                    <p:cond delay="0"/>
                                  </p:stCondLst>
                                  <p:childTnLst>
                                    <p:set>
                                      <p:cBhvr>
                                        <p:cTn id="18" dur="1" fill="hold">
                                          <p:stCondLst>
                                            <p:cond delay="0"/>
                                          </p:stCondLst>
                                        </p:cTn>
                                        <p:tgtEl>
                                          <p:spTgt spid="67588"/>
                                        </p:tgtEl>
                                        <p:attrNameLst>
                                          <p:attrName>style.visibility</p:attrName>
                                        </p:attrNameLst>
                                      </p:cBhvr>
                                      <p:to>
                                        <p:strVal val="visible"/>
                                      </p:to>
                                    </p:set>
                                    <p:animEffect transition="in" filter="wipe(left)">
                                      <p:cBhvr>
                                        <p:cTn id="19" dur="500"/>
                                        <p:tgtEl>
                                          <p:spTgt spid="6758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7590"/>
                                        </p:tgtEl>
                                        <p:attrNameLst>
                                          <p:attrName>style.visibility</p:attrName>
                                        </p:attrNameLst>
                                      </p:cBhvr>
                                      <p:to>
                                        <p:strVal val="visible"/>
                                      </p:to>
                                    </p:set>
                                    <p:animEffect transition="in" filter="fade">
                                      <p:cBhvr>
                                        <p:cTn id="24" dur="2000"/>
                                        <p:tgtEl>
                                          <p:spTgt spid="67590"/>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67592"/>
                                        </p:tgtEl>
                                        <p:attrNameLst>
                                          <p:attrName>style.visibility</p:attrName>
                                        </p:attrNameLst>
                                      </p:cBhvr>
                                      <p:to>
                                        <p:strVal val="visible"/>
                                      </p:to>
                                    </p:set>
                                    <p:anim calcmode="lin" valueType="num">
                                      <p:cBhvr>
                                        <p:cTn id="29" dur="500" fill="hold"/>
                                        <p:tgtEl>
                                          <p:spTgt spid="67592"/>
                                        </p:tgtEl>
                                        <p:attrNameLst>
                                          <p:attrName>ppt_w</p:attrName>
                                        </p:attrNameLst>
                                      </p:cBhvr>
                                      <p:tavLst>
                                        <p:tav tm="0">
                                          <p:val>
                                            <p:fltVal val="0"/>
                                          </p:val>
                                        </p:tav>
                                        <p:tav tm="100000">
                                          <p:val>
                                            <p:strVal val="#ppt_w"/>
                                          </p:val>
                                        </p:tav>
                                      </p:tavLst>
                                    </p:anim>
                                    <p:anim calcmode="lin" valueType="num">
                                      <p:cBhvr>
                                        <p:cTn id="30" dur="500" fill="hold"/>
                                        <p:tgtEl>
                                          <p:spTgt spid="67592"/>
                                        </p:tgtEl>
                                        <p:attrNameLst>
                                          <p:attrName>ppt_h</p:attrName>
                                        </p:attrNameLst>
                                      </p:cBhvr>
                                      <p:tavLst>
                                        <p:tav tm="0">
                                          <p:val>
                                            <p:fltVal val="0"/>
                                          </p:val>
                                        </p:tav>
                                        <p:tav tm="100000">
                                          <p:val>
                                            <p:strVal val="#ppt_h"/>
                                          </p:val>
                                        </p:tav>
                                      </p:tavLst>
                                    </p:anim>
                                    <p:animEffect transition="in" filter="fade">
                                      <p:cBhvr>
                                        <p:cTn id="31" dur="500"/>
                                        <p:tgtEl>
                                          <p:spTgt spid="67592"/>
                                        </p:tgtEl>
                                      </p:cBhvr>
                                    </p:animEffect>
                                  </p:childTnLst>
                                </p:cTn>
                              </p:par>
                            </p:childTnLst>
                          </p:cTn>
                        </p:par>
                        <p:par>
                          <p:cTn id="32" fill="hold">
                            <p:stCondLst>
                              <p:cond delay="500"/>
                            </p:stCondLst>
                            <p:childTnLst>
                              <p:par>
                                <p:cTn id="33" presetID="22" presetClass="entr" presetSubtype="8" fill="hold" grpId="0" nodeType="afterEffect">
                                  <p:stCondLst>
                                    <p:cond delay="0"/>
                                  </p:stCondLst>
                                  <p:childTnLst>
                                    <p:set>
                                      <p:cBhvr>
                                        <p:cTn id="34" dur="1" fill="hold">
                                          <p:stCondLst>
                                            <p:cond delay="0"/>
                                          </p:stCondLst>
                                        </p:cTn>
                                        <p:tgtEl>
                                          <p:spTgt spid="67593"/>
                                        </p:tgtEl>
                                        <p:attrNameLst>
                                          <p:attrName>style.visibility</p:attrName>
                                        </p:attrNameLst>
                                      </p:cBhvr>
                                      <p:to>
                                        <p:strVal val="visible"/>
                                      </p:to>
                                    </p:set>
                                    <p:animEffect transition="in" filter="wipe(left)">
                                      <p:cBhvr>
                                        <p:cTn id="35" dur="500"/>
                                        <p:tgtEl>
                                          <p:spTgt spid="6759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67589"/>
                                        </p:tgtEl>
                                        <p:attrNameLst>
                                          <p:attrName>style.visibility</p:attrName>
                                        </p:attrNameLst>
                                      </p:cBhvr>
                                      <p:to>
                                        <p:strVal val="visible"/>
                                      </p:to>
                                    </p:set>
                                    <p:animEffect transition="in" filter="fade">
                                      <p:cBhvr>
                                        <p:cTn id="40" dur="2000"/>
                                        <p:tgtEl>
                                          <p:spTgt spid="67589"/>
                                        </p:tgtEl>
                                      </p:cBhvr>
                                    </p:animEffect>
                                  </p:childTnLst>
                                </p:cTn>
                              </p:par>
                            </p:childTnLst>
                          </p:cTn>
                        </p:par>
                        <p:par>
                          <p:cTn id="41" fill="hold">
                            <p:stCondLst>
                              <p:cond delay="2000"/>
                            </p:stCondLst>
                            <p:childTnLst>
                              <p:par>
                                <p:cTn id="42" presetID="2" presetClass="entr" presetSubtype="4" fill="hold" nodeType="afterEffect">
                                  <p:stCondLst>
                                    <p:cond delay="0"/>
                                  </p:stCondLst>
                                  <p:childTnLst>
                                    <p:set>
                                      <p:cBhvr>
                                        <p:cTn id="43" dur="1" fill="hold">
                                          <p:stCondLst>
                                            <p:cond delay="0"/>
                                          </p:stCondLst>
                                        </p:cTn>
                                        <p:tgtEl>
                                          <p:spTgt spid="67595"/>
                                        </p:tgtEl>
                                        <p:attrNameLst>
                                          <p:attrName>style.visibility</p:attrName>
                                        </p:attrNameLst>
                                      </p:cBhvr>
                                      <p:to>
                                        <p:strVal val="visible"/>
                                      </p:to>
                                    </p:set>
                                    <p:anim calcmode="lin" valueType="num">
                                      <p:cBhvr additive="base">
                                        <p:cTn id="44" dur="500" fill="hold"/>
                                        <p:tgtEl>
                                          <p:spTgt spid="67595"/>
                                        </p:tgtEl>
                                        <p:attrNameLst>
                                          <p:attrName>ppt_x</p:attrName>
                                        </p:attrNameLst>
                                      </p:cBhvr>
                                      <p:tavLst>
                                        <p:tav tm="0">
                                          <p:val>
                                            <p:strVal val="#ppt_x"/>
                                          </p:val>
                                        </p:tav>
                                        <p:tav tm="100000">
                                          <p:val>
                                            <p:strVal val="#ppt_x"/>
                                          </p:val>
                                        </p:tav>
                                      </p:tavLst>
                                    </p:anim>
                                    <p:anim calcmode="lin" valueType="num">
                                      <p:cBhvr additive="base">
                                        <p:cTn id="45" dur="500" fill="hold"/>
                                        <p:tgtEl>
                                          <p:spTgt spid="67595"/>
                                        </p:tgtEl>
                                        <p:attrNameLst>
                                          <p:attrName>ppt_y</p:attrName>
                                        </p:attrNameLst>
                                      </p:cBhvr>
                                      <p:tavLst>
                                        <p:tav tm="0">
                                          <p:val>
                                            <p:strVal val="1+#ppt_h/2"/>
                                          </p:val>
                                        </p:tav>
                                        <p:tav tm="100000">
                                          <p:val>
                                            <p:strVal val="#ppt_y"/>
                                          </p:val>
                                        </p:tav>
                                      </p:tavLst>
                                    </p:anim>
                                  </p:childTnLst>
                                </p:cTn>
                              </p:par>
                            </p:childTnLst>
                          </p:cTn>
                        </p:par>
                        <p:par>
                          <p:cTn id="46" fill="hold">
                            <p:stCondLst>
                              <p:cond delay="2500"/>
                            </p:stCondLst>
                            <p:childTnLst>
                              <p:par>
                                <p:cTn id="47" presetID="2" presetClass="entr" presetSubtype="4" fill="hold" nodeType="afterEffect">
                                  <p:stCondLst>
                                    <p:cond delay="0"/>
                                  </p:stCondLst>
                                  <p:childTnLst>
                                    <p:set>
                                      <p:cBhvr>
                                        <p:cTn id="48" dur="1" fill="hold">
                                          <p:stCondLst>
                                            <p:cond delay="0"/>
                                          </p:stCondLst>
                                        </p:cTn>
                                        <p:tgtEl>
                                          <p:spTgt spid="67596"/>
                                        </p:tgtEl>
                                        <p:attrNameLst>
                                          <p:attrName>style.visibility</p:attrName>
                                        </p:attrNameLst>
                                      </p:cBhvr>
                                      <p:to>
                                        <p:strVal val="visible"/>
                                      </p:to>
                                    </p:set>
                                    <p:anim calcmode="lin" valueType="num">
                                      <p:cBhvr additive="base">
                                        <p:cTn id="49" dur="500" fill="hold"/>
                                        <p:tgtEl>
                                          <p:spTgt spid="67596"/>
                                        </p:tgtEl>
                                        <p:attrNameLst>
                                          <p:attrName>ppt_x</p:attrName>
                                        </p:attrNameLst>
                                      </p:cBhvr>
                                      <p:tavLst>
                                        <p:tav tm="0">
                                          <p:val>
                                            <p:strVal val="#ppt_x"/>
                                          </p:val>
                                        </p:tav>
                                        <p:tav tm="100000">
                                          <p:val>
                                            <p:strVal val="#ppt_x"/>
                                          </p:val>
                                        </p:tav>
                                      </p:tavLst>
                                    </p:anim>
                                    <p:anim calcmode="lin" valueType="num">
                                      <p:cBhvr additive="base">
                                        <p:cTn id="50" dur="500" fill="hold"/>
                                        <p:tgtEl>
                                          <p:spTgt spid="67596"/>
                                        </p:tgtEl>
                                        <p:attrNameLst>
                                          <p:attrName>ppt_y</p:attrName>
                                        </p:attrNameLst>
                                      </p:cBhvr>
                                      <p:tavLst>
                                        <p:tav tm="0">
                                          <p:val>
                                            <p:strVal val="1+#ppt_h/2"/>
                                          </p:val>
                                        </p:tav>
                                        <p:tav tm="100000">
                                          <p:val>
                                            <p:strVal val="#ppt_y"/>
                                          </p:val>
                                        </p:tav>
                                      </p:tavLst>
                                    </p:anim>
                                  </p:childTnLst>
                                </p:cTn>
                              </p:par>
                            </p:childTnLst>
                          </p:cTn>
                        </p:par>
                        <p:par>
                          <p:cTn id="51" fill="hold">
                            <p:stCondLst>
                              <p:cond delay="3000"/>
                            </p:stCondLst>
                            <p:childTnLst>
                              <p:par>
                                <p:cTn id="52" presetID="22" presetClass="entr" presetSubtype="8" fill="hold" grpId="0" nodeType="afterEffect">
                                  <p:stCondLst>
                                    <p:cond delay="0"/>
                                  </p:stCondLst>
                                  <p:childTnLst>
                                    <p:set>
                                      <p:cBhvr>
                                        <p:cTn id="53" dur="1" fill="hold">
                                          <p:stCondLst>
                                            <p:cond delay="0"/>
                                          </p:stCondLst>
                                        </p:cTn>
                                        <p:tgtEl>
                                          <p:spTgt spid="67594"/>
                                        </p:tgtEl>
                                        <p:attrNameLst>
                                          <p:attrName>style.visibility</p:attrName>
                                        </p:attrNameLst>
                                      </p:cBhvr>
                                      <p:to>
                                        <p:strVal val="visible"/>
                                      </p:to>
                                    </p:set>
                                    <p:animEffect transition="in" filter="wipe(left)">
                                      <p:cBhvr>
                                        <p:cTn id="54" dur="500"/>
                                        <p:tgtEl>
                                          <p:spTgt spid="67594"/>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67598"/>
                                        </p:tgtEl>
                                        <p:attrNameLst>
                                          <p:attrName>style.visibility</p:attrName>
                                        </p:attrNameLst>
                                      </p:cBhvr>
                                      <p:to>
                                        <p:strVal val="visible"/>
                                      </p:to>
                                    </p:set>
                                    <p:animEffect transition="in" filter="fade">
                                      <p:cBhvr>
                                        <p:cTn id="59" dur="2000"/>
                                        <p:tgtEl>
                                          <p:spTgt spid="67598"/>
                                        </p:tgtEl>
                                      </p:cBhvr>
                                    </p:animEffect>
                                  </p:childTnLst>
                                </p:cTn>
                              </p:par>
                            </p:childTnLst>
                          </p:cTn>
                        </p:par>
                        <p:par>
                          <p:cTn id="60" fill="hold">
                            <p:stCondLst>
                              <p:cond delay="2000"/>
                            </p:stCondLst>
                            <p:childTnLst>
                              <p:par>
                                <p:cTn id="61" presetID="2" presetClass="entr" presetSubtype="4" fill="hold" nodeType="afterEffect">
                                  <p:stCondLst>
                                    <p:cond delay="0"/>
                                  </p:stCondLst>
                                  <p:childTnLst>
                                    <p:set>
                                      <p:cBhvr>
                                        <p:cTn id="62" dur="1" fill="hold">
                                          <p:stCondLst>
                                            <p:cond delay="0"/>
                                          </p:stCondLst>
                                        </p:cTn>
                                        <p:tgtEl>
                                          <p:spTgt spid="67597"/>
                                        </p:tgtEl>
                                        <p:attrNameLst>
                                          <p:attrName>style.visibility</p:attrName>
                                        </p:attrNameLst>
                                      </p:cBhvr>
                                      <p:to>
                                        <p:strVal val="visible"/>
                                      </p:to>
                                    </p:set>
                                    <p:anim calcmode="lin" valueType="num">
                                      <p:cBhvr additive="base">
                                        <p:cTn id="63" dur="500" fill="hold"/>
                                        <p:tgtEl>
                                          <p:spTgt spid="67597"/>
                                        </p:tgtEl>
                                        <p:attrNameLst>
                                          <p:attrName>ppt_x</p:attrName>
                                        </p:attrNameLst>
                                      </p:cBhvr>
                                      <p:tavLst>
                                        <p:tav tm="0">
                                          <p:val>
                                            <p:strVal val="#ppt_x"/>
                                          </p:val>
                                        </p:tav>
                                        <p:tav tm="100000">
                                          <p:val>
                                            <p:strVal val="#ppt_x"/>
                                          </p:val>
                                        </p:tav>
                                      </p:tavLst>
                                    </p:anim>
                                    <p:anim calcmode="lin" valueType="num">
                                      <p:cBhvr additive="base">
                                        <p:cTn id="64" dur="500" fill="hold"/>
                                        <p:tgtEl>
                                          <p:spTgt spid="67597"/>
                                        </p:tgtEl>
                                        <p:attrNameLst>
                                          <p:attrName>ppt_y</p:attrName>
                                        </p:attrNameLst>
                                      </p:cBhvr>
                                      <p:tavLst>
                                        <p:tav tm="0">
                                          <p:val>
                                            <p:strVal val="1+#ppt_h/2"/>
                                          </p:val>
                                        </p:tav>
                                        <p:tav tm="100000">
                                          <p:val>
                                            <p:strVal val="#ppt_y"/>
                                          </p:val>
                                        </p:tav>
                                      </p:tavLst>
                                    </p:anim>
                                  </p:childTnLst>
                                </p:cTn>
                              </p:par>
                            </p:childTnLst>
                          </p:cTn>
                        </p:par>
                        <p:par>
                          <p:cTn id="65" fill="hold">
                            <p:stCondLst>
                              <p:cond delay="2500"/>
                            </p:stCondLst>
                            <p:childTnLst>
                              <p:par>
                                <p:cTn id="66" presetID="22" presetClass="entr" presetSubtype="8" fill="hold" grpId="0" nodeType="afterEffect">
                                  <p:stCondLst>
                                    <p:cond delay="0"/>
                                  </p:stCondLst>
                                  <p:childTnLst>
                                    <p:set>
                                      <p:cBhvr>
                                        <p:cTn id="67" dur="1" fill="hold">
                                          <p:stCondLst>
                                            <p:cond delay="0"/>
                                          </p:stCondLst>
                                        </p:cTn>
                                        <p:tgtEl>
                                          <p:spTgt spid="67600"/>
                                        </p:tgtEl>
                                        <p:attrNameLst>
                                          <p:attrName>style.visibility</p:attrName>
                                        </p:attrNameLst>
                                      </p:cBhvr>
                                      <p:to>
                                        <p:strVal val="visible"/>
                                      </p:to>
                                    </p:set>
                                    <p:animEffect transition="in" filter="wipe(left)">
                                      <p:cBhvr>
                                        <p:cTn id="68" dur="500"/>
                                        <p:tgtEl>
                                          <p:spTgt spid="67600"/>
                                        </p:tgtEl>
                                      </p:cBhvr>
                                    </p:animEffect>
                                  </p:childTnLst>
                                </p:cTn>
                              </p:par>
                            </p:childTnLst>
                          </p:cTn>
                        </p:par>
                      </p:childTnLst>
                    </p:cTn>
                  </p:par>
                  <p:par>
                    <p:cTn id="69" fill="hold">
                      <p:stCondLst>
                        <p:cond delay="indefinite"/>
                      </p:stCondLst>
                      <p:childTnLst>
                        <p:par>
                          <p:cTn id="70" fill="hold">
                            <p:stCondLst>
                              <p:cond delay="0"/>
                            </p:stCondLst>
                            <p:childTnLst>
                              <p:par>
                                <p:cTn id="71" presetID="10" presetClass="entr" presetSubtype="0" fill="hold" grpId="0" nodeType="clickEffect">
                                  <p:stCondLst>
                                    <p:cond delay="0"/>
                                  </p:stCondLst>
                                  <p:childTnLst>
                                    <p:set>
                                      <p:cBhvr>
                                        <p:cTn id="72" dur="1" fill="hold">
                                          <p:stCondLst>
                                            <p:cond delay="0"/>
                                          </p:stCondLst>
                                        </p:cTn>
                                        <p:tgtEl>
                                          <p:spTgt spid="67599"/>
                                        </p:tgtEl>
                                        <p:attrNameLst>
                                          <p:attrName>style.visibility</p:attrName>
                                        </p:attrNameLst>
                                      </p:cBhvr>
                                      <p:to>
                                        <p:strVal val="visible"/>
                                      </p:to>
                                    </p:set>
                                    <p:animEffect transition="in" filter="fade">
                                      <p:cBhvr>
                                        <p:cTn id="73" dur="2000"/>
                                        <p:tgtEl>
                                          <p:spTgt spid="67599"/>
                                        </p:tgtEl>
                                      </p:cBhvr>
                                    </p:animEffect>
                                  </p:childTnLst>
                                </p:cTn>
                              </p:par>
                            </p:childTnLst>
                          </p:cTn>
                        </p:par>
                        <p:par>
                          <p:cTn id="74" fill="hold">
                            <p:stCondLst>
                              <p:cond delay="2000"/>
                            </p:stCondLst>
                            <p:childTnLst>
                              <p:par>
                                <p:cTn id="75" presetID="22" presetClass="entr" presetSubtype="8" fill="hold" grpId="0" nodeType="afterEffect">
                                  <p:stCondLst>
                                    <p:cond delay="0"/>
                                  </p:stCondLst>
                                  <p:childTnLst>
                                    <p:set>
                                      <p:cBhvr>
                                        <p:cTn id="76" dur="1" fill="hold">
                                          <p:stCondLst>
                                            <p:cond delay="0"/>
                                          </p:stCondLst>
                                        </p:cTn>
                                        <p:tgtEl>
                                          <p:spTgt spid="67602"/>
                                        </p:tgtEl>
                                        <p:attrNameLst>
                                          <p:attrName>style.visibility</p:attrName>
                                        </p:attrNameLst>
                                      </p:cBhvr>
                                      <p:to>
                                        <p:strVal val="visible"/>
                                      </p:to>
                                    </p:set>
                                    <p:animEffect transition="in" filter="wipe(left)">
                                      <p:cBhvr>
                                        <p:cTn id="77" dur="500"/>
                                        <p:tgtEl>
                                          <p:spTgt spid="67602"/>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67601"/>
                                        </p:tgtEl>
                                        <p:attrNameLst>
                                          <p:attrName>style.visibility</p:attrName>
                                        </p:attrNameLst>
                                      </p:cBhvr>
                                      <p:to>
                                        <p:strVal val="visible"/>
                                      </p:to>
                                    </p:set>
                                    <p:animEffect transition="in" filter="fade">
                                      <p:cBhvr>
                                        <p:cTn id="82" dur="2000"/>
                                        <p:tgtEl>
                                          <p:spTgt spid="676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animBg="1"/>
      <p:bldP spid="67588" grpId="0" animBg="1"/>
      <p:bldP spid="67589" grpId="0"/>
      <p:bldP spid="67590" grpId="0"/>
      <p:bldP spid="67591" grpId="0"/>
      <p:bldP spid="67592" grpId="0" animBg="1"/>
      <p:bldP spid="67593" grpId="0" animBg="1"/>
      <p:bldP spid="67594" grpId="0" animBg="1"/>
      <p:bldP spid="67598" grpId="0"/>
      <p:bldP spid="67599" grpId="0"/>
      <p:bldP spid="67600" grpId="0" animBg="1"/>
      <p:bldP spid="67601" grpId="0"/>
      <p:bldP spid="6760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Oval 2"/>
          <p:cNvSpPr>
            <a:spLocks noChangeArrowheads="1"/>
          </p:cNvSpPr>
          <p:nvPr/>
        </p:nvSpPr>
        <p:spPr bwMode="auto">
          <a:xfrm>
            <a:off x="1403350" y="1196975"/>
            <a:ext cx="2286000" cy="2362200"/>
          </a:xfrm>
          <a:prstGeom prst="ellipse">
            <a:avLst/>
          </a:prstGeom>
          <a:solidFill>
            <a:srgbClr val="3399FF"/>
          </a:solidFill>
          <a:ln w="12700" cap="sq">
            <a:noFill/>
            <a:round/>
            <a:headEnd type="none" w="sm" len="sm"/>
            <a:tailEnd type="none" w="sm" len="sm"/>
          </a:ln>
        </p:spPr>
        <p:txBody>
          <a:bodyPr wrap="none" anchor="ctr"/>
          <a:lstStyle/>
          <a:p>
            <a:pPr algn="ctr"/>
            <a:r>
              <a:rPr lang="es-ES" sz="3200" b="1">
                <a:latin typeface="Tahoma" pitchFamily="34" charset="0"/>
              </a:rPr>
              <a:t>Operaci</a:t>
            </a:r>
            <a:r>
              <a:rPr lang="en-US" sz="3200" b="1">
                <a:latin typeface="Tahoma" pitchFamily="34" charset="0"/>
                <a:cs typeface="Tahoma" pitchFamily="34" charset="0"/>
              </a:rPr>
              <a:t>ón</a:t>
            </a:r>
          </a:p>
        </p:txBody>
      </p:sp>
      <p:sp>
        <p:nvSpPr>
          <p:cNvPr id="7171" name="Text Box 3"/>
          <p:cNvSpPr txBox="1">
            <a:spLocks noChangeArrowheads="1"/>
          </p:cNvSpPr>
          <p:nvPr/>
        </p:nvSpPr>
        <p:spPr bwMode="auto">
          <a:xfrm>
            <a:off x="4114800" y="4038600"/>
            <a:ext cx="990600" cy="304800"/>
          </a:xfrm>
          <a:prstGeom prst="rect">
            <a:avLst/>
          </a:prstGeom>
          <a:noFill/>
          <a:ln w="12700" cap="sq">
            <a:noFill/>
            <a:miter lim="800000"/>
            <a:headEnd type="none" w="sm" len="sm"/>
            <a:tailEnd type="none" w="sm" len="sm"/>
          </a:ln>
        </p:spPr>
        <p:txBody>
          <a:bodyPr>
            <a:spAutoFit/>
          </a:bodyPr>
          <a:lstStyle/>
          <a:p>
            <a:pPr>
              <a:spcBef>
                <a:spcPct val="50000"/>
              </a:spcBef>
            </a:pPr>
            <a:endParaRPr lang="es-MX" sz="1400">
              <a:latin typeface="Times New Roman" pitchFamily="18" charset="0"/>
            </a:endParaRPr>
          </a:p>
        </p:txBody>
      </p:sp>
      <p:sp>
        <p:nvSpPr>
          <p:cNvPr id="69636" name="Line 4"/>
          <p:cNvSpPr>
            <a:spLocks noChangeShapeType="1"/>
          </p:cNvSpPr>
          <p:nvPr/>
        </p:nvSpPr>
        <p:spPr bwMode="auto">
          <a:xfrm>
            <a:off x="3851275" y="1989138"/>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9637" name="Text Box 5"/>
          <p:cNvSpPr txBox="1">
            <a:spLocks noChangeArrowheads="1"/>
          </p:cNvSpPr>
          <p:nvPr/>
        </p:nvSpPr>
        <p:spPr bwMode="auto">
          <a:xfrm>
            <a:off x="5075238" y="1773238"/>
            <a:ext cx="2592387" cy="3968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Permanente</a:t>
            </a:r>
          </a:p>
        </p:txBody>
      </p:sp>
      <p:sp>
        <p:nvSpPr>
          <p:cNvPr id="69638" name="Text Box 6"/>
          <p:cNvSpPr txBox="1">
            <a:spLocks noChangeArrowheads="1"/>
          </p:cNvSpPr>
          <p:nvPr/>
        </p:nvSpPr>
        <p:spPr bwMode="auto">
          <a:xfrm>
            <a:off x="3708400" y="404813"/>
            <a:ext cx="5256213" cy="579437"/>
          </a:xfrm>
          <a:prstGeom prst="rect">
            <a:avLst/>
          </a:prstGeom>
          <a:noFill/>
          <a:ln w="12700" cap="sq">
            <a:noFill/>
            <a:miter lim="800000"/>
            <a:headEnd type="none" w="sm" len="sm"/>
            <a:tailEnd type="none" w="sm" len="sm"/>
          </a:ln>
        </p:spPr>
        <p:txBody>
          <a:bodyPr>
            <a:spAutoFit/>
          </a:bodyPr>
          <a:lstStyle/>
          <a:p>
            <a:pPr algn="ctr">
              <a:spcBef>
                <a:spcPct val="50000"/>
              </a:spcBef>
            </a:pPr>
            <a:r>
              <a:rPr lang="es-ES_tradnl" sz="3200" b="1">
                <a:latin typeface="Tahoma" pitchFamily="34" charset="0"/>
              </a:rPr>
              <a:t>Clasificaci</a:t>
            </a:r>
            <a:r>
              <a:rPr lang="en-US" sz="3200" b="1">
                <a:latin typeface="Tahoma" pitchFamily="34" charset="0"/>
                <a:cs typeface="Tahoma" pitchFamily="34" charset="0"/>
              </a:rPr>
              <a:t>ón de hoteles</a:t>
            </a:r>
          </a:p>
        </p:txBody>
      </p:sp>
      <p:sp>
        <p:nvSpPr>
          <p:cNvPr id="69639" name="Oval 7"/>
          <p:cNvSpPr>
            <a:spLocks noChangeArrowheads="1"/>
          </p:cNvSpPr>
          <p:nvPr/>
        </p:nvSpPr>
        <p:spPr bwMode="auto">
          <a:xfrm>
            <a:off x="1404938" y="3946525"/>
            <a:ext cx="2286000" cy="2362200"/>
          </a:xfrm>
          <a:prstGeom prst="ellipse">
            <a:avLst/>
          </a:prstGeom>
          <a:solidFill>
            <a:srgbClr val="FF9900"/>
          </a:solidFill>
          <a:ln w="12700" cap="sq">
            <a:noFill/>
            <a:round/>
            <a:headEnd type="none" w="sm" len="sm"/>
            <a:tailEnd type="none" w="sm" len="sm"/>
          </a:ln>
        </p:spPr>
        <p:txBody>
          <a:bodyPr wrap="none" anchor="ctr"/>
          <a:lstStyle/>
          <a:p>
            <a:pPr algn="ctr"/>
            <a:r>
              <a:rPr lang="es-ES_tradnl" sz="1900" b="1" dirty="0" smtClean="0">
                <a:latin typeface="Tahoma" pitchFamily="34" charset="0"/>
              </a:rPr>
              <a:t>Organización</a:t>
            </a:r>
            <a:endParaRPr lang="en-US" sz="1900" b="1" dirty="0">
              <a:latin typeface="Tahoma" pitchFamily="34" charset="0"/>
              <a:cs typeface="Tahoma" pitchFamily="34" charset="0"/>
            </a:endParaRPr>
          </a:p>
          <a:p>
            <a:pPr algn="ctr"/>
            <a:r>
              <a:rPr lang="en-US" sz="1900" b="1" dirty="0">
                <a:latin typeface="Tahoma" pitchFamily="34" charset="0"/>
                <a:cs typeface="Tahoma" pitchFamily="34" charset="0"/>
              </a:rPr>
              <a:t>O</a:t>
            </a:r>
          </a:p>
          <a:p>
            <a:pPr algn="ctr"/>
            <a:r>
              <a:rPr lang="en-US" sz="1900" b="1" dirty="0" err="1" smtClean="0">
                <a:latin typeface="Tahoma" pitchFamily="34" charset="0"/>
                <a:cs typeface="Tahoma" pitchFamily="34" charset="0"/>
              </a:rPr>
              <a:t>Comercialización</a:t>
            </a:r>
            <a:endParaRPr lang="en-US" sz="1900" b="1" dirty="0">
              <a:latin typeface="Tahoma" pitchFamily="34" charset="0"/>
            </a:endParaRPr>
          </a:p>
        </p:txBody>
      </p:sp>
      <p:sp>
        <p:nvSpPr>
          <p:cNvPr id="69640" name="Line 8"/>
          <p:cNvSpPr>
            <a:spLocks noChangeShapeType="1"/>
          </p:cNvSpPr>
          <p:nvPr/>
        </p:nvSpPr>
        <p:spPr bwMode="auto">
          <a:xfrm>
            <a:off x="3851275" y="2708275"/>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9641" name="Line 9"/>
          <p:cNvSpPr>
            <a:spLocks noChangeShapeType="1"/>
          </p:cNvSpPr>
          <p:nvPr/>
        </p:nvSpPr>
        <p:spPr bwMode="auto">
          <a:xfrm>
            <a:off x="3852863" y="4940300"/>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9642" name="Line 10"/>
          <p:cNvSpPr>
            <a:spLocks noChangeShapeType="1"/>
          </p:cNvSpPr>
          <p:nvPr/>
        </p:nvSpPr>
        <p:spPr bwMode="auto">
          <a:xfrm>
            <a:off x="3852863" y="5516563"/>
            <a:ext cx="1066800" cy="0"/>
          </a:xfrm>
          <a:prstGeom prst="line">
            <a:avLst/>
          </a:prstGeom>
          <a:noFill/>
          <a:ln w="12700" cap="sq">
            <a:solidFill>
              <a:schemeClr val="tx1"/>
            </a:solidFill>
            <a:round/>
            <a:headEnd type="none" w="sm" len="sm"/>
            <a:tailEnd type="triangle" w="sm" len="sm"/>
          </a:ln>
        </p:spPr>
        <p:txBody>
          <a:bodyPr wrap="none"/>
          <a:lstStyle/>
          <a:p>
            <a:endParaRPr lang="es-ES"/>
          </a:p>
        </p:txBody>
      </p:sp>
      <p:sp>
        <p:nvSpPr>
          <p:cNvPr id="69643" name="Text Box 11"/>
          <p:cNvSpPr txBox="1">
            <a:spLocks noChangeArrowheads="1"/>
          </p:cNvSpPr>
          <p:nvPr/>
        </p:nvSpPr>
        <p:spPr bwMode="auto">
          <a:xfrm>
            <a:off x="5075238" y="2565400"/>
            <a:ext cx="1917700" cy="3968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De estaci</a:t>
            </a:r>
            <a:r>
              <a:rPr lang="en-US" sz="2000">
                <a:latin typeface="Tahoma" pitchFamily="34" charset="0"/>
                <a:cs typeface="Tahoma" pitchFamily="34" charset="0"/>
              </a:rPr>
              <a:t>ón</a:t>
            </a:r>
          </a:p>
        </p:txBody>
      </p:sp>
      <p:sp>
        <p:nvSpPr>
          <p:cNvPr id="69644" name="Text Box 12"/>
          <p:cNvSpPr txBox="1">
            <a:spLocks noChangeArrowheads="1"/>
          </p:cNvSpPr>
          <p:nvPr/>
        </p:nvSpPr>
        <p:spPr bwMode="auto">
          <a:xfrm>
            <a:off x="5076825" y="4652963"/>
            <a:ext cx="3024188" cy="3968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Independiente</a:t>
            </a:r>
          </a:p>
        </p:txBody>
      </p:sp>
      <p:sp>
        <p:nvSpPr>
          <p:cNvPr id="69645" name="Text Box 13"/>
          <p:cNvSpPr txBox="1">
            <a:spLocks noChangeArrowheads="1"/>
          </p:cNvSpPr>
          <p:nvPr/>
        </p:nvSpPr>
        <p:spPr bwMode="auto">
          <a:xfrm>
            <a:off x="5076825" y="5264150"/>
            <a:ext cx="3024188" cy="396875"/>
          </a:xfrm>
          <a:prstGeom prst="rect">
            <a:avLst/>
          </a:prstGeom>
          <a:noFill/>
          <a:ln w="12700" cap="sq">
            <a:noFill/>
            <a:miter lim="800000"/>
            <a:headEnd type="none" w="sm" len="sm"/>
            <a:tailEnd type="none" w="sm" len="sm"/>
          </a:ln>
        </p:spPr>
        <p:txBody>
          <a:bodyPr>
            <a:spAutoFit/>
          </a:bodyPr>
          <a:lstStyle/>
          <a:p>
            <a:r>
              <a:rPr lang="es-ES" sz="2000">
                <a:latin typeface="Tahoma" pitchFamily="34" charset="0"/>
              </a:rPr>
              <a:t>De cadena</a:t>
            </a:r>
          </a:p>
        </p:txBody>
      </p:sp>
      <p:pic>
        <p:nvPicPr>
          <p:cNvPr id="69646" name="Picture 14" descr="hotelestacion"/>
          <p:cNvPicPr>
            <a:picLocks noChangeAspect="1" noChangeArrowheads="1"/>
          </p:cNvPicPr>
          <p:nvPr/>
        </p:nvPicPr>
        <p:blipFill>
          <a:blip r:embed="rId3" cstate="print"/>
          <a:srcRect/>
          <a:stretch>
            <a:fillRect/>
          </a:stretch>
        </p:blipFill>
        <p:spPr bwMode="auto">
          <a:xfrm>
            <a:off x="6877050" y="2205038"/>
            <a:ext cx="1435100" cy="2159000"/>
          </a:xfrm>
          <a:prstGeom prst="rect">
            <a:avLst/>
          </a:prstGeom>
          <a:noFill/>
          <a:ln w="9525">
            <a:noFill/>
            <a:miter lim="800000"/>
            <a:headEnd/>
            <a:tailEnd/>
          </a:ln>
        </p:spPr>
      </p:pic>
      <p:grpSp>
        <p:nvGrpSpPr>
          <p:cNvPr id="2" name="Group 15"/>
          <p:cNvGrpSpPr>
            <a:grpSpLocks/>
          </p:cNvGrpSpPr>
          <p:nvPr/>
        </p:nvGrpSpPr>
        <p:grpSpPr bwMode="auto">
          <a:xfrm>
            <a:off x="4787900" y="5456238"/>
            <a:ext cx="4356100" cy="1401762"/>
            <a:chOff x="3016" y="3437"/>
            <a:chExt cx="2744" cy="883"/>
          </a:xfrm>
        </p:grpSpPr>
        <p:pic>
          <p:nvPicPr>
            <p:cNvPr id="7184" name="Picture 16" descr="caminoreal"/>
            <p:cNvPicPr>
              <a:picLocks noChangeAspect="1" noChangeArrowheads="1"/>
            </p:cNvPicPr>
            <p:nvPr/>
          </p:nvPicPr>
          <p:blipFill>
            <a:blip r:embed="rId4" cstate="print"/>
            <a:srcRect/>
            <a:stretch>
              <a:fillRect/>
            </a:stretch>
          </p:blipFill>
          <p:spPr bwMode="auto">
            <a:xfrm>
              <a:off x="4712" y="3437"/>
              <a:ext cx="1048" cy="883"/>
            </a:xfrm>
            <a:prstGeom prst="rect">
              <a:avLst/>
            </a:prstGeom>
            <a:noFill/>
            <a:ln w="9525">
              <a:noFill/>
              <a:miter lim="800000"/>
              <a:headEnd/>
              <a:tailEnd/>
            </a:ln>
          </p:spPr>
        </p:pic>
        <p:pic>
          <p:nvPicPr>
            <p:cNvPr id="7185" name="Picture 17" descr="marriott"/>
            <p:cNvPicPr>
              <a:picLocks noChangeAspect="1" noChangeArrowheads="1"/>
            </p:cNvPicPr>
            <p:nvPr/>
          </p:nvPicPr>
          <p:blipFill>
            <a:blip r:embed="rId5" cstate="print"/>
            <a:srcRect/>
            <a:stretch>
              <a:fillRect/>
            </a:stretch>
          </p:blipFill>
          <p:spPr bwMode="auto">
            <a:xfrm>
              <a:off x="3878" y="3566"/>
              <a:ext cx="684" cy="132"/>
            </a:xfrm>
            <a:prstGeom prst="rect">
              <a:avLst/>
            </a:prstGeom>
            <a:noFill/>
            <a:ln w="9525">
              <a:noFill/>
              <a:miter lim="800000"/>
              <a:headEnd/>
              <a:tailEnd/>
            </a:ln>
          </p:spPr>
        </p:pic>
        <p:pic>
          <p:nvPicPr>
            <p:cNvPr id="7186" name="Picture 18" descr="grupo posadas"/>
            <p:cNvPicPr>
              <a:picLocks noChangeAspect="1" noChangeArrowheads="1"/>
            </p:cNvPicPr>
            <p:nvPr/>
          </p:nvPicPr>
          <p:blipFill>
            <a:blip r:embed="rId6" cstate="print"/>
            <a:srcRect/>
            <a:stretch>
              <a:fillRect/>
            </a:stretch>
          </p:blipFill>
          <p:spPr bwMode="auto">
            <a:xfrm>
              <a:off x="3016" y="3768"/>
              <a:ext cx="1620" cy="552"/>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69638"/>
                                        </p:tgtEl>
                                        <p:attrNameLst>
                                          <p:attrName>style.visibility</p:attrName>
                                        </p:attrNameLst>
                                      </p:cBhvr>
                                      <p:to>
                                        <p:strVal val="visible"/>
                                      </p:to>
                                    </p:set>
                                    <p:animEffect transition="in" filter="fade">
                                      <p:cBhvr>
                                        <p:cTn id="7" dur="1000"/>
                                        <p:tgtEl>
                                          <p:spTgt spid="69638"/>
                                        </p:tgtEl>
                                      </p:cBhvr>
                                    </p:animEffect>
                                    <p:anim calcmode="lin" valueType="num">
                                      <p:cBhvr>
                                        <p:cTn id="8" dur="1000" fill="hold"/>
                                        <p:tgtEl>
                                          <p:spTgt spid="69638"/>
                                        </p:tgtEl>
                                        <p:attrNameLst>
                                          <p:attrName>ppt_x</p:attrName>
                                        </p:attrNameLst>
                                      </p:cBhvr>
                                      <p:tavLst>
                                        <p:tav tm="0">
                                          <p:val>
                                            <p:strVal val="#ppt_x-.1"/>
                                          </p:val>
                                        </p:tav>
                                        <p:tav tm="100000">
                                          <p:val>
                                            <p:strVal val="#ppt_x"/>
                                          </p:val>
                                        </p:tav>
                                      </p:tavLst>
                                    </p:anim>
                                    <p:anim calcmode="lin" valueType="num">
                                      <p:cBhvr>
                                        <p:cTn id="9" dur="1000" fill="hold"/>
                                        <p:tgtEl>
                                          <p:spTgt spid="69638"/>
                                        </p:tgtEl>
                                        <p:attrNameLst>
                                          <p:attrName>ppt_y</p:attrName>
                                        </p:attrNameLst>
                                      </p:cBhvr>
                                      <p:tavLst>
                                        <p:tav tm="0">
                                          <p:val>
                                            <p:strVal val="#ppt_y"/>
                                          </p:val>
                                        </p:tav>
                                        <p:tav tm="100000">
                                          <p:val>
                                            <p:strVal val="#ppt_y"/>
                                          </p:val>
                                        </p:tav>
                                      </p:tavLst>
                                    </p:anim>
                                  </p:childTnLst>
                                </p:cTn>
                              </p:par>
                            </p:childTnLst>
                          </p:cTn>
                        </p:par>
                        <p:par>
                          <p:cTn id="10" fill="hold">
                            <p:stCondLst>
                              <p:cond delay="3100"/>
                            </p:stCondLst>
                            <p:childTnLst>
                              <p:par>
                                <p:cTn id="11" presetID="53" presetClass="entr" presetSubtype="0" fill="hold" grpId="0" nodeType="afterEffect">
                                  <p:stCondLst>
                                    <p:cond delay="0"/>
                                  </p:stCondLst>
                                  <p:childTnLst>
                                    <p:set>
                                      <p:cBhvr>
                                        <p:cTn id="12" dur="1" fill="hold">
                                          <p:stCondLst>
                                            <p:cond delay="0"/>
                                          </p:stCondLst>
                                        </p:cTn>
                                        <p:tgtEl>
                                          <p:spTgt spid="69634"/>
                                        </p:tgtEl>
                                        <p:attrNameLst>
                                          <p:attrName>style.visibility</p:attrName>
                                        </p:attrNameLst>
                                      </p:cBhvr>
                                      <p:to>
                                        <p:strVal val="visible"/>
                                      </p:to>
                                    </p:set>
                                    <p:anim calcmode="lin" valueType="num">
                                      <p:cBhvr>
                                        <p:cTn id="13" dur="500" fill="hold"/>
                                        <p:tgtEl>
                                          <p:spTgt spid="69634"/>
                                        </p:tgtEl>
                                        <p:attrNameLst>
                                          <p:attrName>ppt_w</p:attrName>
                                        </p:attrNameLst>
                                      </p:cBhvr>
                                      <p:tavLst>
                                        <p:tav tm="0">
                                          <p:val>
                                            <p:fltVal val="0"/>
                                          </p:val>
                                        </p:tav>
                                        <p:tav tm="100000">
                                          <p:val>
                                            <p:strVal val="#ppt_w"/>
                                          </p:val>
                                        </p:tav>
                                      </p:tavLst>
                                    </p:anim>
                                    <p:anim calcmode="lin" valueType="num">
                                      <p:cBhvr>
                                        <p:cTn id="14" dur="500" fill="hold"/>
                                        <p:tgtEl>
                                          <p:spTgt spid="69634"/>
                                        </p:tgtEl>
                                        <p:attrNameLst>
                                          <p:attrName>ppt_h</p:attrName>
                                        </p:attrNameLst>
                                      </p:cBhvr>
                                      <p:tavLst>
                                        <p:tav tm="0">
                                          <p:val>
                                            <p:fltVal val="0"/>
                                          </p:val>
                                        </p:tav>
                                        <p:tav tm="100000">
                                          <p:val>
                                            <p:strVal val="#ppt_h"/>
                                          </p:val>
                                        </p:tav>
                                      </p:tavLst>
                                    </p:anim>
                                    <p:animEffect transition="in" filter="fade">
                                      <p:cBhvr>
                                        <p:cTn id="15" dur="500"/>
                                        <p:tgtEl>
                                          <p:spTgt spid="69634"/>
                                        </p:tgtEl>
                                      </p:cBhvr>
                                    </p:animEffect>
                                  </p:childTnLst>
                                </p:cTn>
                              </p:par>
                            </p:childTnLst>
                          </p:cTn>
                        </p:par>
                        <p:par>
                          <p:cTn id="16" fill="hold">
                            <p:stCondLst>
                              <p:cond delay="3600"/>
                            </p:stCondLst>
                            <p:childTnLst>
                              <p:par>
                                <p:cTn id="17" presetID="22" presetClass="entr" presetSubtype="8" fill="hold" grpId="0" nodeType="afterEffect">
                                  <p:stCondLst>
                                    <p:cond delay="0"/>
                                  </p:stCondLst>
                                  <p:childTnLst>
                                    <p:set>
                                      <p:cBhvr>
                                        <p:cTn id="18" dur="1" fill="hold">
                                          <p:stCondLst>
                                            <p:cond delay="0"/>
                                          </p:stCondLst>
                                        </p:cTn>
                                        <p:tgtEl>
                                          <p:spTgt spid="69636"/>
                                        </p:tgtEl>
                                        <p:attrNameLst>
                                          <p:attrName>style.visibility</p:attrName>
                                        </p:attrNameLst>
                                      </p:cBhvr>
                                      <p:to>
                                        <p:strVal val="visible"/>
                                      </p:to>
                                    </p:set>
                                    <p:animEffect transition="in" filter="wipe(left)">
                                      <p:cBhvr>
                                        <p:cTn id="19" dur="500"/>
                                        <p:tgtEl>
                                          <p:spTgt spid="69636"/>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9637"/>
                                        </p:tgtEl>
                                        <p:attrNameLst>
                                          <p:attrName>style.visibility</p:attrName>
                                        </p:attrNameLst>
                                      </p:cBhvr>
                                      <p:to>
                                        <p:strVal val="visible"/>
                                      </p:to>
                                    </p:set>
                                    <p:animEffect transition="in" filter="fade">
                                      <p:cBhvr>
                                        <p:cTn id="24" dur="2000"/>
                                        <p:tgtEl>
                                          <p:spTgt spid="69637"/>
                                        </p:tgtEl>
                                      </p:cBhvr>
                                    </p:animEffect>
                                  </p:childTnLst>
                                </p:cTn>
                              </p:par>
                            </p:childTnLst>
                          </p:cTn>
                        </p:par>
                        <p:par>
                          <p:cTn id="25" fill="hold">
                            <p:stCondLst>
                              <p:cond delay="2000"/>
                            </p:stCondLst>
                            <p:childTnLst>
                              <p:par>
                                <p:cTn id="26" presetID="22" presetClass="entr" presetSubtype="8" fill="hold" grpId="0" nodeType="afterEffect">
                                  <p:stCondLst>
                                    <p:cond delay="0"/>
                                  </p:stCondLst>
                                  <p:childTnLst>
                                    <p:set>
                                      <p:cBhvr>
                                        <p:cTn id="27" dur="1" fill="hold">
                                          <p:stCondLst>
                                            <p:cond delay="0"/>
                                          </p:stCondLst>
                                        </p:cTn>
                                        <p:tgtEl>
                                          <p:spTgt spid="69640"/>
                                        </p:tgtEl>
                                        <p:attrNameLst>
                                          <p:attrName>style.visibility</p:attrName>
                                        </p:attrNameLst>
                                      </p:cBhvr>
                                      <p:to>
                                        <p:strVal val="visible"/>
                                      </p:to>
                                    </p:set>
                                    <p:animEffect transition="in" filter="wipe(left)">
                                      <p:cBhvr>
                                        <p:cTn id="28" dur="500"/>
                                        <p:tgtEl>
                                          <p:spTgt spid="69640"/>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69643"/>
                                        </p:tgtEl>
                                        <p:attrNameLst>
                                          <p:attrName>style.visibility</p:attrName>
                                        </p:attrNameLst>
                                      </p:cBhvr>
                                      <p:to>
                                        <p:strVal val="visible"/>
                                      </p:to>
                                    </p:set>
                                    <p:animEffect transition="in" filter="fade">
                                      <p:cBhvr>
                                        <p:cTn id="31" dur="2000"/>
                                        <p:tgtEl>
                                          <p:spTgt spid="69643"/>
                                        </p:tgtEl>
                                      </p:cBhvr>
                                    </p:animEffect>
                                  </p:childTnLst>
                                </p:cTn>
                              </p:par>
                              <p:par>
                                <p:cTn id="32" presetID="2" presetClass="entr" presetSubtype="4" fill="hold" nodeType="withEffect">
                                  <p:stCondLst>
                                    <p:cond delay="0"/>
                                  </p:stCondLst>
                                  <p:childTnLst>
                                    <p:set>
                                      <p:cBhvr>
                                        <p:cTn id="33" dur="1" fill="hold">
                                          <p:stCondLst>
                                            <p:cond delay="0"/>
                                          </p:stCondLst>
                                        </p:cTn>
                                        <p:tgtEl>
                                          <p:spTgt spid="69646"/>
                                        </p:tgtEl>
                                        <p:attrNameLst>
                                          <p:attrName>style.visibility</p:attrName>
                                        </p:attrNameLst>
                                      </p:cBhvr>
                                      <p:to>
                                        <p:strVal val="visible"/>
                                      </p:to>
                                    </p:set>
                                    <p:anim calcmode="lin" valueType="num">
                                      <p:cBhvr additive="base">
                                        <p:cTn id="34" dur="500" fill="hold"/>
                                        <p:tgtEl>
                                          <p:spTgt spid="69646"/>
                                        </p:tgtEl>
                                        <p:attrNameLst>
                                          <p:attrName>ppt_x</p:attrName>
                                        </p:attrNameLst>
                                      </p:cBhvr>
                                      <p:tavLst>
                                        <p:tav tm="0">
                                          <p:val>
                                            <p:strVal val="#ppt_x"/>
                                          </p:val>
                                        </p:tav>
                                        <p:tav tm="100000">
                                          <p:val>
                                            <p:strVal val="#ppt_x"/>
                                          </p:val>
                                        </p:tav>
                                      </p:tavLst>
                                    </p:anim>
                                    <p:anim calcmode="lin" valueType="num">
                                      <p:cBhvr additive="base">
                                        <p:cTn id="35" dur="500" fill="hold"/>
                                        <p:tgtEl>
                                          <p:spTgt spid="69646"/>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grpId="0" nodeType="clickEffect">
                                  <p:stCondLst>
                                    <p:cond delay="0"/>
                                  </p:stCondLst>
                                  <p:childTnLst>
                                    <p:set>
                                      <p:cBhvr>
                                        <p:cTn id="39" dur="1" fill="hold">
                                          <p:stCondLst>
                                            <p:cond delay="0"/>
                                          </p:stCondLst>
                                        </p:cTn>
                                        <p:tgtEl>
                                          <p:spTgt spid="69639"/>
                                        </p:tgtEl>
                                        <p:attrNameLst>
                                          <p:attrName>style.visibility</p:attrName>
                                        </p:attrNameLst>
                                      </p:cBhvr>
                                      <p:to>
                                        <p:strVal val="visible"/>
                                      </p:to>
                                    </p:set>
                                    <p:anim calcmode="lin" valueType="num">
                                      <p:cBhvr>
                                        <p:cTn id="40" dur="500" fill="hold"/>
                                        <p:tgtEl>
                                          <p:spTgt spid="69639"/>
                                        </p:tgtEl>
                                        <p:attrNameLst>
                                          <p:attrName>ppt_w</p:attrName>
                                        </p:attrNameLst>
                                      </p:cBhvr>
                                      <p:tavLst>
                                        <p:tav tm="0">
                                          <p:val>
                                            <p:fltVal val="0"/>
                                          </p:val>
                                        </p:tav>
                                        <p:tav tm="100000">
                                          <p:val>
                                            <p:strVal val="#ppt_w"/>
                                          </p:val>
                                        </p:tav>
                                      </p:tavLst>
                                    </p:anim>
                                    <p:anim calcmode="lin" valueType="num">
                                      <p:cBhvr>
                                        <p:cTn id="41" dur="500" fill="hold"/>
                                        <p:tgtEl>
                                          <p:spTgt spid="69639"/>
                                        </p:tgtEl>
                                        <p:attrNameLst>
                                          <p:attrName>ppt_h</p:attrName>
                                        </p:attrNameLst>
                                      </p:cBhvr>
                                      <p:tavLst>
                                        <p:tav tm="0">
                                          <p:val>
                                            <p:fltVal val="0"/>
                                          </p:val>
                                        </p:tav>
                                        <p:tav tm="100000">
                                          <p:val>
                                            <p:strVal val="#ppt_h"/>
                                          </p:val>
                                        </p:tav>
                                      </p:tavLst>
                                    </p:anim>
                                    <p:animEffect transition="in" filter="fade">
                                      <p:cBhvr>
                                        <p:cTn id="42" dur="500"/>
                                        <p:tgtEl>
                                          <p:spTgt spid="69639"/>
                                        </p:tgtEl>
                                      </p:cBhvr>
                                    </p:animEffect>
                                  </p:childTnLst>
                                </p:cTn>
                              </p:par>
                            </p:childTnLst>
                          </p:cTn>
                        </p:par>
                        <p:par>
                          <p:cTn id="43" fill="hold">
                            <p:stCondLst>
                              <p:cond delay="500"/>
                            </p:stCondLst>
                            <p:childTnLst>
                              <p:par>
                                <p:cTn id="44" presetID="22" presetClass="entr" presetSubtype="8" fill="hold" grpId="0" nodeType="afterEffect">
                                  <p:stCondLst>
                                    <p:cond delay="0"/>
                                  </p:stCondLst>
                                  <p:childTnLst>
                                    <p:set>
                                      <p:cBhvr>
                                        <p:cTn id="45" dur="1" fill="hold">
                                          <p:stCondLst>
                                            <p:cond delay="0"/>
                                          </p:stCondLst>
                                        </p:cTn>
                                        <p:tgtEl>
                                          <p:spTgt spid="69641"/>
                                        </p:tgtEl>
                                        <p:attrNameLst>
                                          <p:attrName>style.visibility</p:attrName>
                                        </p:attrNameLst>
                                      </p:cBhvr>
                                      <p:to>
                                        <p:strVal val="visible"/>
                                      </p:to>
                                    </p:set>
                                    <p:animEffect transition="in" filter="wipe(left)">
                                      <p:cBhvr>
                                        <p:cTn id="46" dur="500"/>
                                        <p:tgtEl>
                                          <p:spTgt spid="69641"/>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69644"/>
                                        </p:tgtEl>
                                        <p:attrNameLst>
                                          <p:attrName>style.visibility</p:attrName>
                                        </p:attrNameLst>
                                      </p:cBhvr>
                                      <p:to>
                                        <p:strVal val="visible"/>
                                      </p:to>
                                    </p:set>
                                    <p:animEffect transition="in" filter="fade">
                                      <p:cBhvr>
                                        <p:cTn id="51" dur="2000"/>
                                        <p:tgtEl>
                                          <p:spTgt spid="69644"/>
                                        </p:tgtEl>
                                      </p:cBhvr>
                                    </p:animEffect>
                                  </p:childTnLst>
                                </p:cTn>
                              </p:par>
                            </p:childTnLst>
                          </p:cTn>
                        </p:par>
                        <p:par>
                          <p:cTn id="52" fill="hold">
                            <p:stCondLst>
                              <p:cond delay="2000"/>
                            </p:stCondLst>
                            <p:childTnLst>
                              <p:par>
                                <p:cTn id="53" presetID="22" presetClass="entr" presetSubtype="8" fill="hold" grpId="0" nodeType="afterEffect">
                                  <p:stCondLst>
                                    <p:cond delay="0"/>
                                  </p:stCondLst>
                                  <p:childTnLst>
                                    <p:set>
                                      <p:cBhvr>
                                        <p:cTn id="54" dur="1" fill="hold">
                                          <p:stCondLst>
                                            <p:cond delay="0"/>
                                          </p:stCondLst>
                                        </p:cTn>
                                        <p:tgtEl>
                                          <p:spTgt spid="69642"/>
                                        </p:tgtEl>
                                        <p:attrNameLst>
                                          <p:attrName>style.visibility</p:attrName>
                                        </p:attrNameLst>
                                      </p:cBhvr>
                                      <p:to>
                                        <p:strVal val="visible"/>
                                      </p:to>
                                    </p:set>
                                    <p:animEffect transition="in" filter="wipe(left)">
                                      <p:cBhvr>
                                        <p:cTn id="55" dur="500"/>
                                        <p:tgtEl>
                                          <p:spTgt spid="69642"/>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69645"/>
                                        </p:tgtEl>
                                        <p:attrNameLst>
                                          <p:attrName>style.visibility</p:attrName>
                                        </p:attrNameLst>
                                      </p:cBhvr>
                                      <p:to>
                                        <p:strVal val="visible"/>
                                      </p:to>
                                    </p:set>
                                    <p:animEffect transition="in" filter="fade">
                                      <p:cBhvr>
                                        <p:cTn id="60" dur="2000"/>
                                        <p:tgtEl>
                                          <p:spTgt spid="69645"/>
                                        </p:tgtEl>
                                      </p:cBhvr>
                                    </p:animEffect>
                                  </p:childTnLst>
                                </p:cTn>
                              </p:par>
                              <p:par>
                                <p:cTn id="61" presetID="2" presetClass="entr" presetSubtype="4" fill="hold" nodeType="withEffect">
                                  <p:stCondLst>
                                    <p:cond delay="0"/>
                                  </p:stCondLst>
                                  <p:childTnLst>
                                    <p:set>
                                      <p:cBhvr>
                                        <p:cTn id="62" dur="1" fill="hold">
                                          <p:stCondLst>
                                            <p:cond delay="0"/>
                                          </p:stCondLst>
                                        </p:cTn>
                                        <p:tgtEl>
                                          <p:spTgt spid="2"/>
                                        </p:tgtEl>
                                        <p:attrNameLst>
                                          <p:attrName>style.visibility</p:attrName>
                                        </p:attrNameLst>
                                      </p:cBhvr>
                                      <p:to>
                                        <p:strVal val="visible"/>
                                      </p:to>
                                    </p:set>
                                    <p:anim calcmode="lin" valueType="num">
                                      <p:cBhvr additive="base">
                                        <p:cTn id="63" dur="500" fill="hold"/>
                                        <p:tgtEl>
                                          <p:spTgt spid="2"/>
                                        </p:tgtEl>
                                        <p:attrNameLst>
                                          <p:attrName>ppt_x</p:attrName>
                                        </p:attrNameLst>
                                      </p:cBhvr>
                                      <p:tavLst>
                                        <p:tav tm="0">
                                          <p:val>
                                            <p:strVal val="#ppt_x"/>
                                          </p:val>
                                        </p:tav>
                                        <p:tav tm="100000">
                                          <p:val>
                                            <p:strVal val="#ppt_x"/>
                                          </p:val>
                                        </p:tav>
                                      </p:tavLst>
                                    </p:anim>
                                    <p:anim calcmode="lin" valueType="num">
                                      <p:cBhvr additive="base">
                                        <p:cTn id="6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animBg="1"/>
      <p:bldP spid="69636" grpId="0" animBg="1"/>
      <p:bldP spid="69637" grpId="0"/>
      <p:bldP spid="69638" grpId="0"/>
      <p:bldP spid="69639" grpId="0" animBg="1"/>
      <p:bldP spid="69640" grpId="0" animBg="1"/>
      <p:bldP spid="69641" grpId="0" animBg="1"/>
      <p:bldP spid="69642" grpId="0" animBg="1"/>
      <p:bldP spid="69643" grpId="0"/>
      <p:bldP spid="69644" grpId="0"/>
      <p:bldP spid="69645"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0" y="188913"/>
            <a:ext cx="4608513" cy="576262"/>
          </a:xfrm>
          <a:noFill/>
        </p:spPr>
        <p:txBody>
          <a:bodyPr/>
          <a:lstStyle/>
          <a:p>
            <a:pPr eaLnBrk="1" hangingPunct="1"/>
            <a:r>
              <a:rPr lang="es-ES" sz="2700" b="1" smtClean="0">
                <a:solidFill>
                  <a:schemeClr val="tx1"/>
                </a:solidFill>
                <a:effectLst/>
                <a:latin typeface="Tahoma" pitchFamily="34" charset="0"/>
              </a:rPr>
              <a:t>Tipo de comercializaci</a:t>
            </a:r>
            <a:r>
              <a:rPr lang="en-US" sz="2700" b="1" smtClean="0">
                <a:solidFill>
                  <a:schemeClr val="tx1"/>
                </a:solidFill>
                <a:effectLst/>
                <a:latin typeface="Tahoma" pitchFamily="34" charset="0"/>
                <a:cs typeface="Tahoma" pitchFamily="34" charset="0"/>
              </a:rPr>
              <a:t>ón</a:t>
            </a:r>
          </a:p>
        </p:txBody>
      </p:sp>
      <p:sp>
        <p:nvSpPr>
          <p:cNvPr id="71683" name="Text Box 3"/>
          <p:cNvSpPr txBox="1">
            <a:spLocks noChangeArrowheads="1"/>
          </p:cNvSpPr>
          <p:nvPr/>
        </p:nvSpPr>
        <p:spPr bwMode="auto">
          <a:xfrm>
            <a:off x="684213" y="1123950"/>
            <a:ext cx="7772400" cy="1222375"/>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s-ES" sz="2000" b="1">
                <a:solidFill>
                  <a:srgbClr val="FF9900"/>
                </a:solidFill>
                <a:latin typeface="Tahoma" pitchFamily="34" charset="0"/>
              </a:rPr>
              <a:t>Hotel independiente:</a:t>
            </a:r>
          </a:p>
          <a:p>
            <a:pPr marL="457200" indent="-457200">
              <a:spcBef>
                <a:spcPct val="50000"/>
              </a:spcBef>
              <a:buFontTx/>
              <a:buChar char="•"/>
            </a:pPr>
            <a:r>
              <a:rPr lang="es-ES" b="1">
                <a:latin typeface="Tahoma" pitchFamily="34" charset="0"/>
              </a:rPr>
              <a:t>Administraci</a:t>
            </a:r>
            <a:r>
              <a:rPr lang="en-US" b="1">
                <a:latin typeface="Tahoma" pitchFamily="34" charset="0"/>
                <a:cs typeface="Tahoma" pitchFamily="34" charset="0"/>
              </a:rPr>
              <a:t>ón por parte del propietario</a:t>
            </a:r>
          </a:p>
          <a:p>
            <a:pPr marL="457200" indent="-457200">
              <a:spcBef>
                <a:spcPct val="50000"/>
              </a:spcBef>
              <a:buFontTx/>
              <a:buChar char="•"/>
            </a:pPr>
            <a:r>
              <a:rPr lang="es-ES" b="1">
                <a:latin typeface="Tahoma" pitchFamily="34" charset="0"/>
              </a:rPr>
              <a:t>Administraci</a:t>
            </a:r>
            <a:r>
              <a:rPr lang="en-US" b="1">
                <a:latin typeface="Tahoma" pitchFamily="34" charset="0"/>
              </a:rPr>
              <a:t>ón por parte de una sociedad</a:t>
            </a:r>
            <a:endParaRPr lang="es-ES_tradnl" b="1">
              <a:latin typeface="Tahoma" pitchFamily="34" charset="0"/>
            </a:endParaRPr>
          </a:p>
        </p:txBody>
      </p:sp>
      <p:sp>
        <p:nvSpPr>
          <p:cNvPr id="71684" name="Text Box 4"/>
          <p:cNvSpPr txBox="1">
            <a:spLocks noChangeArrowheads="1"/>
          </p:cNvSpPr>
          <p:nvPr/>
        </p:nvSpPr>
        <p:spPr bwMode="auto">
          <a:xfrm>
            <a:off x="684213" y="2716213"/>
            <a:ext cx="7772400" cy="3376612"/>
          </a:xfrm>
          <a:prstGeom prst="rect">
            <a:avLst/>
          </a:prstGeom>
          <a:noFill/>
          <a:ln w="12700" cap="sq">
            <a:noFill/>
            <a:miter lim="800000"/>
            <a:headEnd type="none" w="sm" len="sm"/>
            <a:tailEnd type="none" w="sm" len="sm"/>
          </a:ln>
        </p:spPr>
        <p:txBody>
          <a:bodyPr>
            <a:spAutoFit/>
          </a:bodyPr>
          <a:lstStyle/>
          <a:p>
            <a:pPr marL="457200" indent="-457200">
              <a:spcBef>
                <a:spcPct val="50000"/>
              </a:spcBef>
            </a:pPr>
            <a:r>
              <a:rPr lang="es-ES" sz="2000" b="1" dirty="0">
                <a:solidFill>
                  <a:srgbClr val="FF9900"/>
                </a:solidFill>
                <a:latin typeface="Tahoma" pitchFamily="34" charset="0"/>
              </a:rPr>
              <a:t>Hoteles de cadena:</a:t>
            </a:r>
          </a:p>
          <a:p>
            <a:pPr marL="457200" indent="-457200">
              <a:spcBef>
                <a:spcPct val="50000"/>
              </a:spcBef>
              <a:buFontTx/>
              <a:buChar char="•"/>
            </a:pPr>
            <a:r>
              <a:rPr lang="es-ES" b="1" dirty="0">
                <a:latin typeface="Tahoma" pitchFamily="34" charset="0"/>
              </a:rPr>
              <a:t>1 sola </a:t>
            </a:r>
            <a:r>
              <a:rPr lang="es-ES" b="1" dirty="0" err="1">
                <a:latin typeface="Tahoma" pitchFamily="34" charset="0"/>
              </a:rPr>
              <a:t>organizaci</a:t>
            </a:r>
            <a:r>
              <a:rPr lang="en-US" b="1" dirty="0" err="1">
                <a:latin typeface="Tahoma" pitchFamily="34" charset="0"/>
                <a:cs typeface="Tahoma" pitchFamily="34" charset="0"/>
              </a:rPr>
              <a:t>ón</a:t>
            </a:r>
            <a:r>
              <a:rPr lang="en-US" b="1" dirty="0">
                <a:latin typeface="Tahoma" pitchFamily="34" charset="0"/>
                <a:cs typeface="Tahoma" pitchFamily="34" charset="0"/>
              </a:rPr>
              <a:t> </a:t>
            </a:r>
            <a:r>
              <a:rPr lang="en-US" b="1" dirty="0" err="1">
                <a:latin typeface="Tahoma" pitchFamily="34" charset="0"/>
                <a:cs typeface="Tahoma" pitchFamily="34" charset="0"/>
              </a:rPr>
              <a:t>es</a:t>
            </a:r>
            <a:r>
              <a:rPr lang="en-US" b="1" dirty="0">
                <a:latin typeface="Tahoma" pitchFamily="34" charset="0"/>
                <a:cs typeface="Tahoma" pitchFamily="34" charset="0"/>
              </a:rPr>
              <a:t> </a:t>
            </a:r>
            <a:r>
              <a:rPr lang="en-US" b="1" dirty="0" err="1">
                <a:latin typeface="Tahoma" pitchFamily="34" charset="0"/>
                <a:cs typeface="Tahoma" pitchFamily="34" charset="0"/>
              </a:rPr>
              <a:t>dueña</a:t>
            </a:r>
            <a:r>
              <a:rPr lang="en-US" b="1" dirty="0">
                <a:latin typeface="Tahoma" pitchFamily="34" charset="0"/>
                <a:cs typeface="Tahoma" pitchFamily="34" charset="0"/>
              </a:rPr>
              <a:t> y </a:t>
            </a:r>
            <a:r>
              <a:rPr lang="en-US" b="1" dirty="0" err="1">
                <a:latin typeface="Tahoma" pitchFamily="34" charset="0"/>
                <a:cs typeface="Tahoma" pitchFamily="34" charset="0"/>
              </a:rPr>
              <a:t>administra</a:t>
            </a:r>
            <a:r>
              <a:rPr lang="en-US" b="1" dirty="0">
                <a:latin typeface="Tahoma" pitchFamily="34" charset="0"/>
                <a:cs typeface="Tahoma" pitchFamily="34" charset="0"/>
              </a:rPr>
              <a:t> </a:t>
            </a:r>
            <a:r>
              <a:rPr lang="en-US" b="1" dirty="0" err="1">
                <a:latin typeface="Tahoma" pitchFamily="34" charset="0"/>
                <a:cs typeface="Tahoma" pitchFamily="34" charset="0"/>
              </a:rPr>
              <a:t>varios</a:t>
            </a:r>
            <a:r>
              <a:rPr lang="en-US" b="1" dirty="0">
                <a:latin typeface="Tahoma" pitchFamily="34" charset="0"/>
                <a:cs typeface="Tahoma" pitchFamily="34" charset="0"/>
              </a:rPr>
              <a:t> </a:t>
            </a:r>
            <a:r>
              <a:rPr lang="en-US" b="1" dirty="0" err="1">
                <a:latin typeface="Tahoma" pitchFamily="34" charset="0"/>
                <a:cs typeface="Tahoma" pitchFamily="34" charset="0"/>
              </a:rPr>
              <a:t>hoteles</a:t>
            </a:r>
            <a:r>
              <a:rPr lang="en-US" b="1" dirty="0">
                <a:latin typeface="Tahoma" pitchFamily="34" charset="0"/>
                <a:cs typeface="Tahoma" pitchFamily="34" charset="0"/>
              </a:rPr>
              <a:t>.</a:t>
            </a:r>
          </a:p>
          <a:p>
            <a:pPr marL="457200" indent="-457200">
              <a:spcBef>
                <a:spcPct val="50000"/>
              </a:spcBef>
              <a:buFontTx/>
              <a:buChar char="•"/>
            </a:pPr>
            <a:r>
              <a:rPr lang="en-US" b="1" dirty="0" err="1">
                <a:latin typeface="Tahoma" pitchFamily="34" charset="0"/>
                <a:cs typeface="Tahoma" pitchFamily="34" charset="0"/>
              </a:rPr>
              <a:t>Estándares</a:t>
            </a:r>
            <a:r>
              <a:rPr lang="en-US" b="1" dirty="0">
                <a:latin typeface="Tahoma" pitchFamily="34" charset="0"/>
                <a:cs typeface="Tahoma" pitchFamily="34" charset="0"/>
              </a:rPr>
              <a:t> de </a:t>
            </a:r>
            <a:r>
              <a:rPr lang="en-US" b="1" dirty="0" err="1">
                <a:latin typeface="Tahoma" pitchFamily="34" charset="0"/>
                <a:cs typeface="Tahoma" pitchFamily="34" charset="0"/>
              </a:rPr>
              <a:t>servicio-limpieza-decoración-mobiliario-calidad</a:t>
            </a:r>
            <a:r>
              <a:rPr lang="en-US" b="1" dirty="0">
                <a:latin typeface="Tahoma" pitchFamily="34" charset="0"/>
                <a:cs typeface="Tahoma" pitchFamily="34" charset="0"/>
              </a:rPr>
              <a:t>.</a:t>
            </a:r>
          </a:p>
          <a:p>
            <a:pPr marL="457200" indent="-457200">
              <a:spcBef>
                <a:spcPct val="50000"/>
              </a:spcBef>
              <a:buFontTx/>
              <a:buChar char="•"/>
            </a:pPr>
            <a:r>
              <a:rPr lang="en-US" b="1" dirty="0" err="1">
                <a:latin typeface="Tahoma" pitchFamily="34" charset="0"/>
                <a:cs typeface="Tahoma" pitchFamily="34" charset="0"/>
              </a:rPr>
              <a:t>Ventajas</a:t>
            </a:r>
            <a:r>
              <a:rPr lang="en-US" b="1" dirty="0">
                <a:latin typeface="Tahoma" pitchFamily="34" charset="0"/>
                <a:cs typeface="Tahoma" pitchFamily="34" charset="0"/>
              </a:rPr>
              <a:t>: </a:t>
            </a:r>
          </a:p>
          <a:p>
            <a:pPr marL="914400" lvl="1" indent="-457200">
              <a:spcBef>
                <a:spcPct val="50000"/>
              </a:spcBef>
              <a:buFontTx/>
              <a:buAutoNum type="arabicPeriod"/>
            </a:pPr>
            <a:r>
              <a:rPr lang="en-US" sz="1600" b="1" dirty="0" err="1">
                <a:latin typeface="Tahoma" pitchFamily="34" charset="0"/>
                <a:cs typeface="Tahoma" pitchFamily="34" charset="0"/>
              </a:rPr>
              <a:t>Compras</a:t>
            </a:r>
            <a:r>
              <a:rPr lang="en-US" sz="1600" b="1" dirty="0">
                <a:latin typeface="Tahoma" pitchFamily="34" charset="0"/>
                <a:cs typeface="Tahoma" pitchFamily="34" charset="0"/>
              </a:rPr>
              <a:t> en </a:t>
            </a:r>
            <a:r>
              <a:rPr lang="en-US" sz="1600" b="1" dirty="0" err="1">
                <a:latin typeface="Tahoma" pitchFamily="34" charset="0"/>
                <a:cs typeface="Tahoma" pitchFamily="34" charset="0"/>
              </a:rPr>
              <a:t>volumen</a:t>
            </a:r>
            <a:endParaRPr lang="en-US" sz="1600" b="1" dirty="0">
              <a:latin typeface="Tahoma" pitchFamily="34" charset="0"/>
              <a:cs typeface="Tahoma" pitchFamily="34" charset="0"/>
            </a:endParaRPr>
          </a:p>
          <a:p>
            <a:pPr marL="914400" lvl="1" indent="-457200">
              <a:spcBef>
                <a:spcPct val="50000"/>
              </a:spcBef>
              <a:buFontTx/>
              <a:buAutoNum type="arabicPeriod"/>
            </a:pPr>
            <a:r>
              <a:rPr lang="en-US" sz="1600" b="1" dirty="0" err="1">
                <a:latin typeface="Tahoma" pitchFamily="34" charset="0"/>
                <a:cs typeface="Tahoma" pitchFamily="34" charset="0"/>
              </a:rPr>
              <a:t>Capacitaci</a:t>
            </a:r>
            <a:r>
              <a:rPr lang="en-US" sz="1600" b="1" dirty="0" err="1">
                <a:latin typeface="Tahoma" pitchFamily="34" charset="0"/>
              </a:rPr>
              <a:t>ón</a:t>
            </a:r>
            <a:r>
              <a:rPr lang="en-US" sz="1600" b="1" dirty="0">
                <a:latin typeface="Tahoma" pitchFamily="34" charset="0"/>
              </a:rPr>
              <a:t> del personal</a:t>
            </a:r>
          </a:p>
          <a:p>
            <a:pPr marL="914400" lvl="1" indent="-457200">
              <a:spcBef>
                <a:spcPct val="50000"/>
              </a:spcBef>
              <a:buFontTx/>
              <a:buAutoNum type="arabicPeriod"/>
            </a:pPr>
            <a:r>
              <a:rPr lang="en-US" sz="1600" b="1" dirty="0" err="1">
                <a:latin typeface="Tahoma" pitchFamily="34" charset="0"/>
              </a:rPr>
              <a:t>Campañas</a:t>
            </a:r>
            <a:r>
              <a:rPr lang="en-US" sz="1600" b="1" dirty="0">
                <a:latin typeface="Tahoma" pitchFamily="34" charset="0"/>
              </a:rPr>
              <a:t> </a:t>
            </a:r>
            <a:r>
              <a:rPr lang="en-US" sz="1600" b="1" dirty="0" err="1">
                <a:latin typeface="Tahoma" pitchFamily="34" charset="0"/>
              </a:rPr>
              <a:t>nacionales</a:t>
            </a:r>
            <a:r>
              <a:rPr lang="en-US" sz="1600" b="1" dirty="0">
                <a:latin typeface="Tahoma" pitchFamily="34" charset="0"/>
              </a:rPr>
              <a:t> de </a:t>
            </a:r>
            <a:r>
              <a:rPr lang="en-US" sz="1600" b="1" dirty="0" err="1">
                <a:latin typeface="Tahoma" pitchFamily="34" charset="0"/>
              </a:rPr>
              <a:t>publicidad</a:t>
            </a:r>
            <a:r>
              <a:rPr lang="en-US" sz="1600" b="1" dirty="0">
                <a:latin typeface="Tahoma" pitchFamily="34" charset="0"/>
              </a:rPr>
              <a:t> (</a:t>
            </a:r>
            <a:r>
              <a:rPr lang="en-US" sz="1600" b="1" dirty="0" err="1">
                <a:latin typeface="Tahoma" pitchFamily="34" charset="0"/>
              </a:rPr>
              <a:t>gastos</a:t>
            </a:r>
            <a:r>
              <a:rPr lang="en-US" sz="1600" b="1" dirty="0">
                <a:latin typeface="Tahoma" pitchFamily="34" charset="0"/>
              </a:rPr>
              <a:t> </a:t>
            </a:r>
            <a:r>
              <a:rPr lang="en-US" sz="1600" b="1" dirty="0" err="1">
                <a:latin typeface="Tahoma" pitchFamily="34" charset="0"/>
              </a:rPr>
              <a:t>divididos</a:t>
            </a:r>
            <a:r>
              <a:rPr lang="en-US" sz="1600" b="1" dirty="0">
                <a:latin typeface="Tahoma" pitchFamily="34" charset="0"/>
              </a:rPr>
              <a:t>)</a:t>
            </a:r>
          </a:p>
          <a:p>
            <a:pPr marL="914400" lvl="1" indent="-457200">
              <a:spcBef>
                <a:spcPct val="50000"/>
              </a:spcBef>
              <a:buFontTx/>
              <a:buAutoNum type="arabicPeriod"/>
            </a:pPr>
            <a:r>
              <a:rPr lang="en-US" sz="1600" b="1" dirty="0">
                <a:latin typeface="Tahoma" pitchFamily="34" charset="0"/>
              </a:rPr>
              <a:t>Central de </a:t>
            </a:r>
            <a:r>
              <a:rPr lang="en-US" sz="1600" b="1" dirty="0" err="1">
                <a:latin typeface="Tahoma" pitchFamily="34" charset="0"/>
              </a:rPr>
              <a:t>reservaciones</a:t>
            </a:r>
            <a:endParaRPr lang="en-US" sz="2400" b="1" dirty="0">
              <a:latin typeface="Tahoma" pitchFamily="34" charset="0"/>
            </a:endParaRPr>
          </a:p>
        </p:txBody>
      </p:sp>
      <p:grpSp>
        <p:nvGrpSpPr>
          <p:cNvPr id="2" name="Group 5"/>
          <p:cNvGrpSpPr>
            <a:grpSpLocks/>
          </p:cNvGrpSpPr>
          <p:nvPr/>
        </p:nvGrpSpPr>
        <p:grpSpPr bwMode="auto">
          <a:xfrm>
            <a:off x="4879975" y="5456238"/>
            <a:ext cx="4264025" cy="1401762"/>
            <a:chOff x="3074" y="3437"/>
            <a:chExt cx="2686" cy="883"/>
          </a:xfrm>
        </p:grpSpPr>
        <p:pic>
          <p:nvPicPr>
            <p:cNvPr id="8198" name="Picture 6" descr="caminoreal"/>
            <p:cNvPicPr>
              <a:picLocks noChangeAspect="1" noChangeArrowheads="1"/>
            </p:cNvPicPr>
            <p:nvPr/>
          </p:nvPicPr>
          <p:blipFill>
            <a:blip r:embed="rId3" cstate="print"/>
            <a:srcRect/>
            <a:stretch>
              <a:fillRect/>
            </a:stretch>
          </p:blipFill>
          <p:spPr bwMode="auto">
            <a:xfrm>
              <a:off x="4712" y="3437"/>
              <a:ext cx="1048" cy="883"/>
            </a:xfrm>
            <a:prstGeom prst="rect">
              <a:avLst/>
            </a:prstGeom>
            <a:noFill/>
            <a:ln w="9525">
              <a:noFill/>
              <a:miter lim="800000"/>
              <a:headEnd/>
              <a:tailEnd/>
            </a:ln>
          </p:spPr>
        </p:pic>
        <p:pic>
          <p:nvPicPr>
            <p:cNvPr id="8199" name="Picture 7" descr="marriott"/>
            <p:cNvPicPr>
              <a:picLocks noChangeAspect="1" noChangeArrowheads="1"/>
            </p:cNvPicPr>
            <p:nvPr/>
          </p:nvPicPr>
          <p:blipFill>
            <a:blip r:embed="rId4" cstate="print"/>
            <a:srcRect/>
            <a:stretch>
              <a:fillRect/>
            </a:stretch>
          </p:blipFill>
          <p:spPr bwMode="auto">
            <a:xfrm>
              <a:off x="4010" y="3616"/>
              <a:ext cx="684" cy="132"/>
            </a:xfrm>
            <a:prstGeom prst="rect">
              <a:avLst/>
            </a:prstGeom>
            <a:noFill/>
            <a:ln w="9525">
              <a:noFill/>
              <a:miter lim="800000"/>
              <a:headEnd/>
              <a:tailEnd/>
            </a:ln>
          </p:spPr>
        </p:pic>
        <p:pic>
          <p:nvPicPr>
            <p:cNvPr id="8200" name="Picture 8" descr="grupo posadas"/>
            <p:cNvPicPr>
              <a:picLocks noChangeAspect="1" noChangeArrowheads="1"/>
            </p:cNvPicPr>
            <p:nvPr/>
          </p:nvPicPr>
          <p:blipFill>
            <a:blip r:embed="rId5" cstate="print"/>
            <a:srcRect/>
            <a:stretch>
              <a:fillRect/>
            </a:stretch>
          </p:blipFill>
          <p:spPr bwMode="auto">
            <a:xfrm>
              <a:off x="3074" y="3768"/>
              <a:ext cx="1620" cy="552"/>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71682"/>
                                        </p:tgtEl>
                                        <p:attrNameLst>
                                          <p:attrName>style.visibility</p:attrName>
                                        </p:attrNameLst>
                                      </p:cBhvr>
                                      <p:to>
                                        <p:strVal val="visible"/>
                                      </p:to>
                                    </p:set>
                                    <p:anim calcmode="lin" valueType="num">
                                      <p:cBhvr>
                                        <p:cTn id="7" dur="1000" fill="hold"/>
                                        <p:tgtEl>
                                          <p:spTgt spid="71682"/>
                                        </p:tgtEl>
                                        <p:attrNameLst>
                                          <p:attrName>ppt_w</p:attrName>
                                        </p:attrNameLst>
                                      </p:cBhvr>
                                      <p:tavLst>
                                        <p:tav tm="0">
                                          <p:val>
                                            <p:strVal val="#ppt_w+.3"/>
                                          </p:val>
                                        </p:tav>
                                        <p:tav tm="100000">
                                          <p:val>
                                            <p:strVal val="#ppt_w"/>
                                          </p:val>
                                        </p:tav>
                                      </p:tavLst>
                                    </p:anim>
                                    <p:anim calcmode="lin" valueType="num">
                                      <p:cBhvr>
                                        <p:cTn id="8" dur="1000" fill="hold"/>
                                        <p:tgtEl>
                                          <p:spTgt spid="71682"/>
                                        </p:tgtEl>
                                        <p:attrNameLst>
                                          <p:attrName>ppt_h</p:attrName>
                                        </p:attrNameLst>
                                      </p:cBhvr>
                                      <p:tavLst>
                                        <p:tav tm="0">
                                          <p:val>
                                            <p:strVal val="#ppt_h"/>
                                          </p:val>
                                        </p:tav>
                                        <p:tav tm="100000">
                                          <p:val>
                                            <p:strVal val="#ppt_h"/>
                                          </p:val>
                                        </p:tav>
                                      </p:tavLst>
                                    </p:anim>
                                    <p:animEffect transition="in" filter="fade">
                                      <p:cBhvr>
                                        <p:cTn id="9" dur="1000"/>
                                        <p:tgtEl>
                                          <p:spTgt spid="71682"/>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1683"/>
                                        </p:tgtEl>
                                        <p:attrNameLst>
                                          <p:attrName>style.visibility</p:attrName>
                                        </p:attrNameLst>
                                      </p:cBhvr>
                                      <p:to>
                                        <p:strVal val="visible"/>
                                      </p:to>
                                    </p:set>
                                    <p:animEffect transition="in" filter="fade">
                                      <p:cBhvr>
                                        <p:cTn id="14" dur="1000"/>
                                        <p:tgtEl>
                                          <p:spTgt spid="71683"/>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1684"/>
                                        </p:tgtEl>
                                        <p:attrNameLst>
                                          <p:attrName>style.visibility</p:attrName>
                                        </p:attrNameLst>
                                      </p:cBhvr>
                                      <p:to>
                                        <p:strVal val="visible"/>
                                      </p:to>
                                    </p:set>
                                    <p:animEffect transition="in" filter="fade">
                                      <p:cBhvr>
                                        <p:cTn id="19" dur="1000"/>
                                        <p:tgtEl>
                                          <p:spTgt spid="71684"/>
                                        </p:tgtEl>
                                      </p:cBhvr>
                                    </p:animEffect>
                                  </p:childTnLst>
                                </p:cTn>
                              </p:par>
                            </p:childTnLst>
                          </p:cTn>
                        </p:par>
                        <p:par>
                          <p:cTn id="20" fill="hold">
                            <p:stCondLst>
                              <p:cond delay="1000"/>
                            </p:stCondLst>
                            <p:childTnLst>
                              <p:par>
                                <p:cTn id="21" presetID="4" presetClass="entr" presetSubtype="16"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box(in)">
                                      <p:cBhvr>
                                        <p:cTn id="2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2" grpId="0"/>
      <p:bldP spid="71683" grpId="0"/>
      <p:bldP spid="7168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Oval 3"/>
          <p:cNvSpPr>
            <a:spLocks noChangeArrowheads="1"/>
          </p:cNvSpPr>
          <p:nvPr/>
        </p:nvSpPr>
        <p:spPr bwMode="auto">
          <a:xfrm>
            <a:off x="2928942" y="642918"/>
            <a:ext cx="2286000" cy="2362200"/>
          </a:xfrm>
          <a:prstGeom prst="ellipse">
            <a:avLst/>
          </a:prstGeom>
          <a:solidFill>
            <a:srgbClr val="FF9900"/>
          </a:solidFill>
          <a:ln w="12700" cap="sq">
            <a:noFill/>
            <a:round/>
            <a:headEnd type="none" w="sm" len="sm"/>
            <a:tailEnd type="none" w="sm" len="sm"/>
          </a:ln>
        </p:spPr>
        <p:txBody>
          <a:bodyPr wrap="none" anchor="ctr"/>
          <a:lstStyle/>
          <a:p>
            <a:pPr algn="ctr"/>
            <a:r>
              <a:rPr lang="es-ES" sz="2800" b="1" dirty="0">
                <a:latin typeface="Tahoma" pitchFamily="34" charset="0"/>
              </a:rPr>
              <a:t>Calidad </a:t>
            </a:r>
          </a:p>
          <a:p>
            <a:pPr algn="ctr"/>
            <a:r>
              <a:rPr lang="es-ES" sz="2800" b="1" dirty="0">
                <a:latin typeface="Tahoma" pitchFamily="34" charset="0"/>
              </a:rPr>
              <a:t>en el </a:t>
            </a:r>
          </a:p>
          <a:p>
            <a:pPr algn="ctr"/>
            <a:r>
              <a:rPr lang="es-ES" sz="2800" b="1" dirty="0">
                <a:latin typeface="Tahoma" pitchFamily="34" charset="0"/>
              </a:rPr>
              <a:t>servicio</a:t>
            </a:r>
          </a:p>
        </p:txBody>
      </p:sp>
      <p:sp>
        <p:nvSpPr>
          <p:cNvPr id="75781" name="Text Box 5"/>
          <p:cNvSpPr txBox="1">
            <a:spLocks noChangeArrowheads="1"/>
          </p:cNvSpPr>
          <p:nvPr/>
        </p:nvSpPr>
        <p:spPr bwMode="auto">
          <a:xfrm>
            <a:off x="6429388" y="714356"/>
            <a:ext cx="1357322" cy="396875"/>
          </a:xfrm>
          <a:prstGeom prst="rect">
            <a:avLst/>
          </a:prstGeom>
          <a:noFill/>
          <a:ln w="12700" cap="sq">
            <a:noFill/>
            <a:miter lim="800000"/>
            <a:headEnd type="none" w="sm" len="sm"/>
            <a:tailEnd type="none" w="sm" len="sm"/>
          </a:ln>
        </p:spPr>
        <p:txBody>
          <a:bodyPr wrap="square">
            <a:spAutoFit/>
          </a:bodyPr>
          <a:lstStyle/>
          <a:p>
            <a:pPr algn="ctr">
              <a:spcBef>
                <a:spcPct val="50000"/>
              </a:spcBef>
            </a:pPr>
            <a:r>
              <a:rPr lang="en-US" sz="2000" dirty="0">
                <a:latin typeface="Tahoma" pitchFamily="34" charset="0"/>
                <a:cs typeface="Tahoma" pitchFamily="34" charset="0"/>
              </a:rPr>
              <a:t>Estrellas</a:t>
            </a:r>
          </a:p>
        </p:txBody>
      </p:sp>
      <p:sp>
        <p:nvSpPr>
          <p:cNvPr id="75782" name="Text Box 6"/>
          <p:cNvSpPr txBox="1">
            <a:spLocks noChangeArrowheads="1"/>
          </p:cNvSpPr>
          <p:nvPr/>
        </p:nvSpPr>
        <p:spPr bwMode="auto">
          <a:xfrm>
            <a:off x="142844" y="2357430"/>
            <a:ext cx="1571636" cy="396875"/>
          </a:xfrm>
          <a:prstGeom prst="rect">
            <a:avLst/>
          </a:prstGeom>
          <a:noFill/>
          <a:ln w="12700" cap="sq">
            <a:noFill/>
            <a:miter lim="800000"/>
            <a:headEnd type="none" w="sm" len="sm"/>
            <a:tailEnd type="none" w="sm" len="sm"/>
          </a:ln>
        </p:spPr>
        <p:txBody>
          <a:bodyPr wrap="square">
            <a:spAutoFit/>
          </a:bodyPr>
          <a:lstStyle/>
          <a:p>
            <a:pPr algn="ctr">
              <a:spcBef>
                <a:spcPct val="50000"/>
              </a:spcBef>
            </a:pPr>
            <a:r>
              <a:rPr lang="en-US" sz="2000" dirty="0">
                <a:latin typeface="Tahoma" pitchFamily="34" charset="0"/>
                <a:cs typeface="Tahoma" pitchFamily="34" charset="0"/>
              </a:rPr>
              <a:t>Diamantes</a:t>
            </a:r>
          </a:p>
        </p:txBody>
      </p:sp>
      <p:sp>
        <p:nvSpPr>
          <p:cNvPr id="75783" name="Text Box 7"/>
          <p:cNvSpPr txBox="1">
            <a:spLocks noChangeArrowheads="1"/>
          </p:cNvSpPr>
          <p:nvPr/>
        </p:nvSpPr>
        <p:spPr bwMode="auto">
          <a:xfrm>
            <a:off x="6357950" y="2000240"/>
            <a:ext cx="1643074" cy="707886"/>
          </a:xfrm>
          <a:prstGeom prst="rect">
            <a:avLst/>
          </a:prstGeom>
          <a:noFill/>
          <a:ln w="12700" cap="sq">
            <a:noFill/>
            <a:miter lim="800000"/>
            <a:headEnd type="none" w="sm" len="sm"/>
            <a:tailEnd type="none" w="sm" len="sm"/>
          </a:ln>
        </p:spPr>
        <p:txBody>
          <a:bodyPr wrap="square">
            <a:spAutoFit/>
          </a:bodyPr>
          <a:lstStyle/>
          <a:p>
            <a:pPr algn="ctr">
              <a:spcBef>
                <a:spcPct val="50000"/>
              </a:spcBef>
            </a:pPr>
            <a:r>
              <a:rPr lang="en-US" sz="2000" dirty="0">
                <a:latin typeface="Tahoma" pitchFamily="34" charset="0"/>
                <a:cs typeface="Tahoma" pitchFamily="34" charset="0"/>
              </a:rPr>
              <a:t>Clave de letras</a:t>
            </a:r>
          </a:p>
        </p:txBody>
      </p:sp>
      <p:sp>
        <p:nvSpPr>
          <p:cNvPr id="75784" name="Text Box 8"/>
          <p:cNvSpPr txBox="1">
            <a:spLocks noChangeArrowheads="1"/>
          </p:cNvSpPr>
          <p:nvPr/>
        </p:nvSpPr>
        <p:spPr bwMode="auto">
          <a:xfrm>
            <a:off x="71406" y="642918"/>
            <a:ext cx="1643074" cy="707886"/>
          </a:xfrm>
          <a:prstGeom prst="rect">
            <a:avLst/>
          </a:prstGeom>
          <a:noFill/>
          <a:ln w="12700" cap="sq">
            <a:noFill/>
            <a:miter lim="800000"/>
            <a:headEnd type="none" w="sm" len="sm"/>
            <a:tailEnd type="none" w="sm" len="sm"/>
          </a:ln>
        </p:spPr>
        <p:txBody>
          <a:bodyPr wrap="square">
            <a:spAutoFit/>
          </a:bodyPr>
          <a:lstStyle/>
          <a:p>
            <a:pPr algn="ctr">
              <a:spcBef>
                <a:spcPct val="50000"/>
              </a:spcBef>
            </a:pPr>
            <a:r>
              <a:rPr lang="en-US" sz="2000" dirty="0">
                <a:latin typeface="Tahoma" pitchFamily="34" charset="0"/>
                <a:cs typeface="Tahoma" pitchFamily="34" charset="0"/>
              </a:rPr>
              <a:t>Vocablos afines</a:t>
            </a:r>
          </a:p>
        </p:txBody>
      </p:sp>
      <p:graphicFrame>
        <p:nvGraphicFramePr>
          <p:cNvPr id="13" name="Group 56"/>
          <p:cNvGraphicFramePr>
            <a:graphicFrameLocks noGrp="1"/>
          </p:cNvGraphicFramePr>
          <p:nvPr>
            <p:ph/>
          </p:nvPr>
        </p:nvGraphicFramePr>
        <p:xfrm>
          <a:off x="1257301" y="3143248"/>
          <a:ext cx="5815029" cy="3362309"/>
        </p:xfrm>
        <a:graphic>
          <a:graphicData uri="http://schemas.openxmlformats.org/drawingml/2006/table">
            <a:tbl>
              <a:tblPr/>
              <a:tblGrid>
                <a:gridCol w="1937932"/>
                <a:gridCol w="1939165"/>
                <a:gridCol w="1937932"/>
              </a:tblGrid>
              <a:tr h="418579">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VOCABLOS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LETRAS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ESTRELLAS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54918">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De lujo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AA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smtClean="0">
                          <a:ln>
                            <a:noFill/>
                          </a:ln>
                          <a:solidFill>
                            <a:schemeClr val="tx1"/>
                          </a:solidFill>
                          <a:effectLst>
                            <a:outerShdw blurRad="38100" dist="38100" dir="2700000" algn="tl">
                              <a:srgbClr val="000000"/>
                            </a:outerShdw>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20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Superior de primera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smtClean="0">
                          <a:ln>
                            <a:noFill/>
                          </a:ln>
                          <a:solidFill>
                            <a:schemeClr val="tx1"/>
                          </a:solidFill>
                          <a:effectLst>
                            <a:outerShdw blurRad="38100" dist="38100" dir="2700000" algn="tl">
                              <a:srgbClr val="000000"/>
                            </a:outerShdw>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20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smtClean="0">
                          <a:ln>
                            <a:noFill/>
                          </a:ln>
                          <a:solidFill>
                            <a:schemeClr val="tx1"/>
                          </a:solidFill>
                          <a:effectLst>
                            <a:outerShdw blurRad="38100" dist="38100" dir="2700000" algn="tl">
                              <a:srgbClr val="000000"/>
                            </a:outerShdw>
                          </a:effectLst>
                          <a:latin typeface="Arial" charset="0"/>
                        </a:rPr>
                        <a:t>Ordinario de primera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B</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smtClean="0">
                          <a:ln>
                            <a:noFill/>
                          </a:ln>
                          <a:solidFill>
                            <a:schemeClr val="tx1"/>
                          </a:solidFill>
                          <a:effectLst>
                            <a:outerShdw blurRad="38100" dist="38100" dir="2700000" algn="tl">
                              <a:srgbClr val="000000"/>
                            </a:outerShdw>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20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smtClean="0">
                          <a:ln>
                            <a:noFill/>
                          </a:ln>
                          <a:solidFill>
                            <a:schemeClr val="tx1"/>
                          </a:solidFill>
                          <a:effectLst>
                            <a:outerShdw blurRad="38100" dist="38100" dir="2700000" algn="tl">
                              <a:srgbClr val="000000"/>
                            </a:outerShdw>
                          </a:effectLst>
                          <a:latin typeface="Arial" charset="0"/>
                        </a:rPr>
                        <a:t>Superior de turista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C</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47203">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smtClean="0">
                          <a:ln>
                            <a:noFill/>
                          </a:ln>
                          <a:solidFill>
                            <a:schemeClr val="tx1"/>
                          </a:solidFill>
                          <a:effectLst>
                            <a:outerShdw blurRad="38100" dist="38100" dir="2700000" algn="tl">
                              <a:srgbClr val="000000"/>
                            </a:outerShdw>
                          </a:effectLst>
                          <a:latin typeface="Arial" charset="0"/>
                        </a:rPr>
                        <a:t>Ordinario de turista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smtClean="0">
                          <a:ln>
                            <a:noFill/>
                          </a:ln>
                          <a:solidFill>
                            <a:schemeClr val="tx1"/>
                          </a:solidFill>
                          <a:effectLst>
                            <a:outerShdw blurRad="38100" dist="38100" dir="2700000" algn="tl">
                              <a:srgbClr val="000000"/>
                            </a:outerShdw>
                          </a:effectLst>
                          <a:latin typeface="Arial" charset="0"/>
                        </a:rPr>
                        <a:t>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Tx/>
                        <a:buFont typeface="Wingdings" pitchFamily="2" charset="2"/>
                        <a:buNone/>
                        <a:tabLst/>
                      </a:pPr>
                      <a:r>
                        <a:rPr kumimoji="0" lang="es-ES" sz="1500" b="0" i="0" u="none" strike="noStrike" cap="none" normalizeH="0" baseline="0" dirty="0" smtClean="0">
                          <a:ln>
                            <a:noFill/>
                          </a:ln>
                          <a:solidFill>
                            <a:schemeClr val="tx1"/>
                          </a:solidFill>
                          <a:effectLst>
                            <a:outerShdw blurRad="38100" dist="38100" dir="2700000" algn="tl">
                              <a:srgbClr val="000000"/>
                            </a:outerShdw>
                          </a:effectLst>
                          <a:latin typeface="Arial" charset="0"/>
                        </a:rPr>
                        <a: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4" name="13 Flecha derecha"/>
          <p:cNvSpPr/>
          <p:nvPr/>
        </p:nvSpPr>
        <p:spPr>
          <a:xfrm rot="20320097">
            <a:off x="5222868" y="1071546"/>
            <a:ext cx="1285884"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Flecha derecha"/>
          <p:cNvSpPr/>
          <p:nvPr/>
        </p:nvSpPr>
        <p:spPr>
          <a:xfrm rot="936619">
            <a:off x="5301112" y="2046812"/>
            <a:ext cx="1285884"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Flecha derecha"/>
          <p:cNvSpPr/>
          <p:nvPr/>
        </p:nvSpPr>
        <p:spPr>
          <a:xfrm rot="9432697">
            <a:off x="1547451" y="2187161"/>
            <a:ext cx="1305655"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Flecha derecha"/>
          <p:cNvSpPr/>
          <p:nvPr/>
        </p:nvSpPr>
        <p:spPr>
          <a:xfrm rot="12017555">
            <a:off x="1581213" y="1071531"/>
            <a:ext cx="1287121"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75779"/>
                                        </p:tgtEl>
                                        <p:attrNameLst>
                                          <p:attrName>style.visibility</p:attrName>
                                        </p:attrNameLst>
                                      </p:cBhvr>
                                      <p:to>
                                        <p:strVal val="visible"/>
                                      </p:to>
                                    </p:set>
                                    <p:anim calcmode="lin" valueType="num">
                                      <p:cBhvr>
                                        <p:cTn id="7" dur="500" fill="hold"/>
                                        <p:tgtEl>
                                          <p:spTgt spid="75779"/>
                                        </p:tgtEl>
                                        <p:attrNameLst>
                                          <p:attrName>ppt_w</p:attrName>
                                        </p:attrNameLst>
                                      </p:cBhvr>
                                      <p:tavLst>
                                        <p:tav tm="0">
                                          <p:val>
                                            <p:fltVal val="0"/>
                                          </p:val>
                                        </p:tav>
                                        <p:tav tm="100000">
                                          <p:val>
                                            <p:strVal val="#ppt_w"/>
                                          </p:val>
                                        </p:tav>
                                      </p:tavLst>
                                    </p:anim>
                                    <p:anim calcmode="lin" valueType="num">
                                      <p:cBhvr>
                                        <p:cTn id="8" dur="500" fill="hold"/>
                                        <p:tgtEl>
                                          <p:spTgt spid="75779"/>
                                        </p:tgtEl>
                                        <p:attrNameLst>
                                          <p:attrName>ppt_h</p:attrName>
                                        </p:attrNameLst>
                                      </p:cBhvr>
                                      <p:tavLst>
                                        <p:tav tm="0">
                                          <p:val>
                                            <p:fltVal val="0"/>
                                          </p:val>
                                        </p:tav>
                                        <p:tav tm="100000">
                                          <p:val>
                                            <p:strVal val="#ppt_h"/>
                                          </p:val>
                                        </p:tav>
                                      </p:tavLst>
                                    </p:anim>
                                    <p:animEffect transition="in" filter="fade">
                                      <p:cBhvr>
                                        <p:cTn id="9" dur="500"/>
                                        <p:tgtEl>
                                          <p:spTgt spid="75779"/>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75781"/>
                                        </p:tgtEl>
                                        <p:attrNameLst>
                                          <p:attrName>style.visibility</p:attrName>
                                        </p:attrNameLst>
                                      </p:cBhvr>
                                      <p:to>
                                        <p:strVal val="visible"/>
                                      </p:to>
                                    </p:set>
                                    <p:animEffect transition="in" filter="fade">
                                      <p:cBhvr>
                                        <p:cTn id="14" dur="2000"/>
                                        <p:tgtEl>
                                          <p:spTgt spid="75781"/>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5782"/>
                                        </p:tgtEl>
                                        <p:attrNameLst>
                                          <p:attrName>style.visibility</p:attrName>
                                        </p:attrNameLst>
                                      </p:cBhvr>
                                      <p:to>
                                        <p:strVal val="visible"/>
                                      </p:to>
                                    </p:set>
                                    <p:animEffect transition="in" filter="fade">
                                      <p:cBhvr>
                                        <p:cTn id="19" dur="2000"/>
                                        <p:tgtEl>
                                          <p:spTgt spid="75782"/>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75783"/>
                                        </p:tgtEl>
                                        <p:attrNameLst>
                                          <p:attrName>style.visibility</p:attrName>
                                        </p:attrNameLst>
                                      </p:cBhvr>
                                      <p:to>
                                        <p:strVal val="visible"/>
                                      </p:to>
                                    </p:set>
                                    <p:animEffect transition="in" filter="fade">
                                      <p:cBhvr>
                                        <p:cTn id="24" dur="2000"/>
                                        <p:tgtEl>
                                          <p:spTgt spid="75783"/>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5784"/>
                                        </p:tgtEl>
                                        <p:attrNameLst>
                                          <p:attrName>style.visibility</p:attrName>
                                        </p:attrNameLst>
                                      </p:cBhvr>
                                      <p:to>
                                        <p:strVal val="visible"/>
                                      </p:to>
                                    </p:set>
                                    <p:animEffect transition="in" filter="fade">
                                      <p:cBhvr>
                                        <p:cTn id="29" dur="2000"/>
                                        <p:tgtEl>
                                          <p:spTgt spid="757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animBg="1"/>
      <p:bldP spid="75781" grpId="0"/>
      <p:bldP spid="75782" grpId="0"/>
      <p:bldP spid="75783" grpId="0"/>
      <p:bldP spid="7578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692696"/>
            <a:ext cx="8229600" cy="5631904"/>
          </a:xfrm>
        </p:spPr>
        <p:txBody>
          <a:bodyPr>
            <a:normAutofit fontScale="92500" lnSpcReduction="10000"/>
          </a:bodyPr>
          <a:lstStyle/>
          <a:p>
            <a:pPr marL="0" indent="0" algn="ctr">
              <a:buNone/>
            </a:pPr>
            <a:r>
              <a:rPr lang="es-MX" dirty="0"/>
              <a:t>Requisitos legales para la apertura y funcionamiento de hoteles en México.</a:t>
            </a:r>
          </a:p>
          <a:p>
            <a:pPr marL="0" indent="0" algn="just">
              <a:buNone/>
            </a:pPr>
            <a:r>
              <a:rPr lang="es-MX" dirty="0"/>
              <a:t>Como es natural, cada país tiene establecidos distintos requisitos al respecto, dos son los órganos a la hora de construir y poner en funcionamiento el hotel, FONATUR ( Fomento Nacional de Turismo) autoriza los créditos que el estado destina a tal efecto, por lo que se reserva la potestad de aprobar o no los proyectos presentados en cuanto a sus edificaciones Y SECTUR ( la Secretaria de Turismo ), autoriza y supervisa el funcionamiento del hotel otorgando la clasificación que por localidad de sus instalaciones y servicio , el corresponda, impone </a:t>
            </a:r>
            <a:r>
              <a:rPr lang="es-MX" dirty="0" smtClean="0"/>
              <a:t>sanciones</a:t>
            </a:r>
            <a:r>
              <a:rPr lang="es-MX" dirty="0"/>
              <a:t>, inclusive la clausura , cuando aquel no cumpla los reglamentos y normas establecidos al respecto . </a:t>
            </a:r>
            <a:r>
              <a:rPr lang="es-MX" dirty="0" smtClean="0"/>
              <a:t>En </a:t>
            </a:r>
            <a:r>
              <a:rPr lang="es-MX" dirty="0"/>
              <a:t>términos generales podemos decir que para la apertura y funcionamiento de un hotel en México se necesita:</a:t>
            </a:r>
          </a:p>
          <a:p>
            <a:endParaRPr lang="es-MX" dirty="0"/>
          </a:p>
        </p:txBody>
      </p:sp>
    </p:spTree>
    <p:extLst>
      <p:ext uri="{BB962C8B-B14F-4D97-AF65-F5344CB8AC3E}">
        <p14:creationId xmlns="" xmlns:p14="http://schemas.microsoft.com/office/powerpoint/2010/main" val="14383973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692696"/>
            <a:ext cx="4038600" cy="5662229"/>
          </a:xfrm>
        </p:spPr>
        <p:txBody>
          <a:bodyPr>
            <a:normAutofit fontScale="47500" lnSpcReduction="20000"/>
          </a:bodyPr>
          <a:lstStyle/>
          <a:p>
            <a:r>
              <a:rPr lang="es-MX" dirty="0"/>
              <a:t>Constituirse en Sociedad Mercantil</a:t>
            </a:r>
          </a:p>
          <a:p>
            <a:r>
              <a:rPr lang="es-MX" dirty="0"/>
              <a:t>Conseguir la licencia de construcción:</a:t>
            </a:r>
          </a:p>
          <a:p>
            <a:pPr lvl="1"/>
            <a:r>
              <a:rPr lang="es-MX" dirty="0"/>
              <a:t>En la secretaria de Asentamiento Humanos y Obras Publicas </a:t>
            </a:r>
          </a:p>
          <a:p>
            <a:pPr lvl="1"/>
            <a:r>
              <a:rPr lang="es-MX" dirty="0"/>
              <a:t>En el Distrito Federal o en el Gobierno del estado correspondiente</a:t>
            </a:r>
          </a:p>
          <a:p>
            <a:pPr lvl="1"/>
            <a:r>
              <a:rPr lang="es-MX" dirty="0"/>
              <a:t>Recabar al aprobación de la Secretaria de Mejoramiento del Ambiente, así como de las junta de </a:t>
            </a:r>
            <a:r>
              <a:rPr lang="es-MX" dirty="0" smtClean="0"/>
              <a:t> Vecinos</a:t>
            </a:r>
            <a:r>
              <a:rPr lang="es-MX" dirty="0"/>
              <a:t>.</a:t>
            </a:r>
          </a:p>
          <a:p>
            <a:r>
              <a:rPr lang="es-MX" dirty="0"/>
              <a:t>Conseguir la licencia de la Secretaria de Salubridad y Asistencia:</a:t>
            </a:r>
          </a:p>
          <a:p>
            <a:pPr lvl="1"/>
            <a:r>
              <a:rPr lang="es-MX" dirty="0"/>
              <a:t>Ingeniería Sanitaria, en cuanto a la construcción</a:t>
            </a:r>
          </a:p>
          <a:p>
            <a:pPr lvl="1"/>
            <a:r>
              <a:rPr lang="es-MX" dirty="0"/>
              <a:t>Dirección de Licencias Sanitarias, para el funcionamiento del hotel y del área de alimentos y bebidas</a:t>
            </a:r>
          </a:p>
          <a:p>
            <a:r>
              <a:rPr lang="es-MX" dirty="0"/>
              <a:t>Conseguir las licencias de construcción.</a:t>
            </a:r>
          </a:p>
          <a:p>
            <a:pPr lvl="1"/>
            <a:r>
              <a:rPr lang="es-MX" dirty="0"/>
              <a:t>En la Secretaria de Gobernación</a:t>
            </a:r>
          </a:p>
          <a:p>
            <a:pPr lvl="1"/>
            <a:r>
              <a:rPr lang="es-MX" dirty="0"/>
              <a:t>En el DDF o en el Gobierno de la Entidad Federativa correspondiente;</a:t>
            </a:r>
          </a:p>
          <a:p>
            <a:pPr lvl="1"/>
            <a:r>
              <a:rPr lang="es-MX" dirty="0" err="1"/>
              <a:t>VoBo</a:t>
            </a:r>
            <a:r>
              <a:rPr lang="es-MX" dirty="0"/>
              <a:t>. Del departamento de bomberos.</a:t>
            </a:r>
          </a:p>
          <a:p>
            <a:r>
              <a:rPr lang="es-MX" dirty="0"/>
              <a:t>Presentar en la Secretaria de Industria y Comercio las solicitudes respectivas:</a:t>
            </a:r>
          </a:p>
          <a:p>
            <a:r>
              <a:rPr lang="es-MX" dirty="0"/>
              <a:t>Para instalaciones </a:t>
            </a:r>
            <a:r>
              <a:rPr lang="es-MX" dirty="0" smtClean="0"/>
              <a:t>eléctricas</a:t>
            </a:r>
          </a:p>
          <a:p>
            <a:r>
              <a:rPr lang="es-MX" dirty="0"/>
              <a:t>Para instalaciones de gas</a:t>
            </a:r>
          </a:p>
          <a:p>
            <a:r>
              <a:rPr lang="es-MX" dirty="0"/>
              <a:t>Para instalaciones de anuncios</a:t>
            </a:r>
          </a:p>
          <a:p>
            <a:r>
              <a:rPr lang="es-MX" dirty="0"/>
              <a:t>R</a:t>
            </a:r>
            <a:r>
              <a:rPr lang="es-MX" dirty="0" smtClean="0"/>
              <a:t>ealizare </a:t>
            </a:r>
            <a:r>
              <a:rPr lang="es-MX" dirty="0"/>
              <a:t>los tramites ante la Secretaria de Hacienda y Crédito Publico:</a:t>
            </a:r>
          </a:p>
          <a:p>
            <a:pPr lvl="1"/>
            <a:r>
              <a:rPr lang="es-MX" dirty="0"/>
              <a:t>obtención del Permiso de Alcoholes para el área de alimentos y bebidas.</a:t>
            </a:r>
          </a:p>
          <a:p>
            <a:endParaRPr lang="es-MX" dirty="0"/>
          </a:p>
        </p:txBody>
      </p:sp>
      <p:sp>
        <p:nvSpPr>
          <p:cNvPr id="5" name="4 Marcador de contenido"/>
          <p:cNvSpPr>
            <a:spLocks noGrp="1"/>
          </p:cNvSpPr>
          <p:nvPr>
            <p:ph sz="half" idx="2"/>
          </p:nvPr>
        </p:nvSpPr>
        <p:spPr>
          <a:xfrm>
            <a:off x="4648200" y="719099"/>
            <a:ext cx="4038600" cy="5806245"/>
          </a:xfrm>
        </p:spPr>
        <p:txBody>
          <a:bodyPr>
            <a:normAutofit fontScale="47500" lnSpcReduction="20000"/>
          </a:bodyPr>
          <a:lstStyle/>
          <a:p>
            <a:pPr lvl="1"/>
            <a:r>
              <a:rPr lang="es-MX" dirty="0" smtClean="0"/>
              <a:t>Inscripción </a:t>
            </a:r>
            <a:r>
              <a:rPr lang="es-MX" dirty="0"/>
              <a:t>en el registro Federal de Causantes </a:t>
            </a:r>
          </a:p>
          <a:p>
            <a:r>
              <a:rPr lang="es-MX" dirty="0"/>
              <a:t>Darse de alta en las Cámaras respectivas:</a:t>
            </a:r>
          </a:p>
          <a:p>
            <a:pPr lvl="1"/>
            <a:r>
              <a:rPr lang="es-MX" dirty="0" err="1"/>
              <a:t>Camara</a:t>
            </a:r>
            <a:r>
              <a:rPr lang="es-MX" dirty="0"/>
              <a:t> Nacional de Comercio para el hotel</a:t>
            </a:r>
          </a:p>
          <a:p>
            <a:pPr lvl="1"/>
            <a:r>
              <a:rPr lang="es-MX" dirty="0"/>
              <a:t>Cámara Nacional de la industria de restaurantes y alimentos condimentados, para el área de alimentos y bebidas </a:t>
            </a:r>
          </a:p>
          <a:p>
            <a:r>
              <a:rPr lang="es-MX" dirty="0"/>
              <a:t>Dar de alta a los trabajadores:</a:t>
            </a:r>
          </a:p>
          <a:p>
            <a:pPr lvl="1"/>
            <a:r>
              <a:rPr lang="es-MX" dirty="0"/>
              <a:t>En el IMSS</a:t>
            </a:r>
          </a:p>
          <a:p>
            <a:pPr lvl="1"/>
            <a:r>
              <a:rPr lang="es-MX" dirty="0" smtClean="0"/>
              <a:t>En </a:t>
            </a:r>
            <a:r>
              <a:rPr lang="es-MX" dirty="0"/>
              <a:t>el INFONAVIT</a:t>
            </a:r>
          </a:p>
          <a:p>
            <a:r>
              <a:rPr lang="es-MX" dirty="0"/>
              <a:t>Realizar los tramites correspondientes ante la Secretaria de Trabajo y Previsión Social:</a:t>
            </a:r>
          </a:p>
          <a:p>
            <a:pPr lvl="1"/>
            <a:r>
              <a:rPr lang="es-MX" dirty="0"/>
              <a:t>Firma y Registro del Contrato Colectivo de Trabajo</a:t>
            </a:r>
          </a:p>
          <a:p>
            <a:pPr lvl="1"/>
            <a:r>
              <a:rPr lang="es-MX" dirty="0"/>
              <a:t>Registro de la Comisión Permanente de Seguridad e Higiene</a:t>
            </a:r>
          </a:p>
          <a:p>
            <a:pPr lvl="1"/>
            <a:r>
              <a:rPr lang="es-MX" dirty="0"/>
              <a:t>Registro del Reglamento Interior del Establecimiento</a:t>
            </a:r>
          </a:p>
          <a:p>
            <a:pPr lvl="1"/>
            <a:r>
              <a:rPr lang="es-MX" dirty="0"/>
              <a:t>Registro y numeración de las calderas , con la obligación de llevar una bitácora de su funcionamiento.</a:t>
            </a:r>
          </a:p>
          <a:p>
            <a:r>
              <a:rPr lang="es-MX" dirty="0"/>
              <a:t>Realizar los tramites oportunos ante la Secretaria de Turismo </a:t>
            </a:r>
          </a:p>
          <a:p>
            <a:pPr lvl="1"/>
            <a:r>
              <a:rPr lang="es-MX" dirty="0"/>
              <a:t>Para obtener la calidad Turística y el Registro Nacional de Turismo</a:t>
            </a:r>
          </a:p>
          <a:p>
            <a:pPr lvl="1"/>
            <a:r>
              <a:rPr lang="es-MX" dirty="0"/>
              <a:t>Para la aprobación de las tarifas del hotel</a:t>
            </a:r>
          </a:p>
          <a:p>
            <a:pPr lvl="1"/>
            <a:r>
              <a:rPr lang="es-MX" dirty="0"/>
              <a:t>para la aprobación de las tarifas del área de alimentos y bebidas.</a:t>
            </a:r>
          </a:p>
          <a:p>
            <a:r>
              <a:rPr lang="es-MX" dirty="0"/>
              <a:t>Enviar a la Secretaria de programación y Presupuesto la manifestación respectiva con los datos estadísticos del establecimiento.</a:t>
            </a:r>
          </a:p>
          <a:p>
            <a:endParaRPr lang="es-MX" dirty="0"/>
          </a:p>
          <a:p>
            <a:endParaRPr lang="es-MX" dirty="0"/>
          </a:p>
        </p:txBody>
      </p:sp>
    </p:spTree>
    <p:extLst>
      <p:ext uri="{BB962C8B-B14F-4D97-AF65-F5344CB8AC3E}">
        <p14:creationId xmlns="" xmlns:p14="http://schemas.microsoft.com/office/powerpoint/2010/main" val="5906280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85728"/>
            <a:ext cx="8229600" cy="785810"/>
          </a:xfrm>
        </p:spPr>
        <p:txBody>
          <a:bodyPr>
            <a:normAutofit fontScale="90000"/>
          </a:bodyPr>
          <a:lstStyle/>
          <a:p>
            <a:pPr algn="ctr"/>
            <a:r>
              <a:rPr lang="es-ES" dirty="0" smtClean="0"/>
              <a:t>Catalogo de cuentas</a:t>
            </a:r>
            <a:endParaRPr lang="es-ES" dirty="0"/>
          </a:p>
        </p:txBody>
      </p:sp>
      <p:sp>
        <p:nvSpPr>
          <p:cNvPr id="5" name="4 Marcador de contenido"/>
          <p:cNvSpPr>
            <a:spLocks noGrp="1"/>
          </p:cNvSpPr>
          <p:nvPr>
            <p:ph sz="half" idx="1"/>
          </p:nvPr>
        </p:nvSpPr>
        <p:spPr>
          <a:xfrm>
            <a:off x="457200" y="1214422"/>
            <a:ext cx="2471726" cy="4434840"/>
          </a:xfrm>
        </p:spPr>
        <p:txBody>
          <a:bodyPr>
            <a:normAutofit fontScale="40000" lnSpcReduction="20000"/>
          </a:bodyPr>
          <a:lstStyle/>
          <a:p>
            <a:pPr>
              <a:buNone/>
            </a:pPr>
            <a:endParaRPr lang="es-MX" dirty="0" smtClean="0"/>
          </a:p>
          <a:p>
            <a:pPr>
              <a:buNone/>
            </a:pPr>
            <a:endParaRPr lang="es-MX" dirty="0" smtClean="0"/>
          </a:p>
          <a:p>
            <a:pPr>
              <a:buNone/>
            </a:pPr>
            <a:endParaRPr lang="es-MX" dirty="0" smtClean="0"/>
          </a:p>
          <a:p>
            <a:pPr>
              <a:buNone/>
            </a:pPr>
            <a:r>
              <a:rPr lang="es-MX" dirty="0" smtClean="0"/>
              <a:t>Clientes</a:t>
            </a:r>
            <a:endParaRPr lang="es-ES" dirty="0" smtClean="0"/>
          </a:p>
          <a:p>
            <a:pPr>
              <a:buNone/>
            </a:pPr>
            <a:r>
              <a:rPr lang="es-MX" dirty="0" smtClean="0"/>
              <a:t>Agencia de turismo</a:t>
            </a:r>
            <a:endParaRPr lang="es-ES" dirty="0" smtClean="0"/>
          </a:p>
          <a:p>
            <a:pPr>
              <a:buNone/>
            </a:pPr>
            <a:r>
              <a:rPr lang="es-MX" dirty="0" smtClean="0"/>
              <a:t>Tarjetas de crédito</a:t>
            </a:r>
            <a:endParaRPr lang="es-ES" dirty="0" smtClean="0"/>
          </a:p>
          <a:p>
            <a:pPr>
              <a:buNone/>
            </a:pPr>
            <a:r>
              <a:rPr lang="es-MX" dirty="0" smtClean="0"/>
              <a:t>Banamex</a:t>
            </a:r>
            <a:endParaRPr lang="es-ES" dirty="0" smtClean="0"/>
          </a:p>
          <a:p>
            <a:pPr>
              <a:buNone/>
            </a:pPr>
            <a:r>
              <a:rPr lang="es-MX" dirty="0" smtClean="0"/>
              <a:t>Carnet</a:t>
            </a:r>
            <a:endParaRPr lang="es-ES" dirty="0" smtClean="0"/>
          </a:p>
          <a:p>
            <a:pPr>
              <a:buNone/>
            </a:pPr>
            <a:r>
              <a:rPr lang="es-MX" dirty="0" smtClean="0"/>
              <a:t>Bancomer</a:t>
            </a:r>
            <a:endParaRPr lang="es-ES" dirty="0" smtClean="0"/>
          </a:p>
          <a:p>
            <a:pPr>
              <a:buNone/>
            </a:pPr>
            <a:r>
              <a:rPr lang="es-MX" dirty="0" smtClean="0"/>
              <a:t>Otras</a:t>
            </a:r>
            <a:endParaRPr lang="es-ES" dirty="0" smtClean="0"/>
          </a:p>
          <a:p>
            <a:pPr>
              <a:buNone/>
            </a:pPr>
            <a:r>
              <a:rPr lang="es-MX" dirty="0" smtClean="0"/>
              <a:t>Funcionarios y empleados</a:t>
            </a:r>
            <a:endParaRPr lang="es-ES" dirty="0" smtClean="0"/>
          </a:p>
          <a:p>
            <a:pPr>
              <a:buNone/>
            </a:pPr>
            <a:r>
              <a:rPr lang="es-MX" dirty="0" smtClean="0"/>
              <a:t>Deudores por arrendamiento o concesiones</a:t>
            </a:r>
            <a:endParaRPr lang="es-ES" dirty="0" smtClean="0"/>
          </a:p>
          <a:p>
            <a:pPr>
              <a:buNone/>
            </a:pPr>
            <a:r>
              <a:rPr lang="es-MX" dirty="0" smtClean="0"/>
              <a:t>Deudores diversos</a:t>
            </a:r>
            <a:endParaRPr lang="es-ES" dirty="0" smtClean="0"/>
          </a:p>
          <a:p>
            <a:pPr>
              <a:buNone/>
            </a:pPr>
            <a:r>
              <a:rPr lang="es-MX" dirty="0" smtClean="0"/>
              <a:t>Documentos por cobrar</a:t>
            </a:r>
            <a:endParaRPr lang="es-ES" dirty="0" smtClean="0"/>
          </a:p>
          <a:p>
            <a:pPr>
              <a:buNone/>
            </a:pPr>
            <a:r>
              <a:rPr lang="es-MX" dirty="0" smtClean="0"/>
              <a:t>Almacén de comestibles</a:t>
            </a:r>
            <a:endParaRPr lang="es-ES" dirty="0" smtClean="0"/>
          </a:p>
          <a:p>
            <a:pPr>
              <a:buNone/>
            </a:pPr>
            <a:r>
              <a:rPr lang="es-MX" dirty="0" smtClean="0"/>
              <a:t>Almacén de bebidas</a:t>
            </a:r>
            <a:endParaRPr lang="es-ES" dirty="0" smtClean="0"/>
          </a:p>
          <a:p>
            <a:pPr>
              <a:buNone/>
            </a:pPr>
            <a:r>
              <a:rPr lang="es-MX" dirty="0" smtClean="0"/>
              <a:t>Almacén de abastecimientos generales</a:t>
            </a:r>
            <a:endParaRPr lang="es-ES" dirty="0" smtClean="0"/>
          </a:p>
          <a:p>
            <a:pPr>
              <a:buNone/>
            </a:pPr>
            <a:r>
              <a:rPr lang="es-MX" dirty="0" smtClean="0"/>
              <a:t>Almacén de mantenimiento</a:t>
            </a:r>
            <a:endParaRPr lang="es-ES" dirty="0" smtClean="0"/>
          </a:p>
          <a:p>
            <a:pPr>
              <a:buNone/>
            </a:pPr>
            <a:r>
              <a:rPr lang="es-MX" dirty="0" smtClean="0"/>
              <a:t>Equipo de servicios</a:t>
            </a:r>
            <a:endParaRPr lang="es-ES" dirty="0" smtClean="0"/>
          </a:p>
          <a:p>
            <a:pPr>
              <a:buNone/>
            </a:pPr>
            <a:r>
              <a:rPr lang="es-MX" dirty="0" smtClean="0"/>
              <a:t>Blancos</a:t>
            </a:r>
            <a:endParaRPr lang="es-ES" dirty="0" smtClean="0"/>
          </a:p>
          <a:p>
            <a:pPr>
              <a:buNone/>
            </a:pPr>
            <a:r>
              <a:rPr lang="es-MX" dirty="0" smtClean="0"/>
              <a:t>Loza y cristalería</a:t>
            </a:r>
            <a:endParaRPr lang="es-ES" dirty="0" smtClean="0"/>
          </a:p>
          <a:p>
            <a:pPr>
              <a:buNone/>
            </a:pPr>
            <a:r>
              <a:rPr lang="es-MX" dirty="0" smtClean="0"/>
              <a:t>Plata y cuchillería</a:t>
            </a:r>
            <a:endParaRPr lang="es-ES" dirty="0" smtClean="0"/>
          </a:p>
          <a:p>
            <a:pPr>
              <a:buNone/>
            </a:pPr>
            <a:r>
              <a:rPr lang="es-MX" dirty="0" smtClean="0"/>
              <a:t>Teléfonos</a:t>
            </a:r>
            <a:endParaRPr lang="es-ES" dirty="0" smtClean="0"/>
          </a:p>
          <a:p>
            <a:pPr>
              <a:buNone/>
            </a:pPr>
            <a:r>
              <a:rPr lang="es-MX" dirty="0" smtClean="0"/>
              <a:t>Otros</a:t>
            </a:r>
            <a:endParaRPr lang="es-ES" dirty="0" smtClean="0"/>
          </a:p>
          <a:p>
            <a:pPr>
              <a:buNone/>
            </a:pPr>
            <a:r>
              <a:rPr lang="es-MX" dirty="0" smtClean="0"/>
              <a:t>Inversiones en acciones</a:t>
            </a:r>
            <a:endParaRPr lang="es-ES" dirty="0" smtClean="0"/>
          </a:p>
          <a:p>
            <a:pPr>
              <a:buNone/>
            </a:pPr>
            <a:r>
              <a:rPr lang="es-MX" dirty="0" smtClean="0"/>
              <a:t>Depósitos en garantía</a:t>
            </a:r>
            <a:endParaRPr lang="es-ES" dirty="0" smtClean="0"/>
          </a:p>
          <a:p>
            <a:pPr>
              <a:buNone/>
            </a:pPr>
            <a:r>
              <a:rPr lang="es-MX" dirty="0" smtClean="0"/>
              <a:t>IVA Acreditable</a:t>
            </a:r>
            <a:endParaRPr lang="es-ES" dirty="0" smtClean="0"/>
          </a:p>
        </p:txBody>
      </p:sp>
      <p:sp>
        <p:nvSpPr>
          <p:cNvPr id="6" name="5 Marcador de contenido"/>
          <p:cNvSpPr>
            <a:spLocks noGrp="1"/>
          </p:cNvSpPr>
          <p:nvPr>
            <p:ph sz="half" idx="2"/>
          </p:nvPr>
        </p:nvSpPr>
        <p:spPr>
          <a:xfrm>
            <a:off x="3143240" y="1285860"/>
            <a:ext cx="2138378" cy="4434840"/>
          </a:xfrm>
        </p:spPr>
        <p:txBody>
          <a:bodyPr>
            <a:normAutofit fontScale="40000" lnSpcReduction="20000"/>
          </a:bodyPr>
          <a:lstStyle/>
          <a:p>
            <a:pPr>
              <a:buNone/>
            </a:pPr>
            <a:r>
              <a:rPr lang="es-MX" b="1" dirty="0" smtClean="0"/>
              <a:t>FIJO</a:t>
            </a:r>
            <a:endParaRPr lang="es-ES" dirty="0" smtClean="0"/>
          </a:p>
          <a:p>
            <a:pPr>
              <a:buNone/>
            </a:pPr>
            <a:r>
              <a:rPr lang="es-MX" dirty="0" smtClean="0"/>
              <a:t>Terrenos</a:t>
            </a:r>
            <a:endParaRPr lang="es-ES" dirty="0" smtClean="0"/>
          </a:p>
          <a:p>
            <a:pPr>
              <a:buNone/>
            </a:pPr>
            <a:r>
              <a:rPr lang="es-MX" dirty="0" smtClean="0"/>
              <a:t>131 Edificios</a:t>
            </a:r>
            <a:endParaRPr lang="es-ES" dirty="0" smtClean="0"/>
          </a:p>
          <a:p>
            <a:pPr>
              <a:buNone/>
            </a:pPr>
            <a:r>
              <a:rPr lang="es-MX" dirty="0" smtClean="0"/>
              <a:t>132 Reserva para depreciación de edificios</a:t>
            </a:r>
            <a:endParaRPr lang="es-ES" dirty="0" smtClean="0"/>
          </a:p>
          <a:p>
            <a:pPr>
              <a:buNone/>
            </a:pPr>
            <a:r>
              <a:rPr lang="es-MX" dirty="0" smtClean="0"/>
              <a:t>Mobiliario y equipo</a:t>
            </a:r>
            <a:endParaRPr lang="es-ES" dirty="0" smtClean="0"/>
          </a:p>
          <a:p>
            <a:pPr>
              <a:buNone/>
            </a:pPr>
            <a:r>
              <a:rPr lang="es-MX" dirty="0" smtClean="0"/>
              <a:t>Reserva para depreciación de mobiliario y equipo</a:t>
            </a:r>
            <a:endParaRPr lang="es-ES" dirty="0" smtClean="0"/>
          </a:p>
          <a:p>
            <a:pPr>
              <a:buNone/>
            </a:pPr>
            <a:r>
              <a:rPr lang="es-MX" dirty="0" smtClean="0"/>
              <a:t>Equipo de transporte</a:t>
            </a:r>
            <a:endParaRPr lang="es-ES" dirty="0" smtClean="0"/>
          </a:p>
          <a:p>
            <a:pPr>
              <a:buNone/>
            </a:pPr>
            <a:r>
              <a:rPr lang="es-MX" dirty="0" smtClean="0"/>
              <a:t>Reserva para depreciación de equipo de transporte</a:t>
            </a:r>
            <a:endParaRPr lang="es-ES" dirty="0" smtClean="0"/>
          </a:p>
          <a:p>
            <a:pPr>
              <a:buNone/>
            </a:pPr>
            <a:r>
              <a:rPr lang="es-MX" b="1" dirty="0" smtClean="0"/>
              <a:t>DIFERIDO</a:t>
            </a:r>
            <a:endParaRPr lang="es-ES" dirty="0" smtClean="0"/>
          </a:p>
          <a:p>
            <a:pPr>
              <a:buNone/>
            </a:pPr>
            <a:r>
              <a:rPr lang="es-MX" dirty="0" smtClean="0"/>
              <a:t>Gastos de instalación</a:t>
            </a:r>
            <a:endParaRPr lang="es-ES" dirty="0" smtClean="0"/>
          </a:p>
          <a:p>
            <a:pPr>
              <a:buNone/>
            </a:pPr>
            <a:r>
              <a:rPr lang="es-MX" dirty="0" smtClean="0"/>
              <a:t>Reserva para amortización de gastos de instalación</a:t>
            </a:r>
            <a:endParaRPr lang="es-ES" dirty="0" smtClean="0"/>
          </a:p>
          <a:p>
            <a:pPr>
              <a:buNone/>
            </a:pPr>
            <a:r>
              <a:rPr lang="es-MX" dirty="0" smtClean="0"/>
              <a:t>Gastos de organización</a:t>
            </a:r>
            <a:endParaRPr lang="es-ES" dirty="0" smtClean="0"/>
          </a:p>
          <a:p>
            <a:pPr>
              <a:buNone/>
            </a:pPr>
            <a:r>
              <a:rPr lang="es-MX" dirty="0" smtClean="0"/>
              <a:t>Reserva para amortización de gastos de organización</a:t>
            </a:r>
            <a:endParaRPr lang="es-ES" dirty="0" smtClean="0"/>
          </a:p>
          <a:p>
            <a:pPr>
              <a:buNone/>
            </a:pPr>
            <a:r>
              <a:rPr lang="es-MX" dirty="0" smtClean="0"/>
              <a:t>Primas de seguros pagadas por adelantado</a:t>
            </a:r>
            <a:endParaRPr lang="es-ES" dirty="0" smtClean="0"/>
          </a:p>
          <a:p>
            <a:pPr>
              <a:buNone/>
            </a:pPr>
            <a:r>
              <a:rPr lang="es-MX" dirty="0" smtClean="0"/>
              <a:t>Gastos anticipados</a:t>
            </a:r>
            <a:endParaRPr lang="es-ES" dirty="0" smtClean="0"/>
          </a:p>
          <a:p>
            <a:pPr>
              <a:buNone/>
            </a:pPr>
            <a:r>
              <a:rPr lang="es-MX" dirty="0" smtClean="0"/>
              <a:t>Anticipo impuesto sobre la renta</a:t>
            </a:r>
            <a:endParaRPr lang="es-ES" dirty="0" smtClean="0"/>
          </a:p>
        </p:txBody>
      </p:sp>
      <p:sp>
        <p:nvSpPr>
          <p:cNvPr id="8" name="7 Rectángulo"/>
          <p:cNvSpPr/>
          <p:nvPr/>
        </p:nvSpPr>
        <p:spPr>
          <a:xfrm>
            <a:off x="5786446" y="1357298"/>
            <a:ext cx="2786082" cy="3000821"/>
          </a:xfrm>
          <a:prstGeom prst="rect">
            <a:avLst/>
          </a:prstGeom>
        </p:spPr>
        <p:txBody>
          <a:bodyPr wrap="square">
            <a:spAutoFit/>
          </a:bodyPr>
          <a:lstStyle/>
          <a:p>
            <a:r>
              <a:rPr lang="es-MX" sz="900" b="1" dirty="0" smtClean="0"/>
              <a:t>PASIVO</a:t>
            </a:r>
            <a:endParaRPr lang="es-ES" sz="900" dirty="0" smtClean="0"/>
          </a:p>
          <a:p>
            <a:r>
              <a:rPr lang="es-MX" sz="900" b="1" i="1" dirty="0" smtClean="0"/>
              <a:t>CIRCULANTE</a:t>
            </a:r>
            <a:endParaRPr lang="es-ES" sz="900" dirty="0" smtClean="0"/>
          </a:p>
          <a:p>
            <a:r>
              <a:rPr lang="es-MX" sz="900" b="1" i="1" dirty="0" smtClean="0"/>
              <a:t>202 Proveedores</a:t>
            </a:r>
            <a:endParaRPr lang="es-ES" sz="900" dirty="0" smtClean="0"/>
          </a:p>
          <a:p>
            <a:r>
              <a:rPr lang="es-MX" sz="900" b="1" i="1" dirty="0" smtClean="0"/>
              <a:t>Acreedores diversos</a:t>
            </a:r>
            <a:endParaRPr lang="es-ES" sz="900" dirty="0" smtClean="0"/>
          </a:p>
          <a:p>
            <a:r>
              <a:rPr lang="es-MX" sz="900" dirty="0" smtClean="0"/>
              <a:t>Impuestos por pagar</a:t>
            </a:r>
            <a:endParaRPr lang="es-ES" sz="900" dirty="0" smtClean="0"/>
          </a:p>
          <a:p>
            <a:r>
              <a:rPr lang="es-MX" sz="900" dirty="0" smtClean="0"/>
              <a:t>Documentos por pagar a corto plazo</a:t>
            </a:r>
            <a:endParaRPr lang="es-ES" sz="900" dirty="0" smtClean="0"/>
          </a:p>
          <a:p>
            <a:r>
              <a:rPr lang="es-MX" sz="900" dirty="0" smtClean="0"/>
              <a:t>Documentos descontados</a:t>
            </a:r>
            <a:endParaRPr lang="es-ES" sz="900" dirty="0" smtClean="0"/>
          </a:p>
          <a:p>
            <a:r>
              <a:rPr lang="es-MX" sz="900" dirty="0" smtClean="0"/>
              <a:t>Cuentas por pagar</a:t>
            </a:r>
            <a:endParaRPr lang="es-ES" sz="900" dirty="0" smtClean="0"/>
          </a:p>
          <a:p>
            <a:r>
              <a:rPr lang="es-MX" sz="900" dirty="0" smtClean="0"/>
              <a:t>IVA trasladado</a:t>
            </a:r>
            <a:endParaRPr lang="es-ES" sz="900" dirty="0" smtClean="0"/>
          </a:p>
          <a:p>
            <a:r>
              <a:rPr lang="es-MX" sz="900" b="1" dirty="0" smtClean="0"/>
              <a:t>FIJO</a:t>
            </a:r>
            <a:endParaRPr lang="es-ES" sz="900" dirty="0" smtClean="0"/>
          </a:p>
          <a:p>
            <a:r>
              <a:rPr lang="es-MX" sz="900" dirty="0" smtClean="0"/>
              <a:t>Préstamo hipotecario</a:t>
            </a:r>
            <a:endParaRPr lang="es-ES" sz="900" dirty="0" smtClean="0"/>
          </a:p>
          <a:p>
            <a:r>
              <a:rPr lang="es-MX" sz="900" dirty="0" smtClean="0"/>
              <a:t>Préstamo refaccionario</a:t>
            </a:r>
            <a:endParaRPr lang="es-ES" sz="900" dirty="0" smtClean="0"/>
          </a:p>
          <a:p>
            <a:r>
              <a:rPr lang="es-MX" sz="900" dirty="0" smtClean="0"/>
              <a:t>Documentos por pagar a largo plazo</a:t>
            </a:r>
            <a:endParaRPr lang="es-ES" sz="900" dirty="0" smtClean="0"/>
          </a:p>
          <a:p>
            <a:r>
              <a:rPr lang="es-MX" sz="900" b="1" dirty="0" smtClean="0"/>
              <a:t>DIFERIDO</a:t>
            </a:r>
            <a:endParaRPr lang="es-ES" sz="900" dirty="0" smtClean="0"/>
          </a:p>
          <a:p>
            <a:r>
              <a:rPr lang="es-MX" sz="900" dirty="0" smtClean="0"/>
              <a:t>Cobros anticipados</a:t>
            </a:r>
            <a:endParaRPr lang="es-ES" sz="900" dirty="0" smtClean="0"/>
          </a:p>
          <a:p>
            <a:r>
              <a:rPr lang="es-MX" sz="900" dirty="0" smtClean="0"/>
              <a:t>Depósitos para reservaciones</a:t>
            </a:r>
            <a:endParaRPr lang="es-ES" sz="900" dirty="0" smtClean="0"/>
          </a:p>
          <a:p>
            <a:r>
              <a:rPr lang="es-MX" sz="900" dirty="0" smtClean="0"/>
              <a:t>Anticipos para banquetes</a:t>
            </a:r>
            <a:endParaRPr lang="es-ES" sz="900" dirty="0" smtClean="0"/>
          </a:p>
          <a:p>
            <a:r>
              <a:rPr lang="es-MX" sz="900" b="1" dirty="0" smtClean="0"/>
              <a:t>26 RESERVAS</a:t>
            </a:r>
            <a:endParaRPr lang="es-ES" sz="900" dirty="0" smtClean="0"/>
          </a:p>
          <a:p>
            <a:r>
              <a:rPr lang="es-MX" sz="900" dirty="0" smtClean="0"/>
              <a:t>Reserva para reposición de equipo</a:t>
            </a:r>
            <a:endParaRPr lang="es-ES" sz="900" dirty="0" smtClean="0"/>
          </a:p>
          <a:p>
            <a:r>
              <a:rPr lang="es-MX" sz="900" dirty="0" smtClean="0"/>
              <a:t>Reserva para jubilaciones de personal</a:t>
            </a:r>
            <a:endParaRPr lang="es-ES" sz="900" dirty="0" smtClean="0"/>
          </a:p>
          <a:p>
            <a:r>
              <a:rPr lang="es-MX" sz="900" dirty="0" smtClean="0"/>
              <a:t>Reserva para indemnizaciones al personal</a:t>
            </a:r>
            <a:endParaRPr lang="es-ES" sz="900" dirty="0" smtClean="0"/>
          </a:p>
        </p:txBody>
      </p:sp>
    </p:spTree>
    <p:extLst>
      <p:ext uri="{BB962C8B-B14F-4D97-AF65-F5344CB8AC3E}">
        <p14:creationId xmlns="" xmlns:p14="http://schemas.microsoft.com/office/powerpoint/2010/main" val="3628824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1 Título"/>
          <p:cNvSpPr txBox="1">
            <a:spLocks/>
          </p:cNvSpPr>
          <p:nvPr/>
        </p:nvSpPr>
        <p:spPr>
          <a:xfrm>
            <a:off x="685800" y="438128"/>
            <a:ext cx="7851648" cy="1057284"/>
          </a:xfrm>
          <a:prstGeom prst="rect">
            <a:avLst/>
          </a:prstGeom>
          <a:ln>
            <a:noFill/>
          </a:ln>
        </p:spPr>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s-MX" sz="56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rPr>
              <a:t>HOTEL</a:t>
            </a:r>
            <a:endParaRPr kumimoji="0" lang="es-MX" sz="56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mj-lt"/>
              <a:ea typeface="+mj-ea"/>
              <a:cs typeface="+mj-cs"/>
            </a:endParaRPr>
          </a:p>
        </p:txBody>
      </p:sp>
      <p:sp>
        <p:nvSpPr>
          <p:cNvPr id="6" name="5 CuadroTexto"/>
          <p:cNvSpPr txBox="1"/>
          <p:nvPr/>
        </p:nvSpPr>
        <p:spPr>
          <a:xfrm>
            <a:off x="857224" y="1928802"/>
            <a:ext cx="7643866" cy="923330"/>
          </a:xfrm>
          <a:prstGeom prst="rect">
            <a:avLst/>
          </a:prstGeom>
          <a:noFill/>
        </p:spPr>
        <p:txBody>
          <a:bodyPr wrap="square" rtlCol="0">
            <a:spAutoFit/>
          </a:bodyPr>
          <a:lstStyle/>
          <a:p>
            <a:pPr lvl="0" algn="just" fontAlgn="base">
              <a:spcBef>
                <a:spcPct val="0"/>
              </a:spcBef>
              <a:spcAft>
                <a:spcPct val="0"/>
              </a:spcAft>
            </a:pPr>
            <a:r>
              <a:rPr lang="es-MX" b="1" dirty="0" smtClean="0"/>
              <a:t>COMPETENCIA PARTICULAR: Aplica los procesos contables y administrativos que se generan en una agencia de viajes, hoteles y restaurantes de acuerdo a la normatividad vigente.</a:t>
            </a:r>
            <a:endParaRPr lang="es-ES" sz="4000" dirty="0" smtClean="0">
              <a:latin typeface="Arial" pitchFamily="34" charset="0"/>
            </a:endParaRPr>
          </a:p>
        </p:txBody>
      </p:sp>
      <p:sp>
        <p:nvSpPr>
          <p:cNvPr id="1026" name="Rectangle 2"/>
          <p:cNvSpPr>
            <a:spLocks noChangeArrowheads="1"/>
          </p:cNvSpPr>
          <p:nvPr/>
        </p:nvSpPr>
        <p:spPr bwMode="auto">
          <a:xfrm>
            <a:off x="1000100" y="3286124"/>
            <a:ext cx="7000924" cy="21236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MX" sz="15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RAP 1: Explica los tipos de operaciones que se generan en las agencias de viajes, hoteles y restaurantes de acuerdo a los diferentes criterios de  su clasificación.</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MX" sz="15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Rap 2: Procesa operaciones contables y administrativas de agencias de viajes, hoteles y restaurantes con base a la normatividad vigente.</a:t>
            </a:r>
            <a:r>
              <a:rPr kumimoji="0" lang="es-ES" sz="1500" b="0" i="0" u="none" strike="noStrike" cap="none" normalizeH="0" baseline="0" dirty="0" smtClean="0">
                <a:ln>
                  <a:noFill/>
                </a:ln>
                <a:solidFill>
                  <a:schemeClr val="tx1"/>
                </a:solidFill>
                <a:effectLst/>
                <a:latin typeface="Arial" pitchFamily="34"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es-ES" sz="1500" dirty="0" smtClean="0">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500" b="0" i="0" u="none" strike="noStrike" cap="none" normalizeH="0" baseline="0" dirty="0" smtClean="0">
              <a:ln>
                <a:noFill/>
              </a:ln>
              <a:solidFill>
                <a:schemeClr val="tx1"/>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s-ES" sz="900" dirty="0" smtClean="0">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endParaRPr>
          </a:p>
        </p:txBody>
      </p:sp>
      <p:pic>
        <p:nvPicPr>
          <p:cNvPr id="5" name="Sonido grabado">
            <a:hlinkClick r:id="" action="ppaction://media"/>
          </p:cNvPr>
          <p:cNvPicPr>
            <a:picLocks noRot="1" noChangeAspect="1"/>
          </p:cNvPicPr>
          <p:nvPr>
            <a:wavAudioFile r:embed="rId1" name="Sonido grabado"/>
          </p:nvPr>
        </p:nvPicPr>
        <p:blipFill>
          <a:blip r:embed="rId3" cstate="print"/>
          <a:stretch>
            <a:fillRect/>
          </a:stretch>
        </p:blipFill>
        <p:spPr>
          <a:xfrm>
            <a:off x="7308304" y="5805264"/>
            <a:ext cx="720080" cy="72008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7307"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28596" y="428604"/>
            <a:ext cx="8229600" cy="704104"/>
          </a:xfrm>
        </p:spPr>
        <p:txBody>
          <a:bodyPr>
            <a:normAutofit fontScale="90000"/>
          </a:bodyPr>
          <a:lstStyle/>
          <a:p>
            <a:pPr algn="ctr"/>
            <a:r>
              <a:rPr lang="es-ES" dirty="0" smtClean="0"/>
              <a:t>Catalogo de cuentas</a:t>
            </a:r>
            <a:endParaRPr lang="es-ES" dirty="0"/>
          </a:p>
        </p:txBody>
      </p:sp>
      <p:sp>
        <p:nvSpPr>
          <p:cNvPr id="5" name="4 Marcador de contenido"/>
          <p:cNvSpPr>
            <a:spLocks noGrp="1"/>
          </p:cNvSpPr>
          <p:nvPr>
            <p:ph sz="half" idx="1"/>
          </p:nvPr>
        </p:nvSpPr>
        <p:spPr/>
        <p:txBody>
          <a:bodyPr>
            <a:normAutofit fontScale="40000" lnSpcReduction="20000"/>
          </a:bodyPr>
          <a:lstStyle/>
          <a:p>
            <a:pPr>
              <a:buNone/>
            </a:pPr>
            <a:r>
              <a:rPr lang="es-MX" b="1" i="1" dirty="0" smtClean="0"/>
              <a:t>CAPITAL</a:t>
            </a:r>
            <a:endParaRPr lang="es-ES" dirty="0" smtClean="0"/>
          </a:p>
          <a:p>
            <a:pPr>
              <a:buNone/>
            </a:pPr>
            <a:r>
              <a:rPr lang="es-MX" dirty="0" smtClean="0"/>
              <a:t>Capital social</a:t>
            </a:r>
            <a:endParaRPr lang="es-ES" dirty="0" smtClean="0"/>
          </a:p>
          <a:p>
            <a:pPr>
              <a:buNone/>
            </a:pPr>
            <a:r>
              <a:rPr lang="es-MX" dirty="0" smtClean="0"/>
              <a:t>Reserva legal</a:t>
            </a:r>
            <a:endParaRPr lang="es-ES" dirty="0" smtClean="0"/>
          </a:p>
          <a:p>
            <a:pPr>
              <a:buNone/>
            </a:pPr>
            <a:r>
              <a:rPr lang="es-MX" dirty="0" smtClean="0"/>
              <a:t>Reserva de reinversión</a:t>
            </a:r>
            <a:endParaRPr lang="es-ES" dirty="0" smtClean="0"/>
          </a:p>
          <a:p>
            <a:pPr>
              <a:buNone/>
            </a:pPr>
            <a:r>
              <a:rPr lang="es-MX" dirty="0" smtClean="0"/>
              <a:t>Utilidad de ejercicios anteriores</a:t>
            </a:r>
            <a:endParaRPr lang="es-ES" dirty="0" smtClean="0"/>
          </a:p>
          <a:p>
            <a:pPr>
              <a:buNone/>
            </a:pPr>
            <a:r>
              <a:rPr lang="es-MX" dirty="0" smtClean="0"/>
              <a:t>Perdidas de ejercicios anteriores</a:t>
            </a:r>
            <a:endParaRPr lang="es-ES" dirty="0" smtClean="0"/>
          </a:p>
          <a:p>
            <a:pPr>
              <a:buNone/>
            </a:pPr>
            <a:r>
              <a:rPr lang="es-MX" dirty="0" smtClean="0"/>
              <a:t>Utilidad del ejercicio</a:t>
            </a:r>
            <a:endParaRPr lang="es-ES" dirty="0" smtClean="0"/>
          </a:p>
          <a:p>
            <a:pPr>
              <a:buNone/>
            </a:pPr>
            <a:r>
              <a:rPr lang="es-MX" dirty="0" smtClean="0"/>
              <a:t>Perdida del ejercicio</a:t>
            </a:r>
            <a:endParaRPr lang="es-ES" dirty="0" smtClean="0"/>
          </a:p>
          <a:p>
            <a:pPr>
              <a:buNone/>
            </a:pPr>
            <a:r>
              <a:rPr lang="es-MX" b="1" dirty="0" smtClean="0"/>
              <a:t>Cuentas de Resultados Acreedores</a:t>
            </a:r>
            <a:endParaRPr lang="es-ES" b="1" dirty="0" smtClean="0"/>
          </a:p>
          <a:p>
            <a:pPr>
              <a:buNone/>
            </a:pPr>
            <a:r>
              <a:rPr lang="es-MX" dirty="0" smtClean="0"/>
              <a:t>Ingresos </a:t>
            </a:r>
            <a:endParaRPr lang="es-ES" dirty="0" smtClean="0"/>
          </a:p>
          <a:p>
            <a:pPr>
              <a:buNone/>
            </a:pPr>
            <a:r>
              <a:rPr lang="es-MX" dirty="0" smtClean="0"/>
              <a:t>Habitaciones</a:t>
            </a:r>
            <a:endParaRPr lang="es-ES" dirty="0" smtClean="0"/>
          </a:p>
          <a:p>
            <a:pPr>
              <a:buNone/>
            </a:pPr>
            <a:r>
              <a:rPr lang="es-MX" dirty="0" smtClean="0"/>
              <a:t>Alimentos</a:t>
            </a:r>
            <a:endParaRPr lang="es-ES" dirty="0" smtClean="0"/>
          </a:p>
          <a:p>
            <a:pPr>
              <a:buNone/>
            </a:pPr>
            <a:r>
              <a:rPr lang="es-MX" dirty="0" smtClean="0"/>
              <a:t>Bebidas</a:t>
            </a:r>
            <a:endParaRPr lang="es-ES" dirty="0" smtClean="0"/>
          </a:p>
          <a:p>
            <a:pPr>
              <a:buNone/>
            </a:pPr>
            <a:r>
              <a:rPr lang="es-MX" dirty="0" smtClean="0"/>
              <a:t>Teléfonos</a:t>
            </a:r>
            <a:endParaRPr lang="es-ES" dirty="0" smtClean="0"/>
          </a:p>
          <a:p>
            <a:pPr>
              <a:buNone/>
            </a:pPr>
            <a:r>
              <a:rPr lang="es-MX" dirty="0" smtClean="0"/>
              <a:t>Lavandería y Tintorería</a:t>
            </a:r>
            <a:endParaRPr lang="es-ES" dirty="0" smtClean="0"/>
          </a:p>
          <a:p>
            <a:pPr>
              <a:buNone/>
            </a:pPr>
            <a:r>
              <a:rPr lang="es-MX" dirty="0" smtClean="0"/>
              <a:t>Arrendamiento y Concesiones</a:t>
            </a:r>
            <a:endParaRPr lang="es-ES" dirty="0" smtClean="0"/>
          </a:p>
          <a:p>
            <a:pPr>
              <a:buNone/>
            </a:pPr>
            <a:r>
              <a:rPr lang="es-MX" dirty="0" smtClean="0"/>
              <a:t>Departamentos Menores</a:t>
            </a:r>
            <a:endParaRPr lang="es-ES" dirty="0" smtClean="0"/>
          </a:p>
          <a:p>
            <a:pPr>
              <a:buNone/>
            </a:pPr>
            <a:r>
              <a:rPr lang="es-MX" dirty="0" smtClean="0"/>
              <a:t>Utilidad en cambios</a:t>
            </a:r>
            <a:endParaRPr lang="es-ES" dirty="0" smtClean="0"/>
          </a:p>
          <a:p>
            <a:pPr>
              <a:buNone/>
            </a:pPr>
            <a:r>
              <a:rPr lang="es-MX" dirty="0" smtClean="0"/>
              <a:t>Productos financieros</a:t>
            </a:r>
            <a:endParaRPr lang="es-ES" dirty="0" smtClean="0"/>
          </a:p>
          <a:p>
            <a:pPr>
              <a:buNone/>
            </a:pPr>
            <a:r>
              <a:rPr lang="es-MX" dirty="0" smtClean="0"/>
              <a:t>Otros ingresos</a:t>
            </a:r>
            <a:endParaRPr lang="es-ES" dirty="0" smtClean="0"/>
          </a:p>
          <a:p>
            <a:endParaRPr lang="es-ES" dirty="0" smtClean="0"/>
          </a:p>
          <a:p>
            <a:endParaRPr lang="es-ES" dirty="0"/>
          </a:p>
        </p:txBody>
      </p:sp>
      <p:sp>
        <p:nvSpPr>
          <p:cNvPr id="6" name="5 Marcador de contenido"/>
          <p:cNvSpPr>
            <a:spLocks noGrp="1"/>
          </p:cNvSpPr>
          <p:nvPr>
            <p:ph sz="half" idx="2"/>
          </p:nvPr>
        </p:nvSpPr>
        <p:spPr/>
        <p:txBody>
          <a:bodyPr>
            <a:normAutofit fontScale="40000" lnSpcReduction="20000"/>
          </a:bodyPr>
          <a:lstStyle/>
          <a:p>
            <a:pPr>
              <a:buNone/>
            </a:pPr>
            <a:r>
              <a:rPr lang="es-MX" b="1" dirty="0" smtClean="0"/>
              <a:t>Cuentas de Resultados Deudores</a:t>
            </a:r>
            <a:endParaRPr lang="es-ES" dirty="0" smtClean="0"/>
          </a:p>
          <a:p>
            <a:pPr>
              <a:buNone/>
            </a:pPr>
            <a:r>
              <a:rPr lang="es-MX" dirty="0" smtClean="0"/>
              <a:t>Descuentos</a:t>
            </a:r>
            <a:endParaRPr lang="es-ES" dirty="0" smtClean="0"/>
          </a:p>
          <a:p>
            <a:pPr>
              <a:buNone/>
            </a:pPr>
            <a:r>
              <a:rPr lang="es-MX" dirty="0" smtClean="0"/>
              <a:t>Habitaciones</a:t>
            </a:r>
            <a:endParaRPr lang="es-ES" dirty="0" smtClean="0"/>
          </a:p>
          <a:p>
            <a:pPr>
              <a:buNone/>
            </a:pPr>
            <a:r>
              <a:rPr lang="es-MX" dirty="0" smtClean="0"/>
              <a:t>Alimentos</a:t>
            </a:r>
            <a:endParaRPr lang="es-ES" dirty="0" smtClean="0"/>
          </a:p>
          <a:p>
            <a:pPr>
              <a:buNone/>
            </a:pPr>
            <a:r>
              <a:rPr lang="es-MX" dirty="0" smtClean="0"/>
              <a:t>Bebidas</a:t>
            </a:r>
            <a:endParaRPr lang="es-ES" dirty="0" smtClean="0"/>
          </a:p>
          <a:p>
            <a:pPr>
              <a:buNone/>
            </a:pPr>
            <a:r>
              <a:rPr lang="es-MX" dirty="0" smtClean="0"/>
              <a:t>Teléfonos</a:t>
            </a:r>
            <a:endParaRPr lang="es-ES" dirty="0" smtClean="0"/>
          </a:p>
          <a:p>
            <a:pPr>
              <a:buNone/>
            </a:pPr>
            <a:r>
              <a:rPr lang="es-MX" dirty="0" smtClean="0"/>
              <a:t>Lavandería y Tintorería</a:t>
            </a:r>
            <a:endParaRPr lang="es-ES" dirty="0" smtClean="0"/>
          </a:p>
          <a:p>
            <a:pPr>
              <a:buNone/>
            </a:pPr>
            <a:r>
              <a:rPr lang="es-MX" dirty="0" smtClean="0"/>
              <a:t>Arrendamientos y Concesiones</a:t>
            </a:r>
            <a:endParaRPr lang="es-ES" dirty="0" smtClean="0"/>
          </a:p>
          <a:p>
            <a:pPr>
              <a:buNone/>
            </a:pPr>
            <a:r>
              <a:rPr lang="es-MX" dirty="0" smtClean="0"/>
              <a:t>Departamentos Menores</a:t>
            </a:r>
            <a:endParaRPr lang="es-ES" dirty="0" smtClean="0"/>
          </a:p>
          <a:p>
            <a:pPr>
              <a:buNone/>
            </a:pPr>
            <a:r>
              <a:rPr lang="es-MX" dirty="0" smtClean="0"/>
              <a:t>501 Costo de ventas</a:t>
            </a:r>
            <a:endParaRPr lang="es-ES" dirty="0" smtClean="0"/>
          </a:p>
          <a:p>
            <a:pPr>
              <a:buNone/>
            </a:pPr>
            <a:r>
              <a:rPr lang="es-MX" dirty="0" smtClean="0"/>
              <a:t>01 Alimentos</a:t>
            </a:r>
            <a:endParaRPr lang="es-ES" dirty="0" smtClean="0"/>
          </a:p>
          <a:p>
            <a:pPr>
              <a:buNone/>
            </a:pPr>
            <a:r>
              <a:rPr lang="es-MX" dirty="0" smtClean="0"/>
              <a:t>02 Bebidas</a:t>
            </a:r>
            <a:endParaRPr lang="es-ES" dirty="0" smtClean="0"/>
          </a:p>
          <a:p>
            <a:pPr>
              <a:buNone/>
            </a:pPr>
            <a:r>
              <a:rPr lang="es-MX" dirty="0" smtClean="0"/>
              <a:t>03 Teléfonos</a:t>
            </a:r>
            <a:endParaRPr lang="es-ES" dirty="0" smtClean="0"/>
          </a:p>
          <a:p>
            <a:pPr>
              <a:buNone/>
            </a:pPr>
            <a:r>
              <a:rPr lang="es-MX" dirty="0" smtClean="0"/>
              <a:t>04 Lavandería y Tintorería</a:t>
            </a:r>
            <a:endParaRPr lang="es-ES" dirty="0" smtClean="0"/>
          </a:p>
          <a:p>
            <a:pPr>
              <a:buNone/>
            </a:pPr>
            <a:r>
              <a:rPr lang="es-MX" dirty="0" smtClean="0"/>
              <a:t>502 Gastos de Habitaciones</a:t>
            </a:r>
            <a:endParaRPr lang="es-ES" dirty="0" smtClean="0"/>
          </a:p>
          <a:p>
            <a:pPr>
              <a:buNone/>
            </a:pPr>
            <a:r>
              <a:rPr lang="es-MX" dirty="0" smtClean="0"/>
              <a:t>503 Gastos de Alimentos</a:t>
            </a:r>
            <a:endParaRPr lang="es-ES" dirty="0" smtClean="0"/>
          </a:p>
          <a:p>
            <a:pPr>
              <a:buNone/>
            </a:pPr>
            <a:r>
              <a:rPr lang="es-MX" dirty="0" smtClean="0"/>
              <a:t>Gastos de Bebidas</a:t>
            </a:r>
            <a:endParaRPr lang="es-ES" dirty="0" smtClean="0"/>
          </a:p>
          <a:p>
            <a:pPr>
              <a:buNone/>
            </a:pPr>
            <a:r>
              <a:rPr lang="es-MX" dirty="0" smtClean="0"/>
              <a:t>Gastos de Teléfonos</a:t>
            </a:r>
            <a:endParaRPr lang="es-ES" dirty="0" smtClean="0"/>
          </a:p>
          <a:p>
            <a:pPr>
              <a:buNone/>
            </a:pPr>
            <a:r>
              <a:rPr lang="es-MX" dirty="0" smtClean="0"/>
              <a:t>Gastos de Lavandería y Tintorería</a:t>
            </a:r>
            <a:endParaRPr lang="es-ES" dirty="0" smtClean="0"/>
          </a:p>
          <a:p>
            <a:pPr>
              <a:buNone/>
            </a:pPr>
            <a:r>
              <a:rPr lang="es-MX" dirty="0" smtClean="0"/>
              <a:t>Gastos de Arrendamiento y Concesiones</a:t>
            </a:r>
            <a:endParaRPr lang="es-ES" dirty="0" smtClean="0"/>
          </a:p>
          <a:p>
            <a:pPr>
              <a:buNone/>
            </a:pPr>
            <a:r>
              <a:rPr lang="es-MX" dirty="0" smtClean="0"/>
              <a:t>Gastos de Departamentos Menores</a:t>
            </a:r>
            <a:endParaRPr lang="es-ES" dirty="0" smtClean="0"/>
          </a:p>
          <a:p>
            <a:pPr>
              <a:buNone/>
            </a:pPr>
            <a:r>
              <a:rPr lang="es-MX" dirty="0" smtClean="0"/>
              <a:t>Gastos de Mantenimiento</a:t>
            </a:r>
            <a:endParaRPr lang="es-ES" dirty="0" smtClean="0"/>
          </a:p>
          <a:p>
            <a:pPr>
              <a:buNone/>
            </a:pPr>
            <a:r>
              <a:rPr lang="es-MX" dirty="0" smtClean="0"/>
              <a:t>Gastos Generales y de Administración</a:t>
            </a:r>
            <a:endParaRPr lang="es-ES" dirty="0" smtClean="0"/>
          </a:p>
          <a:p>
            <a:pPr>
              <a:buNone/>
            </a:pPr>
            <a:r>
              <a:rPr lang="es-MX" dirty="0" smtClean="0"/>
              <a:t>Gastos de Ventas y Publicidad</a:t>
            </a:r>
            <a:endParaRPr lang="es-ES" dirty="0" smtClean="0"/>
          </a:p>
          <a:p>
            <a:pPr>
              <a:buNone/>
            </a:pPr>
            <a:r>
              <a:rPr lang="es-MX" dirty="0" smtClean="0"/>
              <a:t>Gastos Financieros</a:t>
            </a:r>
            <a:endParaRPr lang="es-ES" dirty="0" smtClean="0"/>
          </a:p>
          <a:p>
            <a:pPr>
              <a:buNone/>
            </a:pPr>
            <a:r>
              <a:rPr lang="es-MX" dirty="0" smtClean="0"/>
              <a:t>Perdida en Cambio</a:t>
            </a:r>
            <a:endParaRPr lang="es-ES" dirty="0" smtClean="0"/>
          </a:p>
          <a:p>
            <a:pPr>
              <a:buNone/>
            </a:pPr>
            <a:r>
              <a:rPr lang="es-MX" dirty="0" smtClean="0"/>
              <a:t>Restaurantes</a:t>
            </a:r>
            <a:endParaRPr lang="es-ES" dirty="0" smtClean="0"/>
          </a:p>
          <a:p>
            <a:pPr>
              <a:buNone/>
            </a:pPr>
            <a:endParaRPr lang="es-ES" dirty="0" smtClean="0"/>
          </a:p>
          <a:p>
            <a:endParaRPr lang="es-ES" dirty="0"/>
          </a:p>
        </p:txBody>
      </p:sp>
    </p:spTree>
    <p:extLst>
      <p:ext uri="{BB962C8B-B14F-4D97-AF65-F5344CB8AC3E}">
        <p14:creationId xmlns="" xmlns:p14="http://schemas.microsoft.com/office/powerpoint/2010/main" val="2900139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Referencias en Internet</a:t>
            </a:r>
            <a:endParaRPr lang="es-MX" dirty="0"/>
          </a:p>
        </p:txBody>
      </p:sp>
      <p:sp>
        <p:nvSpPr>
          <p:cNvPr id="5" name="4 Marcador de contenido"/>
          <p:cNvSpPr>
            <a:spLocks noGrp="1"/>
          </p:cNvSpPr>
          <p:nvPr>
            <p:ph idx="1"/>
          </p:nvPr>
        </p:nvSpPr>
        <p:spPr/>
        <p:txBody>
          <a:bodyPr/>
          <a:lstStyle/>
          <a:p>
            <a:r>
              <a:rPr lang="es-MX" dirty="0">
                <a:hlinkClick r:id="rId2"/>
              </a:rPr>
              <a:t>www.viajeros.com/.../</a:t>
            </a:r>
            <a:r>
              <a:rPr lang="es-MX" dirty="0" err="1" smtClean="0">
                <a:hlinkClick r:id="rId2"/>
              </a:rPr>
              <a:t>clasificacion</a:t>
            </a:r>
            <a:r>
              <a:rPr lang="es-MX" dirty="0" smtClean="0">
                <a:hlinkClick r:id="rId2"/>
              </a:rPr>
              <a:t>-de-hoteles-de-una-a-cinco-estrella</a:t>
            </a:r>
            <a:endParaRPr lang="es-MX" dirty="0" smtClean="0"/>
          </a:p>
          <a:p>
            <a:r>
              <a:rPr lang="es-MX" i="1" dirty="0">
                <a:hlinkClick r:id="rId2"/>
              </a:rPr>
              <a:t>www.viajeros.com/.../</a:t>
            </a:r>
            <a:r>
              <a:rPr lang="es-MX" b="1" i="1" dirty="0" err="1" smtClean="0">
                <a:hlinkClick r:id="rId2"/>
              </a:rPr>
              <a:t>clasificacion</a:t>
            </a:r>
            <a:r>
              <a:rPr lang="es-MX" i="1" dirty="0" smtClean="0">
                <a:hlinkClick r:id="rId2"/>
              </a:rPr>
              <a:t>-de-</a:t>
            </a:r>
            <a:r>
              <a:rPr lang="es-MX" b="1" i="1" dirty="0" smtClean="0">
                <a:hlinkClick r:id="rId2"/>
              </a:rPr>
              <a:t>hoteles</a:t>
            </a:r>
            <a:r>
              <a:rPr lang="es-MX" i="1" dirty="0" smtClean="0">
                <a:hlinkClick r:id="rId2"/>
              </a:rPr>
              <a:t>-de-una-a-cinco-estrella</a:t>
            </a:r>
            <a:endParaRPr lang="es-MX" i="1" dirty="0" smtClean="0"/>
          </a:p>
          <a:p>
            <a:r>
              <a:rPr lang="es-MX" dirty="0" smtClean="0"/>
              <a:t>es.wikipedia.org/wiki/Hotel</a:t>
            </a:r>
          </a:p>
          <a:p>
            <a:r>
              <a:rPr lang="es-MX" dirty="0"/>
              <a:t>www.issste.gob.mx</a:t>
            </a:r>
          </a:p>
          <a:p>
            <a:r>
              <a:rPr lang="es-MX" dirty="0"/>
              <a:t>www.salud.gob.mx</a:t>
            </a:r>
          </a:p>
          <a:p>
            <a:r>
              <a:rPr lang="es-MX" dirty="0"/>
              <a:t>www.imss.gob.mx</a:t>
            </a:r>
          </a:p>
          <a:p>
            <a:r>
              <a:rPr lang="es-MX" dirty="0"/>
              <a:t>www.shcp.gob.mx/</a:t>
            </a:r>
          </a:p>
          <a:p>
            <a:endParaRPr lang="es-MX" dirty="0"/>
          </a:p>
        </p:txBody>
      </p:sp>
    </p:spTree>
    <p:extLst>
      <p:ext uri="{BB962C8B-B14F-4D97-AF65-F5344CB8AC3E}">
        <p14:creationId xmlns="" xmlns:p14="http://schemas.microsoft.com/office/powerpoint/2010/main" val="2837669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34000"/>
            <a:duotone>
              <a:schemeClr val="bg1">
                <a:shade val="90000"/>
                <a:satMod val="150000"/>
              </a:schemeClr>
              <a:schemeClr val="bg1">
                <a:tint val="88000"/>
                <a:satMod val="150000"/>
              </a:schemeClr>
            </a:duotone>
            <a:lum/>
          </a:blip>
          <a:srcRect/>
          <a:tile tx="0" ty="0" sx="65000" sy="65000" flip="none" algn="tl"/>
        </a:blipFill>
        <a:effectLst/>
      </p:bgPr>
    </p:bg>
    <p:spTree>
      <p:nvGrpSpPr>
        <p:cNvPr id="1" name=""/>
        <p:cNvGrpSpPr/>
        <p:nvPr/>
      </p:nvGrpSpPr>
      <p:grpSpPr>
        <a:xfrm>
          <a:off x="0" y="0"/>
          <a:ext cx="0" cy="0"/>
          <a:chOff x="0" y="0"/>
          <a:chExt cx="0" cy="0"/>
        </a:xfrm>
      </p:grpSpPr>
      <p:grpSp>
        <p:nvGrpSpPr>
          <p:cNvPr id="6" name="Group 5"/>
          <p:cNvGrpSpPr>
            <a:grpSpLocks/>
          </p:cNvGrpSpPr>
          <p:nvPr/>
        </p:nvGrpSpPr>
        <p:grpSpPr bwMode="auto">
          <a:xfrm>
            <a:off x="1285852" y="1142984"/>
            <a:ext cx="7215238" cy="5214974"/>
            <a:chOff x="3074" y="3437"/>
            <a:chExt cx="2686" cy="883"/>
          </a:xfrm>
        </p:grpSpPr>
        <p:pic>
          <p:nvPicPr>
            <p:cNvPr id="7" name="Picture 6" descr="caminoreal"/>
            <p:cNvPicPr>
              <a:picLocks noChangeAspect="1" noChangeArrowheads="1"/>
            </p:cNvPicPr>
            <p:nvPr/>
          </p:nvPicPr>
          <p:blipFill>
            <a:blip r:embed="rId4" cstate="print">
              <a:duotone>
                <a:schemeClr val="accent4">
                  <a:shade val="45000"/>
                  <a:satMod val="135000"/>
                </a:schemeClr>
                <a:prstClr val="white"/>
              </a:duotone>
            </a:blip>
            <a:srcRect/>
            <a:stretch>
              <a:fillRect/>
            </a:stretch>
          </p:blipFill>
          <p:spPr bwMode="auto">
            <a:xfrm>
              <a:off x="4712" y="3437"/>
              <a:ext cx="1048" cy="883"/>
            </a:xfrm>
            <a:prstGeom prst="rect">
              <a:avLst/>
            </a:prstGeom>
            <a:noFill/>
            <a:ln w="9525">
              <a:noFill/>
              <a:miter lim="800000"/>
              <a:headEnd/>
              <a:tailEnd/>
            </a:ln>
          </p:spPr>
        </p:pic>
        <p:pic>
          <p:nvPicPr>
            <p:cNvPr id="8" name="Picture 7" descr="marriott"/>
            <p:cNvPicPr>
              <a:picLocks noChangeAspect="1" noChangeArrowheads="1"/>
            </p:cNvPicPr>
            <p:nvPr/>
          </p:nvPicPr>
          <p:blipFill>
            <a:blip r:embed="rId5" cstate="print">
              <a:duotone>
                <a:schemeClr val="accent4">
                  <a:shade val="45000"/>
                  <a:satMod val="135000"/>
                </a:schemeClr>
                <a:prstClr val="white"/>
              </a:duotone>
            </a:blip>
            <a:srcRect/>
            <a:stretch>
              <a:fillRect/>
            </a:stretch>
          </p:blipFill>
          <p:spPr bwMode="auto">
            <a:xfrm>
              <a:off x="4010" y="3616"/>
              <a:ext cx="684" cy="132"/>
            </a:xfrm>
            <a:prstGeom prst="rect">
              <a:avLst/>
            </a:prstGeom>
            <a:noFill/>
            <a:ln w="9525">
              <a:noFill/>
              <a:miter lim="800000"/>
              <a:headEnd/>
              <a:tailEnd/>
            </a:ln>
          </p:spPr>
        </p:pic>
        <p:pic>
          <p:nvPicPr>
            <p:cNvPr id="9" name="Picture 8" descr="grupo posadas"/>
            <p:cNvPicPr>
              <a:picLocks noChangeAspect="1" noChangeArrowheads="1"/>
            </p:cNvPicPr>
            <p:nvPr/>
          </p:nvPicPr>
          <p:blipFill>
            <a:blip r:embed="rId6" cstate="print">
              <a:duotone>
                <a:schemeClr val="accent4">
                  <a:shade val="45000"/>
                  <a:satMod val="135000"/>
                </a:schemeClr>
                <a:prstClr val="white"/>
              </a:duotone>
            </a:blip>
            <a:srcRect/>
            <a:stretch>
              <a:fillRect/>
            </a:stretch>
          </p:blipFill>
          <p:spPr bwMode="auto">
            <a:xfrm>
              <a:off x="3074" y="3768"/>
              <a:ext cx="1620" cy="552"/>
            </a:xfrm>
            <a:prstGeom prst="rect">
              <a:avLst/>
            </a:prstGeom>
            <a:noFill/>
            <a:ln w="9525">
              <a:noFill/>
              <a:miter lim="800000"/>
              <a:headEnd/>
              <a:tailEnd/>
            </a:ln>
          </p:spPr>
        </p:pic>
      </p:grpSp>
      <p:sp>
        <p:nvSpPr>
          <p:cNvPr id="2" name="1 Título"/>
          <p:cNvSpPr>
            <a:spLocks noGrp="1"/>
          </p:cNvSpPr>
          <p:nvPr>
            <p:ph type="title"/>
          </p:nvPr>
        </p:nvSpPr>
        <p:spPr>
          <a:xfrm>
            <a:off x="642910" y="142852"/>
            <a:ext cx="8229600" cy="767184"/>
          </a:xfrm>
        </p:spPr>
        <p:txBody>
          <a:bodyPr>
            <a:normAutofit fontScale="90000"/>
          </a:bodyPr>
          <a:lstStyle/>
          <a:p>
            <a:pPr algn="ctr"/>
            <a:r>
              <a:rPr lang="es-MX" dirty="0"/>
              <a:t>Antecedentes de hoteles.</a:t>
            </a:r>
          </a:p>
        </p:txBody>
      </p:sp>
      <p:sp>
        <p:nvSpPr>
          <p:cNvPr id="3" name="2 Marcador de contenido"/>
          <p:cNvSpPr>
            <a:spLocks noGrp="1"/>
          </p:cNvSpPr>
          <p:nvPr>
            <p:ph idx="1"/>
          </p:nvPr>
        </p:nvSpPr>
        <p:spPr>
          <a:xfrm>
            <a:off x="467544" y="1428736"/>
            <a:ext cx="8229600" cy="4952592"/>
          </a:xfrm>
        </p:spPr>
        <p:txBody>
          <a:bodyPr>
            <a:normAutofit/>
          </a:bodyPr>
          <a:lstStyle/>
          <a:p>
            <a:pPr algn="just">
              <a:buNone/>
            </a:pPr>
            <a:r>
              <a:rPr lang="es-MX" dirty="0"/>
              <a:t>Cuando los antiguos hombre se aventuraron a salir por primera vez de sus asentamientos tribales, no había, desde luego, hoteles en los cuales pudieran alojarse. Muy probablemente, estos viajes fueron guerreros o comerciantes. Los conquistadores armaban sus tiendas donde lo deseaban: en cambio, los mercaderes, como buscaban hacer trueques con herramientas, vestido y ganado en las nuevas tierras, daban un alto valor a la hospitalidad. Los primeros viajeros intercambiaban mercancías - tales como adornos tela o animales - por hospedaje. Indudablemente la hospitalidad fue uno de los primeros servicios a cambio de dinero</a:t>
            </a:r>
          </a:p>
        </p:txBody>
      </p:sp>
      <p:sp>
        <p:nvSpPr>
          <p:cNvPr id="13320" name="AutoShape 8" descr="data:image/jpg;base64,/9j/4AAQSkZJRgABAQAAAQABAAD/2wCEAAkGBggSERMUEhQWFRMWGR0YGBgYGBYfGxsfIBsgGyEeGR4gGyYeIxwjISYhHy8gIycpMTAsJCExNTAtOSYrLCkBCQoKDQwOGQ4OGTUgHiQ1NSssKi82NCw0LzU1LDU0NDU0LC8pLy4vLTU1NDUuLDQ0NSwvLDA0LC8pLCwsNCwsLP/AABEIAC0AuAMBIgACEQEDEQH/xAAcAAAABwEBAAAAAAAAAAAAAAAAAQIDBAUGBwj/xAA/EAACAQIFAwMABQgIBwAAAAABAhEDBAAFEiExBkFREyJhBzJCcZEUFRZSVGKBkyMzU3KCsdPwF5KhosHR4f/EABoBAAIDAQEAAAAAAAAAAAAAAAECAAMEBQb/xAAtEQACAQIDBwQBBQEAAAAAAAABAgADEQQSIRMiMUFRcfAFYYGhkRQyQsHhI//aAAwDAQACEQMRAD8A7U1eiOWAP3jBC6ofrL+IxzbOui6X50XUCaFfVUj95R7k23AJhvuJ8YsbfLKLpFWmoBCSBTAlSxBHhdmEEKD3EHFrJTULvcZmV6jFt3h50m9kYzXW/UdW1oqKI1XNZhToptuxIHfaB/vg4mZRm9ApVVm3t2KOW5gCQx/w9/IOOaZpdZrdmrf06VWouo29utNGZlWD6lSAO+9OdoJf4wadPe3oXqbu7rLLOPpNv1qlaHplFgaiCdTDZiDI9syBtxv3xBf6Uc+P9kP8H/3GZ/NOc/sV3/IfA/NGc/sV3/IfHYVMGotpOMzYwm+s2GT/AEl5y9ehTdUYVKiIQqnUQzAGN+w933A41eQ9SXE3qXJGq2dmmI/o4kceI57zii+jDo+urNd3FNkfdKKOpDKPtOwO4LfVH7oP62I/0lWl3TuA1AMTdoKL6VJ9wZdOqBtI0iTAhT5xgc0alQqosOs3oK1OmGY3PSScl6wzl2smqFdNxWqLEASgKqO3ZtUeQAe+JWe9c16OY06K/wBSukVth9rvPaJH8ZGE55l3o1sop01ZkpHTKgke0KZMTAMTJxk8t6V6ivVq3KvTpJWY6kqrUD1ArauAONUgfdgLsicx81hO1sQp8tO0dsc0uOts7Nl6iMnqi5ajJCgEBAwmRA3MT4GD/T3M6FK2rPSqvRam1J19NgVqoxWWOgsNQiAeRMb4oq9pcLlSPWo1NNW7NT09L6yhQDcAalB0tBjjT5wlJFBsxB8Meq7sLqCPBNJ0r1F1O9SqbhrepSSk7xSq02bUII2VQY53nvioyrr7qQutR9FWizhTSpw1SCeVpquuAN5BbtIGFdE3WW+tUW1tK9vWei4SpVeuyyIYCKq6eQPwxmbgKXRaFncU74EalUVfTLdjoKFVEwSVYKBMbYdVXXNb68/GsRs2lr9tfP6noCnxhWGLet7RqI1QJ32mMOlsYOE3giKwMI9ZfODNQYkMVgYQai4HrJ5H4jEguIvAwgVU84Hqp5H4jBtJcReBgA4LAhlfndhVqUj6Z01l91JtoDgGJ+DJU/BOOYVut9Or+gK1AftN9VwTMk7mDGxG8AEkDfrxJxyT6UMjWhWFwIFOrs3gOBP/AHAT94PxjZg9kz5ag0mLGbRVzUzrM3bXeYVqj01qlTcSaz9gi+93P90cAdyo77jMsyLsBT1JRRQlJAT7UXiY+0eSfJONL0/9HuYV7A1FdaVa4ZSNakxRElVIEGXMOd/1fGC/4PZ9+1W/8qr/AKmN4xVAVCzdhMRwlc0wq9zMh+UVv1m/5m/94sOnUzCtd0KdF21lwxMkhUUgszDuAIEHYkgYvz9D2fftVv8Ayqv+pjYdC9FCxWo1R1q16hhnVSAFHCqCSQOSfJPgDAxGOpMhFPjJQwFRXBqHTvNUu2OMdY0KD5jcipcPQUEQVph5OkbQWWPM47RjjXVd1a0szuTWshdA6YD0qjKJVTKkU2Exttjn4ZrFu3bnN+JUnLbr35SZ0Hm9Wh+WBXetRpUTVDMNIlePbqIBO4gHgb84aynobNcxU3Va6NMsW0D0w52OnUSzCFJBhV7AecK6Hy6rc3NdqVr+S2zUXpt7HVNTAABA0Se5gACPnAtOts5y1PyWvbMzISEbRVIIk7qVUhl8bz2OL2YXbZmx05+3WUIpFs6kjXl79OU1X0e3l9Fe1uH1VLdtMyTtuOSZiRInscFn7sM3sIJEq8/gcZmwyvqVbS6vdNWnXqurBFBFUoCSxKiTuWnRzpX5jD+QZ5mGZZlbVfQZEoK2ttLhfqmN2USzMQAo4Go9sJu5mcHS1vqNv5VQg3vf4vI1LIc0zitXqvXNKijFVGkPvv7VDEKABBJ5JOLTp1Mxs61zY1qvqJ6L1KZ42jsJOmRMjiVkc4r2zrNcmq1qb0GqUHcvTcK5UzxDIGhuxVo3Ejbcyul6Ob3txXvq1Nqaei6U1ZWXUSse0H3aVEiTyW+MMzA3N93kIFQ6Cxzcz+ZiLKxtGTXUvXpOOKYoB5AH62scmfuxqLTq2/8AzTFNmZmrGgjzuRp1EK2/c6J7Se4wvpXoayu8vdzTNO61sFqMrKdlUAODEpyNx8jjDlBMwust9FKTLc2NVYTRpLBdQhZABYbmRsSo392LalVGbjz5+cJWtKoq8OXbwxut9Geb29L8oW71V0GtlCaRtuQr6tUjy2x+MTM2zipXGUVph2f3EeQyKfx32+cUGbfSFndYshStTHplKtMUavzqbdPbtzufvxPFvUbK7C4t1Nc29R2cIC3L6jABJKqQF23jfscKOWc3PD6jNck5FsP9ml+kuo6vYFSQfXG4/vIMY3rC3oPmN0Klw9ABhBWmKk+xdoLAD78SrjqTMs2ubWnTt3UU6gZm01NKgMrFmZlA4EADck4Z6qu7SlmV0a1kLoEjSKlGoyj2rupCMJ7YRLIAt9bHn79YXBclraX6E8ukuOkul6Feyu6dO9eoKjIus0VU02X3TpDkHUCOSMZCpkdybwWlpXNxUOwqFAipH1nOkn2rsJ7mAOZxe0+posblbSz/ACQB0DelSqDUH1qSBoBn2gSAYB7YrOk+rnsVqabR6lSofdUancAkD6qiKRhR/nJxFZlBYH4vCyq9gV062M7lQWFAmY2nzgYRa1gyKwBAYAwRBEidx5wMYDOiBKLMOoHpuq6HIaYKhIEAkzLA7ATxhq+zC0q0n9QJVprDMrIGGwDDYjngj5jD9/Y0iwnfSSR/EFT/ANCRiHTyazFM04JQkEhmJmAAJnkbDbHgXx7KctR2DA62PHWadm19OEfp9TUYT36S42UgSN9MGBAMyP4GOMJXq20IBFZSCY4+7443G/GILdNW5dWQlEBlqYHtaGLgRxEyYjueJw8mQ2KjSA0QRuzHYgCNzxAAxc+KpAZto2sULW4WEmDqWlMBwfdpO3Bhj35HtI2ncYP9JKXp+p6g0TpmDM+IiZ+MRDktnBENBJMam2kMIXfYe5th3ODXKLUU9A1ABtQOttQPkNOreSDv3xSccuhFRo2Sr0EkWfUtKoyqtQayobSeYIn7pgjb5GGqfVitMllAIUlgoHff62w2Oxg/Bwm1yi0pMGQEECPrNHAWYmJgAThv8w2O8qSDGxZiI3MCTsu/GH/WpmYZ2t3g2dWwNhJA6utCAfWWGmNj2IG+225HPkecGOq7X+1H1dXB4gnx4BMc7HxhilktosQGMRyzHhlYcnyq/h84aXp2zlp1FSPq6mge0rMTBb3HfkScT9dSuf8Ao+nvJkrdBLGh1FTd9C1AXjVpjeNvjncbfOHbnOHRSWJMAmACSYEmPmMQEyy3DlxqDHmGaO28TEmAD5wdfLKbQGZioBBBYmQRHMyPO3fFBxu+CKrZY5VgDmAvEv1fTCBzrAM9k+yyrudWn7QPPE4D9Y0wJOvem1ThDsDESGI1GDAB7c4Q2Q2REEMZmSXbUSSpJJnn2r+GFPktmY1BmIiCzEnYk/8Ak41D1CjYEu35lWzrHhaIPXFD3fX9oJ4pyYj9+RyNyAPnCv00pwuz+4kD+qiV0zuX0ke4fVJ7+DhxMqtFRkC+1jJ3Mnjv/AbYRVya1JkalMsRpYiNUExHYkAx5nzgN6lRv+5h8ybOsONpMr55VVggDsYBOhQdIJgE7+fAPGK6j1dbIjaVIVG0wBRG5Zhxr2Gqd2jnEm4y6g7Bm1SABszCQDIDQdwD5w3Tya1HGojUHALEqCDOw45J2xXT9STLvux+TGalV/iBHaXVJfTpWo07mFU6QWKgn3b7g8Ttvxvh+3z4u1RVJmmYOwg/K+RIK9twcRFya0GmAw07AB2AgNqAMHdQeAeOMHa5VZ0zKKFMEEjlpIJ1HuZ7n584h9QU6K7QinVGpAiD1ogUMRUEhSARTBKuDDAl9MbdyPkYlXPUVZFpvpdg8AafT2JiAZcDf4nENcgsgAPftpg631DSCFCmdgJOwxLNpTKqpkhCpEkkyvEnviVPUVBBV2tfXjr9xVpub3t7R2yz8uxA1e2ZkDszJ55lTgYKxy+iG9siZnfyxb/MnBYtpV8VVu1FtPeOFUaNxn//2Q=="/>
          <p:cNvSpPr>
            <a:spLocks noChangeAspect="1" noChangeArrowheads="1"/>
          </p:cNvSpPr>
          <p:nvPr/>
        </p:nvSpPr>
        <p:spPr bwMode="auto">
          <a:xfrm>
            <a:off x="117475" y="-219075"/>
            <a:ext cx="1752600" cy="428625"/>
          </a:xfrm>
          <a:prstGeom prst="rect">
            <a:avLst/>
          </a:prstGeom>
          <a:noFill/>
        </p:spPr>
        <p:txBody>
          <a:bodyPr vert="horz" wrap="square" lIns="91440" tIns="45720" rIns="91440" bIns="45720" numCol="1" anchor="t" anchorCtr="0" compatLnSpc="1">
            <a:prstTxWarp prst="textNoShape">
              <a:avLst/>
            </a:prstTxWarp>
          </a:bodyPr>
          <a:lstStyle/>
          <a:p>
            <a:endParaRPr lang="es-MX" dirty="0">
              <a:solidFill>
                <a:prstClr val="black"/>
              </a:solidFill>
            </a:endParaRPr>
          </a:p>
        </p:txBody>
      </p:sp>
      <p:sp>
        <p:nvSpPr>
          <p:cNvPr id="13322" name="AutoShape 10" descr="data:image/jpg;base64,/9j/4AAQSkZJRgABAQAAAQABAAD/2wCEAAkGBggSERMUEhQWFRMWGR0YGBgYGBYfGxsfIBsgGyEeGR4gGyYeIxwjISYhHy8gIycpMTAsJCExNTAtOSYrLCkBCQoKDQwOGQ4OGTUgHiQ1NSssKi82NCw0LzU1LDU0NDU0LC8pLy4vLTU1NDUuLDQ0NSwvLDA0LC8pLCwsNCwsLP/AABEIAC0AuAMBIgACEQEDEQH/xAAcAAAABwEBAAAAAAAAAAAAAAAAAQIDBAUGBwj/xAA/EAACAQIFAwMABQgIBwAAAAABAhEDBAAFEiExBkFREyJhBzJCcZEUFRZSVGKBkyMzU3KCsdPwF5KhosHR4f/EABoBAAIDAQEAAAAAAAAAAAAAAAECAAMEBQb/xAAtEQACAQIDBwQBBQEAAAAAAAABAgADEQQSIRMiMUFRcfAFYYGhkRQyQsHhI//aAAwDAQACEQMRAD8A7U1eiOWAP3jBC6ofrL+IxzbOui6X50XUCaFfVUj95R7k23AJhvuJ8YsbfLKLpFWmoBCSBTAlSxBHhdmEEKD3EHFrJTULvcZmV6jFt3h50m9kYzXW/UdW1oqKI1XNZhToptuxIHfaB/vg4mZRm9ApVVm3t2KOW5gCQx/w9/IOOaZpdZrdmrf06VWouo29utNGZlWD6lSAO+9OdoJf4wadPe3oXqbu7rLLOPpNv1qlaHplFgaiCdTDZiDI9syBtxv3xBf6Uc+P9kP8H/3GZ/NOc/sV3/IfA/NGc/sV3/IfHYVMGotpOMzYwm+s2GT/AEl5y9ehTdUYVKiIQqnUQzAGN+w933A41eQ9SXE3qXJGq2dmmI/o4kceI57zii+jDo+urNd3FNkfdKKOpDKPtOwO4LfVH7oP62I/0lWl3TuA1AMTdoKL6VJ9wZdOqBtI0iTAhT5xgc0alQqosOs3oK1OmGY3PSScl6wzl2smqFdNxWqLEASgKqO3ZtUeQAe+JWe9c16OY06K/wBSukVth9rvPaJH8ZGE55l3o1sop01ZkpHTKgke0KZMTAMTJxk8t6V6ivVq3KvTpJWY6kqrUD1ArauAONUgfdgLsicx81hO1sQp8tO0dsc0uOts7Nl6iMnqi5ajJCgEBAwmRA3MT4GD/T3M6FK2rPSqvRam1J19NgVqoxWWOgsNQiAeRMb4oq9pcLlSPWo1NNW7NT09L6yhQDcAalB0tBjjT5wlJFBsxB8Meq7sLqCPBNJ0r1F1O9SqbhrepSSk7xSq02bUII2VQY53nvioyrr7qQutR9FWizhTSpw1SCeVpquuAN5BbtIGFdE3WW+tUW1tK9vWei4SpVeuyyIYCKq6eQPwxmbgKXRaFncU74EalUVfTLdjoKFVEwSVYKBMbYdVXXNb68/GsRs2lr9tfP6noCnxhWGLet7RqI1QJ32mMOlsYOE3giKwMI9ZfODNQYkMVgYQai4HrJ5H4jEguIvAwgVU84Hqp5H4jBtJcReBgA4LAhlfndhVqUj6Z01l91JtoDgGJ+DJU/BOOYVut9Or+gK1AftN9VwTMk7mDGxG8AEkDfrxJxyT6UMjWhWFwIFOrs3gOBP/AHAT94PxjZg9kz5ag0mLGbRVzUzrM3bXeYVqj01qlTcSaz9gi+93P90cAdyo77jMsyLsBT1JRRQlJAT7UXiY+0eSfJONL0/9HuYV7A1FdaVa4ZSNakxRElVIEGXMOd/1fGC/4PZ9+1W/8qr/AKmN4xVAVCzdhMRwlc0wq9zMh+UVv1m/5m/94sOnUzCtd0KdF21lwxMkhUUgszDuAIEHYkgYvz9D2fftVv8Ayqv+pjYdC9FCxWo1R1q16hhnVSAFHCqCSQOSfJPgDAxGOpMhFPjJQwFRXBqHTvNUu2OMdY0KD5jcipcPQUEQVph5OkbQWWPM47RjjXVd1a0szuTWshdA6YD0qjKJVTKkU2Exttjn4ZrFu3bnN+JUnLbr35SZ0Hm9Wh+WBXetRpUTVDMNIlePbqIBO4gHgb84aynobNcxU3Va6NMsW0D0w52OnUSzCFJBhV7AecK6Hy6rc3NdqVr+S2zUXpt7HVNTAABA0Se5gACPnAtOts5y1PyWvbMzISEbRVIIk7qVUhl8bz2OL2YXbZmx05+3WUIpFs6kjXl79OU1X0e3l9Fe1uH1VLdtMyTtuOSZiRInscFn7sM3sIJEq8/gcZmwyvqVbS6vdNWnXqurBFBFUoCSxKiTuWnRzpX5jD+QZ5mGZZlbVfQZEoK2ttLhfqmN2USzMQAo4Go9sJu5mcHS1vqNv5VQg3vf4vI1LIc0zitXqvXNKijFVGkPvv7VDEKABBJ5JOLTp1Mxs61zY1qvqJ6L1KZ42jsJOmRMjiVkc4r2zrNcmq1qb0GqUHcvTcK5UzxDIGhuxVo3Ejbcyul6Ob3txXvq1Nqaei6U1ZWXUSse0H3aVEiTyW+MMzA3N93kIFQ6Cxzcz+ZiLKxtGTXUvXpOOKYoB5AH62scmfuxqLTq2/8AzTFNmZmrGgjzuRp1EK2/c6J7Se4wvpXoayu8vdzTNO61sFqMrKdlUAODEpyNx8jjDlBMwust9FKTLc2NVYTRpLBdQhZABYbmRsSo392LalVGbjz5+cJWtKoq8OXbwxut9Geb29L8oW71V0GtlCaRtuQr6tUjy2x+MTM2zipXGUVph2f3EeQyKfx32+cUGbfSFndYshStTHplKtMUavzqbdPbtzufvxPFvUbK7C4t1Nc29R2cIC3L6jABJKqQF23jfscKOWc3PD6jNck5FsP9ml+kuo6vYFSQfXG4/vIMY3rC3oPmN0Klw9ABhBWmKk+xdoLAD78SrjqTMs2ubWnTt3UU6gZm01NKgMrFmZlA4EADck4Z6qu7SlmV0a1kLoEjSKlGoyj2rupCMJ7YRLIAt9bHn79YXBclraX6E8ukuOkul6Feyu6dO9eoKjIus0VU02X3TpDkHUCOSMZCpkdybwWlpXNxUOwqFAipH1nOkn2rsJ7mAOZxe0+posblbSz/ACQB0DelSqDUH1qSBoBn2gSAYB7YrOk+rnsVqabR6lSofdUancAkD6qiKRhR/nJxFZlBYH4vCyq9gV062M7lQWFAmY2nzgYRa1gyKwBAYAwRBEidx5wMYDOiBKLMOoHpuq6HIaYKhIEAkzLA7ATxhq+zC0q0n9QJVprDMrIGGwDDYjngj5jD9/Y0iwnfSSR/EFT/ANCRiHTyazFM04JQkEhmJmAAJnkbDbHgXx7KctR2DA62PHWadm19OEfp9TUYT36S42UgSN9MGBAMyP4GOMJXq20IBFZSCY4+7443G/GILdNW5dWQlEBlqYHtaGLgRxEyYjueJw8mQ2KjSA0QRuzHYgCNzxAAxc+KpAZto2sULW4WEmDqWlMBwfdpO3Bhj35HtI2ncYP9JKXp+p6g0TpmDM+IiZ+MRDktnBENBJMam2kMIXfYe5th3ODXKLUU9A1ABtQOttQPkNOreSDv3xSccuhFRo2Sr0EkWfUtKoyqtQayobSeYIn7pgjb5GGqfVitMllAIUlgoHff62w2Oxg/Bwm1yi0pMGQEECPrNHAWYmJgAThv8w2O8qSDGxZiI3MCTsu/GH/WpmYZ2t3g2dWwNhJA6utCAfWWGmNj2IG+225HPkecGOq7X+1H1dXB4gnx4BMc7HxhilktosQGMRyzHhlYcnyq/h84aXp2zlp1FSPq6mge0rMTBb3HfkScT9dSuf8Ao+nvJkrdBLGh1FTd9C1AXjVpjeNvjncbfOHbnOHRSWJMAmACSYEmPmMQEyy3DlxqDHmGaO28TEmAD5wdfLKbQGZioBBBYmQRHMyPO3fFBxu+CKrZY5VgDmAvEv1fTCBzrAM9k+yyrudWn7QPPE4D9Y0wJOvem1ThDsDESGI1GDAB7c4Q2Q2REEMZmSXbUSSpJJnn2r+GFPktmY1BmIiCzEnYk/8Ak41D1CjYEu35lWzrHhaIPXFD3fX9oJ4pyYj9+RyNyAPnCv00pwuz+4kD+qiV0zuX0ke4fVJ7+DhxMqtFRkC+1jJ3Mnjv/AbYRVya1JkalMsRpYiNUExHYkAx5nzgN6lRv+5h8ybOsONpMr55VVggDsYBOhQdIJgE7+fAPGK6j1dbIjaVIVG0wBRG5Zhxr2Gqd2jnEm4y6g7Bm1SABszCQDIDQdwD5w3Tya1HGojUHALEqCDOw45J2xXT9STLvux+TGalV/iBHaXVJfTpWo07mFU6QWKgn3b7g8Ttvxvh+3z4u1RVJmmYOwg/K+RIK9twcRFya0GmAw07AB2AgNqAMHdQeAeOMHa5VZ0zKKFMEEjlpIJ1HuZ7n584h9QU6K7QinVGpAiD1ogUMRUEhSARTBKuDDAl9MbdyPkYlXPUVZFpvpdg8AafT2JiAZcDf4nENcgsgAPftpg631DSCFCmdgJOwxLNpTKqpkhCpEkkyvEnviVPUVBBV2tfXjr9xVpub3t7R2yz8uxA1e2ZkDszJ55lTgYKxy+iG9siZnfyxb/MnBYtpV8VVu1FtPeOFUaNxn//2Q=="/>
          <p:cNvSpPr>
            <a:spLocks noChangeAspect="1" noChangeArrowheads="1"/>
          </p:cNvSpPr>
          <p:nvPr/>
        </p:nvSpPr>
        <p:spPr bwMode="auto">
          <a:xfrm>
            <a:off x="117475" y="-219075"/>
            <a:ext cx="1752600" cy="428625"/>
          </a:xfrm>
          <a:prstGeom prst="rect">
            <a:avLst/>
          </a:prstGeom>
          <a:noFill/>
        </p:spPr>
        <p:txBody>
          <a:bodyPr vert="horz" wrap="square" lIns="91440" tIns="45720" rIns="91440" bIns="45720" numCol="1" anchor="t" anchorCtr="0" compatLnSpc="1">
            <a:prstTxWarp prst="textNoShape">
              <a:avLst/>
            </a:prstTxWarp>
          </a:bodyPr>
          <a:lstStyle/>
          <a:p>
            <a:endParaRPr lang="es-MX" dirty="0">
              <a:solidFill>
                <a:prstClr val="black"/>
              </a:solidFill>
            </a:endParaRPr>
          </a:p>
        </p:txBody>
      </p:sp>
      <p:pic>
        <p:nvPicPr>
          <p:cNvPr id="10" name="Sonido grabado">
            <a:hlinkClick r:id="" action="ppaction://media"/>
          </p:cNvPr>
          <p:cNvPicPr>
            <a:picLocks noRot="1" noChangeAspect="1"/>
          </p:cNvPicPr>
          <p:nvPr>
            <a:wavAudioFile r:embed="rId1" name="Sonido grabado"/>
          </p:nvPr>
        </p:nvPicPr>
        <p:blipFill>
          <a:blip r:embed="rId7" cstate="print"/>
          <a:stretch>
            <a:fillRect/>
          </a:stretch>
        </p:blipFill>
        <p:spPr>
          <a:xfrm>
            <a:off x="467544" y="620688"/>
            <a:ext cx="504056" cy="504056"/>
          </a:xfrm>
          <a:prstGeom prst="rect">
            <a:avLst/>
          </a:prstGeom>
        </p:spPr>
      </p:pic>
    </p:spTree>
    <p:extLst>
      <p:ext uri="{BB962C8B-B14F-4D97-AF65-F5344CB8AC3E}">
        <p14:creationId xmlns="" xmlns:p14="http://schemas.microsoft.com/office/powerpoint/2010/main" val="135362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8" restart="whenNotActive" fill="hold" evtFilter="cancelBubble" nodeType="interactiveSeq">
                <p:stCondLst>
                  <p:cond evt="onClick" delay="0">
                    <p:tgtEl>
                      <p:spTgt spid="10"/>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0078" fill="hold"/>
                                        <p:tgtEl>
                                          <p:spTgt spid="10"/>
                                        </p:tgtEl>
                                      </p:cBhvr>
                                    </p:cmd>
                                  </p:childTnLst>
                                </p:cTn>
                              </p:par>
                            </p:childTnLst>
                          </p:cTn>
                        </p:par>
                      </p:childTnLst>
                    </p:cTn>
                  </p:par>
                </p:childTnLst>
              </p:cTn>
              <p:nextCondLst>
                <p:cond evt="onClick" delay="0">
                  <p:tgtEl>
                    <p:spTgt spid="10"/>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10"/>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
          <p:cNvGrpSpPr>
            <a:grpSpLocks/>
          </p:cNvGrpSpPr>
          <p:nvPr/>
        </p:nvGrpSpPr>
        <p:grpSpPr bwMode="auto">
          <a:xfrm>
            <a:off x="1214414" y="1142984"/>
            <a:ext cx="7215238" cy="5214974"/>
            <a:chOff x="3074" y="3437"/>
            <a:chExt cx="2686" cy="883"/>
          </a:xfrm>
        </p:grpSpPr>
        <p:pic>
          <p:nvPicPr>
            <p:cNvPr id="5" name="Picture 6" descr="caminoreal"/>
            <p:cNvPicPr>
              <a:picLocks noChangeAspect="1" noChangeArrowheads="1"/>
            </p:cNvPicPr>
            <p:nvPr/>
          </p:nvPicPr>
          <p:blipFill>
            <a:blip r:embed="rId3" cstate="print">
              <a:duotone>
                <a:schemeClr val="accent4">
                  <a:shade val="45000"/>
                  <a:satMod val="135000"/>
                </a:schemeClr>
                <a:prstClr val="white"/>
              </a:duotone>
            </a:blip>
            <a:srcRect/>
            <a:stretch>
              <a:fillRect/>
            </a:stretch>
          </p:blipFill>
          <p:spPr bwMode="auto">
            <a:xfrm>
              <a:off x="4712" y="3437"/>
              <a:ext cx="1048" cy="883"/>
            </a:xfrm>
            <a:prstGeom prst="rect">
              <a:avLst/>
            </a:prstGeom>
            <a:noFill/>
            <a:ln w="9525">
              <a:noFill/>
              <a:miter lim="800000"/>
              <a:headEnd/>
              <a:tailEnd/>
            </a:ln>
          </p:spPr>
        </p:pic>
        <p:pic>
          <p:nvPicPr>
            <p:cNvPr id="6" name="Picture 7" descr="marriott"/>
            <p:cNvPicPr>
              <a:picLocks noChangeAspect="1" noChangeArrowheads="1"/>
            </p:cNvPicPr>
            <p:nvPr/>
          </p:nvPicPr>
          <p:blipFill>
            <a:blip r:embed="rId4" cstate="print">
              <a:duotone>
                <a:schemeClr val="accent4">
                  <a:shade val="45000"/>
                  <a:satMod val="135000"/>
                </a:schemeClr>
                <a:prstClr val="white"/>
              </a:duotone>
            </a:blip>
            <a:srcRect/>
            <a:stretch>
              <a:fillRect/>
            </a:stretch>
          </p:blipFill>
          <p:spPr bwMode="auto">
            <a:xfrm>
              <a:off x="4010" y="3616"/>
              <a:ext cx="684" cy="132"/>
            </a:xfrm>
            <a:prstGeom prst="rect">
              <a:avLst/>
            </a:prstGeom>
            <a:noFill/>
            <a:ln w="9525">
              <a:noFill/>
              <a:miter lim="800000"/>
              <a:headEnd/>
              <a:tailEnd/>
            </a:ln>
          </p:spPr>
        </p:pic>
        <p:pic>
          <p:nvPicPr>
            <p:cNvPr id="7" name="Picture 8" descr="grupo posadas"/>
            <p:cNvPicPr>
              <a:picLocks noChangeAspect="1" noChangeArrowheads="1"/>
            </p:cNvPicPr>
            <p:nvPr/>
          </p:nvPicPr>
          <p:blipFill>
            <a:blip r:embed="rId5" cstate="print">
              <a:duotone>
                <a:schemeClr val="accent4">
                  <a:shade val="45000"/>
                  <a:satMod val="135000"/>
                </a:schemeClr>
                <a:prstClr val="white"/>
              </a:duotone>
            </a:blip>
            <a:srcRect/>
            <a:stretch>
              <a:fillRect/>
            </a:stretch>
          </p:blipFill>
          <p:spPr bwMode="auto">
            <a:xfrm>
              <a:off x="3074" y="3768"/>
              <a:ext cx="1620" cy="552"/>
            </a:xfrm>
            <a:prstGeom prst="rect">
              <a:avLst/>
            </a:prstGeom>
            <a:noFill/>
            <a:ln w="9525">
              <a:noFill/>
              <a:miter lim="800000"/>
              <a:headEnd/>
              <a:tailEnd/>
            </a:ln>
          </p:spPr>
        </p:pic>
      </p:grpSp>
      <p:sp>
        <p:nvSpPr>
          <p:cNvPr id="3" name="2 Marcador de contenido"/>
          <p:cNvSpPr>
            <a:spLocks noGrp="1"/>
          </p:cNvSpPr>
          <p:nvPr>
            <p:ph idx="1"/>
          </p:nvPr>
        </p:nvSpPr>
        <p:spPr>
          <a:xfrm>
            <a:off x="457200" y="764704"/>
            <a:ext cx="8229600" cy="5559896"/>
          </a:xfrm>
        </p:spPr>
        <p:txBody>
          <a:bodyPr>
            <a:normAutofit/>
          </a:bodyPr>
          <a:lstStyle/>
          <a:p>
            <a:pPr marL="0" indent="0" algn="just">
              <a:buNone/>
            </a:pPr>
            <a:r>
              <a:rPr lang="es-MX" dirty="0"/>
              <a:t>Las posadas de los tiempos babilónicos ofrecías apenas un poco mas que una cama o una banca a un rincón de un cuarto o un establo. La mayoría de estos no eran si no moradas privadas que ofrecían alojamiento temporal para los </a:t>
            </a:r>
            <a:r>
              <a:rPr lang="es-MX" dirty="0" smtClean="0"/>
              <a:t>extraños.</a:t>
            </a:r>
          </a:p>
          <a:p>
            <a:pPr marL="0" indent="0" algn="just">
              <a:buNone/>
            </a:pPr>
            <a:r>
              <a:rPr lang="es-MX" dirty="0" smtClean="0"/>
              <a:t>Los </a:t>
            </a:r>
            <a:r>
              <a:rPr lang="es-MX" dirty="0"/>
              <a:t>huéspedes se quedaban en cuartos comunales de gran tamaño donde no existía higiene ni privacidad. Las tarifas eran razonables - aproximadamente 2 centavos por noche - pero la compañía era ruda, los viajeros compartían los cuartos con los caballos y el ganado.</a:t>
            </a:r>
          </a:p>
          <a:p>
            <a:endParaRPr lang="es-MX" dirty="0"/>
          </a:p>
          <a:p>
            <a:endParaRPr lang="es-MX" dirty="0"/>
          </a:p>
        </p:txBody>
      </p:sp>
      <p:pic>
        <p:nvPicPr>
          <p:cNvPr id="8" name="Maid with the Flaxen Hair.mp3">
            <a:hlinkClick r:id="" action="ppaction://media"/>
          </p:cNvPr>
          <p:cNvPicPr>
            <a:picLocks noRot="1" noChangeAspect="1"/>
          </p:cNvPicPr>
          <p:nvPr>
            <a:audioFile r:link="rId1"/>
          </p:nvPr>
        </p:nvPicPr>
        <p:blipFill>
          <a:blip r:embed="rId6" cstate="print"/>
          <a:stretch>
            <a:fillRect/>
          </a:stretch>
        </p:blipFill>
        <p:spPr>
          <a:xfrm>
            <a:off x="4419600" y="3276600"/>
            <a:ext cx="304800" cy="304800"/>
          </a:xfrm>
          <a:prstGeom prst="rect">
            <a:avLst/>
          </a:prstGeom>
        </p:spPr>
      </p:pic>
    </p:spTree>
    <p:extLst>
      <p:ext uri="{BB962C8B-B14F-4D97-AF65-F5344CB8AC3E}">
        <p14:creationId xmlns="" xmlns:p14="http://schemas.microsoft.com/office/powerpoint/2010/main" val="248885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par>
                          <p:cTn id="8" fill="hold">
                            <p:stCondLst>
                              <p:cond delay="500"/>
                            </p:stCondLst>
                            <p:childTnLst>
                              <p:par>
                                <p:cTn id="9" presetID="1" presetClass="mediacall" presetSubtype="0" fill="hold" nodeType="afterEffect">
                                  <p:stCondLst>
                                    <p:cond delay="0"/>
                                  </p:stCondLst>
                                  <p:childTnLst>
                                    <p:cmd type="call" cmd="playFrom(0.0)">
                                      <p:cBhvr>
                                        <p:cTn id="10"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numSld="999" showWhenStopped="0">
                <p:cTn id="11" repeatCount="indefinite" fill="hold" display="0">
                  <p:stCondLst>
                    <p:cond delay="indefinite"/>
                  </p:stCondLst>
                  <p:endCondLst>
                    <p:cond evt="onPrev" delay="0">
                      <p:tgtEl>
                        <p:sldTgt/>
                      </p:tgtEl>
                    </p:cond>
                    <p:cond evt="onStopAudio" delay="0">
                      <p:tgtEl>
                        <p:sldTgt/>
                      </p:tgtEl>
                    </p:cond>
                  </p:endCondLst>
                </p:cTn>
                <p:tgtEl>
                  <p:spTgt spid="8"/>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
          <p:cNvGrpSpPr>
            <a:grpSpLocks/>
          </p:cNvGrpSpPr>
          <p:nvPr/>
        </p:nvGrpSpPr>
        <p:grpSpPr bwMode="auto">
          <a:xfrm>
            <a:off x="1214414" y="1142984"/>
            <a:ext cx="7215238" cy="5214974"/>
            <a:chOff x="3074" y="3437"/>
            <a:chExt cx="2686" cy="883"/>
          </a:xfrm>
        </p:grpSpPr>
        <p:pic>
          <p:nvPicPr>
            <p:cNvPr id="5" name="Picture 6" descr="caminoreal"/>
            <p:cNvPicPr>
              <a:picLocks noChangeAspect="1" noChangeArrowheads="1"/>
            </p:cNvPicPr>
            <p:nvPr/>
          </p:nvPicPr>
          <p:blipFill>
            <a:blip r:embed="rId2" cstate="print"/>
            <a:srcRect/>
            <a:stretch>
              <a:fillRect/>
            </a:stretch>
          </p:blipFill>
          <p:spPr bwMode="auto">
            <a:xfrm>
              <a:off x="4712" y="3437"/>
              <a:ext cx="1048" cy="883"/>
            </a:xfrm>
            <a:prstGeom prst="rect">
              <a:avLst/>
            </a:prstGeom>
            <a:noFill/>
            <a:ln w="9525">
              <a:noFill/>
              <a:miter lim="800000"/>
              <a:headEnd/>
              <a:tailEnd/>
            </a:ln>
          </p:spPr>
        </p:pic>
        <p:pic>
          <p:nvPicPr>
            <p:cNvPr id="6" name="Picture 7" descr="marriott"/>
            <p:cNvPicPr>
              <a:picLocks noChangeAspect="1" noChangeArrowheads="1"/>
            </p:cNvPicPr>
            <p:nvPr/>
          </p:nvPicPr>
          <p:blipFill>
            <a:blip r:embed="rId3" cstate="print"/>
            <a:srcRect/>
            <a:stretch>
              <a:fillRect/>
            </a:stretch>
          </p:blipFill>
          <p:spPr bwMode="auto">
            <a:xfrm>
              <a:off x="4010" y="3616"/>
              <a:ext cx="684" cy="132"/>
            </a:xfrm>
            <a:prstGeom prst="rect">
              <a:avLst/>
            </a:prstGeom>
            <a:noFill/>
            <a:ln w="9525">
              <a:noFill/>
              <a:miter lim="800000"/>
              <a:headEnd/>
              <a:tailEnd/>
            </a:ln>
          </p:spPr>
        </p:pic>
        <p:pic>
          <p:nvPicPr>
            <p:cNvPr id="7" name="Picture 8" descr="grupo posadas"/>
            <p:cNvPicPr>
              <a:picLocks noChangeAspect="1" noChangeArrowheads="1"/>
            </p:cNvPicPr>
            <p:nvPr/>
          </p:nvPicPr>
          <p:blipFill>
            <a:blip r:embed="rId4" cstate="print"/>
            <a:srcRect/>
            <a:stretch>
              <a:fillRect/>
            </a:stretch>
          </p:blipFill>
          <p:spPr bwMode="auto">
            <a:xfrm>
              <a:off x="3074" y="3768"/>
              <a:ext cx="1620" cy="552"/>
            </a:xfrm>
            <a:prstGeom prst="rect">
              <a:avLst/>
            </a:prstGeom>
            <a:noFill/>
            <a:ln w="9525">
              <a:noFill/>
              <a:miter lim="800000"/>
              <a:headEnd/>
              <a:tailEnd/>
            </a:ln>
          </p:spPr>
        </p:pic>
      </p:grpSp>
      <p:sp>
        <p:nvSpPr>
          <p:cNvPr id="3" name="2 Marcador de contenido"/>
          <p:cNvSpPr>
            <a:spLocks noGrp="1"/>
          </p:cNvSpPr>
          <p:nvPr>
            <p:ph idx="1"/>
          </p:nvPr>
        </p:nvSpPr>
        <p:spPr>
          <a:xfrm>
            <a:off x="457200" y="836712"/>
            <a:ext cx="8229600" cy="5487888"/>
          </a:xfrm>
        </p:spPr>
        <p:txBody>
          <a:bodyPr>
            <a:normAutofit lnSpcReduction="10000"/>
          </a:bodyPr>
          <a:lstStyle/>
          <a:p>
            <a:pPr marL="0" indent="0" algn="just">
              <a:buNone/>
            </a:pPr>
            <a:r>
              <a:rPr lang="es-MX" dirty="0"/>
              <a:t>No fue si no hasta la Revolución Industrial, en el siglo XVIII, cuando las tabernas europeas comenzaron a combinar hospedaje con servicio de comida y bebida. A pesar de ello, la higiene recibió poca atención. Los viajeros todavía tenían que compartir con otras personas las camas y las habitaciones, y las tarifas eran altas. Como las posadas y tabernas europeas donde los mercaderes y soldados pasaban la noche eran inadecuadas para los aristócratas se eligieron, para estos, estructuras lujosas, con cuartos privados, saneamiento individual y todas las comodidades de los castillos europeos. Los nuevos y elegantes establecimientos adoptaron la palabra francesa de “hôtel", que significa mansión, y sus tarifas excedían los recursos de los ciudadanos comunes</a:t>
            </a:r>
            <a:r>
              <a:rPr lang="es-MX" dirty="0" smtClean="0"/>
              <a:t>.		</a:t>
            </a:r>
            <a:endParaRPr lang="es-MX" dirty="0"/>
          </a:p>
        </p:txBody>
      </p:sp>
    </p:spTree>
    <p:extLst>
      <p:ext uri="{BB962C8B-B14F-4D97-AF65-F5344CB8AC3E}">
        <p14:creationId xmlns="" xmlns:p14="http://schemas.microsoft.com/office/powerpoint/2010/main" val="2592398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
          <p:cNvGrpSpPr>
            <a:grpSpLocks/>
          </p:cNvGrpSpPr>
          <p:nvPr/>
        </p:nvGrpSpPr>
        <p:grpSpPr bwMode="auto">
          <a:xfrm>
            <a:off x="1785918" y="1428736"/>
            <a:ext cx="7215238" cy="5214974"/>
            <a:chOff x="3074" y="3437"/>
            <a:chExt cx="2686" cy="883"/>
          </a:xfrm>
        </p:grpSpPr>
        <p:pic>
          <p:nvPicPr>
            <p:cNvPr id="5" name="Picture 6" descr="caminoreal"/>
            <p:cNvPicPr>
              <a:picLocks noChangeAspect="1" noChangeArrowheads="1"/>
            </p:cNvPicPr>
            <p:nvPr/>
          </p:nvPicPr>
          <p:blipFill>
            <a:blip r:embed="rId2" cstate="print">
              <a:duotone>
                <a:schemeClr val="accent4">
                  <a:shade val="45000"/>
                  <a:satMod val="135000"/>
                </a:schemeClr>
                <a:prstClr val="white"/>
              </a:duotone>
            </a:blip>
            <a:srcRect/>
            <a:stretch>
              <a:fillRect/>
            </a:stretch>
          </p:blipFill>
          <p:spPr bwMode="auto">
            <a:xfrm>
              <a:off x="4712" y="3437"/>
              <a:ext cx="1048" cy="883"/>
            </a:xfrm>
            <a:prstGeom prst="rect">
              <a:avLst/>
            </a:prstGeom>
            <a:noFill/>
            <a:ln w="9525">
              <a:noFill/>
              <a:miter lim="800000"/>
              <a:headEnd/>
              <a:tailEnd/>
            </a:ln>
          </p:spPr>
        </p:pic>
        <p:pic>
          <p:nvPicPr>
            <p:cNvPr id="6" name="Picture 7" descr="marriott"/>
            <p:cNvPicPr>
              <a:picLocks noChangeAspect="1" noChangeArrowheads="1"/>
            </p:cNvPicPr>
            <p:nvPr/>
          </p:nvPicPr>
          <p:blipFill>
            <a:blip r:embed="rId3" cstate="print"/>
            <a:srcRect/>
            <a:stretch>
              <a:fillRect/>
            </a:stretch>
          </p:blipFill>
          <p:spPr bwMode="auto">
            <a:xfrm>
              <a:off x="4010" y="3616"/>
              <a:ext cx="684" cy="132"/>
            </a:xfrm>
            <a:prstGeom prst="rect">
              <a:avLst/>
            </a:prstGeom>
            <a:noFill/>
            <a:ln w="9525">
              <a:noFill/>
              <a:miter lim="800000"/>
              <a:headEnd/>
              <a:tailEnd/>
            </a:ln>
          </p:spPr>
        </p:pic>
        <p:pic>
          <p:nvPicPr>
            <p:cNvPr id="7" name="Picture 8" descr="grupo posadas"/>
            <p:cNvPicPr>
              <a:picLocks noChangeAspect="1" noChangeArrowheads="1"/>
            </p:cNvPicPr>
            <p:nvPr/>
          </p:nvPicPr>
          <p:blipFill>
            <a:blip r:embed="rId4" cstate="print">
              <a:duotone>
                <a:schemeClr val="accent4">
                  <a:shade val="45000"/>
                  <a:satMod val="135000"/>
                </a:schemeClr>
                <a:prstClr val="white"/>
              </a:duotone>
            </a:blip>
            <a:srcRect/>
            <a:stretch>
              <a:fillRect/>
            </a:stretch>
          </p:blipFill>
          <p:spPr bwMode="auto">
            <a:xfrm>
              <a:off x="3074" y="3768"/>
              <a:ext cx="1620" cy="552"/>
            </a:xfrm>
            <a:prstGeom prst="rect">
              <a:avLst/>
            </a:prstGeom>
            <a:noFill/>
            <a:ln w="9525">
              <a:noFill/>
              <a:miter lim="800000"/>
              <a:headEnd/>
              <a:tailEnd/>
            </a:ln>
          </p:spPr>
        </p:pic>
      </p:grpSp>
      <p:sp>
        <p:nvSpPr>
          <p:cNvPr id="3" name="2 Marcador de contenido"/>
          <p:cNvSpPr>
            <a:spLocks noGrp="1"/>
          </p:cNvSpPr>
          <p:nvPr>
            <p:ph idx="1"/>
          </p:nvPr>
        </p:nvSpPr>
        <p:spPr>
          <a:xfrm>
            <a:off x="457200" y="764704"/>
            <a:ext cx="8229600" cy="5559896"/>
          </a:xfrm>
        </p:spPr>
        <p:txBody>
          <a:bodyPr>
            <a:normAutofit/>
          </a:bodyPr>
          <a:lstStyle/>
          <a:p>
            <a:pPr marL="0" indent="0" algn="just">
              <a:buNone/>
            </a:pPr>
            <a:r>
              <a:rPr lang="es-MX" dirty="0"/>
              <a:t>A lo largo del siglo XIX, los posaderos estadounidenses mejoraron los servicios y continuaron construyendo propiedades de mayor tamaño y los equiparon mas ampliamente. La mayoría de tales establecimientos se localizaban en los puertos y operaban junto con las tabernas. Pero la tendencia viajera de los estadounidenses produjo una constante inspiración en las casas de hospedaje. Ningún otro factor influye tanto como el espíritu democrático de la nación para desarrollar un hospedaje cómodo e higiénico, accesible al ciudadano común.</a:t>
            </a:r>
          </a:p>
        </p:txBody>
      </p:sp>
    </p:spTree>
    <p:extLst>
      <p:ext uri="{BB962C8B-B14F-4D97-AF65-F5344CB8AC3E}">
        <p14:creationId xmlns="" xmlns:p14="http://schemas.microsoft.com/office/powerpoint/2010/main" val="353460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iterate type="lt">
                                    <p:tmPct val="0"/>
                                  </p:iterate>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
          <p:cNvGrpSpPr>
            <a:grpSpLocks/>
          </p:cNvGrpSpPr>
          <p:nvPr/>
        </p:nvGrpSpPr>
        <p:grpSpPr bwMode="auto">
          <a:xfrm>
            <a:off x="1928794" y="1500174"/>
            <a:ext cx="7215238" cy="5214974"/>
            <a:chOff x="3074" y="3437"/>
            <a:chExt cx="2686" cy="883"/>
          </a:xfrm>
        </p:grpSpPr>
        <p:pic>
          <p:nvPicPr>
            <p:cNvPr id="5" name="Picture 6" descr="caminoreal"/>
            <p:cNvPicPr>
              <a:picLocks noChangeAspect="1" noChangeArrowheads="1"/>
            </p:cNvPicPr>
            <p:nvPr/>
          </p:nvPicPr>
          <p:blipFill>
            <a:blip r:embed="rId2" cstate="print">
              <a:duotone>
                <a:schemeClr val="accent4">
                  <a:shade val="45000"/>
                  <a:satMod val="135000"/>
                </a:schemeClr>
                <a:prstClr val="white"/>
              </a:duotone>
            </a:blip>
            <a:srcRect/>
            <a:stretch>
              <a:fillRect/>
            </a:stretch>
          </p:blipFill>
          <p:spPr bwMode="auto">
            <a:xfrm>
              <a:off x="4712" y="3437"/>
              <a:ext cx="1048" cy="883"/>
            </a:xfrm>
            <a:prstGeom prst="rect">
              <a:avLst/>
            </a:prstGeom>
            <a:noFill/>
            <a:ln w="9525">
              <a:noFill/>
              <a:miter lim="800000"/>
              <a:headEnd/>
              <a:tailEnd/>
            </a:ln>
          </p:spPr>
        </p:pic>
        <p:pic>
          <p:nvPicPr>
            <p:cNvPr id="6" name="Picture 7" descr="marriott"/>
            <p:cNvPicPr>
              <a:picLocks noChangeAspect="1" noChangeArrowheads="1"/>
            </p:cNvPicPr>
            <p:nvPr/>
          </p:nvPicPr>
          <p:blipFill>
            <a:blip r:embed="rId3" cstate="print">
              <a:duotone>
                <a:schemeClr val="accent4">
                  <a:shade val="45000"/>
                  <a:satMod val="135000"/>
                </a:schemeClr>
                <a:prstClr val="white"/>
              </a:duotone>
            </a:blip>
            <a:srcRect/>
            <a:stretch>
              <a:fillRect/>
            </a:stretch>
          </p:blipFill>
          <p:spPr bwMode="auto">
            <a:xfrm>
              <a:off x="4010" y="3616"/>
              <a:ext cx="684" cy="132"/>
            </a:xfrm>
            <a:prstGeom prst="rect">
              <a:avLst/>
            </a:prstGeom>
            <a:noFill/>
            <a:ln w="9525">
              <a:noFill/>
              <a:miter lim="800000"/>
              <a:headEnd/>
              <a:tailEnd/>
            </a:ln>
          </p:spPr>
        </p:pic>
        <p:pic>
          <p:nvPicPr>
            <p:cNvPr id="7" name="Picture 8" descr="grupo posadas"/>
            <p:cNvPicPr>
              <a:picLocks noChangeAspect="1" noChangeArrowheads="1"/>
            </p:cNvPicPr>
            <p:nvPr/>
          </p:nvPicPr>
          <p:blipFill>
            <a:blip r:embed="rId4" cstate="print">
              <a:duotone>
                <a:schemeClr val="accent4">
                  <a:shade val="45000"/>
                  <a:satMod val="135000"/>
                </a:schemeClr>
                <a:prstClr val="white"/>
              </a:duotone>
            </a:blip>
            <a:srcRect/>
            <a:stretch>
              <a:fillRect/>
            </a:stretch>
          </p:blipFill>
          <p:spPr bwMode="auto">
            <a:xfrm>
              <a:off x="3074" y="3768"/>
              <a:ext cx="1620" cy="552"/>
            </a:xfrm>
            <a:prstGeom prst="rect">
              <a:avLst/>
            </a:prstGeom>
            <a:noFill/>
            <a:ln w="9525">
              <a:noFill/>
              <a:miter lim="800000"/>
              <a:headEnd/>
              <a:tailEnd/>
            </a:ln>
          </p:spPr>
        </p:pic>
      </p:grpSp>
      <p:sp>
        <p:nvSpPr>
          <p:cNvPr id="3" name="2 Marcador de contenido"/>
          <p:cNvSpPr>
            <a:spLocks noGrp="1"/>
          </p:cNvSpPr>
          <p:nvPr>
            <p:ph idx="1"/>
          </p:nvPr>
        </p:nvSpPr>
        <p:spPr>
          <a:xfrm>
            <a:off x="142844" y="796922"/>
            <a:ext cx="8229600" cy="5703912"/>
          </a:xfrm>
        </p:spPr>
        <p:txBody>
          <a:bodyPr>
            <a:normAutofit fontScale="92500"/>
          </a:bodyPr>
          <a:lstStyle/>
          <a:p>
            <a:pPr marL="0" indent="0" algn="just">
              <a:buNone/>
            </a:pPr>
            <a:r>
              <a:rPr lang="es-MX" dirty="0"/>
              <a:t>En la ciudad de México, el primero de diciembre de 1575 se inauguró el primer establecimiento en el que se dormía y comía, fue el Mesón de Don Pedro Hernández </a:t>
            </a:r>
            <a:r>
              <a:rPr lang="es-MX" dirty="0" smtClean="0"/>
              <a:t>Paniagua.</a:t>
            </a:r>
            <a:endParaRPr lang="es-MX" dirty="0"/>
          </a:p>
          <a:p>
            <a:pPr marL="0" indent="0" algn="just">
              <a:buNone/>
            </a:pPr>
            <a:r>
              <a:rPr lang="es-MX" dirty="0"/>
              <a:t>Cuando era adolescente, Hilton se había ganado la vida acudiendo a la parada del tren de San Antonio a las 3:00 a.m. para ofrecer en renta las recamaras disponibles de la casa de su padre a los vendedores que viajaban. La tarifa por una noche era de 2.50 dólares, e incluía tres alimentos,, preparados por la madre y las hermanas de Hilton. Más tarde, después de cumplir con sus obligaciones militares, Hilton decidió dedicarse a los negocios por su cuenta. Finalmente decidió comprar un hotel que había dejado de funcionar, el Mobley, en Cisco, Texas, y después de meses de renovación transformó la operación en una empresa productiva.</a:t>
            </a:r>
          </a:p>
          <a:p>
            <a:pPr marL="0" indent="0" algn="just">
              <a:buNone/>
            </a:pPr>
            <a:endParaRPr lang="es-MX" dirty="0"/>
          </a:p>
        </p:txBody>
      </p:sp>
    </p:spTree>
    <p:extLst>
      <p:ext uri="{BB962C8B-B14F-4D97-AF65-F5344CB8AC3E}">
        <p14:creationId xmlns="" xmlns:p14="http://schemas.microsoft.com/office/powerpoint/2010/main" val="262025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5"/>
          <p:cNvGrpSpPr>
            <a:grpSpLocks/>
          </p:cNvGrpSpPr>
          <p:nvPr/>
        </p:nvGrpSpPr>
        <p:grpSpPr bwMode="auto">
          <a:xfrm>
            <a:off x="1214414" y="1142984"/>
            <a:ext cx="7215238" cy="5214974"/>
            <a:chOff x="3074" y="3437"/>
            <a:chExt cx="2686" cy="883"/>
          </a:xfrm>
        </p:grpSpPr>
        <p:pic>
          <p:nvPicPr>
            <p:cNvPr id="5" name="Picture 6" descr="caminoreal"/>
            <p:cNvPicPr>
              <a:picLocks noChangeAspect="1" noChangeArrowheads="1"/>
            </p:cNvPicPr>
            <p:nvPr/>
          </p:nvPicPr>
          <p:blipFill>
            <a:blip r:embed="rId2" cstate="print">
              <a:lum bright="70000" contrast="-70000"/>
            </a:blip>
            <a:srcRect/>
            <a:stretch>
              <a:fillRect/>
            </a:stretch>
          </p:blipFill>
          <p:spPr bwMode="auto">
            <a:xfrm>
              <a:off x="4712" y="3437"/>
              <a:ext cx="1048" cy="883"/>
            </a:xfrm>
            <a:prstGeom prst="rect">
              <a:avLst/>
            </a:prstGeom>
            <a:noFill/>
            <a:ln w="9525">
              <a:noFill/>
              <a:miter lim="800000"/>
              <a:headEnd/>
              <a:tailEnd/>
            </a:ln>
          </p:spPr>
        </p:pic>
        <p:pic>
          <p:nvPicPr>
            <p:cNvPr id="6" name="Picture 7" descr="marriott"/>
            <p:cNvPicPr>
              <a:picLocks noChangeAspect="1" noChangeArrowheads="1"/>
            </p:cNvPicPr>
            <p:nvPr/>
          </p:nvPicPr>
          <p:blipFill>
            <a:blip r:embed="rId3" cstate="print"/>
            <a:srcRect/>
            <a:stretch>
              <a:fillRect/>
            </a:stretch>
          </p:blipFill>
          <p:spPr bwMode="auto">
            <a:xfrm>
              <a:off x="4010" y="3616"/>
              <a:ext cx="684" cy="132"/>
            </a:xfrm>
            <a:prstGeom prst="rect">
              <a:avLst/>
            </a:prstGeom>
            <a:noFill/>
            <a:ln w="9525">
              <a:noFill/>
              <a:miter lim="800000"/>
              <a:headEnd/>
              <a:tailEnd/>
            </a:ln>
          </p:spPr>
        </p:pic>
        <p:pic>
          <p:nvPicPr>
            <p:cNvPr id="7" name="Picture 8" descr="grupo posadas"/>
            <p:cNvPicPr>
              <a:picLocks noChangeAspect="1" noChangeArrowheads="1"/>
            </p:cNvPicPr>
            <p:nvPr/>
          </p:nvPicPr>
          <p:blipFill>
            <a:blip r:embed="rId4" cstate="print">
              <a:duotone>
                <a:schemeClr val="accent5">
                  <a:shade val="45000"/>
                  <a:satMod val="135000"/>
                </a:schemeClr>
                <a:prstClr val="white"/>
              </a:duotone>
            </a:blip>
            <a:srcRect/>
            <a:stretch>
              <a:fillRect/>
            </a:stretch>
          </p:blipFill>
          <p:spPr bwMode="auto">
            <a:xfrm>
              <a:off x="3074" y="3768"/>
              <a:ext cx="1620" cy="552"/>
            </a:xfrm>
            <a:prstGeom prst="rect">
              <a:avLst/>
            </a:prstGeom>
            <a:noFill/>
            <a:ln w="9525">
              <a:noFill/>
              <a:miter lim="800000"/>
              <a:headEnd/>
              <a:tailEnd/>
            </a:ln>
          </p:spPr>
        </p:pic>
      </p:grpSp>
      <p:sp>
        <p:nvSpPr>
          <p:cNvPr id="3" name="2 Marcador de contenido"/>
          <p:cNvSpPr>
            <a:spLocks noGrp="1"/>
          </p:cNvSpPr>
          <p:nvPr>
            <p:ph idx="1"/>
          </p:nvPr>
        </p:nvSpPr>
        <p:spPr>
          <a:xfrm>
            <a:off x="457200" y="764704"/>
            <a:ext cx="8229600" cy="5559896"/>
          </a:xfrm>
        </p:spPr>
        <p:txBody>
          <a:bodyPr>
            <a:normAutofit fontScale="85000" lnSpcReduction="20000"/>
          </a:bodyPr>
          <a:lstStyle/>
          <a:p>
            <a:pPr marL="0" indent="0" algn="just">
              <a:buNone/>
            </a:pPr>
            <a:r>
              <a:rPr lang="es-MX" dirty="0"/>
              <a:t>La tendencia de hospedaje en los 90 apunta hacia los servicios integrados, posibles a través de la consolidación de responsabilidades. Por ejemplo, los departamentos de servicio a clientes cada vez se encuentran más en los hoteles nuevos de todas la categorías. Estos departamentos combinan servicios que tradicionalmente los realizaban los botones y los porteros, el conserje y un agente de viajes interno. Mas y mas propiedades de servicio de comida al estilo buffet y cócteles en los espacios de lobby.</a:t>
            </a:r>
          </a:p>
          <a:p>
            <a:pPr marL="0" indent="0" algn="just">
              <a:buNone/>
            </a:pPr>
            <a:r>
              <a:rPr lang="es-MX" dirty="0"/>
              <a:t>Se están combinando las características de servicio completo y servicio limitado para crear un nuevo tipo de hotel, con la esperanza de atraer huéspedes y apartarlos de las opciones tradicionales de hospedaje. Las estrellas prometedoras del comercio de hospedaje, es decir los hoteles de suites, añaden aún otra dimensión. Pero una premisa ciertamente se mantendrá durante la década de los 90 y en el próximo siglo: la competencia por los clientes será mas intensa que en cualquier otro tiempo en la historia.</a:t>
            </a:r>
          </a:p>
          <a:p>
            <a:pPr marL="0" indent="0" algn="just">
              <a:buNone/>
            </a:pPr>
            <a:endParaRPr lang="es-MX" dirty="0"/>
          </a:p>
        </p:txBody>
      </p:sp>
    </p:spTree>
    <p:extLst>
      <p:ext uri="{BB962C8B-B14F-4D97-AF65-F5344CB8AC3E}">
        <p14:creationId xmlns="" xmlns:p14="http://schemas.microsoft.com/office/powerpoint/2010/main" val="330344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Concepto de Hotel</a:t>
            </a:r>
            <a:endParaRPr lang="es-ES" dirty="0"/>
          </a:p>
        </p:txBody>
      </p:sp>
      <p:grpSp>
        <p:nvGrpSpPr>
          <p:cNvPr id="4" name="Group 5"/>
          <p:cNvGrpSpPr>
            <a:grpSpLocks noGrp="1"/>
          </p:cNvGrpSpPr>
          <p:nvPr/>
        </p:nvGrpSpPr>
        <p:grpSpPr bwMode="auto">
          <a:xfrm>
            <a:off x="1817564" y="1935165"/>
            <a:ext cx="5969146" cy="3852564"/>
            <a:chOff x="3518" y="3437"/>
            <a:chExt cx="2114" cy="775"/>
          </a:xfrm>
        </p:grpSpPr>
        <p:pic>
          <p:nvPicPr>
            <p:cNvPr id="5" name="Picture 6" descr="caminoreal"/>
            <p:cNvPicPr>
              <a:picLocks noChangeAspect="1" noChangeArrowheads="1"/>
            </p:cNvPicPr>
            <p:nvPr/>
          </p:nvPicPr>
          <p:blipFill>
            <a:blip r:embed="rId2" cstate="print"/>
            <a:srcRect/>
            <a:stretch>
              <a:fillRect/>
            </a:stretch>
          </p:blipFill>
          <p:spPr bwMode="auto">
            <a:xfrm>
              <a:off x="4712" y="3437"/>
              <a:ext cx="920" cy="775"/>
            </a:xfrm>
            <a:prstGeom prst="rect">
              <a:avLst/>
            </a:prstGeom>
            <a:noFill/>
            <a:ln w="9525">
              <a:noFill/>
              <a:miter lim="800000"/>
              <a:headEnd/>
              <a:tailEnd/>
            </a:ln>
          </p:spPr>
        </p:pic>
        <p:pic>
          <p:nvPicPr>
            <p:cNvPr id="6" name="Picture 7" descr="marriott"/>
            <p:cNvPicPr>
              <a:picLocks noChangeAspect="1" noChangeArrowheads="1"/>
            </p:cNvPicPr>
            <p:nvPr/>
          </p:nvPicPr>
          <p:blipFill>
            <a:blip r:embed="rId3" cstate="print"/>
            <a:srcRect/>
            <a:stretch>
              <a:fillRect/>
            </a:stretch>
          </p:blipFill>
          <p:spPr bwMode="auto">
            <a:xfrm>
              <a:off x="4010" y="3616"/>
              <a:ext cx="684" cy="132"/>
            </a:xfrm>
            <a:prstGeom prst="rect">
              <a:avLst/>
            </a:prstGeom>
            <a:noFill/>
            <a:ln w="9525">
              <a:noFill/>
              <a:miter lim="800000"/>
              <a:headEnd/>
              <a:tailEnd/>
            </a:ln>
          </p:spPr>
        </p:pic>
        <p:pic>
          <p:nvPicPr>
            <p:cNvPr id="7" name="Picture 8" descr="grupo posadas"/>
            <p:cNvPicPr>
              <a:picLocks noChangeAspect="1" noChangeArrowheads="1"/>
            </p:cNvPicPr>
            <p:nvPr/>
          </p:nvPicPr>
          <p:blipFill>
            <a:blip r:embed="rId4" cstate="print"/>
            <a:srcRect/>
            <a:stretch>
              <a:fillRect/>
            </a:stretch>
          </p:blipFill>
          <p:spPr bwMode="auto">
            <a:xfrm>
              <a:off x="3518" y="3768"/>
              <a:ext cx="1176" cy="401"/>
            </a:xfrm>
            <a:prstGeom prst="rect">
              <a:avLst/>
            </a:prstGeom>
            <a:noFill/>
            <a:ln w="9525">
              <a:noFill/>
              <a:miter lim="800000"/>
              <a:headEnd/>
              <a:tailEnd/>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TotalTime>
  <Words>1894</Words>
  <Application>Microsoft Office PowerPoint</Application>
  <PresentationFormat>Presentación en pantalla (4:3)</PresentationFormat>
  <Paragraphs>276</Paragraphs>
  <Slides>21</Slides>
  <Notes>7</Notes>
  <HiddenSlides>0</HiddenSlides>
  <MMClips>3</MMClips>
  <ScaleCrop>false</ScaleCrop>
  <HeadingPairs>
    <vt:vector size="4" baseType="variant">
      <vt:variant>
        <vt:lpstr>Tema</vt:lpstr>
      </vt:variant>
      <vt:variant>
        <vt:i4>2</vt:i4>
      </vt:variant>
      <vt:variant>
        <vt:lpstr>Títulos de diapositiva</vt:lpstr>
      </vt:variant>
      <vt:variant>
        <vt:i4>21</vt:i4>
      </vt:variant>
    </vt:vector>
  </HeadingPairs>
  <TitlesOfParts>
    <vt:vector size="23" baseType="lpstr">
      <vt:lpstr>Flujo</vt:lpstr>
      <vt:lpstr>1_Flujo</vt:lpstr>
      <vt:lpstr>HOTEL</vt:lpstr>
      <vt:lpstr>Diapositiva 2</vt:lpstr>
      <vt:lpstr>Antecedentes de hoteles.</vt:lpstr>
      <vt:lpstr>Diapositiva 4</vt:lpstr>
      <vt:lpstr>Diapositiva 5</vt:lpstr>
      <vt:lpstr>Diapositiva 6</vt:lpstr>
      <vt:lpstr>Diapositiva 7</vt:lpstr>
      <vt:lpstr>Diapositiva 8</vt:lpstr>
      <vt:lpstr>Concepto de Hotel</vt:lpstr>
      <vt:lpstr>CLASIFICACION</vt:lpstr>
      <vt:lpstr>Diapositiva 11</vt:lpstr>
      <vt:lpstr>Clasificación de hoteles</vt:lpstr>
      <vt:lpstr>Diapositiva 13</vt:lpstr>
      <vt:lpstr>Diapositiva 14</vt:lpstr>
      <vt:lpstr>Tipo de comercialización</vt:lpstr>
      <vt:lpstr>Diapositiva 16</vt:lpstr>
      <vt:lpstr>Diapositiva 17</vt:lpstr>
      <vt:lpstr>Diapositiva 18</vt:lpstr>
      <vt:lpstr>Catalogo de cuentas</vt:lpstr>
      <vt:lpstr>Catalogo de cuentas</vt:lpstr>
      <vt:lpstr>Referencias en Internet</vt:lpstr>
    </vt:vector>
  </TitlesOfParts>
  <Company>RFM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IPN</dc:creator>
  <cp:lastModifiedBy>GUAULU SANCHEZ</cp:lastModifiedBy>
  <cp:revision>26</cp:revision>
  <dcterms:created xsi:type="dcterms:W3CDTF">2012-06-20T13:45:06Z</dcterms:created>
  <dcterms:modified xsi:type="dcterms:W3CDTF">2012-12-13T05:15:47Z</dcterms:modified>
</cp:coreProperties>
</file>