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3"/>
  </p:notesMasterIdLst>
  <p:sldIdLst>
    <p:sldId id="257" r:id="rId2"/>
    <p:sldId id="267" r:id="rId3"/>
    <p:sldId id="258" r:id="rId4"/>
    <p:sldId id="259" r:id="rId5"/>
    <p:sldId id="260" r:id="rId6"/>
    <p:sldId id="261" r:id="rId7"/>
    <p:sldId id="262" r:id="rId8"/>
    <p:sldId id="265" r:id="rId9"/>
    <p:sldId id="263" r:id="rId10"/>
    <p:sldId id="264" r:id="rId11"/>
    <p:sldId id="268" r:id="rId12"/>
  </p:sldIdLst>
  <p:sldSz cx="9144000" cy="6858000" type="screen4x3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3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1FD0F0F-93E7-4AB1-ACDE-4A77EA5B5853}" type="datetimeFigureOut">
              <a:rPr lang="es-MX" smtClean="0"/>
              <a:pPr/>
              <a:t>12/12/2012</a:t>
            </a:fld>
            <a:endParaRPr lang="es-MX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MX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6A258D3-FC49-4C23-B36B-911A145BDB28}" type="slidenum">
              <a:rPr lang="es-MX" smtClean="0"/>
              <a:pPr/>
              <a:t>‹Nº›</a:t>
            </a:fld>
            <a:endParaRPr lang="es-MX"/>
          </a:p>
        </p:txBody>
      </p:sp>
    </p:spTree>
    <p:extLst>
      <p:ext uri="{BB962C8B-B14F-4D97-AF65-F5344CB8AC3E}">
        <p14:creationId xmlns="" xmlns:p14="http://schemas.microsoft.com/office/powerpoint/2010/main" val="76838385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A258D3-FC49-4C23-B36B-911A145BDB28}" type="slidenum">
              <a:rPr lang="es-MX" smtClean="0"/>
              <a:pPr/>
              <a:t>3</a:t>
            </a:fld>
            <a:endParaRPr lang="es-MX"/>
          </a:p>
        </p:txBody>
      </p:sp>
    </p:spTree>
    <p:extLst>
      <p:ext uri="{BB962C8B-B14F-4D97-AF65-F5344CB8AC3E}">
        <p14:creationId xmlns="" xmlns:p14="http://schemas.microsoft.com/office/powerpoint/2010/main" val="330611745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A258D3-FC49-4C23-B36B-911A145BDB28}" type="slidenum">
              <a:rPr lang="es-MX" smtClean="0"/>
              <a:pPr/>
              <a:t>4</a:t>
            </a:fld>
            <a:endParaRPr lang="es-MX"/>
          </a:p>
        </p:txBody>
      </p:sp>
    </p:spTree>
    <p:extLst>
      <p:ext uri="{BB962C8B-B14F-4D97-AF65-F5344CB8AC3E}">
        <p14:creationId xmlns="" xmlns:p14="http://schemas.microsoft.com/office/powerpoint/2010/main" val="256698793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8 Título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17" name="16 Subtítulo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s-ES" smtClean="0"/>
              <a:t>Haga clic para modificar el estilo de subtítulo del patrón</a:t>
            </a:r>
            <a:endParaRPr kumimoji="0" lang="en-US"/>
          </a:p>
        </p:txBody>
      </p:sp>
      <p:sp>
        <p:nvSpPr>
          <p:cNvPr id="30" name="29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E794A-A997-48EB-A599-D49DE21E33B5}" type="datetimeFigureOut">
              <a:rPr lang="es-MX" smtClean="0">
                <a:solidFill>
                  <a:srgbClr val="DBF5F9">
                    <a:shade val="90000"/>
                  </a:srgbClr>
                </a:solidFill>
              </a:rPr>
              <a:pPr/>
              <a:t>12/12/2012</a:t>
            </a:fld>
            <a:endParaRPr lang="es-MX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19" name="18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27" name="2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4DF965-7179-4E0B-AA87-EF4DAA329ACB}" type="slidenum">
              <a:rPr lang="es-MX" smtClean="0">
                <a:solidFill>
                  <a:srgbClr val="DBF5F9">
                    <a:shade val="90000"/>
                  </a:srgbClr>
                </a:solidFill>
              </a:rPr>
              <a:pPr/>
              <a:t>‹Nº›</a:t>
            </a:fld>
            <a:endParaRPr lang="es-MX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66589438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E794A-A997-48EB-A599-D49DE21E33B5}" type="datetimeFigureOut">
              <a:rPr lang="es-MX" smtClean="0">
                <a:solidFill>
                  <a:srgbClr val="04617B">
                    <a:shade val="90000"/>
                  </a:srgbClr>
                </a:solidFill>
              </a:rPr>
              <a:pPr/>
              <a:t>12/12/2012</a:t>
            </a:fld>
            <a:endParaRPr lang="es-MX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4DF965-7179-4E0B-AA87-EF4DAA329ACB}" type="slidenum">
              <a:rPr lang="es-MX" smtClean="0">
                <a:solidFill>
                  <a:srgbClr val="04617B">
                    <a:shade val="90000"/>
                  </a:srgbClr>
                </a:solidFill>
              </a:rPr>
              <a:pPr/>
              <a:t>‹Nº›</a:t>
            </a:fld>
            <a:endParaRPr lang="es-MX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8649160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E794A-A997-48EB-A599-D49DE21E33B5}" type="datetimeFigureOut">
              <a:rPr lang="es-MX" smtClean="0">
                <a:solidFill>
                  <a:srgbClr val="04617B">
                    <a:shade val="90000"/>
                  </a:srgbClr>
                </a:solidFill>
              </a:rPr>
              <a:pPr/>
              <a:t>12/12/2012</a:t>
            </a:fld>
            <a:endParaRPr lang="es-MX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4DF965-7179-4E0B-AA87-EF4DAA329ACB}" type="slidenum">
              <a:rPr lang="es-MX" smtClean="0">
                <a:solidFill>
                  <a:srgbClr val="04617B">
                    <a:shade val="90000"/>
                  </a:srgbClr>
                </a:solidFill>
              </a:rPr>
              <a:pPr/>
              <a:t>‹Nº›</a:t>
            </a:fld>
            <a:endParaRPr lang="es-MX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3415111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E794A-A997-48EB-A599-D49DE21E33B5}" type="datetimeFigureOut">
              <a:rPr lang="es-MX" smtClean="0">
                <a:solidFill>
                  <a:srgbClr val="04617B">
                    <a:shade val="90000"/>
                  </a:srgbClr>
                </a:solidFill>
              </a:rPr>
              <a:pPr/>
              <a:t>12/12/2012</a:t>
            </a:fld>
            <a:endParaRPr lang="es-MX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4DF965-7179-4E0B-AA87-EF4DAA329ACB}" type="slidenum">
              <a:rPr lang="es-MX" smtClean="0">
                <a:solidFill>
                  <a:srgbClr val="04617B">
                    <a:shade val="90000"/>
                  </a:srgbClr>
                </a:solidFill>
              </a:rPr>
              <a:pPr/>
              <a:t>‹Nº›</a:t>
            </a:fld>
            <a:endParaRPr lang="es-MX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5162353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E794A-A997-48EB-A599-D49DE21E33B5}" type="datetimeFigureOut">
              <a:rPr lang="es-MX" smtClean="0">
                <a:solidFill>
                  <a:srgbClr val="DBF5F9">
                    <a:shade val="90000"/>
                  </a:srgbClr>
                </a:solidFill>
              </a:rPr>
              <a:pPr/>
              <a:t>12/12/2012</a:t>
            </a:fld>
            <a:endParaRPr lang="es-MX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4DF965-7179-4E0B-AA87-EF4DAA329ACB}" type="slidenum">
              <a:rPr lang="es-MX" smtClean="0">
                <a:solidFill>
                  <a:srgbClr val="DBF5F9">
                    <a:shade val="90000"/>
                  </a:srgbClr>
                </a:solidFill>
              </a:rPr>
              <a:pPr/>
              <a:t>‹Nº›</a:t>
            </a:fld>
            <a:endParaRPr lang="es-MX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25210554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E794A-A997-48EB-A599-D49DE21E33B5}" type="datetimeFigureOut">
              <a:rPr lang="es-MX" smtClean="0">
                <a:solidFill>
                  <a:srgbClr val="04617B">
                    <a:shade val="90000"/>
                  </a:srgbClr>
                </a:solidFill>
              </a:rPr>
              <a:pPr/>
              <a:t>12/12/2012</a:t>
            </a:fld>
            <a:endParaRPr lang="es-MX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4DF965-7179-4E0B-AA87-EF4DAA329ACB}" type="slidenum">
              <a:rPr lang="es-MX" smtClean="0">
                <a:solidFill>
                  <a:srgbClr val="04617B">
                    <a:shade val="90000"/>
                  </a:srgbClr>
                </a:solidFill>
              </a:rPr>
              <a:pPr/>
              <a:t>‹Nº›</a:t>
            </a:fld>
            <a:endParaRPr lang="es-MX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9007475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5" name="4 Marcador de contenido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E794A-A997-48EB-A599-D49DE21E33B5}" type="datetimeFigureOut">
              <a:rPr lang="es-MX" smtClean="0">
                <a:solidFill>
                  <a:srgbClr val="04617B">
                    <a:shade val="90000"/>
                  </a:srgbClr>
                </a:solidFill>
              </a:rPr>
              <a:pPr/>
              <a:t>12/12/2012</a:t>
            </a:fld>
            <a:endParaRPr lang="es-MX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4DF965-7179-4E0B-AA87-EF4DAA329ACB}" type="slidenum">
              <a:rPr lang="es-MX" smtClean="0">
                <a:solidFill>
                  <a:srgbClr val="04617B">
                    <a:shade val="90000"/>
                  </a:srgbClr>
                </a:solidFill>
              </a:rPr>
              <a:pPr/>
              <a:t>‹Nº›</a:t>
            </a:fld>
            <a:endParaRPr lang="es-MX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230186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E794A-A997-48EB-A599-D49DE21E33B5}" type="datetimeFigureOut">
              <a:rPr lang="es-MX" smtClean="0">
                <a:solidFill>
                  <a:srgbClr val="04617B">
                    <a:shade val="90000"/>
                  </a:srgbClr>
                </a:solidFill>
              </a:rPr>
              <a:pPr/>
              <a:t>12/12/2012</a:t>
            </a:fld>
            <a:endParaRPr lang="es-MX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4DF965-7179-4E0B-AA87-EF4DAA329ACB}" type="slidenum">
              <a:rPr lang="es-MX" smtClean="0">
                <a:solidFill>
                  <a:srgbClr val="04617B">
                    <a:shade val="90000"/>
                  </a:srgbClr>
                </a:solidFill>
              </a:rPr>
              <a:pPr/>
              <a:t>‹Nº›</a:t>
            </a:fld>
            <a:endParaRPr lang="es-MX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938924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E794A-A997-48EB-A599-D49DE21E33B5}" type="datetimeFigureOut">
              <a:rPr lang="es-MX" smtClean="0">
                <a:solidFill>
                  <a:srgbClr val="04617B">
                    <a:shade val="90000"/>
                  </a:srgbClr>
                </a:solidFill>
              </a:rPr>
              <a:pPr/>
              <a:t>12/12/2012</a:t>
            </a:fld>
            <a:endParaRPr lang="es-MX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4DF965-7179-4E0B-AA87-EF4DAA329ACB}" type="slidenum">
              <a:rPr lang="es-MX" smtClean="0">
                <a:solidFill>
                  <a:srgbClr val="04617B">
                    <a:shade val="90000"/>
                  </a:srgbClr>
                </a:solidFill>
              </a:rPr>
              <a:pPr/>
              <a:t>‹Nº›</a:t>
            </a:fld>
            <a:endParaRPr lang="es-MX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2614226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E794A-A997-48EB-A599-D49DE21E33B5}" type="datetimeFigureOut">
              <a:rPr lang="es-MX" smtClean="0">
                <a:solidFill>
                  <a:srgbClr val="04617B">
                    <a:shade val="90000"/>
                  </a:srgbClr>
                </a:solidFill>
              </a:rPr>
              <a:pPr/>
              <a:t>12/12/2012</a:t>
            </a:fld>
            <a:endParaRPr lang="es-MX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4DF965-7179-4E0B-AA87-EF4DAA329ACB}" type="slidenum">
              <a:rPr lang="es-MX" smtClean="0">
                <a:solidFill>
                  <a:srgbClr val="04617B">
                    <a:shade val="90000"/>
                  </a:srgbClr>
                </a:solidFill>
              </a:rPr>
              <a:pPr/>
              <a:t>‹Nº›</a:t>
            </a:fld>
            <a:endParaRPr lang="es-MX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4460818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8 Recortar y redondear rectángulo de esquina sencilla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11 Triángulo rectángulo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E794A-A997-48EB-A599-D49DE21E33B5}" type="datetimeFigureOut">
              <a:rPr lang="es-MX" smtClean="0">
                <a:solidFill>
                  <a:srgbClr val="04617B">
                    <a:shade val="90000"/>
                  </a:srgbClr>
                </a:solidFill>
              </a:rPr>
              <a:pPr/>
              <a:t>12/12/2012</a:t>
            </a:fld>
            <a:endParaRPr lang="es-MX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204DF965-7179-4E0B-AA87-EF4DAA329ACB}" type="slidenum">
              <a:rPr lang="es-MX" smtClean="0">
                <a:solidFill>
                  <a:srgbClr val="04617B">
                    <a:shade val="90000"/>
                  </a:srgbClr>
                </a:solidFill>
              </a:rPr>
              <a:pPr/>
              <a:t>‹Nº›</a:t>
            </a:fld>
            <a:endParaRPr lang="es-MX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s-ES" smtClean="0"/>
              <a:t>Haga clic en el icono para agregar una imagen</a:t>
            </a:r>
            <a:endParaRPr kumimoji="0" lang="en-US" dirty="0"/>
          </a:p>
        </p:txBody>
      </p:sp>
      <p:sp>
        <p:nvSpPr>
          <p:cNvPr id="10" name="9 Forma libre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1" name="10 Forma libre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0944569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Forma libre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8" name="7 Forma libre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9" name="8 Marcador de título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0" name="29 Marcador de texto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  <a:p>
            <a:pPr lvl="1" eaLnBrk="1" latinLnBrk="0" hangingPunct="1"/>
            <a:r>
              <a:rPr kumimoji="0" lang="es-ES" smtClean="0"/>
              <a:t>Segundo nivel</a:t>
            </a:r>
          </a:p>
          <a:p>
            <a:pPr lvl="2" eaLnBrk="1" latinLnBrk="0" hangingPunct="1"/>
            <a:r>
              <a:rPr kumimoji="0" lang="es-ES" smtClean="0"/>
              <a:t>Tercer nivel</a:t>
            </a:r>
          </a:p>
          <a:p>
            <a:pPr lvl="3" eaLnBrk="1" latinLnBrk="0" hangingPunct="1"/>
            <a:r>
              <a:rPr kumimoji="0" lang="es-ES" smtClean="0"/>
              <a:t>Cuarto nivel</a:t>
            </a:r>
          </a:p>
          <a:p>
            <a:pPr lvl="4" eaLnBrk="1" latinLnBrk="0" hangingPunct="1"/>
            <a:r>
              <a:rPr kumimoji="0" lang="es-ES" smtClean="0"/>
              <a:t>Quinto nivel</a:t>
            </a:r>
            <a:endParaRPr kumimoji="0" lang="en-US"/>
          </a:p>
        </p:txBody>
      </p:sp>
      <p:sp>
        <p:nvSpPr>
          <p:cNvPr id="10" name="9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4B8E794A-A997-48EB-A599-D49DE21E33B5}" type="datetimeFigureOut">
              <a:rPr lang="es-MX" smtClean="0">
                <a:solidFill>
                  <a:srgbClr val="04617B">
                    <a:shade val="90000"/>
                  </a:srgbClr>
                </a:solidFill>
              </a:rPr>
              <a:pPr/>
              <a:t>12/12/2012</a:t>
            </a:fld>
            <a:endParaRPr lang="es-MX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22" name="21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es-MX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18" name="17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204DF965-7179-4E0B-AA87-EF4DAA329ACB}" type="slidenum">
              <a:rPr lang="es-MX" smtClean="0">
                <a:solidFill>
                  <a:srgbClr val="04617B">
                    <a:shade val="90000"/>
                  </a:srgbClr>
                </a:solidFill>
              </a:rPr>
              <a:pPr/>
              <a:t>‹Nº›</a:t>
            </a:fld>
            <a:endParaRPr lang="es-MX">
              <a:solidFill>
                <a:srgbClr val="04617B">
                  <a:shade val="90000"/>
                </a:srgbClr>
              </a:solidFill>
            </a:endParaRPr>
          </a:p>
        </p:txBody>
      </p:sp>
      <p:grpSp>
        <p:nvGrpSpPr>
          <p:cNvPr id="2" name="1 Grupo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11 Forma libre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3" name="12 Forma libre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</p:spTree>
    <p:extLst>
      <p:ext uri="{BB962C8B-B14F-4D97-AF65-F5344CB8AC3E}">
        <p14:creationId xmlns="" xmlns:p14="http://schemas.microsoft.com/office/powerpoint/2010/main" val="19921001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hyperlink" Target="http://www.emprendedoresunam.com.mx/enviar.php?type=2&amp;id=169" TargetMode="External"/><Relationship Id="rId3" Type="http://schemas.openxmlformats.org/officeDocument/2006/relationships/hyperlink" Target="http://www.shcp.gob.mx/" TargetMode="External"/><Relationship Id="rId7" Type="http://schemas.openxmlformats.org/officeDocument/2006/relationships/hyperlink" Target="http://www.buenastareas.com/.../clasificacion-de-tiendas-de-autoservicio" TargetMode="External"/><Relationship Id="rId2" Type="http://schemas.openxmlformats.org/officeDocument/2006/relationships/hyperlink" Target="http://es.wikipedia.org/wiki/Tienda_de_autoservicio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coyoacan.df.gob.mx/" TargetMode="External"/><Relationship Id="rId5" Type="http://schemas.openxmlformats.org/officeDocument/2006/relationships/hyperlink" Target="http://www.infonavit.org.mx/" TargetMode="External"/><Relationship Id="rId4" Type="http://schemas.openxmlformats.org/officeDocument/2006/relationships/hyperlink" Target="http://www.imss.gob.mx/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1.xml"/><Relationship Id="rId1" Type="http://schemas.openxmlformats.org/officeDocument/2006/relationships/audio" Target="../media/audio1.wav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2.wav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notesSlide" Target="../notesSlides/notesSlide2.xml"/><Relationship Id="rId7" Type="http://schemas.openxmlformats.org/officeDocument/2006/relationships/image" Target="../media/image7.png"/><Relationship Id="rId2" Type="http://schemas.openxmlformats.org/officeDocument/2006/relationships/slideLayout" Target="../slideLayouts/slideLayout2.xml"/><Relationship Id="rId1" Type="http://schemas.openxmlformats.org/officeDocument/2006/relationships/audio" Target="file:///C:\Users\Public\Music\Sample%20Music\Maid%20with%20the%20Flaxen%20Hair.mp3" TargetMode="Externa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Relationship Id="rId9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3137520"/>
          </a:xfrm>
        </p:spPr>
        <p:txBody>
          <a:bodyPr>
            <a:normAutofit/>
          </a:bodyPr>
          <a:lstStyle/>
          <a:p>
            <a:pPr algn="ctr"/>
            <a:r>
              <a:rPr lang="es-MX" dirty="0" smtClean="0"/>
              <a:t>TIENDAS </a:t>
            </a:r>
            <a:br>
              <a:rPr lang="es-MX" dirty="0" smtClean="0"/>
            </a:br>
            <a:r>
              <a:rPr lang="es-MX" dirty="0" smtClean="0"/>
              <a:t>DE</a:t>
            </a:r>
            <a:br>
              <a:rPr lang="es-MX" dirty="0" smtClean="0"/>
            </a:br>
            <a:r>
              <a:rPr lang="es-MX" dirty="0" smtClean="0"/>
              <a:t> AUTOSERVICIO</a:t>
            </a:r>
            <a:br>
              <a:rPr lang="es-MX" dirty="0" smtClean="0"/>
            </a:br>
            <a:r>
              <a:rPr lang="es-MX" sz="2200" dirty="0" smtClean="0"/>
              <a:t>C.P. MARÌA GUADALUPE SANCHEZ CAZARES</a:t>
            </a:r>
            <a:endParaRPr lang="es-MX" sz="2200" dirty="0"/>
          </a:p>
        </p:txBody>
      </p:sp>
    </p:spTree>
    <p:extLst>
      <p:ext uri="{BB962C8B-B14F-4D97-AF65-F5344CB8AC3E}">
        <p14:creationId xmlns="" xmlns:p14="http://schemas.microsoft.com/office/powerpoint/2010/main" val="13566714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67544" y="764704"/>
            <a:ext cx="8229600" cy="1143000"/>
          </a:xfrm>
        </p:spPr>
        <p:txBody>
          <a:bodyPr>
            <a:noAutofit/>
          </a:bodyPr>
          <a:lstStyle/>
          <a:p>
            <a:r>
              <a:rPr lang="es-MX" sz="3000" dirty="0" smtClean="0">
                <a:latin typeface="Arial" pitchFamily="34" charset="0"/>
                <a:cs typeface="Arial" pitchFamily="34" charset="0"/>
              </a:rPr>
              <a:t>Este tipo de negocios es sujeto directo o solidario del pago de los siguientes impuestos, cuotas y derechos, principalmente:</a:t>
            </a:r>
            <a:br>
              <a:rPr lang="es-MX" sz="3000" dirty="0" smtClean="0">
                <a:latin typeface="Arial" pitchFamily="34" charset="0"/>
                <a:cs typeface="Arial" pitchFamily="34" charset="0"/>
              </a:rPr>
            </a:br>
            <a:endParaRPr lang="es-MX" sz="3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556792"/>
            <a:ext cx="8229600" cy="4767808"/>
          </a:xfrm>
        </p:spPr>
        <p:txBody>
          <a:bodyPr>
            <a:normAutofit lnSpcReduction="10000"/>
          </a:bodyPr>
          <a:lstStyle/>
          <a:p>
            <a:r>
              <a:rPr lang="es-MX" dirty="0" smtClean="0">
                <a:latin typeface="Arial" pitchFamily="34" charset="0"/>
                <a:cs typeface="Arial" pitchFamily="34" charset="0"/>
              </a:rPr>
              <a:t>Impuesto </a:t>
            </a:r>
            <a:r>
              <a:rPr lang="es-MX" dirty="0">
                <a:latin typeface="Arial" pitchFamily="34" charset="0"/>
                <a:cs typeface="Arial" pitchFamily="34" charset="0"/>
              </a:rPr>
              <a:t>sobre la </a:t>
            </a:r>
            <a:r>
              <a:rPr lang="es-MX" dirty="0" smtClean="0">
                <a:latin typeface="Arial" pitchFamily="34" charset="0"/>
                <a:cs typeface="Arial" pitchFamily="34" charset="0"/>
              </a:rPr>
              <a:t>Renta</a:t>
            </a:r>
          </a:p>
          <a:p>
            <a:r>
              <a:rPr lang="es-MX" dirty="0" smtClean="0">
                <a:latin typeface="Arial" pitchFamily="34" charset="0"/>
                <a:cs typeface="Arial" pitchFamily="34" charset="0"/>
              </a:rPr>
              <a:t>IETU</a:t>
            </a:r>
          </a:p>
          <a:p>
            <a:r>
              <a:rPr lang="es-MX" dirty="0" smtClean="0">
                <a:latin typeface="Arial" pitchFamily="34" charset="0"/>
                <a:cs typeface="Arial" pitchFamily="34" charset="0"/>
              </a:rPr>
              <a:t>IVA</a:t>
            </a:r>
          </a:p>
          <a:p>
            <a:r>
              <a:rPr lang="es-MX" dirty="0" smtClean="0">
                <a:latin typeface="Arial" pitchFamily="34" charset="0"/>
                <a:cs typeface="Arial" pitchFamily="34" charset="0"/>
              </a:rPr>
              <a:t>Aportaciones </a:t>
            </a:r>
            <a:r>
              <a:rPr lang="es-MX" dirty="0">
                <a:latin typeface="Arial" pitchFamily="34" charset="0"/>
                <a:cs typeface="Arial" pitchFamily="34" charset="0"/>
              </a:rPr>
              <a:t>al Instituto del Fondo Nacional de la Vivienda para los Trabajadores.</a:t>
            </a:r>
          </a:p>
          <a:p>
            <a:r>
              <a:rPr lang="es-MX" dirty="0">
                <a:latin typeface="Arial" pitchFamily="34" charset="0"/>
                <a:cs typeface="Arial" pitchFamily="34" charset="0"/>
              </a:rPr>
              <a:t>Impuestos sobre Productos del Trabajo.</a:t>
            </a:r>
          </a:p>
          <a:p>
            <a:r>
              <a:rPr lang="es-MX" dirty="0">
                <a:latin typeface="Arial" pitchFamily="34" charset="0"/>
                <a:cs typeface="Arial" pitchFamily="34" charset="0"/>
              </a:rPr>
              <a:t>Cuotas obrero patronales al Instituto Mexicano del Seguro Social.</a:t>
            </a:r>
          </a:p>
          <a:p>
            <a:r>
              <a:rPr lang="es-MX" dirty="0">
                <a:latin typeface="Arial" pitchFamily="34" charset="0"/>
                <a:cs typeface="Arial" pitchFamily="34" charset="0"/>
              </a:rPr>
              <a:t>Impuestos por ser expendedor de vinos y licores.</a:t>
            </a:r>
          </a:p>
          <a:p>
            <a:r>
              <a:rPr lang="es-MX" dirty="0">
                <a:latin typeface="Arial" pitchFamily="34" charset="0"/>
                <a:cs typeface="Arial" pitchFamily="34" charset="0"/>
              </a:rPr>
              <a:t>Impuesto sobre la tenencia y uso de automóviles</a:t>
            </a:r>
            <a:r>
              <a:rPr lang="es-MX" dirty="0" smtClean="0">
                <a:latin typeface="Arial" pitchFamily="34" charset="0"/>
                <a:cs typeface="Arial" pitchFamily="34" charset="0"/>
              </a:rPr>
              <a:t>.</a:t>
            </a:r>
          </a:p>
          <a:p>
            <a:r>
              <a:rPr lang="es-MX" dirty="0" smtClean="0">
                <a:latin typeface="Arial" pitchFamily="34" charset="0"/>
                <a:cs typeface="Arial" pitchFamily="34" charset="0"/>
              </a:rPr>
              <a:t>2% sobre nóminas, etc..</a:t>
            </a:r>
            <a:endParaRPr lang="es-MX" dirty="0">
              <a:latin typeface="Arial" pitchFamily="34" charset="0"/>
              <a:cs typeface="Arial" pitchFamily="34" charset="0"/>
            </a:endParaRPr>
          </a:p>
          <a:p>
            <a:endParaRPr lang="es-MX" dirty="0"/>
          </a:p>
        </p:txBody>
      </p:sp>
    </p:spTree>
    <p:extLst>
      <p:ext uri="{BB962C8B-B14F-4D97-AF65-F5344CB8AC3E}">
        <p14:creationId xmlns="" xmlns:p14="http://schemas.microsoft.com/office/powerpoint/2010/main" val="5533967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 smtClean="0"/>
              <a:t>Referencias en Internet</a:t>
            </a:r>
            <a:endParaRPr lang="es-MX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MX" dirty="0">
                <a:solidFill>
                  <a:srgbClr val="FF0000"/>
                </a:solidFill>
                <a:hlinkClick r:id="rId2"/>
              </a:rPr>
              <a:t>http://</a:t>
            </a:r>
            <a:r>
              <a:rPr lang="es-MX" dirty="0" smtClean="0">
                <a:solidFill>
                  <a:srgbClr val="FF0000"/>
                </a:solidFill>
                <a:hlinkClick r:id="rId2"/>
              </a:rPr>
              <a:t>es.wikipedia.org/wiki/Tienda_de_autoservicio</a:t>
            </a:r>
            <a:endParaRPr lang="es-MX" dirty="0" smtClean="0">
              <a:solidFill>
                <a:srgbClr val="FF0000"/>
              </a:solidFill>
            </a:endParaRPr>
          </a:p>
          <a:p>
            <a:r>
              <a:rPr lang="es-MX" dirty="0">
                <a:solidFill>
                  <a:srgbClr val="FF0000"/>
                </a:solidFill>
                <a:hlinkClick r:id="rId3"/>
              </a:rPr>
              <a:t>www.shcp.gob.mx</a:t>
            </a:r>
            <a:r>
              <a:rPr lang="es-MX" dirty="0" smtClean="0">
                <a:solidFill>
                  <a:srgbClr val="FF0000"/>
                </a:solidFill>
                <a:hlinkClick r:id="rId3"/>
              </a:rPr>
              <a:t>/</a:t>
            </a:r>
            <a:endParaRPr lang="es-MX" dirty="0" smtClean="0">
              <a:solidFill>
                <a:srgbClr val="FF0000"/>
              </a:solidFill>
            </a:endParaRPr>
          </a:p>
          <a:p>
            <a:r>
              <a:rPr lang="es-MX" dirty="0">
                <a:solidFill>
                  <a:srgbClr val="FF0000"/>
                </a:solidFill>
                <a:hlinkClick r:id="rId4"/>
              </a:rPr>
              <a:t>www.imss.gob.mx</a:t>
            </a:r>
            <a:r>
              <a:rPr lang="es-MX" dirty="0" smtClean="0">
                <a:solidFill>
                  <a:srgbClr val="FF0000"/>
                </a:solidFill>
                <a:hlinkClick r:id="rId4"/>
              </a:rPr>
              <a:t>/</a:t>
            </a:r>
            <a:endParaRPr lang="es-MX" dirty="0" smtClean="0">
              <a:solidFill>
                <a:srgbClr val="FF0000"/>
              </a:solidFill>
            </a:endParaRPr>
          </a:p>
          <a:p>
            <a:r>
              <a:rPr lang="es-MX" dirty="0">
                <a:solidFill>
                  <a:srgbClr val="FF0000"/>
                </a:solidFill>
                <a:hlinkClick r:id="rId5"/>
              </a:rPr>
              <a:t>www.infonavit.org.mx</a:t>
            </a:r>
            <a:r>
              <a:rPr lang="es-MX" dirty="0" smtClean="0">
                <a:solidFill>
                  <a:srgbClr val="FF0000"/>
                </a:solidFill>
                <a:hlinkClick r:id="rId5"/>
              </a:rPr>
              <a:t>/</a:t>
            </a:r>
            <a:endParaRPr lang="es-MX" dirty="0" smtClean="0">
              <a:solidFill>
                <a:srgbClr val="FF0000"/>
              </a:solidFill>
            </a:endParaRPr>
          </a:p>
          <a:p>
            <a:r>
              <a:rPr lang="es-MX" dirty="0">
                <a:solidFill>
                  <a:srgbClr val="FF0000"/>
                </a:solidFill>
                <a:hlinkClick r:id="rId6"/>
              </a:rPr>
              <a:t>www.coyoacan.df.gob.mx</a:t>
            </a:r>
            <a:r>
              <a:rPr lang="es-MX" dirty="0" smtClean="0">
                <a:solidFill>
                  <a:srgbClr val="FF0000"/>
                </a:solidFill>
                <a:hlinkClick r:id="rId6"/>
              </a:rPr>
              <a:t>/</a:t>
            </a:r>
            <a:endParaRPr lang="es-MX" dirty="0" smtClean="0">
              <a:solidFill>
                <a:srgbClr val="FF0000"/>
              </a:solidFill>
            </a:endParaRPr>
          </a:p>
          <a:p>
            <a:r>
              <a:rPr lang="es-MX" dirty="0">
                <a:solidFill>
                  <a:srgbClr val="FF0000"/>
                </a:solidFill>
                <a:hlinkClick r:id="rId7"/>
              </a:rPr>
              <a:t>www.buenastareas.com/.../</a:t>
            </a:r>
            <a:r>
              <a:rPr lang="es-MX" dirty="0" err="1" smtClean="0">
                <a:solidFill>
                  <a:srgbClr val="FF0000"/>
                </a:solidFill>
                <a:hlinkClick r:id="rId7"/>
              </a:rPr>
              <a:t>clasificacion</a:t>
            </a:r>
            <a:r>
              <a:rPr lang="es-MX" dirty="0" smtClean="0">
                <a:solidFill>
                  <a:srgbClr val="FF0000"/>
                </a:solidFill>
                <a:hlinkClick r:id="rId7"/>
              </a:rPr>
              <a:t>-de-tiendas-de-autoservicio</a:t>
            </a:r>
            <a:endParaRPr lang="es-MX" dirty="0" smtClean="0">
              <a:solidFill>
                <a:srgbClr val="FF0000"/>
              </a:solidFill>
            </a:endParaRPr>
          </a:p>
          <a:p>
            <a:r>
              <a:rPr lang="es-MX" dirty="0" smtClean="0">
                <a:solidFill>
                  <a:srgbClr val="FF0000"/>
                </a:solidFill>
                <a:hlinkClick r:id="rId8"/>
              </a:rPr>
              <a:t>www.emprendedoresunam.com.mx/enviar.php?type=2&amp;id=169</a:t>
            </a:r>
            <a:endParaRPr lang="es-MX" dirty="0" smtClean="0">
              <a:solidFill>
                <a:srgbClr val="FF0000"/>
              </a:solidFill>
            </a:endParaRPr>
          </a:p>
          <a:p>
            <a:endParaRPr lang="es-MX" dirty="0"/>
          </a:p>
        </p:txBody>
      </p:sp>
    </p:spTree>
    <p:extLst>
      <p:ext uri="{BB962C8B-B14F-4D97-AF65-F5344CB8AC3E}">
        <p14:creationId xmlns="" xmlns:p14="http://schemas.microsoft.com/office/powerpoint/2010/main" val="2199333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3914788"/>
          </a:xfrm>
        </p:spPr>
        <p:txBody>
          <a:bodyPr>
            <a:noAutofit/>
          </a:bodyPr>
          <a:lstStyle/>
          <a:p>
            <a:pPr algn="l"/>
            <a:r>
              <a:rPr lang="es-MX" sz="2500" dirty="0" smtClean="0"/>
              <a:t>COMPETENCIA PARTICULAR: Procesa información contable y administrativa que se genera en hospitales y tiendas de autoservicio de acuerdo a la normatividad vigente.</a:t>
            </a:r>
            <a:br>
              <a:rPr lang="es-MX" sz="2500" dirty="0" smtClean="0"/>
            </a:br>
            <a:r>
              <a:rPr lang="es-MX" sz="2500" dirty="0" smtClean="0"/>
              <a:t/>
            </a:r>
            <a:br>
              <a:rPr lang="es-MX" sz="2500" dirty="0" smtClean="0"/>
            </a:br>
            <a:r>
              <a:rPr lang="es-MX" sz="2500" dirty="0" smtClean="0"/>
              <a:t>RAP 1: Contextualiza la información contable y administrativa que se genera en hospitales y tiendas de autoservicio de acuerdo a la normatividad vigente.</a:t>
            </a:r>
            <a:br>
              <a:rPr lang="es-MX" sz="2500" dirty="0" smtClean="0"/>
            </a:br>
            <a:endParaRPr lang="es-MX" sz="2500" dirty="0"/>
          </a:p>
        </p:txBody>
      </p:sp>
      <p:pic>
        <p:nvPicPr>
          <p:cNvPr id="3" name="TIENDA DE AUTOSERVICIO">
            <a:hlinkClick r:id="" action="ppaction://media"/>
          </p:cNvPr>
          <p:cNvPicPr>
            <a:picLocks noRot="1" noChangeAspect="1"/>
          </p:cNvPicPr>
          <p:nvPr>
            <a:wavAudioFile r:embed="rId1" name="TIENDA DE AUTOSERVICIO"/>
          </p:nvPr>
        </p:nvPicPr>
        <p:blipFill>
          <a:blip r:embed="rId3" cstate="print"/>
          <a:stretch>
            <a:fillRect/>
          </a:stretch>
        </p:blipFill>
        <p:spPr>
          <a:xfrm>
            <a:off x="8028384" y="5949280"/>
            <a:ext cx="576064" cy="576064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3566714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373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1143000"/>
          </a:xfrm>
        </p:spPr>
        <p:txBody>
          <a:bodyPr>
            <a:normAutofit/>
          </a:bodyPr>
          <a:lstStyle/>
          <a:p>
            <a:r>
              <a:rPr lang="es-MX" dirty="0" smtClean="0"/>
              <a:t>Antecedentes</a:t>
            </a:r>
            <a:endParaRPr lang="es-MX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560160"/>
            <a:ext cx="8229600" cy="4821168"/>
          </a:xfrm>
        </p:spPr>
        <p:txBody>
          <a:bodyPr>
            <a:normAutofit fontScale="40000" lnSpcReduction="20000"/>
          </a:bodyPr>
          <a:lstStyle/>
          <a:p>
            <a:pPr marL="0" indent="0">
              <a:buNone/>
            </a:pPr>
            <a:r>
              <a:rPr lang="es-MX" sz="4200" dirty="0">
                <a:latin typeface="Arial" pitchFamily="34" charset="0"/>
                <a:cs typeface="Arial" pitchFamily="34" charset="0"/>
              </a:rPr>
              <a:t>En Europa, </a:t>
            </a:r>
            <a:r>
              <a:rPr lang="es-MX" sz="4200" dirty="0" smtClean="0">
                <a:latin typeface="Arial" pitchFamily="34" charset="0"/>
                <a:cs typeface="Arial" pitchFamily="34" charset="0"/>
              </a:rPr>
              <a:t> los </a:t>
            </a:r>
            <a:r>
              <a:rPr lang="es-MX" sz="4200" dirty="0">
                <a:latin typeface="Arial" pitchFamily="34" charset="0"/>
                <a:cs typeface="Arial" pitchFamily="34" charset="0"/>
              </a:rPr>
              <a:t>comerciantes en </a:t>
            </a:r>
            <a:r>
              <a:rPr lang="es-MX" sz="4200" dirty="0" smtClean="0">
                <a:latin typeface="Arial" pitchFamily="34" charset="0"/>
                <a:cs typeface="Arial" pitchFamily="34" charset="0"/>
              </a:rPr>
              <a:t>pequeño </a:t>
            </a:r>
            <a:r>
              <a:rPr lang="es-MX" sz="4200" dirty="0">
                <a:latin typeface="Arial" pitchFamily="34" charset="0"/>
                <a:cs typeface="Arial" pitchFamily="34" charset="0"/>
              </a:rPr>
              <a:t>daban servicio directamente a sus clientes.</a:t>
            </a:r>
          </a:p>
          <a:p>
            <a:pPr marL="0" indent="0" algn="just">
              <a:buNone/>
            </a:pPr>
            <a:endParaRPr lang="es-MX" sz="4200" dirty="0" smtClean="0">
              <a:latin typeface="Arial" pitchFamily="34" charset="0"/>
              <a:cs typeface="Arial" pitchFamily="34" charset="0"/>
            </a:endParaRPr>
          </a:p>
          <a:p>
            <a:pPr marL="0" indent="0" algn="just">
              <a:buNone/>
            </a:pPr>
            <a:r>
              <a:rPr lang="es-MX" sz="4200" dirty="0" smtClean="0">
                <a:latin typeface="Arial" pitchFamily="34" charset="0"/>
                <a:cs typeface="Arial" pitchFamily="34" charset="0"/>
              </a:rPr>
              <a:t>A </a:t>
            </a:r>
            <a:r>
              <a:rPr lang="es-MX" sz="4200" dirty="0">
                <a:latin typeface="Arial" pitchFamily="34" charset="0"/>
                <a:cs typeface="Arial" pitchFamily="34" charset="0"/>
              </a:rPr>
              <a:t>fines de 1852 en París (Francia) el Señor </a:t>
            </a:r>
            <a:r>
              <a:rPr lang="es-MX" sz="4200" dirty="0" err="1">
                <a:latin typeface="Arial" pitchFamily="34" charset="0"/>
                <a:cs typeface="Arial" pitchFamily="34" charset="0"/>
              </a:rPr>
              <a:t>Aristedes</a:t>
            </a:r>
            <a:r>
              <a:rPr lang="es-MX" sz="4200" dirty="0">
                <a:latin typeface="Arial" pitchFamily="34" charset="0"/>
                <a:cs typeface="Arial" pitchFamily="34" charset="0"/>
              </a:rPr>
              <a:t> </a:t>
            </a:r>
            <a:r>
              <a:rPr lang="es-MX" sz="4200" dirty="0" err="1">
                <a:latin typeface="Arial" pitchFamily="34" charset="0"/>
                <a:cs typeface="Arial" pitchFamily="34" charset="0"/>
              </a:rPr>
              <a:t>Busico</a:t>
            </a:r>
            <a:r>
              <a:rPr lang="es-MX" sz="4200" dirty="0">
                <a:latin typeface="Arial" pitchFamily="34" charset="0"/>
                <a:cs typeface="Arial" pitchFamily="34" charset="0"/>
              </a:rPr>
              <a:t>, que era comerciante, se dio cuenta que en la calle donde él tenía su local existían una serie de establecimientos que vendían cosas distintas a las de él y sólo estaban separados por paredes unos de otros, cosa que los hacía independientes totalmente y al analizar que cada una de las tiendas erogaba una serie de gastos por concepto de mantenimiento, sueldos de cajeros, personal que atendían a los clientes, bolsas de empaque, etc. y que esto venía a mermar las utilidades del negocio, con base a este análisis hecho, alquiló un local lo suficientemente grande, el cual surtió con mercancía de diferentes tipos y medidas, colocó sobre el techo de su local un gran tragaluz de colores y así aprovechó también la luz natural, adoptó un estacionamiento con postes para amarrar los caballos que jalaban los carros que se usaban en ese entonces y así fue como nació la primera tienda de departamentos que se tenga noticia.</a:t>
            </a:r>
          </a:p>
          <a:p>
            <a:pPr marL="0" indent="0">
              <a:buNone/>
            </a:pPr>
            <a:endParaRPr lang="es-MX" sz="4200" dirty="0" smtClean="0">
              <a:latin typeface="Arial" pitchFamily="34" charset="0"/>
              <a:cs typeface="Arial" pitchFamily="34" charset="0"/>
            </a:endParaRPr>
          </a:p>
          <a:p>
            <a:pPr marL="0" indent="0">
              <a:buNone/>
            </a:pPr>
            <a:r>
              <a:rPr lang="es-MX" sz="4200" dirty="0" smtClean="0">
                <a:latin typeface="Arial" pitchFamily="34" charset="0"/>
                <a:cs typeface="Arial" pitchFamily="34" charset="0"/>
              </a:rPr>
              <a:t>La </a:t>
            </a:r>
            <a:r>
              <a:rPr lang="es-MX" sz="4200" dirty="0">
                <a:latin typeface="Arial" pitchFamily="34" charset="0"/>
                <a:cs typeface="Arial" pitchFamily="34" charset="0"/>
              </a:rPr>
              <a:t>idea del señor </a:t>
            </a:r>
            <a:r>
              <a:rPr lang="es-MX" sz="4200" dirty="0" err="1">
                <a:latin typeface="Arial" pitchFamily="34" charset="0"/>
                <a:cs typeface="Arial" pitchFamily="34" charset="0"/>
              </a:rPr>
              <a:t>Busico</a:t>
            </a:r>
            <a:r>
              <a:rPr lang="es-MX" sz="4200" dirty="0">
                <a:latin typeface="Arial" pitchFamily="34" charset="0"/>
                <a:cs typeface="Arial" pitchFamily="34" charset="0"/>
              </a:rPr>
              <a:t> obtuvo muy buenos resultados por lo que </a:t>
            </a:r>
            <a:r>
              <a:rPr lang="es-MX" sz="4200" dirty="0" err="1">
                <a:latin typeface="Arial" pitchFamily="34" charset="0"/>
                <a:cs typeface="Arial" pitchFamily="34" charset="0"/>
              </a:rPr>
              <a:t>fué</a:t>
            </a:r>
            <a:r>
              <a:rPr lang="es-MX" sz="4200" dirty="0">
                <a:latin typeface="Arial" pitchFamily="34" charset="0"/>
                <a:cs typeface="Arial" pitchFamily="34" charset="0"/>
              </a:rPr>
              <a:t> imitado por diferentes comerciantes, creando tiendas que aún son conocidas en nuestro tiempo como son el Palacio de Hierro, el Centro Mercantil, el Puerto de Liverpool, etc</a:t>
            </a:r>
            <a:r>
              <a:rPr lang="es-MX" sz="4200" dirty="0" smtClean="0">
                <a:latin typeface="Arial" pitchFamily="34" charset="0"/>
                <a:cs typeface="Arial" pitchFamily="34" charset="0"/>
              </a:rPr>
              <a:t>.</a:t>
            </a:r>
          </a:p>
          <a:p>
            <a:pPr marL="0" indent="0">
              <a:buNone/>
            </a:pPr>
            <a:endParaRPr lang="es-MX" dirty="0"/>
          </a:p>
          <a:p>
            <a:endParaRPr lang="es-MX" dirty="0" smtClean="0"/>
          </a:p>
          <a:p>
            <a:endParaRPr lang="es-MX" dirty="0"/>
          </a:p>
          <a:p>
            <a:endParaRPr lang="es-MX" dirty="0"/>
          </a:p>
        </p:txBody>
      </p:sp>
      <p:sp>
        <p:nvSpPr>
          <p:cNvPr id="13320" name="AutoShape 8" descr="data:image/jpg;base64,/9j/4AAQSkZJRgABAQAAAQABAAD/2wCEAAkGBggSERMUEhQWFRMWGR0YGBgYGBYfGxsfIBsgGyEeGR4gGyYeIxwjISYhHy8gIycpMTAsJCExNTAtOSYrLCkBCQoKDQwOGQ4OGTUgHiQ1NSssKi82NCw0LzU1LDU0NDU0LC8pLy4vLTU1NDUuLDQ0NSwvLDA0LC8pLCwsNCwsLP/AABEIAC0AuAMBIgACEQEDEQH/xAAcAAAABwEBAAAAAAAAAAAAAAAAAQIDBAUGBwj/xAA/EAACAQIFAwMABQgIBwAAAAABAhEDBAAFEiExBkFREyJhBzJCcZEUFRZSVGKBkyMzU3KCsdPwF5KhosHR4f/EABoBAAIDAQEAAAAAAAAAAAAAAAECAAMEBQb/xAAtEQACAQIDBwQBBQEAAAAAAAABAgADEQQSIRMiMUFRcfAFYYGhkRQyQsHhI//aAAwDAQACEQMRAD8A7U1eiOWAP3jBC6ofrL+IxzbOui6X50XUCaFfVUj95R7k23AJhvuJ8YsbfLKLpFWmoBCSBTAlSxBHhdmEEKD3EHFrJTULvcZmV6jFt3h50m9kYzXW/UdW1oqKI1XNZhToptuxIHfaB/vg4mZRm9ApVVm3t2KOW5gCQx/w9/IOOaZpdZrdmrf06VWouo29utNGZlWD6lSAO+9OdoJf4wadPe3oXqbu7rLLOPpNv1qlaHplFgaiCdTDZiDI9syBtxv3xBf6Uc+P9kP8H/3GZ/NOc/sV3/IfA/NGc/sV3/IfHYVMGotpOMzYwm+s2GT/AEl5y9ehTdUYVKiIQqnUQzAGN+w933A41eQ9SXE3qXJGq2dmmI/o4kceI57zii+jDo+urNd3FNkfdKKOpDKPtOwO4LfVH7oP62I/0lWl3TuA1AMTdoKL6VJ9wZdOqBtI0iTAhT5xgc0alQqosOs3oK1OmGY3PSScl6wzl2smqFdNxWqLEASgKqO3ZtUeQAe+JWe9c16OY06K/wBSukVth9rvPaJH8ZGE55l3o1sop01ZkpHTKgke0KZMTAMTJxk8t6V6ivVq3KvTpJWY6kqrUD1ArauAONUgfdgLsicx81hO1sQp8tO0dsc0uOts7Nl6iMnqi5ajJCgEBAwmRA3MT4GD/T3M6FK2rPSqvRam1J19NgVqoxWWOgsNQiAeRMb4oq9pcLlSPWo1NNW7NT09L6yhQDcAalB0tBjjT5wlJFBsxB8Meq7sLqCPBNJ0r1F1O9SqbhrepSSk7xSq02bUII2VQY53nvioyrr7qQutR9FWizhTSpw1SCeVpquuAN5BbtIGFdE3WW+tUW1tK9vWei4SpVeuyyIYCKq6eQPwxmbgKXRaFncU74EalUVfTLdjoKFVEwSVYKBMbYdVXXNb68/GsRs2lr9tfP6noCnxhWGLet7RqI1QJ32mMOlsYOE3giKwMI9ZfODNQYkMVgYQai4HrJ5H4jEguIvAwgVU84Hqp5H4jBtJcReBgA4LAhlfndhVqUj6Z01l91JtoDgGJ+DJU/BOOYVut9Or+gK1AftN9VwTMk7mDGxG8AEkDfrxJxyT6UMjWhWFwIFOrs3gOBP/AHAT94PxjZg9kz5ag0mLGbRVzUzrM3bXeYVqj01qlTcSaz9gi+93P90cAdyo77jMsyLsBT1JRRQlJAT7UXiY+0eSfJONL0/9HuYV7A1FdaVa4ZSNakxRElVIEGXMOd/1fGC/4PZ9+1W/8qr/AKmN4xVAVCzdhMRwlc0wq9zMh+UVv1m/5m/94sOnUzCtd0KdF21lwxMkhUUgszDuAIEHYkgYvz9D2fftVv8Ayqv+pjYdC9FCxWo1R1q16hhnVSAFHCqCSQOSfJPgDAxGOpMhFPjJQwFRXBqHTvNUu2OMdY0KD5jcipcPQUEQVph5OkbQWWPM47RjjXVd1a0szuTWshdA6YD0qjKJVTKkU2Exttjn4ZrFu3bnN+JUnLbr35SZ0Hm9Wh+WBXetRpUTVDMNIlePbqIBO4gHgb84aynobNcxU3Va6NMsW0D0w52OnUSzCFJBhV7AecK6Hy6rc3NdqVr+S2zUXpt7HVNTAABA0Se5gACPnAtOts5y1PyWvbMzISEbRVIIk7qVUhl8bz2OL2YXbZmx05+3WUIpFs6kjXl79OU1X0e3l9Fe1uH1VLdtMyTtuOSZiRInscFn7sM3sIJEq8/gcZmwyvqVbS6vdNWnXqurBFBFUoCSxKiTuWnRzpX5jD+QZ5mGZZlbVfQZEoK2ttLhfqmN2USzMQAo4Go9sJu5mcHS1vqNv5VQg3vf4vI1LIc0zitXqvXNKijFVGkPvv7VDEKABBJ5JOLTp1Mxs61zY1qvqJ6L1KZ42jsJOmRMjiVkc4r2zrNcmq1qb0GqUHcvTcK5UzxDIGhuxVo3Ejbcyul6Ob3txXvq1Nqaei6U1ZWXUSse0H3aVEiTyW+MMzA3N93kIFQ6Cxzcz+ZiLKxtGTXUvXpOOKYoB5AH62scmfuxqLTq2/8AzTFNmZmrGgjzuRp1EK2/c6J7Se4wvpXoayu8vdzTNO61sFqMrKdlUAODEpyNx8jjDlBMwust9FKTLc2NVYTRpLBdQhZABYbmRsSo392LalVGbjz5+cJWtKoq8OXbwxut9Geb29L8oW71V0GtlCaRtuQr6tUjy2x+MTM2zipXGUVph2f3EeQyKfx32+cUGbfSFndYshStTHplKtMUavzqbdPbtzufvxPFvUbK7C4t1Nc29R2cIC3L6jABJKqQF23jfscKOWc3PD6jNck5FsP9ml+kuo6vYFSQfXG4/vIMY3rC3oPmN0Klw9ABhBWmKk+xdoLAD78SrjqTMs2ubWnTt3UU6gZm01NKgMrFmZlA4EADck4Z6qu7SlmV0a1kLoEjSKlGoyj2rupCMJ7YRLIAt9bHn79YXBclraX6E8ukuOkul6Feyu6dO9eoKjIus0VU02X3TpDkHUCOSMZCpkdybwWlpXNxUOwqFAipH1nOkn2rsJ7mAOZxe0+posblbSz/ACQB0DelSqDUH1qSBoBn2gSAYB7YrOk+rnsVqabR6lSofdUancAkD6qiKRhR/nJxFZlBYH4vCyq9gV062M7lQWFAmY2nzgYRa1gyKwBAYAwRBEidx5wMYDOiBKLMOoHpuq6HIaYKhIEAkzLA7ATxhq+zC0q0n9QJVprDMrIGGwDDYjngj5jD9/Y0iwnfSSR/EFT/ANCRiHTyazFM04JQkEhmJmAAJnkbDbHgXx7KctR2DA62PHWadm19OEfp9TUYT36S42UgSN9MGBAMyP4GOMJXq20IBFZSCY4+7443G/GILdNW5dWQlEBlqYHtaGLgRxEyYjueJw8mQ2KjSA0QRuzHYgCNzxAAxc+KpAZto2sULW4WEmDqWlMBwfdpO3Bhj35HtI2ncYP9JKXp+p6g0TpmDM+IiZ+MRDktnBENBJMam2kMIXfYe5th3ODXKLUU9A1ABtQOttQPkNOreSDv3xSccuhFRo2Sr0EkWfUtKoyqtQayobSeYIn7pgjb5GGqfVitMllAIUlgoHff62w2Oxg/Bwm1yi0pMGQEECPrNHAWYmJgAThv8w2O8qSDGxZiI3MCTsu/GH/WpmYZ2t3g2dWwNhJA6utCAfWWGmNj2IG+225HPkecGOq7X+1H1dXB4gnx4BMc7HxhilktosQGMRyzHhlYcnyq/h84aXp2zlp1FSPq6mge0rMTBb3HfkScT9dSuf8Ao+nvJkrdBLGh1FTd9C1AXjVpjeNvjncbfOHbnOHRSWJMAmACSYEmPmMQEyy3DlxqDHmGaO28TEmAD5wdfLKbQGZioBBBYmQRHMyPO3fFBxu+CKrZY5VgDmAvEv1fTCBzrAM9k+yyrudWn7QPPE4D9Y0wJOvem1ThDsDESGI1GDAB7c4Q2Q2REEMZmSXbUSSpJJnn2r+GFPktmY1BmIiCzEnYk/8Ak41D1CjYEu35lWzrHhaIPXFD3fX9oJ4pyYj9+RyNyAPnCv00pwuz+4kD+qiV0zuX0ke4fVJ7+DhxMqtFRkC+1jJ3Mnjv/AbYRVya1JkalMsRpYiNUExHYkAx5nzgN6lRv+5h8ybOsONpMr55VVggDsYBOhQdIJgE7+fAPGK6j1dbIjaVIVG0wBRG5Zhxr2Gqd2jnEm4y6g7Bm1SABszCQDIDQdwD5w3Tya1HGojUHALEqCDOw45J2xXT9STLvux+TGalV/iBHaXVJfTpWo07mFU6QWKgn3b7g8Ttvxvh+3z4u1RVJmmYOwg/K+RIK9twcRFya0GmAw07AB2AgNqAMHdQeAeOMHa5VZ0zKKFMEEjlpIJ1HuZ7n584h9QU6K7QinVGpAiD1ogUMRUEhSARTBKuDDAl9MbdyPkYlXPUVZFpvpdg8AafT2JiAZcDf4nENcgsgAPftpg631DSCFCmdgJOwxLNpTKqpkhCpEkkyvEnviVPUVBBV2tfXjr9xVpub3t7R2yz8uxA1e2ZkDszJ55lTgYKxy+iG9siZnfyxb/MnBYtpV8VVu1FtPeOFUaNxn//2Q=="/>
          <p:cNvSpPr>
            <a:spLocks noChangeAspect="1" noChangeArrowheads="1"/>
          </p:cNvSpPr>
          <p:nvPr/>
        </p:nvSpPr>
        <p:spPr bwMode="auto">
          <a:xfrm>
            <a:off x="117475" y="-219075"/>
            <a:ext cx="1752600" cy="42862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MX">
              <a:solidFill>
                <a:prstClr val="black"/>
              </a:solidFill>
            </a:endParaRPr>
          </a:p>
        </p:txBody>
      </p:sp>
      <p:sp>
        <p:nvSpPr>
          <p:cNvPr id="13322" name="AutoShape 10" descr="data:image/jpg;base64,/9j/4AAQSkZJRgABAQAAAQABAAD/2wCEAAkGBggSERMUEhQWFRMWGR0YGBgYGBYfGxsfIBsgGyEeGR4gGyYeIxwjISYhHy8gIycpMTAsJCExNTAtOSYrLCkBCQoKDQwOGQ4OGTUgHiQ1NSssKi82NCw0LzU1LDU0NDU0LC8pLy4vLTU1NDUuLDQ0NSwvLDA0LC8pLCwsNCwsLP/AABEIAC0AuAMBIgACEQEDEQH/xAAcAAAABwEBAAAAAAAAAAAAAAAAAQIDBAUGBwj/xAA/EAACAQIFAwMABQgIBwAAAAABAhEDBAAFEiExBkFREyJhBzJCcZEUFRZSVGKBkyMzU3KCsdPwF5KhosHR4f/EABoBAAIDAQEAAAAAAAAAAAAAAAECAAMEBQb/xAAtEQACAQIDBwQBBQEAAAAAAAABAgADEQQSIRMiMUFRcfAFYYGhkRQyQsHhI//aAAwDAQACEQMRAD8A7U1eiOWAP3jBC6ofrL+IxzbOui6X50XUCaFfVUj95R7k23AJhvuJ8YsbfLKLpFWmoBCSBTAlSxBHhdmEEKD3EHFrJTULvcZmV6jFt3h50m9kYzXW/UdW1oqKI1XNZhToptuxIHfaB/vg4mZRm9ApVVm3t2KOW5gCQx/w9/IOOaZpdZrdmrf06VWouo29utNGZlWD6lSAO+9OdoJf4wadPe3oXqbu7rLLOPpNv1qlaHplFgaiCdTDZiDI9syBtxv3xBf6Uc+P9kP8H/3GZ/NOc/sV3/IfA/NGc/sV3/IfHYVMGotpOMzYwm+s2GT/AEl5y9ehTdUYVKiIQqnUQzAGN+w933A41eQ9SXE3qXJGq2dmmI/o4kceI57zii+jDo+urNd3FNkfdKKOpDKPtOwO4LfVH7oP62I/0lWl3TuA1AMTdoKL6VJ9wZdOqBtI0iTAhT5xgc0alQqosOs3oK1OmGY3PSScl6wzl2smqFdNxWqLEASgKqO3ZtUeQAe+JWe9c16OY06K/wBSukVth9rvPaJH8ZGE55l3o1sop01ZkpHTKgke0KZMTAMTJxk8t6V6ivVq3KvTpJWY6kqrUD1ArauAONUgfdgLsicx81hO1sQp8tO0dsc0uOts7Nl6iMnqi5ajJCgEBAwmRA3MT4GD/T3M6FK2rPSqvRam1J19NgVqoxWWOgsNQiAeRMb4oq9pcLlSPWo1NNW7NT09L6yhQDcAalB0tBjjT5wlJFBsxB8Meq7sLqCPBNJ0r1F1O9SqbhrepSSk7xSq02bUII2VQY53nvioyrr7qQutR9FWizhTSpw1SCeVpquuAN5BbtIGFdE3WW+tUW1tK9vWei4SpVeuyyIYCKq6eQPwxmbgKXRaFncU74EalUVfTLdjoKFVEwSVYKBMbYdVXXNb68/GsRs2lr9tfP6noCnxhWGLet7RqI1QJ32mMOlsYOE3giKwMI9ZfODNQYkMVgYQai4HrJ5H4jEguIvAwgVU84Hqp5H4jBtJcReBgA4LAhlfndhVqUj6Z01l91JtoDgGJ+DJU/BOOYVut9Or+gK1AftN9VwTMk7mDGxG8AEkDfrxJxyT6UMjWhWFwIFOrs3gOBP/AHAT94PxjZg9kz5ag0mLGbRVzUzrM3bXeYVqj01qlTcSaz9gi+93P90cAdyo77jMsyLsBT1JRRQlJAT7UXiY+0eSfJONL0/9HuYV7A1FdaVa4ZSNakxRElVIEGXMOd/1fGC/4PZ9+1W/8qr/AKmN4xVAVCzdhMRwlc0wq9zMh+UVv1m/5m/94sOnUzCtd0KdF21lwxMkhUUgszDuAIEHYkgYvz9D2fftVv8Ayqv+pjYdC9FCxWo1R1q16hhnVSAFHCqCSQOSfJPgDAxGOpMhFPjJQwFRXBqHTvNUu2OMdY0KD5jcipcPQUEQVph5OkbQWWPM47RjjXVd1a0szuTWshdA6YD0qjKJVTKkU2Exttjn4ZrFu3bnN+JUnLbr35SZ0Hm9Wh+WBXetRpUTVDMNIlePbqIBO4gHgb84aynobNcxU3Va6NMsW0D0w52OnUSzCFJBhV7AecK6Hy6rc3NdqVr+S2zUXpt7HVNTAABA0Se5gACPnAtOts5y1PyWvbMzISEbRVIIk7qVUhl8bz2OL2YXbZmx05+3WUIpFs6kjXl79OU1X0e3l9Fe1uH1VLdtMyTtuOSZiRInscFn7sM3sIJEq8/gcZmwyvqVbS6vdNWnXqurBFBFUoCSxKiTuWnRzpX5jD+QZ5mGZZlbVfQZEoK2ttLhfqmN2USzMQAo4Go9sJu5mcHS1vqNv5VQg3vf4vI1LIc0zitXqvXNKijFVGkPvv7VDEKABBJ5JOLTp1Mxs61zY1qvqJ6L1KZ42jsJOmRMjiVkc4r2zrNcmq1qb0GqUHcvTcK5UzxDIGhuxVo3Ejbcyul6Ob3txXvq1Nqaei6U1ZWXUSse0H3aVEiTyW+MMzA3N93kIFQ6Cxzcz+ZiLKxtGTXUvXpOOKYoB5AH62scmfuxqLTq2/8AzTFNmZmrGgjzuRp1EK2/c6J7Se4wvpXoayu8vdzTNO61sFqMrKdlUAODEpyNx8jjDlBMwust9FKTLc2NVYTRpLBdQhZABYbmRsSo392LalVGbjz5+cJWtKoq8OXbwxut9Geb29L8oW71V0GtlCaRtuQr6tUjy2x+MTM2zipXGUVph2f3EeQyKfx32+cUGbfSFndYshStTHplKtMUavzqbdPbtzufvxPFvUbK7C4t1Nc29R2cIC3L6jABJKqQF23jfscKOWc3PD6jNck5FsP9ml+kuo6vYFSQfXG4/vIMY3rC3oPmN0Klw9ABhBWmKk+xdoLAD78SrjqTMs2ubWnTt3UU6gZm01NKgMrFmZlA4EADck4Z6qu7SlmV0a1kLoEjSKlGoyj2rupCMJ7YRLIAt9bHn79YXBclraX6E8ukuOkul6Feyu6dO9eoKjIus0VU02X3TpDkHUCOSMZCpkdybwWlpXNxUOwqFAipH1nOkn2rsJ7mAOZxe0+posblbSz/ACQB0DelSqDUH1qSBoBn2gSAYB7YrOk+rnsVqabR6lSofdUancAkD6qiKRhR/nJxFZlBYH4vCyq9gV062M7lQWFAmY2nzgYRa1gyKwBAYAwRBEidx5wMYDOiBKLMOoHpuq6HIaYKhIEAkzLA7ATxhq+zC0q0n9QJVprDMrIGGwDDYjngj5jD9/Y0iwnfSSR/EFT/ANCRiHTyazFM04JQkEhmJmAAJnkbDbHgXx7KctR2DA62PHWadm19OEfp9TUYT36S42UgSN9MGBAMyP4GOMJXq20IBFZSCY4+7443G/GILdNW5dWQlEBlqYHtaGLgRxEyYjueJw8mQ2KjSA0QRuzHYgCNzxAAxc+KpAZto2sULW4WEmDqWlMBwfdpO3Bhj35HtI2ncYP9JKXp+p6g0TpmDM+IiZ+MRDktnBENBJMam2kMIXfYe5th3ODXKLUU9A1ABtQOttQPkNOreSDv3xSccuhFRo2Sr0EkWfUtKoyqtQayobSeYIn7pgjb5GGqfVitMllAIUlgoHff62w2Oxg/Bwm1yi0pMGQEECPrNHAWYmJgAThv8w2O8qSDGxZiI3MCTsu/GH/WpmYZ2t3g2dWwNhJA6utCAfWWGmNj2IG+225HPkecGOq7X+1H1dXB4gnx4BMc7HxhilktosQGMRyzHhlYcnyq/h84aXp2zlp1FSPq6mge0rMTBb3HfkScT9dSuf8Ao+nvJkrdBLGh1FTd9C1AXjVpjeNvjncbfOHbnOHRSWJMAmACSYEmPmMQEyy3DlxqDHmGaO28TEmAD5wdfLKbQGZioBBBYmQRHMyPO3fFBxu+CKrZY5VgDmAvEv1fTCBzrAM9k+yyrudWn7QPPE4D9Y0wJOvem1ThDsDESGI1GDAB7c4Q2Q2REEMZmSXbUSSpJJnn2r+GFPktmY1BmIiCzEnYk/8Ak41D1CjYEu35lWzrHhaIPXFD3fX9oJ4pyYj9+RyNyAPnCv00pwuz+4kD+qiV0zuX0ke4fVJ7+DhxMqtFRkC+1jJ3Mnjv/AbYRVya1JkalMsRpYiNUExHYkAx5nzgN6lRv+5h8ybOsONpMr55VVggDsYBOhQdIJgE7+fAPGK6j1dbIjaVIVG0wBRG5Zhxr2Gqd2jnEm4y6g7Bm1SABszCQDIDQdwD5w3Tya1HGojUHALEqCDOw45J2xXT9STLvux+TGalV/iBHaXVJfTpWo07mFU6QWKgn3b7g8Ttvxvh+3z4u1RVJmmYOwg/K+RIK9twcRFya0GmAw07AB2AgNqAMHdQeAeOMHa5VZ0zKKFMEEjlpIJ1HuZ7n584h9QU6K7QinVGpAiD1ogUMRUEhSARTBKuDDAl9MbdyPkYlXPUVZFpvpdg8AafT2JiAZcDf4nENcgsgAPftpg631DSCFCmdgJOwxLNpTKqpkhCpEkkyvEnviVPUVBBV2tfXjr9xVpub3t7R2yz8uxA1e2ZkDszJ55lTgYKxy+iG9siZnfyxb/MnBYtpV8VVu1FtPeOFUaNxn//2Q=="/>
          <p:cNvSpPr>
            <a:spLocks noChangeAspect="1" noChangeArrowheads="1"/>
          </p:cNvSpPr>
          <p:nvPr/>
        </p:nvSpPr>
        <p:spPr bwMode="auto">
          <a:xfrm>
            <a:off x="117475" y="-219075"/>
            <a:ext cx="1752600" cy="42862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MX">
              <a:solidFill>
                <a:prstClr val="black"/>
              </a:solidFill>
            </a:endParaRPr>
          </a:p>
        </p:txBody>
      </p:sp>
      <p:pic>
        <p:nvPicPr>
          <p:cNvPr id="6" name="AUTOSERVICIO">
            <a:hlinkClick r:id="" action="ppaction://media"/>
          </p:cNvPr>
          <p:cNvPicPr>
            <a:picLocks noRot="1" noChangeAspect="1"/>
          </p:cNvPicPr>
          <p:nvPr>
            <a:wavAudioFile r:embed="rId1" name="AUTOSERVICIO"/>
          </p:nvPr>
        </p:nvPicPr>
        <p:blipFill>
          <a:blip r:embed="rId4" cstate="print"/>
          <a:stretch>
            <a:fillRect/>
          </a:stretch>
        </p:blipFill>
        <p:spPr>
          <a:xfrm>
            <a:off x="8100392" y="620688"/>
            <a:ext cx="504056" cy="504056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5782735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628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1143000"/>
          </a:xfrm>
        </p:spPr>
        <p:txBody>
          <a:bodyPr/>
          <a:lstStyle/>
          <a:p>
            <a:r>
              <a:rPr lang="es-MX" dirty="0" smtClean="0"/>
              <a:t>Clasificación</a:t>
            </a:r>
            <a:endParaRPr lang="es-MX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556792"/>
            <a:ext cx="8229600" cy="4389120"/>
          </a:xfrm>
        </p:spPr>
        <p:txBody>
          <a:bodyPr>
            <a:normAutofit/>
          </a:bodyPr>
          <a:lstStyle/>
          <a:p>
            <a:r>
              <a:rPr lang="es-MX" dirty="0"/>
              <a:t>a) Súper </a:t>
            </a:r>
            <a:r>
              <a:rPr lang="es-MX" dirty="0" smtClean="0"/>
              <a:t>Mercados</a:t>
            </a:r>
          </a:p>
          <a:p>
            <a:endParaRPr lang="es-MX" dirty="0"/>
          </a:p>
          <a:p>
            <a:r>
              <a:rPr lang="es-MX" dirty="0"/>
              <a:t>b) Tiendas de </a:t>
            </a:r>
            <a:r>
              <a:rPr lang="es-MX" dirty="0" smtClean="0"/>
              <a:t>Departamentos</a:t>
            </a:r>
          </a:p>
          <a:p>
            <a:endParaRPr lang="es-MX" dirty="0"/>
          </a:p>
          <a:p>
            <a:r>
              <a:rPr lang="es-MX" dirty="0"/>
              <a:t>c) Tiendas de </a:t>
            </a:r>
            <a:r>
              <a:rPr lang="es-MX" dirty="0" smtClean="0"/>
              <a:t>Variedades</a:t>
            </a:r>
          </a:p>
          <a:p>
            <a:endParaRPr lang="es-MX" dirty="0" smtClean="0"/>
          </a:p>
          <a:p>
            <a:r>
              <a:rPr lang="es-MX" dirty="0" smtClean="0"/>
              <a:t>d</a:t>
            </a:r>
            <a:r>
              <a:rPr lang="es-MX" dirty="0"/>
              <a:t>) Tiendas de </a:t>
            </a:r>
            <a:r>
              <a:rPr lang="es-MX" dirty="0" smtClean="0"/>
              <a:t>Descuento</a:t>
            </a:r>
          </a:p>
          <a:p>
            <a:endParaRPr lang="es-MX" dirty="0"/>
          </a:p>
          <a:p>
            <a:r>
              <a:rPr lang="es-MX" dirty="0"/>
              <a:t>e) Centros Comerciales</a:t>
            </a:r>
          </a:p>
          <a:p>
            <a:endParaRPr lang="es-MX" dirty="0"/>
          </a:p>
        </p:txBody>
      </p:sp>
      <p:sp>
        <p:nvSpPr>
          <p:cNvPr id="4" name="AutoShape 2" descr="data:image/jpeg;base64,/9j/4AAQSkZJRgABAQAAAQABAAD/2wCEAAkGBhQSEBQUEhQVFRUVFhcYFxgYGBccGBocGBcXFxkYGBwYHCYeHBokIBcaHy8gJCcpLC0sGB8xNTAqNSYrLCkBCQoKDgwOGg8PGiwkHyQpLCwsLCopLCwqLCwsLC0sKi4sKSwpLCwsLCksLCwsKSwsLCwsLCwsLCwsLCwsLCksLP/AABEIAJAAwAMBIgACEQEDEQH/xAAcAAACAgMBAQAAAAAAAAAAAAAEBQMGAQIHAAj/xABGEAACAQIDBQUFAwkHAwUBAAABAgMAEQQSIQUGMUFREyJhcYEHMpGhsUKSwRQVIzNTYnKC0RZSorLS4fBDY/FUc5O04hf/xAAaAQADAQEBAQAAAAAAAAAAAAAAAQIDBAUG/8QAKxEAAgICAQMDAwQDAQAAAAAAAAECEQMhMQQSURMUQSJh8HGBobEzQsEF/9oADAMBAAIRAxEAPwBXgI0TvJIDIAbgjgD0vzqZpzMwjcBQOdu98BxpdI6fZUg9Sef9KK2Zi8jElA51tma1vHx8q+h7fk+d7lwOhtafZ+VYpQ6sM3eGoH4cKueD3qieMGSQklfieYtyrmGJxCMbkAHzOvxppsfYkLoXmxAh42AsSPPzrPJhi1bNYZGnSL7u9tOITMpCrI3W1z5Wo7aW0HZsi3XKfeVkJbwynWq3gJsHe0YaRlFs7ELYeF9fhVe27ipFnIBOUe6SbMRzs3G1c6wqc9fydHq9kaLZi9pkgoLkcGulwv3TxqnR7FMkrDUi+hHTqRyo/aOMHYBogsfAMLls3iD1qw7g4WJgzrnSzd5GFwxI43rX/FByIr1JKIk/sLKJQEHaoQCDwH+1dG2HsMQxhTx4/wC1NlW1eza152TqZZFTO/H08YO0aSoLGqrvHsgzADKWOtspsFP97xNW4isBQKyx5HB2jTJjU1TKHsndp4nLWJFuLDX4GtBvK0WLMMlip0zKLC/FQPxroBFIdsYFwwMEKFzfvkDu3Fr+NdMc/e/rRhLD2K4sPSMSobra/GqBvRuHIGZ4RmuRpz9avmxcG0ad+V5GubltPQAcqPdQRY1nDPLFL6eC54Vlj9Ryqbcl0w4nibtOBbQhh/CKve7CL2CkMD1pykKquUAAdKp208AmHxKIknZrMCvAk3GvkL3+VavK867WZrEsP1Ise0ZbIbGk2Aw+YnUC/qa12ZsGURlGkzC/EcbetWDBbMWMCwrNtQVJ2aJObtoQT7HQHnw1qmbaiZX7uuY6Bb3PS9dE2ySqsV6VUMFG4lzqpNj97rrXVgm67jnzR+AHZOy+0H6WOQcdQctzpoFHHzq24TdyVltK4tbSw4dKN2ViVcnXvDU6cKeqKwzdRK6NMWCNWfNasPH4VuLHnQ96mweHaWRY0F3c5VFwLnpc6Cu1Zpr5OZ9PB8IMw2MKCy5deNwD9aP2Hs2KWS0jZeYXkbcbk8KV7S2TNh2CzxNEWF1zW1A4kEG1hehu1K8yAfMD48DVeu2tEe2p8nV8Lu/GFuGjXmRYE+ZJob+zMU7lu0LdRcW9DyFc8TastrFyR0bWi9nbxSQm4F/C9qyUmt27NHFcUdNX2exOliSPI/SrBsLY4w8eRa59sT2pdkMssbFfAgkfGrRhPadgX4ymM/vqw+diK4sssr09o68UcadrTLbXrUBg9uQS/qpo3/hdSfhe9HCuU6jNast62r1AHqxavA1mgCo71JjM+aFS0a6kA6sOlhqaxu7vM8kio0RF+Yv3fAg63q2SJcEdRQ+DwKRLZRx1J5knmTzNdCyx7O1ow9KXf3JhVqibCoTcqCepAoZZJiT3QF5dfWvRbRAOVz3+YGvlWXa1waOS+QwIBw0r2WhllZtRoL2FFR8BUtUNOyDEwkggc6Dh2SEjK+PwpoRWrLfjVKbWgcUxVs3CKjG2W5466mm4padkfpS4aw6f79KZKLCnN3uxQVHzDmryYsxssi+9GyyD+QhvoDUd6wTXoNaOSLOoe15Q2Ew+JTUB9P4Zo7r8wtW/dnALHg8LA9iexUlSL3uAz6eGeqtsTAnaOwo4L3aNkQk/9mVW1tzyfWj9o7YtvBg4AbAYWc28ZCMo+EVec3rt8HYluyo+zzdxJ8ZOk6B0gDKVYaFjIUW/kFJphsfdLDYrE49gGiwmHfso8jEXdFvK9ze4HC1WCOL824famKYWLzSyp4jKqxD1dj8am2Luz2Wx1wry9jJNGe0k7t+0m70ls1gW1I9Kt5Xd2Ssaqii73brR4aKCfDyNLDOdC1tLrmQiwGhHWgn3XkGz1xwdDE1u73g4u+TyOoq/7V3SKbDOFEnbHDoXjewBtG2dV0J1C3X4UhMg/soh5d3/AOwa1hmlS38mcsatlBI8KOwe3sRF+qnlXyc2+GorTd7CR4nFJA7OiyaK8YU5SoLN2gbgmUEZgdKcbV2VDhtrYRIZO0V8TBIoCWRY3buAPmtJz4dK3nkhdNGMccuSbBe1LGpoZEktydRf1K2NPsH7ZXH63DA+MbW+TUx9ouBimiQRqodMbhonIVQbSMoYGwuQQ4pV7Sd2sHh8I02HiRGSZUcpfQalha9r8KwjLFNpOPJq45Iq0ywYT2u4Jvf7WP8AiS4+K3p7gd8sHL7mJiPgWyn4NauVwbjxtgEl7Rxi2wpxXZaZCoPAaXGjCgN3txzjcIuIWeGPNI8YWUWuVNhZgeJ6Wpenie1IO/KnTR3uOZWF1II6g3+lYLi/iPCuAYTdTHLipcPCGWaFVdgsuUFWNlZDwN7UXi949rYBlWd5FzXyiTK4NuNjrwvS9vbqMkw9elcotHZtqYVpFyhmXlobAX5nr5VBs3d5YmLZib8uA8yOZtpXKsN7ZMSCDJFDJb+JT8qe4P24RadrhpB1KMrD4Gxp+nmiu1ISyYpO2zpygKOQFb1ScL7WsBJbM7R9e0Q/UXFWDAb14Sb9ViIW8A63+B1rBwkuUbqcXwxtXq1EgPDWgsZtONDZns390XLfAa1BfPARjMYsalnIAHWhIZXlGZWyKfdIAN/HWleO2wzWEUd9dTJYfdGuvnatcTjGkXKuePqxID/yhe6P4j8K0VJfchxk39jgGesZqhz1kPXp0cFkgLA3V5EP7juv+UipI55BIJBNL2q2yylyZFtoAGa5tYkW8aiDVutR6cfBfqMYYreXGyoElxcsiB1cK4QjMhzKT3QSAQDa9tKl2ttnF7Q7KPEuJ7MezRY1W7tYXIBsTyHDiaWA0Vs7EqkqNIHKg3ORsjjTRlbkQbGssmNRg5RVtJ0vuWsjbpssO6uIxmzmcYaODEJKcjxiYFVdAzHUe42W4IItoKZbo79TxYSOBdmtPEDJlKSKQRnLEZXX7OYC/hSxd6oS3f7RmaOVDiTHEJR2ihQMkdlcDW5OutRjeKBMMYUTtVWNIlEgZQ4ZzJK5yG66hQADevE9Tq2qePdrhOq2m9tfbT7XV2lydXdjX+2jO+GM/LmVo8BNh+zDpKOzsCTl94xixsOTdaQbNmWDEYZ5M6xxTxubhiFQNdsg/u87LpVnxO8iTYeMNLErhWzAriVKZiFAjMZykKgA717miZt5sPIxDn9H+UIuWRndOzjjPZyhCP0YL5cwHEVUet6iMalgerur+PFrd8r8YnGDdqQ0wW/GBl2ji+0xCLh5fyWaJ2uo7SHRl7w0Oin0pRjtrxYzZeKj7aMST7TNlLqGCPMihrE+7k1v0qLBYy+czzwTyhFVSDEpGZ8zBXlQo9goHu6BrDhQ20oMKY2cLA86JFHZlQq7SujZ+7YHIMyG2nlQupaydna+UrW1ut7S1bWytNcl/m3l2Yu04ojn7dYxhkkAJhyyC/Zkg5enLjSLY2zcNFgDhcdHniXaskQNyuRibxOSPsm4H81I5tj4V+3EeHhss5ijCXtlVRdzaQWux0fUacKT7z7NgRUGHLGOQy5hnkKMI37MMVc37S4N2Gh0tV4OpjmnHGlJN+UtOr3T8f0xSfZFyYdvficQu2Q036ORJ8OidmWVTD2qZNb3YEE3vzvUXtDxMjbRxKPI7KkpyKzEhAyqSF6DwpBicVJJlLyyOyWCs7FmXKbqATyBF7VnGYt5XaSVy7tqzG1yQLXNtOAr28eLtkm/B5+TL3RaXkHrxrxrFdJzpHr1gi/ECvV6kVQThtqyxaxTSx/wuwHwvV+9nm35pln7aVpGDpqx1tkOl/SuZyNpVw9mOIscSDwtG3+YE1ydQl22dWG75Onwy3IosRk8AT5W+lKsLLqpHC9OoR9fD8a4OTtOHnZkJ4JL94/ite/NkI4rN8f/AM1HtvGYTHO8plxSlFzMq3K5QQvdVuB1/GjN2d8MNhYikbYiRS17yHhy7o4AUnmnXI/Sh4IVwMHSb4j/AE1JDsdGjaVCTGnvG6+uo0p5F7RI3YIsbkuQo00BfQE66Ctdk4RI9lYtSSVi7RGOQA9217KDY8eJNEc2R8sUsUEuCvfkuH/aP8UrP5Hh/wBs3wQ/jSbDY7CiMoJ57DIbGKL7F7Zdf3uBoqHEYfS00hJ5dlDcc9dal9RlXyaLp8L5GH5uh5TN91T9Gr35ri/bn7g/1VDgcNG1mSWX9FG7KTHECFXUrYaknlfrQ80eGMS5nlVENx3YhmY63J4k20t4VS6nJXJPt8Vh52RHa/bi3C5Q28uNY/NCf+oT7rf1qCWbC9gWE5cZhmUKgZCwYWJK5dbHUUHhBhmk7ECY5BK+pjsbR5zqBc3GgqvcZfP9CfT4fyxqmwiQxWVCq+8bNZfOtW2QP28P+Kp93tpRSbNx7KJSkSR3zGPNqxPdsLfGkOC2xDI5yJPcd496KwyjLcWTU2/5zqvc5UJdNiY3Owif+tD/AIv6VgbDblLB95v6UVgNupAkQWEssoUqS4GW91K2UXIFsxPWiofaMk2iRxyMql8pDLqBawa3Cx50e7zfFCfS4vuKG2E/7SH7/wDUVG2wZeZiGlxeQC46jThTmXe9RkDQC75jowI7psdWUkn5UVtjbFmgjWDOZsMHBzhbasCLldCLcapdXlraRm+lxXyVpthyjnF/8i/jUZ2PL0T0kSi8FvLGMq9gVVjYM0ma7XAyghfe14VHtXeGIOY3RVtqGDt3h/Kt/H0p+8yeF+fuHtcXlgrbLltfKLDnmW31od4iOmniKf4KZWweK7luyxGG4OSCGuAwNuFjwqh4jEnVtNWIIAPX6VXu5+F+fuL2sPLGc+nHTzqybkophxRWS0pjIC3tYLqrXHHXpVBfEaHUHwIq37goHEhvlKG4IsPs3tc6a+NcXW5ZZMEk3X5x+jOnBjUMirZa9sbUkXBxGOSRcQwUsIrAZxo2YHgLjlx40qk3u2jD72IlW/DP2difUUz2goI7QnvlrEZg1hpr3dB5VX/aKt8NGw4iT6rWX/nTUcFLe3z8fZfZD6rH3ZN6/T/op2aykYoRq5CwcCO8x7Qa25eVJZMsZQgWtr8etOd3sPKRigAyO0Khdba9oDx0tTLd7dVRiAcTGskeRu72invHgSqsDYda218j3vQl3YC/leHA1LSxjX+I8vWunIo/NW1CDcXxOviCoNUjYG6xjxcEheLuTI2VXJYgEmy2Fr10HBbNvsvHx5x+lbENmCscvaSBrFeLMOBt6U018Eu0qOY7s7HWZSoA9wXLcAzWta2t9Dp0oEYTJiGvfMhYNYDiL2+XWrtsz2fFUADzm9r2w7C9gB9pqYf/AM0zyOzDFHMbm3ZprlsNSSfjWfyVRUtkYk58RdSLYSaQG41UqvK3wpPPIHguVJvICL2y2ym1uvjXYNkbiZJM3ZN+pELZ3QgrxylVHPrwoLGeyLtUCooiGbN+sZ+ulgLKNeFFh8nICAMNOALDPDp6PVi3ewYOJVgDm7GQHXQk4Yt3R0A89au0fsVQIyNNYOVJ0P2L2+pqyYbc+KFYwXQZBlDZVzcMvvHnbT5VXdoGtnP9zMMsuC2lGoC50jv61VYJGWVwFy5VePReNm0P8R613LB4PDw5wJh3xY5UVeH8K+POtDNhV4yyH+a30ob0C07OfYXZkjphiDlQRAEDum/aNmGVjoCCPhVX3f2WonCRyZg6yDVSuVhfQnpwrtkOMwbHSMuetncn11+teGLgT3cKV6XjA89WI+VSnJWin2ujns27heFODsplVsrWGU5WQDMRrfNrwovauxZsmzpo0VniheN1aRQOdgG11ueIq6y7fA4YcevZ1od5pfsxIvr/AEqk3WyZJN6Oa4fcDEWQqUuHDWAc2uyk5bJx040ftj2YzS4jOgIXKNOzY63Ynw51eDvFij9pB6saHbamIPGUDwA/rTtioVYfcGVUxiBWVZ+wKacDEQSBc87eFVOX2KY1nY5olBZiAW5EkjhV8bFzHjK3pcV6DAySmwaVyBc2Y6DqfCjYJFEHsRxH2sRAvqacbD9nLYXOPyuAl7cieHgae/ksQJHa3YcQpZj9LVkFBqFlb+S3zNZyyQqpNDSa2gWfd/MLflMSCwB7jG5HFhYcDUW1N1Ip4xHJM5F1a6JbVdNM55+VNIpb2snM8XAt4W5+lYbttcoh05MHv53va1ZLNihqP8IbTltjNMFg1BHZrrx7vH414Y7CR8EQeiCqaNlpzYnzNSx7PjHKuikItbb0wL7qJ6FfwFQ/24jXgo9M34Cq8I4x0qRMv2Vv5An8KKAdNv8AE8Iz8P6tUJ30mPCP/KPwNBrhpOUZHnYfWsMrDiUXzkT+tLQwkbzYriqgeZ/8Vo218U3GRR8aCfEqDZpoB5yDyqdFv/1YdP3xRoRJJiZz72IPoAKhaO/vSO381ER7IZvdeFj0EqX+ZFa4rZkkfvxuB1y3X4i4pgQdknifOtlCjgoqImvCUUCChPbhWDITQ/aCshieFABURF+82UdcpP0oi8XMyn0RfxJpcL+VM8Nu5JImaNo3/dVxm+FA0ZGMgB/UAjxka/y0qCfFox7qKg6C5+Z41DicC0RtIhQ/vA/+KiFAEpxgHMCl0u8IMgSN2R73V1OW1uQPO/Si21pditjxvqRr1FMQUdrYi4zPHL/7sak+rLY1J+enHvQp5pI4+RBFI5NnSpfs3BHRqEd5196PN/CfwtWTxRfKQ7LTFt9QdYZhr9l4mHwIBold6YNczYhPAxGw+4TpVMG17HvK6j4+ulEYfa8f7QX9Qah9PDwUptFlTBi/6tiOpk/0gVIuE6RRDwN2b5n/AJevSYiQaBsxPDLoLgcPKjIbZSXdrkWANvj/AL1xPqZmiijZMAwGjIp52VRatZANbyyaceXqLVC6ZF7mtzx0187+tBnFkjUMLXA5+lxoDzHjWbzTfyGiTEQIxzqF8S+YkeBB+te/NsZ7wVb25j525VNGS391wRqSAdPSsumfMFupHMnUW+Vqhyl5EDSbOBIBIA4qL/a5m9tOFDT7Nh+099bjUi7DqeOvI0TqRlNjY63Gp6keYrBVSfPQqVuCPMcvnS7mTSFeJwgV+6wHXiRxvz4imOxN6psG4EqlsPIwuvNb6ZkHIHoeNzW8eLRXDMALCwzMMvTUcD6eFbrMJf1dlvZgbKV05Pflfh0raGWcRKNjna27KOvbYQ5o21Kjl1K/ivKkJwZ6Uy2JtM4SQkkCFiO0BY3ViQO0XmNTYjpVs2vsBZVzpZZOn2W8fM9a9HHk71YmqKCIawTR8w4gggjQ+HUGhJFFaiIw1bK9jcaHqND8qjZOlZDGgB3s/eScEIxSRTpaWwH3uXnT9N2YcQubIIm/7UgcfAaGqLnrym3u6HwNvpRQi8JuNEq955WbqLLb0tVc2tsJ4NT3k5OOHkw+yflQ8G3MQnuTyacicw/xXo6PfPEDR+zkBFiGXj52oASlRWjQip8XOjG6JkvxUNdb/u31A8NahzUwB5MIP+WoSXZEbHVAaY1gmgAmLFOtvet5DL6nl4Dma1xCOxBS5vc2bQC17+ArC4m4ICqmU/ZJIN+YN+XADhWs0w75cM2Wym9wTe2gI5W68TXh0dDQTC50XMQNL62y34Dqb8PSppr3Oq5eqqRx118L9KEhj/vkADh3VJAOpvy0rG0sabDsmYKCTnAAItwNhwHyo4E9DhMsQXMGB1N9OP2QVXW3T50PM4vpdixtmABOvAW4Le9V68kmYhluTYkk93mbW5m/pR8DgALmZWtqM+nmq/hVWLvsIxQCqBlUWseJPHhb4VHhhI9yAqlbNc3HE2va3KhY5VBJFyLm+fifLkPOi8PiCwy2OU2uLm9hxIv06VKFyyPEbMVsrSsrNc2SxsbdLeep4kUWmDAS7WjQ2HEnW/Dva8tLWrTBtdgS1/ADgQe6QPEdelQ7exIuo1b7ViRcgn3lVdePW1WuClpWE4wh42ADMCCO6AWW2lyTz8Kte5Dn8giWTUoXS56KdKoeBhllIEOrklQrFhc62zWHdAGpv0sONdF2VgBhsPHCrFgg948WYnMzeRJ0HS1dXTJ7ZM3Yh3pUDEKeboCfMHLf5ClBHSj98nHaxgXuE19T9aTQ4u3GuwhE7JbjeoHNjai0cW01HSvBBzFAAF61LUXJh15aUHJHbxqgMZ6z2la2rBoJNy1evUJNYz0wJy1aE1GXr2egD//Z"/>
          <p:cNvSpPr>
            <a:spLocks noChangeAspect="1" noChangeArrowheads="1"/>
          </p:cNvSpPr>
          <p:nvPr/>
        </p:nvSpPr>
        <p:spPr bwMode="auto">
          <a:xfrm>
            <a:off x="0" y="-668338"/>
            <a:ext cx="1828800" cy="13716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MX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6136" y="1916832"/>
            <a:ext cx="1828800" cy="137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176" y="2780928"/>
            <a:ext cx="2581275" cy="1771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4077072"/>
            <a:ext cx="2466975" cy="1847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39613" y="332656"/>
            <a:ext cx="2476500" cy="1847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39613" y="4462523"/>
            <a:ext cx="2476500" cy="1847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Maid with the Flaxen Hair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9" cstate="print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3422445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24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0" dur="1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1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3" dur="1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4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6" dur="1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7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9" dur="1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20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2" dur="1" fill="hold"/>
                                        <p:tgtEl>
                                          <p:spTgt spid="1031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numSld="999" showWhenStopped="0">
                <p:cTn id="23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6" name="Picture 8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36817" y="4492670"/>
            <a:ext cx="1373882" cy="13317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10699" y="1065520"/>
            <a:ext cx="2143125" cy="213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216" y="3212975"/>
            <a:ext cx="2143125" cy="18722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s-MX" sz="2200" dirty="0" smtClean="0">
                <a:latin typeface="Arial" pitchFamily="34" charset="0"/>
                <a:cs typeface="Arial" pitchFamily="34" charset="0"/>
              </a:rPr>
              <a:t/>
            </a:r>
            <a:br>
              <a:rPr lang="es-MX" sz="2200" dirty="0" smtClean="0">
                <a:latin typeface="Arial" pitchFamily="34" charset="0"/>
                <a:cs typeface="Arial" pitchFamily="34" charset="0"/>
              </a:rPr>
            </a:br>
            <a:r>
              <a:rPr lang="es-MX" sz="2200" dirty="0">
                <a:latin typeface="Arial" pitchFamily="34" charset="0"/>
                <a:cs typeface="Arial" pitchFamily="34" charset="0"/>
              </a:rPr>
              <a:t/>
            </a:r>
            <a:br>
              <a:rPr lang="es-MX" sz="2200" dirty="0">
                <a:latin typeface="Arial" pitchFamily="34" charset="0"/>
                <a:cs typeface="Arial" pitchFamily="34" charset="0"/>
              </a:rPr>
            </a:br>
            <a:r>
              <a:rPr lang="es-MX" sz="2200" dirty="0" smtClean="0">
                <a:latin typeface="Arial" pitchFamily="34" charset="0"/>
                <a:cs typeface="Arial" pitchFamily="34" charset="0"/>
              </a:rPr>
              <a:t/>
            </a:r>
            <a:br>
              <a:rPr lang="es-MX" sz="2200" dirty="0" smtClean="0">
                <a:latin typeface="Arial" pitchFamily="34" charset="0"/>
                <a:cs typeface="Arial" pitchFamily="34" charset="0"/>
              </a:rPr>
            </a:br>
            <a:r>
              <a:rPr lang="es-MX" sz="2200" dirty="0">
                <a:latin typeface="Arial" pitchFamily="34" charset="0"/>
                <a:cs typeface="Arial" pitchFamily="34" charset="0"/>
              </a:rPr>
              <a:t/>
            </a:r>
            <a:br>
              <a:rPr lang="es-MX" sz="2200" dirty="0">
                <a:latin typeface="Arial" pitchFamily="34" charset="0"/>
                <a:cs typeface="Arial" pitchFamily="34" charset="0"/>
              </a:rPr>
            </a:br>
            <a:r>
              <a:rPr lang="es-MX" sz="2200" dirty="0" smtClean="0">
                <a:latin typeface="Arial" pitchFamily="34" charset="0"/>
                <a:cs typeface="Arial" pitchFamily="34" charset="0"/>
              </a:rPr>
              <a:t/>
            </a:r>
            <a:br>
              <a:rPr lang="es-MX" sz="2200" dirty="0" smtClean="0">
                <a:latin typeface="Arial" pitchFamily="34" charset="0"/>
                <a:cs typeface="Arial" pitchFamily="34" charset="0"/>
              </a:rPr>
            </a:br>
            <a:r>
              <a:rPr lang="es-MX" sz="2200" dirty="0" smtClean="0">
                <a:latin typeface="Arial" pitchFamily="34" charset="0"/>
                <a:cs typeface="Arial" pitchFamily="34" charset="0"/>
              </a:rPr>
              <a:t/>
            </a:r>
            <a:br>
              <a:rPr lang="es-MX" sz="2200" dirty="0" smtClean="0">
                <a:latin typeface="Arial" pitchFamily="34" charset="0"/>
                <a:cs typeface="Arial" pitchFamily="34" charset="0"/>
              </a:rPr>
            </a:br>
            <a:r>
              <a:rPr lang="es-MX" sz="2200" dirty="0" smtClean="0">
                <a:latin typeface="Arial" pitchFamily="34" charset="0"/>
                <a:cs typeface="Arial" pitchFamily="34" charset="0"/>
              </a:rPr>
              <a:t>Actualmente </a:t>
            </a:r>
            <a:r>
              <a:rPr lang="es-MX" sz="2200" dirty="0">
                <a:latin typeface="Arial" pitchFamily="34" charset="0"/>
                <a:cs typeface="Arial" pitchFamily="34" charset="0"/>
              </a:rPr>
              <a:t>las tiendas de auto-servicio y departamentales se cuentan en gran número, figurando entre las principales las siguientes</a:t>
            </a:r>
            <a:r>
              <a:rPr lang="es-MX" sz="2200" dirty="0" smtClean="0">
                <a:latin typeface="Arial" pitchFamily="34" charset="0"/>
                <a:cs typeface="Arial" pitchFamily="34" charset="0"/>
              </a:rPr>
              <a:t>:</a:t>
            </a:r>
            <a:endParaRPr lang="es-MX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s-MX" dirty="0" smtClean="0">
                <a:latin typeface="Arial" pitchFamily="34" charset="0"/>
                <a:cs typeface="Arial" pitchFamily="34" charset="0"/>
              </a:rPr>
              <a:t>Comercial Mexicana, SA de CV</a:t>
            </a:r>
          </a:p>
          <a:p>
            <a:r>
              <a:rPr lang="es-MX" dirty="0" smtClean="0">
                <a:latin typeface="Arial" pitchFamily="34" charset="0"/>
                <a:cs typeface="Arial" pitchFamily="34" charset="0"/>
              </a:rPr>
              <a:t>Compañía operadora de tiendas de descuentos,</a:t>
            </a:r>
          </a:p>
          <a:p>
            <a:r>
              <a:rPr lang="es-MX" dirty="0" smtClean="0">
                <a:latin typeface="Arial" pitchFamily="34" charset="0"/>
                <a:cs typeface="Arial" pitchFamily="34" charset="0"/>
              </a:rPr>
              <a:t>S.A. de C.V. (Aurrera)</a:t>
            </a:r>
          </a:p>
          <a:p>
            <a:r>
              <a:rPr lang="es-MX" dirty="0" smtClean="0">
                <a:latin typeface="Arial" pitchFamily="34" charset="0"/>
                <a:cs typeface="Arial" pitchFamily="34" charset="0"/>
              </a:rPr>
              <a:t>Liverpool, México, SA de CV</a:t>
            </a:r>
          </a:p>
          <a:p>
            <a:r>
              <a:rPr lang="es-MX" dirty="0" smtClean="0">
                <a:latin typeface="Arial" pitchFamily="34" charset="0"/>
                <a:cs typeface="Arial" pitchFamily="34" charset="0"/>
              </a:rPr>
              <a:t>Sears </a:t>
            </a:r>
          </a:p>
          <a:p>
            <a:r>
              <a:rPr lang="es-MX" dirty="0" smtClean="0">
                <a:latin typeface="Arial" pitchFamily="34" charset="0"/>
                <a:cs typeface="Arial" pitchFamily="34" charset="0"/>
              </a:rPr>
              <a:t>El palacio de hierro, SA</a:t>
            </a:r>
          </a:p>
          <a:p>
            <a:r>
              <a:rPr lang="es-MX" dirty="0" smtClean="0">
                <a:latin typeface="Arial" pitchFamily="34" charset="0"/>
                <a:cs typeface="Arial" pitchFamily="34" charset="0"/>
              </a:rPr>
              <a:t>Operadora </a:t>
            </a:r>
            <a:r>
              <a:rPr lang="es-MX" dirty="0">
                <a:latin typeface="Arial" pitchFamily="34" charset="0"/>
                <a:cs typeface="Arial" pitchFamily="34" charset="0"/>
              </a:rPr>
              <a:t>S</a:t>
            </a:r>
            <a:r>
              <a:rPr lang="es-MX" dirty="0" smtClean="0">
                <a:latin typeface="Arial" pitchFamily="34" charset="0"/>
                <a:cs typeface="Arial" pitchFamily="34" charset="0"/>
              </a:rPr>
              <a:t>uburbia, SA de CV</a:t>
            </a:r>
          </a:p>
          <a:p>
            <a:r>
              <a:rPr lang="es-MX" dirty="0" smtClean="0">
                <a:latin typeface="Arial" pitchFamily="34" charset="0"/>
                <a:cs typeface="Arial" pitchFamily="34" charset="0"/>
              </a:rPr>
              <a:t>Operadora de Superama , SA de CV</a:t>
            </a:r>
          </a:p>
          <a:p>
            <a:r>
              <a:rPr lang="es-MX" dirty="0" smtClean="0">
                <a:latin typeface="Arial" pitchFamily="34" charset="0"/>
                <a:cs typeface="Arial" pitchFamily="34" charset="0"/>
              </a:rPr>
              <a:t>Wal-Mart</a:t>
            </a:r>
          </a:p>
          <a:p>
            <a:r>
              <a:rPr lang="en-US" dirty="0" smtClean="0">
                <a:latin typeface="Arial" pitchFamily="34" charset="0"/>
                <a:cs typeface="Arial" pitchFamily="34" charset="0"/>
              </a:rPr>
              <a:t>F.W. Woolworth Co. SA de CV</a:t>
            </a:r>
          </a:p>
          <a:p>
            <a:r>
              <a:rPr lang="en-US" dirty="0" smtClean="0">
                <a:latin typeface="Arial" pitchFamily="34" charset="0"/>
                <a:cs typeface="Arial" pitchFamily="34" charset="0"/>
              </a:rPr>
              <a:t>Soriana</a:t>
            </a:r>
            <a:endParaRPr lang="es-MX" dirty="0" smtClean="0">
              <a:latin typeface="Arial" pitchFamily="34" charset="0"/>
              <a:cs typeface="Arial" pitchFamily="34" charset="0"/>
            </a:endParaRPr>
          </a:p>
          <a:p>
            <a:endParaRPr lang="es-MX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112" y="5691336"/>
            <a:ext cx="310515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8224" y="4470623"/>
            <a:ext cx="1524000" cy="1190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13612" y="3048000"/>
            <a:ext cx="177165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03962" y="3109480"/>
            <a:ext cx="1009650" cy="638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26101403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2056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8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0" dur="1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1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3" dur="1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4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6" dur="1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7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9" dur="1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20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2" dur="1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23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5" dur="1" fill="hold"/>
                                        <p:tgtEl>
                                          <p:spTgt spid="2055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200" y="472489"/>
            <a:ext cx="2466975" cy="1847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46856" y="476672"/>
            <a:ext cx="8229600" cy="638944"/>
          </a:xfrm>
        </p:spPr>
        <p:txBody>
          <a:bodyPr>
            <a:normAutofit fontScale="90000"/>
          </a:bodyPr>
          <a:lstStyle/>
          <a:p>
            <a:r>
              <a:rPr lang="es-MX" dirty="0" smtClean="0"/>
              <a:t/>
            </a:r>
            <a:br>
              <a:rPr lang="es-MX" dirty="0" smtClean="0"/>
            </a:br>
            <a:r>
              <a:rPr lang="es-MX" dirty="0" smtClean="0"/>
              <a:t/>
            </a:r>
            <a:br>
              <a:rPr lang="es-MX" dirty="0" smtClean="0"/>
            </a:br>
            <a:r>
              <a:rPr lang="es-MX" dirty="0"/>
              <a:t/>
            </a:r>
            <a:br>
              <a:rPr lang="es-MX" dirty="0"/>
            </a:br>
            <a:r>
              <a:rPr lang="es-MX" dirty="0" smtClean="0"/>
              <a:t/>
            </a:r>
            <a:br>
              <a:rPr lang="es-MX" dirty="0" smtClean="0"/>
            </a:br>
            <a:r>
              <a:rPr lang="es-MX" dirty="0"/>
              <a:t/>
            </a:r>
            <a:br>
              <a:rPr lang="es-MX" dirty="0"/>
            </a:br>
            <a:r>
              <a:rPr lang="es-MX" dirty="0" smtClean="0"/>
              <a:t/>
            </a:r>
            <a:br>
              <a:rPr lang="es-MX" dirty="0" smtClean="0"/>
            </a:br>
            <a:r>
              <a:rPr lang="es-MX" dirty="0"/>
              <a:t/>
            </a:r>
            <a:br>
              <a:rPr lang="es-MX" dirty="0"/>
            </a:br>
            <a:r>
              <a:rPr lang="es-MX" dirty="0" smtClean="0"/>
              <a:t/>
            </a:r>
            <a:br>
              <a:rPr lang="es-MX" dirty="0" smtClean="0"/>
            </a:br>
            <a:r>
              <a:rPr lang="es-MX" dirty="0"/>
              <a:t/>
            </a:r>
            <a:br>
              <a:rPr lang="es-MX" dirty="0"/>
            </a:br>
            <a:r>
              <a:rPr lang="es-MX" sz="4400" dirty="0" smtClean="0"/>
              <a:t>Ventajas </a:t>
            </a:r>
            <a:r>
              <a:rPr lang="es-MX" sz="4400" dirty="0"/>
              <a:t>para el Consumidor</a:t>
            </a:r>
            <a:r>
              <a:rPr lang="es-MX" sz="4400" dirty="0" smtClean="0"/>
              <a:t>:</a:t>
            </a:r>
            <a:endParaRPr lang="es-MX" sz="4400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498383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s-MX" dirty="0" smtClean="0"/>
              <a:t>1</a:t>
            </a:r>
            <a:r>
              <a:rPr lang="es-MX" dirty="0"/>
              <a:t>.- </a:t>
            </a:r>
            <a:r>
              <a:rPr lang="es-MX" dirty="0" smtClean="0"/>
              <a:t>En varios casos compra </a:t>
            </a:r>
            <a:r>
              <a:rPr lang="es-MX" dirty="0"/>
              <a:t>más barato.</a:t>
            </a:r>
          </a:p>
          <a:p>
            <a:pPr marL="0" indent="0">
              <a:buNone/>
            </a:pPr>
            <a:r>
              <a:rPr lang="es-MX" dirty="0"/>
              <a:t>2.- No hay vendedor que en algunos casos obliga a comprar lo que no se necesita.</a:t>
            </a:r>
          </a:p>
          <a:p>
            <a:pPr marL="0" indent="0">
              <a:buNone/>
            </a:pPr>
            <a:r>
              <a:rPr lang="es-MX" dirty="0"/>
              <a:t>3.- Ahorro de tiempo, ya que tiene a su alcance todas las mercancías que desea en un solo establecimiento.</a:t>
            </a:r>
          </a:p>
          <a:p>
            <a:pPr marL="0" indent="0">
              <a:buNone/>
            </a:pPr>
            <a:r>
              <a:rPr lang="es-MX" dirty="0"/>
              <a:t>4.- </a:t>
            </a:r>
            <a:r>
              <a:rPr lang="es-MX" dirty="0" smtClean="0"/>
              <a:t>Estacionamiento.</a:t>
            </a:r>
            <a:endParaRPr lang="es-MX" dirty="0"/>
          </a:p>
          <a:p>
            <a:pPr marL="0" indent="0">
              <a:buNone/>
            </a:pPr>
            <a:r>
              <a:rPr lang="es-MX" dirty="0"/>
              <a:t>5.- Puede pagar el importe de sus mercancías en efectivo, con su tarjeta Bancaria y en algunos casos con cheque personal.</a:t>
            </a:r>
          </a:p>
          <a:p>
            <a:pPr marL="0" indent="0">
              <a:buNone/>
            </a:pPr>
            <a:r>
              <a:rPr lang="es-MX" dirty="0"/>
              <a:t>6.- Limpieza e higiene total, en contraste con el comercio tradicional.</a:t>
            </a:r>
          </a:p>
        </p:txBody>
      </p:sp>
    </p:spTree>
    <p:extLst>
      <p:ext uri="{BB962C8B-B14F-4D97-AF65-F5344CB8AC3E}">
        <p14:creationId xmlns="" xmlns:p14="http://schemas.microsoft.com/office/powerpoint/2010/main" val="26267552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8184" y="3356992"/>
            <a:ext cx="2880320" cy="34563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44624"/>
            <a:ext cx="8229600" cy="1143000"/>
          </a:xfrm>
        </p:spPr>
        <p:txBody>
          <a:bodyPr/>
          <a:lstStyle/>
          <a:p>
            <a:r>
              <a:rPr lang="es-MX" dirty="0"/>
              <a:t>Ventajas para el </a:t>
            </a:r>
            <a:r>
              <a:rPr lang="es-MX" dirty="0" smtClean="0"/>
              <a:t>Empresario:</a:t>
            </a:r>
            <a:endParaRPr lang="es-MX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95536" y="1632168"/>
            <a:ext cx="8229600" cy="4389120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s-MX" dirty="0"/>
              <a:t>1.- Puede ofrecer precios más baratos y mejores servicios debido a sus volúmenes de compra.</a:t>
            </a:r>
          </a:p>
          <a:p>
            <a:pPr marL="0" indent="0">
              <a:buNone/>
            </a:pPr>
            <a:r>
              <a:rPr lang="es-MX" dirty="0"/>
              <a:t>2.- Reducción de sus gastos de funcionamiento.</a:t>
            </a:r>
          </a:p>
          <a:p>
            <a:pPr marL="0" indent="0">
              <a:buNone/>
            </a:pPr>
            <a:r>
              <a:rPr lang="es-MX" dirty="0"/>
              <a:t>3.- Una constante rotación de sus inventarios.</a:t>
            </a:r>
          </a:p>
          <a:p>
            <a:pPr marL="0" indent="0">
              <a:buNone/>
            </a:pPr>
            <a:r>
              <a:rPr lang="es-MX" dirty="0"/>
              <a:t>4.- Mejor uso del espacio disponible.</a:t>
            </a:r>
          </a:p>
          <a:p>
            <a:pPr marL="0" indent="0">
              <a:buNone/>
            </a:pPr>
            <a:r>
              <a:rPr lang="es-MX" dirty="0"/>
              <a:t>5.- Eliminar el mostrador que esclaviza al empresario, con esto se reduce personal.</a:t>
            </a:r>
          </a:p>
          <a:p>
            <a:pPr marL="0" indent="0">
              <a:buNone/>
            </a:pPr>
            <a:r>
              <a:rPr lang="es-MX" dirty="0"/>
              <a:t>6.- Mayor número de clientes por unidad de local y de tiempo</a:t>
            </a:r>
            <a:r>
              <a:rPr lang="es-MX" dirty="0" smtClean="0"/>
              <a:t>.</a:t>
            </a:r>
          </a:p>
          <a:p>
            <a:pPr marL="0" indent="0">
              <a:buNone/>
            </a:pPr>
            <a:r>
              <a:rPr lang="es-MX" dirty="0" smtClean="0"/>
              <a:t>7.- Financiamiento</a:t>
            </a:r>
            <a:endParaRPr lang="es-MX" dirty="0"/>
          </a:p>
          <a:p>
            <a:endParaRPr lang="es-MX" dirty="0"/>
          </a:p>
        </p:txBody>
      </p:sp>
    </p:spTree>
    <p:extLst>
      <p:ext uri="{BB962C8B-B14F-4D97-AF65-F5344CB8AC3E}">
        <p14:creationId xmlns="" xmlns:p14="http://schemas.microsoft.com/office/powerpoint/2010/main" val="14206302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2120" y="4557303"/>
            <a:ext cx="2466975" cy="1847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1920" y="4293096"/>
            <a:ext cx="2143125" cy="2143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4653136"/>
            <a:ext cx="3262863" cy="20882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60648"/>
            <a:ext cx="8229600" cy="866360"/>
          </a:xfrm>
        </p:spPr>
        <p:txBody>
          <a:bodyPr>
            <a:normAutofit/>
          </a:bodyPr>
          <a:lstStyle/>
          <a:p>
            <a:pPr algn="ctr"/>
            <a:r>
              <a:rPr lang="es-MX" dirty="0" smtClean="0"/>
              <a:t>Ventajas y desventajas</a:t>
            </a:r>
            <a:endParaRPr lang="es-MX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4983832"/>
          </a:xfrm>
        </p:spPr>
        <p:txBody>
          <a:bodyPr/>
          <a:lstStyle/>
          <a:p>
            <a:pPr marL="0" indent="0">
              <a:buNone/>
            </a:pPr>
            <a:r>
              <a:rPr lang="es-MX" dirty="0"/>
              <a:t>1.- Ayuda a reducir el costo de vida</a:t>
            </a:r>
            <a:r>
              <a:rPr lang="es-MX" dirty="0" smtClean="0"/>
              <a:t>.</a:t>
            </a:r>
          </a:p>
          <a:p>
            <a:pPr marL="0" indent="0">
              <a:buNone/>
            </a:pPr>
            <a:r>
              <a:rPr lang="es-MX" dirty="0" smtClean="0"/>
              <a:t>2</a:t>
            </a:r>
            <a:r>
              <a:rPr lang="es-MX" dirty="0"/>
              <a:t>.- </a:t>
            </a:r>
            <a:r>
              <a:rPr lang="es-MX" dirty="0" smtClean="0"/>
              <a:t>Fomenta la venta de productos nacionales e importados.</a:t>
            </a:r>
          </a:p>
          <a:p>
            <a:pPr marL="0" indent="0">
              <a:buNone/>
            </a:pPr>
            <a:r>
              <a:rPr lang="es-MX" dirty="0" smtClean="0"/>
              <a:t>3</a:t>
            </a:r>
            <a:r>
              <a:rPr lang="es-MX" dirty="0"/>
              <a:t>.- Fomenta el </a:t>
            </a:r>
            <a:r>
              <a:rPr lang="es-MX" dirty="0" smtClean="0"/>
              <a:t>crecimiento y apertura de empresas.</a:t>
            </a:r>
          </a:p>
          <a:p>
            <a:pPr marL="0" indent="0">
              <a:buNone/>
            </a:pPr>
            <a:r>
              <a:rPr lang="es-MX" dirty="0" smtClean="0"/>
              <a:t>4.- Promueve ofertas laborales</a:t>
            </a:r>
          </a:p>
          <a:p>
            <a:pPr marL="0" indent="0">
              <a:buNone/>
            </a:pPr>
            <a:r>
              <a:rPr lang="es-MX" dirty="0" smtClean="0"/>
              <a:t>5.- Puede fomentar monopolios</a:t>
            </a:r>
            <a:endParaRPr lang="es-MX" dirty="0"/>
          </a:p>
          <a:p>
            <a:pPr marL="0" indent="0">
              <a:buNone/>
            </a:pPr>
            <a:r>
              <a:rPr lang="es-MX" dirty="0" smtClean="0"/>
              <a:t>6.- Desbanca a pequeños comercios</a:t>
            </a:r>
            <a:endParaRPr lang="es-MX" dirty="0"/>
          </a:p>
        </p:txBody>
      </p:sp>
    </p:spTree>
    <p:extLst>
      <p:ext uri="{BB962C8B-B14F-4D97-AF65-F5344CB8AC3E}">
        <p14:creationId xmlns="" xmlns:p14="http://schemas.microsoft.com/office/powerpoint/2010/main" val="1538168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8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0" dur="1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1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3" dur="1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6096" y="5445224"/>
            <a:ext cx="2376264" cy="158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1924" y="0"/>
            <a:ext cx="2822075" cy="13407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539552" y="341784"/>
            <a:ext cx="8229600" cy="710952"/>
          </a:xfrm>
        </p:spPr>
        <p:txBody>
          <a:bodyPr>
            <a:normAutofit fontScale="90000"/>
          </a:bodyPr>
          <a:lstStyle/>
          <a:p>
            <a:r>
              <a:rPr lang="es-MX" dirty="0" smtClean="0"/>
              <a:t>Tramites y permisos</a:t>
            </a:r>
            <a:endParaRPr lang="es-MX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5055840"/>
          </a:xfrm>
        </p:spPr>
        <p:txBody>
          <a:bodyPr>
            <a:normAutofit fontScale="92500" lnSpcReduction="20000"/>
          </a:bodyPr>
          <a:lstStyle/>
          <a:p>
            <a:r>
              <a:rPr lang="es-MX" dirty="0">
                <a:latin typeface="Arial" pitchFamily="34" charset="0"/>
                <a:cs typeface="Arial" pitchFamily="34" charset="0"/>
              </a:rPr>
              <a:t>Solicitud y Obtención de Licencia de funcionamiento.</a:t>
            </a:r>
          </a:p>
          <a:p>
            <a:r>
              <a:rPr lang="es-MX" dirty="0">
                <a:latin typeface="Arial" pitchFamily="34" charset="0"/>
                <a:cs typeface="Arial" pitchFamily="34" charset="0"/>
              </a:rPr>
              <a:t>Inscripción ante el Registro Federal de Causante.</a:t>
            </a:r>
          </a:p>
          <a:p>
            <a:r>
              <a:rPr lang="es-MX" dirty="0" smtClean="0">
                <a:latin typeface="Arial" pitchFamily="34" charset="0"/>
                <a:cs typeface="Arial" pitchFamily="34" charset="0"/>
              </a:rPr>
              <a:t>Solicitud </a:t>
            </a:r>
            <a:r>
              <a:rPr lang="es-MX" dirty="0">
                <a:latin typeface="Arial" pitchFamily="34" charset="0"/>
                <a:cs typeface="Arial" pitchFamily="34" charset="0"/>
              </a:rPr>
              <a:t>y obtención de licencia sanitaria de la secretaria de </a:t>
            </a:r>
            <a:r>
              <a:rPr lang="es-MX" dirty="0" smtClean="0">
                <a:latin typeface="Arial" pitchFamily="34" charset="0"/>
                <a:cs typeface="Arial" pitchFamily="34" charset="0"/>
              </a:rPr>
              <a:t>Salubridad</a:t>
            </a:r>
            <a:endParaRPr lang="es-MX" dirty="0">
              <a:latin typeface="Arial" pitchFamily="34" charset="0"/>
              <a:cs typeface="Arial" pitchFamily="34" charset="0"/>
            </a:endParaRPr>
          </a:p>
          <a:p>
            <a:r>
              <a:rPr lang="es-MX" dirty="0">
                <a:latin typeface="Arial" pitchFamily="34" charset="0"/>
                <a:cs typeface="Arial" pitchFamily="34" charset="0"/>
              </a:rPr>
              <a:t>Solicitud y obtención </a:t>
            </a:r>
            <a:r>
              <a:rPr lang="es-MX" dirty="0" smtClean="0">
                <a:latin typeface="Arial" pitchFamily="34" charset="0"/>
                <a:cs typeface="Arial" pitchFamily="34" charset="0"/>
              </a:rPr>
              <a:t> del servicio de salud </a:t>
            </a:r>
            <a:r>
              <a:rPr lang="es-MX" dirty="0">
                <a:latin typeface="Arial" pitchFamily="34" charset="0"/>
                <a:cs typeface="Arial" pitchFamily="34" charset="0"/>
              </a:rPr>
              <a:t>para el personal de la tienda.</a:t>
            </a:r>
          </a:p>
          <a:p>
            <a:r>
              <a:rPr lang="es-MX" dirty="0">
                <a:latin typeface="Arial" pitchFamily="34" charset="0"/>
                <a:cs typeface="Arial" pitchFamily="34" charset="0"/>
              </a:rPr>
              <a:t>Solicitud y Obtención de Licencia para expender Vinos y licores.</a:t>
            </a:r>
          </a:p>
          <a:p>
            <a:r>
              <a:rPr lang="es-MX" dirty="0">
                <a:latin typeface="Arial" pitchFamily="34" charset="0"/>
                <a:cs typeface="Arial" pitchFamily="34" charset="0"/>
              </a:rPr>
              <a:t>Inscripción patronal y de cada uno de los trabajadores ante el IMSS.</a:t>
            </a:r>
          </a:p>
          <a:p>
            <a:r>
              <a:rPr lang="es-MX" dirty="0">
                <a:latin typeface="Arial" pitchFamily="34" charset="0"/>
                <a:cs typeface="Arial" pitchFamily="34" charset="0"/>
              </a:rPr>
              <a:t>Inscripción Patronal y de cada uno de los trabajadores.</a:t>
            </a:r>
          </a:p>
          <a:p>
            <a:r>
              <a:rPr lang="es-MX" dirty="0">
                <a:latin typeface="Arial" pitchFamily="34" charset="0"/>
                <a:cs typeface="Arial" pitchFamily="34" charset="0"/>
              </a:rPr>
              <a:t>Inscripción ante la cámara de comercio</a:t>
            </a:r>
          </a:p>
          <a:p>
            <a:r>
              <a:rPr lang="es-MX" dirty="0" smtClean="0">
                <a:latin typeface="Arial" pitchFamily="34" charset="0"/>
                <a:cs typeface="Arial" pitchFamily="34" charset="0"/>
              </a:rPr>
              <a:t>Registros </a:t>
            </a:r>
            <a:r>
              <a:rPr lang="es-MX" dirty="0">
                <a:latin typeface="Arial" pitchFamily="34" charset="0"/>
                <a:cs typeface="Arial" pitchFamily="34" charset="0"/>
              </a:rPr>
              <a:t>de aparatos de medición ante la secretaria de Industria y Comercio</a:t>
            </a:r>
            <a:r>
              <a:rPr lang="es-MX" dirty="0" smtClean="0">
                <a:latin typeface="Arial" pitchFamily="34" charset="0"/>
                <a:cs typeface="Arial" pitchFamily="34" charset="0"/>
              </a:rPr>
              <a:t>.</a:t>
            </a:r>
            <a:endParaRPr lang="es-MX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84011" y="5661248"/>
            <a:ext cx="980477" cy="10801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3928" y="5706674"/>
            <a:ext cx="1408595" cy="11513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31285944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4099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24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7" dur="1" fill="hold"/>
                                        <p:tgtEl>
                                          <p:spTgt spid="4101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8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0" dur="1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21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3" dur="1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ujo">
  <a:themeElements>
    <a:clrScheme name="Flujo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Flujo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ujo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196</TotalTime>
  <Words>773</Words>
  <Application>Microsoft Office PowerPoint</Application>
  <PresentationFormat>Presentación en pantalla (4:3)</PresentationFormat>
  <Paragraphs>84</Paragraphs>
  <Slides>11</Slides>
  <Notes>2</Notes>
  <HiddenSlides>0</HiddenSlides>
  <MMClips>3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11</vt:i4>
      </vt:variant>
    </vt:vector>
  </HeadingPairs>
  <TitlesOfParts>
    <vt:vector size="12" baseType="lpstr">
      <vt:lpstr>Flujo</vt:lpstr>
      <vt:lpstr>TIENDAS  DE  AUTOSERVICIO C.P. MARÌA GUADALUPE SANCHEZ CAZARES</vt:lpstr>
      <vt:lpstr>COMPETENCIA PARTICULAR: Procesa información contable y administrativa que se genera en hospitales y tiendas de autoservicio de acuerdo a la normatividad vigente.  RAP 1: Contextualiza la información contable y administrativa que se genera en hospitales y tiendas de autoservicio de acuerdo a la normatividad vigente. </vt:lpstr>
      <vt:lpstr>Antecedentes</vt:lpstr>
      <vt:lpstr>Clasificación</vt:lpstr>
      <vt:lpstr>      Actualmente las tiendas de auto-servicio y departamentales se cuentan en gran número, figurando entre las principales las siguientes:</vt:lpstr>
      <vt:lpstr>         Ventajas para el Consumidor:</vt:lpstr>
      <vt:lpstr>Ventajas para el Empresario:</vt:lpstr>
      <vt:lpstr>Ventajas y desventajas</vt:lpstr>
      <vt:lpstr>Tramites y permisos</vt:lpstr>
      <vt:lpstr>Este tipo de negocios es sujeto directo o solidario del pago de los siguientes impuestos, cuotas y derechos, principalmente: </vt:lpstr>
      <vt:lpstr>Referencias en Internet</vt:lpstr>
    </vt:vector>
  </TitlesOfParts>
  <Company>RFM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IPN</dc:creator>
  <cp:lastModifiedBy>GUAULU SANCHEZ</cp:lastModifiedBy>
  <cp:revision>20</cp:revision>
  <dcterms:created xsi:type="dcterms:W3CDTF">2012-06-20T13:47:52Z</dcterms:created>
  <dcterms:modified xsi:type="dcterms:W3CDTF">2012-12-13T04:37:55Z</dcterms:modified>
</cp:coreProperties>
</file>