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0" r:id="rId2"/>
    <p:sldMasterId id="2147483742" r:id="rId3"/>
    <p:sldMasterId id="2147483747" r:id="rId4"/>
  </p:sldMasterIdLst>
  <p:notesMasterIdLst>
    <p:notesMasterId r:id="rId18"/>
  </p:notesMasterIdLst>
  <p:handoutMasterIdLst>
    <p:handoutMasterId r:id="rId19"/>
  </p:handoutMasterIdLst>
  <p:sldIdLst>
    <p:sldId id="449" r:id="rId5"/>
    <p:sldId id="501" r:id="rId6"/>
    <p:sldId id="492" r:id="rId7"/>
    <p:sldId id="491" r:id="rId8"/>
    <p:sldId id="493" r:id="rId9"/>
    <p:sldId id="507" r:id="rId10"/>
    <p:sldId id="505" r:id="rId11"/>
    <p:sldId id="466" r:id="rId12"/>
    <p:sldId id="467" r:id="rId13"/>
    <p:sldId id="494" r:id="rId14"/>
    <p:sldId id="461" r:id="rId15"/>
    <p:sldId id="506" r:id="rId16"/>
    <p:sldId id="484" r:id="rId17"/>
  </p:sldIdLst>
  <p:sldSz cx="9144000" cy="6858000" type="screen4x3"/>
  <p:notesSz cx="68580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6E8FFF"/>
    <a:srgbClr val="CCECFF"/>
    <a:srgbClr val="A50021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315" autoAdjust="0"/>
    <p:restoredTop sz="98980" autoAdjust="0"/>
  </p:normalViewPr>
  <p:slideViewPr>
    <p:cSldViewPr>
      <p:cViewPr>
        <p:scale>
          <a:sx n="99" d="100"/>
          <a:sy n="99" d="100"/>
        </p:scale>
        <p:origin x="-1536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charset="0"/>
              </a:defRPr>
            </a:lvl1pPr>
          </a:lstStyle>
          <a:p>
            <a:fld id="{97567F35-7F5F-8B45-A5BB-C3A4057FD477}" type="datetimeFigureOut">
              <a:rPr lang="es-ES"/>
              <a:pPr/>
              <a:t>21/02/13</a:t>
            </a:fld>
            <a:endParaRPr lang="es-E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charset="0"/>
              </a:defRPr>
            </a:lvl1pPr>
          </a:lstStyle>
          <a:p>
            <a:fld id="{3C897E80-7401-5148-AA0D-6A008AAE5F2A}" type="slidenum">
              <a:rPr lang="es-ES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820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03719CE-8CD1-964F-8A58-7BA22A138B81}" type="datetimeFigureOut">
              <a:rPr lang="es-MX"/>
              <a:pPr/>
              <a:t>21/02/13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8CF2A82-1154-1C49-85B0-039695C12596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98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CF1B5-FEA4-4F5F-BC17-5247F688800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745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8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fld id="{8EFE5034-4970-4CF4-9673-3D990DAC806D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/>
              <a:t>9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solidFill>
                <a:srgbClr val="0066FF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1pPr>
            <a:lvl2pPr marL="754466" indent="-290179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2pPr>
            <a:lvl3pPr marL="1160717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3pPr>
            <a:lvl4pPr marL="1625003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4pPr>
            <a:lvl5pPr marL="2089290" indent="-232143" eaLnBrk="0" hangingPunct="0">
              <a:defRPr sz="1600" b="1">
                <a:solidFill>
                  <a:schemeClr val="bg2"/>
                </a:solidFill>
                <a:latin typeface="Verdana" pitchFamily="34" charset="0"/>
              </a:defRPr>
            </a:lvl5pPr>
            <a:lvl6pPr marL="255357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6pPr>
            <a:lvl7pPr marL="3017863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7pPr>
            <a:lvl8pPr marL="3482150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8pPr>
            <a:lvl9pPr marL="3946436" indent="-232143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sz="16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buClr>
                <a:srgbClr val="EEECE1"/>
              </a:buClr>
            </a:pPr>
            <a:fld id="{8EFE5034-4970-4CF4-9673-3D990DAC806D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>
                <a:buClr>
                  <a:srgbClr val="EEECE1"/>
                </a:buClr>
              </a:pPr>
              <a:t>11</a:t>
            </a:fld>
            <a:endParaRPr lang="en-US" sz="1200" b="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21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56BB8C0B-BA00-C146-9E79-BCCEFB06DA52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4145ADF8-3727-6A4D-B479-674676330269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17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658B6-DA36-584E-8F94-E75167ADB1DB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EDCF9-408F-F848-BE82-DF08559CF197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7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5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79A93-9288-9046-89D8-AEE47D50494F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E08FC-CEFF-904A-A8EF-85663A15816B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0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14AC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rgbClr val="C00000"/>
                </a:solidFill>
              </a:defRPr>
            </a:lvl2pPr>
            <a:lvl3pPr>
              <a:buFont typeface="Wingdings" pitchFamily="2" charset="2"/>
              <a:buChar char="ü"/>
              <a:defRPr/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DD92-B2E4-426B-A746-B5CBFFB879EE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7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892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CB0F-F813-46A9-B822-4791ABBB6AB0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F4BF-3FE1-46F7-98CE-4948B6161F65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2355-88B7-4E15-9F09-28EBE909BBA9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9C20-BD8B-44AC-8867-78A9BB7651E3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A600-DA55-4943-B1DE-4C7625E430FA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4770-5887-4D72-8B9F-B72ED638F4C1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32630-CF42-45E9-A0DC-E570777B00F1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328"/>
            <a:ext cx="1892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Rectángulo"/>
          <p:cNvSpPr>
            <a:spLocks noChangeArrowheads="1"/>
          </p:cNvSpPr>
          <p:nvPr userDrawn="1"/>
        </p:nvSpPr>
        <p:spPr bwMode="auto">
          <a:xfrm>
            <a:off x="5003800" y="6308725"/>
            <a:ext cx="166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>
                <a:latin typeface="Calibri" charset="0"/>
              </a:rPr>
              <a:t>www.cic.ipn.mx</a:t>
            </a:r>
            <a:endParaRPr lang="es-MX">
              <a:latin typeface="Gill Sans MT" charset="0"/>
            </a:endParaRPr>
          </a:p>
        </p:txBody>
      </p:sp>
      <p:pic>
        <p:nvPicPr>
          <p:cNvPr id="6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18864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990600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1547813" y="6381750"/>
            <a:ext cx="228917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84213" y="6381750"/>
            <a:ext cx="744537" cy="365125"/>
          </a:xfrm>
        </p:spPr>
        <p:txBody>
          <a:bodyPr/>
          <a:lstStyle>
            <a:lvl1pPr>
              <a:defRPr/>
            </a:lvl1pPr>
          </a:lstStyle>
          <a:p>
            <a:fld id="{1E5376DC-DFEC-DD4D-AD06-B7D0B7E9B6E8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4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88B4-8829-4742-A23E-6342A9F6A7C5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5D5B-5B2D-4C67-A336-BC2E657DE2EB}" type="slidenum">
              <a:rPr lang="es-E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select_logo_3tintas_sombra_v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4" b="86775"/>
          <a:stretch>
            <a:fillRect/>
          </a:stretch>
        </p:blipFill>
        <p:spPr bwMode="auto">
          <a:xfrm>
            <a:off x="0" y="4643438"/>
            <a:ext cx="9144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CBC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dirty="0">
                <a:solidFill>
                  <a:prstClr val="black"/>
                </a:solidFill>
                <a:latin typeface="Times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648200"/>
            <a:ext cx="3048000" cy="2209800"/>
          </a:xfrm>
          <a:prstGeom prst="rect">
            <a:avLst/>
          </a:prstGeom>
          <a:solidFill>
            <a:srgbClr val="0354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s-MX" sz="2400">
              <a:solidFill>
                <a:prstClr val="black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749800" y="6659563"/>
            <a:ext cx="4321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dirty="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Todos los derechos reservados D.R. © Se</a:t>
            </a:r>
            <a:r>
              <a:rPr lang="es-MX" sz="1000" dirty="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lect</a:t>
            </a:r>
            <a:r>
              <a:rPr lang="en-US" sz="1000" dirty="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 Estrategia</a:t>
            </a:r>
            <a:r>
              <a:rPr lang="es-MX" sz="1000" dirty="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,</a:t>
            </a:r>
            <a:r>
              <a:rPr lang="en-US" sz="1000" dirty="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s-MX" sz="1000" dirty="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S.</a:t>
            </a:r>
            <a:r>
              <a:rPr lang="en-US" sz="1000" dirty="0">
                <a:solidFill>
                  <a:prstClr val="white"/>
                </a:solidFill>
                <a:latin typeface="Verdana" pitchFamily="34" charset="0"/>
                <a:ea typeface="+mn-ea"/>
                <a:cs typeface="+mn-cs"/>
              </a:rPr>
              <a:t>C. 2012</a:t>
            </a:r>
          </a:p>
        </p:txBody>
      </p:sp>
      <p:pic>
        <p:nvPicPr>
          <p:cNvPr id="8" name="Picture 20" descr="select_logo_3tintas_sombra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3838"/>
            <a:ext cx="23860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514600"/>
            <a:ext cx="6096000" cy="914400"/>
          </a:xfrm>
        </p:spPr>
        <p:txBody>
          <a:bodyPr anchor="b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705350"/>
            <a:ext cx="4724400" cy="29527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3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9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21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2BBC241-8960-42B6-8417-AED13A216768}" type="datetime1">
              <a:rPr lang="en-US">
                <a:solidFill>
                  <a:srgbClr val="676A55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0141-43C5-4098-8323-EBC4249B0414}" type="slidenum">
              <a:rPr lang="es-MX">
                <a:solidFill>
                  <a:srgbClr val="676A55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VictorPonceHitachi\AdmonSUBAC\LogoCIC_NEW\Logo cic horizontal - copia.jp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648970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99176" cy="990600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1547813" y="6381750"/>
            <a:ext cx="2289175" cy="365125"/>
          </a:xfrm>
        </p:spPr>
        <p:txBody>
          <a:bodyPr/>
          <a:lstStyle>
            <a:lvl1pPr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MX">
              <a:solidFill>
                <a:srgbClr val="676A55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84213" y="6381750"/>
            <a:ext cx="744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FFE8-3607-403F-8B51-37A71813BE0E}" type="slidenum">
              <a:rPr lang="es-MX">
                <a:solidFill>
                  <a:srgbClr val="676A55"/>
                </a:solidFill>
              </a:rPr>
              <a:pPr>
                <a:defRPr/>
              </a:pPr>
              <a:t>‹Nr.›</a:t>
            </a:fld>
            <a:endParaRPr lang="es-MX" dirty="0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00BB-9FA8-4D69-ACF8-DA57C8E7A319}" type="datetime1">
              <a:rPr lang="en-US">
                <a:solidFill>
                  <a:srgbClr val="EAEBDE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EAEBDE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EAEBDE"/>
                </a:solidFill>
              </a:rPr>
              <a:t>Center for Research in Computation (CIC)</a:t>
            </a:r>
            <a:endParaRPr lang="es-MX">
              <a:solidFill>
                <a:srgbClr val="EAEBDE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43F6-0A9B-4F31-8A64-A177AD72A0DB}" type="slidenum">
              <a:rPr lang="es-MX">
                <a:solidFill>
                  <a:srgbClr val="EAEBDE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73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C7F3-1E86-41E0-9DBB-DC7AEA18C0AC}" type="datetime1">
              <a:rPr lang="en-US">
                <a:solidFill>
                  <a:srgbClr val="676A55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DB0E-357E-4409-8F39-3563DEFA5376}" type="slidenum">
              <a:rPr lang="es-MX">
                <a:solidFill>
                  <a:srgbClr val="676A55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fld id="{28C7AA75-4328-E14C-8DB7-544E9A5F9CEB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6DA4E54C-3603-E145-B53C-8A84B79DCCE1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015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1DA9-0E90-4CE0-9B78-D6BDAAC6D47D}" type="datetime1">
              <a:rPr lang="en-US">
                <a:solidFill>
                  <a:srgbClr val="676A55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B764-2FA0-461A-8ECA-C474DC2AD767}" type="slidenum">
              <a:rPr lang="es-MX">
                <a:solidFill>
                  <a:srgbClr val="676A55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256D-478E-402D-B985-ACF8E8CEF69B}" type="datetime1">
              <a:rPr lang="en-US">
                <a:solidFill>
                  <a:srgbClr val="676A55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470C-441D-4E18-932D-84C5949DF023}" type="slidenum">
              <a:rPr lang="es-MX">
                <a:solidFill>
                  <a:srgbClr val="676A55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9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A530-7521-42F4-A98C-C38BFB6DDA3A}" type="datetime1">
              <a:rPr lang="en-US">
                <a:solidFill>
                  <a:srgbClr val="676A55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0D32-DBC3-4988-86C3-0B367FBE4BA1}" type="slidenum">
              <a:rPr lang="es-MX">
                <a:solidFill>
                  <a:srgbClr val="676A55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2FC0-C05B-4A96-AB77-4CE38E74044C}" type="datetime1">
              <a:rPr lang="en-US">
                <a:solidFill>
                  <a:srgbClr val="EAEBDE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EAEBDE"/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EAEBDE"/>
                </a:solidFill>
              </a:rPr>
              <a:t>Center for Research in Computation (CIC)</a:t>
            </a:r>
            <a:endParaRPr lang="es-MX">
              <a:solidFill>
                <a:srgbClr val="EAEBDE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5C30-A10D-4F06-BA75-65F08AE72E34}" type="slidenum">
              <a:rPr lang="es-MX">
                <a:solidFill>
                  <a:srgbClr val="EAEBDE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9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8A31-63FA-4CA0-835F-3B51ADDF79E8}" type="datetime1">
              <a:rPr lang="en-US">
                <a:solidFill>
                  <a:srgbClr val="676A55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47EF-B8D4-4AD1-9AAD-FD13675FE6BE}" type="slidenum">
              <a:rPr lang="es-MX">
                <a:solidFill>
                  <a:srgbClr val="676A55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54CA-AC33-438C-A1A6-9DC17C9C4AE8}" type="datetime1">
              <a:rPr lang="en-US">
                <a:solidFill>
                  <a:srgbClr val="676A55"/>
                </a:solidFill>
              </a:rPr>
              <a:pPr>
                <a:defRPr/>
              </a:pPr>
              <a:t>21/02/13</a:t>
            </a:fld>
            <a:endParaRPr lang="es-MX">
              <a:solidFill>
                <a:srgbClr val="676A55"/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676A55"/>
                </a:solidFill>
              </a:rPr>
              <a:t>Center for Research in Computation (CIC)</a:t>
            </a:r>
            <a:endParaRPr lang="es-MX">
              <a:solidFill>
                <a:srgbClr val="676A55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D7D0-4EF5-4F18-9912-8055D036D980}" type="slidenum">
              <a:rPr lang="es-MX">
                <a:solidFill>
                  <a:srgbClr val="676A55"/>
                </a:solidFill>
              </a:rPr>
              <a:pPr>
                <a:defRPr/>
              </a:pPr>
              <a:t>‹Nr.›</a:t>
            </a:fld>
            <a:endParaRPr lang="es-MX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64878-0811-D74C-8546-E8171B4B5993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4A95-75F0-0545-B639-85F008C75EE3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2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7E26E-C567-F642-8604-FF5B6543D178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83B29-C7E7-B049-B9DB-6AB94E996F20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3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92505-15F5-1B49-99AF-FEF4CEF198D9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9B30-3EB5-D64F-A671-0C9C19C7689A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8FDCD-92F7-0244-A897-836D118042E1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F8928-5029-874F-8F03-A334F43954C8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2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6" name="9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A9578-F33D-8144-B3A2-57C17E55A00F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C25F-7631-9342-BE7A-95FA90970880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7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6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E1A4B-5515-1C41-936C-3F9BEB47B9EB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EA3F-F66A-C74D-A882-814DC14FD786}" type="slidenum">
              <a:rPr lang="es-MX"/>
              <a:pPr/>
              <a:t>‹Nr.›</a:t>
            </a:fld>
            <a:endParaRPr lang="es-MX"/>
          </a:p>
        </p:txBody>
      </p:sp>
      <p:pic>
        <p:nvPicPr>
          <p:cNvPr id="11" name="Picture 2" descr="D:\ArchivosSubAcad\Universal\LogoIPN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60350"/>
            <a:ext cx="542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73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fld id="{A8F98FB0-2ED8-9441-91FE-7A67D0D0C15E}" type="datetime1">
              <a:rPr lang="en-US"/>
              <a:pPr/>
              <a:t>21/02/13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Center for Research in Computation (CIC)</a:t>
            </a: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fld id="{F86EDB18-20B4-8749-B090-E7B306343994}" type="slidenum">
              <a:rPr lang="es-MX"/>
              <a:pPr/>
              <a:t>‹Nr.›</a:t>
            </a:fld>
            <a:endParaRPr lang="es-MX"/>
          </a:p>
        </p:txBody>
      </p:sp>
      <p:sp>
        <p:nvSpPr>
          <p:cNvPr id="1031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032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9" r:id="rId4"/>
    <p:sldLayoutId id="2147483720" r:id="rId5"/>
    <p:sldLayoutId id="2147483725" r:id="rId6"/>
    <p:sldLayoutId id="2147483726" r:id="rId7"/>
    <p:sldLayoutId id="2147483727" r:id="rId8"/>
    <p:sldLayoutId id="2147483728" r:id="rId9"/>
    <p:sldLayoutId id="2147483721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0"/>
        <a:buChar char="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0"/>
        <a:buChar char=""/>
        <a:defRPr sz="23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0"/>
        <a:buChar char="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BB39B"/>
        </a:buClr>
        <a:buSzPct val="70000"/>
        <a:buFont typeface="Wingdings" charset="0"/>
        <a:buChar char="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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A9CCAF4-3E68-4492-9DC6-27A753DB1793}" type="slidenum">
              <a:rPr lang="es-ES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es-E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56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2325" y="95250"/>
            <a:ext cx="6927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325563"/>
            <a:ext cx="7654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pic>
        <p:nvPicPr>
          <p:cNvPr id="1028" name="Picture 48" descr="select_logo_3tintas_sombra_ver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4" b="86775"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9" descr="select_logo_3tintas_sombra_verd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5446" r="8881" b="19679"/>
          <a:stretch>
            <a:fillRect/>
          </a:stretch>
        </p:blipFill>
        <p:spPr bwMode="auto">
          <a:xfrm>
            <a:off x="223838" y="85725"/>
            <a:ext cx="18827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0"/>
          <p:cNvSpPr>
            <a:spLocks noChangeArrowheads="1"/>
          </p:cNvSpPr>
          <p:nvPr/>
        </p:nvSpPr>
        <p:spPr bwMode="auto">
          <a:xfrm>
            <a:off x="42863" y="6696075"/>
            <a:ext cx="34464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 dirty="0">
                <a:solidFill>
                  <a:srgbClr val="04696D"/>
                </a:solidFill>
                <a:latin typeface="Verdana" pitchFamily="34" charset="0"/>
                <a:ea typeface="+mn-ea"/>
                <a:cs typeface="+mn-cs"/>
              </a:rPr>
              <a:t>Todos los derechos reservados D.R. © Select Estrategia, S.C. 2012</a:t>
            </a:r>
          </a:p>
        </p:txBody>
      </p:sp>
    </p:spTree>
    <p:extLst>
      <p:ext uri="{BB962C8B-B14F-4D97-AF65-F5344CB8AC3E}">
        <p14:creationId xmlns:p14="http://schemas.microsoft.com/office/powerpoint/2010/main" val="34947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A82ED-59EC-4C42-9397-D6A9CB93142E}" type="datetime1">
              <a:rPr lang="en-US">
                <a:solidFill>
                  <a:srgbClr val="676A55"/>
                </a:solidFill>
                <a:ea typeface="+mn-ea"/>
              </a:rPr>
              <a:pPr>
                <a:defRPr/>
              </a:pPr>
              <a:t>21/02/13</a:t>
            </a:fld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76A55"/>
                </a:solidFill>
                <a:ea typeface="+mn-ea"/>
              </a:rPr>
              <a:t>Center for Research in Computation (CIC)</a:t>
            </a:r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530BC-2BC0-4F33-8703-CAD9201E8FCE}" type="slidenum">
              <a:rPr lang="es-MX">
                <a:solidFill>
                  <a:srgbClr val="676A55"/>
                </a:solidFill>
                <a:ea typeface="+mn-ea"/>
              </a:rPr>
              <a:pPr>
                <a:defRPr/>
              </a:pPr>
              <a:t>‹Nr.›</a:t>
            </a:fld>
            <a:endParaRPr lang="es-MX">
              <a:solidFill>
                <a:srgbClr val="676A55"/>
              </a:solidFill>
              <a:ea typeface="+mn-ea"/>
            </a:endParaRPr>
          </a:p>
        </p:txBody>
      </p:sp>
      <p:sp>
        <p:nvSpPr>
          <p:cNvPr id="1031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1032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prstClr val="black"/>
              </a:solidFill>
              <a:ea typeface="+mn-ea"/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BB39B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file:///\\Server1\tic\Modelo_Demanda\2011\Proyectos%20especiales\IPN%20Estudio%20RH%20Maestr&#237;a%20Computo\Datos\Fuente\Fuente_IPN.xlsm!G05Apu" TargetMode="External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file:///\\Server1\tic\Modelo_Demanda\2011\Proyectos%20especiales\IPN%20Estudio%20RH%20Maestr&#237;a%20Computo\Datos\Fuente\Fuente_IPN.xlsm!G05AS3" TargetMode="External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861048"/>
            <a:ext cx="6858000" cy="1008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1800" b="1" dirty="0" smtClean="0">
                <a:solidFill>
                  <a:srgbClr val="3366FF"/>
                </a:solidFill>
              </a:rPr>
              <a:t>HACIA DONDE VA LA CIENCIA EN MÉXICO</a:t>
            </a:r>
            <a:br>
              <a:rPr lang="es-MX" sz="1800" b="1" dirty="0" smtClean="0">
                <a:solidFill>
                  <a:srgbClr val="3366FF"/>
                </a:solidFill>
              </a:rPr>
            </a:br>
            <a:r>
              <a:rPr lang="es-MX" sz="1600" b="1" dirty="0" smtClean="0"/>
              <a:t>Información y Comunicación</a:t>
            </a:r>
            <a:endParaRPr lang="es-MX" sz="1600" dirty="0">
              <a:latin typeface="+mn-lt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450" y="5300663"/>
            <a:ext cx="6881813" cy="431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1600" dirty="0" smtClean="0"/>
              <a:t>Dr. Luis Alfonso V</a:t>
            </a:r>
            <a:r>
              <a:rPr lang="es-ES" sz="1600" dirty="0" smtClean="0"/>
              <a:t>i</a:t>
            </a:r>
            <a:r>
              <a:rPr lang="es-ES" sz="1600" dirty="0" smtClean="0"/>
              <a:t>lla Vargas</a:t>
            </a:r>
            <a:endParaRPr lang="es-ES" sz="1600" dirty="0" smtClean="0"/>
          </a:p>
          <a:p>
            <a:pPr eaLnBrk="1" hangingPunct="1">
              <a:defRPr/>
            </a:pPr>
            <a:endParaRPr lang="es-MX" sz="1600" dirty="0"/>
          </a:p>
        </p:txBody>
      </p:sp>
      <p:grpSp>
        <p:nvGrpSpPr>
          <p:cNvPr id="9220" name="7 Grupo"/>
          <p:cNvGrpSpPr>
            <a:grpSpLocks/>
          </p:cNvGrpSpPr>
          <p:nvPr/>
        </p:nvGrpSpPr>
        <p:grpSpPr bwMode="auto">
          <a:xfrm>
            <a:off x="2987675" y="1484313"/>
            <a:ext cx="5227638" cy="2052637"/>
            <a:chOff x="4067944" y="1844824"/>
            <a:chExt cx="4147394" cy="1691333"/>
          </a:xfrm>
        </p:grpSpPr>
        <p:pic>
          <p:nvPicPr>
            <p:cNvPr id="9223" name="Picture 2" descr="F:\HPCOMPAQ\Users\VictorPonce\Documents\AdmonSUBAC\ProgramasAcadémicos\CIC_DCC_PNPC_2010_NoPrograma_001624\4 INFRAESTRUCTURA\FOTOS DE ESTOS CRITERIOS\Instalaciones\Instalaciones_18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844824"/>
              <a:ext cx="1103889" cy="169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6 Imagen" descr="PORTADA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14" y="1844991"/>
              <a:ext cx="3056324" cy="169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4 Imagen" descr="EncabezadoIP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6718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3 CuadroTexto"/>
          <p:cNvSpPr txBox="1">
            <a:spLocks noChangeArrowheads="1"/>
          </p:cNvSpPr>
          <p:nvPr/>
        </p:nvSpPr>
        <p:spPr bwMode="auto">
          <a:xfrm>
            <a:off x="893763" y="6526430"/>
            <a:ext cx="25261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prstClr val="black"/>
                </a:solidFill>
                <a:ea typeface="+mn-ea"/>
              </a:rPr>
              <a:t>México, D.F.</a:t>
            </a:r>
            <a:r>
              <a:rPr lang="es-ES" sz="1200" b="1" dirty="0">
                <a:solidFill>
                  <a:prstClr val="black"/>
                </a:solidFill>
                <a:ea typeface="+mn-ea"/>
              </a:rPr>
              <a:t> </a:t>
            </a:r>
            <a:r>
              <a:rPr lang="es-ES" sz="1200" b="1" dirty="0" smtClean="0">
                <a:solidFill>
                  <a:prstClr val="black"/>
                </a:solidFill>
                <a:ea typeface="+mn-ea"/>
              </a:rPr>
              <a:t>Febrero, 2013</a:t>
            </a:r>
            <a:endParaRPr lang="es-MX" sz="1200" b="1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28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  <a:t>Educación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  <a:t> Hoy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  <a:t> 2013 la ECDE Perspectiva</a:t>
            </a:r>
            <a:b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</a:br>
            <a:r>
              <a:rPr lang="es-ES" sz="2000" b="1" dirty="0" smtClean="0"/>
              <a:t>Organización para la Cooperación y el Desarrollo Económico</a:t>
            </a:r>
            <a:endParaRPr lang="es-ES" sz="2000" kern="0" dirty="0">
              <a:solidFill>
                <a:srgbClr val="1F497D"/>
              </a:solidFill>
              <a:latin typeface="Arial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Con estudios Superiores (2010)</a:t>
            </a:r>
          </a:p>
          <a:p>
            <a:pPr lvl="1"/>
            <a:r>
              <a:rPr lang="es-MX" dirty="0" smtClean="0"/>
              <a:t>El 10% Mexicanos de 56-64</a:t>
            </a:r>
          </a:p>
          <a:p>
            <a:pPr lvl="1"/>
            <a:r>
              <a:rPr lang="es-MX" dirty="0" smtClean="0"/>
              <a:t>El 20% Mexicanos de 25-34 (España, Chile el 40%)</a:t>
            </a:r>
          </a:p>
          <a:p>
            <a:r>
              <a:rPr lang="es-MX" dirty="0" smtClean="0"/>
              <a:t>Menos del 40% de los jóvenes tienen acceso a Internet (</a:t>
            </a:r>
            <a:r>
              <a:rPr lang="es-MX" dirty="0" smtClean="0"/>
              <a:t>OCDE)</a:t>
            </a:r>
            <a:endParaRPr lang="es-MX" dirty="0" smtClean="0"/>
          </a:p>
          <a:p>
            <a:r>
              <a:rPr lang="es-MX" dirty="0" smtClean="0"/>
              <a:t>Aprox. 0.1 computadoras por estudiante (su principal uso es en casa NO en la escuela)</a:t>
            </a:r>
          </a:p>
          <a:p>
            <a:r>
              <a:rPr lang="es-ES" dirty="0" smtClean="0"/>
              <a:t>Las TIC representan aprox. solo el 5% del valor agregado de la economía Mexicana (2008)</a:t>
            </a:r>
          </a:p>
          <a:p>
            <a:r>
              <a:rPr lang="es-ES" dirty="0" smtClean="0"/>
              <a:t>EL gasto en </a:t>
            </a:r>
            <a:r>
              <a:rPr lang="es-ES" dirty="0" smtClean="0"/>
              <a:t>Tics </a:t>
            </a:r>
            <a:r>
              <a:rPr lang="es-ES" dirty="0" smtClean="0"/>
              <a:t>(quitando las comunicaciones) es menor a los 10,000 millones de USD: hardware, software, servicios de cómputo.</a:t>
            </a:r>
          </a:p>
          <a:p>
            <a:r>
              <a:rPr lang="es-ES" dirty="0" smtClean="0"/>
              <a:t>2.9 investigadores por cada 10,000 habitantes </a:t>
            </a:r>
          </a:p>
          <a:p>
            <a:r>
              <a:rPr lang="es-ES" dirty="0" smtClean="0"/>
              <a:t>0.82 investigadores por cada 1000 habitantes de la población </a:t>
            </a:r>
            <a:r>
              <a:rPr lang="es-ES" dirty="0" smtClean="0"/>
              <a:t>económicamente </a:t>
            </a:r>
            <a:r>
              <a:rPr lang="es-ES" dirty="0" smtClean="0"/>
              <a:t>activa</a:t>
            </a:r>
          </a:p>
          <a:p>
            <a:r>
              <a:rPr lang="es-ES" dirty="0" smtClean="0"/>
              <a:t>0.32 doctores graduados por cada 10,000 habitantes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b="1" dirty="0" smtClean="0">
                <a:solidFill>
                  <a:srgbClr val="0000FF"/>
                </a:solidFill>
              </a:rPr>
              <a:t>POTENCIAL</a:t>
            </a:r>
          </a:p>
          <a:p>
            <a:r>
              <a:rPr lang="es-MX" dirty="0" smtClean="0"/>
              <a:t>Proporción de Hombres y Mujeres estudiantes de 15 años con planes de hacer una carrera de Ingeniería o Computación, solo por debajo de  (2010).</a:t>
            </a:r>
          </a:p>
          <a:p>
            <a:pPr lvl="1"/>
            <a:r>
              <a:rPr lang="es-MX" dirty="0" smtClean="0"/>
              <a:t>Hombres 27%</a:t>
            </a:r>
          </a:p>
          <a:p>
            <a:pPr lvl="1"/>
            <a:r>
              <a:rPr lang="es-MX" dirty="0" smtClean="0"/>
              <a:t>Mujeres 7%</a:t>
            </a:r>
          </a:p>
          <a:p>
            <a:r>
              <a:rPr lang="es-MX" dirty="0" smtClean="0"/>
              <a:t>16 Paises de la OCDE son mas chicos que el Estado de Chiuahua</a:t>
            </a:r>
          </a:p>
          <a:p>
            <a:pPr marL="274638" lvl="1" indent="0">
              <a:buNone/>
            </a:pPr>
            <a:r>
              <a:rPr lang="es-MX" dirty="0"/>
              <a:t>	</a:t>
            </a:r>
            <a:r>
              <a:rPr lang="es-MX" dirty="0" smtClean="0"/>
              <a:t>Holanda, Inglaterra, Portugal, Nueva Zelanda..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23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0" y="1268760"/>
            <a:ext cx="6876256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800">
                <a:latin typeface="Arial" pitchFamily="34" charset="0"/>
                <a:ea typeface="+mn-ea"/>
                <a:cs typeface="Arial" pitchFamily="34" charset="0"/>
              </a:defRPr>
            </a:lvl1pPr>
            <a:lvl2pPr marL="547688" lvl="1" indent="-273050" eaLnBrk="0" hangingPunct="0"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ü"/>
              <a:defRPr sz="24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lvl="2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endParaRPr lang="es-MX" dirty="0"/>
          </a:p>
          <a:p>
            <a:r>
              <a:rPr lang="es-MX" dirty="0"/>
              <a:t>El contexto actual no impulsa la innovación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lvl="1"/>
            <a:r>
              <a:rPr lang="es-MX" dirty="0" smtClean="0"/>
              <a:t>La </a:t>
            </a:r>
            <a:r>
              <a:rPr lang="es-MX" dirty="0"/>
              <a:t>composición de personal con posgrado en la muestra es un porcentaje bajo (menos de 5%) del personal de TI/Sistemas/Cómputo. 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La tendencia </a:t>
            </a:r>
            <a:r>
              <a:rPr lang="es-MX" dirty="0" smtClean="0"/>
              <a:t>nos aleja de la innovación: están contratando </a:t>
            </a:r>
            <a:r>
              <a:rPr lang="es-MX" dirty="0"/>
              <a:t>jovenes con estudios nivel medio superir.</a:t>
            </a:r>
          </a:p>
          <a:p>
            <a:pPr lvl="1"/>
            <a:endParaRPr lang="es-MX" dirty="0"/>
          </a:p>
          <a:p>
            <a:r>
              <a:rPr lang="es-ES_tradnl" dirty="0" smtClean="0"/>
              <a:t>Propiedad Intelectual a partir de la Productividad Científica B</a:t>
            </a:r>
            <a:r>
              <a:rPr lang="es-ES_tradnl" dirty="0" smtClean="0"/>
              <a:t>ásica </a:t>
            </a:r>
            <a:r>
              <a:rPr lang="es-ES_tradnl" dirty="0" smtClean="0"/>
              <a:t>Prácticamente Inexistente</a:t>
            </a:r>
            <a:endParaRPr lang="es-ES_tradnl" dirty="0"/>
          </a:p>
          <a:p>
            <a:pPr lvl="1"/>
            <a:r>
              <a:rPr lang="es-ES_tradnl" dirty="0"/>
              <a:t>¿Cómo se está obteniendo competitividad tecnológica de la inversión en investigación? </a:t>
            </a:r>
            <a:endParaRPr lang="es-ES_tradnl" dirty="0" smtClean="0"/>
          </a:p>
          <a:p>
            <a:pPr lvl="1"/>
            <a:endParaRPr lang="es-ES_tradnl" dirty="0"/>
          </a:p>
          <a:p>
            <a:pPr lvl="1"/>
            <a:r>
              <a:rPr lang="es-ES_tradnl" dirty="0"/>
              <a:t>El número de “Patentes” registradas es un buen indicador para saber si se está obteniendo una ganancia comercial de las ideas publicadas</a:t>
            </a:r>
            <a:r>
              <a:rPr lang="es-ES_tradnl" dirty="0" smtClean="0"/>
              <a:t>.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Política Pública Impulsada a través de Iniciativas Convergentes</a:t>
            </a:r>
            <a:endParaRPr lang="es-MX" dirty="0"/>
          </a:p>
          <a:p>
            <a:pPr lvl="1"/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800" kern="0" dirty="0" smtClean="0">
                <a:solidFill>
                  <a:srgbClr val="1F497D"/>
                </a:solidFill>
                <a:latin typeface="Arial"/>
                <a:ea typeface="+mj-ea"/>
              </a:rPr>
              <a:t>Comentarios Finales</a:t>
            </a:r>
            <a:endParaRPr lang="es-MX" sz="2800" kern="0" dirty="0">
              <a:solidFill>
                <a:srgbClr val="1F497D"/>
              </a:solidFill>
              <a:latin typeface="Arial"/>
              <a:ea typeface="+mj-ea"/>
            </a:endParaRPr>
          </a:p>
        </p:txBody>
      </p:sp>
      <p:grpSp>
        <p:nvGrpSpPr>
          <p:cNvPr id="4" name="Group 1046"/>
          <p:cNvGrpSpPr>
            <a:grpSpLocks/>
          </p:cNvGrpSpPr>
          <p:nvPr/>
        </p:nvGrpSpPr>
        <p:grpSpPr bwMode="auto">
          <a:xfrm>
            <a:off x="6660232" y="3429000"/>
            <a:ext cx="2483768" cy="2448272"/>
            <a:chOff x="3648" y="2400"/>
            <a:chExt cx="1680" cy="1589"/>
          </a:xfrm>
        </p:grpSpPr>
        <p:pic>
          <p:nvPicPr>
            <p:cNvPr id="5" name="Picture 1042" descr="http://3.bp.blogspot.com/_JyPsIHeO4bU/R12VR3gko5I/AAAAAAAABNg/HZzvPwNZsp4/S300/engranajes_ejecuc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2400"/>
              <a:ext cx="1680" cy="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43"/>
            <p:cNvSpPr txBox="1">
              <a:spLocks noChangeArrowheads="1"/>
            </p:cNvSpPr>
            <p:nvPr/>
          </p:nvSpPr>
          <p:spPr bwMode="auto">
            <a:xfrm>
              <a:off x="4560" y="3360"/>
              <a:ext cx="33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i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1044"/>
            <p:cNvSpPr txBox="1">
              <a:spLocks noChangeArrowheads="1"/>
            </p:cNvSpPr>
            <p:nvPr/>
          </p:nvSpPr>
          <p:spPr bwMode="auto">
            <a:xfrm>
              <a:off x="3936" y="3024"/>
              <a:ext cx="33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D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1045"/>
            <p:cNvSpPr txBox="1">
              <a:spLocks noChangeArrowheads="1"/>
            </p:cNvSpPr>
            <p:nvPr/>
          </p:nvSpPr>
          <p:spPr bwMode="auto">
            <a:xfrm>
              <a:off x="4272" y="2592"/>
              <a:ext cx="33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 smtClean="0">
                  <a:solidFill>
                    <a:schemeClr val="bg1"/>
                  </a:solidFill>
                </a:rPr>
                <a:t>I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7138331" y="5766536"/>
            <a:ext cx="1249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Calibri" pitchFamily="34" charset="0"/>
              </a:rPr>
              <a:t>I+ D+ i</a:t>
            </a:r>
            <a:endParaRPr lang="es-ES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772400" cy="2304256"/>
          </a:xfrm>
        </p:spPr>
        <p:txBody>
          <a:bodyPr/>
          <a:lstStyle/>
          <a:p>
            <a:pPr algn="ctr"/>
            <a:r>
              <a:rPr lang="es-ES" dirty="0" smtClean="0"/>
              <a:t>EN LOS PR</a:t>
            </a:r>
            <a:r>
              <a:rPr lang="es-ES" dirty="0" smtClean="0"/>
              <a:t>ÓXIMOS </a:t>
            </a:r>
            <a:br>
              <a:rPr lang="es-ES" dirty="0" smtClean="0"/>
            </a:br>
            <a:r>
              <a:rPr lang="es-ES" dirty="0" smtClean="0">
                <a:solidFill>
                  <a:srgbClr val="3366FF"/>
                </a:solidFill>
              </a:rPr>
              <a:t>6 y 12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AÑOS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59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3400" y="980728"/>
            <a:ext cx="7999040" cy="35283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b="1" dirty="0" smtClean="0">
                <a:solidFill>
                  <a:srgbClr val="3366FF"/>
                </a:solidFill>
              </a:rPr>
              <a:t>¿HACIA </a:t>
            </a:r>
            <a:r>
              <a:rPr lang="es-MX" sz="4400" b="1" dirty="0">
                <a:solidFill>
                  <a:srgbClr val="3366FF"/>
                </a:solidFill>
              </a:rPr>
              <a:t>DONDE VA LA CIENCIA EN </a:t>
            </a:r>
            <a:r>
              <a:rPr lang="es-MX" sz="4400" b="1" dirty="0" smtClean="0">
                <a:solidFill>
                  <a:srgbClr val="3366FF"/>
                </a:solidFill>
              </a:rPr>
              <a:t>MÉXICO?</a:t>
            </a:r>
            <a:r>
              <a:rPr lang="es-MX" sz="4400" b="1" dirty="0">
                <a:solidFill>
                  <a:srgbClr val="3366FF"/>
                </a:solidFill>
              </a:rPr>
              <a:t/>
            </a:r>
            <a:br>
              <a:rPr lang="es-MX" sz="4400" b="1" dirty="0">
                <a:solidFill>
                  <a:srgbClr val="3366FF"/>
                </a:solidFill>
              </a:rPr>
            </a:br>
            <a:r>
              <a:rPr lang="es-MX" sz="2400" b="1" dirty="0"/>
              <a:t>Información y </a:t>
            </a:r>
            <a:r>
              <a:rPr lang="es-MX" sz="2400" b="1" dirty="0" smtClean="0"/>
              <a:t>Comunicación</a:t>
            </a:r>
          </a:p>
          <a:p>
            <a:pPr algn="ctr" fontAlgn="auto">
              <a:spcAft>
                <a:spcPts val="0"/>
              </a:spcAft>
              <a:defRPr/>
            </a:pPr>
            <a:endParaRPr lang="es-MX" sz="2400" b="1" dirty="0"/>
          </a:p>
          <a:p>
            <a:pPr algn="ctr" fontAlgn="auto">
              <a:spcAft>
                <a:spcPts val="0"/>
              </a:spcAft>
              <a:defRPr/>
            </a:pPr>
            <a:r>
              <a:rPr lang="es-MX" sz="4400" b="1" dirty="0" smtClean="0"/>
              <a:t>INICIAMOS</a:t>
            </a:r>
          </a:p>
        </p:txBody>
      </p:sp>
      <p:pic>
        <p:nvPicPr>
          <p:cNvPr id="18435" name="Picture 3" descr="http://2.bp.blogspot.com/-7KSH4sbCYBU/TqIgLuPN87I/AAAAAAAAAaY/Zs2OipA8-uU/s1600/gestion+de+planificacion+estrateg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976" y="4365104"/>
            <a:ext cx="3505200" cy="17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solidFill>
                  <a:srgbClr val="0000FF"/>
                </a:solidFill>
              </a:rPr>
              <a:t>I + D + i</a:t>
            </a:r>
            <a:r>
              <a:rPr lang="es-ES" sz="2600" b="1" dirty="0" smtClean="0"/>
              <a:t/>
            </a:r>
            <a:br>
              <a:rPr lang="es-ES" sz="2600" b="1" dirty="0" smtClean="0"/>
            </a:br>
            <a:r>
              <a:rPr lang="es-ES" sz="2600" dirty="0" smtClean="0"/>
              <a:t>Ejercicios Convergentes</a:t>
            </a:r>
            <a:endParaRPr lang="es-ES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3312368"/>
          </a:xfrm>
        </p:spPr>
        <p:txBody>
          <a:bodyPr/>
          <a:lstStyle/>
          <a:p>
            <a:r>
              <a:rPr lang="es-ES" dirty="0" smtClean="0"/>
              <a:t>Hacia una agenda nacional en ciencia y </a:t>
            </a:r>
            <a:r>
              <a:rPr lang="es-ES" dirty="0" smtClean="0"/>
              <a:t>tecnología</a:t>
            </a:r>
          </a:p>
          <a:p>
            <a:endParaRPr lang="es-ES" dirty="0" smtClean="0"/>
          </a:p>
          <a:p>
            <a:r>
              <a:rPr lang="es-ES" dirty="0" smtClean="0"/>
              <a:t>Plan nacional de desarrollo 2012-</a:t>
            </a:r>
            <a:r>
              <a:rPr lang="es-ES" dirty="0" smtClean="0"/>
              <a:t>2018</a:t>
            </a:r>
          </a:p>
          <a:p>
            <a:endParaRPr lang="es-ES" dirty="0" smtClean="0"/>
          </a:p>
          <a:p>
            <a:r>
              <a:rPr lang="es-ES" dirty="0"/>
              <a:t>Se definen el Qué y el Cómo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Desde una visión Macro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594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  <a:t>De la Ciencia a la Innovaci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  <a:t>ón</a:t>
            </a:r>
            <a:br>
              <a:rPr lang="es-ES" sz="2800" kern="0" dirty="0" smtClean="0">
                <a:solidFill>
                  <a:srgbClr val="1F497D"/>
                </a:solidFill>
                <a:latin typeface="Arial"/>
                <a:cs typeface="+mj-cs"/>
              </a:rPr>
            </a:br>
            <a:r>
              <a:rPr lang="es-ES" sz="1400" kern="0" dirty="0" smtClean="0">
                <a:solidFill>
                  <a:srgbClr val="1F497D"/>
                </a:solidFill>
                <a:latin typeface="Arial"/>
                <a:cs typeface="+mj-cs"/>
              </a:rPr>
              <a:t>TRIÁNGULO </a:t>
            </a:r>
            <a:r>
              <a:rPr lang="es-ES" sz="1400" kern="0" dirty="0">
                <a:solidFill>
                  <a:srgbClr val="1F497D"/>
                </a:solidFill>
                <a:latin typeface="Arial"/>
                <a:cs typeface="+mj-cs"/>
              </a:rPr>
              <a:t>DEL </a:t>
            </a:r>
            <a:r>
              <a:rPr lang="es-ES" sz="1400" kern="0" dirty="0" smtClean="0">
                <a:solidFill>
                  <a:srgbClr val="1F497D"/>
                </a:solidFill>
                <a:latin typeface="Arial"/>
                <a:cs typeface="+mj-cs"/>
              </a:rPr>
              <a:t>CONOCIMIENTO</a:t>
            </a:r>
            <a:endParaRPr lang="es-ES" sz="1400" kern="0" dirty="0">
              <a:solidFill>
                <a:srgbClr val="1F497D"/>
              </a:solidFill>
              <a:latin typeface="Arial"/>
              <a:cs typeface="+mj-cs"/>
            </a:endParaRPr>
          </a:p>
        </p:txBody>
      </p:sp>
      <p:sp>
        <p:nvSpPr>
          <p:cNvPr id="4" name="Triángulo isósceles 3"/>
          <p:cNvSpPr/>
          <p:nvPr/>
        </p:nvSpPr>
        <p:spPr>
          <a:xfrm>
            <a:off x="2987824" y="2204864"/>
            <a:ext cx="2952328" cy="2160240"/>
          </a:xfrm>
          <a:prstGeom prst="triangl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576991" y="1484784"/>
            <a:ext cx="1931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I + D</a:t>
            </a:r>
          </a:p>
          <a:p>
            <a:pPr algn="ctr"/>
            <a:r>
              <a:rPr lang="es-ES" sz="1400" dirty="0" smtClean="0"/>
              <a:t>Genera Conocimiento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22365" y="4221088"/>
            <a:ext cx="1856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Educación</a:t>
            </a:r>
          </a:p>
          <a:p>
            <a:pPr algn="ctr"/>
            <a:r>
              <a:rPr lang="es-ES" sz="1400" dirty="0" smtClean="0"/>
              <a:t>Prepara para el I + 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907098" y="4150821"/>
            <a:ext cx="22902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Innovación</a:t>
            </a:r>
          </a:p>
          <a:p>
            <a:pPr algn="ctr"/>
            <a:r>
              <a:rPr lang="es-ES" sz="1400" dirty="0" smtClean="0"/>
              <a:t>Convierte el Conocimiento </a:t>
            </a:r>
          </a:p>
          <a:p>
            <a:pPr algn="ctr"/>
            <a:r>
              <a:rPr lang="es-ES" sz="1400" dirty="0" smtClean="0"/>
              <a:t>en Riqueza</a:t>
            </a:r>
            <a:endParaRPr lang="es-ES" sz="1400" dirty="0"/>
          </a:p>
        </p:txBody>
      </p:sp>
      <p:sp>
        <p:nvSpPr>
          <p:cNvPr id="10" name="Flecha derecha 9"/>
          <p:cNvSpPr/>
          <p:nvPr/>
        </p:nvSpPr>
        <p:spPr>
          <a:xfrm rot="18200347">
            <a:off x="2115569" y="2868637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lecha derecha 10"/>
          <p:cNvSpPr/>
          <p:nvPr/>
        </p:nvSpPr>
        <p:spPr>
          <a:xfrm rot="3155622">
            <a:off x="4337429" y="2871696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lecha derecha 11"/>
          <p:cNvSpPr/>
          <p:nvPr/>
        </p:nvSpPr>
        <p:spPr>
          <a:xfrm rot="10800000">
            <a:off x="3131840" y="4581128"/>
            <a:ext cx="2436346" cy="43204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04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738336"/>
          </a:xfrm>
        </p:spPr>
        <p:txBody>
          <a:bodyPr>
            <a:normAutofit/>
          </a:bodyPr>
          <a:lstStyle/>
          <a:p>
            <a:pPr algn="ctr"/>
            <a: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El Capital Humano y la Innovaci</a:t>
            </a:r>
            <a:r>
              <a:rPr lang="es-ES" sz="2800" kern="0" dirty="0" smtClean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ón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r>
              <a:rPr lang="es-ES_tradnl" dirty="0"/>
              <a:t>Se explica la dinámica del crecimiento económico a partir de los niveles educativos de los individuos. </a:t>
            </a:r>
            <a:endParaRPr lang="es-ES_tradnl" dirty="0" smtClean="0"/>
          </a:p>
          <a:p>
            <a:endParaRPr lang="es-ES" dirty="0"/>
          </a:p>
          <a:p>
            <a:r>
              <a:rPr lang="es-ES_tradnl" dirty="0"/>
              <a:t>Los individuos más educados están en mejores condiciones de discriminar entre buenas y malas ideas, en mejores condiciones de resolver problemas y de ser más atrevidos para incursionar en actividades emprendedoras. Incentivando más la innovación en las empresas y tienen mayor disposición  para asimilar innovaciones procedentes del exterior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El </a:t>
            </a:r>
            <a:r>
              <a:rPr lang="es-ES_tradnl" dirty="0"/>
              <a:t>conocimiento también es extensivo, los conocimientos son más productivos cuando se desenvuelve en un ecosistema de un alto nivel humano.</a:t>
            </a:r>
            <a:endParaRPr lang="es-ES" dirty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8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64" y="956656"/>
            <a:ext cx="4075898" cy="442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4815471" y="1087289"/>
            <a:ext cx="4132433" cy="4714299"/>
            <a:chOff x="4971033" y="959174"/>
            <a:chExt cx="4132433" cy="4714299"/>
          </a:xfrm>
        </p:grpSpPr>
        <p:grpSp>
          <p:nvGrpSpPr>
            <p:cNvPr id="3" name="2 Grupo"/>
            <p:cNvGrpSpPr/>
            <p:nvPr/>
          </p:nvGrpSpPr>
          <p:grpSpPr>
            <a:xfrm>
              <a:off x="4971033" y="959174"/>
              <a:ext cx="3994466" cy="4714299"/>
              <a:chOff x="4971033" y="959174"/>
              <a:chExt cx="3994466" cy="4714299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033" y="1371468"/>
                <a:ext cx="3994466" cy="430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1 CuadroTexto"/>
              <p:cNvSpPr txBox="1"/>
              <p:nvPr/>
            </p:nvSpPr>
            <p:spPr>
              <a:xfrm>
                <a:off x="5536278" y="959174"/>
                <a:ext cx="2993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Esfuerzos NO Coordinados</a:t>
                </a:r>
                <a:endParaRPr lang="es-MX" dirty="0"/>
              </a:p>
            </p:txBody>
          </p:sp>
        </p:grpSp>
        <p:sp>
          <p:nvSpPr>
            <p:cNvPr id="7" name="6 CuadroTexto"/>
            <p:cNvSpPr txBox="1"/>
            <p:nvPr/>
          </p:nvSpPr>
          <p:spPr>
            <a:xfrm rot="20188233">
              <a:off x="6266718" y="2696260"/>
              <a:ext cx="1532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dirty="0"/>
                <a:t>EDUCACIÓN</a:t>
              </a:r>
              <a:endParaRPr lang="es-MX" dirty="0"/>
            </a:p>
          </p:txBody>
        </p:sp>
        <p:sp>
          <p:nvSpPr>
            <p:cNvPr id="47" name="46 CuadroTexto"/>
            <p:cNvSpPr txBox="1"/>
            <p:nvPr/>
          </p:nvSpPr>
          <p:spPr>
            <a:xfrm rot="578255">
              <a:off x="7787243" y="3126183"/>
              <a:ext cx="1316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dirty="0"/>
                <a:t>GOBIERNO</a:t>
              </a:r>
              <a:endParaRPr lang="es-MX" dirty="0"/>
            </a:p>
          </p:txBody>
        </p:sp>
        <p:sp>
          <p:nvSpPr>
            <p:cNvPr id="48" name="47 CuadroTexto"/>
            <p:cNvSpPr txBox="1"/>
            <p:nvPr/>
          </p:nvSpPr>
          <p:spPr>
            <a:xfrm rot="19778742">
              <a:off x="5414625" y="4108510"/>
              <a:ext cx="1316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dirty="0"/>
                <a:t>INDUSTRIA</a:t>
              </a:r>
              <a:endParaRPr lang="es-MX" dirty="0"/>
            </a:p>
          </p:txBody>
        </p:sp>
        <p:sp>
          <p:nvSpPr>
            <p:cNvPr id="49" name="48 CuadroTexto"/>
            <p:cNvSpPr txBox="1"/>
            <p:nvPr/>
          </p:nvSpPr>
          <p:spPr>
            <a:xfrm rot="711062">
              <a:off x="6975304" y="1817678"/>
              <a:ext cx="785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u="heavy" dirty="0" smtClean="0">
                  <a:solidFill>
                    <a:srgbClr val="FF0000"/>
                  </a:solidFill>
                </a:rPr>
                <a:t>I+D+i</a:t>
              </a:r>
              <a:endParaRPr lang="es-MX" sz="1600" b="1" u="heavy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716016" y="1556792"/>
            <a:ext cx="4248472" cy="4464496"/>
            <a:chOff x="169056" y="-918870"/>
            <a:chExt cx="6563184" cy="7126733"/>
          </a:xfrm>
        </p:grpSpPr>
        <p:pic>
          <p:nvPicPr>
            <p:cNvPr id="42" name="Picture 3" descr="C:\Users\Luis Villa\AppData\Local\Microsoft\Windows\Temporary Internet Files\Content.IE5\0U040KVL\MP900442177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6" y="-918870"/>
              <a:ext cx="6563184" cy="7126733"/>
            </a:xfrm>
            <a:prstGeom prst="rect">
              <a:avLst/>
            </a:prstGeom>
            <a:noFill/>
          </p:spPr>
        </p:pic>
        <p:sp>
          <p:nvSpPr>
            <p:cNvPr id="52" name="51 CuadroTexto"/>
            <p:cNvSpPr txBox="1"/>
            <p:nvPr/>
          </p:nvSpPr>
          <p:spPr>
            <a:xfrm rot="19188638">
              <a:off x="1935158" y="1772816"/>
              <a:ext cx="776963" cy="35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sz="900" dirty="0" smtClean="0"/>
                <a:t>IES</a:t>
              </a:r>
              <a:endParaRPr lang="es-MX" sz="900" dirty="0"/>
            </a:p>
          </p:txBody>
        </p:sp>
        <p:sp>
          <p:nvSpPr>
            <p:cNvPr id="50" name="49 CuadroTexto"/>
            <p:cNvSpPr txBox="1"/>
            <p:nvPr/>
          </p:nvSpPr>
          <p:spPr>
            <a:xfrm rot="19260367">
              <a:off x="2873515" y="847342"/>
              <a:ext cx="1316223" cy="35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sz="900" dirty="0"/>
                <a:t>INDUSTRIA</a:t>
              </a:r>
              <a:endParaRPr lang="es-MX" sz="900" dirty="0"/>
            </a:p>
          </p:txBody>
        </p:sp>
        <p:sp>
          <p:nvSpPr>
            <p:cNvPr id="51" name="50 CuadroTexto"/>
            <p:cNvSpPr txBox="1"/>
            <p:nvPr/>
          </p:nvSpPr>
          <p:spPr>
            <a:xfrm rot="18652281">
              <a:off x="4591013" y="1788254"/>
              <a:ext cx="1316222" cy="35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1600" b="1" u="heavy">
                  <a:solidFill>
                    <a:srgbClr val="FF0000"/>
                  </a:solidFill>
                </a:defRPr>
              </a:lvl1pPr>
            </a:lstStyle>
            <a:p>
              <a:r>
                <a:rPr lang="es-ES" sz="900" dirty="0"/>
                <a:t>GOBIERNO</a:t>
              </a:r>
              <a:endParaRPr lang="es-MX" sz="900" dirty="0"/>
            </a:p>
          </p:txBody>
        </p:sp>
        <p:sp>
          <p:nvSpPr>
            <p:cNvPr id="53" name="52 CuadroTexto"/>
            <p:cNvSpPr txBox="1"/>
            <p:nvPr/>
          </p:nvSpPr>
          <p:spPr>
            <a:xfrm rot="18694811">
              <a:off x="3281961" y="2802807"/>
              <a:ext cx="785117" cy="35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u="heavy" dirty="0" smtClean="0">
                  <a:solidFill>
                    <a:srgbClr val="FF0000"/>
                  </a:solidFill>
                </a:rPr>
                <a:t>I+D+i</a:t>
              </a:r>
              <a:endParaRPr lang="es-MX" sz="900" b="1" u="heavy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30485" y="1277746"/>
            <a:ext cx="8445971" cy="4167478"/>
            <a:chOff x="35496" y="1071014"/>
            <a:chExt cx="5565651" cy="2777840"/>
          </a:xfrm>
        </p:grpSpPr>
        <p:sp>
          <p:nvSpPr>
            <p:cNvPr id="30" name="29 Rectángulo"/>
            <p:cNvSpPr>
              <a:spLocks noChangeArrowheads="1"/>
            </p:cNvSpPr>
            <p:nvPr/>
          </p:nvSpPr>
          <p:spPr bwMode="auto">
            <a:xfrm>
              <a:off x="56580" y="1071014"/>
              <a:ext cx="351755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1.- 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Mejorar el </a:t>
              </a: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sistema educativo </a:t>
              </a:r>
            </a:p>
          </p:txBody>
        </p:sp>
        <p:sp>
          <p:nvSpPr>
            <p:cNvPr id="31" name="30 Rectángulo"/>
            <p:cNvSpPr>
              <a:spLocks noChangeArrowheads="1"/>
            </p:cNvSpPr>
            <p:nvPr/>
          </p:nvSpPr>
          <p:spPr bwMode="auto">
            <a:xfrm>
              <a:off x="56580" y="1371468"/>
              <a:ext cx="4299397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2.- Conseguir que la Universidad y la </a:t>
              </a:r>
              <a:endParaRPr lang="es-ES" sz="2000" b="1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     investigación </a:t>
              </a: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pública se impliquen 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en </a:t>
              </a: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la </a:t>
              </a:r>
              <a:endParaRPr lang="es-ES" sz="2000" b="1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     solución </a:t>
              </a: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de los problemas de su entorno</a:t>
              </a:r>
            </a:p>
          </p:txBody>
        </p:sp>
        <p:sp>
          <p:nvSpPr>
            <p:cNvPr id="36" name="35 Rectángulo"/>
            <p:cNvSpPr>
              <a:spLocks noChangeArrowheads="1"/>
            </p:cNvSpPr>
            <p:nvPr/>
          </p:nvSpPr>
          <p:spPr bwMode="auto">
            <a:xfrm>
              <a:off x="56580" y="2132856"/>
              <a:ext cx="554456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.</a:t>
              </a: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- Implicar a la financiación privada en la </a:t>
              </a:r>
              <a:endParaRPr lang="es-ES" sz="2000" b="1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     innovación: OTT </a:t>
              </a:r>
              <a:endParaRPr lang="es-E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36 Rectángulo"/>
            <p:cNvSpPr>
              <a:spLocks noChangeArrowheads="1"/>
            </p:cNvSpPr>
            <p:nvPr/>
          </p:nvSpPr>
          <p:spPr bwMode="auto">
            <a:xfrm>
              <a:off x="56580" y="2636912"/>
              <a:ext cx="472757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4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.</a:t>
              </a: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- Lograr que las PYMES encuentren una amplia 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     </a:t>
              </a:r>
            </a:p>
            <a:p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     oferta </a:t>
              </a: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de servicios para la innovación </a:t>
              </a: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35496" y="3140968"/>
              <a:ext cx="45148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5</a:t>
              </a:r>
              <a:r>
                <a:rPr lang="es-ES" sz="2000" b="1" dirty="0" smtClean="0">
                  <a:latin typeface="Calibri" pitchFamily="34" charset="0"/>
                  <a:cs typeface="Calibri" pitchFamily="34" charset="0"/>
                </a:rPr>
                <a:t>.</a:t>
              </a:r>
              <a:r>
                <a:rPr lang="es-ES" sz="2000" b="1" dirty="0">
                  <a:latin typeface="Calibri" pitchFamily="34" charset="0"/>
                  <a:cs typeface="Calibri" pitchFamily="34" charset="0"/>
                </a:rPr>
                <a:t>- Preparar a las PYMES para el mercado global </a:t>
              </a:r>
            </a:p>
          </p:txBody>
        </p:sp>
      </p:grpSp>
      <p:sp>
        <p:nvSpPr>
          <p:cNvPr id="41" name="Título 40"/>
          <p:cNvSpPr>
            <a:spLocks noGrp="1"/>
          </p:cNvSpPr>
          <p:nvPr>
            <p:ph type="title"/>
          </p:nvPr>
        </p:nvSpPr>
        <p:spPr>
          <a:xfrm>
            <a:off x="467544" y="-9955"/>
            <a:ext cx="8229600" cy="1143000"/>
          </a:xfrm>
        </p:spPr>
        <p:txBody>
          <a:bodyPr/>
          <a:lstStyle/>
          <a:p>
            <a:r>
              <a:rPr lang="es-ES" sz="2800" dirty="0" smtClean="0"/>
              <a:t>Retos para </a:t>
            </a:r>
            <a:r>
              <a:rPr lang="es-ES" sz="2800" dirty="0" smtClean="0"/>
              <a:t>Impulsar </a:t>
            </a:r>
            <a:r>
              <a:rPr lang="es-ES" sz="2800" dirty="0" smtClean="0"/>
              <a:t>la Innovaci</a:t>
            </a:r>
            <a:r>
              <a:rPr lang="es-ES" sz="2800" dirty="0" smtClean="0"/>
              <a:t>ón</a:t>
            </a:r>
            <a:endParaRPr lang="es-ES" sz="28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848457" y="6421978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Texto del 1-10  </a:t>
            </a:r>
          </a:p>
          <a:p>
            <a:r>
              <a:rPr lang="es-ES" sz="800" dirty="0" smtClean="0"/>
              <a:t>Dr. </a:t>
            </a:r>
            <a:r>
              <a:rPr lang="es-ES" sz="800" dirty="0" smtClean="0"/>
              <a:t>Fco</a:t>
            </a:r>
            <a:r>
              <a:rPr lang="es-ES" sz="800" dirty="0" smtClean="0"/>
              <a:t>. Javier Martínez García</a:t>
            </a:r>
          </a:p>
          <a:p>
            <a:r>
              <a:rPr lang="es-ES" sz="800" dirty="0" smtClean="0"/>
              <a:t>Director General Fundación UCEIF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37391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/>
            </a:r>
            <a:r>
              <a:rPr lang="es-ES" sz="2800" dirty="0"/>
              <a:t>Desde la T</a:t>
            </a:r>
            <a:r>
              <a:rPr lang="es-ES" sz="2800" dirty="0"/>
              <a:t>e</a:t>
            </a:r>
            <a:r>
              <a:rPr lang="es-ES" sz="2800" dirty="0"/>
              <a:t>cnología de la I</a:t>
            </a:r>
            <a:r>
              <a:rPr lang="es-ES" sz="2800" dirty="0"/>
              <a:t>n</a:t>
            </a:r>
            <a:r>
              <a:rPr lang="es-ES" sz="2800" dirty="0"/>
              <a:t>formación y </a:t>
            </a:r>
            <a:r>
              <a:rPr lang="es-ES" sz="2800" dirty="0"/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dirty="0" smtClean="0">
                <a:solidFill>
                  <a:srgbClr val="000090"/>
                </a:solidFill>
              </a:rPr>
              <a:t>¿</a:t>
            </a:r>
            <a:r>
              <a:rPr lang="es-ES" sz="2000" dirty="0">
                <a:solidFill>
                  <a:srgbClr val="000090"/>
                </a:solidFill>
              </a:rPr>
              <a:t>Queremos crecer al 6%?</a:t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/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>¿</a:t>
            </a:r>
            <a:r>
              <a:rPr lang="es-ES" sz="2000" dirty="0" smtClean="0">
                <a:solidFill>
                  <a:srgbClr val="000090"/>
                </a:solidFill>
              </a:rPr>
              <a:t>En QUÉ vamos a ser potencia?</a:t>
            </a:r>
            <a:r>
              <a:rPr lang="es-ES" sz="2000" dirty="0">
                <a:solidFill>
                  <a:srgbClr val="000090"/>
                </a:solidFill>
              </a:rPr>
              <a:t/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/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>¿cómo vamos a IMPULSAR ESTA META?</a:t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/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>¿Qué vamos a </a:t>
            </a:r>
            <a:r>
              <a:rPr lang="es-ES" sz="2000" dirty="0" smtClean="0">
                <a:solidFill>
                  <a:srgbClr val="000090"/>
                </a:solidFill>
              </a:rPr>
              <a:t>desarrollar en </a:t>
            </a:r>
            <a:r>
              <a:rPr lang="es-ES" sz="1600" dirty="0" smtClean="0">
                <a:solidFill>
                  <a:srgbClr val="0000FF"/>
                </a:solidFill>
              </a:rPr>
              <a:t>LOS </a:t>
            </a:r>
            <a:r>
              <a:rPr lang="es-ES" sz="1600" dirty="0">
                <a:solidFill>
                  <a:srgbClr val="0000FF"/>
                </a:solidFill>
              </a:rPr>
              <a:t>CLUSTERS, TECNOPOLOS, PARQUES CIENTÍFICOS, NUEVOS CENTROS de INVESTIGACIÓN </a:t>
            </a:r>
            <a:r>
              <a:rPr lang="es-ES" sz="1600" dirty="0">
                <a:solidFill>
                  <a:schemeClr val="tx1"/>
                </a:solidFill>
              </a:rPr>
              <a:t>?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/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>¿CÓMO VAMOS A TRANSITAR DEL DISCURSO A lo factible DESDE NUESTRAS FORTALEZAS?</a:t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000090"/>
                </a:solidFill>
              </a:rPr>
              <a:t/>
            </a:r>
            <a:br>
              <a:rPr lang="es-ES" sz="2000" dirty="0">
                <a:solidFill>
                  <a:srgbClr val="000090"/>
                </a:solidFill>
              </a:rPr>
            </a:br>
            <a:r>
              <a:rPr lang="es-ES" sz="2000" dirty="0">
                <a:solidFill>
                  <a:srgbClr val="FF0000"/>
                </a:solidFill>
              </a:rPr>
              <a:t>¿Hacia donde tiene que ir la ciencia EN MÉXICO? </a:t>
            </a:r>
            <a:br>
              <a:rPr lang="es-ES" sz="2000" dirty="0">
                <a:solidFill>
                  <a:srgbClr val="FF0000"/>
                </a:solidFill>
              </a:rPr>
            </a:br>
            <a:r>
              <a:rPr lang="es-ES" sz="2000" dirty="0">
                <a:solidFill>
                  <a:srgbClr val="FF0000"/>
                </a:solidFill>
              </a:rPr>
              <a:t/>
            </a:r>
            <a:br>
              <a:rPr lang="es-ES" sz="2000" dirty="0">
                <a:solidFill>
                  <a:srgbClr val="FF0000"/>
                </a:solidFill>
              </a:rPr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338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/>
          <a:lstStyle/>
          <a:p>
            <a:pPr algn="ctr"/>
            <a:r>
              <a:rPr lang="es-ES" dirty="0" smtClean="0"/>
              <a:t>EL DIA DE HOY</a:t>
            </a:r>
            <a:br>
              <a:rPr lang="es-ES" dirty="0" smtClean="0"/>
            </a:br>
            <a:r>
              <a:rPr lang="es-ES" dirty="0" smtClean="0"/>
              <a:t>DE LOS ACTORES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01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s-MX" sz="25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Evaluación promedio del personal en CC: público</a:t>
            </a:r>
            <a:endParaRPr lang="en-US" sz="2500" kern="0" dirty="0">
              <a:solidFill>
                <a:srgbClr val="1F497D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113128"/>
              </p:ext>
            </p:extLst>
          </p:nvPr>
        </p:nvGraphicFramePr>
        <p:xfrm>
          <a:off x="742950" y="1597025"/>
          <a:ext cx="7010400" cy="471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Hoja de cálculo habilitada para macros" r:id="rId4" imgW="8763000" imgH="6391365" progId="Excel.SheetMacroEnabled.12">
                  <p:link/>
                </p:oleObj>
              </mc:Choice>
              <mc:Fallback>
                <p:oleObj name="Hoja de cálculo habilitada para macros" r:id="rId4" imgW="8763000" imgH="6391365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950" y="1597025"/>
                        <a:ext cx="7010400" cy="471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077075" y="2333625"/>
            <a:ext cx="186690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rgbClr val="002060"/>
                </a:solidFill>
              </a:rPr>
              <a:t>Soft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 err="1" smtClean="0">
                <a:solidFill>
                  <a:srgbClr val="002060"/>
                </a:solidFill>
              </a:rPr>
              <a:t>skills</a:t>
            </a:r>
            <a:r>
              <a:rPr lang="es-MX" dirty="0" smtClean="0">
                <a:solidFill>
                  <a:srgbClr val="002060"/>
                </a:solidFill>
              </a:rPr>
              <a:t>: peor evaluado</a:t>
            </a:r>
          </a:p>
          <a:p>
            <a:endParaRPr lang="es-MX" dirty="0">
              <a:solidFill>
                <a:srgbClr val="002060"/>
              </a:solidFill>
            </a:endParaRPr>
          </a:p>
          <a:p>
            <a:r>
              <a:rPr lang="es-MX" dirty="0" smtClean="0">
                <a:solidFill>
                  <a:srgbClr val="002060"/>
                </a:solidFill>
              </a:rPr>
              <a:t>Conocimientos y capacidad para resolución de problemas: mejor evaluados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s-MX" sz="2500" kern="0" dirty="0">
                <a:solidFill>
                  <a:srgbClr val="1F497D"/>
                </a:solidFill>
                <a:latin typeface="Arial"/>
                <a:ea typeface="+mj-ea"/>
                <a:cs typeface="+mj-cs"/>
              </a:rPr>
              <a:t>Evaluación del promedio del personal en CC</a:t>
            </a:r>
            <a:endParaRPr lang="en-US" sz="2500" kern="0" dirty="0">
              <a:solidFill>
                <a:srgbClr val="1F497D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62423"/>
              </p:ext>
            </p:extLst>
          </p:nvPr>
        </p:nvGraphicFramePr>
        <p:xfrm>
          <a:off x="1066800" y="1597025"/>
          <a:ext cx="7008813" cy="464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Hoja de cálculo habilitada para macros" r:id="rId4" imgW="8763000" imgH="6391365" progId="Excel.SheetMacroEnabled.12">
                  <p:link/>
                </p:oleObj>
              </mc:Choice>
              <mc:Fallback>
                <p:oleObj name="Hoja de cálculo habilitada para macros" r:id="rId4" imgW="8763000" imgH="6391365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597025"/>
                        <a:ext cx="7008813" cy="464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8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_Point_F_Cla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rige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14148</TotalTime>
  <Words>581</Words>
  <Application>Microsoft Macintosh PowerPoint</Application>
  <PresentationFormat>Presentación en pantalla (4:3)</PresentationFormat>
  <Paragraphs>100</Paragraphs>
  <Slides>13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Vínculos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Origen</vt:lpstr>
      <vt:lpstr>Diseño predeterminado</vt:lpstr>
      <vt:lpstr>Power_Point_F_Claro</vt:lpstr>
      <vt:lpstr>1_Origen</vt:lpstr>
      <vt:lpstr>\\Server1\tic\Modelo_Demanda\2011\Proyectos especiales\IPN Estudio RH Maestría Computo\Datos\Fuente\Fuente_IPN.xlsm!G05Apu</vt:lpstr>
      <vt:lpstr>\\Server1\tic\Modelo_Demanda\2011\Proyectos especiales\IPN Estudio RH Maestría Computo\Datos\Fuente\Fuente_IPN.xlsm!G05AS3</vt:lpstr>
      <vt:lpstr>HACIA DONDE VA LA CIENCIA EN MÉXICO Información y Comunicación</vt:lpstr>
      <vt:lpstr>I + D + i Ejercicios Convergentes</vt:lpstr>
      <vt:lpstr>De la Ciencia a la Innovación TRIÁNGULO DEL CONOCIMIENTO</vt:lpstr>
      <vt:lpstr>El Capital Humano y la Innovación</vt:lpstr>
      <vt:lpstr>Retos para Impulsar la Innovación</vt:lpstr>
      <vt:lpstr>_x0016_Desde la Tecnología de la Información y Comunicaciones</vt:lpstr>
      <vt:lpstr>EL DIA DE HOY DE LOS ACTORES</vt:lpstr>
      <vt:lpstr>Evaluación promedio del personal en CC: público</vt:lpstr>
      <vt:lpstr>Evaluación del promedio del personal en CC</vt:lpstr>
      <vt:lpstr>Educación Hoy 2013 la ECDE Perspectiva Organización para la Cooperación y el Desarrollo Económico</vt:lpstr>
      <vt:lpstr>Comentarios Finales</vt:lpstr>
      <vt:lpstr>EN LOS PRÓXIMOS  6 y 12  AÑOS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DE LA SUBDIRECCIÓN ACADÉMICA 2010-2012</dc:title>
  <dc:creator>Victor</dc:creator>
  <cp:lastModifiedBy>Luis Alfonso Villa Vargas</cp:lastModifiedBy>
  <cp:revision>546</cp:revision>
  <dcterms:created xsi:type="dcterms:W3CDTF">2010-10-03T19:15:58Z</dcterms:created>
  <dcterms:modified xsi:type="dcterms:W3CDTF">2013-02-22T15:16:05Z</dcterms:modified>
</cp:coreProperties>
</file>