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8" r:id="rId3"/>
    <p:sldId id="260" r:id="rId4"/>
    <p:sldId id="261" r:id="rId5"/>
    <p:sldId id="264" r:id="rId6"/>
    <p:sldId id="301" r:id="rId7"/>
    <p:sldId id="265" r:id="rId8"/>
    <p:sldId id="266" r:id="rId9"/>
    <p:sldId id="403" r:id="rId10"/>
    <p:sldId id="399" r:id="rId11"/>
    <p:sldId id="402" r:id="rId12"/>
    <p:sldId id="397" r:id="rId13"/>
    <p:sldId id="404" r:id="rId14"/>
    <p:sldId id="309" r:id="rId15"/>
    <p:sldId id="284" r:id="rId16"/>
    <p:sldId id="286" r:id="rId17"/>
    <p:sldId id="290" r:id="rId18"/>
    <p:sldId id="293" r:id="rId19"/>
    <p:sldId id="296" r:id="rId20"/>
    <p:sldId id="379" r:id="rId21"/>
    <p:sldId id="380" r:id="rId22"/>
    <p:sldId id="381" r:id="rId23"/>
    <p:sldId id="382" r:id="rId24"/>
    <p:sldId id="371" r:id="rId25"/>
    <p:sldId id="343" r:id="rId26"/>
    <p:sldId id="346" r:id="rId27"/>
    <p:sldId id="348" r:id="rId28"/>
    <p:sldId id="350" r:id="rId29"/>
    <p:sldId id="352" r:id="rId30"/>
    <p:sldId id="353" r:id="rId31"/>
    <p:sldId id="357" r:id="rId32"/>
    <p:sldId id="364" r:id="rId33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0000"/>
    <a:srgbClr val="008000"/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42" autoAdjust="0"/>
    <p:restoredTop sz="94671" autoAdjust="0"/>
  </p:normalViewPr>
  <p:slideViewPr>
    <p:cSldViewPr showGuides="1">
      <p:cViewPr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C5D0A-0DB1-4907-B969-18A9063C9126}" type="datetimeFigureOut">
              <a:rPr lang="es-MX" smtClean="0"/>
              <a:t>2013-03-12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C383A-BE9F-4D86-94E1-951E7B5A5A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7805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C1285A-2412-4A49-916C-649BD44E53E8}" type="datetime1">
              <a:rPr lang="es-MX"/>
              <a:pPr>
                <a:defRPr/>
              </a:pPr>
              <a:t>2013-03-12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E45E746-514A-46BF-AD4A-3BFF77B8DA3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560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50D933A7-5496-4873-B174-135CCDABE176}" type="slidenum">
              <a:rPr lang="es-MX" smtClean="0"/>
              <a:pPr eaLnBrk="1" hangingPunct="1"/>
              <a:t>1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31ACE78-B6E7-4289-B85C-B1124DBA91A0}" type="datetime1">
              <a:rPr lang="es-MX"/>
              <a:pPr>
                <a:defRPr/>
              </a:pPr>
              <a:t>2013-03-12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8BC1808-B88A-476F-96DD-BBF2A61FB7B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84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4122"/>
          </a:xfrm>
          <a:prstGeom prst="rect">
            <a:avLst/>
          </a:prstGeom>
        </p:spPr>
        <p:txBody>
          <a:bodyPr/>
          <a:lstStyle>
            <a:lvl1pPr>
              <a:defRPr sz="2800" b="0" baseline="0">
                <a:solidFill>
                  <a:srgbClr val="C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/>
          <a:lstStyle>
            <a:lvl1pPr>
              <a:defRPr lang="es-ES" sz="2400" kern="1200" baseline="0" dirty="0" smtClean="0">
                <a:solidFill>
                  <a:srgbClr val="0066FF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>
              <a:defRPr sz="2000" baseline="0">
                <a:solidFill>
                  <a:srgbClr val="FF0000"/>
                </a:solidFill>
                <a:latin typeface="Arial" pitchFamily="34" charset="0"/>
              </a:defRPr>
            </a:lvl2pPr>
            <a:lvl3pPr>
              <a:defRPr sz="1800">
                <a:solidFill>
                  <a:srgbClr val="008000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rgbClr val="C00000"/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8676829" y="5877272"/>
            <a:ext cx="431675" cy="364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A88601-AE5F-4F56-8959-7CBA11D95BF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112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C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008000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rgbClr val="0070C0"/>
                </a:solidFill>
                <a:latin typeface="Arial" pitchFamily="34" charset="0"/>
              </a:defRPr>
            </a:lvl1pPr>
            <a:lvl2pPr>
              <a:defRPr sz="2000" baseline="0">
                <a:solidFill>
                  <a:srgbClr val="FF0000"/>
                </a:solidFill>
                <a:latin typeface="Arial" pitchFamily="34" charset="0"/>
              </a:defRPr>
            </a:lvl2pPr>
            <a:lvl3pPr>
              <a:defRPr sz="1800" baseline="0">
                <a:solidFill>
                  <a:srgbClr val="008000"/>
                </a:solidFill>
                <a:latin typeface="Arial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800" baseline="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C636FDF-904E-4F0C-BB1C-CE5FD0475AEA}" type="datetime1">
              <a:rPr lang="es-MX"/>
              <a:pPr>
                <a:defRPr/>
              </a:pPr>
              <a:t>2013-03-12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67713D8-FBA5-43D1-B61F-3E1054D8AF3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8676829" y="5877272"/>
            <a:ext cx="431675" cy="364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5FA88601-AE5F-4F56-8959-7CBA11D95BFA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5317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rgbClr val="C00000"/>
                </a:solidFill>
                <a:latin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D6D7F3E-D52E-460F-94BA-4287B44C54AC}" type="datetime1">
              <a:rPr lang="es-MX"/>
              <a:pPr>
                <a:defRPr/>
              </a:pPr>
              <a:t>2013-03-12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EC6BE5-6C84-479A-BE06-215AFB5D89A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6" name="5 Marcador de número de diapositiva"/>
          <p:cNvSpPr txBox="1">
            <a:spLocks/>
          </p:cNvSpPr>
          <p:nvPr userDrawn="1"/>
        </p:nvSpPr>
        <p:spPr>
          <a:xfrm>
            <a:off x="8676829" y="5877272"/>
            <a:ext cx="431675" cy="364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5FA88601-AE5F-4F56-8959-7CBA11D95BFA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64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EE3A01A-3BE7-4AA2-991E-4AFCAF71E850}" type="datetime1">
              <a:rPr lang="es-MX"/>
              <a:pPr>
                <a:defRPr/>
              </a:pPr>
              <a:t>2013-03-12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95C8FFB-70C0-41CD-8A0B-264E60F4014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606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2550" y="6199188"/>
            <a:ext cx="100013" cy="600075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80975" y="6381750"/>
            <a:ext cx="89630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1100">
                <a:solidFill>
                  <a:srgbClr val="365F91"/>
                </a:solidFill>
                <a:latin typeface="Copperplate Gothic Bold" charset="0"/>
              </a:rPr>
              <a:t>Hacia D</a:t>
            </a:r>
            <a:r>
              <a:rPr lang="es-ES" sz="1100">
                <a:solidFill>
                  <a:srgbClr val="365F91"/>
                </a:solidFill>
              </a:rPr>
              <a:t>ó</a:t>
            </a:r>
            <a:r>
              <a:rPr lang="es-ES" sz="1100">
                <a:solidFill>
                  <a:srgbClr val="365F91"/>
                </a:solidFill>
                <a:latin typeface="Copperplate Gothic Bold" charset="0"/>
              </a:rPr>
              <a:t>nde va la Ciencia en M</a:t>
            </a:r>
            <a:r>
              <a:rPr lang="es-ES" sz="1100">
                <a:solidFill>
                  <a:srgbClr val="365F91"/>
                </a:solidFill>
              </a:rPr>
              <a:t>é</a:t>
            </a:r>
            <a:r>
              <a:rPr lang="es-ES" sz="1100">
                <a:solidFill>
                  <a:srgbClr val="365F91"/>
                </a:solidFill>
                <a:latin typeface="Copperplate Gothic Bold" charset="0"/>
              </a:rPr>
              <a:t>xico</a:t>
            </a:r>
            <a:endParaRPr lang="es-MX" sz="800">
              <a:latin typeface="Arial" charset="0"/>
            </a:endParaRPr>
          </a:p>
          <a:p>
            <a:pPr eaLnBrk="0" hangingPunct="0"/>
            <a:r>
              <a:rPr lang="es-ES" sz="1000">
                <a:latin typeface="Copperplate Gothic Bold" charset="0"/>
              </a:rPr>
              <a:t>Un análisis para la acción desde las perspectivas académica, sectorial y tecnológica</a:t>
            </a:r>
            <a:r>
              <a:rPr lang="es-MX" sz="800">
                <a:latin typeface="Arial" charset="0"/>
              </a:rPr>
              <a:t> </a:t>
            </a:r>
            <a:endParaRPr lang="es-MX">
              <a:latin typeface="Arial" charset="0"/>
            </a:endParaRPr>
          </a:p>
        </p:txBody>
      </p:sp>
      <p:pic>
        <p:nvPicPr>
          <p:cNvPr id="1028" name="11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361113"/>
            <a:ext cx="4191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logo_amc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6" t="17516" r="12340" b="12512"/>
          <a:stretch>
            <a:fillRect/>
          </a:stretch>
        </p:blipFill>
        <p:spPr bwMode="auto">
          <a:xfrm>
            <a:off x="7864475" y="6381750"/>
            <a:ext cx="523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13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725" y="6381750"/>
            <a:ext cx="4413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40" r:id="rId3"/>
    <p:sldLayoutId id="2147483742" r:id="rId4"/>
    <p:sldLayoutId id="2147483743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n.cda.mx/" TargetMode="External"/><Relationship Id="rId2" Type="http://schemas.openxmlformats.org/officeDocument/2006/relationships/hyperlink" Target="mailto:svinals@prodigy.net.m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 txBox="1">
            <a:spLocks noChangeArrowheads="1"/>
          </p:cNvSpPr>
          <p:nvPr/>
        </p:nvSpPr>
        <p:spPr bwMode="auto">
          <a:xfrm>
            <a:off x="487363" y="188913"/>
            <a:ext cx="7972425" cy="2087562"/>
          </a:xfrm>
          <a:prstGeom prst="rect">
            <a:avLst/>
          </a:prstGeom>
          <a:solidFill>
            <a:srgbClr val="D9D9D9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algn="ctr" eaLnBrk="1" hangingPunct="1"/>
            <a:endParaRPr lang="es-MX" sz="900" b="1" dirty="0">
              <a:solidFill>
                <a:srgbClr val="C00000"/>
              </a:solidFill>
              <a:latin typeface="Arial" charset="0"/>
            </a:endParaRPr>
          </a:p>
          <a:p>
            <a:pPr algn="ctr" eaLnBrk="1" hangingPunct="1"/>
            <a:r>
              <a:rPr lang="es-MX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Agencia Espacial Mexicana</a:t>
            </a:r>
            <a:br>
              <a:rPr lang="es-MX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s-MX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“Hacia dónde va la ciencia en México”</a:t>
            </a:r>
          </a:p>
          <a:p>
            <a:pPr algn="ctr" eaLnBrk="1" hangingPunct="1"/>
            <a:r>
              <a:rPr lang="es-MX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 análisis desde la perspectiva académica, sectorial y tecnológica”</a:t>
            </a:r>
            <a:br>
              <a:rPr lang="es-MX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Universidad Nacional Autónoma de México</a:t>
            </a:r>
            <a:r>
              <a:rPr lang="es-MX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Centro de Ciencias de la Atmósfera, Ciudad Universitaria</a:t>
            </a:r>
            <a:br>
              <a:rPr lang="es-MX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13 de marzo de 2013</a:t>
            </a:r>
            <a:r>
              <a:rPr lang="es-MX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3315" name="Rectangle 5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827088" y="2593975"/>
            <a:ext cx="7345362" cy="2779241"/>
          </a:xfrm>
          <a:prstGeom prst="rect">
            <a:avLst/>
          </a:prstGeom>
          <a:solidFill>
            <a:srgbClr val="CCFFCC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1714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lvl="1" algn="ctr" eaLnBrk="1" hangingPunct="1">
              <a:spcBef>
                <a:spcPct val="20000"/>
              </a:spcBef>
              <a:buFont typeface="Arial" charset="0"/>
              <a:buNone/>
            </a:pPr>
            <a:endParaRPr lang="es-ES" sz="2400" b="1" dirty="0" smtClean="0">
              <a:solidFill>
                <a:srgbClr val="0000FF"/>
              </a:solidFill>
              <a:latin typeface="Arial" charset="0"/>
            </a:endParaRPr>
          </a:p>
          <a:p>
            <a:pPr lvl="1"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ES" sz="2400" b="1" dirty="0" smtClean="0">
                <a:solidFill>
                  <a:srgbClr val="0000FF"/>
                </a:solidFill>
                <a:latin typeface="Arial" charset="0"/>
              </a:rPr>
              <a:t>Formación de capital humano en el campo Espacial</a:t>
            </a:r>
            <a:endParaRPr lang="es-ES" sz="2400" b="1" dirty="0">
              <a:solidFill>
                <a:srgbClr val="0000FF"/>
              </a:solidFill>
              <a:latin typeface="Arial" charset="0"/>
            </a:endParaRPr>
          </a:p>
          <a:p>
            <a:pPr lvl="1"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ES" sz="1400" b="1" dirty="0" smtClean="0">
                <a:solidFill>
                  <a:srgbClr val="0000FF"/>
                </a:solidFill>
                <a:latin typeface="Arial" charset="0"/>
              </a:rPr>
              <a:t>Sergio </a:t>
            </a:r>
            <a:r>
              <a:rPr lang="es-ES" sz="1400" b="1" dirty="0">
                <a:solidFill>
                  <a:srgbClr val="0000FF"/>
                </a:solidFill>
                <a:latin typeface="Arial" charset="0"/>
              </a:rPr>
              <a:t>Viñals </a:t>
            </a:r>
            <a:r>
              <a:rPr lang="es-ES" sz="1400" b="1" dirty="0" smtClean="0">
                <a:solidFill>
                  <a:srgbClr val="0000FF"/>
                </a:solidFill>
                <a:latin typeface="Arial" charset="0"/>
              </a:rPr>
              <a:t>P</a:t>
            </a:r>
          </a:p>
          <a:p>
            <a:pPr lvl="1" algn="ctr"/>
            <a:r>
              <a:rPr lang="es-ES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Centro de Desarrollo Aeroespacial del IPN</a:t>
            </a:r>
          </a:p>
          <a:p>
            <a:pPr lvl="1" algn="ctr" eaLnBrk="1" hangingPunct="1">
              <a:spcBef>
                <a:spcPct val="20000"/>
              </a:spcBef>
              <a:buFont typeface="Arial" charset="0"/>
              <a:buNone/>
            </a:pPr>
            <a:endParaRPr lang="es-ES" sz="1400" b="1" dirty="0">
              <a:solidFill>
                <a:srgbClr val="0000FF"/>
              </a:solidFill>
              <a:latin typeface="Arial" charset="0"/>
            </a:endParaRPr>
          </a:p>
          <a:p>
            <a:pPr lvl="1"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sz="1400" dirty="0" err="1">
                <a:solidFill>
                  <a:srgbClr val="000000"/>
                </a:solidFill>
                <a:latin typeface="Arial" charset="0"/>
              </a:rPr>
              <a:t>CDA_276Rf_v2r3</a:t>
            </a:r>
            <a:r>
              <a:rPr lang="pt-BR" sz="1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Arial" charset="0"/>
              </a:rPr>
              <a:t>SVP</a:t>
            </a:r>
            <a:r>
              <a:rPr lang="pt-BR" sz="1400" dirty="0">
                <a:solidFill>
                  <a:srgbClr val="000000"/>
                </a:solidFill>
                <a:latin typeface="Arial" charset="0"/>
              </a:rPr>
              <a:t> AEM </a:t>
            </a:r>
            <a:r>
              <a:rPr lang="pt-BR" sz="1400" dirty="0" err="1">
                <a:solidFill>
                  <a:srgbClr val="000000"/>
                </a:solidFill>
                <a:latin typeface="Arial" charset="0"/>
              </a:rPr>
              <a:t>Adonde</a:t>
            </a:r>
            <a:r>
              <a:rPr lang="pt-BR" sz="1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Arial" charset="0"/>
              </a:rPr>
              <a:t>va</a:t>
            </a:r>
            <a:r>
              <a:rPr lang="pt-BR" sz="1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sz="1400" dirty="0" smtClean="0">
                <a:solidFill>
                  <a:srgbClr val="000000"/>
                </a:solidFill>
                <a:latin typeface="Arial" charset="0"/>
              </a:rPr>
              <a:t>Ciencia-130313.pptx</a:t>
            </a:r>
            <a:endParaRPr lang="es-MX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s-MX" b="1" dirty="0">
              <a:solidFill>
                <a:srgbClr val="0099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pt-BR" b="1" dirty="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pt-BR" b="1" dirty="0">
                <a:solidFill>
                  <a:srgbClr val="008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s-MX" dirty="0" smtClean="0"/>
              <a:t>Instituciones que ofrecen programas de licenciatura en materia Aeroespacial</a:t>
            </a:r>
            <a:endParaRPr lang="es-MX" dirty="0"/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7910411" cy="486794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CuadroTexto"/>
          <p:cNvSpPr txBox="1"/>
          <p:nvPr/>
        </p:nvSpPr>
        <p:spPr>
          <a:xfrm>
            <a:off x="971600" y="6165304"/>
            <a:ext cx="49546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Fuente: </a:t>
            </a:r>
            <a:r>
              <a:rPr lang="es-MX" sz="900" dirty="0" err="1" smtClean="0"/>
              <a:t>Proy</a:t>
            </a:r>
            <a:r>
              <a:rPr lang="es-MX" sz="900" dirty="0" smtClean="0"/>
              <a:t>. Multiinstitucional de </a:t>
            </a:r>
            <a:r>
              <a:rPr lang="es-MX" sz="900" dirty="0" err="1" smtClean="0"/>
              <a:t>Form</a:t>
            </a:r>
            <a:r>
              <a:rPr lang="es-MX" sz="900" dirty="0" smtClean="0"/>
              <a:t>. de Capital Humano en el Campo Espacial. AEM 2012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20004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Instituciones que </a:t>
            </a:r>
            <a:r>
              <a:rPr lang="es-MX" dirty="0" smtClean="0"/>
              <a:t>ofrecen programas de posgrado en Ingeniería Aeroespacial</a:t>
            </a:r>
            <a:endParaRPr lang="es-MX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22" y="1223349"/>
            <a:ext cx="7973210" cy="486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33538" y="6150496"/>
            <a:ext cx="49546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Fuente: </a:t>
            </a:r>
            <a:r>
              <a:rPr lang="es-MX" sz="900" dirty="0" err="1" smtClean="0"/>
              <a:t>Proy</a:t>
            </a:r>
            <a:r>
              <a:rPr lang="es-MX" sz="900" dirty="0" smtClean="0"/>
              <a:t>. Multiinstitucional de </a:t>
            </a:r>
            <a:r>
              <a:rPr lang="es-MX" sz="900" dirty="0" err="1" smtClean="0"/>
              <a:t>Form</a:t>
            </a:r>
            <a:r>
              <a:rPr lang="es-MX" sz="900" dirty="0" smtClean="0"/>
              <a:t>. de Capital Humano en el Campo Espacial. AEM 2012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31742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4624"/>
            <a:ext cx="8280920" cy="1008112"/>
          </a:xfrm>
        </p:spPr>
        <p:txBody>
          <a:bodyPr>
            <a:normAutofit/>
          </a:bodyPr>
          <a:lstStyle/>
          <a:p>
            <a:r>
              <a:rPr lang="es-MX" sz="2500" b="1" dirty="0" smtClean="0"/>
              <a:t>UANL-CIIIA Programa de </a:t>
            </a:r>
            <a:r>
              <a:rPr lang="es-MX" sz="2500" b="1" dirty="0"/>
              <a:t>maestría </a:t>
            </a:r>
            <a:r>
              <a:rPr lang="es-MX" sz="2500" b="1" dirty="0" smtClean="0"/>
              <a:t>en Ingeniería Aeroespacial (2012)</a:t>
            </a:r>
            <a:endParaRPr lang="es-MX" sz="25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51917"/>
            <a:ext cx="4546848" cy="5073427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Líneas de </a:t>
            </a:r>
            <a:r>
              <a:rPr lang="es-MX" b="1" dirty="0">
                <a:solidFill>
                  <a:srgbClr val="0070C0"/>
                </a:solidFill>
              </a:rPr>
              <a:t>conocimiento </a:t>
            </a:r>
            <a:r>
              <a:rPr lang="es-MX" b="1" dirty="0" smtClean="0">
                <a:solidFill>
                  <a:srgbClr val="0070C0"/>
                </a:solidFill>
              </a:rPr>
              <a:t>(ciencias):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Materiales </a:t>
            </a:r>
            <a:r>
              <a:rPr lang="es-MX" dirty="0" smtClean="0">
                <a:solidFill>
                  <a:srgbClr val="FF0000"/>
                </a:solidFill>
              </a:rPr>
              <a:t>Aeroespaciales;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Estructuras </a:t>
            </a:r>
            <a:r>
              <a:rPr lang="es-MX" dirty="0" smtClean="0">
                <a:solidFill>
                  <a:srgbClr val="FF0000"/>
                </a:solidFill>
              </a:rPr>
              <a:t>Aeroespaciales;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Dinámica de </a:t>
            </a:r>
            <a:r>
              <a:rPr lang="es-MX" dirty="0" smtClean="0">
                <a:solidFill>
                  <a:srgbClr val="FF0000"/>
                </a:solidFill>
              </a:rPr>
              <a:t>Vuelo.</a:t>
            </a:r>
            <a:endParaRPr lang="es-MX" dirty="0">
              <a:solidFill>
                <a:srgbClr val="FF0000"/>
              </a:solidFill>
            </a:endParaRPr>
          </a:p>
          <a:p>
            <a:r>
              <a:rPr lang="es-MX" b="1" dirty="0" smtClean="0">
                <a:solidFill>
                  <a:srgbClr val="0070C0"/>
                </a:solidFill>
              </a:rPr>
              <a:t>Créditos</a:t>
            </a:r>
            <a:r>
              <a:rPr lang="es-MX" b="1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80;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2,400 </a:t>
            </a:r>
            <a:r>
              <a:rPr lang="es-MX" dirty="0" err="1" smtClean="0">
                <a:solidFill>
                  <a:srgbClr val="FF0000"/>
                </a:solidFill>
              </a:rPr>
              <a:t>hrs</a:t>
            </a:r>
            <a:r>
              <a:rPr lang="es-MX" dirty="0" smtClean="0">
                <a:solidFill>
                  <a:srgbClr val="FF0000"/>
                </a:solidFill>
              </a:rPr>
              <a:t>.</a:t>
            </a:r>
            <a:endParaRPr lang="es-MX" dirty="0">
              <a:solidFill>
                <a:srgbClr val="FF000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</a:rPr>
              <a:t>Unidades de </a:t>
            </a:r>
            <a:r>
              <a:rPr lang="es-MX" b="1" dirty="0" smtClean="0">
                <a:solidFill>
                  <a:srgbClr val="0070C0"/>
                </a:solidFill>
              </a:rPr>
              <a:t>aprendizaje:</a:t>
            </a:r>
            <a:endParaRPr lang="es-MX" b="1" dirty="0">
              <a:solidFill>
                <a:srgbClr val="0070C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Obligatorias;</a:t>
            </a:r>
            <a:endParaRPr lang="es-MX" dirty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Optativas </a:t>
            </a:r>
            <a:r>
              <a:rPr lang="es-MX" dirty="0" smtClean="0">
                <a:solidFill>
                  <a:srgbClr val="FF0000"/>
                </a:solidFill>
              </a:rPr>
              <a:t>básicas;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Optativas </a:t>
            </a:r>
            <a:r>
              <a:rPr lang="es-MX" dirty="0" smtClean="0">
                <a:solidFill>
                  <a:srgbClr val="FF0000"/>
                </a:solidFill>
              </a:rPr>
              <a:t>Avanzadas;</a:t>
            </a:r>
            <a:endParaRPr lang="es-MX" dirty="0">
              <a:solidFill>
                <a:srgbClr val="FF0000"/>
              </a:solidFill>
            </a:endParaRPr>
          </a:p>
          <a:p>
            <a:pPr lvl="1"/>
            <a:r>
              <a:rPr lang="es-MX" dirty="0">
                <a:solidFill>
                  <a:srgbClr val="FF0000"/>
                </a:solidFill>
              </a:rPr>
              <a:t>Actividades </a:t>
            </a:r>
            <a:r>
              <a:rPr lang="es-MX" dirty="0" smtClean="0">
                <a:solidFill>
                  <a:srgbClr val="FF0000"/>
                </a:solidFill>
              </a:rPr>
              <a:t>complementarias.</a:t>
            </a:r>
            <a:endParaRPr lang="es-MX" dirty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97896" y="1451917"/>
            <a:ext cx="4038600" cy="1040979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0070C0"/>
                </a:solidFill>
              </a:rPr>
              <a:t>Duración: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4 </a:t>
            </a:r>
            <a:r>
              <a:rPr lang="es-MX" dirty="0" smtClean="0">
                <a:solidFill>
                  <a:srgbClr val="FF0000"/>
                </a:solidFill>
              </a:rPr>
              <a:t>semestres.</a:t>
            </a:r>
            <a:endParaRPr lang="es-MX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MX" dirty="0"/>
          </a:p>
          <a:p>
            <a:endParaRPr lang="es-MX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4624"/>
            <a:ext cx="8280920" cy="1008112"/>
          </a:xfrm>
        </p:spPr>
        <p:txBody>
          <a:bodyPr>
            <a:normAutofit/>
          </a:bodyPr>
          <a:lstStyle/>
          <a:p>
            <a:r>
              <a:rPr lang="es-MX" sz="2500" b="1" dirty="0" err="1" smtClean="0"/>
              <a:t>CETyS</a:t>
            </a:r>
            <a:r>
              <a:rPr lang="es-MX" sz="2500" b="1" dirty="0" smtClean="0"/>
              <a:t> Maestría en Ingeniería Aeroespacial</a:t>
            </a:r>
            <a:br>
              <a:rPr lang="es-MX" sz="2500" b="1" dirty="0" smtClean="0"/>
            </a:br>
            <a:r>
              <a:rPr lang="es-MX" sz="2500" b="1" dirty="0" smtClean="0"/>
              <a:t>(2007)</a:t>
            </a:r>
            <a:endParaRPr lang="es-MX" sz="25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51917"/>
            <a:ext cx="4038600" cy="5073427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Líneas de </a:t>
            </a:r>
            <a:r>
              <a:rPr lang="es-MX" b="1" dirty="0">
                <a:solidFill>
                  <a:srgbClr val="0070C0"/>
                </a:solidFill>
              </a:rPr>
              <a:t>conocimiento </a:t>
            </a:r>
          </a:p>
          <a:p>
            <a:pPr lvl="1"/>
            <a:r>
              <a:rPr lang="es-MX" dirty="0">
                <a:solidFill>
                  <a:srgbClr val="FF0000"/>
                </a:solidFill>
              </a:rPr>
              <a:t>T</a:t>
            </a:r>
            <a:r>
              <a:rPr lang="es-MX" dirty="0" smtClean="0">
                <a:solidFill>
                  <a:srgbClr val="FF0000"/>
                </a:solidFill>
              </a:rPr>
              <a:t>ecnología e ingenierías de transporte;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Aeronáutica;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aeroespacial y naval.</a:t>
            </a:r>
          </a:p>
          <a:p>
            <a:r>
              <a:rPr lang="es-MX" b="1" dirty="0" smtClean="0">
                <a:solidFill>
                  <a:srgbClr val="0070C0"/>
                </a:solidFill>
              </a:rPr>
              <a:t>Créditos: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84;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1,344 </a:t>
            </a:r>
            <a:r>
              <a:rPr lang="es-MX" dirty="0" err="1" smtClean="0">
                <a:solidFill>
                  <a:srgbClr val="FF0000"/>
                </a:solidFill>
              </a:rPr>
              <a:t>hrs</a:t>
            </a:r>
            <a:r>
              <a:rPr lang="es-MX" dirty="0" smtClean="0">
                <a:solidFill>
                  <a:srgbClr val="FF0000"/>
                </a:solidFill>
              </a:rPr>
              <a:t>.</a:t>
            </a:r>
            <a:endParaRPr lang="es-MX" dirty="0">
              <a:solidFill>
                <a:srgbClr val="FF000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</a:rPr>
              <a:t>Unidades de aprendizaje</a:t>
            </a:r>
          </a:p>
          <a:p>
            <a:pPr marL="457200" lvl="1" indent="0">
              <a:buNone/>
            </a:pPr>
            <a:r>
              <a:rPr lang="es-MX" dirty="0" smtClean="0">
                <a:solidFill>
                  <a:srgbClr val="FF0000"/>
                </a:solidFill>
              </a:rPr>
              <a:t>14 cursos (Eje Común, Especialidad, Terminal</a:t>
            </a:r>
            <a:r>
              <a:rPr lang="es-MX" dirty="0" smtClean="0">
                <a:solidFill>
                  <a:srgbClr val="FF0000"/>
                </a:solidFill>
              </a:rPr>
              <a:t>):</a:t>
            </a:r>
            <a:endParaRPr lang="es-MX" dirty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Básicos (Estadística, PM, etc</a:t>
            </a:r>
            <a:r>
              <a:rPr lang="es-MX" dirty="0" smtClean="0">
                <a:solidFill>
                  <a:srgbClr val="FF0000"/>
                </a:solidFill>
              </a:rPr>
              <a:t>.);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Optativas;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Proyecto de </a:t>
            </a:r>
            <a:r>
              <a:rPr lang="es-MX" dirty="0" smtClean="0">
                <a:solidFill>
                  <a:srgbClr val="FF0000"/>
                </a:solidFill>
              </a:rPr>
              <a:t>aplicación.</a:t>
            </a:r>
            <a:endParaRPr lang="es-MX" dirty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51917"/>
            <a:ext cx="4038600" cy="3705275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Núcleo </a:t>
            </a:r>
            <a:r>
              <a:rPr lang="es-MX" b="1" dirty="0">
                <a:solidFill>
                  <a:srgbClr val="0070C0"/>
                </a:solidFill>
              </a:rPr>
              <a:t>básico: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50 % </a:t>
            </a:r>
            <a:r>
              <a:rPr lang="es-MX" dirty="0" smtClean="0">
                <a:solidFill>
                  <a:srgbClr val="FF0000"/>
                </a:solidFill>
              </a:rPr>
              <a:t>doctores;</a:t>
            </a:r>
            <a:endParaRPr lang="es-MX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50% </a:t>
            </a:r>
            <a:r>
              <a:rPr lang="es-MX" dirty="0" smtClean="0">
                <a:solidFill>
                  <a:srgbClr val="FF0000"/>
                </a:solidFill>
              </a:rPr>
              <a:t>maestría.</a:t>
            </a:r>
            <a:endParaRPr lang="es-MX" dirty="0">
              <a:solidFill>
                <a:srgbClr val="FF000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</a:rPr>
              <a:t>Laboratorios: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Laboratorios: software y equipo para diseño y simulación; procesos de fabricación de manufactura de semiconductores.</a:t>
            </a:r>
            <a:endParaRPr lang="es-MX" dirty="0">
              <a:solidFill>
                <a:srgbClr val="FF0000"/>
              </a:solidFill>
            </a:endParaRPr>
          </a:p>
          <a:p>
            <a:r>
              <a:rPr lang="es-MX" b="1" dirty="0" smtClean="0">
                <a:solidFill>
                  <a:srgbClr val="0070C0"/>
                </a:solidFill>
              </a:rPr>
              <a:t>Flexibilidad</a:t>
            </a:r>
            <a:r>
              <a:rPr lang="es-MX" b="1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s-MX" dirty="0" smtClean="0">
                <a:solidFill>
                  <a:srgbClr val="FF0000"/>
                </a:solidFill>
              </a:rPr>
              <a:t>Movilidad nacional e internacional.</a:t>
            </a:r>
            <a:endParaRPr lang="es-MX" dirty="0">
              <a:solidFill>
                <a:srgbClr val="FF0000"/>
              </a:solidFill>
            </a:endParaRPr>
          </a:p>
          <a:p>
            <a:endParaRPr lang="es-MX" dirty="0"/>
          </a:p>
          <a:p>
            <a:endParaRPr lang="es-MX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4624"/>
            <a:ext cx="8280920" cy="100811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ESIME-T Programa </a:t>
            </a:r>
            <a:r>
              <a:rPr lang="es-MX" dirty="0"/>
              <a:t>institucional de maestría en ciencias en </a:t>
            </a:r>
            <a:r>
              <a:rPr lang="es-MX" dirty="0" smtClean="0"/>
              <a:t>Ingeniería Aeronáutica </a:t>
            </a:r>
            <a:r>
              <a:rPr lang="es-MX" dirty="0"/>
              <a:t>y </a:t>
            </a:r>
            <a:r>
              <a:rPr lang="es-MX" dirty="0" smtClean="0"/>
              <a:t>Espacial (en aprobación)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51917"/>
            <a:ext cx="4038600" cy="5073427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Líneas de </a:t>
            </a:r>
            <a:r>
              <a:rPr lang="es-MX" dirty="0"/>
              <a:t>conocimiento </a:t>
            </a:r>
            <a:r>
              <a:rPr lang="es-MX" dirty="0" smtClean="0"/>
              <a:t>(orientadas a desarrollo </a:t>
            </a:r>
            <a:r>
              <a:rPr lang="es-MX" dirty="0"/>
              <a:t>tecnológico):</a:t>
            </a:r>
          </a:p>
          <a:p>
            <a:pPr lvl="1"/>
            <a:r>
              <a:rPr lang="es-MX" dirty="0"/>
              <a:t>Aerodinámica, Propulsión y </a:t>
            </a:r>
            <a:r>
              <a:rPr lang="es-MX" dirty="0" smtClean="0"/>
              <a:t>Control;</a:t>
            </a:r>
            <a:endParaRPr lang="es-MX" dirty="0"/>
          </a:p>
          <a:p>
            <a:pPr lvl="1"/>
            <a:r>
              <a:rPr lang="es-MX" dirty="0"/>
              <a:t>Estructuras y Materiales </a:t>
            </a:r>
            <a:r>
              <a:rPr lang="es-MX" dirty="0" smtClean="0"/>
              <a:t>Aeroespaciales;</a:t>
            </a:r>
            <a:endParaRPr lang="es-MX" dirty="0"/>
          </a:p>
          <a:p>
            <a:pPr lvl="1"/>
            <a:r>
              <a:rPr lang="es-MX" dirty="0"/>
              <a:t>Tecnología Espacial y Percepción Remota y</a:t>
            </a:r>
          </a:p>
          <a:p>
            <a:pPr lvl="1"/>
            <a:r>
              <a:rPr lang="es-MX" dirty="0" smtClean="0"/>
              <a:t>Telecomunicaciones.</a:t>
            </a:r>
            <a:endParaRPr lang="es-MX" dirty="0"/>
          </a:p>
          <a:p>
            <a:r>
              <a:rPr lang="es-MX" dirty="0" smtClean="0"/>
              <a:t>Créditos:</a:t>
            </a:r>
          </a:p>
          <a:p>
            <a:pPr lvl="1"/>
            <a:r>
              <a:rPr lang="es-MX" dirty="0" smtClean="0"/>
              <a:t>54.</a:t>
            </a:r>
            <a:endParaRPr lang="es-MX" dirty="0"/>
          </a:p>
          <a:p>
            <a:r>
              <a:rPr lang="es-MX" dirty="0"/>
              <a:t>Unidades de </a:t>
            </a:r>
            <a:r>
              <a:rPr lang="es-MX" dirty="0" smtClean="0"/>
              <a:t>aprendizaje:</a:t>
            </a:r>
            <a:endParaRPr lang="es-MX" dirty="0"/>
          </a:p>
          <a:p>
            <a:pPr lvl="1"/>
            <a:r>
              <a:rPr lang="es-MX" dirty="0" smtClean="0"/>
              <a:t>Obligatorias (una de Matemáticas);</a:t>
            </a:r>
            <a:endParaRPr lang="es-MX" dirty="0"/>
          </a:p>
          <a:p>
            <a:pPr lvl="1"/>
            <a:r>
              <a:rPr lang="es-MX" dirty="0" smtClean="0"/>
              <a:t>Optativas;</a:t>
            </a:r>
            <a:endParaRPr lang="es-MX" dirty="0"/>
          </a:p>
          <a:p>
            <a:pPr lvl="1"/>
            <a:r>
              <a:rPr lang="es-MX" dirty="0"/>
              <a:t>Actividades </a:t>
            </a:r>
            <a:r>
              <a:rPr lang="es-MX" dirty="0" smtClean="0"/>
              <a:t>complementarias.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51917"/>
            <a:ext cx="4038600" cy="3993307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Duración:</a:t>
            </a:r>
          </a:p>
          <a:p>
            <a:pPr lvl="1"/>
            <a:r>
              <a:rPr lang="es-MX" dirty="0" smtClean="0"/>
              <a:t>dos </a:t>
            </a:r>
            <a:r>
              <a:rPr lang="es-MX" dirty="0"/>
              <a:t>años </a:t>
            </a:r>
            <a:r>
              <a:rPr lang="es-MX" dirty="0" smtClean="0"/>
              <a:t>a </a:t>
            </a:r>
            <a:r>
              <a:rPr lang="es-MX" dirty="0"/>
              <a:t>tiempo </a:t>
            </a:r>
            <a:r>
              <a:rPr lang="es-MX" dirty="0" smtClean="0"/>
              <a:t>completo.</a:t>
            </a:r>
            <a:endParaRPr lang="es-MX" dirty="0"/>
          </a:p>
          <a:p>
            <a:r>
              <a:rPr lang="es-MX" dirty="0" smtClean="0"/>
              <a:t>Núcleo </a:t>
            </a:r>
            <a:r>
              <a:rPr lang="es-MX" dirty="0"/>
              <a:t>básico</a:t>
            </a:r>
            <a:r>
              <a:rPr lang="es-MX" dirty="0" smtClean="0"/>
              <a:t>:</a:t>
            </a:r>
          </a:p>
          <a:p>
            <a:pPr lvl="1"/>
            <a:r>
              <a:rPr lang="es-MX" dirty="0" smtClean="0"/>
              <a:t>18 </a:t>
            </a:r>
            <a:r>
              <a:rPr lang="es-MX" dirty="0"/>
              <a:t>docentes-investigadores, con inscripción al </a:t>
            </a:r>
            <a:r>
              <a:rPr lang="es-MX" dirty="0" err="1"/>
              <a:t>SNI</a:t>
            </a:r>
            <a:r>
              <a:rPr lang="es-MX" dirty="0"/>
              <a:t>.</a:t>
            </a:r>
          </a:p>
          <a:p>
            <a:r>
              <a:rPr lang="es-MX" dirty="0"/>
              <a:t>Laboratorios:</a:t>
            </a:r>
          </a:p>
          <a:p>
            <a:pPr lvl="1"/>
            <a:r>
              <a:rPr lang="es-MX" dirty="0"/>
              <a:t>6 de </a:t>
            </a:r>
            <a:r>
              <a:rPr lang="es-MX" dirty="0" smtClean="0"/>
              <a:t>informática;</a:t>
            </a:r>
            <a:endParaRPr lang="es-MX" dirty="0"/>
          </a:p>
          <a:p>
            <a:pPr lvl="1"/>
            <a:r>
              <a:rPr lang="es-MX" dirty="0"/>
              <a:t>15 de ciencias de </a:t>
            </a:r>
            <a:r>
              <a:rPr lang="es-MX" dirty="0" smtClean="0"/>
              <a:t>ingeniería;</a:t>
            </a:r>
            <a:endParaRPr lang="es-MX" dirty="0"/>
          </a:p>
          <a:p>
            <a:pPr lvl="1"/>
            <a:r>
              <a:rPr lang="es-MX" dirty="0"/>
              <a:t>1 micro y nano ciencias.</a:t>
            </a:r>
          </a:p>
          <a:p>
            <a:r>
              <a:rPr lang="es-MX" dirty="0" smtClean="0"/>
              <a:t>Flexibilidad:</a:t>
            </a:r>
          </a:p>
          <a:p>
            <a:pPr lvl="1"/>
            <a:r>
              <a:rPr lang="es-MX" dirty="0" smtClean="0"/>
              <a:t>Movilidad </a:t>
            </a:r>
            <a:r>
              <a:rPr lang="es-MX" dirty="0"/>
              <a:t>nacional e internacional.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062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Título"/>
          <p:cNvSpPr>
            <a:spLocks noGrp="1"/>
          </p:cNvSpPr>
          <p:nvPr>
            <p:ph type="title"/>
          </p:nvPr>
        </p:nvSpPr>
        <p:spPr bwMode="auto">
          <a:xfrm>
            <a:off x="457200" y="44624"/>
            <a:ext cx="8229600" cy="11521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Centro de Desarrollo Aeroespacial del IPN </a:t>
            </a:r>
            <a:r>
              <a:rPr lang="es-MX" sz="2000" dirty="0" smtClean="0"/>
              <a:t>Cronograma institucional de </a:t>
            </a:r>
            <a:r>
              <a:rPr lang="es-MX" sz="2000" dirty="0"/>
              <a:t>formación </a:t>
            </a:r>
            <a:r>
              <a:rPr lang="es-MX" sz="2000" dirty="0" smtClean="0"/>
              <a:t>de recursos humanos en materia Aeroespacial</a:t>
            </a:r>
            <a:endParaRPr lang="es-MX" sz="2000" dirty="0" smtClean="0">
              <a:latin typeface="Arial" charset="0"/>
              <a:cs typeface="Arial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" dirty="0" smtClean="0"/>
              <a:t>El Politécnico fomentará la colaboración interinstitucional (nacional e internacional).</a:t>
            </a:r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5085A93C-AE48-4053-8410-FBEBF59C27C5}" type="slidenum">
              <a:rPr lang="es-MX">
                <a:latin typeface="Arial" charset="0"/>
              </a:rPr>
              <a:pPr eaLnBrk="1" hangingPunct="1"/>
              <a:t>15</a:t>
            </a:fld>
            <a:endParaRPr lang="es-MX">
              <a:latin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492896"/>
            <a:ext cx="9163051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76664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s-MX" dirty="0"/>
              <a:t>Programa institucional e </a:t>
            </a:r>
            <a:r>
              <a:rPr lang="es-MX" dirty="0" smtClean="0"/>
              <a:t>internacional </a:t>
            </a:r>
            <a:r>
              <a:rPr lang="es-MX" dirty="0"/>
              <a:t>de maestría en Ingeniería Aeroespacial </a:t>
            </a:r>
            <a:r>
              <a:rPr lang="es-MX" dirty="0" smtClean="0"/>
              <a:t>del IPN (en proyecto</a:t>
            </a:r>
            <a:r>
              <a:rPr lang="es-MX" dirty="0"/>
              <a:t>)</a:t>
            </a:r>
          </a:p>
          <a:p>
            <a:pPr lvl="1">
              <a:defRPr/>
            </a:pPr>
            <a:r>
              <a:rPr lang="es-ES" dirty="0" smtClean="0"/>
              <a:t>Inicialmente en nivel de maestría;</a:t>
            </a:r>
          </a:p>
          <a:p>
            <a:pPr lvl="1">
              <a:defRPr/>
            </a:pPr>
            <a:r>
              <a:rPr lang="es-ES" dirty="0" smtClean="0"/>
              <a:t>Soportado por unidades académicas institucionales afines;</a:t>
            </a:r>
          </a:p>
          <a:p>
            <a:pPr lvl="1">
              <a:defRPr/>
            </a:pPr>
            <a:r>
              <a:rPr lang="es-ES" dirty="0" smtClean="0"/>
              <a:t>Colaboración de otras instituciones del país y externas;</a:t>
            </a:r>
          </a:p>
          <a:p>
            <a:pPr lvl="1">
              <a:defRPr/>
            </a:pPr>
            <a:r>
              <a:rPr lang="es-ES" dirty="0" smtClean="0"/>
              <a:t>Formar </a:t>
            </a:r>
            <a:r>
              <a:rPr lang="es-ES" dirty="0"/>
              <a:t>recursos humanos capaces de </a:t>
            </a:r>
            <a:r>
              <a:rPr lang="es-ES" dirty="0" smtClean="0"/>
              <a:t>realizar proyectos </a:t>
            </a:r>
            <a:r>
              <a:rPr lang="es-ES" dirty="0"/>
              <a:t>nacionales </a:t>
            </a:r>
            <a:r>
              <a:rPr lang="es-ES" u="sng" dirty="0" smtClean="0"/>
              <a:t>sobre </a:t>
            </a:r>
            <a:r>
              <a:rPr lang="es-ES" u="sng" dirty="0"/>
              <a:t>satélites </a:t>
            </a:r>
            <a:r>
              <a:rPr lang="es-ES" u="sng" dirty="0" smtClean="0"/>
              <a:t>pequeños, </a:t>
            </a:r>
            <a:r>
              <a:rPr lang="es-ES" u="sng" dirty="0" smtClean="0"/>
              <a:t>sus</a:t>
            </a:r>
            <a:r>
              <a:rPr lang="es-ES" u="sng" dirty="0" smtClean="0">
                <a:solidFill>
                  <a:srgbClr val="FF0000"/>
                </a:solidFill>
              </a:rPr>
              <a:t> </a:t>
            </a:r>
            <a:r>
              <a:rPr lang="es-ES" u="sng" dirty="0">
                <a:solidFill>
                  <a:srgbClr val="FF0000"/>
                </a:solidFill>
              </a:rPr>
              <a:t>subsistemas </a:t>
            </a:r>
            <a:r>
              <a:rPr lang="es-ES" u="sng" dirty="0" smtClean="0">
                <a:solidFill>
                  <a:srgbClr val="FF0000"/>
                </a:solidFill>
              </a:rPr>
              <a:t>componentes, e </a:t>
            </a:r>
            <a:r>
              <a:rPr lang="es-ES" u="sng" dirty="0">
                <a:solidFill>
                  <a:srgbClr val="FF0000"/>
                </a:solidFill>
              </a:rPr>
              <a:t>infraestructura</a:t>
            </a:r>
            <a:r>
              <a:rPr lang="es-ES" dirty="0" smtClean="0"/>
              <a:t>, para aplicaciones </a:t>
            </a:r>
            <a:r>
              <a:rPr lang="es-ES" dirty="0"/>
              <a:t>en telecomunicaciones y observación de la Tierra (percepción remota</a:t>
            </a:r>
            <a:r>
              <a:rPr lang="es-ES" dirty="0" smtClean="0"/>
              <a:t>). Con el propósito de obtener </a:t>
            </a:r>
            <a:r>
              <a:rPr lang="es-ES" dirty="0"/>
              <a:t>la experiencia necesaria para abordar problemas </a:t>
            </a:r>
            <a:r>
              <a:rPr lang="es-ES" dirty="0" smtClean="0"/>
              <a:t>mayores;</a:t>
            </a:r>
          </a:p>
          <a:p>
            <a:pPr lvl="1">
              <a:defRPr/>
            </a:pPr>
            <a:r>
              <a:rPr lang="es-ES" dirty="0"/>
              <a:t>Largo plazo (12 a 18 años</a:t>
            </a:r>
            <a:r>
              <a:rPr lang="es-ES" dirty="0" smtClean="0"/>
              <a:t>).</a:t>
            </a:r>
            <a:endParaRPr lang="es-ES" dirty="0"/>
          </a:p>
          <a:p>
            <a:pPr lvl="2">
              <a:defRPr/>
            </a:pPr>
            <a:r>
              <a:rPr lang="es-ES" dirty="0"/>
              <a:t>Etapa inicial (3 a 6 años) bajo esquemas de colaboración y apoyo de alguna(s) institución(es) nacionales y extranjera(s), con experiencia y liderazgo en materia Aeroespacial.</a:t>
            </a:r>
            <a:endParaRPr lang="es-MX" dirty="0"/>
          </a:p>
          <a:p>
            <a:pPr lvl="1">
              <a:defRPr/>
            </a:pPr>
            <a:r>
              <a:rPr lang="es-ES" dirty="0"/>
              <a:t>Programa </a:t>
            </a:r>
            <a:r>
              <a:rPr lang="es-ES" dirty="0" smtClean="0"/>
              <a:t>flexible.</a:t>
            </a:r>
            <a:endParaRPr lang="es-ES" dirty="0"/>
          </a:p>
          <a:p>
            <a:pPr lvl="2">
              <a:defRPr/>
            </a:pPr>
            <a:r>
              <a:rPr lang="es-ES" dirty="0"/>
              <a:t>En lo relativo a los planes de estudio y las trayectorias académicas de los estudiantes, los cuales serán determinados con el apoyo de los tutores académicos </a:t>
            </a:r>
            <a:r>
              <a:rPr lang="es-ES" dirty="0" smtClean="0"/>
              <a:t>designados..</a:t>
            </a:r>
          </a:p>
          <a:p>
            <a:pPr lvl="1">
              <a:defRPr/>
            </a:pPr>
            <a:r>
              <a:rPr lang="es-ES" dirty="0" smtClean="0"/>
              <a:t>La cantidad </a:t>
            </a:r>
            <a:r>
              <a:rPr lang="es-ES" dirty="0"/>
              <a:t>de estudiantes y la selección de trayectorias académicas se determinará en función de:</a:t>
            </a:r>
            <a:endParaRPr lang="es-MX" dirty="0"/>
          </a:p>
          <a:p>
            <a:pPr lvl="2">
              <a:defRPr/>
            </a:pPr>
            <a:r>
              <a:rPr lang="es-ES" dirty="0"/>
              <a:t>Los proyectos institucionales del IPN y de otras </a:t>
            </a:r>
            <a:r>
              <a:rPr lang="es-ES" dirty="0" smtClean="0"/>
              <a:t>instituciones participantes;</a:t>
            </a:r>
            <a:endParaRPr lang="es-MX" dirty="0"/>
          </a:p>
          <a:p>
            <a:pPr lvl="2">
              <a:defRPr/>
            </a:pPr>
            <a:r>
              <a:rPr lang="es-ES" dirty="0"/>
              <a:t>Las demandas actuales y previsibles de la industria y la orientación de las entidades responsables de la planeación nacional en la </a:t>
            </a:r>
            <a:r>
              <a:rPr lang="es-ES" dirty="0" smtClean="0"/>
              <a:t>materia;</a:t>
            </a:r>
            <a:endParaRPr lang="es-MX" dirty="0"/>
          </a:p>
          <a:p>
            <a:pPr lvl="2">
              <a:defRPr/>
            </a:pPr>
            <a:r>
              <a:rPr lang="es-ES" dirty="0"/>
              <a:t>La disponibilidad de apoyo por parte de la(s) institución(es) extranjera(s), que cooperen en el programa</a:t>
            </a:r>
            <a:r>
              <a:rPr lang="es-ES" dirty="0" smtClean="0"/>
              <a:t>.</a:t>
            </a:r>
            <a:endParaRPr lang="es-MX" dirty="0"/>
          </a:p>
          <a:p>
            <a:pPr lvl="1">
              <a:defRPr/>
            </a:pPr>
            <a:endParaRPr lang="es-MX" dirty="0"/>
          </a:p>
          <a:p>
            <a:pPr>
              <a:defRPr/>
            </a:pPr>
            <a:endParaRPr lang="es-MX" dirty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A8E1A9DE-4F63-498E-BFDA-894971AD313C}" type="slidenum">
              <a:rPr lang="es-MX">
                <a:latin typeface="Arial" charset="0"/>
              </a:rPr>
              <a:pPr eaLnBrk="1" hangingPunct="1"/>
              <a:t>16</a:t>
            </a:fld>
            <a:endParaRPr lang="es-MX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759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dirty="0" smtClean="0"/>
              <a:t>Modalidades</a:t>
            </a:r>
          </a:p>
          <a:p>
            <a:pPr lvl="1">
              <a:defRPr/>
            </a:pPr>
            <a:r>
              <a:rPr lang="es-ES" dirty="0" smtClean="0"/>
              <a:t>Estancias en México de </a:t>
            </a:r>
            <a:r>
              <a:rPr lang="es-ES" dirty="0"/>
              <a:t>personal académico de la(s) institución(es) extranjera(s</a:t>
            </a:r>
            <a:r>
              <a:rPr lang="es-ES" dirty="0" smtClean="0"/>
              <a:t>).</a:t>
            </a:r>
          </a:p>
          <a:p>
            <a:pPr lvl="1">
              <a:defRPr/>
            </a:pPr>
            <a:r>
              <a:rPr lang="es-ES" dirty="0" smtClean="0"/>
              <a:t>Períodos </a:t>
            </a:r>
            <a:r>
              <a:rPr lang="es-ES" dirty="0"/>
              <a:t>bianuales a lo largo de 4 </a:t>
            </a:r>
            <a:r>
              <a:rPr lang="es-ES" dirty="0" smtClean="0"/>
              <a:t>años para apoyar el desarrollo de </a:t>
            </a:r>
            <a:r>
              <a:rPr lang="es-ES" dirty="0"/>
              <a:t>la planta </a:t>
            </a:r>
            <a:r>
              <a:rPr lang="es-ES" dirty="0" smtClean="0"/>
              <a:t>docente mexicana.</a:t>
            </a:r>
          </a:p>
          <a:p>
            <a:pPr lvl="1">
              <a:defRPr/>
            </a:pPr>
            <a:r>
              <a:rPr lang="es-ES" dirty="0" smtClean="0"/>
              <a:t>Estancias </a:t>
            </a:r>
            <a:r>
              <a:rPr lang="es-ES" dirty="0"/>
              <a:t>de menor duración para </a:t>
            </a:r>
            <a:r>
              <a:rPr lang="es-ES" dirty="0" smtClean="0"/>
              <a:t>formación especializada.</a:t>
            </a:r>
          </a:p>
          <a:p>
            <a:pPr lvl="1">
              <a:defRPr/>
            </a:pPr>
            <a:r>
              <a:rPr lang="es-ES" dirty="0" smtClean="0"/>
              <a:t>Profesores </a:t>
            </a:r>
            <a:r>
              <a:rPr lang="es-ES" dirty="0"/>
              <a:t>visitantes </a:t>
            </a:r>
            <a:r>
              <a:rPr lang="es-ES" dirty="0" smtClean="0"/>
              <a:t>para participar </a:t>
            </a:r>
            <a:r>
              <a:rPr lang="es-ES" dirty="0"/>
              <a:t>o dirigir proyectos de investigación y desarrollo </a:t>
            </a:r>
            <a:r>
              <a:rPr lang="es-ES" dirty="0" smtClean="0"/>
              <a:t>tecnológico de interés mutuo.</a:t>
            </a:r>
            <a:endParaRPr lang="es-MX" dirty="0"/>
          </a:p>
          <a:p>
            <a:pPr lvl="1">
              <a:defRPr/>
            </a:pPr>
            <a:r>
              <a:rPr lang="es-ES" dirty="0"/>
              <a:t>Recepción de estudiantes del </a:t>
            </a:r>
            <a:r>
              <a:rPr lang="es-ES" dirty="0" smtClean="0"/>
              <a:t>país </a:t>
            </a:r>
            <a:r>
              <a:rPr lang="es-ES" dirty="0"/>
              <a:t>en la(s) institución(es) extranjera(s</a:t>
            </a:r>
            <a:r>
              <a:rPr lang="es-ES" dirty="0" smtClean="0"/>
              <a:t>) en estudios </a:t>
            </a:r>
            <a:r>
              <a:rPr lang="es-ES" dirty="0"/>
              <a:t>de posgrado (inicialmente </a:t>
            </a:r>
            <a:r>
              <a:rPr lang="es-ES" dirty="0" smtClean="0"/>
              <a:t>maestría </a:t>
            </a:r>
            <a:r>
              <a:rPr lang="es-ES" dirty="0"/>
              <a:t>en </a:t>
            </a:r>
            <a:r>
              <a:rPr lang="es-ES" dirty="0" smtClean="0"/>
              <a:t>ingeniería aeroespacial) con la siguiente modalidad:</a:t>
            </a:r>
            <a:endParaRPr lang="es-MX" dirty="0"/>
          </a:p>
          <a:p>
            <a:pPr lvl="2">
              <a:defRPr/>
            </a:pPr>
            <a:r>
              <a:rPr lang="es-ES" dirty="0" smtClean="0"/>
              <a:t>50</a:t>
            </a:r>
            <a:r>
              <a:rPr lang="es-ES" dirty="0"/>
              <a:t>% de los créditos </a:t>
            </a:r>
            <a:r>
              <a:rPr lang="es-ES" dirty="0" smtClean="0"/>
              <a:t>se </a:t>
            </a:r>
            <a:r>
              <a:rPr lang="es-ES" dirty="0"/>
              <a:t>integrará con cursos </a:t>
            </a:r>
            <a:r>
              <a:rPr lang="es-ES" dirty="0" smtClean="0"/>
              <a:t>ofrecidos </a:t>
            </a:r>
            <a:r>
              <a:rPr lang="es-ES" dirty="0"/>
              <a:t>por </a:t>
            </a:r>
            <a:r>
              <a:rPr lang="es-ES" dirty="0" smtClean="0"/>
              <a:t>instituciones nacionales participantes;</a:t>
            </a:r>
            <a:endParaRPr lang="es-MX" dirty="0"/>
          </a:p>
          <a:p>
            <a:pPr lvl="2">
              <a:defRPr/>
            </a:pPr>
            <a:r>
              <a:rPr lang="es-ES" dirty="0" smtClean="0"/>
              <a:t>50</a:t>
            </a:r>
            <a:r>
              <a:rPr lang="es-ES" dirty="0"/>
              <a:t>% de créditos </a:t>
            </a:r>
            <a:r>
              <a:rPr lang="es-ES" dirty="0" smtClean="0"/>
              <a:t>se </a:t>
            </a:r>
            <a:r>
              <a:rPr lang="es-ES" dirty="0"/>
              <a:t>ofrecerá por la(s) institución(es) extranjera(s) </a:t>
            </a:r>
            <a:r>
              <a:rPr lang="es-ES" dirty="0" smtClean="0"/>
              <a:t>participante(s); </a:t>
            </a:r>
            <a:r>
              <a:rPr lang="es-ES" dirty="0"/>
              <a:t>incluyendo </a:t>
            </a:r>
            <a:r>
              <a:rPr lang="es-ES" dirty="0" smtClean="0"/>
              <a:t>proyectos </a:t>
            </a:r>
            <a:r>
              <a:rPr lang="es-ES" dirty="0"/>
              <a:t>de investigación y </a:t>
            </a:r>
            <a:r>
              <a:rPr lang="es-ES" dirty="0" smtClean="0"/>
              <a:t>desarrollo; definidos mediante un </a:t>
            </a:r>
            <a:r>
              <a:rPr lang="es-ES" dirty="0"/>
              <a:t>proceso de coordinación entre </a:t>
            </a:r>
            <a:r>
              <a:rPr lang="es-ES" dirty="0" smtClean="0"/>
              <a:t>las partes.</a:t>
            </a:r>
          </a:p>
          <a:p>
            <a:pPr lvl="1">
              <a:defRPr/>
            </a:pPr>
            <a:r>
              <a:rPr lang="es-ES" dirty="0"/>
              <a:t>Estancias cortas de profesores y recién graduados mexicanos para especializarse en disciplinas relacionadas con tecnología espacial y en proyectos de investigación, vinculados a intereses </a:t>
            </a:r>
            <a:r>
              <a:rPr lang="es-ES" dirty="0" smtClean="0"/>
              <a:t>institucionales</a:t>
            </a:r>
            <a:r>
              <a:rPr lang="es-ES" dirty="0"/>
              <a:t>.</a:t>
            </a:r>
            <a:endParaRPr lang="es-MX" dirty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8BE72984-95AD-43B4-AEF1-E75A275A527C}" type="slidenum">
              <a:rPr lang="es-MX">
                <a:latin typeface="Arial" charset="0"/>
              </a:rPr>
              <a:pPr eaLnBrk="1" hangingPunct="1"/>
              <a:t>17</a:t>
            </a:fld>
            <a:endParaRPr lang="es-MX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Título"/>
          <p:cNvSpPr>
            <a:spLocks noGrp="1"/>
          </p:cNvSpPr>
          <p:nvPr>
            <p:ph type="title"/>
          </p:nvPr>
        </p:nvSpPr>
        <p:spPr bwMode="auto">
          <a:xfrm>
            <a:off x="107504" y="1498774"/>
            <a:ext cx="4437063" cy="9941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>
                <a:latin typeface="Arial" charset="0"/>
                <a:cs typeface="Arial" charset="0"/>
              </a:rPr>
              <a:t>Trayectorias para el posgrado propuesto</a:t>
            </a:r>
            <a:endParaRPr lang="es-MX" dirty="0" smtClean="0">
              <a:latin typeface="Arial" charset="0"/>
            </a:endParaRPr>
          </a:p>
        </p:txBody>
      </p:sp>
      <p:grpSp>
        <p:nvGrpSpPr>
          <p:cNvPr id="50179" name="2 Grupo"/>
          <p:cNvGrpSpPr>
            <a:grpSpLocks/>
          </p:cNvGrpSpPr>
          <p:nvPr/>
        </p:nvGrpSpPr>
        <p:grpSpPr bwMode="auto">
          <a:xfrm>
            <a:off x="250825" y="1412875"/>
            <a:ext cx="8189913" cy="5172075"/>
            <a:chOff x="251520" y="1412776"/>
            <a:chExt cx="8189800" cy="5171802"/>
          </a:xfrm>
        </p:grpSpPr>
        <p:sp>
          <p:nvSpPr>
            <p:cNvPr id="4" name="3 Rectángulo"/>
            <p:cNvSpPr/>
            <p:nvPr/>
          </p:nvSpPr>
          <p:spPr>
            <a:xfrm>
              <a:off x="538854" y="2781129"/>
              <a:ext cx="1441430" cy="201601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611878" y="2960507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611878" y="3392285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611878" y="3897083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611878" y="4328860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2196181" y="2781129"/>
              <a:ext cx="1439842" cy="201601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2267617" y="2960507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11" name="10 Rectángulo redondeado"/>
            <p:cNvSpPr/>
            <p:nvPr/>
          </p:nvSpPr>
          <p:spPr>
            <a:xfrm>
              <a:off x="2267617" y="3392285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2267617" y="3897083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2267617" y="4328860"/>
              <a:ext cx="1260458" cy="252399"/>
            </a:xfrm>
            <a:prstGeom prst="roundRect">
              <a:avLst>
                <a:gd name="adj" fmla="val 37075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MX" sz="1200" dirty="0">
                  <a:solidFill>
                    <a:prstClr val="black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14" name="13 Rectángulo redondeado"/>
            <p:cNvSpPr/>
            <p:nvPr/>
          </p:nvSpPr>
          <p:spPr>
            <a:xfrm>
              <a:off x="251520" y="2636674"/>
              <a:ext cx="3708349" cy="2376362"/>
            </a:xfrm>
            <a:prstGeom prst="round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4894894" y="1665176"/>
              <a:ext cx="1439842" cy="197950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6552221" y="1665176"/>
              <a:ext cx="1439842" cy="197950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17" name="16 Rectángulo redondeado"/>
            <p:cNvSpPr/>
            <p:nvPr/>
          </p:nvSpPr>
          <p:spPr>
            <a:xfrm>
              <a:off x="4644072" y="1412776"/>
              <a:ext cx="3708349" cy="2447796"/>
            </a:xfrm>
            <a:prstGeom prst="round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4931405" y="4292349"/>
              <a:ext cx="1439843" cy="194458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6587146" y="4292349"/>
              <a:ext cx="1439842" cy="194458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20" name="19 Rectángulo redondeado"/>
            <p:cNvSpPr/>
            <p:nvPr/>
          </p:nvSpPr>
          <p:spPr>
            <a:xfrm>
              <a:off x="4732971" y="4090748"/>
              <a:ext cx="3708349" cy="2304928"/>
            </a:xfrm>
            <a:prstGeom prst="round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21" name="20 Flecha derecha"/>
            <p:cNvSpPr/>
            <p:nvPr/>
          </p:nvSpPr>
          <p:spPr>
            <a:xfrm rot="19950332">
              <a:off x="4058292" y="3000192"/>
              <a:ext cx="539743" cy="468288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22" name="21 Flecha derecha"/>
            <p:cNvSpPr/>
            <p:nvPr/>
          </p:nvSpPr>
          <p:spPr>
            <a:xfrm rot="1297159">
              <a:off x="4063055" y="4246314"/>
              <a:ext cx="539743" cy="468287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5570200" y="2276872"/>
              <a:ext cx="1765227" cy="7078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2000" b="1" dirty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Instituciones</a:t>
              </a:r>
            </a:p>
            <a:p>
              <a:pPr algn="ctr">
                <a:defRPr/>
              </a:pPr>
              <a:r>
                <a:rPr lang="es-ES" sz="2000" b="1" dirty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Extranjeras</a:t>
              </a: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4615621" y="4881354"/>
              <a:ext cx="3674404" cy="10156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2000" b="1" dirty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Instituciones nacionales; </a:t>
              </a:r>
            </a:p>
            <a:p>
              <a:pPr algn="ctr">
                <a:defRPr/>
              </a:pPr>
              <a:r>
                <a:rPr lang="es-ES" sz="2000" b="1" dirty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con soporte de instituciones</a:t>
              </a:r>
            </a:p>
            <a:p>
              <a:pPr algn="ctr">
                <a:defRPr/>
              </a:pPr>
              <a:r>
                <a:rPr lang="es-ES" sz="2000" b="1" dirty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 extranjeras</a:t>
              </a: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618470" y="3532946"/>
              <a:ext cx="3161442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2000" b="1" dirty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Instituciones nacionales</a:t>
              </a:r>
            </a:p>
          </p:txBody>
        </p:sp>
        <p:sp>
          <p:nvSpPr>
            <p:cNvPr id="50202" name="25 CuadroTexto"/>
            <p:cNvSpPr txBox="1">
              <a:spLocks noChangeArrowheads="1"/>
            </p:cNvSpPr>
            <p:nvPr/>
          </p:nvSpPr>
          <p:spPr bwMode="auto">
            <a:xfrm>
              <a:off x="611560" y="5661248"/>
              <a:ext cx="3716151" cy="92333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cs typeface="Arial" charset="0"/>
                </a:defRPr>
              </a:lvl9pPr>
            </a:lstStyle>
            <a:p>
              <a:pPr eaLnBrk="1" hangingPunct="1"/>
              <a:r>
                <a:rPr lang="es-MX">
                  <a:solidFill>
                    <a:srgbClr val="000000"/>
                  </a:solidFill>
                </a:rPr>
                <a:t>Diversos campos de conocimiento, basados en los subsistemas  de satélites pequeños</a:t>
              </a:r>
            </a:p>
          </p:txBody>
        </p:sp>
        <p:sp>
          <p:nvSpPr>
            <p:cNvPr id="27" name="26 Flecha abajo"/>
            <p:cNvSpPr/>
            <p:nvPr/>
          </p:nvSpPr>
          <p:spPr>
            <a:xfrm rot="2657943">
              <a:off x="3553474" y="3185920"/>
              <a:ext cx="334958" cy="3035140"/>
            </a:xfrm>
            <a:prstGeom prst="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28" name="27 Flecha abajo"/>
            <p:cNvSpPr/>
            <p:nvPr/>
          </p:nvSpPr>
          <p:spPr>
            <a:xfrm rot="2657943">
              <a:off x="4382138" y="4614595"/>
              <a:ext cx="295271" cy="1350891"/>
            </a:xfrm>
            <a:prstGeom prst="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MX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49 Grupo"/>
          <p:cNvGrpSpPr>
            <a:grpSpLocks/>
          </p:cNvGrpSpPr>
          <p:nvPr/>
        </p:nvGrpSpPr>
        <p:grpSpPr bwMode="auto">
          <a:xfrm>
            <a:off x="3419475" y="5589588"/>
            <a:ext cx="2881313" cy="1152525"/>
            <a:chOff x="3419872" y="5589240"/>
            <a:chExt cx="2880320" cy="1152128"/>
          </a:xfrm>
        </p:grpSpPr>
        <p:sp>
          <p:nvSpPr>
            <p:cNvPr id="6" name="5 Proceso"/>
            <p:cNvSpPr/>
            <p:nvPr/>
          </p:nvSpPr>
          <p:spPr>
            <a:xfrm>
              <a:off x="3419872" y="5589240"/>
              <a:ext cx="2880320" cy="1152128"/>
            </a:xfrm>
            <a:prstGeom prst="flowChartProcess">
              <a:avLst/>
            </a:prstGeom>
            <a:solidFill>
              <a:srgbClr val="FFFF99"/>
            </a:solidFill>
            <a:ln w="3810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s-MX" sz="1600" b="1" kern="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Segmento Terrestre</a:t>
              </a: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7 Proceso"/>
            <p:cNvSpPr/>
            <p:nvPr/>
          </p:nvSpPr>
          <p:spPr>
            <a:xfrm>
              <a:off x="3491285" y="5949478"/>
              <a:ext cx="1152128" cy="576064"/>
            </a:xfrm>
            <a:prstGeom prst="flowChartProcess">
              <a:avLst/>
            </a:prstGeom>
            <a:solidFill>
              <a:schemeClr val="bg1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Estación terrena</a:t>
              </a:r>
            </a:p>
          </p:txBody>
        </p:sp>
        <p:sp>
          <p:nvSpPr>
            <p:cNvPr id="15" name="14 Proceso"/>
            <p:cNvSpPr/>
            <p:nvPr/>
          </p:nvSpPr>
          <p:spPr>
            <a:xfrm>
              <a:off x="4787825" y="5949478"/>
              <a:ext cx="1440953" cy="576064"/>
            </a:xfrm>
            <a:prstGeom prst="flowChartProcess">
              <a:avLst/>
            </a:prstGeom>
            <a:solidFill>
              <a:schemeClr val="bg1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Proceso  y Soporte Servicio</a:t>
              </a:r>
            </a:p>
          </p:txBody>
        </p:sp>
      </p:grpSp>
      <p:grpSp>
        <p:nvGrpSpPr>
          <p:cNvPr id="53251" name="50 Grupo"/>
          <p:cNvGrpSpPr>
            <a:grpSpLocks/>
          </p:cNvGrpSpPr>
          <p:nvPr/>
        </p:nvGrpSpPr>
        <p:grpSpPr bwMode="auto">
          <a:xfrm>
            <a:off x="6443663" y="5589588"/>
            <a:ext cx="2592387" cy="1152525"/>
            <a:chOff x="6444208" y="5589240"/>
            <a:chExt cx="2592288" cy="1152128"/>
          </a:xfrm>
        </p:grpSpPr>
        <p:sp>
          <p:nvSpPr>
            <p:cNvPr id="5" name="4 Proceso"/>
            <p:cNvSpPr/>
            <p:nvPr/>
          </p:nvSpPr>
          <p:spPr>
            <a:xfrm>
              <a:off x="6444208" y="5589240"/>
              <a:ext cx="2592288" cy="1152128"/>
            </a:xfrm>
            <a:prstGeom prst="flowChartProcess">
              <a:avLst/>
            </a:prstGeom>
            <a:solidFill>
              <a:srgbClr val="FFFF99"/>
            </a:solidFill>
            <a:ln w="3810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s-MX" sz="1600" b="1" kern="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Usuarios</a:t>
              </a:r>
              <a:endParaRPr lang="es-MX" sz="12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15 Proceso"/>
            <p:cNvSpPr/>
            <p:nvPr/>
          </p:nvSpPr>
          <p:spPr>
            <a:xfrm>
              <a:off x="6588664" y="5949478"/>
              <a:ext cx="1223916" cy="576064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Explotación</a:t>
              </a:r>
            </a:p>
          </p:txBody>
        </p:sp>
        <p:sp>
          <p:nvSpPr>
            <p:cNvPr id="17" name="16 Proceso"/>
            <p:cNvSpPr/>
            <p:nvPr/>
          </p:nvSpPr>
          <p:spPr>
            <a:xfrm>
              <a:off x="7957037" y="5949478"/>
              <a:ext cx="1008025" cy="576064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Otras</a:t>
              </a:r>
            </a:p>
          </p:txBody>
        </p:sp>
      </p:grpSp>
      <p:grpSp>
        <p:nvGrpSpPr>
          <p:cNvPr id="53252" name="51 Grupo"/>
          <p:cNvGrpSpPr>
            <a:grpSpLocks/>
          </p:cNvGrpSpPr>
          <p:nvPr/>
        </p:nvGrpSpPr>
        <p:grpSpPr bwMode="auto">
          <a:xfrm>
            <a:off x="5651500" y="1125538"/>
            <a:ext cx="3168650" cy="1150937"/>
            <a:chOff x="5292080" y="188640"/>
            <a:chExt cx="3168352" cy="1152128"/>
          </a:xfrm>
        </p:grpSpPr>
        <p:sp>
          <p:nvSpPr>
            <p:cNvPr id="3" name="2 Proceso"/>
            <p:cNvSpPr/>
            <p:nvPr/>
          </p:nvSpPr>
          <p:spPr>
            <a:xfrm>
              <a:off x="5292080" y="188640"/>
              <a:ext cx="3168352" cy="1152128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381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600" b="1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Gestión proyectos Espaciales</a:t>
              </a:r>
            </a:p>
            <a:p>
              <a:pPr>
                <a:defRPr/>
              </a:pPr>
              <a:endPara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17 Proceso"/>
            <p:cNvSpPr/>
            <p:nvPr/>
          </p:nvSpPr>
          <p:spPr>
            <a:xfrm>
              <a:off x="5652409" y="620887"/>
              <a:ext cx="1079398" cy="575270"/>
            </a:xfrm>
            <a:prstGeom prst="flowChartProcess">
              <a:avLst/>
            </a:prstGeom>
            <a:solidFill>
              <a:srgbClr val="FFFF99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Dirección de Proyecto</a:t>
              </a:r>
            </a:p>
          </p:txBody>
        </p:sp>
        <p:sp>
          <p:nvSpPr>
            <p:cNvPr id="19" name="18 Proceso"/>
            <p:cNvSpPr/>
            <p:nvPr/>
          </p:nvSpPr>
          <p:spPr>
            <a:xfrm>
              <a:off x="6876256" y="620887"/>
              <a:ext cx="1007968" cy="575270"/>
            </a:xfrm>
            <a:prstGeom prst="flowChartProcess">
              <a:avLst/>
            </a:prstGeom>
            <a:solidFill>
              <a:srgbClr val="FFFF99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Control de Proyecto</a:t>
              </a:r>
            </a:p>
          </p:txBody>
        </p:sp>
      </p:grpSp>
      <p:grpSp>
        <p:nvGrpSpPr>
          <p:cNvPr id="53253" name="52 Grupo"/>
          <p:cNvGrpSpPr>
            <a:grpSpLocks/>
          </p:cNvGrpSpPr>
          <p:nvPr/>
        </p:nvGrpSpPr>
        <p:grpSpPr bwMode="auto">
          <a:xfrm>
            <a:off x="2627313" y="1125538"/>
            <a:ext cx="2808287" cy="1150937"/>
            <a:chOff x="2267744" y="188640"/>
            <a:chExt cx="2808312" cy="1152128"/>
          </a:xfrm>
        </p:grpSpPr>
        <p:sp>
          <p:nvSpPr>
            <p:cNvPr id="2" name="1 Proceso"/>
            <p:cNvSpPr/>
            <p:nvPr/>
          </p:nvSpPr>
          <p:spPr>
            <a:xfrm>
              <a:off x="2267744" y="188640"/>
              <a:ext cx="2808312" cy="1152128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381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es-MX" sz="1600" b="1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Normatividad Espacial</a:t>
              </a:r>
            </a:p>
            <a:p>
              <a:pPr algn="ctr">
                <a:defRPr/>
              </a:pPr>
              <a:endPara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20 Proceso"/>
            <p:cNvSpPr/>
            <p:nvPr/>
          </p:nvSpPr>
          <p:spPr>
            <a:xfrm>
              <a:off x="2412207" y="620887"/>
              <a:ext cx="1150948" cy="575270"/>
            </a:xfrm>
            <a:prstGeom prst="flowChartProcess">
              <a:avLst/>
            </a:prstGeom>
            <a:solidFill>
              <a:srgbClr val="FFFF99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Regulación</a:t>
              </a:r>
            </a:p>
          </p:txBody>
        </p:sp>
        <p:sp>
          <p:nvSpPr>
            <p:cNvPr id="23" name="22 Proceso"/>
            <p:cNvSpPr/>
            <p:nvPr/>
          </p:nvSpPr>
          <p:spPr>
            <a:xfrm>
              <a:off x="3707619" y="620887"/>
              <a:ext cx="1297000" cy="575270"/>
            </a:xfrm>
            <a:prstGeom prst="flowChartProcess">
              <a:avLst/>
            </a:prstGeom>
            <a:solidFill>
              <a:srgbClr val="FFFF99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Normalización</a:t>
              </a:r>
            </a:p>
          </p:txBody>
        </p:sp>
      </p:grpSp>
      <p:sp>
        <p:nvSpPr>
          <p:cNvPr id="30" name="29 Proceso"/>
          <p:cNvSpPr/>
          <p:nvPr/>
        </p:nvSpPr>
        <p:spPr>
          <a:xfrm>
            <a:off x="539750" y="908050"/>
            <a:ext cx="1800225" cy="72072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38100" cap="flat" cmpd="dbl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es-MX" sz="16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Promoción y Financiación</a:t>
            </a:r>
          </a:p>
        </p:txBody>
      </p:sp>
      <p:grpSp>
        <p:nvGrpSpPr>
          <p:cNvPr id="53255" name="39 Grupo"/>
          <p:cNvGrpSpPr>
            <a:grpSpLocks/>
          </p:cNvGrpSpPr>
          <p:nvPr/>
        </p:nvGrpSpPr>
        <p:grpSpPr bwMode="auto">
          <a:xfrm>
            <a:off x="323850" y="1844675"/>
            <a:ext cx="2016125" cy="3600450"/>
            <a:chOff x="-1496772" y="2276871"/>
            <a:chExt cx="2016224" cy="3600401"/>
          </a:xfrm>
        </p:grpSpPr>
        <p:sp>
          <p:nvSpPr>
            <p:cNvPr id="4" name="3 Proceso"/>
            <p:cNvSpPr/>
            <p:nvPr/>
          </p:nvSpPr>
          <p:spPr>
            <a:xfrm>
              <a:off x="-1496772" y="2276871"/>
              <a:ext cx="2016224" cy="3600401"/>
            </a:xfrm>
            <a:prstGeom prst="flowChartProcess">
              <a:avLst/>
            </a:prstGeom>
            <a:solidFill>
              <a:srgbClr val="FFCCFF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s-MX" sz="16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Soporte</a:t>
              </a:r>
            </a:p>
            <a:p>
              <a:pPr algn="ctr"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19 Proceso"/>
            <p:cNvSpPr/>
            <p:nvPr/>
          </p:nvSpPr>
          <p:spPr>
            <a:xfrm>
              <a:off x="-1404692" y="3213483"/>
              <a:ext cx="1871755" cy="57625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Normalización</a:t>
              </a:r>
            </a:p>
          </p:txBody>
        </p:sp>
        <p:sp>
          <p:nvSpPr>
            <p:cNvPr id="22" name="21 Proceso"/>
            <p:cNvSpPr/>
            <p:nvPr/>
          </p:nvSpPr>
          <p:spPr>
            <a:xfrm>
              <a:off x="-1404692" y="2564205"/>
              <a:ext cx="1871755" cy="576254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Gestión de Calidad (Pruebas y Calificación Espacial)</a:t>
              </a:r>
            </a:p>
          </p:txBody>
        </p:sp>
        <p:sp>
          <p:nvSpPr>
            <p:cNvPr id="29" name="28 Proceso"/>
            <p:cNvSpPr/>
            <p:nvPr/>
          </p:nvSpPr>
          <p:spPr>
            <a:xfrm>
              <a:off x="-1404692" y="5156557"/>
              <a:ext cx="1871755" cy="57625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Vinculación y Cooperación</a:t>
              </a:r>
            </a:p>
          </p:txBody>
        </p:sp>
        <p:sp>
          <p:nvSpPr>
            <p:cNvPr id="38" name="37 Proceso"/>
            <p:cNvSpPr/>
            <p:nvPr/>
          </p:nvSpPr>
          <p:spPr>
            <a:xfrm>
              <a:off x="-1404692" y="4508866"/>
              <a:ext cx="1871755" cy="57625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Manufactura Avanzada</a:t>
              </a:r>
            </a:p>
          </p:txBody>
        </p:sp>
        <p:sp>
          <p:nvSpPr>
            <p:cNvPr id="39" name="38 Proceso"/>
            <p:cNvSpPr/>
            <p:nvPr/>
          </p:nvSpPr>
          <p:spPr>
            <a:xfrm>
              <a:off x="-1404692" y="3861174"/>
              <a:ext cx="1871755" cy="57625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Recursos EM (Órbita-Frecuencia)</a:t>
              </a:r>
            </a:p>
          </p:txBody>
        </p:sp>
      </p:grpSp>
      <p:grpSp>
        <p:nvGrpSpPr>
          <p:cNvPr id="53256" name="44 Grupo"/>
          <p:cNvGrpSpPr>
            <a:grpSpLocks/>
          </p:cNvGrpSpPr>
          <p:nvPr/>
        </p:nvGrpSpPr>
        <p:grpSpPr bwMode="auto">
          <a:xfrm>
            <a:off x="2627313" y="2563813"/>
            <a:ext cx="5545137" cy="2593975"/>
            <a:chOff x="2627784" y="2276872"/>
            <a:chExt cx="5544616" cy="2593360"/>
          </a:xfrm>
        </p:grpSpPr>
        <p:sp>
          <p:nvSpPr>
            <p:cNvPr id="7" name="6 Proceso"/>
            <p:cNvSpPr/>
            <p:nvPr/>
          </p:nvSpPr>
          <p:spPr>
            <a:xfrm>
              <a:off x="2627784" y="2276872"/>
              <a:ext cx="5544616" cy="2593360"/>
            </a:xfrm>
            <a:prstGeom prst="flowChartProcess">
              <a:avLst/>
            </a:prstGeom>
            <a:solidFill>
              <a:srgbClr val="FFFF99"/>
            </a:solidFill>
            <a:ln w="3810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s-MX" sz="16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  <a:p>
              <a:pPr algn="r">
                <a:defRPr/>
              </a:pPr>
              <a:r>
                <a:rPr lang="es-MX" sz="1600" b="1" kern="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Segmento Espacial</a:t>
              </a:r>
              <a:endParaRPr lang="es-MX" sz="12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8 Proceso"/>
            <p:cNvSpPr/>
            <p:nvPr/>
          </p:nvSpPr>
          <p:spPr>
            <a:xfrm>
              <a:off x="2772232" y="2492721"/>
              <a:ext cx="1439728" cy="360277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Estructuras</a:t>
              </a:r>
            </a:p>
          </p:txBody>
        </p:sp>
        <p:sp>
          <p:nvSpPr>
            <p:cNvPr id="10" name="9 Proceso"/>
            <p:cNvSpPr/>
            <p:nvPr/>
          </p:nvSpPr>
          <p:spPr>
            <a:xfrm>
              <a:off x="4499270" y="2781577"/>
              <a:ext cx="1584176" cy="57612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Energía eléctrica y almacenamiento</a:t>
              </a:r>
            </a:p>
          </p:txBody>
        </p:sp>
        <p:sp>
          <p:nvSpPr>
            <p:cNvPr id="11" name="10 Proceso"/>
            <p:cNvSpPr/>
            <p:nvPr/>
          </p:nvSpPr>
          <p:spPr>
            <a:xfrm>
              <a:off x="6300914" y="2781577"/>
              <a:ext cx="1727038" cy="57612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Estabilización y Control</a:t>
              </a:r>
            </a:p>
          </p:txBody>
        </p:sp>
        <p:sp>
          <p:nvSpPr>
            <p:cNvPr id="12" name="11 Proceso"/>
            <p:cNvSpPr/>
            <p:nvPr/>
          </p:nvSpPr>
          <p:spPr>
            <a:xfrm>
              <a:off x="6300914" y="3429124"/>
              <a:ext cx="1727038" cy="57612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Telemetría, </a:t>
              </a:r>
              <a:r>
                <a:rPr lang="es-MX" sz="1200" b="1" kern="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Telecomando</a:t>
              </a: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y Telecomunicaciones</a:t>
              </a:r>
            </a:p>
          </p:txBody>
        </p:sp>
        <p:sp>
          <p:nvSpPr>
            <p:cNvPr id="13" name="12 Proceso"/>
            <p:cNvSpPr/>
            <p:nvPr/>
          </p:nvSpPr>
          <p:spPr>
            <a:xfrm>
              <a:off x="4499270" y="3429124"/>
              <a:ext cx="1584176" cy="57612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Computadora a bordo</a:t>
              </a:r>
            </a:p>
          </p:txBody>
        </p:sp>
        <p:sp>
          <p:nvSpPr>
            <p:cNvPr id="14" name="13 Proceso"/>
            <p:cNvSpPr/>
            <p:nvPr/>
          </p:nvSpPr>
          <p:spPr>
            <a:xfrm>
              <a:off x="2772232" y="4149678"/>
              <a:ext cx="1439728" cy="576125"/>
            </a:xfrm>
            <a:prstGeom prst="flowChartProcess">
              <a:avLst/>
            </a:prstGeom>
            <a:solidFill>
              <a:srgbClr val="CCFFCC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Carga útil</a:t>
              </a:r>
            </a:p>
          </p:txBody>
        </p:sp>
        <p:sp>
          <p:nvSpPr>
            <p:cNvPr id="31" name="30 Proceso"/>
            <p:cNvSpPr/>
            <p:nvPr/>
          </p:nvSpPr>
          <p:spPr>
            <a:xfrm>
              <a:off x="2772232" y="3500544"/>
              <a:ext cx="1439728" cy="576126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Mecánica Orbital</a:t>
              </a:r>
            </a:p>
          </p:txBody>
        </p:sp>
        <p:sp>
          <p:nvSpPr>
            <p:cNvPr id="41" name="40 Proceso"/>
            <p:cNvSpPr/>
            <p:nvPr/>
          </p:nvSpPr>
          <p:spPr>
            <a:xfrm>
              <a:off x="4499270" y="4149678"/>
              <a:ext cx="1584176" cy="576125"/>
            </a:xfrm>
            <a:prstGeom prst="flowChartProcess">
              <a:avLst/>
            </a:prstGeom>
            <a:solidFill>
              <a:srgbClr val="CCFFCC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Observación Tierra</a:t>
              </a:r>
            </a:p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Percepción remota</a:t>
              </a:r>
            </a:p>
          </p:txBody>
        </p:sp>
        <p:sp>
          <p:nvSpPr>
            <p:cNvPr id="42" name="41 Proceso"/>
            <p:cNvSpPr/>
            <p:nvPr/>
          </p:nvSpPr>
          <p:spPr>
            <a:xfrm>
              <a:off x="6300914" y="4149678"/>
              <a:ext cx="1727038" cy="576125"/>
            </a:xfrm>
            <a:prstGeom prst="flowChartProcess">
              <a:avLst/>
            </a:prstGeom>
            <a:solidFill>
              <a:srgbClr val="CCFFCC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Sistemas de  Comunicación vía satélite</a:t>
              </a:r>
            </a:p>
          </p:txBody>
        </p:sp>
        <p:sp>
          <p:nvSpPr>
            <p:cNvPr id="44" name="43 Proceso"/>
            <p:cNvSpPr/>
            <p:nvPr/>
          </p:nvSpPr>
          <p:spPr>
            <a:xfrm>
              <a:off x="2772232" y="2924418"/>
              <a:ext cx="1439728" cy="504705"/>
            </a:xfrm>
            <a:prstGeom prst="flowChartProcess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Transferencia y control térmico</a:t>
              </a:r>
            </a:p>
          </p:txBody>
        </p:sp>
      </p:grpSp>
      <p:grpSp>
        <p:nvGrpSpPr>
          <p:cNvPr id="53257" name="48 Grupo"/>
          <p:cNvGrpSpPr>
            <a:grpSpLocks/>
          </p:cNvGrpSpPr>
          <p:nvPr/>
        </p:nvGrpSpPr>
        <p:grpSpPr bwMode="auto">
          <a:xfrm>
            <a:off x="323850" y="5589588"/>
            <a:ext cx="2879725" cy="1152525"/>
            <a:chOff x="9468544" y="2924944"/>
            <a:chExt cx="2880320" cy="1152128"/>
          </a:xfrm>
        </p:grpSpPr>
        <p:sp>
          <p:nvSpPr>
            <p:cNvPr id="46" name="45 Proceso"/>
            <p:cNvSpPr/>
            <p:nvPr/>
          </p:nvSpPr>
          <p:spPr>
            <a:xfrm>
              <a:off x="9468544" y="2924944"/>
              <a:ext cx="2880320" cy="1152128"/>
            </a:xfrm>
            <a:prstGeom prst="flowChartProcess">
              <a:avLst/>
            </a:prstGeom>
            <a:solidFill>
              <a:srgbClr val="FFFF99"/>
            </a:solidFill>
            <a:ln w="3810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s-MX" sz="1600" b="1" kern="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Segmento de Lanzamiento</a:t>
              </a: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46 Proceso"/>
            <p:cNvSpPr/>
            <p:nvPr/>
          </p:nvSpPr>
          <p:spPr>
            <a:xfrm>
              <a:off x="9539997" y="3285182"/>
              <a:ext cx="1152763" cy="576064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NegociaciónEjecución</a:t>
              </a:r>
              <a:endPara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47 Proceso"/>
            <p:cNvSpPr/>
            <p:nvPr/>
          </p:nvSpPr>
          <p:spPr>
            <a:xfrm>
              <a:off x="10837252" y="3285182"/>
              <a:ext cx="1440161" cy="576064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MX" sz="1200" b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Lanzamiento</a:t>
              </a:r>
            </a:p>
          </p:txBody>
        </p:sp>
      </p:grpSp>
      <p:sp>
        <p:nvSpPr>
          <p:cNvPr id="25" name="24 Flecha derecha"/>
          <p:cNvSpPr/>
          <p:nvPr/>
        </p:nvSpPr>
        <p:spPr>
          <a:xfrm>
            <a:off x="2124075" y="3206750"/>
            <a:ext cx="555625" cy="366713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37" name="36 Flecha derecha"/>
          <p:cNvSpPr/>
          <p:nvPr/>
        </p:nvSpPr>
        <p:spPr>
          <a:xfrm rot="1664421">
            <a:off x="2070100" y="5008563"/>
            <a:ext cx="1647825" cy="211137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36" name="35 Flecha izquierda y derecha"/>
          <p:cNvSpPr/>
          <p:nvPr/>
        </p:nvSpPr>
        <p:spPr>
          <a:xfrm rot="10800000">
            <a:off x="3068638" y="5445125"/>
            <a:ext cx="639762" cy="431800"/>
          </a:xfrm>
          <a:prstGeom prst="leftRightArrow">
            <a:avLst/>
          </a:prstGeom>
          <a:solidFill>
            <a:schemeClr val="bg1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24" name="23 Flecha izquierda y derecha"/>
          <p:cNvSpPr/>
          <p:nvPr/>
        </p:nvSpPr>
        <p:spPr>
          <a:xfrm rot="7507080">
            <a:off x="2884487" y="5065713"/>
            <a:ext cx="638175" cy="431800"/>
          </a:xfrm>
          <a:prstGeom prst="leftRightArrow">
            <a:avLst/>
          </a:prstGeom>
          <a:solidFill>
            <a:schemeClr val="bg1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26" name="25 Flecha derecha"/>
          <p:cNvSpPr/>
          <p:nvPr/>
        </p:nvSpPr>
        <p:spPr>
          <a:xfrm rot="5400000">
            <a:off x="1688306" y="5080795"/>
            <a:ext cx="504825" cy="366712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54" name="53 Flecha derecha"/>
          <p:cNvSpPr/>
          <p:nvPr/>
        </p:nvSpPr>
        <p:spPr>
          <a:xfrm rot="5400000">
            <a:off x="3776663" y="2274888"/>
            <a:ext cx="504825" cy="365125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55" name="54 Flecha derecha"/>
          <p:cNvSpPr/>
          <p:nvPr/>
        </p:nvSpPr>
        <p:spPr>
          <a:xfrm rot="5400000">
            <a:off x="5576094" y="2274094"/>
            <a:ext cx="504825" cy="366713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56" name="55 Flecha derecha"/>
          <p:cNvSpPr/>
          <p:nvPr/>
        </p:nvSpPr>
        <p:spPr>
          <a:xfrm rot="8488347">
            <a:off x="2125663" y="1649413"/>
            <a:ext cx="506412" cy="366712"/>
          </a:xfrm>
          <a:prstGeom prst="rightArrow">
            <a:avLst/>
          </a:prstGeom>
          <a:solidFill>
            <a:srgbClr val="33CCFF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35" name="34 Flecha izquierda y derecha"/>
          <p:cNvSpPr/>
          <p:nvPr/>
        </p:nvSpPr>
        <p:spPr>
          <a:xfrm rot="5400000">
            <a:off x="4756151" y="5124450"/>
            <a:ext cx="639762" cy="433387"/>
          </a:xfrm>
          <a:prstGeom prst="leftRightArrow">
            <a:avLst/>
          </a:prstGeom>
          <a:solidFill>
            <a:schemeClr val="bg1"/>
          </a:solidFill>
          <a:ln w="381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s-MX" kern="0">
              <a:solidFill>
                <a:sysClr val="window" lastClr="FFFFFF"/>
              </a:solidFill>
            </a:endParaRPr>
          </a:p>
        </p:txBody>
      </p:sp>
      <p:sp>
        <p:nvSpPr>
          <p:cNvPr id="53267" name="1 Título"/>
          <p:cNvSpPr txBox="1">
            <a:spLocks/>
          </p:cNvSpPr>
          <p:nvPr/>
        </p:nvSpPr>
        <p:spPr bwMode="auto">
          <a:xfrm>
            <a:off x="2412751" y="620489"/>
            <a:ext cx="6335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algn="ctr" eaLnBrk="1" hangingPunct="1"/>
            <a:r>
              <a:rPr lang="es-MX" sz="2400" b="1">
                <a:solidFill>
                  <a:srgbClr val="C00000"/>
                </a:solidFill>
                <a:latin typeface="Arial" charset="0"/>
              </a:rPr>
              <a:t>Campos de conocimiento de interés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 bwMode="auto">
          <a:xfrm>
            <a:off x="2627313" y="44450"/>
            <a:ext cx="3673475" cy="77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mtClean="0"/>
              <a:t>Propósito y contenido</a:t>
            </a:r>
          </a:p>
        </p:txBody>
      </p:sp>
      <p:sp>
        <p:nvSpPr>
          <p:cNvPr id="14339" name="2 Marcador de contenido"/>
          <p:cNvSpPr>
            <a:spLocks noGrp="1"/>
          </p:cNvSpPr>
          <p:nvPr>
            <p:ph sz="half" idx="1"/>
          </p:nvPr>
        </p:nvSpPr>
        <p:spPr bwMode="auto">
          <a:xfrm>
            <a:off x="245368" y="1484784"/>
            <a:ext cx="40386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MX" sz="2000" b="1" dirty="0" smtClean="0">
                <a:solidFill>
                  <a:srgbClr val="0000FF"/>
                </a:solidFill>
                <a:cs typeface="+mn-cs"/>
              </a:rPr>
              <a:t>Propósito</a:t>
            </a:r>
          </a:p>
          <a:p>
            <a:pPr marL="400050" lvl="1" indent="0">
              <a:buNone/>
            </a:pPr>
            <a:r>
              <a:rPr lang="es-MX" sz="1800" b="1" dirty="0" smtClean="0">
                <a:cs typeface="+mn-cs"/>
              </a:rPr>
              <a:t>Presentar </a:t>
            </a:r>
            <a:r>
              <a:rPr lang="es-MX" sz="1800" b="1" dirty="0" smtClean="0">
                <a:cs typeface="+mn-cs"/>
              </a:rPr>
              <a:t>algunos programas y propuestas </a:t>
            </a:r>
            <a:r>
              <a:rPr lang="es-MX" sz="1800" b="1" dirty="0">
                <a:cs typeface="+mn-cs"/>
              </a:rPr>
              <a:t>sobre la formación de recursos humanos en materia Aeroespacial; a partir de las participaciones, e intereses manifestados por instituciones educativas nacionales, en el marco de las perspectivas de evolución en el tema y las responsabilidades de las entidades de coordinación y participantes.</a:t>
            </a:r>
          </a:p>
        </p:txBody>
      </p:sp>
      <p:sp>
        <p:nvSpPr>
          <p:cNvPr id="14340" name="3 Marcador de contenido"/>
          <p:cNvSpPr>
            <a:spLocks noGrp="1"/>
          </p:cNvSpPr>
          <p:nvPr>
            <p:ph sz="half" idx="2"/>
          </p:nvPr>
        </p:nvSpPr>
        <p:spPr bwMode="auto">
          <a:xfrm>
            <a:off x="4644900" y="1556792"/>
            <a:ext cx="4319588" cy="34563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 indent="0">
              <a:buNone/>
            </a:pPr>
            <a:r>
              <a:rPr lang="es-ES" sz="2400" b="1" dirty="0" smtClean="0">
                <a:solidFill>
                  <a:srgbClr val="0070C0"/>
                </a:solidFill>
              </a:rPr>
              <a:t>Contenido</a:t>
            </a:r>
          </a:p>
          <a:p>
            <a:pPr marL="400050" lvl="2" indent="0"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1</a:t>
            </a:r>
            <a:r>
              <a:rPr lang="es-ES" sz="2200" b="1" dirty="0">
                <a:solidFill>
                  <a:srgbClr val="FF0000"/>
                </a:solidFill>
              </a:rPr>
              <a:t>.- Antecedentes y situación actual en materia Aeroespacial en México</a:t>
            </a:r>
            <a:endParaRPr lang="es-MX" sz="2200" b="1" dirty="0">
              <a:solidFill>
                <a:srgbClr val="FF0000"/>
              </a:solidFill>
            </a:endParaRPr>
          </a:p>
          <a:p>
            <a:pPr marL="400050" lvl="2" indent="0">
              <a:buNone/>
            </a:pPr>
            <a:r>
              <a:rPr lang="es-ES" sz="2200" b="1" dirty="0">
                <a:solidFill>
                  <a:srgbClr val="FF0000"/>
                </a:solidFill>
              </a:rPr>
              <a:t>2.- Proyectos educativos a nivel de posgrado en materia Aeroespacial </a:t>
            </a:r>
            <a:endParaRPr lang="es-MX" sz="2200" b="1" dirty="0">
              <a:solidFill>
                <a:srgbClr val="FF0000"/>
              </a:solidFill>
            </a:endParaRPr>
          </a:p>
          <a:p>
            <a:pPr marL="400050" lvl="2" indent="0">
              <a:buNone/>
            </a:pPr>
            <a:r>
              <a:rPr lang="es-ES" sz="2200" b="1" dirty="0">
                <a:solidFill>
                  <a:srgbClr val="FF0000"/>
                </a:solidFill>
              </a:rPr>
              <a:t>3.- Conclusiones y recomendaciones </a:t>
            </a:r>
            <a:endParaRPr lang="es-MX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Posgrado Interinstitucional en Ingeniería Aeroespacial de la UNAM-CAT (en proyecto)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Programa de Maestría (Flexible)</a:t>
            </a:r>
          </a:p>
          <a:p>
            <a:pPr lvl="1"/>
            <a:r>
              <a:rPr lang="es-MX" dirty="0" smtClean="0"/>
              <a:t>Asignaturas básicas (Matemáticas + 3 del Campo del conocimiento)  24 Créditos (33 %).</a:t>
            </a:r>
          </a:p>
          <a:p>
            <a:pPr lvl="1"/>
            <a:r>
              <a:rPr lang="es-MX" dirty="0"/>
              <a:t>Asignaturas </a:t>
            </a:r>
            <a:r>
              <a:rPr lang="es-MX" dirty="0" smtClean="0"/>
              <a:t>de Investigación (2 Seminarios </a:t>
            </a:r>
            <a:r>
              <a:rPr lang="es-MX" dirty="0"/>
              <a:t>+ </a:t>
            </a:r>
            <a:r>
              <a:rPr lang="es-MX" dirty="0" smtClean="0"/>
              <a:t>2 Trabajos de investigación. </a:t>
            </a:r>
            <a:r>
              <a:rPr lang="es-MX" dirty="0"/>
              <a:t>24 </a:t>
            </a:r>
            <a:r>
              <a:rPr lang="es-MX" dirty="0" smtClean="0"/>
              <a:t>Créditos </a:t>
            </a:r>
            <a:r>
              <a:rPr lang="es-MX" dirty="0"/>
              <a:t>(33 </a:t>
            </a:r>
            <a:r>
              <a:rPr lang="es-MX" dirty="0" smtClean="0"/>
              <a:t>%).</a:t>
            </a:r>
            <a:endParaRPr lang="es-MX" dirty="0"/>
          </a:p>
          <a:p>
            <a:pPr lvl="1"/>
            <a:r>
              <a:rPr lang="es-MX" dirty="0"/>
              <a:t>Asignaturas </a:t>
            </a:r>
            <a:r>
              <a:rPr lang="es-MX" dirty="0" smtClean="0"/>
              <a:t>Optativas (Campo de conocimiento 1 + </a:t>
            </a:r>
            <a:r>
              <a:rPr lang="es-MX" dirty="0"/>
              <a:t>Campo de conocimiento </a:t>
            </a:r>
            <a:r>
              <a:rPr lang="es-MX" dirty="0" smtClean="0"/>
              <a:t>2 + Otras Universidades + Otros programas UNAM) </a:t>
            </a:r>
            <a:r>
              <a:rPr lang="es-MX" dirty="0"/>
              <a:t>24 </a:t>
            </a:r>
            <a:r>
              <a:rPr lang="es-MX" dirty="0" smtClean="0"/>
              <a:t>Créditos </a:t>
            </a:r>
            <a:r>
              <a:rPr lang="es-MX" dirty="0"/>
              <a:t>(33 </a:t>
            </a:r>
            <a:r>
              <a:rPr lang="es-MX" dirty="0" smtClean="0"/>
              <a:t>%).</a:t>
            </a:r>
          </a:p>
          <a:p>
            <a:pPr lvl="1"/>
            <a:r>
              <a:rPr lang="es-MX" dirty="0" smtClean="0"/>
              <a:t>Total  72 créditos.</a:t>
            </a:r>
            <a:endParaRPr lang="es-MX" dirty="0"/>
          </a:p>
          <a:p>
            <a:r>
              <a:rPr lang="es-MX" dirty="0" smtClean="0"/>
              <a:t>Tiempo completo y de medio tiempo para trabajadores</a:t>
            </a:r>
          </a:p>
          <a:p>
            <a:r>
              <a:rPr lang="es-MX" dirty="0" smtClean="0"/>
              <a:t>Apoyos</a:t>
            </a:r>
          </a:p>
          <a:p>
            <a:pPr lvl="1"/>
            <a:r>
              <a:rPr lang="es-MX" dirty="0" smtClean="0"/>
              <a:t>Cursos remotos, de IES nacionales e internacionales.</a:t>
            </a:r>
          </a:p>
          <a:p>
            <a:pPr lvl="1"/>
            <a:r>
              <a:rPr lang="es-MX" dirty="0" smtClean="0"/>
              <a:t>Claustro de Tutores de diferentes IES.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20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Posgrado </a:t>
            </a:r>
            <a:r>
              <a:rPr lang="es-MX" dirty="0" smtClean="0"/>
              <a:t>interinstitucional en </a:t>
            </a:r>
            <a:r>
              <a:rPr lang="es-MX" dirty="0" smtClean="0"/>
              <a:t>Ingeniería </a:t>
            </a:r>
            <a:r>
              <a:rPr lang="es-MX" dirty="0" smtClean="0"/>
              <a:t>Aeroespacial (</a:t>
            </a:r>
            <a:r>
              <a:rPr lang="es-MX" dirty="0" smtClean="0"/>
              <a:t>UNAM-CAT)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es-MX" dirty="0" smtClean="0"/>
              <a:t>Programa de Doctorado (Flexible)</a:t>
            </a:r>
          </a:p>
          <a:p>
            <a:pPr lvl="1"/>
            <a:r>
              <a:rPr lang="es-MX" dirty="0" smtClean="0"/>
              <a:t>Proyecto de investigación aplicada.</a:t>
            </a:r>
          </a:p>
          <a:p>
            <a:pPr lvl="1"/>
            <a:r>
              <a:rPr lang="es-MX" dirty="0"/>
              <a:t>Proyecto de </a:t>
            </a:r>
            <a:r>
              <a:rPr lang="es-MX" dirty="0" smtClean="0"/>
              <a:t>innovación tecnológica industrial.</a:t>
            </a:r>
            <a:endParaRPr lang="es-MX" dirty="0"/>
          </a:p>
          <a:p>
            <a:pPr lvl="1"/>
            <a:endParaRPr lang="es-MX" dirty="0"/>
          </a:p>
          <a:p>
            <a:r>
              <a:rPr lang="es-MX" dirty="0" smtClean="0"/>
              <a:t>Tiempo completo (6 semestres) y de medio tiempo (10 semestres).</a:t>
            </a:r>
          </a:p>
          <a:p>
            <a:r>
              <a:rPr lang="es-MX" dirty="0" smtClean="0"/>
              <a:t>Evaluaciones semestrales.</a:t>
            </a:r>
          </a:p>
          <a:p>
            <a:r>
              <a:rPr lang="es-MX" dirty="0" smtClean="0"/>
              <a:t>Intercambios y estancias.</a:t>
            </a:r>
          </a:p>
          <a:p>
            <a:pPr lvl="1"/>
            <a:r>
              <a:rPr lang="es-MX" dirty="0" smtClean="0"/>
              <a:t>Hasta un año de estancia académica en otras IES, nacionales o en el extranjero.</a:t>
            </a:r>
          </a:p>
          <a:p>
            <a:r>
              <a:rPr lang="es-MX" dirty="0" smtClean="0"/>
              <a:t>Apoyos</a:t>
            </a:r>
          </a:p>
          <a:p>
            <a:pPr lvl="1"/>
            <a:r>
              <a:rPr lang="es-MX" dirty="0" smtClean="0"/>
              <a:t>Cursos remotos, de IES nacionales e internacionales</a:t>
            </a:r>
          </a:p>
          <a:p>
            <a:pPr lvl="1"/>
            <a:r>
              <a:rPr lang="es-MX" dirty="0" smtClean="0"/>
              <a:t>Claustro de Tutores de diferentes IES.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21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33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Acciones de entidades afines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Red de Ciencia y Tecnología </a:t>
            </a:r>
            <a:r>
              <a:rPr lang="es-MX" dirty="0" smtClean="0"/>
              <a:t>Espacial (</a:t>
            </a:r>
            <a:r>
              <a:rPr lang="es-MX" dirty="0" err="1"/>
              <a:t>RedCyTE</a:t>
            </a:r>
            <a:r>
              <a:rPr lang="es-MX" dirty="0" smtClean="0"/>
              <a:t>)</a:t>
            </a:r>
          </a:p>
          <a:p>
            <a:pPr lvl="1"/>
            <a:r>
              <a:rPr lang="es-MX" dirty="0" smtClean="0"/>
              <a:t>Red temática de </a:t>
            </a:r>
            <a:r>
              <a:rPr lang="es-MX" dirty="0" err="1" smtClean="0"/>
              <a:t>CoNaCyT</a:t>
            </a:r>
            <a:r>
              <a:rPr lang="es-MX" dirty="0" smtClean="0"/>
              <a:t>, creada en 2011, con objetivos:</a:t>
            </a:r>
          </a:p>
          <a:p>
            <a:pPr lvl="2"/>
            <a:r>
              <a:rPr lang="es-MX" dirty="0" smtClean="0"/>
              <a:t>Estudios estratégicos para el crecimiento nacional de CTE;</a:t>
            </a:r>
          </a:p>
          <a:p>
            <a:pPr lvl="2"/>
            <a:r>
              <a:rPr lang="es-MX" dirty="0" smtClean="0"/>
              <a:t>Acuerdos de cooperación entre IES para la </a:t>
            </a:r>
            <a:r>
              <a:rPr lang="es-MX" dirty="0" smtClean="0"/>
              <a:t>formación de recursos humanos en </a:t>
            </a:r>
            <a:r>
              <a:rPr lang="es-MX" dirty="0" smtClean="0"/>
              <a:t>CTE;</a:t>
            </a:r>
          </a:p>
          <a:p>
            <a:pPr lvl="2"/>
            <a:r>
              <a:rPr lang="es-MX" dirty="0" smtClean="0"/>
              <a:t>Desarrollo de proyectos de cooperación nacional e internacional sobre I&amp;D;</a:t>
            </a:r>
          </a:p>
          <a:p>
            <a:pPr lvl="2"/>
            <a:r>
              <a:rPr lang="es-MX" dirty="0" smtClean="0"/>
              <a:t>Formación de especialistas en el área;</a:t>
            </a:r>
          </a:p>
          <a:p>
            <a:pPr lvl="2"/>
            <a:r>
              <a:rPr lang="es-MX" dirty="0" smtClean="0"/>
              <a:t>Promoción al desarrollo de la capacidad industrial y de servicios en sectores estratégicos relacionados con las CTE;</a:t>
            </a:r>
          </a:p>
          <a:p>
            <a:pPr lvl="2"/>
            <a:r>
              <a:rPr lang="es-MX" dirty="0" smtClean="0"/>
              <a:t>Establecimiento de infraestructura estratégica mediante proyectos de CTE;</a:t>
            </a:r>
          </a:p>
          <a:p>
            <a:pPr lvl="2"/>
            <a:r>
              <a:rPr lang="es-MX" dirty="0" smtClean="0"/>
              <a:t>Desarrollo de polos industriales y académicos a partir de las CTE.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22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r>
              <a:rPr lang="es-MX" dirty="0" smtClean="0"/>
              <a:t>Sociedad Mexicana de Ciencia y Tecnología Aeroespacial (SOMECYTA)</a:t>
            </a:r>
          </a:p>
          <a:p>
            <a:pPr lvl="1"/>
            <a:r>
              <a:rPr lang="es-MX" dirty="0" smtClean="0"/>
              <a:t>Sociedad civil creada en 2010:</a:t>
            </a:r>
          </a:p>
          <a:p>
            <a:pPr lvl="2"/>
            <a:r>
              <a:rPr lang="es-MX" dirty="0" smtClean="0"/>
              <a:t>Agrupa personas de sectores: académico, gubernamental, industrial y comercial; para impulsar las ciencias y tecnologías  Aeroespaciales;</a:t>
            </a:r>
          </a:p>
          <a:p>
            <a:pPr lvl="2"/>
            <a:r>
              <a:rPr lang="es-MX" dirty="0" smtClean="0"/>
              <a:t>Fomenta la comunicación entre la comunidad científica, el sector empresarial y las dependencias federales y estatales en materia Aeroespacial.</a:t>
            </a:r>
            <a:endParaRPr lang="es-MX" dirty="0"/>
          </a:p>
          <a:p>
            <a:r>
              <a:rPr lang="es-MX" dirty="0" smtClean="0"/>
              <a:t>Centro Regional de Enseñanza de Ciencia y Tecnología del Espacio (CRETEALC)</a:t>
            </a:r>
          </a:p>
          <a:p>
            <a:pPr lvl="1"/>
            <a:r>
              <a:rPr lang="es-MX" dirty="0" smtClean="0"/>
              <a:t>Creado en 2002, bajo el Programa de aplicaciones espaciales de la Oficina para asuntos del espacio ultraterrestre de la ONU con el fin de extender el conocimiento en </a:t>
            </a:r>
            <a:r>
              <a:rPr lang="es-MX" dirty="0" err="1" smtClean="0"/>
              <a:t>CyTE</a:t>
            </a:r>
            <a:r>
              <a:rPr lang="es-MX" dirty="0" smtClean="0"/>
              <a:t> en los países de América Latina y el Caribe.</a:t>
            </a:r>
          </a:p>
          <a:p>
            <a:pPr lvl="1"/>
            <a:r>
              <a:rPr lang="es-MX" dirty="0" smtClean="0"/>
              <a:t>Imparte cursos especializados de larga duración en este ámbito.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23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60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smtClean="0">
              <a:latin typeface="Arial" charset="0"/>
              <a:cs typeface="Arial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388" y="2205038"/>
            <a:ext cx="8785225" cy="1800225"/>
          </a:xfrm>
          <a:solidFill>
            <a:srgbClr val="FFFF99"/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171450" lvl="1" indent="0" algn="ctr">
              <a:buFont typeface="Arial" charset="0"/>
              <a:buNone/>
              <a:defRPr/>
            </a:pPr>
            <a:endParaRPr lang="es-ES" dirty="0" smtClean="0">
              <a:solidFill>
                <a:srgbClr val="0000FF"/>
              </a:solidFill>
            </a:endParaRPr>
          </a:p>
          <a:p>
            <a:pPr marL="171450" lvl="1" indent="0" algn="ctr">
              <a:buFont typeface="Arial" charset="0"/>
              <a:buNone/>
              <a:defRPr/>
            </a:pPr>
            <a:r>
              <a:rPr lang="es-ES" sz="2400" b="1" dirty="0" smtClean="0">
                <a:solidFill>
                  <a:srgbClr val="0000FF"/>
                </a:solidFill>
              </a:rPr>
              <a:t>3.- Conclusiones y recomendaciones 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24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7577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2840" y="404664"/>
            <a:ext cx="8229600" cy="2592287"/>
          </a:xfrm>
        </p:spPr>
        <p:txBody>
          <a:bodyPr/>
          <a:lstStyle/>
          <a:p>
            <a:r>
              <a:rPr lang="es-ES_tradnl" sz="1800" b="1" dirty="0" smtClean="0"/>
              <a:t>Se </a:t>
            </a:r>
            <a:r>
              <a:rPr lang="es-ES_tradnl" sz="1800" b="1" dirty="0"/>
              <a:t>observa una importante preocupación y animosidad a nivel nacional por desarrollar programas de formación de recursos humanos  de alto nivel en el ámbito aeroespacial.</a:t>
            </a:r>
            <a:endParaRPr lang="es-MX" sz="1800" b="1" dirty="0"/>
          </a:p>
          <a:p>
            <a:r>
              <a:rPr lang="es-ES_tradnl" sz="1800" b="1" dirty="0" smtClean="0"/>
              <a:t>Está </a:t>
            </a:r>
            <a:r>
              <a:rPr lang="es-ES_tradnl" sz="1800" b="1" dirty="0"/>
              <a:t>demostrado que los programas de crecimiento y aplicación de las ciencias y tecnologías espaciales son  importantes impulsores del desarrollo económico de los estados.</a:t>
            </a:r>
            <a:endParaRPr lang="es-MX" sz="1800" b="1" dirty="0"/>
          </a:p>
          <a:p>
            <a:r>
              <a:rPr lang="es-MX" sz="1800" b="1" dirty="0" smtClean="0"/>
              <a:t>Es un </a:t>
            </a:r>
            <a:r>
              <a:rPr lang="es-MX" sz="1800" b="1" u="sng" dirty="0" smtClean="0"/>
              <a:t>hecho reconocido que se requieren recursos humanos en el campo Aeroespacial</a:t>
            </a:r>
            <a:r>
              <a:rPr lang="es-MX" sz="1800" b="1" dirty="0" smtClean="0"/>
              <a:t>; para lo cual, debe considerarse:.</a:t>
            </a:r>
          </a:p>
          <a:p>
            <a:endParaRPr lang="es-MX" dirty="0"/>
          </a:p>
        </p:txBody>
      </p:sp>
      <p:grpSp>
        <p:nvGrpSpPr>
          <p:cNvPr id="7" name="6 Grupo"/>
          <p:cNvGrpSpPr/>
          <p:nvPr/>
        </p:nvGrpSpPr>
        <p:grpSpPr>
          <a:xfrm>
            <a:off x="107504" y="2996952"/>
            <a:ext cx="8928992" cy="1152128"/>
            <a:chOff x="107504" y="3140968"/>
            <a:chExt cx="8928992" cy="1152128"/>
          </a:xfrm>
        </p:grpSpPr>
        <p:sp>
          <p:nvSpPr>
            <p:cNvPr id="4" name="2 Marcador de contenido"/>
            <p:cNvSpPr txBox="1">
              <a:spLocks/>
            </p:cNvSpPr>
            <p:nvPr/>
          </p:nvSpPr>
          <p:spPr>
            <a:xfrm>
              <a:off x="107504" y="3140968"/>
              <a:ext cx="4104456" cy="1152128"/>
            </a:xfrm>
            <a:prstGeom prst="rect">
              <a:avLst/>
            </a:prstGeom>
            <a:ln w="38100">
              <a:solidFill>
                <a:srgbClr val="FF9900"/>
              </a:solidFill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 baseline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 baseline="0">
                  <a:solidFill>
                    <a:srgbClr val="FF0000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rgbClr val="00B050"/>
                  </a:solidFill>
                  <a:latin typeface="Arial" pitchFamily="34" charset="0"/>
                  <a:ea typeface="ＭＳ Ｐゴシック" charset="-128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ＭＳ Ｐゴシック" charset="-128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rgbClr val="C00000"/>
                  </a:solidFill>
                  <a:latin typeface="+mn-lt"/>
                  <a:ea typeface="ＭＳ Ｐゴシック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es-MX" sz="1800" dirty="0" smtClean="0"/>
                <a:t>¿De qué nivel?</a:t>
              </a:r>
            </a:p>
            <a:p>
              <a:pPr lvl="1"/>
              <a:r>
                <a:rPr lang="es-MX" sz="1800" dirty="0" smtClean="0"/>
                <a:t>¿En qué áreas?</a:t>
              </a:r>
            </a:p>
            <a:p>
              <a:pPr lvl="1"/>
              <a:r>
                <a:rPr lang="es-MX" sz="1800" dirty="0" smtClean="0"/>
                <a:t>¿Específicamente para qué?</a:t>
              </a:r>
            </a:p>
            <a:p>
              <a:endParaRPr lang="es-MX" dirty="0"/>
            </a:p>
          </p:txBody>
        </p:sp>
        <p:sp>
          <p:nvSpPr>
            <p:cNvPr id="5" name="2 Marcador de contenido"/>
            <p:cNvSpPr txBox="1">
              <a:spLocks/>
            </p:cNvSpPr>
            <p:nvPr/>
          </p:nvSpPr>
          <p:spPr>
            <a:xfrm>
              <a:off x="4896544" y="3140968"/>
              <a:ext cx="4139952" cy="1152128"/>
            </a:xfrm>
            <a:prstGeom prst="rect">
              <a:avLst/>
            </a:prstGeom>
            <a:ln w="38100">
              <a:solidFill>
                <a:srgbClr val="009900"/>
              </a:solidFill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 baseline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itchFamily="34" charset="0"/>
                  <a:ea typeface="ＭＳ Ｐゴシック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 baseline="0">
                  <a:solidFill>
                    <a:srgbClr val="FF0000"/>
                  </a:solidFill>
                  <a:latin typeface="Arial" pitchFamily="34" charset="0"/>
                  <a:ea typeface="ＭＳ Ｐゴシック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800" kern="1200">
                  <a:solidFill>
                    <a:srgbClr val="00B050"/>
                  </a:solidFill>
                  <a:latin typeface="Arial" pitchFamily="34" charset="0"/>
                  <a:ea typeface="ＭＳ Ｐゴシック" charset="-128"/>
                  <a:cs typeface="Arial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600" kern="1200">
                  <a:solidFill>
                    <a:schemeClr val="tx1"/>
                  </a:solidFill>
                  <a:latin typeface="Arial" pitchFamily="34" charset="0"/>
                  <a:ea typeface="ＭＳ Ｐゴシック" charset="-128"/>
                  <a:cs typeface="Arial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rgbClr val="C00000"/>
                  </a:solidFill>
                  <a:latin typeface="+mn-lt"/>
                  <a:ea typeface="ＭＳ Ｐゴシック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es-MX" sz="1800" dirty="0" smtClean="0"/>
                <a:t>¿Cuántos?	¿Cuándo?</a:t>
              </a:r>
            </a:p>
            <a:p>
              <a:pPr lvl="1"/>
              <a:r>
                <a:rPr lang="es-MX" sz="1800" dirty="0" smtClean="0"/>
                <a:t>¿Cómo?		¿Dónde?</a:t>
              </a:r>
            </a:p>
            <a:p>
              <a:pPr lvl="1"/>
              <a:r>
                <a:rPr lang="es-MX" sz="1800" dirty="0" smtClean="0"/>
                <a:t>¿Con qué?</a:t>
              </a:r>
            </a:p>
            <a:p>
              <a:endParaRPr lang="es-MX" dirty="0"/>
            </a:p>
          </p:txBody>
        </p:sp>
        <p:sp>
          <p:nvSpPr>
            <p:cNvPr id="6" name="5 Flecha derecha"/>
            <p:cNvSpPr/>
            <p:nvPr/>
          </p:nvSpPr>
          <p:spPr>
            <a:xfrm>
              <a:off x="4355976" y="3501008"/>
              <a:ext cx="430088" cy="360040"/>
            </a:xfrm>
            <a:prstGeom prst="rightArrow">
              <a:avLst/>
            </a:pr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8" name="2 Marcador de contenido"/>
          <p:cNvSpPr txBox="1">
            <a:spLocks/>
          </p:cNvSpPr>
          <p:nvPr/>
        </p:nvSpPr>
        <p:spPr>
          <a:xfrm>
            <a:off x="455240" y="4581129"/>
            <a:ext cx="8229600" cy="72007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s-ES" sz="2400" kern="1200" baseline="0" dirty="0" smtClean="0">
                <a:solidFill>
                  <a:srgbClr val="0066FF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 baseline="0">
                <a:solidFill>
                  <a:srgbClr val="FF0000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rgbClr val="008000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1" dirty="0" smtClean="0"/>
              <a:t>Por lo que se debe actuar con base en la política </a:t>
            </a:r>
            <a:r>
              <a:rPr lang="es-ES_tradnl" sz="1800" b="1" dirty="0"/>
              <a:t>nacional de apoyo al desarrollo de programas en ciencias y tecnologías espaciales</a:t>
            </a:r>
            <a:r>
              <a:rPr lang="es-ES_tradnl" sz="1800" b="1" dirty="0" smtClean="0"/>
              <a:t>.</a:t>
            </a:r>
            <a:endParaRPr lang="es-MX" sz="1800" b="1" dirty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25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01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3240360"/>
          </a:xfrm>
        </p:spPr>
        <p:txBody>
          <a:bodyPr/>
          <a:lstStyle/>
          <a:p>
            <a:r>
              <a:rPr lang="es-MX" dirty="0" smtClean="0"/>
              <a:t>Los procesos </a:t>
            </a:r>
            <a:r>
              <a:rPr lang="es-MX" dirty="0"/>
              <a:t>de formación </a:t>
            </a:r>
            <a:r>
              <a:rPr lang="es-MX" dirty="0" smtClean="0"/>
              <a:t>de recursos humanos deben </a:t>
            </a:r>
            <a:r>
              <a:rPr lang="es-MX" dirty="0"/>
              <a:t>establecerse y desarrollarse en vinculación y correspondencia, </a:t>
            </a:r>
            <a:r>
              <a:rPr lang="es-MX" dirty="0" smtClean="0"/>
              <a:t>con los siguientes propósitos:</a:t>
            </a:r>
            <a:endParaRPr lang="es-MX" dirty="0"/>
          </a:p>
          <a:p>
            <a:pPr lvl="2"/>
            <a:r>
              <a:rPr lang="es-MX" dirty="0" smtClean="0"/>
              <a:t>Creación </a:t>
            </a:r>
            <a:r>
              <a:rPr lang="es-MX" dirty="0"/>
              <a:t>de una industria </a:t>
            </a:r>
            <a:r>
              <a:rPr lang="es-MX" dirty="0" smtClean="0"/>
              <a:t>que apoye el desarrollo económico y social del país;</a:t>
            </a:r>
            <a:endParaRPr lang="es-MX" dirty="0"/>
          </a:p>
          <a:p>
            <a:pPr lvl="2"/>
            <a:r>
              <a:rPr lang="es-MX" dirty="0"/>
              <a:t>Estímulo </a:t>
            </a:r>
            <a:r>
              <a:rPr lang="es-MX" dirty="0" smtClean="0"/>
              <a:t>a la creación de conocimiento </a:t>
            </a:r>
            <a:r>
              <a:rPr lang="es-MX" dirty="0"/>
              <a:t>y </a:t>
            </a:r>
            <a:r>
              <a:rPr lang="es-MX" dirty="0" smtClean="0"/>
              <a:t>capacidades nacionales que soporten la evolución empresarial y fines sociales.</a:t>
            </a:r>
          </a:p>
          <a:p>
            <a:r>
              <a:rPr lang="es-MX" dirty="0"/>
              <a:t>Actores responsables de la coordinación del desarrollo de la formación de recursos </a:t>
            </a:r>
            <a:r>
              <a:rPr lang="es-MX" dirty="0" smtClean="0"/>
              <a:t>humanos  </a:t>
            </a:r>
            <a:endParaRPr lang="es-MX" dirty="0"/>
          </a:p>
          <a:p>
            <a:endParaRPr lang="es-MX" dirty="0"/>
          </a:p>
        </p:txBody>
      </p:sp>
      <p:sp>
        <p:nvSpPr>
          <p:cNvPr id="1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26</a:t>
            </a:fld>
            <a:endParaRPr lang="es-MX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325" y="3284984"/>
            <a:ext cx="5490971" cy="3168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8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5472608"/>
          </a:xfrm>
        </p:spPr>
        <p:txBody>
          <a:bodyPr/>
          <a:lstStyle/>
          <a:p>
            <a:r>
              <a:rPr lang="es-MX" dirty="0" smtClean="0"/>
              <a:t>Ejemplo a observar</a:t>
            </a:r>
          </a:p>
          <a:p>
            <a:pPr lvl="1"/>
            <a:r>
              <a:rPr lang="es-ES_tradnl" dirty="0"/>
              <a:t>A partir del observable crecimiento de la industria Aeronáutica en México, </a:t>
            </a:r>
            <a:r>
              <a:rPr lang="es-ES_tradnl" dirty="0" smtClean="0"/>
              <a:t>en los últimos 10 años, se </a:t>
            </a:r>
            <a:r>
              <a:rPr lang="es-ES_tradnl" dirty="0"/>
              <a:t>puede colegir que mediante las políticas y  estímulos convenientes, se podrá construir una plataforma </a:t>
            </a:r>
            <a:r>
              <a:rPr lang="es-ES_tradnl" dirty="0" smtClean="0"/>
              <a:t>similar de </a:t>
            </a:r>
            <a:r>
              <a:rPr lang="es-ES_tradnl" dirty="0"/>
              <a:t>desarrollo para la industria Espacial. </a:t>
            </a:r>
            <a:endParaRPr lang="es-ES_tradnl" dirty="0" smtClean="0"/>
          </a:p>
          <a:p>
            <a:pPr lvl="2"/>
            <a:r>
              <a:rPr lang="es-MX" dirty="0" smtClean="0"/>
              <a:t>Empresas tractoras y socios consumidores de los productos elaborados.</a:t>
            </a:r>
          </a:p>
          <a:p>
            <a:r>
              <a:rPr lang="es-MX" dirty="0" smtClean="0"/>
              <a:t>Nuevo ingrediente</a:t>
            </a:r>
          </a:p>
          <a:p>
            <a:pPr lvl="1"/>
            <a:r>
              <a:rPr lang="es-MX" dirty="0" smtClean="0"/>
              <a:t>Asimilación, apropiación y contribución significativa al desarrollo de tecnologías de aplicación y uso amplio en la sociedad.</a:t>
            </a:r>
          </a:p>
          <a:p>
            <a:r>
              <a:rPr lang="es-MX" dirty="0" smtClean="0"/>
              <a:t>Premisa</a:t>
            </a:r>
          </a:p>
          <a:p>
            <a:pPr lvl="1"/>
            <a:r>
              <a:rPr lang="es-MX" dirty="0" smtClean="0"/>
              <a:t>Se debe estimular el desarrollo económico para mantener las condiciones adecuadas de financiación requerida por la formación de recursos humanos y el desarrollo de la investigación y tecnología.</a:t>
            </a: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27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04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-27384"/>
            <a:ext cx="8363272" cy="6408712"/>
          </a:xfrm>
        </p:spPr>
        <p:txBody>
          <a:bodyPr/>
          <a:lstStyle/>
          <a:p>
            <a:r>
              <a:rPr lang="es-MX" dirty="0" smtClean="0"/>
              <a:t>Premisas del trabajo interinstitucional</a:t>
            </a:r>
            <a:endParaRPr lang="es-MX" dirty="0"/>
          </a:p>
          <a:p>
            <a:pPr lvl="1"/>
            <a:r>
              <a:rPr lang="es-MX" dirty="0" smtClean="0"/>
              <a:t>Trabajo orientado</a:t>
            </a:r>
          </a:p>
          <a:p>
            <a:pPr lvl="2"/>
            <a:r>
              <a:rPr lang="es-MX" sz="1600" dirty="0" smtClean="0"/>
              <a:t>Los responsables de los procesos formativos deben atender y soportar las </a:t>
            </a:r>
            <a:r>
              <a:rPr lang="es-MX" sz="1600" u="sng" dirty="0" smtClean="0"/>
              <a:t>líneas y características</a:t>
            </a:r>
            <a:r>
              <a:rPr lang="es-MX" sz="1600" dirty="0" smtClean="0"/>
              <a:t> de desarrollo </a:t>
            </a:r>
            <a:r>
              <a:rPr lang="es-MX" sz="1600" u="sng" dirty="0" smtClean="0"/>
              <a:t>definidas por la instancia de coordinación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Trabajo colaborativo</a:t>
            </a:r>
          </a:p>
          <a:p>
            <a:pPr lvl="2"/>
            <a:r>
              <a:rPr lang="es-MX" sz="1600" dirty="0" smtClean="0"/>
              <a:t>Por la naturaleza de las actividades por desarrollar y su significativamente elevado costo relativo, se debe estimular el </a:t>
            </a:r>
            <a:r>
              <a:rPr lang="es-MX" sz="1600" u="sng" dirty="0" smtClean="0"/>
              <a:t>trabajo colaborativo</a:t>
            </a:r>
            <a:r>
              <a:rPr lang="es-MX" sz="1600" dirty="0" smtClean="0"/>
              <a:t>; consecuentemente los procesos formativos deben incorporar esta premisa.</a:t>
            </a:r>
          </a:p>
          <a:p>
            <a:pPr lvl="1"/>
            <a:r>
              <a:rPr lang="es-MX" dirty="0"/>
              <a:t>Trabajo apoyado</a:t>
            </a:r>
          </a:p>
          <a:p>
            <a:pPr lvl="2"/>
            <a:r>
              <a:rPr lang="es-MX" sz="1600" dirty="0"/>
              <a:t>Las </a:t>
            </a:r>
            <a:r>
              <a:rPr lang="es-MX" sz="1600" u="sng" dirty="0"/>
              <a:t>autoridades</a:t>
            </a:r>
            <a:r>
              <a:rPr lang="es-MX" sz="1600" dirty="0"/>
              <a:t> responsables y competentes en sus distintos ámbitos de intervención, deben </a:t>
            </a:r>
            <a:r>
              <a:rPr lang="es-MX" sz="1600" u="sng" dirty="0"/>
              <a:t>tomar en serio el trabajo en materia Aeroespacial</a:t>
            </a:r>
            <a:r>
              <a:rPr lang="es-MX" sz="1600" dirty="0"/>
              <a:t> y, consecuentemente canalizar el soporte </a:t>
            </a:r>
            <a:r>
              <a:rPr lang="es-MX" sz="1600" dirty="0" smtClean="0"/>
              <a:t>necesario:</a:t>
            </a:r>
            <a:endParaRPr lang="es-MX" sz="1600" dirty="0"/>
          </a:p>
          <a:p>
            <a:pPr lvl="3"/>
            <a:r>
              <a:rPr lang="es-MX" u="sng" dirty="0"/>
              <a:t>Para la Agencia Espacial Mexicana</a:t>
            </a:r>
            <a:r>
              <a:rPr lang="es-MX" dirty="0"/>
              <a:t>, en su calidad de instrumento de coordinación nacional, que debe definir líneas de trabajo y canalizar recursos para su </a:t>
            </a:r>
            <a:r>
              <a:rPr lang="es-MX" dirty="0" smtClean="0"/>
              <a:t>desarrollo;</a:t>
            </a:r>
            <a:endParaRPr lang="es-MX" dirty="0"/>
          </a:p>
          <a:p>
            <a:pPr lvl="3"/>
            <a:r>
              <a:rPr lang="es-MX" u="sng" dirty="0"/>
              <a:t>Para las instituciones educativas y de investigación</a:t>
            </a:r>
            <a:r>
              <a:rPr lang="es-MX" dirty="0"/>
              <a:t>; que en resultado final deben ser los instrumentos operativos de la </a:t>
            </a:r>
            <a:r>
              <a:rPr lang="es-MX" dirty="0" smtClean="0"/>
              <a:t>Agencia.</a:t>
            </a:r>
            <a:endParaRPr lang="es-MX" dirty="0"/>
          </a:p>
          <a:p>
            <a:pPr lvl="1"/>
            <a:r>
              <a:rPr lang="es-MX" dirty="0"/>
              <a:t>Trabajo entre pares y comunidad abierta</a:t>
            </a:r>
          </a:p>
          <a:p>
            <a:pPr lvl="2"/>
            <a:r>
              <a:rPr lang="es-MX" sz="1600" dirty="0"/>
              <a:t>El </a:t>
            </a:r>
            <a:r>
              <a:rPr lang="es-MX" sz="1600" u="sng" dirty="0"/>
              <a:t>trato y reconocimiento</a:t>
            </a:r>
            <a:r>
              <a:rPr lang="es-MX" sz="1600" dirty="0"/>
              <a:t> que se debe propiciar </a:t>
            </a:r>
            <a:r>
              <a:rPr lang="es-MX" sz="1600" u="sng" dirty="0"/>
              <a:t>entre las instituciones participantes</a:t>
            </a:r>
            <a:r>
              <a:rPr lang="es-MX" sz="1600" dirty="0"/>
              <a:t> debe ser </a:t>
            </a:r>
            <a:r>
              <a:rPr lang="es-MX" sz="1600" u="sng" dirty="0"/>
              <a:t>con características de pares</a:t>
            </a:r>
            <a:r>
              <a:rPr lang="es-MX" sz="1600" dirty="0"/>
              <a:t> y se debe estimular la incorporación de nuevos participantes.</a:t>
            </a:r>
          </a:p>
          <a:p>
            <a:pPr lvl="2"/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28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312368"/>
          </a:xfrm>
        </p:spPr>
        <p:txBody>
          <a:bodyPr/>
          <a:lstStyle/>
          <a:p>
            <a:r>
              <a:rPr lang="es-MX" dirty="0" smtClean="0"/>
              <a:t>Acciones iniciales de formación en términos colaborativos:</a:t>
            </a:r>
          </a:p>
          <a:p>
            <a:pPr lvl="1"/>
            <a:r>
              <a:rPr lang="es-MX" dirty="0" smtClean="0"/>
              <a:t>Diseño y operación de un </a:t>
            </a:r>
            <a:r>
              <a:rPr lang="es-MX" u="sng" dirty="0" smtClean="0"/>
              <a:t>posgrado interinstitucional en Ingeniería Aeroespacial;</a:t>
            </a:r>
          </a:p>
          <a:p>
            <a:pPr lvl="1"/>
            <a:r>
              <a:rPr lang="es-MX" dirty="0"/>
              <a:t>Instituciones educativas </a:t>
            </a:r>
            <a:r>
              <a:rPr lang="es-MX" dirty="0" smtClean="0"/>
              <a:t>del </a:t>
            </a:r>
            <a:r>
              <a:rPr lang="es-MX" dirty="0"/>
              <a:t>país, vienen </a:t>
            </a:r>
            <a:r>
              <a:rPr lang="es-MX" dirty="0" smtClean="0"/>
              <a:t>considerando, en colaboración con la Red temática de Ciencia y Tecnología Espaciales (</a:t>
            </a:r>
            <a:r>
              <a:rPr lang="es-MX" dirty="0" err="1" smtClean="0"/>
              <a:t>RedCyTE</a:t>
            </a:r>
            <a:r>
              <a:rPr lang="es-MX" dirty="0" smtClean="0"/>
              <a:t>), los propósitos y procedimientos para el desarrollo de dicho proyecto.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29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0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388" y="2205038"/>
            <a:ext cx="8785225" cy="1439862"/>
          </a:xfrm>
          <a:solidFill>
            <a:srgbClr val="FFFF99"/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171450" lvl="1" indent="0" algn="ctr">
              <a:buFont typeface="Arial" charset="0"/>
              <a:buNone/>
              <a:defRPr/>
            </a:pPr>
            <a:endParaRPr lang="es-ES" dirty="0" smtClean="0">
              <a:solidFill>
                <a:srgbClr val="0000FF"/>
              </a:solidFill>
            </a:endParaRPr>
          </a:p>
          <a:p>
            <a:pPr marL="171450" lvl="1" indent="0" algn="ctr">
              <a:buFont typeface="Arial" charset="0"/>
              <a:buNone/>
              <a:defRPr/>
            </a:pPr>
            <a:r>
              <a:rPr lang="es-ES" sz="2400" b="1" dirty="0" smtClean="0">
                <a:solidFill>
                  <a:srgbClr val="0000FF"/>
                </a:solidFill>
              </a:rPr>
              <a:t>1</a:t>
            </a:r>
            <a:r>
              <a:rPr lang="es-ES" sz="2400" b="1" dirty="0">
                <a:solidFill>
                  <a:srgbClr val="0000FF"/>
                </a:solidFill>
              </a:rPr>
              <a:t>.- </a:t>
            </a:r>
            <a:r>
              <a:rPr lang="es-ES" sz="2400" b="1" dirty="0" smtClean="0">
                <a:solidFill>
                  <a:srgbClr val="0000FF"/>
                </a:solidFill>
              </a:rPr>
              <a:t>Antecedentes y situación actual en materia Aeroespacial en México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3E2F3914-E6A6-40D9-B9A0-FC33F518F976}" type="slidenum">
              <a:rPr lang="es-MX">
                <a:latin typeface="Arial" charset="0"/>
              </a:rPr>
              <a:pPr eaLnBrk="1" hangingPunct="1"/>
              <a:t>3</a:t>
            </a:fld>
            <a:endParaRPr lang="es-MX"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688"/>
          </a:xfrm>
        </p:spPr>
        <p:txBody>
          <a:bodyPr/>
          <a:lstStyle/>
          <a:p>
            <a:pPr>
              <a:defRPr/>
            </a:pPr>
            <a:r>
              <a:rPr lang="es-MX" dirty="0" smtClean="0"/>
              <a:t>Consideraciones</a:t>
            </a:r>
            <a:endParaRPr lang="es-MX" dirty="0"/>
          </a:p>
          <a:p>
            <a:pPr lvl="1">
              <a:defRPr/>
            </a:pPr>
            <a:r>
              <a:rPr lang="es-MX" dirty="0"/>
              <a:t>La </a:t>
            </a:r>
            <a:r>
              <a:rPr lang="es-MX" u="sng" dirty="0"/>
              <a:t>Agencia Espacial Mexicana</a:t>
            </a:r>
            <a:r>
              <a:rPr lang="es-MX" dirty="0"/>
              <a:t> es </a:t>
            </a:r>
            <a:r>
              <a:rPr lang="es-MX" u="sng" dirty="0"/>
              <a:t>responsable de la </a:t>
            </a:r>
            <a:r>
              <a:rPr lang="es-MX" u="sng" dirty="0" smtClean="0"/>
              <a:t>orientación  y estímulo de las </a:t>
            </a:r>
            <a:r>
              <a:rPr lang="es-MX" u="sng" dirty="0"/>
              <a:t>acciones</a:t>
            </a:r>
            <a:r>
              <a:rPr lang="es-MX" dirty="0"/>
              <a:t> nacionales en materia Espacial.</a:t>
            </a:r>
          </a:p>
          <a:p>
            <a:pPr lvl="1">
              <a:defRPr/>
            </a:pPr>
            <a:r>
              <a:rPr lang="es-MX" dirty="0"/>
              <a:t>La </a:t>
            </a:r>
            <a:r>
              <a:rPr lang="es-MX" u="sng" dirty="0"/>
              <a:t>importancia que el tema</a:t>
            </a:r>
            <a:r>
              <a:rPr lang="es-MX" dirty="0"/>
              <a:t> tiene para un desarrollo conveniente de las acciones que el país adopte en materia aeroespacial.</a:t>
            </a:r>
          </a:p>
          <a:p>
            <a:pPr lvl="1">
              <a:defRPr/>
            </a:pPr>
            <a:r>
              <a:rPr lang="es-MX" dirty="0"/>
              <a:t>Los </a:t>
            </a:r>
            <a:r>
              <a:rPr lang="es-MX" u="sng" dirty="0"/>
              <a:t>antecedentes</a:t>
            </a:r>
            <a:r>
              <a:rPr lang="es-MX" dirty="0"/>
              <a:t> que distintas </a:t>
            </a:r>
            <a:r>
              <a:rPr lang="es-MX" u="sng" dirty="0"/>
              <a:t>instituciones</a:t>
            </a:r>
            <a:r>
              <a:rPr lang="es-MX" dirty="0"/>
              <a:t> han planteado sobre este tipo de programa.</a:t>
            </a:r>
          </a:p>
          <a:p>
            <a:pPr lvl="1">
              <a:defRPr/>
            </a:pPr>
            <a:r>
              <a:rPr lang="es-MX" dirty="0" smtClean="0"/>
              <a:t>El </a:t>
            </a:r>
            <a:r>
              <a:rPr lang="es-MX" u="sng" dirty="0"/>
              <a:t>interés legítimo</a:t>
            </a:r>
            <a:r>
              <a:rPr lang="es-MX" dirty="0"/>
              <a:t> que las diversas instituciones participantes en este proyecto puedan tener</a:t>
            </a:r>
            <a:r>
              <a:rPr lang="es-MX" dirty="0" smtClean="0"/>
              <a:t>.</a:t>
            </a:r>
          </a:p>
          <a:p>
            <a:pPr>
              <a:defRPr/>
            </a:pPr>
            <a:r>
              <a:rPr lang="es-MX" dirty="0" smtClean="0"/>
              <a:t>Propuesta</a:t>
            </a:r>
          </a:p>
          <a:p>
            <a:pPr lvl="1"/>
            <a:r>
              <a:rPr lang="es-MX" dirty="0"/>
              <a:t>Con el </a:t>
            </a:r>
            <a:r>
              <a:rPr lang="es-MX" dirty="0" smtClean="0"/>
              <a:t>fin de </a:t>
            </a:r>
            <a:r>
              <a:rPr lang="es-MX" dirty="0"/>
              <a:t>que al mediano y largo plazo, se </a:t>
            </a:r>
            <a:r>
              <a:rPr lang="es-MX" dirty="0" smtClean="0"/>
              <a:t>cuente </a:t>
            </a:r>
            <a:r>
              <a:rPr lang="es-MX" dirty="0"/>
              <a:t>con el potencial necesario de tecnólogos, científicos e infraestructura requerida para desarrollar las políticas y programas nacionales en la materia, se </a:t>
            </a:r>
            <a:r>
              <a:rPr lang="es-MX" dirty="0" smtClean="0"/>
              <a:t>propone la </a:t>
            </a:r>
            <a:r>
              <a:rPr lang="es-MX" u="sng" dirty="0"/>
              <a:t>integración de un comité de pares institucionales</a:t>
            </a:r>
            <a:r>
              <a:rPr lang="es-MX" dirty="0"/>
              <a:t>, </a:t>
            </a:r>
            <a:r>
              <a:rPr lang="es-MX" u="sng" dirty="0"/>
              <a:t>coordinado </a:t>
            </a:r>
            <a:r>
              <a:rPr lang="es-MX" u="sng" dirty="0" smtClean="0"/>
              <a:t>por </a:t>
            </a:r>
            <a:r>
              <a:rPr lang="es-MX" u="sng" dirty="0"/>
              <a:t>el funcionario responsable de la formación de recursos humanos de la Agencia</a:t>
            </a:r>
            <a:r>
              <a:rPr lang="es-MX" dirty="0"/>
              <a:t> Espacial Mexicana, que </a:t>
            </a:r>
            <a:r>
              <a:rPr lang="es-MX" dirty="0" smtClean="0"/>
              <a:t>con </a:t>
            </a:r>
            <a:r>
              <a:rPr lang="es-MX" dirty="0"/>
              <a:t>un conjunto mínimo de reglas de </a:t>
            </a:r>
            <a:r>
              <a:rPr lang="es-MX" dirty="0" smtClean="0"/>
              <a:t>operación por definir, </a:t>
            </a:r>
            <a:r>
              <a:rPr lang="es-MX" dirty="0"/>
              <a:t>tenga como misión </a:t>
            </a:r>
            <a:r>
              <a:rPr lang="es-MX" dirty="0" smtClean="0"/>
              <a:t>las </a:t>
            </a:r>
            <a:r>
              <a:rPr lang="es-MX" dirty="0"/>
              <a:t>siguientes </a:t>
            </a:r>
            <a:r>
              <a:rPr lang="es-MX" dirty="0" smtClean="0"/>
              <a:t>acciones: </a:t>
            </a:r>
            <a:endParaRPr lang="es-MX" dirty="0"/>
          </a:p>
          <a:p>
            <a:pPr lvl="1">
              <a:defRPr/>
            </a:pP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30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24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5904656"/>
          </a:xfrm>
        </p:spPr>
        <p:txBody>
          <a:bodyPr/>
          <a:lstStyle/>
          <a:p>
            <a:pPr lvl="2"/>
            <a:r>
              <a:rPr lang="es-MX" dirty="0" smtClean="0"/>
              <a:t>Valorar </a:t>
            </a:r>
            <a:r>
              <a:rPr lang="es-MX" dirty="0"/>
              <a:t>el potencial en recursos humanos e infraestructura de las instituciones interesadas </a:t>
            </a:r>
            <a:r>
              <a:rPr lang="es-MX" dirty="0" smtClean="0"/>
              <a:t>en </a:t>
            </a:r>
            <a:r>
              <a:rPr lang="es-MX" dirty="0"/>
              <a:t>el ámbito de la ciencia y tecnología espacial;</a:t>
            </a:r>
          </a:p>
          <a:p>
            <a:pPr lvl="2"/>
            <a:r>
              <a:rPr lang="es-MX" dirty="0"/>
              <a:t>Recopilar la información sobre los programas académicos y de investigación  que actualmente se conducen por las instituciones </a:t>
            </a:r>
            <a:r>
              <a:rPr lang="es-MX" dirty="0" smtClean="0"/>
              <a:t>interesadas;</a:t>
            </a:r>
            <a:endParaRPr lang="es-MX" dirty="0"/>
          </a:p>
          <a:p>
            <a:pPr lvl="2"/>
            <a:r>
              <a:rPr lang="es-MX" dirty="0" smtClean="0"/>
              <a:t>Identificar los marcos regulatorios, normativos, de vinculación </a:t>
            </a:r>
            <a:r>
              <a:rPr lang="es-MX" dirty="0"/>
              <a:t>y cooperación de </a:t>
            </a:r>
            <a:r>
              <a:rPr lang="es-MX" dirty="0" smtClean="0"/>
              <a:t>las instituciones interesadas;</a:t>
            </a:r>
            <a:endParaRPr lang="es-MX" dirty="0"/>
          </a:p>
          <a:p>
            <a:pPr lvl="2"/>
            <a:r>
              <a:rPr lang="es-MX" dirty="0"/>
              <a:t>Recopilar la información sobre los acuerdos y programas internacionales </a:t>
            </a:r>
            <a:r>
              <a:rPr lang="es-MX" dirty="0" smtClean="0"/>
              <a:t>vigentes;</a:t>
            </a:r>
            <a:endParaRPr lang="es-MX" dirty="0"/>
          </a:p>
          <a:p>
            <a:pPr lvl="2"/>
            <a:r>
              <a:rPr lang="es-MX" dirty="0"/>
              <a:t>Definir los perfiles, niveles, características y campos de actividad de los recursos humanos requeridos </a:t>
            </a:r>
            <a:r>
              <a:rPr lang="es-MX" dirty="0" smtClean="0"/>
              <a:t>por programas de la AEM;</a:t>
            </a:r>
            <a:endParaRPr lang="es-MX" dirty="0"/>
          </a:p>
          <a:p>
            <a:pPr lvl="2"/>
            <a:r>
              <a:rPr lang="es-MX" dirty="0"/>
              <a:t>Elaborar la propuesta </a:t>
            </a:r>
            <a:r>
              <a:rPr lang="es-MX" dirty="0" smtClean="0"/>
              <a:t>formal del proyecto de programa, que </a:t>
            </a:r>
            <a:r>
              <a:rPr lang="es-MX" dirty="0"/>
              <a:t>en el mediano y largo plazo </a:t>
            </a:r>
            <a:r>
              <a:rPr lang="es-MX" dirty="0" smtClean="0"/>
              <a:t>considere:</a:t>
            </a:r>
          </a:p>
          <a:p>
            <a:pPr lvl="3"/>
            <a:r>
              <a:rPr lang="es-MX" dirty="0" smtClean="0"/>
              <a:t>El </a:t>
            </a:r>
            <a:r>
              <a:rPr lang="es-MX" dirty="0"/>
              <a:t>propósito, alcance, orientación, necesidades, formas de organización, cooperación, validación, financiamiento, mecanismos de asimilación, </a:t>
            </a:r>
            <a:r>
              <a:rPr lang="es-MX" dirty="0" smtClean="0"/>
              <a:t>etc.</a:t>
            </a:r>
          </a:p>
          <a:p>
            <a:pPr lvl="3"/>
            <a:r>
              <a:rPr lang="es-MX" dirty="0" smtClean="0"/>
              <a:t>Contar con el patrocinio de la Agencia </a:t>
            </a:r>
            <a:r>
              <a:rPr lang="es-MX" dirty="0"/>
              <a:t>Espacial Mexicana, </a:t>
            </a:r>
            <a:r>
              <a:rPr lang="es-MX" dirty="0" err="1" smtClean="0"/>
              <a:t>CoNaCyT</a:t>
            </a:r>
            <a:r>
              <a:rPr lang="es-MX" dirty="0" smtClean="0"/>
              <a:t>, dependencias </a:t>
            </a:r>
            <a:r>
              <a:rPr lang="es-MX" dirty="0"/>
              <a:t>gubernamentales y </a:t>
            </a:r>
            <a:r>
              <a:rPr lang="es-MX" dirty="0" smtClean="0"/>
              <a:t>sector productivo involucrado.</a:t>
            </a:r>
          </a:p>
          <a:p>
            <a:pPr lvl="3"/>
            <a:r>
              <a:rPr lang="es-MX" dirty="0" smtClean="0"/>
              <a:t>La intervención de las </a:t>
            </a:r>
            <a:r>
              <a:rPr lang="es-MX" dirty="0"/>
              <a:t>IES y CI nacionales interesadas en participar en este </a:t>
            </a:r>
            <a:r>
              <a:rPr lang="es-MX" dirty="0" smtClean="0"/>
              <a:t>programa.</a:t>
            </a:r>
            <a:endParaRPr lang="es-MX" dirty="0"/>
          </a:p>
          <a:p>
            <a:pPr lvl="2"/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31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Título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mtClean="0">
                <a:latin typeface="Arial" charset="0"/>
                <a:cs typeface="Arial" charset="0"/>
              </a:rPr>
              <a:t>Datos de contacto</a:t>
            </a:r>
          </a:p>
        </p:txBody>
      </p:sp>
      <p:sp>
        <p:nvSpPr>
          <p:cNvPr id="57347" name="2 Marcador de contenido"/>
          <p:cNvSpPr>
            <a:spLocks noGrp="1"/>
          </p:cNvSpPr>
          <p:nvPr>
            <p:ph idx="1"/>
          </p:nvPr>
        </p:nvSpPr>
        <p:spPr bwMode="auto">
          <a:xfrm>
            <a:off x="611188" y="1484313"/>
            <a:ext cx="7921625" cy="345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s-MX" sz="2400" smtClean="0">
                <a:latin typeface="Arial" charset="0"/>
              </a:rPr>
              <a:t>Sergio Viñals Padilla</a:t>
            </a:r>
          </a:p>
          <a:p>
            <a:pPr lvl="2"/>
            <a:r>
              <a:rPr lang="es-MX" sz="2000" smtClean="0">
                <a:latin typeface="Arial" charset="0"/>
                <a:cs typeface="Arial" charset="0"/>
                <a:hlinkClick r:id="rId2"/>
              </a:rPr>
              <a:t>svinals@prodigy.net.mx</a:t>
            </a:r>
            <a:endParaRPr lang="es-MX" sz="2000" smtClean="0">
              <a:latin typeface="Arial" charset="0"/>
              <a:cs typeface="Arial" charset="0"/>
            </a:endParaRPr>
          </a:p>
          <a:p>
            <a:pPr lvl="2"/>
            <a:r>
              <a:rPr lang="es-MX" sz="2000" smtClean="0">
                <a:latin typeface="Arial" charset="0"/>
                <a:cs typeface="Arial" charset="0"/>
              </a:rPr>
              <a:t>(52-55) 5729-6000</a:t>
            </a:r>
          </a:p>
          <a:p>
            <a:pPr lvl="2"/>
            <a:r>
              <a:rPr lang="es-MX" sz="2000" smtClean="0">
                <a:latin typeface="Arial" charset="0"/>
                <a:cs typeface="Arial" charset="0"/>
              </a:rPr>
              <a:t>Ext 64 665; 64-661</a:t>
            </a:r>
          </a:p>
          <a:p>
            <a:pPr lvl="2"/>
            <a:r>
              <a:rPr lang="es-MX" sz="2000" smtClean="0">
                <a:latin typeface="Arial" charset="0"/>
                <a:cs typeface="Arial" charset="0"/>
                <a:hlinkClick r:id="rId3"/>
              </a:rPr>
              <a:t>www.cda.ipn.mx</a:t>
            </a:r>
            <a:endParaRPr lang="es-MX" sz="2000" smtClean="0">
              <a:latin typeface="Arial" charset="0"/>
              <a:cs typeface="Arial" charset="0"/>
            </a:endParaRPr>
          </a:p>
          <a:p>
            <a:pPr lvl="2"/>
            <a:r>
              <a:rPr lang="es-MX" sz="2000" smtClean="0">
                <a:solidFill>
                  <a:srgbClr val="00774A"/>
                </a:solidFill>
                <a:latin typeface="Arial" charset="0"/>
                <a:cs typeface="Times New Roman" pitchFamily="18" charset="0"/>
              </a:rPr>
              <a:t>Centro de Desarrollo Aeroespacial del IPN</a:t>
            </a:r>
          </a:p>
          <a:p>
            <a:pPr lvl="2"/>
            <a:r>
              <a:rPr lang="es-ES" sz="2000" smtClean="0">
                <a:solidFill>
                  <a:srgbClr val="00774A"/>
                </a:solidFill>
                <a:latin typeface="Arial" charset="0"/>
                <a:cs typeface="Times New Roman" pitchFamily="18" charset="0"/>
              </a:rPr>
              <a:t>CEC Unidad Allende del IPN; Patio de la Higuera; Belisario Domínguez 22; Col. Centro; D. F.; CP 06010; México.</a:t>
            </a:r>
            <a:endParaRPr lang="es-MX" sz="2000" smtClean="0">
              <a:latin typeface="Arial" charset="0"/>
              <a:cs typeface="Arial" charset="0"/>
            </a:endParaRPr>
          </a:p>
          <a:p>
            <a:pPr lvl="1"/>
            <a:endParaRPr lang="es-MX" sz="2400" smtClean="0">
              <a:latin typeface="Arial" charset="0"/>
            </a:endParaRPr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2DBEFC5B-E3DF-4D1F-A26A-2E242A3C1465}" type="slidenum">
              <a:rPr lang="es-ES">
                <a:solidFill>
                  <a:srgbClr val="000000"/>
                </a:solidFill>
                <a:latin typeface="Arial" charset="0"/>
              </a:rPr>
              <a:pPr eaLnBrk="1" hangingPunct="1"/>
              <a:t>32</a:t>
            </a:fld>
            <a:endParaRPr lang="es-E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82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35A97A99-DA16-43E5-94DC-789EB503F83E}" type="slidenum">
              <a:rPr lang="es-MX">
                <a:latin typeface="Arial" charset="0"/>
              </a:rPr>
              <a:pPr eaLnBrk="1" hangingPunct="1"/>
              <a:t>4</a:t>
            </a:fld>
            <a:endParaRPr lang="es-MX">
              <a:latin typeface="Arial" charset="0"/>
            </a:endParaRPr>
          </a:p>
        </p:txBody>
      </p:sp>
      <p:pic>
        <p:nvPicPr>
          <p:cNvPr id="17412" name="Picture 2" descr="F:\04 HP2 Data-111224-120707\01 Control\02 Imagenes\01 Logos\Grupo-1 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039391"/>
            <a:ext cx="8162925" cy="534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2 Marcador de contenido"/>
          <p:cNvSpPr>
            <a:spLocks noGrp="1"/>
          </p:cNvSpPr>
          <p:nvPr>
            <p:ph idx="1"/>
          </p:nvPr>
        </p:nvSpPr>
        <p:spPr>
          <a:xfrm>
            <a:off x="2760663" y="765175"/>
            <a:ext cx="3683000" cy="5400675"/>
          </a:xfrm>
        </p:spPr>
        <p:txBody>
          <a:bodyPr>
            <a:normAutofit fontScale="62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MX" dirty="0" smtClean="0"/>
              <a:t>Interés  </a:t>
            </a:r>
            <a:r>
              <a:rPr lang="es-MX" dirty="0"/>
              <a:t>en el re-inicio de actividades en materia Aeroespacial </a:t>
            </a:r>
            <a:r>
              <a:rPr lang="es-MX" dirty="0" smtClean="0"/>
              <a:t> por acciones </a:t>
            </a:r>
            <a:r>
              <a:rPr lang="es-MX" dirty="0"/>
              <a:t>compartidas de los ámbitos académico, legislativo y gubernamental </a:t>
            </a:r>
            <a:endParaRPr lang="es-MX" dirty="0" smtClean="0"/>
          </a:p>
          <a:p>
            <a:pPr marL="0" indent="0">
              <a:buFont typeface="Arial" charset="0"/>
              <a:buNone/>
              <a:defRPr/>
            </a:pPr>
            <a:r>
              <a:rPr lang="es-MX" dirty="0" smtClean="0"/>
              <a:t>Política </a:t>
            </a:r>
            <a:r>
              <a:rPr lang="es-MX" dirty="0"/>
              <a:t>Espacial de México tiende a constituirse en Política de Estado</a:t>
            </a:r>
          </a:p>
          <a:p>
            <a:pPr marL="0" indent="0">
              <a:buFont typeface="Arial" charset="0"/>
              <a:buNone/>
              <a:defRPr/>
            </a:pPr>
            <a:r>
              <a:rPr lang="es-MX" dirty="0"/>
              <a:t>Antecedentes y soporte.</a:t>
            </a:r>
          </a:p>
          <a:p>
            <a:pPr lvl="1">
              <a:defRPr/>
            </a:pPr>
            <a:r>
              <a:rPr lang="es-MX" dirty="0"/>
              <a:t>1949 Grupos técnicos &lt;=&gt; Estudios de cohetería.</a:t>
            </a:r>
          </a:p>
          <a:p>
            <a:pPr lvl="1">
              <a:defRPr/>
            </a:pPr>
            <a:r>
              <a:rPr lang="es-MX" dirty="0"/>
              <a:t>1957 Lanzamiento </a:t>
            </a:r>
            <a:r>
              <a:rPr lang="es-MX" dirty="0" err="1" smtClean="0"/>
              <a:t>Sputnik</a:t>
            </a:r>
            <a:r>
              <a:rPr lang="es-MX" dirty="0" smtClean="0"/>
              <a:t> 1</a:t>
            </a:r>
            <a:endParaRPr lang="es-MX" dirty="0" smtClean="0"/>
          </a:p>
          <a:p>
            <a:pPr lvl="1">
              <a:defRPr/>
            </a:pPr>
            <a:r>
              <a:rPr lang="es-MX" dirty="0" smtClean="0"/>
              <a:t>1959 Lanzamiento cohetes </a:t>
            </a:r>
            <a:r>
              <a:rPr lang="es-MX" dirty="0"/>
              <a:t>por SCT</a:t>
            </a:r>
          </a:p>
          <a:p>
            <a:pPr lvl="1">
              <a:defRPr/>
            </a:pPr>
            <a:r>
              <a:rPr lang="es-MX" dirty="0" smtClean="0"/>
              <a:t>1960-1963 </a:t>
            </a:r>
            <a:r>
              <a:rPr lang="es-MX" dirty="0"/>
              <a:t>Estación rastreadora en Sonora</a:t>
            </a:r>
          </a:p>
          <a:p>
            <a:pPr lvl="1">
              <a:defRPr/>
            </a:pPr>
            <a:r>
              <a:rPr lang="es-MX" dirty="0"/>
              <a:t>1962-1977 Comisión Nacional del Espacio Exterior (CONEE).</a:t>
            </a:r>
          </a:p>
          <a:p>
            <a:pPr lvl="1">
              <a:defRPr/>
            </a:pPr>
            <a:r>
              <a:rPr lang="es-MX" dirty="0"/>
              <a:t>1987-1996 Instituto Mexicano de Comunicaciones.</a:t>
            </a:r>
          </a:p>
          <a:p>
            <a:pPr lvl="1">
              <a:defRPr/>
            </a:pPr>
            <a:r>
              <a:rPr lang="es-MX" dirty="0"/>
              <a:t>1990-2011 Instituciones educativas (UNAM, CICESE, IPN).</a:t>
            </a:r>
          </a:p>
          <a:p>
            <a:pPr lvl="1">
              <a:defRPr/>
            </a:pPr>
            <a:r>
              <a:rPr lang="es-MX" dirty="0"/>
              <a:t>2010.07.30 Agencia Espacial Mexicana (AEM</a:t>
            </a:r>
            <a:r>
              <a:rPr lang="es-MX" dirty="0" smtClean="0"/>
              <a:t>).</a:t>
            </a:r>
            <a:endParaRPr lang="es-MX" dirty="0"/>
          </a:p>
          <a:p>
            <a:pPr marL="0" indent="0">
              <a:buFont typeface="Arial" charset="0"/>
              <a:buNone/>
              <a:defRPr/>
            </a:pPr>
            <a:r>
              <a:rPr lang="es-MX" dirty="0"/>
              <a:t>Evolución</a:t>
            </a:r>
          </a:p>
          <a:p>
            <a:pPr lvl="1">
              <a:defRPr/>
            </a:pPr>
            <a:r>
              <a:rPr lang="es-MX" dirty="0"/>
              <a:t>Sectores académicos</a:t>
            </a:r>
          </a:p>
          <a:p>
            <a:pPr lvl="1">
              <a:defRPr/>
            </a:pPr>
            <a:r>
              <a:rPr lang="es-MX" dirty="0"/>
              <a:t>Industria</a:t>
            </a:r>
          </a:p>
          <a:p>
            <a:pPr lvl="1">
              <a:defRPr/>
            </a:pPr>
            <a:r>
              <a:rPr lang="es-MX" dirty="0"/>
              <a:t>Gobierno</a:t>
            </a:r>
          </a:p>
          <a:p>
            <a:pPr marL="0" indent="0">
              <a:buFont typeface="Arial" charset="0"/>
              <a:buNone/>
              <a:defRPr/>
            </a:pPr>
            <a:r>
              <a:rPr lang="es-MX" dirty="0"/>
              <a:t>Principales </a:t>
            </a:r>
            <a:r>
              <a:rPr lang="es-MX" dirty="0" smtClean="0"/>
              <a:t>participantes en la actualidad</a:t>
            </a:r>
            <a:endParaRPr lang="es-MX" dirty="0"/>
          </a:p>
          <a:p>
            <a:pPr>
              <a:defRPr/>
            </a:pPr>
            <a:endParaRPr lang="es-MX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113"/>
          </a:xfrm>
        </p:spPr>
        <p:txBody>
          <a:bodyPr>
            <a:normAutofit lnSpcReduction="10000"/>
          </a:bodyPr>
          <a:lstStyle/>
          <a:p>
            <a:r>
              <a:rPr lang="es-MX" dirty="0"/>
              <a:t>En el país se han realizado acciones importantes, entre otras:</a:t>
            </a:r>
          </a:p>
          <a:p>
            <a:pPr lvl="1"/>
            <a:r>
              <a:rPr lang="es-MX" u="sng" dirty="0"/>
              <a:t>1959</a:t>
            </a:r>
            <a:r>
              <a:rPr lang="es-MX" dirty="0"/>
              <a:t> La Secretaría de Comunicaciones y Transportes propició la experimentación sobre la construcción y lanzamiento de cohetes pequeños con propósito de mediciones meteorológicas;</a:t>
            </a:r>
          </a:p>
          <a:p>
            <a:pPr lvl="1"/>
            <a:r>
              <a:rPr lang="es-MX" u="sng" dirty="0"/>
              <a:t>1962</a:t>
            </a:r>
            <a:r>
              <a:rPr lang="es-MX" dirty="0"/>
              <a:t> La Secretaría de Comunicaciones y Transportes creó la Comisión Nacional del Espacio Exterior (</a:t>
            </a:r>
            <a:r>
              <a:rPr lang="es-MX" dirty="0" err="1"/>
              <a:t>CONEE</a:t>
            </a:r>
            <a:r>
              <a:rPr lang="es-MX" dirty="0"/>
              <a:t>), con el fin de estimular y coordinar actividades de investigación en materia espacial. Se canceló en 1977;</a:t>
            </a:r>
          </a:p>
          <a:p>
            <a:pPr lvl="1"/>
            <a:r>
              <a:rPr lang="es-MX" u="sng" dirty="0"/>
              <a:t>1987</a:t>
            </a:r>
            <a:r>
              <a:rPr lang="es-MX" dirty="0"/>
              <a:t> Se creó el Instituto Mexicano de Comunicaciones de la Secretaría de Comunicaciones y Transportes, que operó hasta </a:t>
            </a:r>
            <a:r>
              <a:rPr lang="es-MX" dirty="0" smtClean="0"/>
              <a:t>1997.  </a:t>
            </a:r>
            <a:r>
              <a:rPr lang="es-MX" dirty="0"/>
              <a:t>Desde ahí, en conjunto con el organismo Telecomunicaciones de México, se coordinó el diseño de especificaciones del Sistema de Satélites Solidaridad, así como su lanzamiento y puesta en operación.</a:t>
            </a:r>
          </a:p>
          <a:p>
            <a:pPr marL="457200" lvl="1" indent="0">
              <a:buNone/>
            </a:pPr>
            <a:r>
              <a:rPr lang="es-MX" dirty="0"/>
              <a:t>La falta de apoyo continuado a las instancias mencionadas retrasó el desarrollo consistente de las actividades espaciales en el país.</a:t>
            </a:r>
          </a:p>
          <a:p>
            <a:pPr>
              <a:defRPr/>
            </a:pPr>
            <a:endParaRPr lang="es-MX" dirty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45742C6A-314F-4532-A0B1-13B592F19C62}" type="slidenum">
              <a:rPr lang="es-MX">
                <a:latin typeface="Arial" charset="0"/>
              </a:rPr>
              <a:pPr eaLnBrk="1" hangingPunct="1"/>
              <a:t>5</a:t>
            </a:fld>
            <a:endParaRPr lang="es-MX"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es-ES" sz="2000" b="1" dirty="0">
                <a:solidFill>
                  <a:srgbClr val="0070C0"/>
                </a:solidFill>
              </a:rPr>
              <a:t>En </a:t>
            </a:r>
            <a:r>
              <a:rPr lang="es-ES" sz="2000" b="1" u="sng" dirty="0">
                <a:solidFill>
                  <a:srgbClr val="0070C0"/>
                </a:solidFill>
              </a:rPr>
              <a:t>julio de </a:t>
            </a:r>
            <a:r>
              <a:rPr lang="es-MX" sz="2000" b="1" u="sng" dirty="0">
                <a:solidFill>
                  <a:srgbClr val="0070C0"/>
                </a:solidFill>
              </a:rPr>
              <a:t>2010</a:t>
            </a:r>
            <a:r>
              <a:rPr lang="es-MX" sz="2000" b="1" dirty="0">
                <a:solidFill>
                  <a:srgbClr val="0070C0"/>
                </a:solidFill>
              </a:rPr>
              <a:t> se crea la Agencia Espacial Mexicana (AEM). </a:t>
            </a:r>
          </a:p>
          <a:p>
            <a:r>
              <a:rPr lang="es-MX" sz="2000" b="1" dirty="0">
                <a:solidFill>
                  <a:srgbClr val="0070C0"/>
                </a:solidFill>
              </a:rPr>
              <a:t>Representantes de instituciones del ámbito académico participaron en las actividades que condujeron a su creación y en la elaboración de sus documentos base y </a:t>
            </a:r>
            <a:r>
              <a:rPr lang="es-MX" sz="2000" b="1" dirty="0" smtClean="0">
                <a:solidFill>
                  <a:srgbClr val="0070C0"/>
                </a:solidFill>
              </a:rPr>
              <a:t>entrada </a:t>
            </a:r>
            <a:r>
              <a:rPr lang="es-MX" sz="2000" b="1" dirty="0">
                <a:solidFill>
                  <a:srgbClr val="0070C0"/>
                </a:solidFill>
              </a:rPr>
              <a:t>en operación. </a:t>
            </a:r>
          </a:p>
          <a:p>
            <a:r>
              <a:rPr lang="es-MX" sz="2000" b="1" dirty="0" smtClean="0">
                <a:solidFill>
                  <a:srgbClr val="0070C0"/>
                </a:solidFill>
              </a:rPr>
              <a:t>La </a:t>
            </a:r>
            <a:r>
              <a:rPr lang="es-MX" sz="2000" b="1" dirty="0">
                <a:solidFill>
                  <a:srgbClr val="0070C0"/>
                </a:solidFill>
              </a:rPr>
              <a:t>Ley </a:t>
            </a:r>
            <a:r>
              <a:rPr lang="es-MX" sz="2000" b="1" dirty="0" smtClean="0">
                <a:solidFill>
                  <a:srgbClr val="0070C0"/>
                </a:solidFill>
              </a:rPr>
              <a:t>que le da origen </a:t>
            </a:r>
            <a:r>
              <a:rPr lang="es-MX" sz="2000" b="1" dirty="0">
                <a:solidFill>
                  <a:srgbClr val="0070C0"/>
                </a:solidFill>
              </a:rPr>
              <a:t>determina la existencia de una Junta de Gobierno, de la cual forman parte </a:t>
            </a:r>
            <a:r>
              <a:rPr lang="es-MX" sz="2000" b="1" dirty="0" smtClean="0">
                <a:solidFill>
                  <a:srgbClr val="0070C0"/>
                </a:solidFill>
              </a:rPr>
              <a:t>los titulares </a:t>
            </a:r>
            <a:r>
              <a:rPr lang="es-MX" sz="2000" b="1" dirty="0">
                <a:solidFill>
                  <a:srgbClr val="0070C0"/>
                </a:solidFill>
              </a:rPr>
              <a:t>de </a:t>
            </a:r>
            <a:r>
              <a:rPr lang="es-MX" sz="2000" b="1" dirty="0" smtClean="0">
                <a:solidFill>
                  <a:srgbClr val="0070C0"/>
                </a:solidFill>
              </a:rPr>
              <a:t>las siguientes instituciones académicas: </a:t>
            </a:r>
            <a:r>
              <a:rPr lang="es-MX" sz="2000" b="1" dirty="0">
                <a:solidFill>
                  <a:srgbClr val="0070C0"/>
                </a:solidFill>
              </a:rPr>
              <a:t>AI; ANM; AMC; </a:t>
            </a:r>
            <a:r>
              <a:rPr lang="es-MX" sz="2000" b="1" dirty="0" err="1">
                <a:solidFill>
                  <a:srgbClr val="0070C0"/>
                </a:solidFill>
              </a:rPr>
              <a:t>CoNaCyT</a:t>
            </a:r>
            <a:r>
              <a:rPr lang="es-MX" sz="2000" b="1" dirty="0">
                <a:solidFill>
                  <a:srgbClr val="0070C0"/>
                </a:solidFill>
              </a:rPr>
              <a:t>; </a:t>
            </a:r>
            <a:r>
              <a:rPr lang="es-MX" sz="2000" b="1" dirty="0" smtClean="0">
                <a:solidFill>
                  <a:srgbClr val="0070C0"/>
                </a:solidFill>
              </a:rPr>
              <a:t>IPN</a:t>
            </a:r>
            <a:r>
              <a:rPr lang="es-MX" sz="2000" b="1" dirty="0">
                <a:solidFill>
                  <a:srgbClr val="0070C0"/>
                </a:solidFill>
              </a:rPr>
              <a:t>; UNAM. </a:t>
            </a:r>
          </a:p>
          <a:p>
            <a:r>
              <a:rPr lang="es-MX" sz="2000" b="1" dirty="0">
                <a:solidFill>
                  <a:srgbClr val="0070C0"/>
                </a:solidFill>
              </a:rPr>
              <a:t>La </a:t>
            </a:r>
            <a:r>
              <a:rPr lang="es-MX" sz="2000" b="1" u="sng" dirty="0" smtClean="0">
                <a:solidFill>
                  <a:srgbClr val="0070C0"/>
                </a:solidFill>
              </a:rPr>
              <a:t>Agencia, </a:t>
            </a:r>
            <a:r>
              <a:rPr lang="es-MX" sz="2000" b="1" u="sng" dirty="0">
                <a:solidFill>
                  <a:srgbClr val="0070C0"/>
                </a:solidFill>
              </a:rPr>
              <a:t>es la instancia de máximo nivel decisorio</a:t>
            </a:r>
            <a:r>
              <a:rPr lang="es-MX" sz="2000" b="1" dirty="0">
                <a:solidFill>
                  <a:srgbClr val="0070C0"/>
                </a:solidFill>
              </a:rPr>
              <a:t> en México en materia Espacial; a la fecha se han elaborado:</a:t>
            </a:r>
          </a:p>
          <a:p>
            <a:pPr lvl="1"/>
            <a:r>
              <a:rPr lang="es-MX" b="1" dirty="0"/>
              <a:t>Líneas Generales de la Política Espacial de México (julio de 2011); </a:t>
            </a:r>
            <a:endParaRPr lang="es-ES" b="1" dirty="0"/>
          </a:p>
          <a:p>
            <a:pPr lvl="1"/>
            <a:r>
              <a:rPr lang="es-ES" b="1" dirty="0"/>
              <a:t>Programa Nacional de Actividades Espaciales; </a:t>
            </a:r>
            <a:r>
              <a:rPr lang="es-MX" b="1" dirty="0"/>
              <a:t>guía para el desarrollo de las actividades espaciales en el País. (Febrero 2012)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676829" y="5877272"/>
            <a:ext cx="431675" cy="364778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45742C6A-314F-4532-A0B1-13B592F19C62}" type="slidenum">
              <a:rPr lang="es-MX">
                <a:latin typeface="Arial" charset="0"/>
              </a:rPr>
              <a:pPr eaLnBrk="1" hangingPunct="1"/>
              <a:t>6</a:t>
            </a:fld>
            <a:endParaRPr lang="es-MX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5138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En este esfuerzo intervinieron y lo siguen haciendo, instituciones educativas y de </a:t>
            </a:r>
            <a:r>
              <a:rPr lang="es-MX" dirty="0" smtClean="0"/>
              <a:t>investigación; </a:t>
            </a:r>
            <a:r>
              <a:rPr lang="es-MX" dirty="0"/>
              <a:t>entre otras:</a:t>
            </a:r>
          </a:p>
          <a:p>
            <a:pPr lvl="1"/>
            <a:r>
              <a:rPr lang="es-MX" dirty="0"/>
              <a:t>Benemérita Universidad Autónoma de Puebla;</a:t>
            </a:r>
          </a:p>
          <a:p>
            <a:pPr lvl="1"/>
            <a:r>
              <a:rPr lang="es-MX" dirty="0"/>
              <a:t>Centro de Investigación Científica y Educación Superior de Ensenada;</a:t>
            </a:r>
          </a:p>
          <a:p>
            <a:pPr lvl="1"/>
            <a:r>
              <a:rPr lang="es-MX" dirty="0"/>
              <a:t>Instituto Politécnico Nacional;</a:t>
            </a:r>
          </a:p>
          <a:p>
            <a:pPr lvl="1"/>
            <a:r>
              <a:rPr lang="es-MX" dirty="0"/>
              <a:t>Universidad Nacional Autónoma de México.</a:t>
            </a:r>
          </a:p>
          <a:p>
            <a:r>
              <a:rPr lang="es-ES" dirty="0"/>
              <a:t>La experiencia de México en materia Espacial se ha centrado en buena parte en la explotación de servicios de comunicación </a:t>
            </a:r>
            <a:r>
              <a:rPr lang="es-ES" dirty="0" smtClean="0"/>
              <a:t>vía satélite:</a:t>
            </a:r>
            <a:endParaRPr lang="es-ES" dirty="0"/>
          </a:p>
          <a:p>
            <a:pPr lvl="1"/>
            <a:r>
              <a:rPr lang="es-ES" dirty="0"/>
              <a:t>1985 Sistema Morelos;</a:t>
            </a:r>
          </a:p>
          <a:p>
            <a:pPr lvl="1"/>
            <a:r>
              <a:rPr lang="es-ES" dirty="0"/>
              <a:t>1993 Sistema Solidaridad;</a:t>
            </a:r>
          </a:p>
          <a:p>
            <a:pPr lvl="1"/>
            <a:r>
              <a:rPr lang="es-ES" dirty="0"/>
              <a:t>2012 </a:t>
            </a:r>
            <a:r>
              <a:rPr lang="es-ES" dirty="0" smtClean="0"/>
              <a:t>Inicio del </a:t>
            </a:r>
            <a:r>
              <a:rPr lang="es-ES" dirty="0"/>
              <a:t>Nuevo Sistema Satelital Mexicano. </a:t>
            </a:r>
            <a:endParaRPr lang="es-MX" dirty="0"/>
          </a:p>
          <a:p>
            <a:r>
              <a:rPr lang="es-MX" dirty="0"/>
              <a:t>Resultado: </a:t>
            </a:r>
          </a:p>
          <a:p>
            <a:pPr lvl="1"/>
            <a:r>
              <a:rPr lang="es-MX" dirty="0"/>
              <a:t>México se está incorporando tarde a las actividades espaciales y por tanto, las instituciones con interés y responsabilidad en la materia, deben adoptar estrategias que les permitan </a:t>
            </a:r>
            <a:r>
              <a:rPr lang="es-MX" u="sng" dirty="0"/>
              <a:t>aprender e incorporarse con rapidez</a:t>
            </a:r>
            <a:r>
              <a:rPr lang="es-MX" dirty="0"/>
              <a:t> a estas tareas. La forma de hacerlo deberá considerar los objetivos, políticas, normatividad y criterios de trabajo que rigen su existencia y forma de actuar.</a:t>
            </a:r>
          </a:p>
          <a:p>
            <a:pPr>
              <a:defRPr/>
            </a:pPr>
            <a:endParaRPr lang="es-MX" dirty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46BA61FC-6D42-4A03-ABF4-976696ABA188}" type="slidenum">
              <a:rPr lang="es-MX">
                <a:latin typeface="Arial" charset="0"/>
              </a:rPr>
              <a:pPr eaLnBrk="1" hangingPunct="1"/>
              <a:t>7</a:t>
            </a:fld>
            <a:endParaRPr lang="es-MX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388" y="2205038"/>
            <a:ext cx="8785225" cy="1800225"/>
          </a:xfrm>
          <a:solidFill>
            <a:srgbClr val="FFFF99"/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171450" lvl="1" indent="0" algn="ctr">
              <a:buFont typeface="Arial" charset="0"/>
              <a:buNone/>
              <a:defRPr/>
            </a:pPr>
            <a:endParaRPr lang="es-ES" dirty="0" smtClean="0">
              <a:solidFill>
                <a:srgbClr val="0000FF"/>
              </a:solidFill>
            </a:endParaRPr>
          </a:p>
          <a:p>
            <a:pPr marL="171450" lvl="1" indent="0" algn="ctr">
              <a:buFont typeface="Arial" charset="0"/>
              <a:buNone/>
              <a:defRPr/>
            </a:pPr>
            <a:r>
              <a:rPr lang="es-ES" sz="2400" b="1" dirty="0" smtClean="0">
                <a:solidFill>
                  <a:srgbClr val="0000FF"/>
                </a:solidFill>
              </a:rPr>
              <a:t>2.- Proyectos educativos a nivel de posgrado en materia Aeroespacial 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cs typeface="Arial" charset="0"/>
              </a:defRPr>
            </a:lvl9pPr>
          </a:lstStyle>
          <a:p>
            <a:pPr eaLnBrk="1" hangingPunct="1"/>
            <a:fld id="{9CF504BE-566F-4EE6-8037-BA9F3E4C56E4}" type="slidenum">
              <a:rPr lang="es-MX">
                <a:latin typeface="Arial" charset="0"/>
              </a:rPr>
              <a:pPr eaLnBrk="1" hangingPunct="1"/>
              <a:t>8</a:t>
            </a:fld>
            <a:endParaRPr lang="es-MX"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s-MX" dirty="0" smtClean="0"/>
              <a:t>Programas académicos en materia Aeroespacial</a:t>
            </a:r>
            <a:endParaRPr lang="es-MX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0549"/>
            <a:ext cx="8704843" cy="425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3528" y="5610726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Fuente. COMEA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283492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́n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Presentaciónes</Template>
  <TotalTime>680</TotalTime>
  <Words>2838</Words>
  <Application>Microsoft Office PowerPoint</Application>
  <PresentationFormat>Presentación en pantalla (4:3)</PresentationFormat>
  <Paragraphs>358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Presentaciónes</vt:lpstr>
      <vt:lpstr>Presentación de PowerPoint</vt:lpstr>
      <vt:lpstr>Propósito y contenido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Programas académicos en materia Aeroespacial</vt:lpstr>
      <vt:lpstr>Instituciones que ofrecen programas de licenciatura en materia Aeroespacial</vt:lpstr>
      <vt:lpstr>Instituciones que ofrecen programas de posgrado en Ingeniería Aeroespacial</vt:lpstr>
      <vt:lpstr>UANL-CIIIA Programa de maestría en Ingeniería Aeroespacial (2012)</vt:lpstr>
      <vt:lpstr>CETyS Maestría en Ingeniería Aeroespacial (2007)</vt:lpstr>
      <vt:lpstr>ESIME-T Programa institucional de maestría en ciencias en Ingeniería Aeronáutica y Espacial (en aprobación)</vt:lpstr>
      <vt:lpstr>Centro de Desarrollo Aeroespacial del IPN Cronograma institucional de formación de recursos humanos en materia Aeroespacial</vt:lpstr>
      <vt:lpstr>Presentación de PowerPoint</vt:lpstr>
      <vt:lpstr>Presentación de PowerPoint</vt:lpstr>
      <vt:lpstr>Trayectorias para el posgrado propuesto</vt:lpstr>
      <vt:lpstr>Presentación de PowerPoint</vt:lpstr>
      <vt:lpstr>Posgrado Interinstitucional en Ingeniería Aeroespacial de la UNAM-CAT (en proyecto)</vt:lpstr>
      <vt:lpstr>Posgrado interinstitucional en Ingeniería Aeroespacial (UNAM-CAT)</vt:lpstr>
      <vt:lpstr>Acciones de entidades afines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Datos de contacto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</dc:creator>
  <cp:lastModifiedBy>Sergio Viñals P</cp:lastModifiedBy>
  <cp:revision>75</cp:revision>
  <cp:lastPrinted>2013-03-12T23:44:58Z</cp:lastPrinted>
  <dcterms:created xsi:type="dcterms:W3CDTF">2013-01-15T22:44:16Z</dcterms:created>
  <dcterms:modified xsi:type="dcterms:W3CDTF">2013-03-13T03:58:14Z</dcterms:modified>
</cp:coreProperties>
</file>