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7"/>
  </p:notesMasterIdLst>
  <p:sldIdLst>
    <p:sldId id="256" r:id="rId2"/>
    <p:sldId id="257" r:id="rId3"/>
    <p:sldId id="372" r:id="rId4"/>
    <p:sldId id="382" r:id="rId5"/>
    <p:sldId id="279" r:id="rId6"/>
    <p:sldId id="280" r:id="rId7"/>
    <p:sldId id="281" r:id="rId8"/>
    <p:sldId id="282" r:id="rId9"/>
    <p:sldId id="283" r:id="rId10"/>
    <p:sldId id="284" r:id="rId11"/>
    <p:sldId id="285" r:id="rId12"/>
    <p:sldId id="337" r:id="rId13"/>
    <p:sldId id="338" r:id="rId14"/>
    <p:sldId id="339" r:id="rId15"/>
    <p:sldId id="370" r:id="rId16"/>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1" autoAdjust="0"/>
    <p:restoredTop sz="99167" autoAdjust="0"/>
  </p:normalViewPr>
  <p:slideViewPr>
    <p:cSldViewPr>
      <p:cViewPr varScale="1">
        <p:scale>
          <a:sx n="74" d="100"/>
          <a:sy n="74" d="100"/>
        </p:scale>
        <p:origin x="-9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73A7-9B37-442C-A517-B1B76CD4C652}" type="datetimeFigureOut">
              <a:rPr lang="es-MX" smtClean="0"/>
              <a:pPr/>
              <a:t>02/12/2010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44EFF-F85C-478D-A949-8C9E08474B7A}" type="slidenum">
              <a:rPr lang="es-MX" smtClean="0"/>
              <a:pPr/>
              <a:t>‹Nº›</a:t>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9444EFF-F85C-478D-A949-8C9E08474B7A}" type="slidenum">
              <a:rPr lang="es-MX" smtClean="0"/>
              <a:pPr/>
              <a:t>1</a:t>
            </a:fld>
            <a:endParaRPr lang="es-MX"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9D9CEBE-44C1-4E70-A50A-A01DB0872752}" type="datetime1">
              <a:rPr lang="es-MX" smtClean="0"/>
              <a:pPr/>
              <a:t>02/12/2010</a:t>
            </a:fld>
            <a:endParaRPr lang="es-MX" dirty="0"/>
          </a:p>
        </p:txBody>
      </p:sp>
      <p:sp>
        <p:nvSpPr>
          <p:cNvPr id="17" name="16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7D8D15-0995-4287-80B8-13CDB68345C2}"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03CC275-6132-4483-8F60-C46F23AF833E}"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3D963C2-5155-4F87-8AD0-D2435D04F9DA}"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BA76EC9-D053-4E02-B761-C6AB27EAC9ED}" type="datetime1">
              <a:rPr lang="es-MX" smtClean="0"/>
              <a:pPr/>
              <a:t>02/12/2010</a:t>
            </a:fld>
            <a:endParaRPr lang="es-MX" dirty="0"/>
          </a:p>
        </p:txBody>
      </p:sp>
      <p:sp>
        <p:nvSpPr>
          <p:cNvPr id="5" name="4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6" name="5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FA07DC-D874-436F-A16E-3AFF4AFC04DE}" type="datetime1">
              <a:rPr lang="es-MX" smtClean="0"/>
              <a:pPr/>
              <a:t>02/12/2010</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r>
              <a:rPr lang="es-MX" dirty="0" smtClean="0"/>
              <a:t>MEJORAMIENTO DE LA IMAGEN DEL RÍO SAN LUÍS</a:t>
            </a:r>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07D7F49-B156-4C82-B16B-6E0C1C0FBC49}"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0A260D3-8918-424A-B11C-CEF6D7D854DC}" type="datetime1">
              <a:rPr lang="es-MX" smtClean="0"/>
              <a:pPr/>
              <a:t>02/12/2010</a:t>
            </a:fld>
            <a:endParaRPr lang="es-MX" dirty="0"/>
          </a:p>
        </p:txBody>
      </p:sp>
      <p:sp>
        <p:nvSpPr>
          <p:cNvPr id="8" name="7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9" name="8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2C2AFA2-A72E-4671-A6C5-4581E2704BB5}" type="datetime1">
              <a:rPr lang="es-MX" smtClean="0"/>
              <a:pPr/>
              <a:t>02/12/2010</a:t>
            </a:fld>
            <a:endParaRPr lang="es-MX" dirty="0"/>
          </a:p>
        </p:txBody>
      </p:sp>
      <p:sp>
        <p:nvSpPr>
          <p:cNvPr id="4" name="3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5" name="4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439D4D-8027-4044-87A2-BEAA43001CE0}" type="datetime1">
              <a:rPr lang="es-MX" smtClean="0"/>
              <a:pPr/>
              <a:t>02/12/2010</a:t>
            </a:fld>
            <a:endParaRPr lang="es-MX" dirty="0"/>
          </a:p>
        </p:txBody>
      </p:sp>
      <p:sp>
        <p:nvSpPr>
          <p:cNvPr id="3" name="2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AE8ACF-75EC-4EE2-9E6C-E3A3A7A348E1}" type="datetime1">
              <a:rPr lang="es-MX" smtClean="0"/>
              <a:pPr/>
              <a:t>02/12/2010</a:t>
            </a:fld>
            <a:endParaRPr lang="es-MX" dirty="0"/>
          </a:p>
        </p:txBody>
      </p:sp>
      <p:sp>
        <p:nvSpPr>
          <p:cNvPr id="6" name="5 Marcador de pie de página"/>
          <p:cNvSpPr>
            <a:spLocks noGrp="1"/>
          </p:cNvSpPr>
          <p:nvPr>
            <p:ph type="ftr" sz="quarter" idx="11"/>
          </p:nvPr>
        </p:nvSpPr>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p:txBody>
          <a:bodyPr/>
          <a:lstStyle/>
          <a:p>
            <a:fld id="{8E7D8D15-0995-4287-80B8-13CDB68345C2}"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57C5970-CA95-47A3-AB31-B0A6C046C3C9}" type="datetime1">
              <a:rPr lang="es-MX" smtClean="0"/>
              <a:pPr/>
              <a:t>02/12/2010</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r>
              <a:rPr lang="es-MX" dirty="0" smtClean="0"/>
              <a:t>MEJORAMIENTO DE LA IMAGEN DEL RÍO SAN LUÍS</a:t>
            </a:r>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8E7D8D15-0995-4287-80B8-13CDB68345C2}"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F8B6983-0508-406A-9A08-DF1055CE807B}" type="datetime1">
              <a:rPr lang="es-MX" smtClean="0"/>
              <a:pPr/>
              <a:t>02/12/2010</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s-MX" dirty="0" smtClean="0"/>
              <a:t>MEJORAMIENTO DE LA IMAGEN DEL RÍO SAN LUÍS</a:t>
            </a:r>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7D8D15-0995-4287-80B8-13CDB68345C2}"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hyperlink" Target="http://www.facebook.com/photo.php?pid=444864&amp;id=100000195704430" TargetMode="External"/><Relationship Id="rId4" Type="http://schemas.openxmlformats.org/officeDocument/2006/relationships/image" Target="../media/image3.gi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0%20(Planta%20de%20Conjunto%20General)" TargetMode="External"/><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5000">
              <a:schemeClr val="bg1">
                <a:tint val="78000"/>
                <a:satMod val="220000"/>
              </a:schemeClr>
            </a:gs>
            <a:gs pos="100000">
              <a:schemeClr val="bg1">
                <a:shade val="35000"/>
                <a:satMod val="155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3315" name="Picture 3" descr="C:\Users\ekt reyes federal\Pictures\IPN ESCUDOS\esia.gif"/>
          <p:cNvPicPr>
            <a:picLocks noChangeAspect="1" noChangeArrowheads="1"/>
          </p:cNvPicPr>
          <p:nvPr/>
        </p:nvPicPr>
        <p:blipFill>
          <a:blip r:embed="rId3" cstate="print"/>
          <a:srcRect/>
          <a:stretch>
            <a:fillRect/>
          </a:stretch>
        </p:blipFill>
        <p:spPr bwMode="auto">
          <a:xfrm>
            <a:off x="8172400" y="260648"/>
            <a:ext cx="648072" cy="950505"/>
          </a:xfrm>
          <a:prstGeom prst="rect">
            <a:avLst/>
          </a:prstGeom>
          <a:noFill/>
        </p:spPr>
      </p:pic>
      <p:sp>
        <p:nvSpPr>
          <p:cNvPr id="3" name="2 Subtítulo"/>
          <p:cNvSpPr>
            <a:spLocks noGrp="1"/>
          </p:cNvSpPr>
          <p:nvPr>
            <p:ph type="subTitle" idx="1"/>
          </p:nvPr>
        </p:nvSpPr>
        <p:spPr>
          <a:xfrm>
            <a:off x="179512" y="620688"/>
            <a:ext cx="8784976" cy="818680"/>
          </a:xfrm>
        </p:spPr>
        <p:txBody>
          <a:bodyPr>
            <a:noAutofit/>
          </a:bodyPr>
          <a:lstStyle/>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ESCUELA SUPERIOR DE INGENIERÍA Y ARQUITECTURA </a:t>
            </a:r>
          </a:p>
          <a:p>
            <a:pPr algn="ctr"/>
            <a:r>
              <a:rPr lang="es-MX" sz="21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UNIDADES ZACATENCO Y TECAMACHALCO</a:t>
            </a:r>
            <a:endParaRPr lang="es-MX" sz="2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 name="1 Título"/>
          <p:cNvSpPr>
            <a:spLocks noGrp="1"/>
          </p:cNvSpPr>
          <p:nvPr>
            <p:ph type="ctrTitle"/>
          </p:nvPr>
        </p:nvSpPr>
        <p:spPr>
          <a:xfrm>
            <a:off x="179512" y="188640"/>
            <a:ext cx="8784976" cy="504056"/>
          </a:xfrm>
        </p:spPr>
        <p:txBody>
          <a:bodyPr>
            <a:no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INSTITUTO   POLITÉCNICO   NACIONAL</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3314" name="Picture 2" descr="C:\Users\ekt reyes federal\Pictures\IPN ESCUDOS\IPNwdfa.gif"/>
          <p:cNvPicPr>
            <a:picLocks noChangeAspect="1" noChangeArrowheads="1"/>
          </p:cNvPicPr>
          <p:nvPr/>
        </p:nvPicPr>
        <p:blipFill>
          <a:blip r:embed="rId4" cstate="print"/>
          <a:srcRect/>
          <a:stretch>
            <a:fillRect/>
          </a:stretch>
        </p:blipFill>
        <p:spPr bwMode="auto">
          <a:xfrm>
            <a:off x="395536" y="188640"/>
            <a:ext cx="720080" cy="1056510"/>
          </a:xfrm>
          <a:prstGeom prst="rect">
            <a:avLst/>
          </a:prstGeom>
          <a:noFill/>
        </p:spPr>
      </p:pic>
      <p:pic>
        <p:nvPicPr>
          <p:cNvPr id="18" name="Picture 2" descr="C:\Users\ekt reyes federal\Pictures\TMV\ppy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512" y="5445224"/>
            <a:ext cx="420067" cy="576064"/>
          </a:xfrm>
          <a:prstGeom prst="rect">
            <a:avLst/>
          </a:prstGeom>
          <a:noFill/>
        </p:spPr>
      </p:pic>
      <p:pic>
        <p:nvPicPr>
          <p:cNvPr id="19" name="Picture 2"/>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179512" y="3429000"/>
            <a:ext cx="467544" cy="4560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clrChange>
              <a:clrFrom>
                <a:srgbClr val="FFFFFD"/>
              </a:clrFrom>
              <a:clrTo>
                <a:srgbClr val="FFFFFD">
                  <a:alpha val="0"/>
                </a:srgbClr>
              </a:clrTo>
            </a:clrChange>
          </a:blip>
          <a:srcRect/>
          <a:stretch>
            <a:fillRect/>
          </a:stretch>
        </p:blipFill>
        <p:spPr bwMode="auto">
          <a:xfrm>
            <a:off x="179512" y="4437112"/>
            <a:ext cx="432048" cy="432048"/>
          </a:xfrm>
          <a:prstGeom prst="rect">
            <a:avLst/>
          </a:prstGeom>
          <a:noFill/>
          <a:ln w="9525">
            <a:noFill/>
            <a:miter lim="800000"/>
            <a:headEnd/>
            <a:tailEnd/>
          </a:ln>
        </p:spPr>
      </p:pic>
      <p:sp>
        <p:nvSpPr>
          <p:cNvPr id="24" name="2 Subtítulo"/>
          <p:cNvSpPr txBox="1">
            <a:spLocks/>
          </p:cNvSpPr>
          <p:nvPr/>
        </p:nvSpPr>
        <p:spPr>
          <a:xfrm>
            <a:off x="1295128" y="2420888"/>
            <a:ext cx="7848872" cy="576064"/>
          </a:xfrm>
          <a:prstGeom prst="rect">
            <a:avLst/>
          </a:prstGeom>
        </p:spPr>
        <p:txBody>
          <a:bodyPr vert="horz" anchor="t">
            <a:normAutofit fontScale="77500" lnSpcReduction="20000"/>
          </a:bodyPr>
          <a:lstStyle/>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METODOLOGÍA PARA EL MEJORAMIENTO DE </a:t>
            </a:r>
          </a:p>
          <a:p>
            <a:pPr marL="0" marR="36576"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2400" b="1" i="0" u="none" strike="noStrike" kern="1200" normalizeH="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rPr>
              <a:t>LA IMAGEN URBANA </a:t>
            </a:r>
            <a:r>
              <a:rPr lang="es-MX"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rPr>
              <a:t>DEL RÍO SAN LUIS</a:t>
            </a:r>
            <a:endParaRPr kumimoji="0" lang="es-MX" sz="24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60007" dir="5400000" sy="-100000" algn="bl" rotWithShape="0"/>
              </a:effectLst>
              <a:uLnTx/>
              <a:uFillTx/>
              <a:latin typeface="+mn-lt"/>
              <a:ea typeface="+mn-ea"/>
              <a:cs typeface="+mn-cs"/>
            </a:endParaRPr>
          </a:p>
        </p:txBody>
      </p:sp>
      <p:pic>
        <p:nvPicPr>
          <p:cNvPr id="25" name="24 Imagen" descr="http://www.ipn.mx/wps/wcm/connect/D3F92E804A89447FA7AAA70720ABBCD/PLANASSZEBEA50.JPG?MOD=AJPERES&amp;CACHEID=d3f92e804a89447fa7aaa70720abbcde"/>
          <p:cNvPicPr/>
          <p:nvPr/>
        </p:nvPicPr>
        <p:blipFill>
          <a:blip r:embed="rId8" cstate="print">
            <a:clrChange>
              <a:clrFrom>
                <a:srgbClr val="FFFFFF"/>
              </a:clrFrom>
              <a:clrTo>
                <a:srgbClr val="FFFFFF">
                  <a:alpha val="0"/>
                </a:srgbClr>
              </a:clrTo>
            </a:clrChange>
          </a:blip>
          <a:srcRect/>
          <a:stretch>
            <a:fillRect/>
          </a:stretch>
        </p:blipFill>
        <p:spPr bwMode="auto">
          <a:xfrm>
            <a:off x="179512" y="2348880"/>
            <a:ext cx="1152128" cy="648072"/>
          </a:xfrm>
          <a:prstGeom prst="rect">
            <a:avLst/>
          </a:prstGeom>
          <a:noFill/>
          <a:ln w="9525">
            <a:noFill/>
            <a:miter lim="800000"/>
            <a:headEnd/>
            <a:tailEnd/>
          </a:ln>
        </p:spPr>
      </p:pic>
      <p:sp>
        <p:nvSpPr>
          <p:cNvPr id="26" name="2 Subtítulo"/>
          <p:cNvSpPr txBox="1">
            <a:spLocks/>
          </p:cNvSpPr>
          <p:nvPr/>
        </p:nvSpPr>
        <p:spPr>
          <a:xfrm>
            <a:off x="1295128" y="2060848"/>
            <a:ext cx="7848872" cy="432048"/>
          </a:xfrm>
          <a:prstGeom prst="rect">
            <a:avLst/>
          </a:prstGeom>
        </p:spPr>
        <p:txBody>
          <a:bodyPr vert="horz" anchor="t">
            <a:noAutofit/>
          </a:bodyPr>
          <a:lstStyle/>
          <a:p>
            <a:pPr marR="36576" lvl="0" algn="ctr">
              <a:buClr>
                <a:schemeClr val="accent1"/>
              </a:buClr>
              <a:buSzPct val="80000"/>
              <a:defRPr/>
            </a:pPr>
            <a:r>
              <a:rPr lang="es-ES"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PROGRAMA  DE  SERVICIO  SOCIAL  PARA  LA  ATENCIÓN  A  COMUNIDADES  MARGINADAS  (</a:t>
            </a: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rPr>
              <a:t>PLANASSZE)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60000" dist="29997" dir="5400000" sy="-100000" algn="bl" rotWithShape="0"/>
              </a:effectLst>
            </a:endParaRPr>
          </a:p>
        </p:txBody>
      </p:sp>
      <p:pic>
        <p:nvPicPr>
          <p:cNvPr id="27" name="26 Imagen" descr="Escudo de Municipio de San Luis de la Paz"/>
          <p:cNvPicPr/>
          <p:nvPr/>
        </p:nvPicPr>
        <p:blipFill>
          <a:blip r:embed="rId9" cstate="print"/>
          <a:stretch>
            <a:fillRect/>
          </a:stretch>
        </p:blipFill>
        <p:spPr bwMode="auto">
          <a:xfrm>
            <a:off x="395536" y="1556792"/>
            <a:ext cx="720080" cy="720080"/>
          </a:xfrm>
          <a:prstGeom prst="rect">
            <a:avLst/>
          </a:prstGeom>
          <a:noFill/>
          <a:ln>
            <a:noFill/>
          </a:ln>
          <a:effectLst>
            <a:softEdge rad="63500"/>
          </a:effectLst>
        </p:spPr>
      </p:pic>
      <p:sp>
        <p:nvSpPr>
          <p:cNvPr id="28" name="1 Título"/>
          <p:cNvSpPr txBox="1">
            <a:spLocks/>
          </p:cNvSpPr>
          <p:nvPr/>
        </p:nvSpPr>
        <p:spPr>
          <a:xfrm>
            <a:off x="1331640" y="1556792"/>
            <a:ext cx="7632848" cy="504056"/>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200" b="1" i="0" u="none" strike="noStrike" kern="1200" cap="none" spc="3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rPr>
              <a:t>MUNICIPIO DE SAN LUIS DE LA PAZ, GUANAJUATO</a:t>
            </a:r>
            <a:endParaRPr kumimoji="0" lang="es-MX" sz="2200" b="1" i="0" u="none" strike="noStrike" kern="1200" cap="none" spc="3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0000" endA="300" endPos="50000" dist="29997" dir="5400000" sy="-100000" algn="bl" rotWithShape="0"/>
              </a:effectLst>
              <a:uLnTx/>
              <a:uFillTx/>
              <a:latin typeface="+mj-lt"/>
              <a:ea typeface="+mj-ea"/>
              <a:cs typeface="+mj-cs"/>
            </a:endParaRPr>
          </a:p>
        </p:txBody>
      </p:sp>
      <p:pic>
        <p:nvPicPr>
          <p:cNvPr id="29" name="Picture 2" descr="http://sphotos.ak.fbcdn.net/hphotos-ak-ash2/hs039.ash2/35333_145003768849479_100000195704430_444863_6562379_n.jpg">
            <a:hlinkClick r:id="rId10"/>
          </p:cNvPr>
          <p:cNvPicPr>
            <a:picLocks noChangeAspect="1" noChangeArrowheads="1"/>
          </p:cNvPicPr>
          <p:nvPr/>
        </p:nvPicPr>
        <p:blipFill>
          <a:blip r:embed="rId11" cstate="print"/>
          <a:stretch>
            <a:fillRect/>
          </a:stretch>
        </p:blipFill>
        <p:spPr bwMode="auto">
          <a:xfrm>
            <a:off x="4860032" y="3284984"/>
            <a:ext cx="3960440" cy="2808312"/>
          </a:xfrm>
          <a:prstGeom prst="rect">
            <a:avLst/>
          </a:prstGeom>
          <a:ln>
            <a:noFill/>
          </a:ln>
          <a:effectLst>
            <a:outerShdw blurRad="292100" dist="139700" dir="2700000" algn="tl" rotWithShape="0">
              <a:srgbClr val="333333">
                <a:alpha val="65000"/>
              </a:srgbClr>
            </a:outerShdw>
          </a:effectLst>
        </p:spPr>
      </p:pic>
      <p:grpSp>
        <p:nvGrpSpPr>
          <p:cNvPr id="30" name="29 Grupo"/>
          <p:cNvGrpSpPr/>
          <p:nvPr/>
        </p:nvGrpSpPr>
        <p:grpSpPr>
          <a:xfrm>
            <a:off x="755576" y="3140968"/>
            <a:ext cx="4392488" cy="3528390"/>
            <a:chOff x="935026" y="4005064"/>
            <a:chExt cx="3504209" cy="2160239"/>
          </a:xfrm>
        </p:grpSpPr>
        <p:sp>
          <p:nvSpPr>
            <p:cNvPr id="31" name="2 Subtítulo"/>
            <p:cNvSpPr txBox="1">
              <a:spLocks/>
            </p:cNvSpPr>
            <p:nvPr/>
          </p:nvSpPr>
          <p:spPr>
            <a:xfrm>
              <a:off x="988936" y="5459919"/>
              <a:ext cx="3450299" cy="705384"/>
            </a:xfrm>
            <a:prstGeom prst="rect">
              <a:avLst/>
            </a:prstGeom>
          </p:spPr>
          <p:txBody>
            <a:bodyPr vert="horz" anchor="t">
              <a:noAutofit/>
            </a:bodyPr>
            <a:lstStyle/>
            <a:p>
              <a:pPr marR="36576" lvl="0">
                <a:buClr>
                  <a:schemeClr val="accent1"/>
                </a:buClr>
                <a:buSzPct val="80000"/>
              </a:pPr>
              <a:r>
                <a:rPr lang="es-ES" sz="1000" b="1" cap="small" dirty="0" smtClean="0">
                  <a:solidFill>
                    <a:schemeClr val="bg2"/>
                  </a:solidFill>
                </a:rPr>
                <a:t> Brigadistas :</a:t>
              </a:r>
              <a:endParaRPr lang="es-MX" sz="1000" b="1" cap="small" dirty="0" smtClean="0">
                <a:solidFill>
                  <a:schemeClr val="bg2"/>
                </a:solidFill>
              </a:endParaRPr>
            </a:p>
            <a:p>
              <a:pPr marR="36576" lvl="0" algn="ctr">
                <a:buClr>
                  <a:schemeClr val="accent1"/>
                </a:buClr>
                <a:buSzPct val="80000"/>
                <a:buFont typeface="Webdings" pitchFamily="18" charset="2"/>
                <a:buChar char=""/>
              </a:pPr>
              <a:r>
                <a:rPr lang="es-MX" sz="1000" b="1" cap="small" dirty="0" smtClean="0">
                  <a:solidFill>
                    <a:schemeClr val="bg2"/>
                  </a:solidFill>
                </a:rPr>
                <a:t>  Barbosa Moreno Ana Karen	Ing. Civil        2007310085</a:t>
              </a:r>
            </a:p>
            <a:p>
              <a:pPr marR="36576" algn="ctr">
                <a:buClr>
                  <a:schemeClr val="accent1"/>
                </a:buClr>
                <a:buSzPct val="80000"/>
                <a:buFont typeface="Webdings" pitchFamily="18" charset="2"/>
                <a:buChar char=""/>
              </a:pPr>
              <a:r>
                <a:rPr lang="es-MX" sz="1000" b="1" cap="small" dirty="0" smtClean="0">
                  <a:solidFill>
                    <a:schemeClr val="bg2"/>
                  </a:solidFill>
                </a:rPr>
                <a:t>  Becerril Ocampo Leslie Paola	Ing. Arq.        2007380063</a:t>
              </a:r>
            </a:p>
            <a:p>
              <a:pPr marR="36576" lvl="0" algn="ctr">
                <a:buClr>
                  <a:schemeClr val="accent1"/>
                </a:buClr>
                <a:buSzPct val="80000"/>
                <a:buFont typeface="Webdings" pitchFamily="18" charset="2"/>
                <a:buChar char=""/>
              </a:pPr>
              <a:r>
                <a:rPr lang="es-MX" sz="1000" b="1" cap="small" dirty="0" smtClean="0">
                  <a:solidFill>
                    <a:schemeClr val="bg2"/>
                  </a:solidFill>
                </a:rPr>
                <a:t>  Díaz Pérez Gerardo Eleazar	Ing. Civil        2007311240</a:t>
              </a:r>
            </a:p>
            <a:p>
              <a:pPr marR="36576" algn="ctr">
                <a:buClr>
                  <a:schemeClr val="accent1"/>
                </a:buClr>
                <a:buSzPct val="80000"/>
                <a:buFont typeface="Webdings" pitchFamily="18" charset="2"/>
                <a:buChar char=""/>
                <a:defRPr/>
              </a:pPr>
              <a:r>
                <a:rPr kumimoji="0" lang="es-MX" sz="1000" b="1" i="0" u="none" strike="noStrike" kern="1200" cap="small" normalizeH="0" noProof="0" dirty="0" smtClean="0">
                  <a:solidFill>
                    <a:schemeClr val="bg2"/>
                  </a:solidFill>
                  <a:uLnTx/>
                  <a:uFillTx/>
                  <a:latin typeface="+mn-lt"/>
                  <a:ea typeface="+mn-ea"/>
                  <a:cs typeface="+mn-cs"/>
                </a:rPr>
                <a:t>   </a:t>
              </a:r>
              <a:r>
                <a:rPr kumimoji="0" lang="es-MX" sz="1000" b="1" i="0" u="none" strike="noStrike" kern="1200" cap="small" normalizeH="0" baseline="0" noProof="0" dirty="0" smtClean="0">
                  <a:solidFill>
                    <a:schemeClr val="bg2"/>
                  </a:solidFill>
                  <a:uLnTx/>
                  <a:uFillTx/>
                  <a:latin typeface="+mn-lt"/>
                  <a:ea typeface="+mn-ea"/>
                  <a:cs typeface="+mn-cs"/>
                </a:rPr>
                <a:t>López Villanueva Marco Polo</a:t>
              </a:r>
              <a:r>
                <a:rPr lang="es-MX" sz="1000" b="1" cap="small" dirty="0" smtClean="0">
                  <a:solidFill>
                    <a:schemeClr val="bg2"/>
                  </a:solidFill>
                </a:rPr>
                <a:t>	Ing. Civil        2007310593</a:t>
              </a:r>
              <a:endParaRPr kumimoji="0" lang="es-MX" sz="1000" b="1" i="0" u="none" strike="noStrike" kern="1200" cap="small" normalizeH="0" noProof="0" dirty="0" smtClean="0">
                <a:solidFill>
                  <a:schemeClr val="bg2"/>
                </a:solidFill>
                <a:uLnTx/>
                <a:uFillTx/>
                <a:latin typeface="+mn-lt"/>
                <a:ea typeface="+mn-ea"/>
                <a:cs typeface="+mn-cs"/>
              </a:endParaRPr>
            </a:p>
            <a:p>
              <a:pPr marR="36576" lvl="0" algn="ctr">
                <a:buClr>
                  <a:schemeClr val="accent1"/>
                </a:buClr>
                <a:buSzPct val="80000"/>
                <a:buFont typeface="Webdings" pitchFamily="18" charset="2"/>
                <a:buChar char=""/>
                <a:defRPr/>
              </a:pPr>
              <a:r>
                <a:rPr lang="es-MX" sz="1000" b="1" cap="small" dirty="0" smtClean="0">
                  <a:solidFill>
                    <a:schemeClr val="bg2"/>
                  </a:solidFill>
                </a:rPr>
                <a:t>   Ortega Magaña José Ángel	Ing. Civil        2007310771</a:t>
              </a:r>
              <a:endParaRPr kumimoji="0" lang="es-MX" sz="1000" b="1" i="0" u="none" strike="noStrike" kern="1200" cap="small" normalizeH="0" noProof="0" dirty="0" smtClean="0">
                <a:solidFill>
                  <a:schemeClr val="bg2"/>
                </a:solidFill>
                <a:uLnTx/>
                <a:uFillTx/>
                <a:latin typeface="+mn-lt"/>
                <a:ea typeface="+mn-ea"/>
                <a:cs typeface="+mn-cs"/>
              </a:endParaRPr>
            </a:p>
            <a:p>
              <a:pPr marR="36576" algn="ctr">
                <a:buClr>
                  <a:schemeClr val="accent1"/>
                </a:buClr>
                <a:buSzPct val="80000"/>
                <a:buFont typeface="Webdings" pitchFamily="18" charset="2"/>
                <a:buChar char=""/>
                <a:defRPr/>
              </a:pPr>
              <a:r>
                <a:rPr lang="es-MX" sz="1000" b="1" cap="small" dirty="0" smtClean="0">
                  <a:solidFill>
                    <a:schemeClr val="bg2"/>
                  </a:solidFill>
                </a:rPr>
                <a:t>   Ponce Arreola Eder	Ing. Arq.        2007380525</a:t>
              </a:r>
              <a:endParaRPr kumimoji="0" lang="es-MX" sz="1000" b="1" i="0" u="none" strike="noStrike" kern="1200" cap="small" normalizeH="0" baseline="0" noProof="0" dirty="0">
                <a:uLnTx/>
                <a:uFillTx/>
                <a:latin typeface="+mn-lt"/>
                <a:ea typeface="+mn-ea"/>
                <a:cs typeface="+mn-cs"/>
              </a:endParaRPr>
            </a:p>
          </p:txBody>
        </p:sp>
        <p:sp>
          <p:nvSpPr>
            <p:cNvPr id="32" name="2 Subtítulo"/>
            <p:cNvSpPr txBox="1">
              <a:spLocks/>
            </p:cNvSpPr>
            <p:nvPr/>
          </p:nvSpPr>
          <p:spPr>
            <a:xfrm>
              <a:off x="935026" y="4005064"/>
              <a:ext cx="3399342" cy="1498942"/>
            </a:xfrm>
            <a:prstGeom prst="rect">
              <a:avLst/>
            </a:prstGeom>
          </p:spPr>
          <p:txBody>
            <a:bodyPr vert="horz" anchor="t">
              <a:noAutofit/>
            </a:bodyPr>
            <a:lstStyle/>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Director De Egresados y Servicio Social: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Reynold Ramón Farrera Rebollo</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La División De Servicio Social:</a:t>
              </a:r>
              <a:r>
                <a:rPr lang="es-MX" sz="1200" b="1" cap="small" dirty="0" smtClean="0">
                  <a:solidFill>
                    <a:schemeClr val="bg2"/>
                  </a:solidFill>
                </a:rPr>
                <a:t> </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Dr. Omar Hernández  Montes</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Responsable Del Área De Gestión De Proyectos De Desarrollo Social: </a:t>
              </a:r>
            </a:p>
            <a:p>
              <a:pPr marR="36576" indent="0" fontAlgn="auto">
                <a:spcBef>
                  <a:spcPts val="0"/>
                </a:spcBef>
                <a:spcAft>
                  <a:spcPts val="0"/>
                </a:spcAft>
                <a:buClr>
                  <a:schemeClr val="accent1"/>
                </a:buClr>
                <a:buSzPct val="80000"/>
                <a:buFont typeface="Wingdings 2"/>
                <a:buNone/>
                <a:tabLst/>
                <a:defRPr/>
              </a:pPr>
              <a:r>
                <a:rPr lang="es-MX" sz="1100" b="1" cap="small" dirty="0" smtClean="0">
                  <a:solidFill>
                    <a:schemeClr val="bg2"/>
                  </a:solidFill>
                </a:rPr>
                <a:t>	</a:t>
              </a:r>
              <a:r>
                <a:rPr lang="es-MX" sz="1200" b="1" cap="small" dirty="0" smtClean="0">
                  <a:solidFill>
                    <a:schemeClr val="bg2"/>
                  </a:solidFill>
                </a:rPr>
                <a:t>Antrop. José Pedro Chávez Bernal</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Jefe De Planassze:</a:t>
              </a:r>
            </a:p>
            <a:p>
              <a:pPr marR="36576" indent="0" fontAlgn="auto">
                <a:spcBef>
                  <a:spcPts val="0"/>
                </a:spcBef>
                <a:spcAft>
                  <a:spcPts val="0"/>
                </a:spcAft>
                <a:buClr>
                  <a:schemeClr val="accent1"/>
                </a:buClr>
                <a:buSzPct val="80000"/>
                <a:buFont typeface="Wingdings 2"/>
                <a:buNone/>
                <a:tabLst/>
                <a:defRPr/>
              </a:pPr>
              <a:r>
                <a:rPr lang="es-MX" sz="1400" b="1" cap="small" dirty="0" smtClean="0">
                  <a:solidFill>
                    <a:schemeClr val="bg2"/>
                  </a:solidFill>
                </a:rPr>
                <a:t>	</a:t>
              </a:r>
              <a:r>
                <a:rPr lang="es-MX" sz="1200" b="1" cap="small" dirty="0" smtClean="0">
                  <a:solidFill>
                    <a:schemeClr val="bg2"/>
                  </a:solidFill>
                </a:rPr>
                <a:t>Biól. Sergio Arturo Murillo Jiménez</a:t>
              </a:r>
              <a:endParaRPr lang="es-MX" sz="13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Revisaron:</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	</a:t>
              </a:r>
              <a:r>
                <a:rPr lang="es-MX" sz="1200" b="1" cap="small" dirty="0" smtClean="0">
                  <a:solidFill>
                    <a:schemeClr val="bg2"/>
                  </a:solidFill>
                </a:rPr>
                <a:t>Ing. Roberto Bobadilla Oliva</a:t>
              </a:r>
            </a:p>
            <a:p>
              <a:pPr marR="36576" indent="0" fontAlgn="auto">
                <a:spcBef>
                  <a:spcPts val="0"/>
                </a:spcBef>
                <a:spcAft>
                  <a:spcPts val="0"/>
                </a:spcAft>
                <a:buClr>
                  <a:schemeClr val="accent1"/>
                </a:buClr>
                <a:buSzPct val="80000"/>
                <a:buFont typeface="Wingdings 2"/>
                <a:buNone/>
                <a:tabLst/>
                <a:defRPr/>
              </a:pPr>
              <a:r>
                <a:rPr lang="es-MX" sz="1200" b="1" cap="small" dirty="0" smtClean="0">
                  <a:solidFill>
                    <a:schemeClr val="bg2"/>
                  </a:solidFill>
                </a:rPr>
                <a:t>	Ing. Pedro Fernández Vargas</a:t>
              </a:r>
            </a:p>
            <a:p>
              <a:pPr marR="36576" indent="0" fontAlgn="auto">
                <a:spcBef>
                  <a:spcPts val="0"/>
                </a:spcBef>
                <a:spcAft>
                  <a:spcPts val="0"/>
                </a:spcAft>
                <a:buClr>
                  <a:schemeClr val="accent1"/>
                </a:buClr>
                <a:buSzPct val="80000"/>
                <a:buFont typeface="Wingdings 2"/>
                <a:buNone/>
                <a:tabLst/>
                <a:defRPr/>
              </a:pPr>
              <a:r>
                <a:rPr lang="es-MX" sz="1050" b="1" cap="small" dirty="0" smtClean="0">
                  <a:solidFill>
                    <a:schemeClr val="bg2"/>
                  </a:solidFill>
                </a:rPr>
                <a:t>Coordinador:</a:t>
              </a:r>
              <a:endParaRPr lang="es-MX" sz="1400" b="1" cap="small" dirty="0" smtClean="0">
                <a:solidFill>
                  <a:schemeClr val="bg2"/>
                </a:solidFill>
              </a:endParaRPr>
            </a:p>
            <a:p>
              <a:pPr marR="36576" indent="0" fontAlgn="auto">
                <a:spcBef>
                  <a:spcPts val="0"/>
                </a:spcBef>
                <a:spcAft>
                  <a:spcPts val="0"/>
                </a:spcAft>
                <a:buClr>
                  <a:schemeClr val="accent1"/>
                </a:buClr>
                <a:buSzPct val="80000"/>
                <a:buFont typeface="Wingdings 2"/>
                <a:buNone/>
                <a:tabLst/>
                <a:defRPr/>
              </a:pPr>
              <a:r>
                <a:rPr lang="es-MX" sz="1600" b="1" cap="small" dirty="0" smtClean="0">
                  <a:solidFill>
                    <a:schemeClr val="bg2"/>
                  </a:solidFill>
                </a:rPr>
                <a:t>	</a:t>
              </a:r>
              <a:r>
                <a:rPr lang="es-MX" sz="1200" b="1" cap="small" dirty="0" smtClean="0">
                  <a:solidFill>
                    <a:schemeClr val="bg2"/>
                  </a:solidFill>
                </a:rPr>
                <a:t>Med. Cir. Leonardo Ramírez Damián</a:t>
              </a:r>
              <a:endParaRPr kumimoji="0" lang="es-MX" sz="1300" b="1" i="0" u="none" strike="noStrike" kern="1200" cap="small" normalizeH="0" noProof="0" dirty="0" smtClean="0">
                <a:uLnTx/>
                <a:uFillTx/>
                <a:latin typeface="+mn-lt"/>
                <a:ea typeface="+mn-ea"/>
                <a:cs typeface="+mn-cs"/>
              </a:endParaRPr>
            </a:p>
            <a:p>
              <a:pPr marL="0" marR="36576" lvl="0" indent="0" defTabSz="914400" rtl="0" eaLnBrk="1" fontAlgn="auto" latinLnBrk="0" hangingPunct="1">
                <a:spcBef>
                  <a:spcPts val="0"/>
                </a:spcBef>
                <a:spcAft>
                  <a:spcPts val="0"/>
                </a:spcAft>
                <a:buClr>
                  <a:schemeClr val="accent1"/>
                </a:buClr>
                <a:buSzPct val="80000"/>
                <a:buFont typeface="Wingdings 2"/>
                <a:buNone/>
                <a:tabLst/>
                <a:defRPr/>
              </a:pPr>
              <a:endParaRPr kumimoji="0" lang="es-MX" sz="1200" b="1" i="0" u="none" strike="noStrike" kern="1200" cap="small" normalizeH="0" noProof="0" dirty="0">
                <a:uLnTx/>
                <a:uFillTx/>
                <a:latin typeface="+mn-lt"/>
                <a:ea typeface="+mn-ea"/>
                <a:cs typeface="+mn-cs"/>
              </a:endParaRPr>
            </a:p>
          </p:txBody>
        </p:sp>
      </p:grpSp>
      <p:sp>
        <p:nvSpPr>
          <p:cNvPr id="33" name="32 CuadroTexto"/>
          <p:cNvSpPr txBox="1"/>
          <p:nvPr/>
        </p:nvSpPr>
        <p:spPr>
          <a:xfrm>
            <a:off x="4860032" y="6237312"/>
            <a:ext cx="3960440" cy="400110"/>
          </a:xfrm>
          <a:prstGeom prst="rect">
            <a:avLst/>
          </a:prstGeom>
          <a:noFill/>
        </p:spPr>
        <p:txBody>
          <a:bodyPr wrap="square" rtlCol="0">
            <a:spAutoFit/>
          </a:bodyPr>
          <a:lstStyle/>
          <a:p>
            <a:pPr algn="ctr"/>
            <a:r>
              <a:rPr lang="es-MX" sz="2000" b="1" cap="small" spc="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Noviembre 2010</a:t>
            </a:r>
            <a:endParaRPr lang="es-MX" sz="2000" b="1" cap="small" spc="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20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15"/>
                                        </p:tgtEl>
                                        <p:attrNameLst>
                                          <p:attrName>style.visibility</p:attrName>
                                        </p:attrNameLst>
                                      </p:cBhvr>
                                      <p:to>
                                        <p:strVal val="visible"/>
                                      </p:to>
                                    </p:set>
                                  </p:childTnLst>
                                </p:cTn>
                              </p:par>
                              <p:par>
                                <p:cTn id="16" presetID="5"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1000"/>
                                        <p:tgtEl>
                                          <p:spTgt spid="3">
                                            <p:txEl>
                                              <p:pRg st="1" end="1"/>
                                            </p:txEl>
                                          </p:spTgt>
                                        </p:tgtEl>
                                      </p:cBhvr>
                                    </p:animEffect>
                                  </p:childTnLst>
                                </p:cTn>
                              </p:par>
                              <p:par>
                                <p:cTn id="19" presetID="39" presetClass="entr" presetSubtype="0" ac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 presetClass="entr" presetSubtype="1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heckerboard(across)">
                                      <p:cBhvr>
                                        <p:cTn id="40" dur="2000"/>
                                        <p:tgtEl>
                                          <p:spTgt spid="28"/>
                                        </p:tgtEl>
                                      </p:cBhvr>
                                    </p:animEffect>
                                  </p:childTnLst>
                                </p:cTn>
                              </p:par>
                            </p:childTnLst>
                          </p:cTn>
                        </p:par>
                        <p:par>
                          <p:cTn id="41" fill="hold">
                            <p:stCondLst>
                              <p:cond delay="50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par>
                          <p:cTn id="45" fill="hold">
                            <p:stCondLst>
                              <p:cond delay="5500"/>
                            </p:stCondLst>
                            <p:childTnLst>
                              <p:par>
                                <p:cTn id="46" presetID="3" presetClass="entr" presetSubtype="1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childTnLst>
                          </p:cTn>
                        </p:par>
                        <p:par>
                          <p:cTn id="49" fill="hold">
                            <p:stCondLst>
                              <p:cond delay="6000"/>
                            </p:stCondLst>
                            <p:childTnLst>
                              <p:par>
                                <p:cTn id="50" presetID="5" presetClass="entr" presetSubtype="1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heckerboard(across)">
                                      <p:cBhvr>
                                        <p:cTn id="52" dur="1000"/>
                                        <p:tgtEl>
                                          <p:spTgt spid="26"/>
                                        </p:tgtEl>
                                      </p:cBhvr>
                                    </p:animEffect>
                                  </p:childTnLst>
                                </p:cTn>
                              </p:par>
                            </p:childTnLst>
                          </p:cTn>
                        </p:par>
                        <p:par>
                          <p:cTn id="53" fill="hold">
                            <p:stCondLst>
                              <p:cond delay="7000"/>
                            </p:stCondLst>
                            <p:childTnLst>
                              <p:par>
                                <p:cTn id="54" presetID="5" presetClass="entr" presetSubtype="1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2000"/>
                                        <p:tgtEl>
                                          <p:spTgt spid="24"/>
                                        </p:tgtEl>
                                      </p:cBhvr>
                                    </p:animEffect>
                                  </p:childTnLst>
                                </p:cTn>
                              </p:par>
                              <p:par>
                                <p:cTn id="57" presetID="9"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2000"/>
                                        <p:tgtEl>
                                          <p:spTgt spid="29"/>
                                        </p:tgtEl>
                                      </p:cBhvr>
                                    </p:animEffect>
                                  </p:childTnLst>
                                </p:cTn>
                              </p:par>
                            </p:childTnLst>
                          </p:cTn>
                        </p:par>
                        <p:par>
                          <p:cTn id="60" fill="hold">
                            <p:stCondLst>
                              <p:cond delay="9000"/>
                            </p:stCondLst>
                            <p:childTnLst>
                              <p:par>
                                <p:cTn id="61" presetID="14" presetClass="entr" presetSubtype="1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4" grpId="0"/>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10</a:t>
            </a:fld>
            <a:endParaRPr lang="es-MX" dirty="0"/>
          </a:p>
        </p:txBody>
      </p:sp>
      <p:sp>
        <p:nvSpPr>
          <p:cNvPr id="10" name="9 CuadroTexto"/>
          <p:cNvSpPr txBox="1"/>
          <p:nvPr/>
        </p:nvSpPr>
        <p:spPr>
          <a:xfrm>
            <a:off x="1835696" y="6237312"/>
            <a:ext cx="5328592" cy="323165"/>
          </a:xfrm>
          <a:prstGeom prst="rect">
            <a:avLst/>
          </a:prstGeom>
          <a:noFill/>
        </p:spPr>
        <p:txBody>
          <a:bodyPr wrap="square" rtlCol="0">
            <a:spAutoFit/>
          </a:bodyPr>
          <a:lstStyle/>
          <a:p>
            <a:r>
              <a:rPr lang="es-MX" sz="1500" b="1" cap="small" dirty="0" smtClean="0">
                <a:solidFill>
                  <a:schemeClr val="bg2"/>
                </a:solidFill>
                <a:cs typeface="Times New Roman" pitchFamily="18" charset="0"/>
              </a:rPr>
              <a:t>3.   </a:t>
            </a:r>
            <a:r>
              <a:rPr lang="es-MX" sz="1500" b="1" cap="small" dirty="0" smtClean="0">
                <a:cs typeface="Times New Roman" pitchFamily="18" charset="0"/>
              </a:rPr>
              <a:t>Mapa de infraestructura de Riego en el Estado de Guanajuato</a:t>
            </a:r>
            <a:r>
              <a:rPr lang="es-MX" sz="1200" dirty="0" smtClean="0">
                <a:solidFill>
                  <a:srgbClr val="C00000"/>
                </a:solidFill>
                <a:latin typeface="Times New Roman" pitchFamily="18" charset="0"/>
                <a:cs typeface="Times New Roman" pitchFamily="18" charset="0"/>
              </a:rPr>
              <a:t>.</a:t>
            </a:r>
            <a:endParaRPr lang="es-MX" dirty="0"/>
          </a:p>
        </p:txBody>
      </p:sp>
      <p:pic>
        <p:nvPicPr>
          <p:cNvPr id="3074" name="Picture 2" descr="http://sda.guanajuato.gob.mx/img/mapa.jpg"/>
          <p:cNvPicPr>
            <a:picLocks noChangeAspect="1" noChangeArrowheads="1"/>
          </p:cNvPicPr>
          <p:nvPr/>
        </p:nvPicPr>
        <p:blipFill>
          <a:blip r:embed="rId2" cstate="print"/>
          <a:srcRect/>
          <a:stretch>
            <a:fillRect/>
          </a:stretch>
        </p:blipFill>
        <p:spPr bwMode="auto">
          <a:xfrm>
            <a:off x="1403648" y="1412776"/>
            <a:ext cx="5832648" cy="4774711"/>
          </a:xfrm>
          <a:prstGeom prst="rect">
            <a:avLst/>
          </a:prstGeom>
          <a:noFill/>
        </p:spPr>
      </p:pic>
      <p:sp>
        <p:nvSpPr>
          <p:cNvPr id="11" name="10 Título"/>
          <p:cNvSpPr>
            <a:spLocks noGrp="1"/>
          </p:cNvSpPr>
          <p:nvPr>
            <p:ph type="title"/>
          </p:nvPr>
        </p:nvSpPr>
        <p:spPr>
          <a:xfrm>
            <a:off x="179512" y="332656"/>
            <a:ext cx="8784976" cy="77809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INFRAESTRUCTURA DE RIEGO EN EL ESTADO DE GUANAJUATO</a:t>
            </a:r>
            <a:endParaRPr lang="es-MX" sz="2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307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467544" y="1268760"/>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11</a:t>
            </a:fld>
            <a:endParaRPr lang="es-MX" dirty="0"/>
          </a:p>
        </p:txBody>
      </p:sp>
      <p:sp>
        <p:nvSpPr>
          <p:cNvPr id="10" name="9 CuadroTexto"/>
          <p:cNvSpPr txBox="1"/>
          <p:nvPr/>
        </p:nvSpPr>
        <p:spPr>
          <a:xfrm>
            <a:off x="1115616" y="6309320"/>
            <a:ext cx="6840760" cy="323165"/>
          </a:xfrm>
          <a:prstGeom prst="rect">
            <a:avLst/>
          </a:prstGeom>
          <a:noFill/>
        </p:spPr>
        <p:txBody>
          <a:bodyPr wrap="square" rtlCol="0">
            <a:spAutoFit/>
          </a:bodyPr>
          <a:lstStyle/>
          <a:p>
            <a:pPr algn="ctr"/>
            <a:r>
              <a:rPr lang="es-MX" sz="1500" b="1" cap="small" dirty="0" smtClean="0">
                <a:solidFill>
                  <a:schemeClr val="bg2"/>
                </a:solidFill>
                <a:cs typeface="Times New Roman" pitchFamily="18" charset="0"/>
              </a:rPr>
              <a:t>4.  </a:t>
            </a:r>
            <a:r>
              <a:rPr lang="es-MX" sz="1500" b="1" cap="small" dirty="0" smtClean="0">
                <a:cs typeface="Times New Roman" pitchFamily="18" charset="0"/>
              </a:rPr>
              <a:t>Mapa de infraestructura Turística en el Estado de Guanajuato</a:t>
            </a:r>
            <a:r>
              <a:rPr lang="es-MX" sz="1200" dirty="0" smtClean="0">
                <a:latin typeface="Times New Roman" pitchFamily="18" charset="0"/>
                <a:cs typeface="Times New Roman" pitchFamily="18" charset="0"/>
              </a:rPr>
              <a:t>.</a:t>
            </a:r>
            <a:endParaRPr lang="es-MX" dirty="0"/>
          </a:p>
        </p:txBody>
      </p:sp>
      <p:pic>
        <p:nvPicPr>
          <p:cNvPr id="27650" name="Picture 2" descr="D:\Desktop\mapa-gto.jpg"/>
          <p:cNvPicPr>
            <a:picLocks noChangeAspect="1" noChangeArrowheads="1"/>
          </p:cNvPicPr>
          <p:nvPr/>
        </p:nvPicPr>
        <p:blipFill>
          <a:blip r:embed="rId2" cstate="print"/>
          <a:srcRect/>
          <a:stretch>
            <a:fillRect/>
          </a:stretch>
        </p:blipFill>
        <p:spPr bwMode="auto">
          <a:xfrm>
            <a:off x="1115616" y="1412776"/>
            <a:ext cx="6840760" cy="4797695"/>
          </a:xfrm>
          <a:prstGeom prst="rect">
            <a:avLst/>
          </a:prstGeom>
          <a:noFill/>
        </p:spPr>
      </p:pic>
      <p:sp>
        <p:nvSpPr>
          <p:cNvPr id="9" name="8 Título"/>
          <p:cNvSpPr>
            <a:spLocks noGrp="1"/>
          </p:cNvSpPr>
          <p:nvPr>
            <p:ph type="title"/>
          </p:nvPr>
        </p:nvSpPr>
        <p:spPr>
          <a:xfrm>
            <a:off x="467544" y="332656"/>
            <a:ext cx="8136904" cy="994122"/>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MAPA DE INFRAESTRUCTURA TURÍSTICA</a:t>
            </a:r>
            <a:b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br>
            <a:r>
              <a:rPr lang="es-MX"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EN EL ESTADO DE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50"/>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p:txBody>
          <a:bodyPr/>
          <a:lstStyle/>
          <a:p>
            <a:fld id="{8E7D8D15-0995-4287-80B8-13CDB68345C2}" type="slidenum">
              <a:rPr lang="es-MX" smtClean="0"/>
              <a:pPr/>
              <a:t>12</a:t>
            </a:fld>
            <a:endParaRPr lang="es-MX" dirty="0"/>
          </a:p>
        </p:txBody>
      </p:sp>
      <p:sp>
        <p:nvSpPr>
          <p:cNvPr id="6" name="1 Título"/>
          <p:cNvSpPr txBox="1">
            <a:spLocks/>
          </p:cNvSpPr>
          <p:nvPr/>
        </p:nvSpPr>
        <p:spPr>
          <a:xfrm>
            <a:off x="0" y="5373216"/>
            <a:ext cx="8533456" cy="857250"/>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MURALES</a:t>
            </a:r>
            <a:endParaRPr kumimoji="0" lang="es-MX" sz="36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pic>
        <p:nvPicPr>
          <p:cNvPr id="7" name="Picture 2"/>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1835696" y="5373216"/>
            <a:ext cx="959803" cy="936104"/>
          </a:xfrm>
          <a:prstGeom prst="rect">
            <a:avLst/>
          </a:prstGeom>
          <a:noFill/>
          <a:ln w="9525">
            <a:noFill/>
            <a:miter lim="800000"/>
            <a:headEnd/>
            <a:tailEnd/>
          </a:ln>
        </p:spPr>
      </p:pic>
      <p:pic>
        <p:nvPicPr>
          <p:cNvPr id="9" name="Picture 3"/>
          <p:cNvPicPr>
            <a:picLocks noChangeAspect="1" noChangeArrowheads="1"/>
          </p:cNvPicPr>
          <p:nvPr/>
        </p:nvPicPr>
        <p:blipFill>
          <a:blip r:embed="rId3" cstate="print">
            <a:clrChange>
              <a:clrFrom>
                <a:srgbClr val="FFFFFD"/>
              </a:clrFrom>
              <a:clrTo>
                <a:srgbClr val="FFFFFD">
                  <a:alpha val="0"/>
                </a:srgbClr>
              </a:clrTo>
            </a:clrChange>
          </a:blip>
          <a:srcRect/>
          <a:stretch>
            <a:fillRect/>
          </a:stretch>
        </p:blipFill>
        <p:spPr bwMode="auto">
          <a:xfrm>
            <a:off x="6516216" y="5301208"/>
            <a:ext cx="864096" cy="864096"/>
          </a:xfrm>
          <a:prstGeom prst="rect">
            <a:avLst/>
          </a:prstGeom>
          <a:noFill/>
          <a:ln w="9525">
            <a:noFill/>
            <a:miter lim="800000"/>
            <a:headEnd/>
            <a:tailEnd/>
          </a:ln>
        </p:spPr>
      </p:pic>
      <p:pic>
        <p:nvPicPr>
          <p:cNvPr id="12" name="Picture 15" descr="C:\Users\Ponce Arreola\Documents\Mis archivos recibidos\imagenes\bancas.jpg"/>
          <p:cNvPicPr>
            <a:picLocks noChangeAspect="1" noChangeArrowheads="1"/>
          </p:cNvPicPr>
          <p:nvPr/>
        </p:nvPicPr>
        <p:blipFill>
          <a:blip r:embed="rId4" cstate="print"/>
          <a:srcRect l="17994" r="14223"/>
          <a:stretch>
            <a:fillRect/>
          </a:stretch>
        </p:blipFill>
        <p:spPr bwMode="auto">
          <a:xfrm>
            <a:off x="1259632" y="980728"/>
            <a:ext cx="3672408" cy="2283077"/>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8" descr="C:\Users\Ponce Arreola\Documents\Mis archivos recibidos\imagenes\fotos.jpg"/>
          <p:cNvPicPr>
            <a:picLocks noChangeAspect="1" noChangeArrowheads="1"/>
          </p:cNvPicPr>
          <p:nvPr/>
        </p:nvPicPr>
        <p:blipFill>
          <a:blip r:embed="rId5" cstate="print"/>
          <a:srcRect/>
          <a:stretch>
            <a:fillRect/>
          </a:stretch>
        </p:blipFill>
        <p:spPr bwMode="auto">
          <a:xfrm>
            <a:off x="4283968" y="2564904"/>
            <a:ext cx="3805346" cy="2304256"/>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Botón de acción: Inicio">
            <a:hlinkClick r:id="rId6"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611560" y="1321458"/>
            <a:ext cx="80648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600" dirty="0" smtClean="0"/>
              <a:t>En el tramo 1 se proponen entre las áreas verdes y las áreas de juegos algunas estructuras de acero que soportaran murales y/o fotografías de la zona.</a:t>
            </a:r>
          </a:p>
          <a:p>
            <a:pPr algn="just"/>
            <a:endParaRPr lang="es-MX" sz="1600" dirty="0" smtClean="0"/>
          </a:p>
          <a:p>
            <a:pPr algn="just"/>
            <a:r>
              <a:rPr lang="es-MX" sz="1600" dirty="0" smtClean="0"/>
              <a:t>Las estructuras de acero tendrán aproximadamente 3 metros de altura y los murales se colocaran a un altura de 1.50 metros a partir del nivel del suelo.</a:t>
            </a:r>
          </a:p>
          <a:p>
            <a:pPr algn="just"/>
            <a:endParaRPr lang="es-MX" sz="1600" dirty="0" smtClean="0"/>
          </a:p>
        </p:txBody>
      </p:sp>
      <p:sp>
        <p:nvSpPr>
          <p:cNvPr id="6" name="1 Título"/>
          <p:cNvSpPr txBox="1">
            <a:spLocks/>
          </p:cNvSpPr>
          <p:nvPr/>
        </p:nvSpPr>
        <p:spPr>
          <a:xfrm>
            <a:off x="611560" y="332656"/>
            <a:ext cx="8064896" cy="641226"/>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4000" b="1" cap="all"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MURALES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13</a:t>
            </a:fld>
            <a:endParaRPr lang="es-MX" dirty="0"/>
          </a:p>
        </p:txBody>
      </p:sp>
      <p:sp>
        <p:nvSpPr>
          <p:cNvPr id="7" name="6 CuadroTexto"/>
          <p:cNvSpPr txBox="1"/>
          <p:nvPr/>
        </p:nvSpPr>
        <p:spPr>
          <a:xfrm>
            <a:off x="2483768" y="6165304"/>
            <a:ext cx="3996952"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33. </a:t>
            </a:r>
            <a:r>
              <a:rPr lang="es-MX" sz="1400" b="1" cap="small" dirty="0" smtClean="0">
                <a:cs typeface="Times New Roman" pitchFamily="18" charset="0"/>
              </a:rPr>
              <a:t>Alzado De Soportes Para Murales</a:t>
            </a:r>
            <a:endParaRPr lang="es-MX" sz="1600" dirty="0"/>
          </a:p>
        </p:txBody>
      </p:sp>
      <p:sp>
        <p:nvSpPr>
          <p:cNvPr id="9" name="8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28" name="Picture 4"/>
          <p:cNvPicPr>
            <a:picLocks noChangeAspect="1" noChangeArrowheads="1"/>
          </p:cNvPicPr>
          <p:nvPr/>
        </p:nvPicPr>
        <p:blipFill>
          <a:blip r:embed="rId3" cstate="print"/>
          <a:srcRect l="5051" t="18655" r="1666" b="20693"/>
          <a:stretch>
            <a:fillRect/>
          </a:stretch>
        </p:blipFill>
        <p:spPr bwMode="auto">
          <a:xfrm>
            <a:off x="960522" y="2708920"/>
            <a:ext cx="7289425" cy="338437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96752"/>
            <a:ext cx="820891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69" name="Rectangle 1"/>
          <p:cNvSpPr>
            <a:spLocks noChangeArrowheads="1"/>
          </p:cNvSpPr>
          <p:nvPr/>
        </p:nvSpPr>
        <p:spPr bwMode="auto">
          <a:xfrm>
            <a:off x="611560" y="1420033"/>
            <a:ext cx="8064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1600" dirty="0" smtClean="0"/>
              <a:t>Se puede observar en planta como quedarán distribuidas las estructuras y los murales o imágenes dentro del diseño del tramo 1, la distancia entre una estructura y otra será de 1.5 m aproximadamente.</a:t>
            </a:r>
          </a:p>
        </p:txBody>
      </p:sp>
      <p:sp>
        <p:nvSpPr>
          <p:cNvPr id="8" name="7 Marcador de número de diapositiva"/>
          <p:cNvSpPr>
            <a:spLocks noGrp="1"/>
          </p:cNvSpPr>
          <p:nvPr>
            <p:ph type="sldNum" sz="quarter" idx="12"/>
          </p:nvPr>
        </p:nvSpPr>
        <p:spPr/>
        <p:txBody>
          <a:bodyPr/>
          <a:lstStyle/>
          <a:p>
            <a:fld id="{8E7D8D15-0995-4287-80B8-13CDB68345C2}" type="slidenum">
              <a:rPr lang="es-MX" smtClean="0"/>
              <a:pPr/>
              <a:t>14</a:t>
            </a:fld>
            <a:endParaRPr lang="es-MX" dirty="0"/>
          </a:p>
        </p:txBody>
      </p:sp>
      <p:pic>
        <p:nvPicPr>
          <p:cNvPr id="10" name="Picture 2"/>
          <p:cNvPicPr>
            <a:picLocks noChangeAspect="1" noChangeArrowheads="1"/>
          </p:cNvPicPr>
          <p:nvPr/>
        </p:nvPicPr>
        <p:blipFill>
          <a:blip r:embed="rId2" cstate="print"/>
          <a:srcRect l="31395" t="25680" r="15657" b="11735"/>
          <a:stretch>
            <a:fillRect/>
          </a:stretch>
        </p:blipFill>
        <p:spPr bwMode="auto">
          <a:xfrm>
            <a:off x="1331640" y="2492896"/>
            <a:ext cx="6624736" cy="330610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1 Título"/>
          <p:cNvSpPr txBox="1">
            <a:spLocks/>
          </p:cNvSpPr>
          <p:nvPr/>
        </p:nvSpPr>
        <p:spPr>
          <a:xfrm>
            <a:off x="611560" y="332656"/>
            <a:ext cx="8064896" cy="641226"/>
          </a:xfrm>
          <a:prstGeom prst="rect">
            <a:avLst/>
          </a:prstGeom>
        </p:spPr>
        <p:txBody>
          <a:bodyPr vert="horz"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S" sz="4000" b="1" cap="all"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MURALES</a:t>
            </a:r>
            <a:r>
              <a:rPr kumimoji="0" lang="es-ES" sz="4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t>
            </a:r>
            <a:endParaRPr kumimoji="0" lang="es-MX" sz="40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9" name="8 CuadroTexto"/>
          <p:cNvSpPr txBox="1"/>
          <p:nvPr/>
        </p:nvSpPr>
        <p:spPr>
          <a:xfrm>
            <a:off x="2627784" y="6165304"/>
            <a:ext cx="3996952" cy="307777"/>
          </a:xfrm>
          <a:prstGeom prst="rect">
            <a:avLst/>
          </a:prstGeom>
          <a:noFill/>
        </p:spPr>
        <p:txBody>
          <a:bodyPr wrap="square" rtlCol="0">
            <a:spAutoFit/>
          </a:bodyPr>
          <a:lstStyle/>
          <a:p>
            <a:pPr algn="ctr"/>
            <a:r>
              <a:rPr lang="es-MX" sz="1400" b="1" cap="small" dirty="0" smtClean="0">
                <a:solidFill>
                  <a:schemeClr val="bg2"/>
                </a:solidFill>
                <a:cs typeface="Times New Roman" pitchFamily="18" charset="0"/>
              </a:rPr>
              <a:t>34. </a:t>
            </a:r>
            <a:r>
              <a:rPr lang="es-MX" sz="1400" b="1" cap="small" dirty="0" smtClean="0">
                <a:cs typeface="Times New Roman" pitchFamily="18" charset="0"/>
              </a:rPr>
              <a:t>Planta De Ubicación De Murales</a:t>
            </a:r>
            <a:endParaRPr lang="es-MX" sz="1600" dirty="0"/>
          </a:p>
        </p:txBody>
      </p:sp>
      <p:sp>
        <p:nvSpPr>
          <p:cNvPr id="11" name="10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IV.    Bibliografía</a:t>
            </a:r>
            <a:endParaRPr lang="es-MX"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395536" y="3284984"/>
            <a:ext cx="8424936" cy="1656184"/>
          </a:xfrm>
        </p:spPr>
        <p:txBody>
          <a:bodyPr>
            <a:normAutofit/>
          </a:bodyPr>
          <a:lstStyle/>
          <a:p>
            <a:pPr marL="360363" indent="-360363">
              <a:buFont typeface="Wingdings 2" pitchFamily="18" charset="2"/>
              <a:buChar char="â"/>
            </a:pPr>
            <a:r>
              <a:rPr lang="es-MX" sz="2000" dirty="0" smtClean="0">
                <a:solidFill>
                  <a:schemeClr val="tx1">
                    <a:lumMod val="65000"/>
                    <a:lumOff val="35000"/>
                  </a:schemeClr>
                </a:solidFill>
              </a:rPr>
              <a:t>http://www.conavi.gob.mx/documentos/publicaciones/guia_deporte.pdf</a:t>
            </a:r>
          </a:p>
          <a:p>
            <a:pPr marL="360363" indent="-360363">
              <a:buFont typeface="Wingdings 2" pitchFamily="18" charset="2"/>
              <a:buChar char="â"/>
            </a:pPr>
            <a:r>
              <a:rPr lang="es-MX" sz="2000" dirty="0" smtClean="0">
                <a:solidFill>
                  <a:schemeClr val="tx1">
                    <a:lumMod val="65000"/>
                    <a:lumOff val="35000"/>
                  </a:schemeClr>
                </a:solidFill>
              </a:rPr>
              <a:t>http://www.playsystems.com.mx/image/juegos/1pq16.html</a:t>
            </a:r>
          </a:p>
          <a:p>
            <a:pPr marL="360363" indent="-360363">
              <a:buFont typeface="Wingdings 2" pitchFamily="18" charset="2"/>
              <a:buChar char="â"/>
            </a:pPr>
            <a:r>
              <a:rPr lang="es-MX" sz="2000" dirty="0" smtClean="0">
                <a:solidFill>
                  <a:schemeClr val="tx1">
                    <a:lumMod val="65000"/>
                    <a:lumOff val="35000"/>
                  </a:schemeClr>
                </a:solidFill>
              </a:rPr>
              <a:t>http://www.playclub.com.mx/Catalogoenlinea/tabid/78/CategoryID/283/List/1/Level/a/ProductID/880/Default.aspx</a:t>
            </a: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smtClean="0">
              <a:solidFill>
                <a:schemeClr val="tx1">
                  <a:lumMod val="65000"/>
                  <a:lumOff val="35000"/>
                </a:schemeClr>
              </a:solidFill>
            </a:endParaRPr>
          </a:p>
          <a:p>
            <a:pPr>
              <a:buFont typeface="Wingdings 2" pitchFamily="18" charset="2"/>
              <a:buChar char="â"/>
            </a:pPr>
            <a:endParaRPr lang="es-MX" sz="20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15</a:t>
            </a:fld>
            <a:endParaRPr lang="es-MX" dirty="0"/>
          </a:p>
        </p:txBody>
      </p:sp>
      <p:sp>
        <p:nvSpPr>
          <p:cNvPr id="5" name="4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7D8D15-0995-4287-80B8-13CDB68345C2}" type="slidenum">
              <a:rPr lang="es-MX" smtClean="0"/>
              <a:pPr/>
              <a:t>2</a:t>
            </a:fld>
            <a:endParaRPr lang="es-MX" dirty="0"/>
          </a:p>
        </p:txBody>
      </p:sp>
      <p:sp>
        <p:nvSpPr>
          <p:cNvPr id="4" name="3 Título"/>
          <p:cNvSpPr txBox="1">
            <a:spLocks/>
          </p:cNvSpPr>
          <p:nvPr/>
        </p:nvSpPr>
        <p:spPr>
          <a:xfrm>
            <a:off x="611560" y="260648"/>
            <a:ext cx="8229600" cy="857250"/>
          </a:xfrm>
          <a:prstGeom prst="rect">
            <a:avLst/>
          </a:prstGeom>
        </p:spPr>
        <p:txBody>
          <a:bodyP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S" sz="4000" b="1" dirty="0" smtClean="0">
                <a:solidFill>
                  <a:schemeClr val="tx2"/>
                </a:solidFill>
                <a:latin typeface="+mj-lt"/>
                <a:ea typeface="+mj-ea"/>
                <a:cs typeface="+mj-cs"/>
              </a:rPr>
              <a:t>Í</a:t>
            </a:r>
            <a:r>
              <a:rPr kumimoji="0" lang="es-ES" sz="4000" b="1" i="0" u="none" strike="noStrike" kern="1200" cap="none" spc="0" normalizeH="0" baseline="0" noProof="0" dirty="0" smtClean="0">
                <a:ln>
                  <a:noFill/>
                </a:ln>
                <a:solidFill>
                  <a:schemeClr val="tx2"/>
                </a:solidFill>
                <a:effectLst/>
                <a:uLnTx/>
                <a:uFillTx/>
                <a:latin typeface="+mj-lt"/>
                <a:ea typeface="+mj-ea"/>
                <a:cs typeface="+mj-cs"/>
              </a:rPr>
              <a:t>NDICE	</a:t>
            </a:r>
            <a:endParaRPr kumimoji="0" lang="es-MX" sz="4000" b="1" i="0" u="none" strike="noStrike" kern="1200" cap="none" spc="0" normalizeH="0" baseline="0" noProof="0" dirty="0">
              <a:ln>
                <a:noFill/>
              </a:ln>
              <a:solidFill>
                <a:schemeClr val="tx2"/>
              </a:solidFill>
              <a:effectLst/>
              <a:uLnTx/>
              <a:uFillTx/>
              <a:latin typeface="+mj-lt"/>
              <a:ea typeface="+mj-ea"/>
              <a:cs typeface="+mj-cs"/>
            </a:endParaRPr>
          </a:p>
        </p:txBody>
      </p:sp>
      <p:cxnSp>
        <p:nvCxnSpPr>
          <p:cNvPr id="5" name="4 Conector recto"/>
          <p:cNvCxnSpPr/>
          <p:nvPr/>
        </p:nvCxnSpPr>
        <p:spPr>
          <a:xfrm>
            <a:off x="611560" y="980728"/>
            <a:ext cx="8208912" cy="0"/>
          </a:xfrm>
          <a:prstGeom prst="line">
            <a:avLst/>
          </a:prstGeom>
          <a:ln cmpd="thickThin"/>
        </p:spPr>
        <p:style>
          <a:lnRef idx="3">
            <a:schemeClr val="accent1"/>
          </a:lnRef>
          <a:fillRef idx="0">
            <a:schemeClr val="accent1"/>
          </a:fillRef>
          <a:effectRef idx="2">
            <a:schemeClr val="accent1"/>
          </a:effectRef>
          <a:fontRef idx="minor">
            <a:schemeClr val="tx1"/>
          </a:fontRef>
        </p:style>
      </p:cxnSp>
      <p:graphicFrame>
        <p:nvGraphicFramePr>
          <p:cNvPr id="9" name="8 Tabla"/>
          <p:cNvGraphicFramePr>
            <a:graphicFrameLocks noGrp="1"/>
          </p:cNvGraphicFramePr>
          <p:nvPr/>
        </p:nvGraphicFramePr>
        <p:xfrm>
          <a:off x="2267744" y="1412776"/>
          <a:ext cx="5256584" cy="2895600"/>
        </p:xfrm>
        <a:graphic>
          <a:graphicData uri="http://schemas.openxmlformats.org/drawingml/2006/table">
            <a:tbl>
              <a:tblPr firstRow="1" bandRow="1">
                <a:tableStyleId>{2D5ABB26-0587-4C30-8999-92F81FD0307C}</a:tableStyleId>
              </a:tblPr>
              <a:tblGrid>
                <a:gridCol w="432048"/>
                <a:gridCol w="4824536"/>
              </a:tblGrid>
              <a:tr h="229736">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s-MX" sz="1400" b="1" u="sng" kern="1200" cap="small" dirty="0" smtClean="0">
                          <a:solidFill>
                            <a:schemeClr val="bg2"/>
                          </a:solidFill>
                          <a:latin typeface="+mn-lt"/>
                          <a:ea typeface="+mn-ea"/>
                          <a:cs typeface="+mn-cs"/>
                          <a:hlinkClick r:id="rId2" action="ppaction://hlinksldjump"/>
                        </a:rPr>
                        <a:t>Portada</a:t>
                      </a:r>
                      <a:endParaRPr kumimoji="0" lang="es-MX" sz="1400" b="1" u="sng" kern="1200" cap="small" dirty="0">
                        <a:solidFill>
                          <a:schemeClr val="bg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endParaRPr lang="es-MX"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rPr>
                        <a:t>Índice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2968">
                <a:tc>
                  <a:txBody>
                    <a:bodyPr/>
                    <a:lstStyle/>
                    <a:p>
                      <a:pPr marL="0" algn="ctr" rtl="0" eaLnBrk="1" latinLnBrk="0" hangingPunct="1"/>
                      <a:r>
                        <a:rPr kumimoji="0" lang="es-MX" sz="1400" b="1" kern="1200" dirty="0" smtClean="0">
                          <a:solidFill>
                            <a:schemeClr val="bg2"/>
                          </a:solidFill>
                          <a:effectLst>
                            <a:outerShdw blurRad="38100" dist="38100" dir="2700000" algn="tl">
                              <a:srgbClr val="000000">
                                <a:alpha val="43137"/>
                              </a:srgbClr>
                            </a:outerShdw>
                          </a:effectLst>
                          <a:latin typeface="+mn-lt"/>
                          <a:ea typeface="+mn-ea"/>
                          <a:cs typeface="+mn-cs"/>
                        </a:rPr>
                        <a:t>I.</a:t>
                      </a:r>
                      <a:endParaRPr kumimoji="0" lang="es-MX" sz="1400" b="1" kern="1200" dirty="0">
                        <a:solidFill>
                          <a:schemeClr val="bg2"/>
                        </a:solidFill>
                        <a:effectLst>
                          <a:outerShdw blurRad="38100" dist="38100" dir="2700000" algn="tl">
                            <a:srgbClr val="000000">
                              <a:alpha val="43137"/>
                            </a:srgbClr>
                          </a:outerShdw>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u="sng" cap="small" dirty="0" smtClean="0">
                          <a:solidFill>
                            <a:schemeClr val="bg2"/>
                          </a:solidFill>
                          <a:hlinkClick r:id="rId3" action="ppaction://hlinksldjump"/>
                        </a:rPr>
                        <a:t>Justificación</a:t>
                      </a:r>
                      <a:r>
                        <a:rPr lang="es-MX" sz="1400" b="1" u="sng" cap="small" baseline="0" dirty="0" smtClean="0">
                          <a:solidFill>
                            <a:schemeClr val="bg2"/>
                          </a:solidFill>
                          <a:hlinkClick r:id="rId3" action="ppaction://hlinksldjump"/>
                        </a:rPr>
                        <a:t> Del Proyecto</a:t>
                      </a:r>
                      <a:endParaRPr lang="es-MX" sz="1400" b="1" u="sng" cap="small" baseline="0" dirty="0" smtClean="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a:r>
                        <a:rPr lang="es-MX" sz="1400" b="1" dirty="0" smtClean="0">
                          <a:solidFill>
                            <a:schemeClr val="bg2"/>
                          </a:solidFill>
                          <a:effectLst>
                            <a:outerShdw blurRad="38100" dist="38100" dir="2700000" algn="tl">
                              <a:srgbClr val="000000">
                                <a:alpha val="43137"/>
                              </a:srgbClr>
                            </a:outerShdw>
                          </a:effectLst>
                        </a:rPr>
                        <a:t>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4" action="ppaction://hlinksldjump"/>
                        </a:rPr>
                        <a:t>Antecedentes</a:t>
                      </a:r>
                      <a:r>
                        <a:rPr lang="es-MX" sz="1400" b="1" cap="small" baseline="0" dirty="0" smtClean="0">
                          <a:solidFill>
                            <a:schemeClr val="tx1"/>
                          </a:solidFill>
                          <a:hlinkClick r:id="rId4" action="ppaction://hlinksldjump"/>
                        </a:rPr>
                        <a:t> De San Luis De La Paz, Guanajuato</a:t>
                      </a:r>
                      <a:endParaRPr lang="es-MX" sz="1400" b="1" cap="small" dirty="0">
                        <a:solidFill>
                          <a:schemeClr val="tx1"/>
                        </a:solidFill>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5" action="ppaction://hlinksldjump"/>
                        </a:rPr>
                        <a:t>Geografía</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6" action="ppaction://hlinksldjump"/>
                        </a:rPr>
                        <a:t>Mapa De Equipamiento Urbano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7" action="ppaction://hlinksldjump"/>
                        </a:rPr>
                        <a:t>Infraestructura De Riego</a:t>
                      </a:r>
                      <a:endParaRPr lang="es-ES" sz="1400" b="1" cap="small" baseline="0" dirty="0" smtClean="0">
                        <a:solidFill>
                          <a:schemeClr val="tx1"/>
                        </a:solidFill>
                        <a:latin typeface="Calibri" pitchFamily="34" charset="0"/>
                      </a:endParaRPr>
                    </a:p>
                    <a:p>
                      <a:pPr marL="1257300" lvl="1" indent="-355600" defTabSz="1257300">
                        <a:buClr>
                          <a:schemeClr val="bg2"/>
                        </a:buClr>
                        <a:buSzPct val="85000"/>
                        <a:buFont typeface="Wingdings 2" pitchFamily="18" charset="2"/>
                        <a:buChar char="â"/>
                      </a:pPr>
                      <a:r>
                        <a:rPr lang="es-ES" sz="1400" b="1" cap="small" baseline="0" dirty="0" smtClean="0">
                          <a:solidFill>
                            <a:schemeClr val="tx1"/>
                          </a:solidFill>
                          <a:latin typeface="Calibri" pitchFamily="34" charset="0"/>
                          <a:hlinkClick r:id="rId8" action="ppaction://hlinksldjump"/>
                        </a:rPr>
                        <a:t>Infraestructura turística</a:t>
                      </a:r>
                      <a:endParaRPr lang="es-ES" sz="1400" b="1" cap="small" baseline="0" dirty="0" smtClean="0">
                        <a:solidFill>
                          <a:schemeClr val="tx1"/>
                        </a:solidFill>
                        <a:latin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6944">
                <a:tc>
                  <a:txBody>
                    <a:bodyPr/>
                    <a:lstStyle/>
                    <a:p>
                      <a:pPr algn="ctr"/>
                      <a:r>
                        <a:rPr lang="es-MX" sz="1400" b="1" dirty="0" smtClean="0">
                          <a:solidFill>
                            <a:schemeClr val="bg2"/>
                          </a:solidFill>
                          <a:effectLst>
                            <a:outerShdw blurRad="38100" dist="38100" dir="2700000" algn="tl">
                              <a:srgbClr val="000000">
                                <a:alpha val="43137"/>
                              </a:srgbClr>
                            </a:outerShdw>
                          </a:effectLst>
                        </a:rPr>
                        <a:t>III.</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9" action="ppaction://hlinksldjump"/>
                        </a:rPr>
                        <a:t>Metodología</a:t>
                      </a:r>
                      <a:endParaRPr lang="es-MX" sz="1400" b="1" cap="small" dirty="0" smtClean="0">
                        <a:solidFill>
                          <a:schemeClr val="tx1"/>
                        </a:solidFill>
                      </a:endParaRPr>
                    </a:p>
                    <a:p>
                      <a:pPr marL="1257300" lvl="2" indent="-342900">
                        <a:buClr>
                          <a:srgbClr val="660033"/>
                        </a:buClr>
                        <a:buFont typeface="Wingdings 2" pitchFamily="18" charset="2"/>
                        <a:buChar char="â"/>
                      </a:pPr>
                      <a:r>
                        <a:rPr kumimoji="0" lang="es-ES" sz="1400" b="1" u="none" kern="1200" cap="small" baseline="0" dirty="0" smtClean="0">
                          <a:solidFill>
                            <a:schemeClr val="tx1"/>
                          </a:solidFill>
                          <a:latin typeface="+mn-lt"/>
                          <a:ea typeface="+mn-ea"/>
                          <a:cs typeface="Times New Roman" pitchFamily="18" charset="0"/>
                          <a:hlinkClick r:id="rId9" action="ppaction://hlinksldjump"/>
                        </a:rPr>
                        <a:t>Murales</a:t>
                      </a:r>
                      <a:endParaRPr kumimoji="0" lang="es-ES" sz="1400" b="1" u="none" kern="1200" cap="small" baseline="0" dirty="0" smtClean="0">
                        <a:solidFill>
                          <a:schemeClr val="tx1"/>
                        </a:solidFill>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656">
                <a:tc>
                  <a:txBody>
                    <a:bodyPr/>
                    <a:lstStyle/>
                    <a:p>
                      <a:pPr algn="ctr"/>
                      <a:r>
                        <a:rPr lang="es-MX" sz="1400" b="1" dirty="0" smtClean="0">
                          <a:solidFill>
                            <a:schemeClr val="bg2"/>
                          </a:solidFill>
                          <a:effectLst>
                            <a:outerShdw blurRad="38100" dist="38100" dir="2700000" algn="tl">
                              <a:srgbClr val="000000">
                                <a:alpha val="43137"/>
                              </a:srgbClr>
                            </a:outerShdw>
                          </a:effectLst>
                        </a:rPr>
                        <a:t>IV.</a:t>
                      </a:r>
                      <a:endParaRPr lang="es-MX" sz="1400" b="1" dirty="0">
                        <a:solidFill>
                          <a:schemeClr val="bg2"/>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1" cap="small" dirty="0" smtClean="0">
                          <a:solidFill>
                            <a:schemeClr val="tx1"/>
                          </a:solidFill>
                          <a:hlinkClick r:id="rId10" action="ppaction://hlinksldjump"/>
                        </a:rPr>
                        <a:t>Bibliografía</a:t>
                      </a:r>
                      <a:endParaRPr lang="es-MX" sz="1400" b="1" cap="small"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72400" cy="1362075"/>
          </a:xfr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   JUSTIFICACIÓN DEL PROYECTO</a:t>
            </a:r>
            <a:endParaRPr lang="es-MX"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arcador de texto"/>
          <p:cNvSpPr>
            <a:spLocks noGrp="1"/>
          </p:cNvSpPr>
          <p:nvPr>
            <p:ph type="body" idx="1"/>
          </p:nvPr>
        </p:nvSpPr>
        <p:spPr>
          <a:xfrm>
            <a:off x="251520" y="2492896"/>
            <a:ext cx="8712968" cy="3672408"/>
          </a:xfrm>
        </p:spPr>
        <p:txBody>
          <a:bodyPr>
            <a:noAutofit/>
          </a:bodyPr>
          <a:lstStyle/>
          <a:p>
            <a:pPr algn="just"/>
            <a:r>
              <a:rPr lang="es-MX" sz="1600" dirty="0" smtClean="0">
                <a:solidFill>
                  <a:schemeClr val="tx1">
                    <a:lumMod val="65000"/>
                    <a:lumOff val="35000"/>
                  </a:schemeClr>
                </a:solidFill>
              </a:rPr>
              <a:t>El presente proyecto tiene como finalidad el mostrar </a:t>
            </a:r>
            <a:r>
              <a:rPr lang="es-ES" sz="1600" dirty="0" smtClean="0">
                <a:solidFill>
                  <a:schemeClr val="tx1">
                    <a:lumMod val="65000"/>
                    <a:lumOff val="35000"/>
                  </a:schemeClr>
                </a:solidFill>
                <a:latin typeface="Calibri" pitchFamily="34" charset="0"/>
              </a:rPr>
              <a:t>todo el proceso de desarrollo para conocer y realizar diferentes elementos como son: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voleibol</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básquetbol</a:t>
            </a:r>
            <a:endParaRPr lang="es-ES" dirty="0" smtClean="0">
              <a:solidFill>
                <a:schemeClr val="tx1">
                  <a:lumMod val="65000"/>
                  <a:lumOff val="35000"/>
                </a:schemeClr>
              </a:solidFill>
              <a:cs typeface="Times New Roman" pitchFamily="18" charset="0"/>
              <a:hlinkClick r:id="" action="ppaction://noaction"/>
            </a:endParaRP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tenis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futbol rápido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Cancha de mini frontón</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para caminar</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Pista de atletismo</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Murales</a:t>
            </a:r>
          </a:p>
          <a:p>
            <a:pPr marL="1257300" lvl="2" indent="-342900" algn="just">
              <a:lnSpc>
                <a:spcPct val="70000"/>
              </a:lnSpc>
              <a:buClr>
                <a:srgbClr val="660033"/>
              </a:buClr>
              <a:buFont typeface="Wingdings 2" pitchFamily="18" charset="2"/>
              <a:buChar char="â"/>
            </a:pPr>
            <a:r>
              <a:rPr lang="es-ES" dirty="0" smtClean="0">
                <a:solidFill>
                  <a:schemeClr val="tx1">
                    <a:lumMod val="65000"/>
                    <a:lumOff val="35000"/>
                  </a:schemeClr>
                </a:solidFill>
                <a:cs typeface="Times New Roman" pitchFamily="18" charset="0"/>
              </a:rPr>
              <a:t>Juegos infantiles</a:t>
            </a:r>
            <a:endParaRPr lang="es-ES" dirty="0" smtClean="0">
              <a:solidFill>
                <a:schemeClr val="tx1">
                  <a:lumMod val="65000"/>
                  <a:lumOff val="35000"/>
                </a:schemeClr>
              </a:solidFill>
              <a:latin typeface="Calibri" pitchFamily="34" charset="0"/>
            </a:endParaRPr>
          </a:p>
          <a:p>
            <a:pPr algn="just"/>
            <a:r>
              <a:rPr lang="es-ES" sz="1600" dirty="0" smtClean="0">
                <a:solidFill>
                  <a:schemeClr val="tx1">
                    <a:lumMod val="65000"/>
                    <a:lumOff val="35000"/>
                  </a:schemeClr>
                </a:solidFill>
                <a:latin typeface="Calibri" pitchFamily="34" charset="0"/>
              </a:rPr>
              <a:t> Además de investigar sobre la localidad donde se pretende llevar a cabo  el proyecto que en este caso es San Luis de La Paz, Guanajuato. Esto se logrará analizando a los posibles usuarios, con esto buscaremos la mejor solución para resolver el problema, que en este proyecto es el mejorar la imagen urbana del río San Luis.</a:t>
            </a:r>
          </a:p>
          <a:p>
            <a:pPr algn="just"/>
            <a:endParaRPr lang="es-MX" sz="1600" dirty="0">
              <a:solidFill>
                <a:schemeClr val="tx1">
                  <a:lumMod val="65000"/>
                  <a:lumOff val="35000"/>
                </a:schemeClr>
              </a:solidFill>
            </a:endParaRPr>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3</a:t>
            </a:fld>
            <a:endParaRPr lang="es-MX" dirty="0"/>
          </a:p>
        </p:txBody>
      </p:sp>
      <p:sp>
        <p:nvSpPr>
          <p:cNvPr id="6" name="5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Pergamino vertical">
            <a:hlinkClick r:id="rId3" action="ppaction://hlinkfile"/>
          </p:cNvPr>
          <p:cNvSpPr/>
          <p:nvPr/>
        </p:nvSpPr>
        <p:spPr>
          <a:xfrm>
            <a:off x="755576" y="6165304"/>
            <a:ext cx="1656184" cy="432048"/>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i="1" dirty="0" smtClean="0"/>
              <a:t>Click para ver planos</a:t>
            </a:r>
            <a:endParaRPr lang="es-MX" sz="1200" i="1"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texto"/>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E7D8D15-0995-4287-80B8-13CDB68345C2}" type="slidenum">
              <a:rPr lang="es-MX" smtClean="0"/>
              <a:pPr/>
              <a:t>4</a:t>
            </a:fld>
            <a:endParaRPr lang="es-MX" dirty="0"/>
          </a:p>
        </p:txBody>
      </p:sp>
      <p:sp>
        <p:nvSpPr>
          <p:cNvPr id="5" name="4 Título"/>
          <p:cNvSpPr txBox="1">
            <a:spLocks/>
          </p:cNvSpPr>
          <p:nvPr/>
        </p:nvSpPr>
        <p:spPr>
          <a:xfrm>
            <a:off x="899592" y="5013176"/>
            <a:ext cx="7315200" cy="1192212"/>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latin typeface="+mj-lt"/>
                <a:ea typeface="+mj-ea"/>
                <a:cs typeface="+mj-cs"/>
              </a:rPr>
              <a:t>II.  </a:t>
            </a:r>
            <a:r>
              <a:rPr kumimoji="0" lang="es-MX" sz="32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rPr>
              <a:t>ANTECEDENTES DE SAN LUIS DE LA PAZ, GUANAJUATO</a:t>
            </a:r>
            <a:endParaRPr kumimoji="0" lang="es-MX"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uLnTx/>
              <a:uFillTx/>
              <a:latin typeface="+mj-lt"/>
              <a:ea typeface="+mj-ea"/>
              <a:cs typeface="+mj-cs"/>
            </a:endParaRPr>
          </a:p>
        </p:txBody>
      </p:sp>
      <p:pic>
        <p:nvPicPr>
          <p:cNvPr id="6" name="Picture 2" descr="http://sphotos.ak.fbcdn.net/hphotos-ak-ash2/hs039.ash2/35333_145003768849479_100000195704430_444863_6562379_n.jpg"/>
          <p:cNvPicPr>
            <a:picLocks noChangeAspect="1" noChangeArrowheads="1"/>
          </p:cNvPicPr>
          <p:nvPr/>
        </p:nvPicPr>
        <p:blipFill>
          <a:blip r:embed="rId2" cstate="print"/>
          <a:srcRect t="16067" b="16067"/>
          <a:stretch>
            <a:fillRect/>
          </a:stretch>
        </p:blipFill>
        <p:spPr bwMode="auto">
          <a:xfrm>
            <a:off x="251519" y="188640"/>
            <a:ext cx="8640961" cy="4581525"/>
          </a:xfrm>
          <a:prstGeom prst="round2SameRect">
            <a:avLst>
              <a:gd name="adj1" fmla="val 9460"/>
              <a:gd name="adj2" fmla="val 0"/>
            </a:avLst>
          </a:prstGeom>
          <a:noFill/>
          <a:ln>
            <a:noFill/>
          </a:ln>
        </p:spPr>
      </p:pic>
      <p:sp>
        <p:nvSpPr>
          <p:cNvPr id="7" name="6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395536" y="1916832"/>
            <a:ext cx="8280920" cy="4016484"/>
          </a:xfrm>
          <a:prstGeom prst="rect">
            <a:avLst/>
          </a:prstGeom>
        </p:spPr>
        <p:txBody>
          <a:bodyPr wrap="square">
            <a:spAutoFit/>
          </a:bodyPr>
          <a:lstStyle/>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LOCALIZACIÓN</a:t>
            </a:r>
          </a:p>
          <a:p>
            <a:pPr algn="just"/>
            <a:r>
              <a:rPr lang="es-MX" sz="1700" dirty="0" smtClean="0">
                <a:cs typeface="Times New Roman" pitchFamily="18" charset="0"/>
              </a:rPr>
              <a:t>Coordenadas Geográficas: Al norte 21°41´, al sur 21°04´ de latitud norte; al este 100°12´, al oeste 100°45´ de longitud oeste. Su altura sobre el nivel del mar es de 2,100 metros. </a:t>
            </a:r>
          </a:p>
          <a:p>
            <a:pPr algn="just"/>
            <a:r>
              <a:rPr lang="es-MX" sz="1700" dirty="0" smtClean="0">
                <a:cs typeface="Times New Roman" pitchFamily="18" charset="0"/>
              </a:rPr>
              <a:t>La ciudad y el municipio de San Luis de la Paz están situados en la parte noreste del estado. El municipio colinda al norte con el estado de San Luis Potosí, al este con el municipio de Victoria, al sur con los municipios de Doctor Mora, San José Iturbide, San Miguel Allende y Dolores Hidalgo, al oeste con los municipios de Dolores Hidalgo, San Diego de la Unión y el estado de San Luis Potosí. La ciudad de San Luis de la Paz es al mismo tiempo la cabecera municipal.</a:t>
            </a:r>
          </a:p>
          <a:p>
            <a:pPr marL="355600" indent="-266700" algn="just">
              <a:buClr>
                <a:schemeClr val="bg2"/>
              </a:buClr>
              <a:buFont typeface="Wingdings 2" pitchFamily="18" charset="2"/>
              <a:buChar char="Þ"/>
            </a:pPr>
            <a:endParaRPr lang="es-MX" sz="1700" dirty="0" smtClean="0">
              <a:solidFill>
                <a:schemeClr val="bg2"/>
              </a:solidFill>
              <a:cs typeface="Times New Roman" pitchFamily="18" charset="0"/>
            </a:endParaRPr>
          </a:p>
          <a:p>
            <a:pPr marL="355600" indent="-266700" algn="just">
              <a:buClr>
                <a:schemeClr val="bg2"/>
              </a:buClr>
              <a:buFont typeface="Wingdings 2" pitchFamily="18" charset="2"/>
              <a:buChar char="Þ"/>
            </a:pPr>
            <a:r>
              <a:rPr lang="es-MX" sz="1700" b="1" dirty="0" smtClean="0">
                <a:solidFill>
                  <a:schemeClr val="bg2"/>
                </a:solidFill>
                <a:cs typeface="Times New Roman" pitchFamily="18" charset="0"/>
              </a:rPr>
              <a:t>EXTENSIÓN </a:t>
            </a:r>
          </a:p>
          <a:p>
            <a:pPr algn="just"/>
            <a:r>
              <a:rPr lang="es-MX" sz="1700" dirty="0" smtClean="0"/>
              <a:t>El municipio tiene una extensión territorial de 2,030.14 km² (783.84 mi cuadradas), siendo el segundo municipio de mayor extensión territorial del estado de Guanajuato. La segunda localidad con más habitantes del municipio es la Misión de Chichimecas y posteriormente el Mineral de Pozos.</a:t>
            </a:r>
            <a:endParaRPr lang="es-MX" sz="1700" dirty="0" smtClean="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5</a:t>
            </a:fld>
            <a:endParaRPr lang="es-MX" dirty="0"/>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723275"/>
          </a:xfrm>
          <a:prstGeom prst="rect">
            <a:avLst/>
          </a:prstGeom>
        </p:spPr>
        <p:txBody>
          <a:bodyPr wrap="square">
            <a:spAutoFit/>
          </a:bodyPr>
          <a:lstStyle/>
          <a:p>
            <a:pPr algn="just"/>
            <a:endParaRPr lang="es-MX" sz="1400" dirty="0" smtClean="0"/>
          </a:p>
          <a:p>
            <a:pPr algn="just"/>
            <a:endParaRPr lang="es-MX" sz="1400" dirty="0" smtClean="0">
              <a:latin typeface="Times New Roman" pitchFamily="18" charset="0"/>
              <a:cs typeface="Times New Roman" pitchFamily="18" charset="0"/>
            </a:endParaRPr>
          </a:p>
          <a:p>
            <a:pPr algn="just"/>
            <a:endParaRPr lang="es-MX" sz="1300" dirty="0" smtClean="0">
              <a:latin typeface="Times New Roman" pitchFamily="18" charset="0"/>
              <a:cs typeface="Times New Roman" pitchFamily="18" charset="0"/>
            </a:endParaRPr>
          </a:p>
        </p:txBody>
      </p:sp>
      <p:cxnSp>
        <p:nvCxnSpPr>
          <p:cNvPr id="5" name="4 Conector recto"/>
          <p:cNvCxnSpPr/>
          <p:nvPr/>
        </p:nvCxnSpPr>
        <p:spPr>
          <a:xfrm>
            <a:off x="611560"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6</a:t>
            </a:fld>
            <a:endParaRPr lang="es-MX" dirty="0"/>
          </a:p>
        </p:txBody>
      </p:sp>
      <p:pic>
        <p:nvPicPr>
          <p:cNvPr id="9" name="8 Imagen" descr="http://www.e-local.gob.mx/work/templates/enciclo/guanajuato/municipios/mapas/map11033a.jpg"/>
          <p:cNvPicPr/>
          <p:nvPr/>
        </p:nvPicPr>
        <p:blipFill>
          <a:blip r:embed="rId2" cstate="print"/>
          <a:srcRect/>
          <a:stretch>
            <a:fillRect/>
          </a:stretch>
        </p:blipFill>
        <p:spPr bwMode="auto">
          <a:xfrm>
            <a:off x="1187624" y="1340768"/>
            <a:ext cx="6984776" cy="4680520"/>
          </a:xfrm>
          <a:prstGeom prst="rect">
            <a:avLst/>
          </a:prstGeom>
          <a:noFill/>
          <a:ln w="9525">
            <a:noFill/>
            <a:miter lim="800000"/>
            <a:headEnd/>
            <a:tailEnd/>
          </a:ln>
        </p:spPr>
      </p:pic>
      <p:sp>
        <p:nvSpPr>
          <p:cNvPr id="10" name="9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a:pPr>
            <a:r>
              <a:rPr lang="es-MX" sz="1500" b="1" cap="small" dirty="0" smtClean="0">
                <a:cs typeface="Times New Roman" pitchFamily="18" charset="0"/>
              </a:rPr>
              <a:t>Ubicación De San Luis De La Paz Y Colindancias.</a:t>
            </a:r>
            <a:endParaRPr lang="es-MX" sz="1500" b="1" cap="small" dirty="0">
              <a:cs typeface="Times New Roman" pitchFamily="18" charset="0"/>
            </a:endParaRPr>
          </a:p>
        </p:txBody>
      </p:sp>
      <p:sp>
        <p:nvSpPr>
          <p:cNvPr id="12" name="3 Título"/>
          <p:cNvSpPr>
            <a:spLocks noGrp="1"/>
          </p:cNvSpPr>
          <p:nvPr>
            <p:ph type="title"/>
          </p:nvPr>
        </p:nvSpPr>
        <p:spPr>
          <a:xfrm>
            <a:off x="467544" y="404664"/>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556792"/>
            <a:ext cx="8280920" cy="4524315"/>
          </a:xfrm>
          <a:prstGeom prst="rect">
            <a:avLst/>
          </a:prstGeom>
        </p:spPr>
        <p:txBody>
          <a:bodyPr wrap="square">
            <a:spAutoFit/>
          </a:bodyPr>
          <a:lstStyle/>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CLIMA</a:t>
            </a:r>
          </a:p>
          <a:p>
            <a:pPr algn="just"/>
            <a:r>
              <a:rPr lang="es-MX" sz="1600" dirty="0" smtClean="0">
                <a:cs typeface="Times New Roman" pitchFamily="18" charset="0"/>
              </a:rPr>
              <a:t>El clima predominante es semiseco con lluvias en verano; con una temperatura media anual de 16° C. Al noroeste vería a menos seco, con temperatura media anual entre 18°C y 22°C. La precipitación pluvial es de 387.5 milímetros, promedio anual. La temperatura máxima que se haya registrado en el municipio es de 19.8 °C (junio de 1995). </a:t>
            </a:r>
          </a:p>
          <a:p>
            <a:pPr algn="just"/>
            <a:endParaRPr lang="es-MX" sz="1600" dirty="0" smtClean="0">
              <a:solidFill>
                <a:srgbClr val="C00000"/>
              </a:solidFill>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OROGRAFÍA </a:t>
            </a:r>
          </a:p>
          <a:p>
            <a:pPr algn="just"/>
            <a:r>
              <a:rPr lang="es-MX" sz="1600" dirty="0" smtClean="0">
                <a:cs typeface="Times New Roman" pitchFamily="18" charset="0"/>
              </a:rPr>
              <a:t>La Sierra Gorda cubre gran parte del territorio en la región norte y oriente. Dentro de ésta se encuentra la cordillera del Quijey. Entre los principales cerros están El Pilón, Balderas, Pelón, Infiernillo, Guerrero, Pinito, El Guajolote, Las Mesas, El Maguey, El Zacate, y La Esperanza, con una altura promedio de 2,300 metros sobre el nivel del mar. </a:t>
            </a:r>
          </a:p>
          <a:p>
            <a:pPr algn="just"/>
            <a:endParaRPr lang="es-MX" sz="1600" dirty="0" smtClean="0">
              <a:cs typeface="Times New Roman" pitchFamily="18" charset="0"/>
            </a:endParaRPr>
          </a:p>
          <a:p>
            <a:pPr marL="355600" indent="-266700" algn="just">
              <a:buClr>
                <a:schemeClr val="bg2"/>
              </a:buClr>
              <a:buFont typeface="Wingdings 2" pitchFamily="18" charset="2"/>
              <a:buChar char="Þ"/>
            </a:pPr>
            <a:r>
              <a:rPr lang="es-MX" sz="1600" b="1" dirty="0" smtClean="0">
                <a:solidFill>
                  <a:schemeClr val="bg2"/>
                </a:solidFill>
                <a:cs typeface="Times New Roman" pitchFamily="18" charset="0"/>
              </a:rPr>
              <a:t>HIDROGRAFÍA</a:t>
            </a:r>
          </a:p>
          <a:p>
            <a:pPr algn="just"/>
            <a:r>
              <a:rPr lang="es-MX" sz="1600" dirty="0" smtClean="0">
                <a:cs typeface="Times New Roman" pitchFamily="18" charset="0"/>
              </a:rPr>
              <a:t>  Debido a que la parte norte del municipio es montañosa, existen muchos arroyos que descienden por ella. El Boso, que recibe las aguas del Barbellón, es uno de los principales arroyos. Cuenta también con dos presas, las Adjuntas y la Encina. El río Manzanares es el más notable del municipio; al norte se encuentra el río Santa María, que en un corto trecho sirve de límite con el estado de San Luis Potosí. </a:t>
            </a: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7</a:t>
            </a:fld>
            <a:endParaRPr lang="es-MX" dirty="0"/>
          </a:p>
        </p:txBody>
      </p:sp>
      <p:sp>
        <p:nvSpPr>
          <p:cNvPr id="10" name="3 Título"/>
          <p:cNvSpPr>
            <a:spLocks noGrp="1"/>
          </p:cNvSpPr>
          <p:nvPr>
            <p:ph type="title"/>
          </p:nvPr>
        </p:nvSpPr>
        <p:spPr>
          <a:xfrm>
            <a:off x="467544" y="548680"/>
            <a:ext cx="820891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GEOGRAFÍA DE SAN LUIS DE LA PAZ GUANAJUATO</a:t>
            </a:r>
            <a:endParaRPr lang="es-MX"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1628800"/>
            <a:ext cx="8280920" cy="4524315"/>
          </a:xfrm>
          <a:prstGeom prst="rect">
            <a:avLst/>
          </a:prstGeom>
        </p:spPr>
        <p:txBody>
          <a:bodyPr wrap="square">
            <a:spAutoFit/>
          </a:bodyPr>
          <a:lstStyle/>
          <a:p>
            <a:pPr algn="just">
              <a:buClr>
                <a:schemeClr val="bg2"/>
              </a:buClr>
              <a:buFont typeface="Wingdings 2" pitchFamily="18" charset="2"/>
              <a:buChar char="Þ"/>
            </a:pPr>
            <a:r>
              <a:rPr lang="es-MX" sz="1600" b="1" dirty="0" smtClean="0">
                <a:solidFill>
                  <a:schemeClr val="bg2"/>
                </a:solidFill>
                <a:cs typeface="Times New Roman" pitchFamily="18" charset="0"/>
              </a:rPr>
              <a:t>FLORA  </a:t>
            </a:r>
          </a:p>
          <a:p>
            <a:pPr algn="just"/>
            <a:r>
              <a:rPr lang="es-MX" sz="1600" dirty="0" smtClean="0">
                <a:cs typeface="Times New Roman" pitchFamily="18" charset="0"/>
              </a:rPr>
              <a:t>Está integrada por bloque de encino, pino y de nopalera; existen especies forrajeras como navajita, triguillo, lobero, landrilla gigante, tempranero, búfalo, mezquite, azucarado, falsa grama, flechilla, tres barbas, gramilla, mezquite grande, popotillo plateado, guía y colorado. Además se pueden encontrar otras especies como táscate, madroño, nopalera, palma china, huizache y gatuño. </a:t>
            </a:r>
          </a:p>
          <a:p>
            <a:pPr algn="just">
              <a:buFont typeface="Wingdings" pitchFamily="2" charset="2"/>
              <a:buChar char="Ø"/>
            </a:pPr>
            <a:endParaRPr lang="es-MX" sz="1600" dirty="0" smtClean="0">
              <a:solidFill>
                <a:srgbClr val="C00000"/>
              </a:solidFill>
              <a:cs typeface="Times New Roman" pitchFamily="18" charset="0"/>
            </a:endParaRPr>
          </a:p>
          <a:p>
            <a:pPr algn="just"/>
            <a:endParaRPr lang="es-MX" sz="1600" dirty="0" smtClean="0">
              <a:solidFill>
                <a:srgbClr val="C00000"/>
              </a:solidFill>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FAUNA </a:t>
            </a:r>
          </a:p>
          <a:p>
            <a:pPr algn="just"/>
            <a:r>
              <a:rPr lang="es-MX" sz="1600" dirty="0" smtClean="0">
                <a:cs typeface="Times New Roman" pitchFamily="18" charset="0"/>
              </a:rPr>
              <a:t>La fauna que predomina está formada por roedores, como conejo, liebre, ardilla y tejón; aves, como codorniz, águila, halcón, zopilote, patos y gavilán, herbívoros, como el venado y el ciervo. </a:t>
            </a:r>
          </a:p>
          <a:p>
            <a:pPr algn="just"/>
            <a:endParaRPr lang="es-MX" sz="1600" dirty="0" smtClean="0">
              <a:cs typeface="Times New Roman" pitchFamily="18" charset="0"/>
            </a:endParaRPr>
          </a:p>
          <a:p>
            <a:pPr algn="just"/>
            <a:endParaRPr lang="es-MX" sz="1600" dirty="0" smtClean="0">
              <a:cs typeface="Times New Roman" pitchFamily="18" charset="0"/>
            </a:endParaRPr>
          </a:p>
          <a:p>
            <a:pPr algn="just">
              <a:buClr>
                <a:schemeClr val="bg2"/>
              </a:buClr>
              <a:buFont typeface="Wingdings 2" pitchFamily="18" charset="2"/>
              <a:buChar char="Þ"/>
            </a:pPr>
            <a:r>
              <a:rPr lang="es-MX" sz="1600" b="1" dirty="0" smtClean="0">
                <a:solidFill>
                  <a:schemeClr val="bg2"/>
                </a:solidFill>
                <a:cs typeface="Times New Roman" pitchFamily="18" charset="0"/>
              </a:rPr>
              <a:t>CLASIFICACIÓN Y USO DEL SUELO  </a:t>
            </a:r>
          </a:p>
          <a:p>
            <a:pPr algn="just"/>
            <a:r>
              <a:rPr lang="es-MX" sz="1600" dirty="0" smtClean="0">
                <a:cs typeface="Times New Roman" pitchFamily="18" charset="0"/>
              </a:rPr>
              <a:t>Los suelos del municipio son de estructura blocosa subangular a angular, con consistencia de friable a muy firme, de textura franco arenosa a limo arcillosa, pH de 6.4 a 7.8 y origen inchú a aluvial. En cuanto a la distribución de la tenencia de la tierra hay 159,194 hectáreas de pequeña propiedad y 22,486 de superficie ejidal. </a:t>
            </a:r>
            <a:endParaRPr lang="es-MX" sz="1600" dirty="0">
              <a:cs typeface="Times New Roman" pitchFamily="18" charset="0"/>
            </a:endParaRPr>
          </a:p>
        </p:txBody>
      </p:sp>
      <p:cxnSp>
        <p:nvCxnSpPr>
          <p:cNvPr id="5" name="4 Conector recto"/>
          <p:cNvCxnSpPr/>
          <p:nvPr/>
        </p:nvCxnSpPr>
        <p:spPr>
          <a:xfrm>
            <a:off x="539552" y="1340768"/>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8</a:t>
            </a:fld>
            <a:endParaRPr lang="es-MX" dirty="0"/>
          </a:p>
        </p:txBody>
      </p:sp>
      <p:sp>
        <p:nvSpPr>
          <p:cNvPr id="10" name="3 Título"/>
          <p:cNvSpPr txBox="1">
            <a:spLocks/>
          </p:cNvSpPr>
          <p:nvPr/>
        </p:nvSpPr>
        <p:spPr>
          <a:xfrm>
            <a:off x="467544" y="548680"/>
            <a:ext cx="8208912" cy="641226"/>
          </a:xfrm>
          <a:prstGeom prst="rect">
            <a:avLst/>
          </a:prstGeom>
        </p:spPr>
        <p:txBody>
          <a:bodyPr bIns="91440" anchor="b"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Times New Roman" pitchFamily="18" charset="0"/>
              </a:rPr>
              <a:t>    GEOGRAFÍA DE SAN LUIS DE LA PAZ GUANAJUATO</a:t>
            </a:r>
            <a:endParaRPr kumimoji="0" lang="es-MX"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
        <p:nvSpPr>
          <p:cNvPr id="8" name="7 Botón de acción: Inicio">
            <a:hlinkClick r:id="rId2"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539552" y="1124744"/>
            <a:ext cx="8208912" cy="0"/>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7" name="6 Marcador de número de diapositiva"/>
          <p:cNvSpPr>
            <a:spLocks noGrp="1"/>
          </p:cNvSpPr>
          <p:nvPr>
            <p:ph type="sldNum" sz="quarter" idx="12"/>
          </p:nvPr>
        </p:nvSpPr>
        <p:spPr/>
        <p:txBody>
          <a:bodyPr/>
          <a:lstStyle/>
          <a:p>
            <a:fld id="{8E7D8D15-0995-4287-80B8-13CDB68345C2}" type="slidenum">
              <a:rPr lang="es-MX" smtClean="0"/>
              <a:pPr/>
              <a:t>9</a:t>
            </a:fld>
            <a:endParaRPr lang="es-MX" dirty="0"/>
          </a:p>
        </p:txBody>
      </p:sp>
      <p:pic>
        <p:nvPicPr>
          <p:cNvPr id="1026" name="Picture 2" descr="D:\Desktop\mapa_guanajuato_rutas.jpg"/>
          <p:cNvPicPr>
            <a:picLocks noChangeAspect="1" noChangeArrowheads="1"/>
          </p:cNvPicPr>
          <p:nvPr/>
        </p:nvPicPr>
        <p:blipFill>
          <a:blip r:embed="rId2" cstate="print"/>
          <a:srcRect/>
          <a:stretch>
            <a:fillRect/>
          </a:stretch>
        </p:blipFill>
        <p:spPr bwMode="auto">
          <a:xfrm>
            <a:off x="1187624" y="1268759"/>
            <a:ext cx="6192688" cy="4908011"/>
          </a:xfrm>
          <a:prstGeom prst="rect">
            <a:avLst/>
          </a:prstGeom>
          <a:noFill/>
        </p:spPr>
      </p:pic>
      <p:sp>
        <p:nvSpPr>
          <p:cNvPr id="12" name="3 Título"/>
          <p:cNvSpPr>
            <a:spLocks noGrp="1"/>
          </p:cNvSpPr>
          <p:nvPr>
            <p:ph type="title"/>
          </p:nvPr>
        </p:nvSpPr>
        <p:spPr>
          <a:xfrm>
            <a:off x="251520" y="332656"/>
            <a:ext cx="8568952" cy="64122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rPr>
              <a:t>    EQUIPAMIENTO URBANO EN EL ESTADO DE GUANAJUATO</a:t>
            </a:r>
            <a:endParaRPr lang="es-MX"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12 CuadroTexto"/>
          <p:cNvSpPr txBox="1"/>
          <p:nvPr/>
        </p:nvSpPr>
        <p:spPr>
          <a:xfrm>
            <a:off x="971600" y="6165304"/>
            <a:ext cx="6984776" cy="323165"/>
          </a:xfrm>
          <a:prstGeom prst="rect">
            <a:avLst/>
          </a:prstGeom>
          <a:noFill/>
        </p:spPr>
        <p:txBody>
          <a:bodyPr wrap="square" rtlCol="0">
            <a:spAutoFit/>
          </a:bodyPr>
          <a:lstStyle/>
          <a:p>
            <a:pPr marL="431800" indent="-342900" algn="ctr">
              <a:buClr>
                <a:schemeClr val="bg2"/>
              </a:buClr>
              <a:buFont typeface="+mj-lt"/>
              <a:buAutoNum type="arabicPeriod" startAt="2"/>
            </a:pPr>
            <a:r>
              <a:rPr lang="es-MX" sz="1500" b="1" cap="small" dirty="0" smtClean="0">
                <a:cs typeface="Times New Roman" pitchFamily="18" charset="0"/>
              </a:rPr>
              <a:t>Equipamiento Urbano En El Estado De Guanajuato.</a:t>
            </a:r>
            <a:endParaRPr lang="es-MX" sz="1500" b="1" cap="small" dirty="0">
              <a:cs typeface="Times New Roman" pitchFamily="18" charset="0"/>
            </a:endParaRPr>
          </a:p>
        </p:txBody>
      </p:sp>
      <p:sp>
        <p:nvSpPr>
          <p:cNvPr id="8" name="7 Botón de acción: Inicio">
            <a:hlinkClick r:id="rId3" action="ppaction://hlinksldjump" highlightClick="1"/>
          </p:cNvPr>
          <p:cNvSpPr/>
          <p:nvPr/>
        </p:nvSpPr>
        <p:spPr>
          <a:xfrm>
            <a:off x="8532440" y="6381328"/>
            <a:ext cx="360040" cy="360040"/>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IPN">
      <a:dk1>
        <a:sysClr val="windowText" lastClr="000000"/>
      </a:dk1>
      <a:lt1>
        <a:sysClr val="window" lastClr="FFFFFF"/>
      </a:lt1>
      <a:dk2>
        <a:srgbClr val="8B0723"/>
      </a:dk2>
      <a:lt2>
        <a:srgbClr val="8B0723"/>
      </a:lt2>
      <a:accent1>
        <a:srgbClr val="7F0620"/>
      </a:accent1>
      <a:accent2>
        <a:srgbClr val="8B0723"/>
      </a:accent2>
      <a:accent3>
        <a:srgbClr val="7F0620"/>
      </a:accent3>
      <a:accent4>
        <a:srgbClr val="8B0723"/>
      </a:accent4>
      <a:accent5>
        <a:srgbClr val="7F0620"/>
      </a:accent5>
      <a:accent6>
        <a:srgbClr val="CF0A33"/>
      </a:accent6>
      <a:hlink>
        <a:srgbClr val="8B0723"/>
      </a:hlink>
      <a:folHlink>
        <a:srgbClr val="9900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2154</TotalTime>
  <Words>795</Words>
  <Application>Microsoft Office PowerPoint</Application>
  <PresentationFormat>Carta (216 x 279 mm)</PresentationFormat>
  <Paragraphs>124</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Equidad</vt:lpstr>
      <vt:lpstr>INSTITUTO   POLITÉCNICO   NACIONAL</vt:lpstr>
      <vt:lpstr>Diapositiva 2</vt:lpstr>
      <vt:lpstr>I.   JUSTIFICACIÓN DEL PROYECTO</vt:lpstr>
      <vt:lpstr>Diapositiva 4</vt:lpstr>
      <vt:lpstr>    GEOGRAFÍA DE SAN LUIS DE LA PAZ GUANAJUATO</vt:lpstr>
      <vt:lpstr>    GEOGRAFÍA DE SAN LUIS DE LA PAZ GUANAJUATO</vt:lpstr>
      <vt:lpstr>    GEOGRAFÍA DE SAN LUIS DE LA PAZ GUANAJUATO</vt:lpstr>
      <vt:lpstr>Diapositiva 8</vt:lpstr>
      <vt:lpstr>    EQUIPAMIENTO URBANO EN EL ESTADO DE GUANAJUATO</vt:lpstr>
      <vt:lpstr>INFRAESTRUCTURA DE RIEGO EN EL ESTADO DE GUANAJUATO</vt:lpstr>
      <vt:lpstr>MAPA DE INFRAESTRUCTURA TURÍSTICA EN EL ESTADO DE GUANAJUATO</vt:lpstr>
      <vt:lpstr>Diapositiva 12</vt:lpstr>
      <vt:lpstr>Diapositiva 13</vt:lpstr>
      <vt:lpstr>Diapositiva 14</vt:lpstr>
      <vt:lpstr>IV.    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POLITECNICO NACIONAL</dc:title>
  <dc:creator>BARBOSA MORENO</dc:creator>
  <cp:lastModifiedBy>MARCO POLO</cp:lastModifiedBy>
  <cp:revision>220</cp:revision>
  <dcterms:created xsi:type="dcterms:W3CDTF">2010-07-14T15:57:59Z</dcterms:created>
  <dcterms:modified xsi:type="dcterms:W3CDTF">2010-12-02T19:39:33Z</dcterms:modified>
</cp:coreProperties>
</file>