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22"/>
  </p:notesMasterIdLst>
  <p:sldIdLst>
    <p:sldId id="256" r:id="rId2"/>
    <p:sldId id="257" r:id="rId3"/>
    <p:sldId id="372" r:id="rId4"/>
    <p:sldId id="382" r:id="rId5"/>
    <p:sldId id="279" r:id="rId6"/>
    <p:sldId id="280" r:id="rId7"/>
    <p:sldId id="281" r:id="rId8"/>
    <p:sldId id="282" r:id="rId9"/>
    <p:sldId id="283" r:id="rId10"/>
    <p:sldId id="284" r:id="rId11"/>
    <p:sldId id="285" r:id="rId12"/>
    <p:sldId id="335" r:id="rId13"/>
    <p:sldId id="362" r:id="rId14"/>
    <p:sldId id="363" r:id="rId15"/>
    <p:sldId id="364" r:id="rId16"/>
    <p:sldId id="365" r:id="rId17"/>
    <p:sldId id="366" r:id="rId18"/>
    <p:sldId id="367" r:id="rId19"/>
    <p:sldId id="368" r:id="rId20"/>
    <p:sldId id="370" r:id="rId21"/>
  </p:sldIdLst>
  <p:sldSz cx="9144000" cy="6858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1" autoAdjust="0"/>
    <p:restoredTop sz="99167" autoAdjust="0"/>
  </p:normalViewPr>
  <p:slideViewPr>
    <p:cSldViewPr>
      <p:cViewPr varScale="1">
        <p:scale>
          <a:sx n="74" d="100"/>
          <a:sy n="74" d="100"/>
        </p:scale>
        <p:origin x="-93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5273A7-9B37-442C-A517-B1B76CD4C652}" type="datetimeFigureOut">
              <a:rPr lang="es-MX" smtClean="0"/>
              <a:pPr/>
              <a:t>02/12/2010</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44EFF-F85C-478D-A949-8C9E08474B7A}" type="slidenum">
              <a:rPr lang="es-MX" smtClean="0"/>
              <a:pPr/>
              <a:t>‹Nº›</a:t>
            </a:fld>
            <a:endParaRPr lang="es-MX"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69444EFF-F85C-478D-A949-8C9E08474B7A}" type="slidenum">
              <a:rPr lang="es-MX" smtClean="0"/>
              <a:pPr/>
              <a:t>1</a:t>
            </a:fld>
            <a:endParaRPr lang="es-MX"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09D9CEBE-44C1-4E70-A50A-A01DB0872752}" type="datetime1">
              <a:rPr lang="es-MX" smtClean="0"/>
              <a:pPr/>
              <a:t>02/12/2010</a:t>
            </a:fld>
            <a:endParaRPr lang="es-MX" dirty="0"/>
          </a:p>
        </p:txBody>
      </p:sp>
      <p:sp>
        <p:nvSpPr>
          <p:cNvPr id="17" name="16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8E7D8D15-0995-4287-80B8-13CDB68345C2}" type="slidenum">
              <a:rPr lang="es-MX" smtClean="0"/>
              <a:pPr/>
              <a:t>‹Nº›</a:t>
            </a:fld>
            <a:endParaRPr lang="es-MX" dirty="0"/>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03CC275-6132-4483-8F60-C46F23AF833E}" type="datetime1">
              <a:rPr lang="es-MX" smtClean="0"/>
              <a:pPr/>
              <a:t>02/12/2010</a:t>
            </a:fld>
            <a:endParaRPr lang="es-MX" dirty="0"/>
          </a:p>
        </p:txBody>
      </p:sp>
      <p:sp>
        <p:nvSpPr>
          <p:cNvPr id="5" name="4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6" name="5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3D963C2-5155-4F87-8AD0-D2435D04F9DA}" type="datetime1">
              <a:rPr lang="es-MX" smtClean="0"/>
              <a:pPr/>
              <a:t>02/12/2010</a:t>
            </a:fld>
            <a:endParaRPr lang="es-MX" dirty="0"/>
          </a:p>
        </p:txBody>
      </p:sp>
      <p:sp>
        <p:nvSpPr>
          <p:cNvPr id="5" name="4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6" name="5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BBA76EC9-D053-4E02-B761-C6AB27EAC9ED}" type="datetime1">
              <a:rPr lang="es-MX" smtClean="0"/>
              <a:pPr/>
              <a:t>02/12/2010</a:t>
            </a:fld>
            <a:endParaRPr lang="es-MX" dirty="0"/>
          </a:p>
        </p:txBody>
      </p:sp>
      <p:sp>
        <p:nvSpPr>
          <p:cNvPr id="5" name="4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6" name="5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3BFA07DC-D874-436F-A16E-3AFF4AFC04DE}" type="datetime1">
              <a:rPr lang="es-MX" smtClean="0"/>
              <a:pPr/>
              <a:t>02/12/2010</a:t>
            </a:fld>
            <a:endParaRPr lang="es-MX" dirty="0"/>
          </a:p>
        </p:txBody>
      </p:sp>
      <p:sp>
        <p:nvSpPr>
          <p:cNvPr id="5" name="4 Marcador de pie de página"/>
          <p:cNvSpPr>
            <a:spLocks noGrp="1"/>
          </p:cNvSpPr>
          <p:nvPr>
            <p:ph type="ftr" sz="quarter" idx="11"/>
          </p:nvPr>
        </p:nvSpPr>
        <p:spPr>
          <a:xfrm>
            <a:off x="800100" y="6172200"/>
            <a:ext cx="4000500" cy="457200"/>
          </a:xfrm>
        </p:spPr>
        <p:txBody>
          <a:bodyPr/>
          <a:lstStyle/>
          <a:p>
            <a:r>
              <a:rPr lang="es-MX" dirty="0" smtClean="0"/>
              <a:t>MEJORAMIENTO DE LA IMAGEN DEL RÍO SAN LUÍS</a:t>
            </a:r>
            <a:endParaRPr lang="es-MX" dirty="0"/>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5 Marcador de número de diapositiva"/>
          <p:cNvSpPr>
            <a:spLocks noGrp="1"/>
          </p:cNvSpPr>
          <p:nvPr>
            <p:ph type="sldNum" sz="quarter" idx="12"/>
          </p:nvPr>
        </p:nvSpPr>
        <p:spPr>
          <a:xfrm>
            <a:off x="146304" y="6208776"/>
            <a:ext cx="457200" cy="457200"/>
          </a:xfrm>
        </p:spPr>
        <p:txBody>
          <a:bodyPr/>
          <a:lstStyle/>
          <a:p>
            <a:fld id="{8E7D8D15-0995-4287-80B8-13CDB68345C2}" type="slidenum">
              <a:rPr lang="es-MX" smtClean="0"/>
              <a:pPr/>
              <a:t>‹Nº›</a:t>
            </a:fld>
            <a:endParaRPr lang="es-MX"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707D7F49-B156-4C82-B16B-6E0C1C0FBC49}" type="datetime1">
              <a:rPr lang="es-MX" smtClean="0"/>
              <a:pPr/>
              <a:t>02/12/2010</a:t>
            </a:fld>
            <a:endParaRPr lang="es-MX" dirty="0"/>
          </a:p>
        </p:txBody>
      </p:sp>
      <p:sp>
        <p:nvSpPr>
          <p:cNvPr id="6" name="5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7" name="6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C0A260D3-8918-424A-B11C-CEF6D7D854DC}" type="datetime1">
              <a:rPr lang="es-MX" smtClean="0"/>
              <a:pPr/>
              <a:t>02/12/2010</a:t>
            </a:fld>
            <a:endParaRPr lang="es-MX" dirty="0"/>
          </a:p>
        </p:txBody>
      </p:sp>
      <p:sp>
        <p:nvSpPr>
          <p:cNvPr id="8" name="7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9" name="8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22C2AFA2-A72E-4671-A6C5-4581E2704BB5}" type="datetime1">
              <a:rPr lang="es-MX" smtClean="0"/>
              <a:pPr/>
              <a:t>02/12/2010</a:t>
            </a:fld>
            <a:endParaRPr lang="es-MX" dirty="0"/>
          </a:p>
        </p:txBody>
      </p:sp>
      <p:sp>
        <p:nvSpPr>
          <p:cNvPr id="4" name="3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5" name="4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8439D4D-8027-4044-87A2-BEAA43001CE0}" type="datetime1">
              <a:rPr lang="es-MX" smtClean="0"/>
              <a:pPr/>
              <a:t>02/12/2010</a:t>
            </a:fld>
            <a:endParaRPr lang="es-MX" dirty="0"/>
          </a:p>
        </p:txBody>
      </p:sp>
      <p:sp>
        <p:nvSpPr>
          <p:cNvPr id="3" name="2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4" name="3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6AE8ACF-75EC-4EE2-9E6C-E3A3A7A348E1}" type="datetime1">
              <a:rPr lang="es-MX" smtClean="0"/>
              <a:pPr/>
              <a:t>02/12/2010</a:t>
            </a:fld>
            <a:endParaRPr lang="es-MX" dirty="0"/>
          </a:p>
        </p:txBody>
      </p:sp>
      <p:sp>
        <p:nvSpPr>
          <p:cNvPr id="6" name="5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7" name="6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C57C5970-CA95-47A3-AB31-B0A6C046C3C9}" type="datetime1">
              <a:rPr lang="es-MX" smtClean="0"/>
              <a:pPr/>
              <a:t>02/12/2010</a:t>
            </a:fld>
            <a:endParaRPr lang="es-MX" dirty="0"/>
          </a:p>
        </p:txBody>
      </p:sp>
      <p:sp>
        <p:nvSpPr>
          <p:cNvPr id="6" name="5 Marcador de pie de página"/>
          <p:cNvSpPr>
            <a:spLocks noGrp="1"/>
          </p:cNvSpPr>
          <p:nvPr>
            <p:ph type="ftr" sz="quarter" idx="11"/>
          </p:nvPr>
        </p:nvSpPr>
        <p:spPr>
          <a:xfrm>
            <a:off x="914400" y="6172200"/>
            <a:ext cx="3886200" cy="457200"/>
          </a:xfrm>
        </p:spPr>
        <p:txBody>
          <a:bodyPr/>
          <a:lstStyle/>
          <a:p>
            <a:r>
              <a:rPr lang="es-MX" dirty="0" smtClean="0"/>
              <a:t>MEJORAMIENTO DE LA IMAGEN DEL RÍO SAN LUÍS</a:t>
            </a:r>
            <a:endParaRPr lang="es-MX" dirty="0"/>
          </a:p>
        </p:txBody>
      </p:sp>
      <p:sp>
        <p:nvSpPr>
          <p:cNvPr id="7" name="6 Marcador de número de diapositiva"/>
          <p:cNvSpPr>
            <a:spLocks noGrp="1"/>
          </p:cNvSpPr>
          <p:nvPr>
            <p:ph type="sldNum" sz="quarter" idx="12"/>
          </p:nvPr>
        </p:nvSpPr>
        <p:spPr>
          <a:xfrm>
            <a:off x="146304" y="6208776"/>
            <a:ext cx="457200" cy="457200"/>
          </a:xfrm>
        </p:spPr>
        <p:txBody>
          <a:bodyPr/>
          <a:lstStyle/>
          <a:p>
            <a:fld id="{8E7D8D15-0995-4287-80B8-13CDB68345C2}" type="slidenum">
              <a:rPr lang="es-MX" smtClean="0"/>
              <a:pPr/>
              <a:t>‹Nº›</a:t>
            </a:fld>
            <a:endParaRPr lang="es-MX" dirty="0"/>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dirty="0"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F8B6983-0508-406A-9A08-DF1055CE807B}" type="datetime1">
              <a:rPr lang="es-MX" smtClean="0"/>
              <a:pPr/>
              <a:t>02/12/2010</a:t>
            </a:fld>
            <a:endParaRPr lang="es-MX" dirty="0"/>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s-MX" dirty="0" smtClean="0"/>
              <a:t>MEJORAMIENTO DE LA IMAGEN DEL RÍO SAN LUÍS</a:t>
            </a:r>
            <a:endParaRPr lang="es-MX" dirty="0"/>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E7D8D15-0995-4287-80B8-13CDB68345C2}"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jpeg"/><Relationship Id="rId10" Type="http://schemas.openxmlformats.org/officeDocument/2006/relationships/hyperlink" Target="http://www.facebook.com/photo.php?pid=444864&amp;id=100000195704430" TargetMode="External"/><Relationship Id="rId4" Type="http://schemas.openxmlformats.org/officeDocument/2006/relationships/image" Target="../media/image3.gif"/><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hyperlink" Target="../../7%20(Pista%20de%20Atletismo)"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3.xml"/><Relationship Id="rId7" Type="http://schemas.openxmlformats.org/officeDocument/2006/relationships/slide" Target="slide10.xml"/><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20.xml"/><Relationship Id="rId4" Type="http://schemas.openxmlformats.org/officeDocument/2006/relationships/slide" Target="slide4.xml"/><Relationship Id="rId9" Type="http://schemas.openxmlformats.org/officeDocument/2006/relationships/slide" Target="slide12.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0%20(Planta%20de%20Conjunto%20General)" TargetMode="External"/><Relationship Id="rId2" Type="http://schemas.openxmlformats.org/officeDocument/2006/relationships/slide" Target="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5000">
              <a:schemeClr val="bg1">
                <a:tint val="78000"/>
                <a:satMod val="220000"/>
              </a:schemeClr>
            </a:gs>
            <a:gs pos="100000">
              <a:schemeClr val="bg1">
                <a:shade val="35000"/>
                <a:satMod val="155000"/>
              </a:schemeClr>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3315" name="Picture 3" descr="C:\Users\ekt reyes federal\Pictures\IPN ESCUDOS\esia.gif"/>
          <p:cNvPicPr>
            <a:picLocks noChangeAspect="1" noChangeArrowheads="1"/>
          </p:cNvPicPr>
          <p:nvPr/>
        </p:nvPicPr>
        <p:blipFill>
          <a:blip r:embed="rId3" cstate="print"/>
          <a:srcRect/>
          <a:stretch>
            <a:fillRect/>
          </a:stretch>
        </p:blipFill>
        <p:spPr bwMode="auto">
          <a:xfrm>
            <a:off x="8172400" y="260648"/>
            <a:ext cx="648072" cy="950505"/>
          </a:xfrm>
          <a:prstGeom prst="rect">
            <a:avLst/>
          </a:prstGeom>
          <a:noFill/>
        </p:spPr>
      </p:pic>
      <p:sp>
        <p:nvSpPr>
          <p:cNvPr id="3" name="2 Subtítulo"/>
          <p:cNvSpPr>
            <a:spLocks noGrp="1"/>
          </p:cNvSpPr>
          <p:nvPr>
            <p:ph type="subTitle" idx="1"/>
          </p:nvPr>
        </p:nvSpPr>
        <p:spPr>
          <a:xfrm>
            <a:off x="179512" y="620688"/>
            <a:ext cx="8784976" cy="818680"/>
          </a:xfrm>
        </p:spPr>
        <p:txBody>
          <a:bodyPr>
            <a:noAutofit/>
          </a:bodyPr>
          <a:lstStyle/>
          <a:p>
            <a:pPr algn="ctr"/>
            <a:r>
              <a:rPr lang="es-MX" sz="21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ESCUELA SUPERIOR DE INGENIERÍA Y ARQUITECTURA </a:t>
            </a:r>
          </a:p>
          <a:p>
            <a:pPr algn="ctr"/>
            <a:r>
              <a:rPr lang="es-MX" sz="21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UNIDADES ZACATENCO Y TECAMACHALCO</a:t>
            </a:r>
            <a:endParaRPr lang="es-MX" sz="21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 name="1 Título"/>
          <p:cNvSpPr>
            <a:spLocks noGrp="1"/>
          </p:cNvSpPr>
          <p:nvPr>
            <p:ph type="ctrTitle"/>
          </p:nvPr>
        </p:nvSpPr>
        <p:spPr>
          <a:xfrm>
            <a:off x="179512" y="188640"/>
            <a:ext cx="8784976" cy="504056"/>
          </a:xfrm>
        </p:spPr>
        <p:txBody>
          <a:bodyPr>
            <a:noAutofit/>
          </a:bodyPr>
          <a:lstStyle/>
          <a:p>
            <a:pPr algn="ctr"/>
            <a:r>
              <a:rPr lang="es-MX"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rPr>
              <a:t>INSTITUTO   POLITÉCNICO   NACIONAL</a:t>
            </a:r>
            <a:endParaRPr lang="es-MX" sz="3200" b="1"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endParaRPr>
          </a:p>
        </p:txBody>
      </p:sp>
      <p:pic>
        <p:nvPicPr>
          <p:cNvPr id="13314" name="Picture 2" descr="C:\Users\ekt reyes federal\Pictures\IPN ESCUDOS\IPNwdfa.gif"/>
          <p:cNvPicPr>
            <a:picLocks noChangeAspect="1" noChangeArrowheads="1"/>
          </p:cNvPicPr>
          <p:nvPr/>
        </p:nvPicPr>
        <p:blipFill>
          <a:blip r:embed="rId4" cstate="print"/>
          <a:srcRect/>
          <a:stretch>
            <a:fillRect/>
          </a:stretch>
        </p:blipFill>
        <p:spPr bwMode="auto">
          <a:xfrm>
            <a:off x="395536" y="188640"/>
            <a:ext cx="720080" cy="1056510"/>
          </a:xfrm>
          <a:prstGeom prst="rect">
            <a:avLst/>
          </a:prstGeom>
          <a:noFill/>
        </p:spPr>
      </p:pic>
      <p:pic>
        <p:nvPicPr>
          <p:cNvPr id="18" name="Picture 2" descr="C:\Users\ekt reyes federal\Pictures\TMV\ppyf.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9512" y="5445224"/>
            <a:ext cx="420067" cy="576064"/>
          </a:xfrm>
          <a:prstGeom prst="rect">
            <a:avLst/>
          </a:prstGeom>
          <a:noFill/>
        </p:spPr>
      </p:pic>
      <p:pic>
        <p:nvPicPr>
          <p:cNvPr id="19" name="Picture 2"/>
          <p:cNvPicPr>
            <a:picLocks noChangeAspect="1" noChangeArrowheads="1"/>
          </p:cNvPicPr>
          <p:nvPr/>
        </p:nvPicPr>
        <p:blipFill>
          <a:blip r:embed="rId6" cstate="print">
            <a:clrChange>
              <a:clrFrom>
                <a:srgbClr val="FFFFFD"/>
              </a:clrFrom>
              <a:clrTo>
                <a:srgbClr val="FFFFFD">
                  <a:alpha val="0"/>
                </a:srgbClr>
              </a:clrTo>
            </a:clrChange>
          </a:blip>
          <a:srcRect/>
          <a:stretch>
            <a:fillRect/>
          </a:stretch>
        </p:blipFill>
        <p:spPr bwMode="auto">
          <a:xfrm>
            <a:off x="179512" y="3429000"/>
            <a:ext cx="467544" cy="456000"/>
          </a:xfrm>
          <a:prstGeom prst="rect">
            <a:avLst/>
          </a:prstGeom>
          <a:noFill/>
          <a:ln w="9525">
            <a:noFill/>
            <a:miter lim="800000"/>
            <a:headEnd/>
            <a:tailEnd/>
          </a:ln>
        </p:spPr>
      </p:pic>
      <p:pic>
        <p:nvPicPr>
          <p:cNvPr id="20" name="Picture 3"/>
          <p:cNvPicPr>
            <a:picLocks noChangeAspect="1" noChangeArrowheads="1"/>
          </p:cNvPicPr>
          <p:nvPr/>
        </p:nvPicPr>
        <p:blipFill>
          <a:blip r:embed="rId7" cstate="print">
            <a:clrChange>
              <a:clrFrom>
                <a:srgbClr val="FFFFFD"/>
              </a:clrFrom>
              <a:clrTo>
                <a:srgbClr val="FFFFFD">
                  <a:alpha val="0"/>
                </a:srgbClr>
              </a:clrTo>
            </a:clrChange>
          </a:blip>
          <a:srcRect/>
          <a:stretch>
            <a:fillRect/>
          </a:stretch>
        </p:blipFill>
        <p:spPr bwMode="auto">
          <a:xfrm>
            <a:off x="179512" y="4437112"/>
            <a:ext cx="432048" cy="432048"/>
          </a:xfrm>
          <a:prstGeom prst="rect">
            <a:avLst/>
          </a:prstGeom>
          <a:noFill/>
          <a:ln w="9525">
            <a:noFill/>
            <a:miter lim="800000"/>
            <a:headEnd/>
            <a:tailEnd/>
          </a:ln>
        </p:spPr>
      </p:pic>
      <p:sp>
        <p:nvSpPr>
          <p:cNvPr id="24" name="2 Subtítulo"/>
          <p:cNvSpPr txBox="1">
            <a:spLocks/>
          </p:cNvSpPr>
          <p:nvPr/>
        </p:nvSpPr>
        <p:spPr>
          <a:xfrm>
            <a:off x="1295128" y="2420888"/>
            <a:ext cx="7848872" cy="576064"/>
          </a:xfrm>
          <a:prstGeom prst="rect">
            <a:avLst/>
          </a:prstGeom>
        </p:spPr>
        <p:txBody>
          <a:bodyPr vert="horz" anchor="t">
            <a:normAutofit fontScale="77500" lnSpcReduction="20000"/>
          </a:bodyPr>
          <a:lstStyle/>
          <a:p>
            <a:pPr marL="0" marR="36576"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MX" sz="2400" b="1" i="0" u="none" strike="noStrike" kern="1200" normalizeH="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uLnTx/>
                <a:uFillTx/>
                <a:latin typeface="+mn-lt"/>
                <a:ea typeface="+mn-ea"/>
                <a:cs typeface="+mn-cs"/>
              </a:rPr>
              <a:t>METODOLOGÍA PARA EL MEJORAMIENTO DE </a:t>
            </a:r>
          </a:p>
          <a:p>
            <a:pPr marL="0" marR="36576"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MX" sz="2400" b="1" i="0" u="none" strike="noStrike" kern="1200" normalizeH="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uLnTx/>
                <a:uFillTx/>
                <a:latin typeface="+mn-lt"/>
                <a:ea typeface="+mn-ea"/>
                <a:cs typeface="+mn-cs"/>
              </a:rPr>
              <a:t>LA IMAGEN URBANA </a:t>
            </a:r>
            <a:r>
              <a:rPr lang="es-MX"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rPr>
              <a:t>DEL RÍO SAN LUIS</a:t>
            </a:r>
            <a:endParaRPr kumimoji="0" lang="es-MX" sz="2400" b="1" i="0" u="none" strike="noStrike" kern="12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uLnTx/>
              <a:uFillTx/>
              <a:latin typeface="+mn-lt"/>
              <a:ea typeface="+mn-ea"/>
              <a:cs typeface="+mn-cs"/>
            </a:endParaRPr>
          </a:p>
        </p:txBody>
      </p:sp>
      <p:pic>
        <p:nvPicPr>
          <p:cNvPr id="25" name="24 Imagen" descr="http://www.ipn.mx/wps/wcm/connect/D3F92E804A89447FA7AAA70720ABBCD/PLANASSZEBEA50.JPG?MOD=AJPERES&amp;CACHEID=d3f92e804a89447fa7aaa70720abbcde"/>
          <p:cNvPicPr/>
          <p:nvPr/>
        </p:nvPicPr>
        <p:blipFill>
          <a:blip r:embed="rId8" cstate="print">
            <a:clrChange>
              <a:clrFrom>
                <a:srgbClr val="FFFFFF"/>
              </a:clrFrom>
              <a:clrTo>
                <a:srgbClr val="FFFFFF">
                  <a:alpha val="0"/>
                </a:srgbClr>
              </a:clrTo>
            </a:clrChange>
          </a:blip>
          <a:srcRect/>
          <a:stretch>
            <a:fillRect/>
          </a:stretch>
        </p:blipFill>
        <p:spPr bwMode="auto">
          <a:xfrm>
            <a:off x="179512" y="2348880"/>
            <a:ext cx="1152128" cy="648072"/>
          </a:xfrm>
          <a:prstGeom prst="rect">
            <a:avLst/>
          </a:prstGeom>
          <a:noFill/>
          <a:ln w="9525">
            <a:noFill/>
            <a:miter lim="800000"/>
            <a:headEnd/>
            <a:tailEnd/>
          </a:ln>
        </p:spPr>
      </p:pic>
      <p:sp>
        <p:nvSpPr>
          <p:cNvPr id="26" name="2 Subtítulo"/>
          <p:cNvSpPr txBox="1">
            <a:spLocks/>
          </p:cNvSpPr>
          <p:nvPr/>
        </p:nvSpPr>
        <p:spPr>
          <a:xfrm>
            <a:off x="1295128" y="2060848"/>
            <a:ext cx="7848872" cy="432048"/>
          </a:xfrm>
          <a:prstGeom prst="rect">
            <a:avLst/>
          </a:prstGeom>
        </p:spPr>
        <p:txBody>
          <a:bodyPr vert="horz" anchor="t">
            <a:noAutofit/>
          </a:bodyPr>
          <a:lstStyle/>
          <a:p>
            <a:pPr marR="36576" lvl="0" algn="ctr">
              <a:buClr>
                <a:schemeClr val="accent1"/>
              </a:buClr>
              <a:buSzPct val="80000"/>
              <a:defRPr/>
            </a:pPr>
            <a:r>
              <a:rPr lang="es-ES" sz="1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60000" dist="29997" dir="5400000" sy="-100000" algn="bl" rotWithShape="0"/>
                </a:effectLst>
              </a:rPr>
              <a:t>PROGRAMA  DE  SERVICIO  SOCIAL  PARA  LA  ATENCIÓN  A  COMUNIDADES  MARGINADAS  (</a:t>
            </a:r>
            <a:r>
              <a:rPr lang="es-MX" sz="1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60000" dist="29997" dir="5400000" sy="-100000" algn="bl" rotWithShape="0"/>
                </a:effectLst>
              </a:rPr>
              <a:t>PLANASSZE)</a:t>
            </a:r>
            <a:endParaRPr lang="es-MX" sz="14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60000" dist="29997" dir="5400000" sy="-100000" algn="bl" rotWithShape="0"/>
              </a:effectLst>
            </a:endParaRPr>
          </a:p>
        </p:txBody>
      </p:sp>
      <p:pic>
        <p:nvPicPr>
          <p:cNvPr id="27" name="26 Imagen" descr="Escudo de Municipio de San Luis de la Paz"/>
          <p:cNvPicPr/>
          <p:nvPr/>
        </p:nvPicPr>
        <p:blipFill>
          <a:blip r:embed="rId9" cstate="print"/>
          <a:stretch>
            <a:fillRect/>
          </a:stretch>
        </p:blipFill>
        <p:spPr bwMode="auto">
          <a:xfrm>
            <a:off x="395536" y="1556792"/>
            <a:ext cx="720080" cy="720080"/>
          </a:xfrm>
          <a:prstGeom prst="rect">
            <a:avLst/>
          </a:prstGeom>
          <a:noFill/>
          <a:ln>
            <a:noFill/>
          </a:ln>
          <a:effectLst>
            <a:softEdge rad="63500"/>
          </a:effectLst>
        </p:spPr>
      </p:pic>
      <p:sp>
        <p:nvSpPr>
          <p:cNvPr id="28" name="1 Título"/>
          <p:cNvSpPr txBox="1">
            <a:spLocks/>
          </p:cNvSpPr>
          <p:nvPr/>
        </p:nvSpPr>
        <p:spPr>
          <a:xfrm>
            <a:off x="1331640" y="1556792"/>
            <a:ext cx="7632848" cy="504056"/>
          </a:xfrm>
          <a:prstGeom prst="rect">
            <a:avLst/>
          </a:prstGeom>
        </p:spPr>
        <p:txBody>
          <a:bodyPr bIns="9144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30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29997" dir="5400000" sy="-100000" algn="bl" rotWithShape="0"/>
                </a:effectLst>
                <a:uLnTx/>
                <a:uFillTx/>
                <a:latin typeface="+mj-lt"/>
                <a:ea typeface="+mj-ea"/>
                <a:cs typeface="+mj-cs"/>
              </a:rPr>
              <a:t>MUNICIPIO DE SAN LUIS DE LA PAZ, GUANAJUATO</a:t>
            </a:r>
            <a:endParaRPr kumimoji="0" lang="es-MX" sz="2200" b="1" i="0" u="none" strike="noStrike" kern="1200" cap="none" spc="3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29997" dir="5400000" sy="-100000" algn="bl" rotWithShape="0"/>
              </a:effectLst>
              <a:uLnTx/>
              <a:uFillTx/>
              <a:latin typeface="+mj-lt"/>
              <a:ea typeface="+mj-ea"/>
              <a:cs typeface="+mj-cs"/>
            </a:endParaRPr>
          </a:p>
        </p:txBody>
      </p:sp>
      <p:pic>
        <p:nvPicPr>
          <p:cNvPr id="29" name="Picture 2" descr="http://sphotos.ak.fbcdn.net/hphotos-ak-ash2/hs039.ash2/35333_145003768849479_100000195704430_444863_6562379_n.jpg">
            <a:hlinkClick r:id="rId10"/>
          </p:cNvPr>
          <p:cNvPicPr>
            <a:picLocks noChangeAspect="1" noChangeArrowheads="1"/>
          </p:cNvPicPr>
          <p:nvPr/>
        </p:nvPicPr>
        <p:blipFill>
          <a:blip r:embed="rId11" cstate="print"/>
          <a:stretch>
            <a:fillRect/>
          </a:stretch>
        </p:blipFill>
        <p:spPr bwMode="auto">
          <a:xfrm>
            <a:off x="4860032" y="3284984"/>
            <a:ext cx="3960440" cy="2808312"/>
          </a:xfrm>
          <a:prstGeom prst="rect">
            <a:avLst/>
          </a:prstGeom>
          <a:ln>
            <a:noFill/>
          </a:ln>
          <a:effectLst>
            <a:outerShdw blurRad="292100" dist="139700" dir="2700000" algn="tl" rotWithShape="0">
              <a:srgbClr val="333333">
                <a:alpha val="65000"/>
              </a:srgbClr>
            </a:outerShdw>
          </a:effectLst>
        </p:spPr>
      </p:pic>
      <p:grpSp>
        <p:nvGrpSpPr>
          <p:cNvPr id="30" name="29 Grupo"/>
          <p:cNvGrpSpPr/>
          <p:nvPr/>
        </p:nvGrpSpPr>
        <p:grpSpPr>
          <a:xfrm>
            <a:off x="755576" y="3140968"/>
            <a:ext cx="4392488" cy="3528390"/>
            <a:chOff x="935026" y="4005064"/>
            <a:chExt cx="3504209" cy="2160239"/>
          </a:xfrm>
        </p:grpSpPr>
        <p:sp>
          <p:nvSpPr>
            <p:cNvPr id="31" name="2 Subtítulo"/>
            <p:cNvSpPr txBox="1">
              <a:spLocks/>
            </p:cNvSpPr>
            <p:nvPr/>
          </p:nvSpPr>
          <p:spPr>
            <a:xfrm>
              <a:off x="988936" y="5459919"/>
              <a:ext cx="3450299" cy="705384"/>
            </a:xfrm>
            <a:prstGeom prst="rect">
              <a:avLst/>
            </a:prstGeom>
          </p:spPr>
          <p:txBody>
            <a:bodyPr vert="horz" anchor="t">
              <a:noAutofit/>
            </a:bodyPr>
            <a:lstStyle/>
            <a:p>
              <a:pPr marR="36576" lvl="0">
                <a:buClr>
                  <a:schemeClr val="accent1"/>
                </a:buClr>
                <a:buSzPct val="80000"/>
              </a:pPr>
              <a:r>
                <a:rPr lang="es-ES" sz="1000" b="1" cap="small" dirty="0" smtClean="0">
                  <a:solidFill>
                    <a:schemeClr val="bg2"/>
                  </a:solidFill>
                </a:rPr>
                <a:t> Brigadistas :</a:t>
              </a:r>
              <a:endParaRPr lang="es-MX" sz="1000" b="1" cap="small" dirty="0" smtClean="0">
                <a:solidFill>
                  <a:schemeClr val="bg2"/>
                </a:solidFill>
              </a:endParaRPr>
            </a:p>
            <a:p>
              <a:pPr marR="36576" lvl="0" algn="ctr">
                <a:buClr>
                  <a:schemeClr val="accent1"/>
                </a:buClr>
                <a:buSzPct val="80000"/>
                <a:buFont typeface="Webdings" pitchFamily="18" charset="2"/>
                <a:buChar char=""/>
              </a:pPr>
              <a:r>
                <a:rPr lang="es-MX" sz="1000" b="1" cap="small" dirty="0" smtClean="0">
                  <a:solidFill>
                    <a:schemeClr val="bg2"/>
                  </a:solidFill>
                </a:rPr>
                <a:t>  Barbosa Moreno Ana Karen	Ing. Civil        2007310085</a:t>
              </a:r>
            </a:p>
            <a:p>
              <a:pPr marR="36576" algn="ctr">
                <a:buClr>
                  <a:schemeClr val="accent1"/>
                </a:buClr>
                <a:buSzPct val="80000"/>
                <a:buFont typeface="Webdings" pitchFamily="18" charset="2"/>
                <a:buChar char=""/>
              </a:pPr>
              <a:r>
                <a:rPr lang="es-MX" sz="1000" b="1" cap="small" dirty="0" smtClean="0">
                  <a:solidFill>
                    <a:schemeClr val="bg2"/>
                  </a:solidFill>
                </a:rPr>
                <a:t>  Becerril Ocampo Leslie Paola	Ing. Arq.        2007380063</a:t>
              </a:r>
            </a:p>
            <a:p>
              <a:pPr marR="36576" lvl="0" algn="ctr">
                <a:buClr>
                  <a:schemeClr val="accent1"/>
                </a:buClr>
                <a:buSzPct val="80000"/>
                <a:buFont typeface="Webdings" pitchFamily="18" charset="2"/>
                <a:buChar char=""/>
              </a:pPr>
              <a:r>
                <a:rPr lang="es-MX" sz="1000" b="1" cap="small" dirty="0" smtClean="0">
                  <a:solidFill>
                    <a:schemeClr val="bg2"/>
                  </a:solidFill>
                </a:rPr>
                <a:t>  Díaz Pérez Gerardo Eleazar	Ing. Civil        2007311240</a:t>
              </a:r>
            </a:p>
            <a:p>
              <a:pPr marR="36576" algn="ctr">
                <a:buClr>
                  <a:schemeClr val="accent1"/>
                </a:buClr>
                <a:buSzPct val="80000"/>
                <a:buFont typeface="Webdings" pitchFamily="18" charset="2"/>
                <a:buChar char=""/>
                <a:defRPr/>
              </a:pPr>
              <a:r>
                <a:rPr kumimoji="0" lang="es-MX" sz="1000" b="1" i="0" u="none" strike="noStrike" kern="1200" cap="small" normalizeH="0" noProof="0" dirty="0" smtClean="0">
                  <a:solidFill>
                    <a:schemeClr val="bg2"/>
                  </a:solidFill>
                  <a:uLnTx/>
                  <a:uFillTx/>
                  <a:latin typeface="+mn-lt"/>
                  <a:ea typeface="+mn-ea"/>
                  <a:cs typeface="+mn-cs"/>
                </a:rPr>
                <a:t>   </a:t>
              </a:r>
              <a:r>
                <a:rPr kumimoji="0" lang="es-MX" sz="1000" b="1" i="0" u="none" strike="noStrike" kern="1200" cap="small" normalizeH="0" baseline="0" noProof="0" dirty="0" smtClean="0">
                  <a:solidFill>
                    <a:schemeClr val="bg2"/>
                  </a:solidFill>
                  <a:uLnTx/>
                  <a:uFillTx/>
                  <a:latin typeface="+mn-lt"/>
                  <a:ea typeface="+mn-ea"/>
                  <a:cs typeface="+mn-cs"/>
                </a:rPr>
                <a:t>López Villanueva Marco Polo</a:t>
              </a:r>
              <a:r>
                <a:rPr lang="es-MX" sz="1000" b="1" cap="small" dirty="0" smtClean="0">
                  <a:solidFill>
                    <a:schemeClr val="bg2"/>
                  </a:solidFill>
                </a:rPr>
                <a:t>	Ing. Civil        2007310593</a:t>
              </a:r>
              <a:endParaRPr kumimoji="0" lang="es-MX" sz="1000" b="1" i="0" u="none" strike="noStrike" kern="1200" cap="small" normalizeH="0" noProof="0" dirty="0" smtClean="0">
                <a:solidFill>
                  <a:schemeClr val="bg2"/>
                </a:solidFill>
                <a:uLnTx/>
                <a:uFillTx/>
                <a:latin typeface="+mn-lt"/>
                <a:ea typeface="+mn-ea"/>
                <a:cs typeface="+mn-cs"/>
              </a:endParaRPr>
            </a:p>
            <a:p>
              <a:pPr marR="36576" lvl="0" algn="ctr">
                <a:buClr>
                  <a:schemeClr val="accent1"/>
                </a:buClr>
                <a:buSzPct val="80000"/>
                <a:buFont typeface="Webdings" pitchFamily="18" charset="2"/>
                <a:buChar char=""/>
                <a:defRPr/>
              </a:pPr>
              <a:r>
                <a:rPr lang="es-MX" sz="1000" b="1" cap="small" dirty="0" smtClean="0">
                  <a:solidFill>
                    <a:schemeClr val="bg2"/>
                  </a:solidFill>
                </a:rPr>
                <a:t>   Ortega Magaña José Ángel	Ing. Civil        2007310771</a:t>
              </a:r>
              <a:endParaRPr kumimoji="0" lang="es-MX" sz="1000" b="1" i="0" u="none" strike="noStrike" kern="1200" cap="small" normalizeH="0" noProof="0" dirty="0" smtClean="0">
                <a:solidFill>
                  <a:schemeClr val="bg2"/>
                </a:solidFill>
                <a:uLnTx/>
                <a:uFillTx/>
                <a:latin typeface="+mn-lt"/>
                <a:ea typeface="+mn-ea"/>
                <a:cs typeface="+mn-cs"/>
              </a:endParaRPr>
            </a:p>
            <a:p>
              <a:pPr marR="36576" algn="ctr">
                <a:buClr>
                  <a:schemeClr val="accent1"/>
                </a:buClr>
                <a:buSzPct val="80000"/>
                <a:buFont typeface="Webdings" pitchFamily="18" charset="2"/>
                <a:buChar char=""/>
                <a:defRPr/>
              </a:pPr>
              <a:r>
                <a:rPr lang="es-MX" sz="1000" b="1" cap="small" dirty="0" smtClean="0">
                  <a:solidFill>
                    <a:schemeClr val="bg2"/>
                  </a:solidFill>
                </a:rPr>
                <a:t>   Ponce Arreola Eder	Ing. Arq.        2007380525</a:t>
              </a:r>
              <a:endParaRPr kumimoji="0" lang="es-MX" sz="1000" b="1" i="0" u="none" strike="noStrike" kern="1200" cap="small" normalizeH="0" baseline="0" noProof="0" dirty="0">
                <a:uLnTx/>
                <a:uFillTx/>
                <a:latin typeface="+mn-lt"/>
                <a:ea typeface="+mn-ea"/>
                <a:cs typeface="+mn-cs"/>
              </a:endParaRPr>
            </a:p>
          </p:txBody>
        </p:sp>
        <p:sp>
          <p:nvSpPr>
            <p:cNvPr id="32" name="2 Subtítulo"/>
            <p:cNvSpPr txBox="1">
              <a:spLocks/>
            </p:cNvSpPr>
            <p:nvPr/>
          </p:nvSpPr>
          <p:spPr>
            <a:xfrm>
              <a:off x="935026" y="4005064"/>
              <a:ext cx="3399342" cy="1498942"/>
            </a:xfrm>
            <a:prstGeom prst="rect">
              <a:avLst/>
            </a:prstGeom>
          </p:spPr>
          <p:txBody>
            <a:bodyPr vert="horz" anchor="t">
              <a:noAutofit/>
            </a:bodyPr>
            <a:lstStyle/>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Director De Egresados y Servicio Social:  </a:t>
              </a:r>
            </a:p>
            <a:p>
              <a:pPr marR="36576" indent="0" fontAlgn="auto">
                <a:spcBef>
                  <a:spcPts val="0"/>
                </a:spcBef>
                <a:spcAft>
                  <a:spcPts val="0"/>
                </a:spcAft>
                <a:buClr>
                  <a:schemeClr val="accent1"/>
                </a:buClr>
                <a:buSzPct val="80000"/>
                <a:buFont typeface="Wingdings 2"/>
                <a:buNone/>
                <a:tabLst/>
                <a:defRPr/>
              </a:pPr>
              <a:r>
                <a:rPr lang="es-MX" sz="1400" b="1" cap="small" dirty="0" smtClean="0">
                  <a:solidFill>
                    <a:schemeClr val="bg2"/>
                  </a:solidFill>
                </a:rPr>
                <a:t>	</a:t>
              </a:r>
              <a:r>
                <a:rPr lang="es-MX" sz="1200" b="1" cap="small" dirty="0" smtClean="0">
                  <a:solidFill>
                    <a:schemeClr val="bg2"/>
                  </a:solidFill>
                </a:rPr>
                <a:t>Dr. Reynold Ramón Farrera Rebollo</a:t>
              </a:r>
              <a:endParaRPr lang="es-MX" sz="13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Jefe De La División De Servicio Social:</a:t>
              </a:r>
              <a:r>
                <a:rPr lang="es-MX" sz="1200" b="1" cap="small" dirty="0" smtClean="0">
                  <a:solidFill>
                    <a:schemeClr val="bg2"/>
                  </a:solidFill>
                </a:rPr>
                <a:t> </a:t>
              </a:r>
            </a:p>
            <a:p>
              <a:pPr marR="36576" indent="0" fontAlgn="auto">
                <a:spcBef>
                  <a:spcPts val="0"/>
                </a:spcBef>
                <a:spcAft>
                  <a:spcPts val="0"/>
                </a:spcAft>
                <a:buClr>
                  <a:schemeClr val="accent1"/>
                </a:buClr>
                <a:buSzPct val="80000"/>
                <a:buFont typeface="Wingdings 2"/>
                <a:buNone/>
                <a:tabLst/>
                <a:defRPr/>
              </a:pPr>
              <a:r>
                <a:rPr lang="es-MX" sz="1400" b="1" cap="small" dirty="0" smtClean="0">
                  <a:solidFill>
                    <a:schemeClr val="bg2"/>
                  </a:solidFill>
                </a:rPr>
                <a:t>	</a:t>
              </a:r>
              <a:r>
                <a:rPr lang="es-MX" sz="1200" b="1" cap="small" dirty="0" smtClean="0">
                  <a:solidFill>
                    <a:schemeClr val="bg2"/>
                  </a:solidFill>
                </a:rPr>
                <a:t>Dr. Omar Hernández  Montes</a:t>
              </a:r>
              <a:endParaRPr lang="es-MX" sz="13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Responsable Del Área De Gestión De Proyectos De Desarrollo Social: </a:t>
              </a:r>
            </a:p>
            <a:p>
              <a:pPr marR="36576" indent="0" fontAlgn="auto">
                <a:spcBef>
                  <a:spcPts val="0"/>
                </a:spcBef>
                <a:spcAft>
                  <a:spcPts val="0"/>
                </a:spcAft>
                <a:buClr>
                  <a:schemeClr val="accent1"/>
                </a:buClr>
                <a:buSzPct val="80000"/>
                <a:buFont typeface="Wingdings 2"/>
                <a:buNone/>
                <a:tabLst/>
                <a:defRPr/>
              </a:pPr>
              <a:r>
                <a:rPr lang="es-MX" sz="1100" b="1" cap="small" dirty="0" smtClean="0">
                  <a:solidFill>
                    <a:schemeClr val="bg2"/>
                  </a:solidFill>
                </a:rPr>
                <a:t>	</a:t>
              </a:r>
              <a:r>
                <a:rPr lang="es-MX" sz="1200" b="1" cap="small" dirty="0" smtClean="0">
                  <a:solidFill>
                    <a:schemeClr val="bg2"/>
                  </a:solidFill>
                </a:rPr>
                <a:t>Antrop. José Pedro Chávez Bernal</a:t>
              </a:r>
              <a:endParaRPr lang="es-MX" sz="13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Jefe De Planassze:</a:t>
              </a:r>
            </a:p>
            <a:p>
              <a:pPr marR="36576" indent="0" fontAlgn="auto">
                <a:spcBef>
                  <a:spcPts val="0"/>
                </a:spcBef>
                <a:spcAft>
                  <a:spcPts val="0"/>
                </a:spcAft>
                <a:buClr>
                  <a:schemeClr val="accent1"/>
                </a:buClr>
                <a:buSzPct val="80000"/>
                <a:buFont typeface="Wingdings 2"/>
                <a:buNone/>
                <a:tabLst/>
                <a:defRPr/>
              </a:pPr>
              <a:r>
                <a:rPr lang="es-MX" sz="1400" b="1" cap="small" dirty="0" smtClean="0">
                  <a:solidFill>
                    <a:schemeClr val="bg2"/>
                  </a:solidFill>
                </a:rPr>
                <a:t>	</a:t>
              </a:r>
              <a:r>
                <a:rPr lang="es-MX" sz="1200" b="1" cap="small" dirty="0" smtClean="0">
                  <a:solidFill>
                    <a:schemeClr val="bg2"/>
                  </a:solidFill>
                </a:rPr>
                <a:t>Biól. Sergio Arturo Murillo Jiménez</a:t>
              </a:r>
              <a:endParaRPr lang="es-MX" sz="13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Revisaron:</a:t>
              </a: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	</a:t>
              </a:r>
              <a:r>
                <a:rPr lang="es-MX" sz="1200" b="1" cap="small" dirty="0" smtClean="0">
                  <a:solidFill>
                    <a:schemeClr val="bg2"/>
                  </a:solidFill>
                </a:rPr>
                <a:t>Ing. Roberto Bobadilla Oliva</a:t>
              </a:r>
            </a:p>
            <a:p>
              <a:pPr marR="36576" indent="0" fontAlgn="auto">
                <a:spcBef>
                  <a:spcPts val="0"/>
                </a:spcBef>
                <a:spcAft>
                  <a:spcPts val="0"/>
                </a:spcAft>
                <a:buClr>
                  <a:schemeClr val="accent1"/>
                </a:buClr>
                <a:buSzPct val="80000"/>
                <a:buFont typeface="Wingdings 2"/>
                <a:buNone/>
                <a:tabLst/>
                <a:defRPr/>
              </a:pPr>
              <a:r>
                <a:rPr lang="es-MX" sz="1200" b="1" cap="small" dirty="0" smtClean="0">
                  <a:solidFill>
                    <a:schemeClr val="bg2"/>
                  </a:solidFill>
                </a:rPr>
                <a:t>	Ing. Pedro Fernández Vargas</a:t>
              </a: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Coordinador:</a:t>
              </a:r>
              <a:endParaRPr lang="es-MX" sz="14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600" b="1" cap="small" dirty="0" smtClean="0">
                  <a:solidFill>
                    <a:schemeClr val="bg2"/>
                  </a:solidFill>
                </a:rPr>
                <a:t>	</a:t>
              </a:r>
              <a:r>
                <a:rPr lang="es-MX" sz="1200" b="1" cap="small" dirty="0" smtClean="0">
                  <a:solidFill>
                    <a:schemeClr val="bg2"/>
                  </a:solidFill>
                </a:rPr>
                <a:t>Med. Cir. Leonardo Ramírez Damián</a:t>
              </a:r>
              <a:endParaRPr kumimoji="0" lang="es-MX" sz="1300" b="1" i="0" u="none" strike="noStrike" kern="1200" cap="small" normalizeH="0" noProof="0" dirty="0" smtClean="0">
                <a:uLnTx/>
                <a:uFillTx/>
                <a:latin typeface="+mn-lt"/>
                <a:ea typeface="+mn-ea"/>
                <a:cs typeface="+mn-cs"/>
              </a:endParaRPr>
            </a:p>
            <a:p>
              <a:pPr marL="0" marR="36576" lvl="0" indent="0" defTabSz="914400" rtl="0" eaLnBrk="1" fontAlgn="auto" latinLnBrk="0" hangingPunct="1">
                <a:spcBef>
                  <a:spcPts val="0"/>
                </a:spcBef>
                <a:spcAft>
                  <a:spcPts val="0"/>
                </a:spcAft>
                <a:buClr>
                  <a:schemeClr val="accent1"/>
                </a:buClr>
                <a:buSzPct val="80000"/>
                <a:buFont typeface="Wingdings 2"/>
                <a:buNone/>
                <a:tabLst/>
                <a:defRPr/>
              </a:pPr>
              <a:endParaRPr kumimoji="0" lang="es-MX" sz="1200" b="1" i="0" u="none" strike="noStrike" kern="1200" cap="small" normalizeH="0" noProof="0" dirty="0">
                <a:uLnTx/>
                <a:uFillTx/>
                <a:latin typeface="+mn-lt"/>
                <a:ea typeface="+mn-ea"/>
                <a:cs typeface="+mn-cs"/>
              </a:endParaRPr>
            </a:p>
          </p:txBody>
        </p:sp>
      </p:grpSp>
      <p:sp>
        <p:nvSpPr>
          <p:cNvPr id="33" name="32 CuadroTexto"/>
          <p:cNvSpPr txBox="1"/>
          <p:nvPr/>
        </p:nvSpPr>
        <p:spPr>
          <a:xfrm>
            <a:off x="4860032" y="6237312"/>
            <a:ext cx="3960440" cy="400110"/>
          </a:xfrm>
          <a:prstGeom prst="rect">
            <a:avLst/>
          </a:prstGeom>
          <a:noFill/>
        </p:spPr>
        <p:txBody>
          <a:bodyPr wrap="square" rtlCol="0">
            <a:spAutoFit/>
          </a:bodyPr>
          <a:lstStyle/>
          <a:p>
            <a:pPr algn="ctr"/>
            <a:r>
              <a:rPr lang="es-MX" sz="2000" b="1" cap="small" spc="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Noviembre 2010</a:t>
            </a:r>
            <a:endParaRPr lang="es-MX" sz="2000" b="1" cap="small" spc="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2000"/>
                                        <p:tgtEl>
                                          <p:spTgt spid="3">
                                            <p:txEl>
                                              <p:pRg st="0" end="0"/>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1331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315"/>
                                        </p:tgtEl>
                                        <p:attrNameLst>
                                          <p:attrName>style.visibility</p:attrName>
                                        </p:attrNameLst>
                                      </p:cBhvr>
                                      <p:to>
                                        <p:strVal val="visible"/>
                                      </p:to>
                                    </p:set>
                                  </p:childTnLst>
                                </p:cTn>
                              </p:par>
                              <p:par>
                                <p:cTn id="16" presetID="5" presetClass="entr" presetSubtype="1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heckerboard(across)">
                                      <p:cBhvr>
                                        <p:cTn id="18" dur="1000"/>
                                        <p:tgtEl>
                                          <p:spTgt spid="3">
                                            <p:txEl>
                                              <p:pRg st="1" end="1"/>
                                            </p:txEl>
                                          </p:spTgt>
                                        </p:tgtEl>
                                      </p:cBhvr>
                                    </p:animEffect>
                                  </p:childTnLst>
                                </p:cTn>
                              </p:par>
                              <p:par>
                                <p:cTn id="19" presetID="39" presetClass="entr" presetSubtype="0" accel="10000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19"/>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19"/>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
                                          </p:val>
                                        </p:tav>
                                        <p:tav tm="100000">
                                          <p:val>
                                            <p:strVal val="#ppt_y"/>
                                          </p:val>
                                        </p:tav>
                                      </p:tavLst>
                                    </p:anim>
                                  </p:childTnLst>
                                </p:cTn>
                              </p:par>
                              <p:par>
                                <p:cTn id="25" presetID="39" presetClass="entr" presetSubtype="0" accel="10000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20"/>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20"/>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20"/>
                                        </p:tgtEl>
                                        <p:attrNameLst>
                                          <p:attrName>ppt_y</p:attrName>
                                        </p:attrNameLst>
                                      </p:cBhvr>
                                      <p:tavLst>
                                        <p:tav tm="0">
                                          <p:val>
                                            <p:strVal val="#ppt_y"/>
                                          </p:val>
                                        </p:tav>
                                        <p:tav tm="100000">
                                          <p:val>
                                            <p:strVal val="#ppt_y"/>
                                          </p:val>
                                        </p:tav>
                                      </p:tavLst>
                                    </p:anim>
                                  </p:childTnLst>
                                </p:cTn>
                              </p:par>
                              <p:par>
                                <p:cTn id="31" presetID="39" presetClass="entr" presetSubtype="0" accel="10000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8"/>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5" presetClass="entr" presetSubtype="10"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checkerboard(across)">
                                      <p:cBhvr>
                                        <p:cTn id="40" dur="2000"/>
                                        <p:tgtEl>
                                          <p:spTgt spid="28"/>
                                        </p:tgtEl>
                                      </p:cBhvr>
                                    </p:animEffect>
                                  </p:childTnLst>
                                </p:cTn>
                              </p:par>
                            </p:childTnLst>
                          </p:cTn>
                        </p:par>
                        <p:par>
                          <p:cTn id="41" fill="hold">
                            <p:stCondLst>
                              <p:cond delay="5000"/>
                            </p:stCondLst>
                            <p:childTnLst>
                              <p:par>
                                <p:cTn id="42" presetID="22" presetClass="entr" presetSubtype="4"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childTnLst>
                          </p:cTn>
                        </p:par>
                        <p:par>
                          <p:cTn id="45" fill="hold">
                            <p:stCondLst>
                              <p:cond delay="5500"/>
                            </p:stCondLst>
                            <p:childTnLst>
                              <p:par>
                                <p:cTn id="46" presetID="3" presetClass="entr" presetSubtype="10"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linds(horizontal)">
                                      <p:cBhvr>
                                        <p:cTn id="48" dur="500"/>
                                        <p:tgtEl>
                                          <p:spTgt spid="25"/>
                                        </p:tgtEl>
                                      </p:cBhvr>
                                    </p:animEffect>
                                  </p:childTnLst>
                                </p:cTn>
                              </p:par>
                            </p:childTnLst>
                          </p:cTn>
                        </p:par>
                        <p:par>
                          <p:cTn id="49" fill="hold">
                            <p:stCondLst>
                              <p:cond delay="6000"/>
                            </p:stCondLst>
                            <p:childTnLst>
                              <p:par>
                                <p:cTn id="50" presetID="5" presetClass="entr" presetSubtype="1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checkerboard(across)">
                                      <p:cBhvr>
                                        <p:cTn id="52" dur="1000"/>
                                        <p:tgtEl>
                                          <p:spTgt spid="26"/>
                                        </p:tgtEl>
                                      </p:cBhvr>
                                    </p:animEffect>
                                  </p:childTnLst>
                                </p:cTn>
                              </p:par>
                            </p:childTnLst>
                          </p:cTn>
                        </p:par>
                        <p:par>
                          <p:cTn id="53" fill="hold">
                            <p:stCondLst>
                              <p:cond delay="7000"/>
                            </p:stCondLst>
                            <p:childTnLst>
                              <p:par>
                                <p:cTn id="54" presetID="5" presetClass="entr" presetSubtype="1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checkerboard(across)">
                                      <p:cBhvr>
                                        <p:cTn id="56" dur="2000"/>
                                        <p:tgtEl>
                                          <p:spTgt spid="24"/>
                                        </p:tgtEl>
                                      </p:cBhvr>
                                    </p:animEffect>
                                  </p:childTnLst>
                                </p:cTn>
                              </p:par>
                              <p:par>
                                <p:cTn id="57" presetID="9"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dissolve">
                                      <p:cBhvr>
                                        <p:cTn id="59" dur="2000"/>
                                        <p:tgtEl>
                                          <p:spTgt spid="29"/>
                                        </p:tgtEl>
                                      </p:cBhvr>
                                    </p:animEffect>
                                  </p:childTnLst>
                                </p:cTn>
                              </p:par>
                            </p:childTnLst>
                          </p:cTn>
                        </p:par>
                        <p:par>
                          <p:cTn id="60" fill="hold">
                            <p:stCondLst>
                              <p:cond delay="9000"/>
                            </p:stCondLst>
                            <p:childTnLst>
                              <p:par>
                                <p:cTn id="61" presetID="14" presetClass="entr" presetSubtype="10"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randombar(horizontal)">
                                      <p:cBhvr>
                                        <p:cTn id="63"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P spid="24" grpId="0"/>
      <p:bldP spid="26"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539552" y="1196752"/>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10</a:t>
            </a:fld>
            <a:endParaRPr lang="es-MX" dirty="0"/>
          </a:p>
        </p:txBody>
      </p:sp>
      <p:sp>
        <p:nvSpPr>
          <p:cNvPr id="10" name="9 CuadroTexto"/>
          <p:cNvSpPr txBox="1"/>
          <p:nvPr/>
        </p:nvSpPr>
        <p:spPr>
          <a:xfrm>
            <a:off x="1835696" y="6237312"/>
            <a:ext cx="5328592" cy="323165"/>
          </a:xfrm>
          <a:prstGeom prst="rect">
            <a:avLst/>
          </a:prstGeom>
          <a:noFill/>
        </p:spPr>
        <p:txBody>
          <a:bodyPr wrap="square" rtlCol="0">
            <a:spAutoFit/>
          </a:bodyPr>
          <a:lstStyle/>
          <a:p>
            <a:r>
              <a:rPr lang="es-MX" sz="1500" b="1" cap="small" dirty="0" smtClean="0">
                <a:solidFill>
                  <a:schemeClr val="bg2"/>
                </a:solidFill>
                <a:cs typeface="Times New Roman" pitchFamily="18" charset="0"/>
              </a:rPr>
              <a:t>3.   </a:t>
            </a:r>
            <a:r>
              <a:rPr lang="es-MX" sz="1500" b="1" cap="small" dirty="0" smtClean="0">
                <a:cs typeface="Times New Roman" pitchFamily="18" charset="0"/>
              </a:rPr>
              <a:t>Mapa de infraestructura de Riego en el Estado de Guanajuato</a:t>
            </a:r>
            <a:r>
              <a:rPr lang="es-MX" sz="1200" dirty="0" smtClean="0">
                <a:solidFill>
                  <a:srgbClr val="C00000"/>
                </a:solidFill>
                <a:latin typeface="Times New Roman" pitchFamily="18" charset="0"/>
                <a:cs typeface="Times New Roman" pitchFamily="18" charset="0"/>
              </a:rPr>
              <a:t>.</a:t>
            </a:r>
            <a:endParaRPr lang="es-MX" dirty="0"/>
          </a:p>
        </p:txBody>
      </p:sp>
      <p:pic>
        <p:nvPicPr>
          <p:cNvPr id="3074" name="Picture 2" descr="http://sda.guanajuato.gob.mx/img/mapa.jpg"/>
          <p:cNvPicPr>
            <a:picLocks noChangeAspect="1" noChangeArrowheads="1"/>
          </p:cNvPicPr>
          <p:nvPr/>
        </p:nvPicPr>
        <p:blipFill>
          <a:blip r:embed="rId2" cstate="print"/>
          <a:srcRect/>
          <a:stretch>
            <a:fillRect/>
          </a:stretch>
        </p:blipFill>
        <p:spPr bwMode="auto">
          <a:xfrm>
            <a:off x="1403648" y="1412776"/>
            <a:ext cx="5832648" cy="4774711"/>
          </a:xfrm>
          <a:prstGeom prst="rect">
            <a:avLst/>
          </a:prstGeom>
          <a:noFill/>
        </p:spPr>
      </p:pic>
      <p:sp>
        <p:nvSpPr>
          <p:cNvPr id="11" name="10 Título"/>
          <p:cNvSpPr>
            <a:spLocks noGrp="1"/>
          </p:cNvSpPr>
          <p:nvPr>
            <p:ph type="title"/>
          </p:nvPr>
        </p:nvSpPr>
        <p:spPr>
          <a:xfrm>
            <a:off x="179512" y="332656"/>
            <a:ext cx="8784976" cy="778098"/>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25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INFRAESTRUCTURA DE RIEGO EN EL ESTADO DE GUANAJUATO</a:t>
            </a:r>
            <a:endParaRPr lang="es-MX" sz="25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1"/>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1000" fill="hold"/>
                                        <p:tgtEl>
                                          <p:spTgt spid="307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307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307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3074"/>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6" dur="10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7" dur="10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467544" y="1268760"/>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11</a:t>
            </a:fld>
            <a:endParaRPr lang="es-MX" dirty="0"/>
          </a:p>
        </p:txBody>
      </p:sp>
      <p:sp>
        <p:nvSpPr>
          <p:cNvPr id="10" name="9 CuadroTexto"/>
          <p:cNvSpPr txBox="1"/>
          <p:nvPr/>
        </p:nvSpPr>
        <p:spPr>
          <a:xfrm>
            <a:off x="1115616" y="6309320"/>
            <a:ext cx="6840760" cy="323165"/>
          </a:xfrm>
          <a:prstGeom prst="rect">
            <a:avLst/>
          </a:prstGeom>
          <a:noFill/>
        </p:spPr>
        <p:txBody>
          <a:bodyPr wrap="square" rtlCol="0">
            <a:spAutoFit/>
          </a:bodyPr>
          <a:lstStyle/>
          <a:p>
            <a:pPr algn="ctr"/>
            <a:r>
              <a:rPr lang="es-MX" sz="1500" b="1" cap="small" dirty="0" smtClean="0">
                <a:solidFill>
                  <a:schemeClr val="bg2"/>
                </a:solidFill>
                <a:cs typeface="Times New Roman" pitchFamily="18" charset="0"/>
              </a:rPr>
              <a:t>4.  </a:t>
            </a:r>
            <a:r>
              <a:rPr lang="es-MX" sz="1500" b="1" cap="small" dirty="0" smtClean="0">
                <a:cs typeface="Times New Roman" pitchFamily="18" charset="0"/>
              </a:rPr>
              <a:t>Mapa de infraestructura Turística en el Estado de Guanajuato</a:t>
            </a:r>
            <a:r>
              <a:rPr lang="es-MX" sz="1200" dirty="0" smtClean="0">
                <a:latin typeface="Times New Roman" pitchFamily="18" charset="0"/>
                <a:cs typeface="Times New Roman" pitchFamily="18" charset="0"/>
              </a:rPr>
              <a:t>.</a:t>
            </a:r>
            <a:endParaRPr lang="es-MX" dirty="0"/>
          </a:p>
        </p:txBody>
      </p:sp>
      <p:pic>
        <p:nvPicPr>
          <p:cNvPr id="27650" name="Picture 2" descr="D:\Desktop\mapa-gto.jpg"/>
          <p:cNvPicPr>
            <a:picLocks noChangeAspect="1" noChangeArrowheads="1"/>
          </p:cNvPicPr>
          <p:nvPr/>
        </p:nvPicPr>
        <p:blipFill>
          <a:blip r:embed="rId2" cstate="print"/>
          <a:srcRect/>
          <a:stretch>
            <a:fillRect/>
          </a:stretch>
        </p:blipFill>
        <p:spPr bwMode="auto">
          <a:xfrm>
            <a:off x="1115616" y="1412776"/>
            <a:ext cx="6840760" cy="4797695"/>
          </a:xfrm>
          <a:prstGeom prst="rect">
            <a:avLst/>
          </a:prstGeom>
          <a:noFill/>
        </p:spPr>
      </p:pic>
      <p:sp>
        <p:nvSpPr>
          <p:cNvPr id="9" name="8 Título"/>
          <p:cNvSpPr>
            <a:spLocks noGrp="1"/>
          </p:cNvSpPr>
          <p:nvPr>
            <p:ph type="title"/>
          </p:nvPr>
        </p:nvSpPr>
        <p:spPr>
          <a:xfrm>
            <a:off x="467544" y="332656"/>
            <a:ext cx="8136904" cy="994122"/>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MAPA DE INFRAESTRUCTURA TURÍSTICA</a:t>
            </a:r>
            <a:br>
              <a:rPr lang="es-MX"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br>
            <a:r>
              <a:rPr lang="es-MX"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EN EL ESTADO DE GUANAJUATO</a:t>
            </a:r>
            <a:endParaRPr lang="es-MX"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39" presetClass="entr" presetSubtype="0" accel="100000" fill="hold" nodeType="withEffect">
                                  <p:stCondLst>
                                    <p:cond delay="0"/>
                                  </p:stCondLst>
                                  <p:childTnLst>
                                    <p:set>
                                      <p:cBhvr>
                                        <p:cTn id="10" dur="1" fill="hold">
                                          <p:stCondLst>
                                            <p:cond delay="0"/>
                                          </p:stCondLst>
                                        </p:cTn>
                                        <p:tgtEl>
                                          <p:spTgt spid="27650"/>
                                        </p:tgtEl>
                                        <p:attrNameLst>
                                          <p:attrName>style.visibility</p:attrName>
                                        </p:attrNameLst>
                                      </p:cBhvr>
                                      <p:to>
                                        <p:strVal val="visible"/>
                                      </p:to>
                                    </p:set>
                                    <p:anim calcmode="lin" valueType="num">
                                      <p:cBhvr>
                                        <p:cTn id="11" dur="500" fill="hold"/>
                                        <p:tgtEl>
                                          <p:spTgt spid="27650"/>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27650"/>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27650"/>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27650"/>
                                        </p:tgtEl>
                                        <p:attrNameLst>
                                          <p:attrName>ppt_y</p:attrName>
                                        </p:attrNameLst>
                                      </p:cBhvr>
                                      <p:tavLst>
                                        <p:tav tm="0">
                                          <p:val>
                                            <p:strVal val="#ppt_y"/>
                                          </p:val>
                                        </p:tav>
                                        <p:tav tm="100000">
                                          <p:val>
                                            <p:strVal val="#ppt_y"/>
                                          </p:val>
                                        </p:tav>
                                      </p:tavLst>
                                    </p:anim>
                                  </p:childTnLst>
                                </p:cTn>
                              </p:par>
                              <p:par>
                                <p:cTn id="15" presetID="39" presetClass="entr" presetSubtype="0" accel="10000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childTnLst>
                                </p:cTn>
                              </p:par>
                              <p:par>
                                <p:cTn id="21" presetID="39" presetClass="entr" presetSubtype="0" accel="10000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número de diapositiva"/>
          <p:cNvSpPr>
            <a:spLocks noGrp="1"/>
          </p:cNvSpPr>
          <p:nvPr>
            <p:ph type="sldNum" sz="quarter" idx="12"/>
          </p:nvPr>
        </p:nvSpPr>
        <p:spPr/>
        <p:txBody>
          <a:bodyPr/>
          <a:lstStyle/>
          <a:p>
            <a:fld id="{8E7D8D15-0995-4287-80B8-13CDB68345C2}" type="slidenum">
              <a:rPr lang="es-MX" smtClean="0"/>
              <a:pPr/>
              <a:t>12</a:t>
            </a:fld>
            <a:endParaRPr lang="es-MX" dirty="0"/>
          </a:p>
        </p:txBody>
      </p:sp>
      <p:sp>
        <p:nvSpPr>
          <p:cNvPr id="7" name="1 Título"/>
          <p:cNvSpPr txBox="1">
            <a:spLocks/>
          </p:cNvSpPr>
          <p:nvPr/>
        </p:nvSpPr>
        <p:spPr>
          <a:xfrm>
            <a:off x="0" y="5373216"/>
            <a:ext cx="8533456" cy="857250"/>
          </a:xfrm>
          <a:prstGeom prst="rect">
            <a:avLst/>
          </a:prstGeom>
        </p:spPr>
        <p:txBody>
          <a:bodyPr vert="horz" anchor="ct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PISTA  DE  ATLETISMO</a:t>
            </a:r>
            <a:endParaRPr kumimoji="0" lang="es-MX" sz="36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pic>
        <p:nvPicPr>
          <p:cNvPr id="9" name="Picture 2"/>
          <p:cNvPicPr>
            <a:picLocks noChangeAspect="1" noChangeArrowheads="1"/>
          </p:cNvPicPr>
          <p:nvPr/>
        </p:nvPicPr>
        <p:blipFill>
          <a:blip r:embed="rId2" cstate="print">
            <a:clrChange>
              <a:clrFrom>
                <a:srgbClr val="FFFFFD"/>
              </a:clrFrom>
              <a:clrTo>
                <a:srgbClr val="FFFFFD">
                  <a:alpha val="0"/>
                </a:srgbClr>
              </a:clrTo>
            </a:clrChange>
          </a:blip>
          <a:srcRect/>
          <a:stretch>
            <a:fillRect/>
          </a:stretch>
        </p:blipFill>
        <p:spPr bwMode="auto">
          <a:xfrm>
            <a:off x="1115616" y="5373216"/>
            <a:ext cx="959803" cy="936104"/>
          </a:xfrm>
          <a:prstGeom prst="rect">
            <a:avLst/>
          </a:prstGeom>
          <a:noFill/>
          <a:ln w="9525">
            <a:noFill/>
            <a:miter lim="800000"/>
            <a:headEnd/>
            <a:tailEnd/>
          </a:ln>
        </p:spPr>
      </p:pic>
      <p:pic>
        <p:nvPicPr>
          <p:cNvPr id="10" name="Picture 3"/>
          <p:cNvPicPr>
            <a:picLocks noChangeAspect="1" noChangeArrowheads="1"/>
          </p:cNvPicPr>
          <p:nvPr/>
        </p:nvPicPr>
        <p:blipFill>
          <a:blip r:embed="rId3" cstate="print">
            <a:clrChange>
              <a:clrFrom>
                <a:srgbClr val="FFFFFD"/>
              </a:clrFrom>
              <a:clrTo>
                <a:srgbClr val="FFFFFD">
                  <a:alpha val="0"/>
                </a:srgbClr>
              </a:clrTo>
            </a:clrChange>
          </a:blip>
          <a:srcRect/>
          <a:stretch>
            <a:fillRect/>
          </a:stretch>
        </p:blipFill>
        <p:spPr bwMode="auto">
          <a:xfrm>
            <a:off x="7236296" y="5373216"/>
            <a:ext cx="864096" cy="864096"/>
          </a:xfrm>
          <a:prstGeom prst="rect">
            <a:avLst/>
          </a:prstGeom>
          <a:noFill/>
          <a:ln w="9525">
            <a:noFill/>
            <a:miter lim="800000"/>
            <a:headEnd/>
            <a:tailEnd/>
          </a:ln>
        </p:spPr>
      </p:pic>
      <p:pic>
        <p:nvPicPr>
          <p:cNvPr id="5122" name="Picture 2"/>
          <p:cNvPicPr>
            <a:picLocks noChangeAspect="1" noChangeArrowheads="1"/>
          </p:cNvPicPr>
          <p:nvPr/>
        </p:nvPicPr>
        <p:blipFill>
          <a:blip r:embed="rId4" cstate="print"/>
          <a:srcRect l="62306" t="19485" r="23519" b="47440"/>
          <a:stretch>
            <a:fillRect/>
          </a:stretch>
        </p:blipFill>
        <p:spPr bwMode="auto">
          <a:xfrm>
            <a:off x="3635896" y="1052736"/>
            <a:ext cx="2232249" cy="3255363"/>
          </a:xfrm>
          <a:prstGeom prst="round2DiagRect">
            <a:avLst/>
          </a:prstGeom>
          <a:noFill/>
          <a:ln w="9525">
            <a:noFill/>
            <a:miter lim="800000"/>
            <a:headEnd/>
            <a:tailEnd/>
          </a:ln>
        </p:spPr>
      </p:pic>
      <p:pic>
        <p:nvPicPr>
          <p:cNvPr id="11" name="Picture 3"/>
          <p:cNvPicPr>
            <a:picLocks noChangeAspect="1" noChangeArrowheads="1"/>
          </p:cNvPicPr>
          <p:nvPr/>
        </p:nvPicPr>
        <p:blipFill>
          <a:blip r:embed="rId5" cstate="print"/>
          <a:srcRect l="54337" t="66735" r="26472" b="10000"/>
          <a:stretch>
            <a:fillRect/>
          </a:stretch>
        </p:blipFill>
        <p:spPr bwMode="auto">
          <a:xfrm>
            <a:off x="6156176" y="1052736"/>
            <a:ext cx="2339752" cy="1772816"/>
          </a:xfrm>
          <a:prstGeom prst="round2DiagRect">
            <a:avLst/>
          </a:prstGeom>
          <a:noFill/>
          <a:ln w="9525">
            <a:noFill/>
            <a:miter lim="800000"/>
            <a:headEnd/>
            <a:tailEnd/>
          </a:ln>
        </p:spPr>
      </p:pic>
      <p:pic>
        <p:nvPicPr>
          <p:cNvPr id="12" name="Picture 3"/>
          <p:cNvPicPr>
            <a:picLocks noChangeAspect="1" noChangeArrowheads="1"/>
          </p:cNvPicPr>
          <p:nvPr/>
        </p:nvPicPr>
        <p:blipFill>
          <a:blip r:embed="rId5" cstate="print"/>
          <a:srcRect l="33956" t="66735" r="47144" b="10000"/>
          <a:stretch>
            <a:fillRect/>
          </a:stretch>
        </p:blipFill>
        <p:spPr bwMode="auto">
          <a:xfrm>
            <a:off x="1115616" y="2636912"/>
            <a:ext cx="2304256" cy="1772816"/>
          </a:xfrm>
          <a:prstGeom prst="round2DiagRect">
            <a:avLst>
              <a:gd name="adj1" fmla="val 10936"/>
              <a:gd name="adj2" fmla="val 0"/>
            </a:avLst>
          </a:prstGeom>
          <a:noFill/>
          <a:ln w="9525">
            <a:noFill/>
            <a:miter lim="800000"/>
            <a:headEnd/>
            <a:tailEnd/>
          </a:ln>
        </p:spPr>
      </p:pic>
      <p:sp>
        <p:nvSpPr>
          <p:cNvPr id="13" name="12 Botón de acción: Inicio">
            <a:hlinkClick r:id="rId6"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par>
                          <p:cTn id="14" fill="hold">
                            <p:stCondLst>
                              <p:cond delay="500"/>
                            </p:stCondLst>
                            <p:childTnLst>
                              <p:par>
                                <p:cTn id="15" presetID="40" presetClass="entr" presetSubtype="0" fill="hold" grpId="0" nodeType="after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1"/>
                                          </p:val>
                                        </p:tav>
                                        <p:tav tm="100000">
                                          <p:val>
                                            <p:strVal val="#ppt_x"/>
                                          </p:val>
                                        </p:tav>
                                      </p:tavLst>
                                    </p:anim>
                                    <p:anim calcmode="lin" valueType="num">
                                      <p:cBhvr>
                                        <p:cTn id="19" dur="10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49" presetClass="entr" presetSubtype="0" decel="10000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 calcmode="lin" valueType="num">
                                      <p:cBhvr>
                                        <p:cTn id="25" dur="500" fill="hold"/>
                                        <p:tgtEl>
                                          <p:spTgt spid="10"/>
                                        </p:tgtEl>
                                        <p:attrNameLst>
                                          <p:attrName>style.rotation</p:attrName>
                                        </p:attrNameLst>
                                      </p:cBhvr>
                                      <p:tavLst>
                                        <p:tav tm="0">
                                          <p:val>
                                            <p:fltVal val="360"/>
                                          </p:val>
                                        </p:tav>
                                        <p:tav tm="100000">
                                          <p:val>
                                            <p:fltVal val="0"/>
                                          </p:val>
                                        </p:tav>
                                      </p:tavLst>
                                    </p:anim>
                                    <p:animEffect transition="in" filter="fade">
                                      <p:cBhvr>
                                        <p:cTn id="26" dur="500"/>
                                        <p:tgtEl>
                                          <p:spTgt spid="10"/>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 calcmode="lin" valueType="num">
                                      <p:cBhvr>
                                        <p:cTn id="31" dur="500" fill="hold"/>
                                        <p:tgtEl>
                                          <p:spTgt spid="9"/>
                                        </p:tgtEl>
                                        <p:attrNameLst>
                                          <p:attrName>style.rotation</p:attrName>
                                        </p:attrNameLst>
                                      </p:cBhvr>
                                      <p:tavLst>
                                        <p:tav tm="0">
                                          <p:val>
                                            <p:fltVal val="360"/>
                                          </p:val>
                                        </p:tav>
                                        <p:tav tm="100000">
                                          <p:val>
                                            <p:fltVal val="0"/>
                                          </p:val>
                                        </p:tav>
                                      </p:tavLst>
                                    </p:anim>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deportes.info/wp-content/uploads/pistatletismoweb.jpg"/>
          <p:cNvPicPr>
            <a:picLocks noChangeAspect="1" noChangeArrowheads="1"/>
          </p:cNvPicPr>
          <p:nvPr/>
        </p:nvPicPr>
        <p:blipFill>
          <a:blip r:embed="rId2" cstate="print"/>
          <a:srcRect/>
          <a:stretch>
            <a:fillRect/>
          </a:stretch>
        </p:blipFill>
        <p:spPr bwMode="auto">
          <a:xfrm>
            <a:off x="5076056" y="2018844"/>
            <a:ext cx="3600401" cy="2850317"/>
          </a:xfrm>
          <a:prstGeom prst="rect">
            <a:avLst/>
          </a:prstGeom>
          <a:noFill/>
          <a:effectLst/>
        </p:spPr>
      </p:pic>
      <p:cxnSp>
        <p:nvCxnSpPr>
          <p:cNvPr id="5" name="4 Conector recto"/>
          <p:cNvCxnSpPr/>
          <p:nvPr/>
        </p:nvCxnSpPr>
        <p:spPr>
          <a:xfrm>
            <a:off x="539552" y="1196752"/>
            <a:ext cx="8208912" cy="0"/>
          </a:xfrm>
          <a:prstGeom prst="line">
            <a:avLst/>
          </a:prstGeom>
          <a:ln/>
        </p:spPr>
        <p:style>
          <a:lnRef idx="3">
            <a:schemeClr val="accent2"/>
          </a:lnRef>
          <a:fillRef idx="0">
            <a:schemeClr val="accent2"/>
          </a:fillRef>
          <a:effectRef idx="2">
            <a:schemeClr val="accent2"/>
          </a:effectRef>
          <a:fontRef idx="minor">
            <a:schemeClr val="tx1"/>
          </a:fontRef>
        </p:style>
      </p:cxnSp>
      <p:sp>
        <p:nvSpPr>
          <p:cNvPr id="7169" name="Rectangle 1"/>
          <p:cNvSpPr>
            <a:spLocks noChangeArrowheads="1"/>
          </p:cNvSpPr>
          <p:nvPr/>
        </p:nvSpPr>
        <p:spPr bwMode="auto">
          <a:xfrm>
            <a:off x="467544" y="1695291"/>
            <a:ext cx="4464496"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MX" dirty="0" smtClean="0"/>
              <a:t>El atletismo es un deporte que contiene un conjunto de disciplinas agrupadas en carreras, Saltos, lanzamientos, pruebas combinadas y marcha. Es el arte de superar el rendimiento de los adversarios en velocidad o en resistencia, en distancia o en altura.</a:t>
            </a:r>
          </a:p>
          <a:p>
            <a:pPr algn="just"/>
            <a:endParaRPr lang="es-MX" dirty="0" smtClean="0"/>
          </a:p>
          <a:p>
            <a:pPr algn="just"/>
            <a:r>
              <a:rPr lang="es-MX" dirty="0" smtClean="0"/>
              <a:t>El número de pruebas, ya sea individuales o en equipo, ha variado con el tiempo y las mentalidades. El atletismo es uno de los pocos deportes practicado universalmente, ya sea en el mundo </a:t>
            </a:r>
            <a:r>
              <a:rPr lang="es-MX" i="1" dirty="0" smtClean="0"/>
              <a:t>aficionado</a:t>
            </a:r>
            <a:r>
              <a:rPr lang="es-MX" dirty="0" smtClean="0"/>
              <a:t> o en muchas competiciones a todos los niveles. La simplicidad y los pocos medios necesarios para su práctica explican en parte este éxito.</a:t>
            </a:r>
          </a:p>
        </p:txBody>
      </p:sp>
      <p:sp>
        <p:nvSpPr>
          <p:cNvPr id="8" name="7 Marcador de número de diapositiva"/>
          <p:cNvSpPr>
            <a:spLocks noGrp="1"/>
          </p:cNvSpPr>
          <p:nvPr>
            <p:ph type="sldNum" sz="quarter" idx="12"/>
          </p:nvPr>
        </p:nvSpPr>
        <p:spPr/>
        <p:txBody>
          <a:bodyPr/>
          <a:lstStyle/>
          <a:p>
            <a:fld id="{8E7D8D15-0995-4287-80B8-13CDB68345C2}" type="slidenum">
              <a:rPr lang="es-MX" smtClean="0"/>
              <a:pPr/>
              <a:t>13</a:t>
            </a:fld>
            <a:endParaRPr lang="es-MX" dirty="0"/>
          </a:p>
        </p:txBody>
      </p:sp>
      <p:sp>
        <p:nvSpPr>
          <p:cNvPr id="7" name="3 Título"/>
          <p:cNvSpPr txBox="1">
            <a:spLocks/>
          </p:cNvSpPr>
          <p:nvPr/>
        </p:nvSpPr>
        <p:spPr>
          <a:xfrm>
            <a:off x="683568" y="260648"/>
            <a:ext cx="8064896" cy="929258"/>
          </a:xfrm>
          <a:prstGeom prst="rect">
            <a:avLst/>
          </a:prstGeo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ANTECEDENTES PISTA DE ATLETISMO</a:t>
            </a:r>
            <a:endParaRPr kumimoji="0" lang="es-MX" sz="36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9" name="8 CuadroTexto"/>
          <p:cNvSpPr txBox="1"/>
          <p:nvPr/>
        </p:nvSpPr>
        <p:spPr>
          <a:xfrm>
            <a:off x="5076056" y="5229200"/>
            <a:ext cx="3636912" cy="307777"/>
          </a:xfrm>
          <a:prstGeom prst="rect">
            <a:avLst/>
          </a:prstGeom>
          <a:noFill/>
        </p:spPr>
        <p:txBody>
          <a:bodyPr wrap="square" rtlCol="0">
            <a:spAutoFit/>
          </a:bodyPr>
          <a:lstStyle/>
          <a:p>
            <a:pPr algn="ctr"/>
            <a:r>
              <a:rPr lang="es-MX" sz="1400" b="1" cap="small" dirty="0" smtClean="0">
                <a:solidFill>
                  <a:schemeClr val="bg2"/>
                </a:solidFill>
                <a:cs typeface="Times New Roman" pitchFamily="18" charset="0"/>
              </a:rPr>
              <a:t>30. </a:t>
            </a:r>
            <a:r>
              <a:rPr lang="es-MX" sz="1400" b="1" cap="small" dirty="0" smtClean="0">
                <a:cs typeface="Times New Roman" pitchFamily="18" charset="0"/>
              </a:rPr>
              <a:t>Pista De Atletismo Con Espacio Para Pruebas</a:t>
            </a:r>
            <a:endParaRPr lang="es-MX" sz="1600" dirty="0"/>
          </a:p>
        </p:txBody>
      </p:sp>
      <p:sp>
        <p:nvSpPr>
          <p:cNvPr id="10" name="9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323528" y="1052736"/>
            <a:ext cx="856895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MX" sz="1600" dirty="0" smtClean="0"/>
              <a:t>El atletismo es la forma organizada más antigua de deporte y se viene celebrando desde hace miles de años. Las primeras reuniones organizadas fueron los juegos olímpicos que iniciaron los griegos en el año 776 a.C. Durante muchos años, el principal evento olímpico fue el pentatlón, que comprendía lanzamientos de disco y jabalina, carreras a campo traviesa, salto de longitud y lucha libre. Otras pruebas, como las carreras de hombres con armaduras, formaron parte más tarde del programa. Los romanos continuaron celebrando las pruebas olímpicas después de conquistar Grecia en el 146 a.C. En el año 394 d.C., el emperador romano Teodosio abolió los juegos. Durante ocho siglos no se celebraron competiciones organizadas de atletismo. Restauradas en Gran Bretaña alrededor de la mitad del siglo XIX, las pruebas atléticas se convirtieron gradualmente en el deporte favorito de los ingleses. En 1834 un grupo de entusiastas de esta nacionalidad acordaron los mínimos exigibles para competir en determinadas pruebas. También en el siglo XIX se realizaron las primeras reuniones atléticas universitarias entre las universidades de Oxford y Cambridge (1864), el primer mitin nacional en Londres (1866) y el primer mitin amateur celebrado en Estados Unidos en pista cubierta (1868).</a:t>
            </a:r>
          </a:p>
          <a:p>
            <a:pPr algn="just"/>
            <a:r>
              <a:rPr lang="es-MX" sz="1600" dirty="0" smtClean="0"/>
              <a:t/>
            </a:r>
            <a:br>
              <a:rPr lang="es-MX" sz="1600" dirty="0" smtClean="0"/>
            </a:br>
            <a:r>
              <a:rPr lang="es-MX" sz="1600" dirty="0" smtClean="0"/>
              <a:t>El atletismo adquirió posteriormente un gran seguimiento en Europa y América. En 1896 se iniciaron en Atenas los Juegos Olímpicos, una modificación restaurada de los antiguos juegos que los griegos celebraban en Olimpia. Más tarde los juegos se han celebrado en varios países a intervalos de cuatro años, excepto durante las dos guerras mundiales. En 1913 se fundó la Federación Internacional de Atletismo Amateur (International Amateur Athletic Federation, IAAF). Con sede central en Londres, la IAAF es el organismo rector de las competiciones de atletismo a escala internacional, estableciendo las reglas y dando oficialidad a los récords obtenidos por los atletas.</a:t>
            </a:r>
          </a:p>
        </p:txBody>
      </p:sp>
      <p:sp>
        <p:nvSpPr>
          <p:cNvPr id="8" name="7 Marcador de número de diapositiva"/>
          <p:cNvSpPr>
            <a:spLocks noGrp="1"/>
          </p:cNvSpPr>
          <p:nvPr>
            <p:ph type="sldNum" sz="quarter" idx="12"/>
          </p:nvPr>
        </p:nvSpPr>
        <p:spPr/>
        <p:txBody>
          <a:bodyPr/>
          <a:lstStyle/>
          <a:p>
            <a:fld id="{8E7D8D15-0995-4287-80B8-13CDB68345C2}" type="slidenum">
              <a:rPr lang="es-MX" smtClean="0"/>
              <a:pPr/>
              <a:t>14</a:t>
            </a:fld>
            <a:endParaRPr lang="es-MX" dirty="0"/>
          </a:p>
        </p:txBody>
      </p:sp>
      <p:cxnSp>
        <p:nvCxnSpPr>
          <p:cNvPr id="7" name="6 Conector recto"/>
          <p:cNvCxnSpPr/>
          <p:nvPr/>
        </p:nvCxnSpPr>
        <p:spPr>
          <a:xfrm>
            <a:off x="539552" y="908720"/>
            <a:ext cx="8208912" cy="0"/>
          </a:xfrm>
          <a:prstGeom prst="line">
            <a:avLst/>
          </a:prstGeom>
          <a:ln/>
        </p:spPr>
        <p:style>
          <a:lnRef idx="3">
            <a:schemeClr val="accent2"/>
          </a:lnRef>
          <a:fillRef idx="0">
            <a:schemeClr val="accent2"/>
          </a:fillRef>
          <a:effectRef idx="2">
            <a:schemeClr val="accent2"/>
          </a:effectRef>
          <a:fontRef idx="minor">
            <a:schemeClr val="tx1"/>
          </a:fontRef>
        </p:style>
      </p:cxnSp>
      <p:sp>
        <p:nvSpPr>
          <p:cNvPr id="9" name="3 Título"/>
          <p:cNvSpPr txBox="1">
            <a:spLocks/>
          </p:cNvSpPr>
          <p:nvPr/>
        </p:nvSpPr>
        <p:spPr>
          <a:xfrm>
            <a:off x="683568" y="116632"/>
            <a:ext cx="8064896" cy="929258"/>
          </a:xfrm>
          <a:prstGeom prst="rect">
            <a:avLst/>
          </a:prstGeo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ANTECEDENTES PISTA DE ATLETISMO</a:t>
            </a:r>
            <a:endParaRPr kumimoji="0" lang="es-MX" sz="36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6" name="5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539552" y="1052736"/>
            <a:ext cx="8208912" cy="0"/>
          </a:xfrm>
          <a:prstGeom prst="line">
            <a:avLst/>
          </a:prstGeom>
          <a:ln/>
        </p:spPr>
        <p:style>
          <a:lnRef idx="3">
            <a:schemeClr val="accent2"/>
          </a:lnRef>
          <a:fillRef idx="0">
            <a:schemeClr val="accent2"/>
          </a:fillRef>
          <a:effectRef idx="2">
            <a:schemeClr val="accent2"/>
          </a:effectRef>
          <a:fontRef idx="minor">
            <a:schemeClr val="tx1"/>
          </a:fontRef>
        </p:style>
      </p:cxnSp>
      <p:sp>
        <p:nvSpPr>
          <p:cNvPr id="7169" name="Rectangle 1"/>
          <p:cNvSpPr>
            <a:spLocks noChangeArrowheads="1"/>
          </p:cNvSpPr>
          <p:nvPr/>
        </p:nvSpPr>
        <p:spPr bwMode="auto">
          <a:xfrm>
            <a:off x="539552" y="1340768"/>
            <a:ext cx="8352928"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MX" dirty="0" smtClean="0"/>
              <a:t>1. Para la practica del atletismo es necesario la existencia de una pista atlética. En esta se desarrollan diversas disciplinas agrupadas en carreras, saltos y lanzamientos.</a:t>
            </a:r>
          </a:p>
          <a:p>
            <a:pPr algn="just"/>
            <a:r>
              <a:rPr lang="es-MX" dirty="0" smtClean="0"/>
              <a:t/>
            </a:r>
            <a:br>
              <a:rPr lang="es-MX" dirty="0" smtClean="0"/>
            </a:br>
            <a:r>
              <a:rPr lang="es-MX" dirty="0" smtClean="0"/>
              <a:t>2. Estas disciplinas pueden ser practicadas independientemente del tipo constructivo de la pista. Sólo deben existir los espacios necesarios para cada una de ellas.</a:t>
            </a:r>
            <a:br>
              <a:rPr lang="es-MX" dirty="0" smtClean="0"/>
            </a:br>
            <a:r>
              <a:rPr lang="es-MX" dirty="0" smtClean="0"/>
              <a:t/>
            </a:r>
            <a:br>
              <a:rPr lang="es-MX" dirty="0" smtClean="0"/>
            </a:br>
            <a:r>
              <a:rPr lang="es-MX" dirty="0" smtClean="0"/>
              <a:t>3. La mayoría de las carreras se desarrollan en la pista propiamente tal. Las pistas oficiales (homologadas por la Federación Internacional) son de 400 m. Existen también pistas "semiolímpicas" que tienen un perímetro de 200 m. El número de pistas oficiales es de 8 andariveles (nivel internacional) o de 6 andarivel (nivel secundario).</a:t>
            </a:r>
            <a:br>
              <a:rPr lang="es-MX" dirty="0" smtClean="0"/>
            </a:br>
            <a:r>
              <a:rPr lang="es-MX" dirty="0" smtClean="0"/>
              <a:t/>
            </a:r>
            <a:br>
              <a:rPr lang="es-MX" dirty="0" smtClean="0"/>
            </a:br>
            <a:r>
              <a:rPr lang="es-MX" dirty="0" smtClean="0"/>
              <a:t>4. Los saltos se desarrollan perimetralmente a la pista, con zonas especialmente demarcadas para ello. Además presentan fosos (salto largo y triple) y zonas donde se ubican colchonetones (salto alto y con garrocha).</a:t>
            </a:r>
            <a:br>
              <a:rPr lang="es-MX" dirty="0" smtClean="0"/>
            </a:br>
            <a:r>
              <a:rPr lang="es-MX" dirty="0" smtClean="0"/>
              <a:t/>
            </a:r>
            <a:br>
              <a:rPr lang="es-MX" dirty="0" smtClean="0"/>
            </a:br>
            <a:r>
              <a:rPr lang="es-MX" dirty="0" smtClean="0"/>
              <a:t>5. Constructivamente existen diversas posibilidades de pistas, ceniza (escoria), césped, tierra o sintéticas. Todas estas tienen diversos requerimientos tanto técnicos como económicos.</a:t>
            </a:r>
            <a:endParaRPr lang="es-MX" b="1" dirty="0" smtClean="0"/>
          </a:p>
        </p:txBody>
      </p:sp>
      <p:sp>
        <p:nvSpPr>
          <p:cNvPr id="8" name="7 Marcador de número de diapositiva"/>
          <p:cNvSpPr>
            <a:spLocks noGrp="1"/>
          </p:cNvSpPr>
          <p:nvPr>
            <p:ph type="sldNum" sz="quarter" idx="12"/>
          </p:nvPr>
        </p:nvSpPr>
        <p:spPr/>
        <p:txBody>
          <a:bodyPr/>
          <a:lstStyle/>
          <a:p>
            <a:fld id="{8E7D8D15-0995-4287-80B8-13CDB68345C2}" type="slidenum">
              <a:rPr lang="es-MX" smtClean="0"/>
              <a:pPr/>
              <a:t>15</a:t>
            </a:fld>
            <a:endParaRPr lang="es-MX" dirty="0"/>
          </a:p>
        </p:txBody>
      </p:sp>
      <p:sp>
        <p:nvSpPr>
          <p:cNvPr id="7" name="3 Título"/>
          <p:cNvSpPr txBox="1">
            <a:spLocks/>
          </p:cNvSpPr>
          <p:nvPr/>
        </p:nvSpPr>
        <p:spPr>
          <a:xfrm>
            <a:off x="683568" y="116632"/>
            <a:ext cx="8064896" cy="929258"/>
          </a:xfrm>
          <a:prstGeom prst="rect">
            <a:avLst/>
          </a:prstGeom>
        </p:spPr>
        <p:txBody>
          <a:bodyPr anchor="ct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GENERALIDADES DE UNA PISTA DE ATLETISMO</a:t>
            </a:r>
            <a:endParaRPr kumimoji="0" lang="es-MX" sz="32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6" name="5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539552" y="1052736"/>
            <a:ext cx="8208912" cy="0"/>
          </a:xfrm>
          <a:prstGeom prst="line">
            <a:avLst/>
          </a:prstGeom>
          <a:ln/>
        </p:spPr>
        <p:style>
          <a:lnRef idx="3">
            <a:schemeClr val="accent2"/>
          </a:lnRef>
          <a:fillRef idx="0">
            <a:schemeClr val="accent2"/>
          </a:fillRef>
          <a:effectRef idx="2">
            <a:schemeClr val="accent2"/>
          </a:effectRef>
          <a:fontRef idx="minor">
            <a:schemeClr val="tx1"/>
          </a:fontRef>
        </p:style>
      </p:cxnSp>
      <p:sp>
        <p:nvSpPr>
          <p:cNvPr id="7169" name="Rectangle 1"/>
          <p:cNvSpPr>
            <a:spLocks noChangeArrowheads="1"/>
          </p:cNvSpPr>
          <p:nvPr/>
        </p:nvSpPr>
        <p:spPr bwMode="auto">
          <a:xfrm>
            <a:off x="539552" y="1196752"/>
            <a:ext cx="813690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buClr>
                <a:schemeClr val="bg2"/>
              </a:buClr>
              <a:buFont typeface="Wingdings 2" pitchFamily="18" charset="2"/>
              <a:buChar char="Þ"/>
            </a:pPr>
            <a:r>
              <a:rPr lang="es-MX" sz="1600" b="1" u="sng" dirty="0" smtClean="0">
                <a:solidFill>
                  <a:schemeClr val="bg2"/>
                </a:solidFill>
                <a:effectLst>
                  <a:outerShdw blurRad="38100" dist="38100" dir="2700000" algn="tl">
                    <a:srgbClr val="000000">
                      <a:alpha val="43137"/>
                    </a:srgbClr>
                  </a:outerShdw>
                </a:effectLst>
              </a:rPr>
              <a:t>ARTÍCULO 140- La Instalación de Atletismo</a:t>
            </a:r>
          </a:p>
          <a:p>
            <a:pPr algn="just"/>
            <a:r>
              <a:rPr lang="es-MX" sz="1600" b="1" dirty="0" smtClean="0"/>
              <a:t> </a:t>
            </a:r>
          </a:p>
          <a:p>
            <a:pPr algn="just"/>
            <a:r>
              <a:rPr lang="es-MX" sz="1600" dirty="0" smtClean="0"/>
              <a:t>Cualquier superficie firme y uniforme, conforme a las especificaciones definidas en el Manual de Instalaciones de Atletismo de la IAAF, puede utilizarse para el atletismo. Las competiciones de atletismo desarrolladas según el Artículo. 1.1.(a), (b), (c) y (d) y las competiciones controladas directamente por la IAAF sólo pueden tener lugar en instalaciones con pistas de superficie sintética conforme a las "Especificaciones de Actuación para las Superficies Sintéticas de la IAAF" y que dispongan de un Certificado de Aprobación vigente Clase 1 de la IAAF.</a:t>
            </a:r>
          </a:p>
          <a:p>
            <a:pPr algn="just"/>
            <a:r>
              <a:rPr lang="es-MX" sz="1600" dirty="0" smtClean="0"/>
              <a:t>Se recomienda que cuando se dispone de instalaciones de este tipo, también deben celebrarse en ellas las competiciones según el Artículo 1.1 (e), (f) (g) y (h). En cualquier caso, se exigirá un Certificado Clase 2 que confirme la exactitud dimensional de las instalaciones para pruebas de atletismo, en el formato requerido según el Sistema de Certificación de la IAAF, a todas las instalaciones destinadas al uso para competiciones organizadas bajo el Artículo 1.1 (a) a (h).</a:t>
            </a:r>
          </a:p>
          <a:p>
            <a:pPr algn="just"/>
            <a:r>
              <a:rPr lang="es-MX" sz="1600" b="1" dirty="0" smtClean="0">
                <a:solidFill>
                  <a:schemeClr val="bg2"/>
                </a:solidFill>
              </a:rPr>
              <a:t>Nota (i): </a:t>
            </a:r>
            <a:r>
              <a:rPr lang="es-MX" sz="1600" dirty="0" smtClean="0"/>
              <a:t>El Manual de Instalaciones de Atletismo de la IAAF, publicado en 2003 y que puede ser solicitado al Secretariado General de la IAAF, contiene descripciones detalladas y precisas para la planificación y construcción de instalaciones de atletismo e incluye gráficos adicionales para la medición y marcaje de la pista.</a:t>
            </a:r>
          </a:p>
          <a:p>
            <a:pPr algn="just"/>
            <a:r>
              <a:rPr lang="es-MX" sz="1600" b="1" dirty="0" smtClean="0">
                <a:solidFill>
                  <a:schemeClr val="bg2"/>
                </a:solidFill>
              </a:rPr>
              <a:t>Nota (ii):</a:t>
            </a:r>
            <a:r>
              <a:rPr lang="es-MX" sz="1600" dirty="0" smtClean="0">
                <a:solidFill>
                  <a:schemeClr val="bg2"/>
                </a:solidFill>
              </a:rPr>
              <a:t> </a:t>
            </a:r>
            <a:r>
              <a:rPr lang="es-MX" sz="1600" dirty="0" smtClean="0"/>
              <a:t>Un impreso oficial del Certificado de medición de la instalación puede solicitarse a la IAAF, estando disponible también en su página web.</a:t>
            </a:r>
          </a:p>
          <a:p>
            <a:pPr algn="just"/>
            <a:r>
              <a:rPr lang="es-MX" sz="1600" b="1" dirty="0" smtClean="0">
                <a:solidFill>
                  <a:schemeClr val="bg2"/>
                </a:solidFill>
              </a:rPr>
              <a:t>Nota (iii):</a:t>
            </a:r>
            <a:r>
              <a:rPr lang="es-MX" sz="1600" dirty="0" smtClean="0">
                <a:solidFill>
                  <a:schemeClr val="bg2"/>
                </a:solidFill>
              </a:rPr>
              <a:t> </a:t>
            </a:r>
            <a:r>
              <a:rPr lang="es-MX" sz="1600" dirty="0" smtClean="0"/>
              <a:t>Este Artículo no se aplica a las pruebas de carrera y de marcha organizadas en recorridos en carretera o de campo a través.</a:t>
            </a:r>
            <a:endParaRPr lang="es-MX" sz="1600" b="1" dirty="0" smtClean="0"/>
          </a:p>
        </p:txBody>
      </p:sp>
      <p:sp>
        <p:nvSpPr>
          <p:cNvPr id="8" name="7 Marcador de número de diapositiva"/>
          <p:cNvSpPr>
            <a:spLocks noGrp="1"/>
          </p:cNvSpPr>
          <p:nvPr>
            <p:ph type="sldNum" sz="quarter" idx="12"/>
          </p:nvPr>
        </p:nvSpPr>
        <p:spPr/>
        <p:txBody>
          <a:bodyPr/>
          <a:lstStyle/>
          <a:p>
            <a:fld id="{8E7D8D15-0995-4287-80B8-13CDB68345C2}" type="slidenum">
              <a:rPr lang="es-MX" smtClean="0"/>
              <a:pPr/>
              <a:t>16</a:t>
            </a:fld>
            <a:endParaRPr lang="es-MX" dirty="0"/>
          </a:p>
        </p:txBody>
      </p:sp>
      <p:sp>
        <p:nvSpPr>
          <p:cNvPr id="7" name="3 Título"/>
          <p:cNvSpPr txBox="1">
            <a:spLocks/>
          </p:cNvSpPr>
          <p:nvPr/>
        </p:nvSpPr>
        <p:spPr>
          <a:xfrm>
            <a:off x="683568" y="116632"/>
            <a:ext cx="8064896" cy="929258"/>
          </a:xfrm>
          <a:prstGeom prst="rect">
            <a:avLst/>
          </a:prstGeom>
        </p:spPr>
        <p:txBody>
          <a:bodyPr anchor="ct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REGLAMENTO DE LA IAAF (INSTALACIONES)</a:t>
            </a:r>
            <a:endParaRPr kumimoji="0" lang="es-MX" sz="32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6" name="5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539552" y="1196752"/>
            <a:ext cx="8208912" cy="0"/>
          </a:xfrm>
          <a:prstGeom prst="line">
            <a:avLst/>
          </a:prstGeom>
          <a:ln/>
        </p:spPr>
        <p:style>
          <a:lnRef idx="3">
            <a:schemeClr val="accent2"/>
          </a:lnRef>
          <a:fillRef idx="0">
            <a:schemeClr val="accent2"/>
          </a:fillRef>
          <a:effectRef idx="2">
            <a:schemeClr val="accent2"/>
          </a:effectRef>
          <a:fontRef idx="minor">
            <a:schemeClr val="tx1"/>
          </a:fontRef>
        </p:style>
      </p:cxnSp>
      <p:sp>
        <p:nvSpPr>
          <p:cNvPr id="7169" name="Rectangle 1"/>
          <p:cNvSpPr>
            <a:spLocks noChangeArrowheads="1"/>
          </p:cNvSpPr>
          <p:nvPr/>
        </p:nvSpPr>
        <p:spPr bwMode="auto">
          <a:xfrm>
            <a:off x="611560" y="1412195"/>
            <a:ext cx="8064896"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MX" sz="1400" dirty="0" smtClean="0"/>
              <a:t>1. Necesariamente se deberá tener un levantamiento topográfico de� lugar para lograr la nivelación adecuada. Además se deberá trazar la pista en su eje longitudinal en el sentido norte sur.</a:t>
            </a:r>
          </a:p>
          <a:p>
            <a:pPr algn="just"/>
            <a:r>
              <a:rPr lang="es-MX" sz="1400" dirty="0" smtClean="0"/>
              <a:t/>
            </a:r>
            <a:br>
              <a:rPr lang="es-MX" sz="1400" dirty="0" smtClean="0"/>
            </a:br>
            <a:r>
              <a:rPr lang="es-MX" sz="1400" dirty="0" smtClean="0"/>
              <a:t>2. Se deberá realizar una excavación de aproximadamente 45 cm. para poder recibir las diferentes capas que componen la pista según su calidad.</a:t>
            </a:r>
          </a:p>
          <a:p>
            <a:pPr algn="just"/>
            <a:r>
              <a:rPr lang="es-MX" sz="1400" dirty="0" smtClean="0"/>
              <a:t/>
            </a:r>
            <a:br>
              <a:rPr lang="es-MX" sz="1400" dirty="0" smtClean="0"/>
            </a:br>
            <a:r>
              <a:rPr lang="es-MX" sz="1400" dirty="0" smtClean="0"/>
              <a:t>3. Se deberá realizar una nivelación hacia los drenajes de la pista con una pendiente M 0,8%. Estos drenajes debieran ir en el perímetro interior de la pista y llevar las aguas hacia pozos absorbentes ubicados estratégicamente en los cuatro puntos finales de las rectas.</a:t>
            </a:r>
          </a:p>
          <a:p>
            <a:pPr algn="just"/>
            <a:r>
              <a:rPr lang="es-MX" sz="1400" dirty="0" smtClean="0"/>
              <a:t/>
            </a:r>
            <a:br>
              <a:rPr lang="es-MX" sz="1400" dirty="0" smtClean="0"/>
            </a:br>
            <a:r>
              <a:rPr lang="es-MX" sz="1400" dirty="0" smtClean="0"/>
              <a:t>4. Para el caso de las pistas de ceniza, se deberán colocar una capa de drenaje de 15 a 20 cm. de bolones de un tamaño de 30 y 60 mm. Luego una cama de ripio de 10 cm. de espesor de un tamaño de 1 1/2". Después se deberá colocar una cama de cascote de ladrillo quemado de 7 cm para recibir una capa de escoria gruesa (5 a 15 mm). Por ultimo se colocará una capa de 10 cm de una mezcla de 60% ceniza fina (1 a 5 mm), 30% arcilla y limo y 10% de tierra vegetal.</a:t>
            </a:r>
          </a:p>
          <a:p>
            <a:pPr algn="just"/>
            <a:r>
              <a:rPr lang="es-MX" sz="1400" dirty="0" smtClean="0"/>
              <a:t/>
            </a:r>
            <a:br>
              <a:rPr lang="es-MX" sz="1400" dirty="0" smtClean="0"/>
            </a:br>
            <a:r>
              <a:rPr lang="es-MX" sz="1400" dirty="0" smtClean="0"/>
              <a:t>5. Para el caso de pista de tierra, se deberá realizar un escarpe de aproximadamente 10 cm para nivelar y mejorar el terreno. La nivelación deberá tener una pendiente del 0,8%. Una vez nivelado el terreno se deberá compactar mecánicamente manteniendo las pendientes. Se deberá rellenar la superficie con tierra libre de material pedregoso para luego ir compactando mecánicamente cada 5 cm. La capa final y en la cual se realizarán las pruebas deberá ser una mezcla de tierra vegetal y maicillo compactada mecánicamente con rodillo de mínimo 750 Kg.</a:t>
            </a:r>
            <a:endParaRPr lang="es-MX" sz="1400" b="1" dirty="0" smtClean="0"/>
          </a:p>
        </p:txBody>
      </p:sp>
      <p:sp>
        <p:nvSpPr>
          <p:cNvPr id="8" name="7 Marcador de número de diapositiva"/>
          <p:cNvSpPr>
            <a:spLocks noGrp="1"/>
          </p:cNvSpPr>
          <p:nvPr>
            <p:ph type="sldNum" sz="quarter" idx="12"/>
          </p:nvPr>
        </p:nvSpPr>
        <p:spPr/>
        <p:txBody>
          <a:bodyPr/>
          <a:lstStyle/>
          <a:p>
            <a:fld id="{8E7D8D15-0995-4287-80B8-13CDB68345C2}" type="slidenum">
              <a:rPr lang="es-MX" smtClean="0"/>
              <a:pPr/>
              <a:t>17</a:t>
            </a:fld>
            <a:endParaRPr lang="es-MX" dirty="0"/>
          </a:p>
        </p:txBody>
      </p:sp>
      <p:sp>
        <p:nvSpPr>
          <p:cNvPr id="7" name="3 Título"/>
          <p:cNvSpPr txBox="1">
            <a:spLocks/>
          </p:cNvSpPr>
          <p:nvPr/>
        </p:nvSpPr>
        <p:spPr>
          <a:xfrm>
            <a:off x="683568" y="116632"/>
            <a:ext cx="8064896" cy="929258"/>
          </a:xfrm>
          <a:prstGeom prst="rect">
            <a:avLst/>
          </a:prstGeom>
        </p:spPr>
        <p:txBody>
          <a:bodyPr anchor="ct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PISTAS ATLÉTICAS</a:t>
            </a:r>
            <a:endParaRPr kumimoji="0" lang="es-MX" sz="36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6" name="5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539552" y="1196752"/>
            <a:ext cx="8208912" cy="0"/>
          </a:xfrm>
          <a:prstGeom prst="line">
            <a:avLst/>
          </a:prstGeom>
          <a:ln/>
        </p:spPr>
        <p:style>
          <a:lnRef idx="3">
            <a:schemeClr val="accent2"/>
          </a:lnRef>
          <a:fillRef idx="0">
            <a:schemeClr val="accent2"/>
          </a:fillRef>
          <a:effectRef idx="2">
            <a:schemeClr val="accent2"/>
          </a:effectRef>
          <a:fontRef idx="minor">
            <a:schemeClr val="tx1"/>
          </a:fontRef>
        </p:style>
      </p:cxnSp>
      <p:sp>
        <p:nvSpPr>
          <p:cNvPr id="7169" name="Rectangle 1"/>
          <p:cNvSpPr>
            <a:spLocks noChangeArrowheads="1"/>
          </p:cNvSpPr>
          <p:nvPr/>
        </p:nvSpPr>
        <p:spPr bwMode="auto">
          <a:xfrm>
            <a:off x="611560" y="1628800"/>
            <a:ext cx="396044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MX" dirty="0" smtClean="0"/>
              <a:t>6. Para las pistas sintéticas se deberá realizar una excavación de 35 cm en todas las zonas compactando mecánicamente y manteniendo una pendiente del 0,8%. Luego se deberá colocar una sub-base, mezcla de áridos definidos por el proveedor del sintético. Sobre la sub-base se deberán colocar capas asfáltica sucesivas en caliente, las que deberán alcanzar el nivel optimo para la colocación de la pista sintética. El acabado final se realizará con un pavimento sintético a base de caucho. Este pavimento puede ser colocado en rollos o in situ.</a:t>
            </a:r>
            <a:endParaRPr lang="es-MX" b="1" dirty="0" smtClean="0"/>
          </a:p>
        </p:txBody>
      </p:sp>
      <p:sp>
        <p:nvSpPr>
          <p:cNvPr id="8" name="7 Marcador de número de diapositiva"/>
          <p:cNvSpPr>
            <a:spLocks noGrp="1"/>
          </p:cNvSpPr>
          <p:nvPr>
            <p:ph type="sldNum" sz="quarter" idx="12"/>
          </p:nvPr>
        </p:nvSpPr>
        <p:spPr/>
        <p:txBody>
          <a:bodyPr/>
          <a:lstStyle/>
          <a:p>
            <a:fld id="{8E7D8D15-0995-4287-80B8-13CDB68345C2}" type="slidenum">
              <a:rPr lang="es-MX" smtClean="0"/>
              <a:pPr/>
              <a:t>18</a:t>
            </a:fld>
            <a:endParaRPr lang="es-MX" dirty="0"/>
          </a:p>
        </p:txBody>
      </p:sp>
      <p:pic>
        <p:nvPicPr>
          <p:cNvPr id="7" name="Picture 2" descr="http://www.mexicoenfotos.com/fotos/01-mexico-coahuila-monclova-12182378251240.jpg"/>
          <p:cNvPicPr>
            <a:picLocks noChangeAspect="1" noChangeArrowheads="1"/>
          </p:cNvPicPr>
          <p:nvPr/>
        </p:nvPicPr>
        <p:blipFill>
          <a:blip r:embed="rId2" cstate="print"/>
          <a:srcRect t="9993"/>
          <a:stretch>
            <a:fillRect/>
          </a:stretch>
        </p:blipFill>
        <p:spPr bwMode="auto">
          <a:xfrm>
            <a:off x="4788024" y="1988840"/>
            <a:ext cx="3824085" cy="2808312"/>
          </a:xfrm>
          <a:prstGeom prst="rect">
            <a:avLst/>
          </a:prstGeom>
          <a:noFill/>
          <a:ln>
            <a:noFill/>
          </a:ln>
        </p:spPr>
      </p:pic>
      <p:sp>
        <p:nvSpPr>
          <p:cNvPr id="9" name="3 Título"/>
          <p:cNvSpPr txBox="1">
            <a:spLocks/>
          </p:cNvSpPr>
          <p:nvPr/>
        </p:nvSpPr>
        <p:spPr>
          <a:xfrm>
            <a:off x="683568" y="116632"/>
            <a:ext cx="8064896" cy="929258"/>
          </a:xfrm>
          <a:prstGeom prst="rect">
            <a:avLst/>
          </a:prstGeom>
        </p:spPr>
        <p:txBody>
          <a:bodyPr anchor="ct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PISTAS ATLÉTICAS</a:t>
            </a:r>
            <a:endParaRPr kumimoji="0" lang="es-MX" sz="36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10" name="9 CuadroTexto"/>
          <p:cNvSpPr txBox="1"/>
          <p:nvPr/>
        </p:nvSpPr>
        <p:spPr>
          <a:xfrm>
            <a:off x="5004048" y="5229200"/>
            <a:ext cx="3492896" cy="307777"/>
          </a:xfrm>
          <a:prstGeom prst="rect">
            <a:avLst/>
          </a:prstGeom>
          <a:noFill/>
        </p:spPr>
        <p:txBody>
          <a:bodyPr wrap="square" rtlCol="0">
            <a:spAutoFit/>
          </a:bodyPr>
          <a:lstStyle/>
          <a:p>
            <a:pPr algn="ctr"/>
            <a:r>
              <a:rPr lang="es-MX" sz="1400" b="1" cap="small" dirty="0" smtClean="0">
                <a:solidFill>
                  <a:schemeClr val="bg2"/>
                </a:solidFill>
                <a:cs typeface="Times New Roman" pitchFamily="18" charset="0"/>
              </a:rPr>
              <a:t>31. </a:t>
            </a:r>
            <a:r>
              <a:rPr lang="es-MX" sz="1400" b="1" cap="small" dirty="0" smtClean="0">
                <a:cs typeface="Times New Roman" pitchFamily="18" charset="0"/>
              </a:rPr>
              <a:t>Pista De Atletismo</a:t>
            </a:r>
            <a:endParaRPr lang="es-MX" sz="1600" dirty="0"/>
          </a:p>
        </p:txBody>
      </p:sp>
      <p:sp>
        <p:nvSpPr>
          <p:cNvPr id="11" name="10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539552" y="1196752"/>
            <a:ext cx="8208912" cy="0"/>
          </a:xfrm>
          <a:prstGeom prst="line">
            <a:avLst/>
          </a:prstGeom>
          <a:ln/>
        </p:spPr>
        <p:style>
          <a:lnRef idx="3">
            <a:schemeClr val="accent2"/>
          </a:lnRef>
          <a:fillRef idx="0">
            <a:schemeClr val="accent2"/>
          </a:fillRef>
          <a:effectRef idx="2">
            <a:schemeClr val="accent2"/>
          </a:effectRef>
          <a:fontRef idx="minor">
            <a:schemeClr val="tx1"/>
          </a:fontRef>
        </p:style>
      </p:cxnSp>
      <p:sp>
        <p:nvSpPr>
          <p:cNvPr id="7169" name="Rectangle 1"/>
          <p:cNvSpPr>
            <a:spLocks noChangeArrowheads="1"/>
          </p:cNvSpPr>
          <p:nvPr/>
        </p:nvSpPr>
        <p:spPr bwMode="auto">
          <a:xfrm>
            <a:off x="539552" y="1484784"/>
            <a:ext cx="806489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MX" sz="1600" dirty="0" smtClean="0"/>
              <a:t>La longitud de una pista estándar de carreras será de 400 m. La pista tendrá dos rectas paralelas y dos curvas cuyos radios serán iguales. A no ser que sea una pista de hierba, el interior de la pista estará limitado por un bordillo de material apropiado, de aproximadamente 5 cm. de alto y un mínimo de 5 cm. de ancho. </a:t>
            </a:r>
          </a:p>
          <a:p>
            <a:endParaRPr lang="es-MX" sz="1600" dirty="0" smtClean="0"/>
          </a:p>
          <a:p>
            <a:r>
              <a:rPr lang="es-MX" sz="1600" dirty="0" smtClean="0"/>
              <a:t>La separación de las calles seguirá las especificaciones del siguiente gráfico:</a:t>
            </a:r>
            <a:endParaRPr lang="es-MX" sz="1600" b="1" dirty="0" smtClean="0"/>
          </a:p>
        </p:txBody>
      </p:sp>
      <p:sp>
        <p:nvSpPr>
          <p:cNvPr id="8" name="7 Marcador de número de diapositiva"/>
          <p:cNvSpPr>
            <a:spLocks noGrp="1"/>
          </p:cNvSpPr>
          <p:nvPr>
            <p:ph type="sldNum" sz="quarter" idx="12"/>
          </p:nvPr>
        </p:nvSpPr>
        <p:spPr/>
        <p:txBody>
          <a:bodyPr/>
          <a:lstStyle/>
          <a:p>
            <a:fld id="{8E7D8D15-0995-4287-80B8-13CDB68345C2}" type="slidenum">
              <a:rPr lang="es-MX" smtClean="0"/>
              <a:pPr/>
              <a:t>19</a:t>
            </a:fld>
            <a:endParaRPr lang="es-MX" dirty="0"/>
          </a:p>
        </p:txBody>
      </p:sp>
      <p:pic>
        <p:nvPicPr>
          <p:cNvPr id="2050" name="Picture 2" descr="http://concurso.cnice.mec.es/cnice2005/50_educacion_atletismo/curso/archivos/anchura_calles.gif"/>
          <p:cNvPicPr>
            <a:picLocks noChangeAspect="1" noChangeArrowheads="1"/>
          </p:cNvPicPr>
          <p:nvPr/>
        </p:nvPicPr>
        <p:blipFill>
          <a:blip r:embed="rId2" cstate="print">
            <a:lum bright="20000"/>
          </a:blip>
          <a:srcRect l="13924" t="11013" r="15190" b="9146"/>
          <a:stretch>
            <a:fillRect/>
          </a:stretch>
        </p:blipFill>
        <p:spPr bwMode="auto">
          <a:xfrm>
            <a:off x="2339752" y="3356992"/>
            <a:ext cx="4536504" cy="2349261"/>
          </a:xfrm>
          <a:prstGeom prst="rect">
            <a:avLst/>
          </a:prstGeom>
          <a:noFill/>
        </p:spPr>
      </p:pic>
      <p:sp>
        <p:nvSpPr>
          <p:cNvPr id="7" name="3 Título"/>
          <p:cNvSpPr txBox="1">
            <a:spLocks/>
          </p:cNvSpPr>
          <p:nvPr/>
        </p:nvSpPr>
        <p:spPr>
          <a:xfrm>
            <a:off x="683568" y="116632"/>
            <a:ext cx="8064896" cy="929258"/>
          </a:xfrm>
          <a:prstGeom prst="rect">
            <a:avLst/>
          </a:prstGeom>
        </p:spPr>
        <p:txBody>
          <a:bodyPr anchor="ct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NORMATIVIDAD CONADE</a:t>
            </a:r>
            <a:endParaRPr kumimoji="0" lang="es-MX" sz="36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9" name="8 CuadroTexto"/>
          <p:cNvSpPr txBox="1"/>
          <p:nvPr/>
        </p:nvSpPr>
        <p:spPr>
          <a:xfrm>
            <a:off x="2699792" y="5733256"/>
            <a:ext cx="3996952" cy="307777"/>
          </a:xfrm>
          <a:prstGeom prst="rect">
            <a:avLst/>
          </a:prstGeom>
          <a:noFill/>
        </p:spPr>
        <p:txBody>
          <a:bodyPr wrap="square" rtlCol="0">
            <a:spAutoFit/>
          </a:bodyPr>
          <a:lstStyle/>
          <a:p>
            <a:pPr algn="ctr"/>
            <a:r>
              <a:rPr lang="es-MX" sz="1400" b="1" cap="small" dirty="0" smtClean="0">
                <a:solidFill>
                  <a:schemeClr val="bg2"/>
                </a:solidFill>
                <a:cs typeface="Times New Roman" pitchFamily="18" charset="0"/>
              </a:rPr>
              <a:t>32. </a:t>
            </a:r>
            <a:r>
              <a:rPr lang="es-MX" sz="1400" b="1" cap="small" dirty="0" smtClean="0">
                <a:cs typeface="Times New Roman" pitchFamily="18" charset="0"/>
              </a:rPr>
              <a:t>División De Carriles Para Pista De Atletismo</a:t>
            </a:r>
            <a:endParaRPr lang="es-MX" sz="1600" dirty="0"/>
          </a:p>
        </p:txBody>
      </p:sp>
      <p:sp>
        <p:nvSpPr>
          <p:cNvPr id="10" name="9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Pergamino vertical">
            <a:hlinkClick r:id="rId4" action="ppaction://hlinkfile"/>
          </p:cNvPr>
          <p:cNvSpPr/>
          <p:nvPr/>
        </p:nvSpPr>
        <p:spPr>
          <a:xfrm>
            <a:off x="7524328" y="3861048"/>
            <a:ext cx="1152128" cy="1224136"/>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200" i="1" dirty="0" smtClean="0"/>
              <a:t>Click para ver planos</a:t>
            </a:r>
            <a:endParaRPr lang="es-MX" sz="1200" i="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7D8D15-0995-4287-80B8-13CDB68345C2}" type="slidenum">
              <a:rPr lang="es-MX" smtClean="0"/>
              <a:pPr/>
              <a:t>2</a:t>
            </a:fld>
            <a:endParaRPr lang="es-MX" dirty="0"/>
          </a:p>
        </p:txBody>
      </p:sp>
      <p:sp>
        <p:nvSpPr>
          <p:cNvPr id="4" name="3 Título"/>
          <p:cNvSpPr txBox="1">
            <a:spLocks/>
          </p:cNvSpPr>
          <p:nvPr/>
        </p:nvSpPr>
        <p:spPr>
          <a:xfrm>
            <a:off x="611560" y="260648"/>
            <a:ext cx="8229600" cy="85725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4000" b="1" dirty="0" smtClean="0">
                <a:solidFill>
                  <a:schemeClr val="tx2"/>
                </a:solidFill>
                <a:latin typeface="+mj-lt"/>
                <a:ea typeface="+mj-ea"/>
                <a:cs typeface="+mj-cs"/>
              </a:rPr>
              <a:t>Í</a:t>
            </a:r>
            <a:r>
              <a:rPr kumimoji="0" lang="es-ES" sz="4000" b="1" i="0" u="none" strike="noStrike" kern="1200" cap="none" spc="0" normalizeH="0" baseline="0" noProof="0" dirty="0" smtClean="0">
                <a:ln>
                  <a:noFill/>
                </a:ln>
                <a:solidFill>
                  <a:schemeClr val="tx2"/>
                </a:solidFill>
                <a:effectLst/>
                <a:uLnTx/>
                <a:uFillTx/>
                <a:latin typeface="+mj-lt"/>
                <a:ea typeface="+mj-ea"/>
                <a:cs typeface="+mj-cs"/>
              </a:rPr>
              <a:t>NDICE	</a:t>
            </a:r>
            <a:endParaRPr kumimoji="0" lang="es-MX" sz="4000" b="1" i="0" u="none" strike="noStrike" kern="1200" cap="none" spc="0" normalizeH="0" baseline="0" noProof="0" dirty="0">
              <a:ln>
                <a:noFill/>
              </a:ln>
              <a:solidFill>
                <a:schemeClr val="tx2"/>
              </a:solidFill>
              <a:effectLst/>
              <a:uLnTx/>
              <a:uFillTx/>
              <a:latin typeface="+mj-lt"/>
              <a:ea typeface="+mj-ea"/>
              <a:cs typeface="+mj-cs"/>
            </a:endParaRPr>
          </a:p>
        </p:txBody>
      </p:sp>
      <p:cxnSp>
        <p:nvCxnSpPr>
          <p:cNvPr id="5" name="4 Conector recto"/>
          <p:cNvCxnSpPr/>
          <p:nvPr/>
        </p:nvCxnSpPr>
        <p:spPr>
          <a:xfrm>
            <a:off x="611560" y="980728"/>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graphicFrame>
        <p:nvGraphicFramePr>
          <p:cNvPr id="9" name="8 Tabla"/>
          <p:cNvGraphicFramePr>
            <a:graphicFrameLocks noGrp="1"/>
          </p:cNvGraphicFramePr>
          <p:nvPr/>
        </p:nvGraphicFramePr>
        <p:xfrm>
          <a:off x="2267744" y="1412776"/>
          <a:ext cx="5256584" cy="2895600"/>
        </p:xfrm>
        <a:graphic>
          <a:graphicData uri="http://schemas.openxmlformats.org/drawingml/2006/table">
            <a:tbl>
              <a:tblPr firstRow="1" bandRow="1">
                <a:tableStyleId>{2D5ABB26-0587-4C30-8999-92F81FD0307C}</a:tableStyleId>
              </a:tblPr>
              <a:tblGrid>
                <a:gridCol w="432048"/>
                <a:gridCol w="4824536"/>
              </a:tblGrid>
              <a:tr h="229736">
                <a:tc>
                  <a:txBody>
                    <a:bodyPr/>
                    <a:lstStyle/>
                    <a:p>
                      <a:endParaRPr lang="es-MX"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rtl="0" eaLnBrk="1" latinLnBrk="0" hangingPunct="1"/>
                      <a:r>
                        <a:rPr kumimoji="0" lang="es-MX" sz="1400" b="1" u="sng" kern="1200" cap="small" dirty="0" smtClean="0">
                          <a:solidFill>
                            <a:schemeClr val="bg2"/>
                          </a:solidFill>
                          <a:latin typeface="+mn-lt"/>
                          <a:ea typeface="+mn-ea"/>
                          <a:cs typeface="+mn-cs"/>
                          <a:hlinkClick r:id="rId2" action="ppaction://hlinksldjump"/>
                        </a:rPr>
                        <a:t>Portada</a:t>
                      </a:r>
                      <a:endParaRPr kumimoji="0" lang="es-MX" sz="1400" b="1" u="sng" kern="1200" cap="small" dirty="0">
                        <a:solidFill>
                          <a:schemeClr val="bg2"/>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2968">
                <a:tc>
                  <a:txBody>
                    <a:bodyPr/>
                    <a:lstStyle/>
                    <a:p>
                      <a:endParaRPr lang="es-MX"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u="sng" cap="small" dirty="0" smtClean="0">
                          <a:solidFill>
                            <a:schemeClr val="bg2"/>
                          </a:solidFill>
                        </a:rPr>
                        <a:t>Índice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2968">
                <a:tc>
                  <a:txBody>
                    <a:bodyPr/>
                    <a:lstStyle/>
                    <a:p>
                      <a:pPr marL="0" algn="ctr" rtl="0" eaLnBrk="1" latinLnBrk="0" hangingPunct="1"/>
                      <a:r>
                        <a:rPr kumimoji="0" lang="es-MX" sz="1400" b="1" kern="1200" dirty="0" smtClean="0">
                          <a:solidFill>
                            <a:schemeClr val="bg2"/>
                          </a:solidFill>
                          <a:effectLst>
                            <a:outerShdw blurRad="38100" dist="38100" dir="2700000" algn="tl">
                              <a:srgbClr val="000000">
                                <a:alpha val="43137"/>
                              </a:srgbClr>
                            </a:outerShdw>
                          </a:effectLst>
                          <a:latin typeface="+mn-lt"/>
                          <a:ea typeface="+mn-ea"/>
                          <a:cs typeface="+mn-cs"/>
                        </a:rPr>
                        <a:t>I.</a:t>
                      </a:r>
                      <a:endParaRPr kumimoji="0" lang="es-MX" sz="1400" b="1" kern="1200" dirty="0">
                        <a:solidFill>
                          <a:schemeClr val="bg2"/>
                        </a:solidFill>
                        <a:effectLst>
                          <a:outerShdw blurRad="38100" dist="38100" dir="2700000" algn="tl">
                            <a:srgbClr val="000000">
                              <a:alpha val="43137"/>
                            </a:srgbClr>
                          </a:outerShdw>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u="sng" cap="small" dirty="0" smtClean="0">
                          <a:solidFill>
                            <a:schemeClr val="bg2"/>
                          </a:solidFill>
                          <a:hlinkClick r:id="rId3" action="ppaction://hlinksldjump"/>
                        </a:rPr>
                        <a:t>Justificación</a:t>
                      </a:r>
                      <a:r>
                        <a:rPr lang="es-MX" sz="1400" b="1" u="sng" cap="small" baseline="0" dirty="0" smtClean="0">
                          <a:solidFill>
                            <a:schemeClr val="bg2"/>
                          </a:solidFill>
                          <a:hlinkClick r:id="rId3" action="ppaction://hlinksldjump"/>
                        </a:rPr>
                        <a:t> Del Proyecto</a:t>
                      </a:r>
                      <a:endParaRPr lang="es-MX" sz="1400" b="1" u="sng" cap="small" baseline="0" dirty="0" smtClean="0">
                        <a:solidFill>
                          <a:schemeClr val="bg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ctr"/>
                      <a:r>
                        <a:rPr lang="es-MX" sz="1400" b="1" dirty="0" smtClean="0">
                          <a:solidFill>
                            <a:schemeClr val="bg2"/>
                          </a:solidFill>
                          <a:effectLst>
                            <a:outerShdw blurRad="38100" dist="38100" dir="2700000" algn="tl">
                              <a:srgbClr val="000000">
                                <a:alpha val="43137"/>
                              </a:srgbClr>
                            </a:outerShdw>
                          </a:effectLst>
                        </a:rPr>
                        <a:t>II.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cap="small" dirty="0" smtClean="0">
                          <a:solidFill>
                            <a:schemeClr val="tx1"/>
                          </a:solidFill>
                          <a:hlinkClick r:id="rId4" action="ppaction://hlinksldjump"/>
                        </a:rPr>
                        <a:t>Antecedentes</a:t>
                      </a:r>
                      <a:r>
                        <a:rPr lang="es-MX" sz="1400" b="1" cap="small" baseline="0" dirty="0" smtClean="0">
                          <a:solidFill>
                            <a:schemeClr val="tx1"/>
                          </a:solidFill>
                          <a:hlinkClick r:id="rId4" action="ppaction://hlinksldjump"/>
                        </a:rPr>
                        <a:t> De San Luis De La Paz, Guanajuato</a:t>
                      </a:r>
                      <a:endParaRPr lang="es-MX" sz="1400" b="1" cap="small" dirty="0">
                        <a:solidFill>
                          <a:schemeClr val="tx1"/>
                        </a:solidFill>
                      </a:endParaRPr>
                    </a:p>
                    <a:p>
                      <a:pPr marL="1257300" lvl="1" indent="-355600" defTabSz="1257300">
                        <a:buClr>
                          <a:schemeClr val="bg2"/>
                        </a:buClr>
                        <a:buSzPct val="85000"/>
                        <a:buFont typeface="Wingdings 2" pitchFamily="18" charset="2"/>
                        <a:buChar char="â"/>
                      </a:pPr>
                      <a:r>
                        <a:rPr lang="es-ES" sz="1400" b="1" cap="small" baseline="0" dirty="0" smtClean="0">
                          <a:solidFill>
                            <a:schemeClr val="tx1"/>
                          </a:solidFill>
                          <a:latin typeface="Calibri" pitchFamily="34" charset="0"/>
                          <a:hlinkClick r:id="rId5" action="ppaction://hlinksldjump"/>
                        </a:rPr>
                        <a:t>Geografía</a:t>
                      </a:r>
                      <a:endParaRPr lang="es-ES" sz="1400" b="1" cap="small" baseline="0" dirty="0" smtClean="0">
                        <a:solidFill>
                          <a:schemeClr val="tx1"/>
                        </a:solidFill>
                        <a:latin typeface="Calibri" pitchFamily="34" charset="0"/>
                      </a:endParaRPr>
                    </a:p>
                    <a:p>
                      <a:pPr marL="1257300" lvl="1" indent="-355600" defTabSz="1257300">
                        <a:buClr>
                          <a:schemeClr val="bg2"/>
                        </a:buClr>
                        <a:buSzPct val="85000"/>
                        <a:buFont typeface="Wingdings 2" pitchFamily="18" charset="2"/>
                        <a:buChar char="â"/>
                      </a:pPr>
                      <a:r>
                        <a:rPr lang="es-ES" sz="1400" b="1" cap="small" baseline="0" dirty="0" smtClean="0">
                          <a:solidFill>
                            <a:schemeClr val="tx1"/>
                          </a:solidFill>
                          <a:latin typeface="Calibri" pitchFamily="34" charset="0"/>
                          <a:hlinkClick r:id="rId6" action="ppaction://hlinksldjump"/>
                        </a:rPr>
                        <a:t>Mapa De Equipamiento Urbano</a:t>
                      </a:r>
                      <a:endParaRPr lang="es-ES" sz="1400" b="1" cap="small" baseline="0" dirty="0" smtClean="0">
                        <a:solidFill>
                          <a:schemeClr val="tx1"/>
                        </a:solidFill>
                        <a:latin typeface="Calibri" pitchFamily="34" charset="0"/>
                      </a:endParaRPr>
                    </a:p>
                    <a:p>
                      <a:pPr marL="1257300" lvl="1" indent="-355600" defTabSz="1257300">
                        <a:buClr>
                          <a:schemeClr val="bg2"/>
                        </a:buClr>
                        <a:buSzPct val="85000"/>
                        <a:buFont typeface="Wingdings 2" pitchFamily="18" charset="2"/>
                        <a:buChar char="â"/>
                      </a:pPr>
                      <a:r>
                        <a:rPr lang="es-ES" sz="1400" b="1" cap="small" baseline="0" dirty="0" smtClean="0">
                          <a:solidFill>
                            <a:schemeClr val="tx1"/>
                          </a:solidFill>
                          <a:latin typeface="Calibri" pitchFamily="34" charset="0"/>
                          <a:hlinkClick r:id="rId7" action="ppaction://hlinksldjump"/>
                        </a:rPr>
                        <a:t>Infraestructura De Riego</a:t>
                      </a:r>
                      <a:endParaRPr lang="es-ES" sz="1400" b="1" cap="small" baseline="0" dirty="0" smtClean="0">
                        <a:solidFill>
                          <a:schemeClr val="tx1"/>
                        </a:solidFill>
                        <a:latin typeface="Calibri" pitchFamily="34" charset="0"/>
                      </a:endParaRPr>
                    </a:p>
                    <a:p>
                      <a:pPr marL="1257300" lvl="1" indent="-355600" defTabSz="1257300">
                        <a:buClr>
                          <a:schemeClr val="bg2"/>
                        </a:buClr>
                        <a:buSzPct val="85000"/>
                        <a:buFont typeface="Wingdings 2" pitchFamily="18" charset="2"/>
                        <a:buChar char="â"/>
                      </a:pPr>
                      <a:r>
                        <a:rPr lang="es-ES" sz="1400" b="1" cap="small" baseline="0" dirty="0" smtClean="0">
                          <a:solidFill>
                            <a:schemeClr val="tx1"/>
                          </a:solidFill>
                          <a:latin typeface="Calibri" pitchFamily="34" charset="0"/>
                          <a:hlinkClick r:id="rId8" action="ppaction://hlinksldjump"/>
                        </a:rPr>
                        <a:t>Infraestructura turística</a:t>
                      </a:r>
                      <a:endParaRPr lang="es-ES" sz="1400" b="1" cap="small" baseline="0" dirty="0" smtClean="0">
                        <a:solidFill>
                          <a:schemeClr val="tx1"/>
                        </a:solidFill>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6944">
                <a:tc>
                  <a:txBody>
                    <a:bodyPr/>
                    <a:lstStyle/>
                    <a:p>
                      <a:pPr algn="ctr"/>
                      <a:r>
                        <a:rPr lang="es-MX" sz="1400" b="1" dirty="0" smtClean="0">
                          <a:solidFill>
                            <a:schemeClr val="bg2"/>
                          </a:solidFill>
                          <a:effectLst>
                            <a:outerShdw blurRad="38100" dist="38100" dir="2700000" algn="tl">
                              <a:srgbClr val="000000">
                                <a:alpha val="43137"/>
                              </a:srgbClr>
                            </a:outerShdw>
                          </a:effectLst>
                        </a:rPr>
                        <a:t>III.</a:t>
                      </a:r>
                      <a:endParaRPr lang="es-MX" sz="1400" b="1" dirty="0">
                        <a:solidFill>
                          <a:schemeClr val="bg2"/>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cap="small" dirty="0" smtClean="0">
                          <a:solidFill>
                            <a:schemeClr val="tx1"/>
                          </a:solidFill>
                          <a:hlinkClick r:id="rId9" action="ppaction://hlinksldjump"/>
                        </a:rPr>
                        <a:t>Metodología</a:t>
                      </a:r>
                      <a:endParaRPr lang="es-MX" sz="1400" b="1" cap="small" dirty="0" smtClean="0">
                        <a:solidFill>
                          <a:schemeClr val="tx1"/>
                        </a:solidFill>
                      </a:endParaRPr>
                    </a:p>
                    <a:p>
                      <a:pPr marL="1257300" lvl="2" indent="-342900">
                        <a:buClr>
                          <a:srgbClr val="660033"/>
                        </a:buClr>
                        <a:buFont typeface="Wingdings 2" pitchFamily="18" charset="2"/>
                        <a:buChar char="â"/>
                      </a:pPr>
                      <a:r>
                        <a:rPr kumimoji="0" lang="es-ES" sz="1400" b="1" u="none" kern="1200" cap="small" baseline="0" dirty="0" smtClean="0">
                          <a:solidFill>
                            <a:schemeClr val="tx1"/>
                          </a:solidFill>
                          <a:latin typeface="+mn-lt"/>
                          <a:ea typeface="+mn-ea"/>
                          <a:cs typeface="Times New Roman" pitchFamily="18" charset="0"/>
                          <a:hlinkClick r:id="rId9" action="ppaction://hlinksldjump"/>
                        </a:rPr>
                        <a:t>Pista De Atletismo</a:t>
                      </a:r>
                      <a:endParaRPr kumimoji="0" lang="es-ES" sz="1400" b="1" u="none" kern="1200" cap="small" baseline="0" dirty="0" smtClean="0">
                        <a:solidFill>
                          <a:schemeClr val="tx1"/>
                        </a:solidFill>
                        <a:latin typeface="+mn-lt"/>
                        <a:ea typeface="+mn-ea"/>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0656">
                <a:tc>
                  <a:txBody>
                    <a:bodyPr/>
                    <a:lstStyle/>
                    <a:p>
                      <a:pPr algn="ctr"/>
                      <a:r>
                        <a:rPr lang="es-MX" sz="1400" b="1" dirty="0" smtClean="0">
                          <a:solidFill>
                            <a:schemeClr val="bg2"/>
                          </a:solidFill>
                          <a:effectLst>
                            <a:outerShdw blurRad="38100" dist="38100" dir="2700000" algn="tl">
                              <a:srgbClr val="000000">
                                <a:alpha val="43137"/>
                              </a:srgbClr>
                            </a:outerShdw>
                          </a:effectLst>
                        </a:rPr>
                        <a:t>IV.</a:t>
                      </a:r>
                      <a:endParaRPr lang="es-MX" sz="1400" b="1" dirty="0">
                        <a:solidFill>
                          <a:schemeClr val="bg2"/>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cap="small" dirty="0" smtClean="0">
                          <a:solidFill>
                            <a:schemeClr val="tx1"/>
                          </a:solidFill>
                          <a:hlinkClick r:id="rId10" action="ppaction://hlinksldjump"/>
                        </a:rPr>
                        <a:t>Bibliografía</a:t>
                      </a:r>
                      <a:endParaRPr lang="es-MX" sz="1400" b="1" cap="small"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15"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764704"/>
            <a:ext cx="7772400" cy="1362075"/>
          </a:xfrm>
        </p:spPr>
        <p:txBody>
          <a:bodyPr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IV.    Bibliografía</a:t>
            </a:r>
            <a:endParaRPr lang="es-MX"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Marcador de texto"/>
          <p:cNvSpPr>
            <a:spLocks noGrp="1"/>
          </p:cNvSpPr>
          <p:nvPr>
            <p:ph type="body" idx="1"/>
          </p:nvPr>
        </p:nvSpPr>
        <p:spPr>
          <a:xfrm>
            <a:off x="395536" y="3284984"/>
            <a:ext cx="8424936" cy="1656184"/>
          </a:xfrm>
        </p:spPr>
        <p:txBody>
          <a:bodyPr>
            <a:normAutofit/>
          </a:bodyPr>
          <a:lstStyle/>
          <a:p>
            <a:pPr marL="360363" indent="-360363">
              <a:buFont typeface="Wingdings 2" pitchFamily="18" charset="2"/>
              <a:buChar char="â"/>
            </a:pPr>
            <a:r>
              <a:rPr lang="es-MX" sz="2000" dirty="0" smtClean="0">
                <a:solidFill>
                  <a:schemeClr val="tx1">
                    <a:lumMod val="65000"/>
                    <a:lumOff val="35000"/>
                  </a:schemeClr>
                </a:solidFill>
              </a:rPr>
              <a:t>http://www.conavi.gob.mx/documentos/publicaciones/guia_deporte.pdf</a:t>
            </a:r>
          </a:p>
          <a:p>
            <a:pPr marL="360363" indent="-360363">
              <a:buFont typeface="Wingdings 2" pitchFamily="18" charset="2"/>
              <a:buChar char="â"/>
            </a:pPr>
            <a:r>
              <a:rPr lang="es-MX" sz="2000" dirty="0" smtClean="0">
                <a:solidFill>
                  <a:schemeClr val="tx1">
                    <a:lumMod val="65000"/>
                    <a:lumOff val="35000"/>
                  </a:schemeClr>
                </a:solidFill>
              </a:rPr>
              <a:t>http://www.playsystems.com.mx/image/juegos/1pq16.html</a:t>
            </a:r>
          </a:p>
          <a:p>
            <a:pPr marL="360363" indent="-360363">
              <a:buFont typeface="Wingdings 2" pitchFamily="18" charset="2"/>
              <a:buChar char="â"/>
            </a:pPr>
            <a:r>
              <a:rPr lang="es-MX" sz="2000" dirty="0" smtClean="0">
                <a:solidFill>
                  <a:schemeClr val="tx1">
                    <a:lumMod val="65000"/>
                    <a:lumOff val="35000"/>
                  </a:schemeClr>
                </a:solidFill>
              </a:rPr>
              <a:t>http://www.playclub.com.mx/Catalogoenlinea/tabid/78/CategoryID/283/List/1/Level/a/ProductID/880/Default.aspx</a:t>
            </a:r>
          </a:p>
          <a:p>
            <a:pPr>
              <a:buFont typeface="Wingdings 2" pitchFamily="18" charset="2"/>
              <a:buChar char="â"/>
            </a:pPr>
            <a:endParaRPr lang="es-MX" sz="2000" dirty="0" smtClean="0">
              <a:solidFill>
                <a:schemeClr val="tx1">
                  <a:lumMod val="65000"/>
                  <a:lumOff val="35000"/>
                </a:schemeClr>
              </a:solidFill>
            </a:endParaRPr>
          </a:p>
          <a:p>
            <a:pPr>
              <a:buFont typeface="Wingdings 2" pitchFamily="18" charset="2"/>
              <a:buChar char="â"/>
            </a:pPr>
            <a:endParaRPr lang="es-MX" sz="2000" dirty="0" smtClean="0">
              <a:solidFill>
                <a:schemeClr val="tx1">
                  <a:lumMod val="65000"/>
                  <a:lumOff val="35000"/>
                </a:schemeClr>
              </a:solidFill>
            </a:endParaRPr>
          </a:p>
          <a:p>
            <a:pPr>
              <a:buFont typeface="Wingdings 2" pitchFamily="18" charset="2"/>
              <a:buChar char="â"/>
            </a:pPr>
            <a:endParaRPr lang="es-MX" sz="2000" dirty="0" smtClean="0">
              <a:solidFill>
                <a:schemeClr val="tx1">
                  <a:lumMod val="65000"/>
                  <a:lumOff val="35000"/>
                </a:schemeClr>
              </a:solidFill>
            </a:endParaRPr>
          </a:p>
          <a:p>
            <a:pPr>
              <a:buFont typeface="Wingdings 2" pitchFamily="18" charset="2"/>
              <a:buChar char="â"/>
            </a:pPr>
            <a:endParaRPr lang="es-MX" sz="2000" dirty="0">
              <a:solidFill>
                <a:schemeClr val="tx1">
                  <a:lumMod val="65000"/>
                  <a:lumOff val="35000"/>
                </a:schemeClr>
              </a:solidFill>
            </a:endParaRPr>
          </a:p>
        </p:txBody>
      </p:sp>
      <p:sp>
        <p:nvSpPr>
          <p:cNvPr id="4" name="3 Marcador de número de diapositiva"/>
          <p:cNvSpPr>
            <a:spLocks noGrp="1"/>
          </p:cNvSpPr>
          <p:nvPr>
            <p:ph type="sldNum" sz="quarter" idx="12"/>
          </p:nvPr>
        </p:nvSpPr>
        <p:spPr/>
        <p:txBody>
          <a:bodyPr/>
          <a:lstStyle/>
          <a:p>
            <a:fld id="{8E7D8D15-0995-4287-80B8-13CDB68345C2}" type="slidenum">
              <a:rPr lang="es-MX" smtClean="0"/>
              <a:pPr/>
              <a:t>20</a:t>
            </a:fld>
            <a:endParaRPr lang="es-MX" dirty="0"/>
          </a:p>
        </p:txBody>
      </p:sp>
      <p:sp>
        <p:nvSpPr>
          <p:cNvPr id="5" name="4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548680"/>
            <a:ext cx="7772400" cy="1362075"/>
          </a:xfrm>
        </p:spPr>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   JUSTIFICACIÓN DEL PROYECTO</a:t>
            </a:r>
            <a:endParaRPr lang="es-MX"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Marcador de texto"/>
          <p:cNvSpPr>
            <a:spLocks noGrp="1"/>
          </p:cNvSpPr>
          <p:nvPr>
            <p:ph type="body" idx="1"/>
          </p:nvPr>
        </p:nvSpPr>
        <p:spPr>
          <a:xfrm>
            <a:off x="251520" y="2492896"/>
            <a:ext cx="8712968" cy="3672408"/>
          </a:xfrm>
        </p:spPr>
        <p:txBody>
          <a:bodyPr>
            <a:noAutofit/>
          </a:bodyPr>
          <a:lstStyle/>
          <a:p>
            <a:pPr algn="just"/>
            <a:r>
              <a:rPr lang="es-MX" sz="1600" dirty="0" smtClean="0">
                <a:solidFill>
                  <a:schemeClr val="tx1">
                    <a:lumMod val="65000"/>
                    <a:lumOff val="35000"/>
                  </a:schemeClr>
                </a:solidFill>
              </a:rPr>
              <a:t>El presente proyecto tiene como finalidad el mostrar </a:t>
            </a:r>
            <a:r>
              <a:rPr lang="es-ES" sz="1600" dirty="0" smtClean="0">
                <a:solidFill>
                  <a:schemeClr val="tx1">
                    <a:lumMod val="65000"/>
                    <a:lumOff val="35000"/>
                  </a:schemeClr>
                </a:solidFill>
                <a:latin typeface="Calibri" pitchFamily="34" charset="0"/>
              </a:rPr>
              <a:t>todo el proceso de desarrollo para conocer y realizar diferentes elementos como son:</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voleibol</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básquetbol</a:t>
            </a:r>
            <a:endParaRPr lang="es-ES" dirty="0" smtClean="0">
              <a:solidFill>
                <a:schemeClr val="tx1">
                  <a:lumMod val="65000"/>
                  <a:lumOff val="35000"/>
                </a:schemeClr>
              </a:solidFill>
              <a:cs typeface="Times New Roman" pitchFamily="18" charset="0"/>
              <a:hlinkClick r:id="" action="ppaction://noaction"/>
            </a:endParaRP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tenis</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futbol rápido</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mini frontón</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Pista para caminar</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Pista de atletismo</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Murales</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Juegos infantiles</a:t>
            </a:r>
            <a:endParaRPr lang="es-ES" dirty="0" smtClean="0">
              <a:solidFill>
                <a:schemeClr val="tx1">
                  <a:lumMod val="65000"/>
                  <a:lumOff val="35000"/>
                </a:schemeClr>
              </a:solidFill>
              <a:latin typeface="Calibri" pitchFamily="34" charset="0"/>
            </a:endParaRPr>
          </a:p>
          <a:p>
            <a:pPr algn="just"/>
            <a:r>
              <a:rPr lang="es-ES" sz="1600" dirty="0" smtClean="0">
                <a:solidFill>
                  <a:schemeClr val="tx1">
                    <a:lumMod val="65000"/>
                    <a:lumOff val="35000"/>
                  </a:schemeClr>
                </a:solidFill>
                <a:latin typeface="Calibri" pitchFamily="34" charset="0"/>
              </a:rPr>
              <a:t> Además de investigar sobre la localidad donde se pretende llevar a cabo  el proyecto que en este caso es San Luis de La Paz, Guanajuato. Esto se logrará analizando a los posibles usuarios, con esto buscaremos la mejor solución para resolver el problema, que en este proyecto es el mejorar la imagen urbana del río San Luis.</a:t>
            </a:r>
          </a:p>
          <a:p>
            <a:pPr algn="just"/>
            <a:endParaRPr lang="es-MX" sz="1600" dirty="0">
              <a:solidFill>
                <a:schemeClr val="tx1">
                  <a:lumMod val="65000"/>
                  <a:lumOff val="35000"/>
                </a:schemeClr>
              </a:solidFill>
            </a:endParaRPr>
          </a:p>
        </p:txBody>
      </p:sp>
      <p:sp>
        <p:nvSpPr>
          <p:cNvPr id="4" name="3 Marcador de número de diapositiva"/>
          <p:cNvSpPr>
            <a:spLocks noGrp="1"/>
          </p:cNvSpPr>
          <p:nvPr>
            <p:ph type="sldNum" sz="quarter" idx="12"/>
          </p:nvPr>
        </p:nvSpPr>
        <p:spPr/>
        <p:txBody>
          <a:bodyPr/>
          <a:lstStyle/>
          <a:p>
            <a:fld id="{8E7D8D15-0995-4287-80B8-13CDB68345C2}" type="slidenum">
              <a:rPr lang="es-MX" smtClean="0"/>
              <a:pPr/>
              <a:t>3</a:t>
            </a:fld>
            <a:endParaRPr lang="es-MX" dirty="0"/>
          </a:p>
        </p:txBody>
      </p:sp>
      <p:sp>
        <p:nvSpPr>
          <p:cNvPr id="6" name="5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Pergamino vertical">
            <a:hlinkClick r:id="rId3" action="ppaction://hlinkfile"/>
          </p:cNvPr>
          <p:cNvSpPr/>
          <p:nvPr/>
        </p:nvSpPr>
        <p:spPr>
          <a:xfrm>
            <a:off x="755576" y="6165304"/>
            <a:ext cx="1656184" cy="432048"/>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200" i="1" dirty="0" smtClean="0"/>
              <a:t>Click para ver planos</a:t>
            </a:r>
            <a:endParaRPr lang="es-MX" sz="1200" i="1" dirty="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texto"/>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8E7D8D15-0995-4287-80B8-13CDB68345C2}" type="slidenum">
              <a:rPr lang="es-MX" smtClean="0"/>
              <a:pPr/>
              <a:t>4</a:t>
            </a:fld>
            <a:endParaRPr lang="es-MX" dirty="0"/>
          </a:p>
        </p:txBody>
      </p:sp>
      <p:sp>
        <p:nvSpPr>
          <p:cNvPr id="5" name="4 Título"/>
          <p:cNvSpPr txBox="1">
            <a:spLocks/>
          </p:cNvSpPr>
          <p:nvPr/>
        </p:nvSpPr>
        <p:spPr>
          <a:xfrm>
            <a:off x="899592" y="5013176"/>
            <a:ext cx="7315200" cy="1192212"/>
          </a:xfrm>
          <a:prstGeom prst="rect">
            <a:avLst/>
          </a:prstGeom>
        </p:spPr>
        <p:txBody>
          <a:bodyPr bIns="91440" anchor="b" anchorCtr="0">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29997" dir="5400000" sy="-100000" algn="bl" rotWithShape="0"/>
                </a:effectLst>
                <a:latin typeface="+mj-lt"/>
                <a:ea typeface="+mj-ea"/>
                <a:cs typeface="+mj-cs"/>
              </a:rPr>
              <a:t>II.  </a:t>
            </a:r>
            <a:r>
              <a:rPr kumimoji="0" lang="es-MX" sz="32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29997" dir="5400000" sy="-100000" algn="bl" rotWithShape="0"/>
                </a:effectLst>
                <a:uLnTx/>
                <a:uFillTx/>
                <a:latin typeface="+mj-lt"/>
                <a:ea typeface="+mj-ea"/>
                <a:cs typeface="+mj-cs"/>
              </a:rPr>
              <a:t>ANTECEDENTES DE SAN LUIS DE LA PAZ, GUANAJUATO</a:t>
            </a:r>
            <a:endParaRPr kumimoji="0" lang="es-MX"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29997" dir="5400000" sy="-100000" algn="bl" rotWithShape="0"/>
              </a:effectLst>
              <a:uLnTx/>
              <a:uFillTx/>
              <a:latin typeface="+mj-lt"/>
              <a:ea typeface="+mj-ea"/>
              <a:cs typeface="+mj-cs"/>
            </a:endParaRPr>
          </a:p>
        </p:txBody>
      </p:sp>
      <p:pic>
        <p:nvPicPr>
          <p:cNvPr id="6" name="Picture 2" descr="http://sphotos.ak.fbcdn.net/hphotos-ak-ash2/hs039.ash2/35333_145003768849479_100000195704430_444863_6562379_n.jpg"/>
          <p:cNvPicPr>
            <a:picLocks noChangeAspect="1" noChangeArrowheads="1"/>
          </p:cNvPicPr>
          <p:nvPr/>
        </p:nvPicPr>
        <p:blipFill>
          <a:blip r:embed="rId2" cstate="print"/>
          <a:srcRect t="16067" b="16067"/>
          <a:stretch>
            <a:fillRect/>
          </a:stretch>
        </p:blipFill>
        <p:spPr bwMode="auto">
          <a:xfrm>
            <a:off x="251519" y="188640"/>
            <a:ext cx="8640961" cy="4581525"/>
          </a:xfrm>
          <a:prstGeom prst="round2SameRect">
            <a:avLst>
              <a:gd name="adj1" fmla="val 9460"/>
              <a:gd name="adj2" fmla="val 0"/>
            </a:avLst>
          </a:prstGeom>
          <a:noFill/>
          <a:ln>
            <a:noFill/>
          </a:ln>
        </p:spPr>
      </p:pic>
      <p:sp>
        <p:nvSpPr>
          <p:cNvPr id="7" name="6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548680"/>
            <a:ext cx="8208912" cy="64122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GEOGRAFÍA DE SAN LUIS DE LA PAZ GUANAJUATO</a:t>
            </a:r>
            <a:endParaRPr lang="es-MX"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5 Rectángulo"/>
          <p:cNvSpPr/>
          <p:nvPr/>
        </p:nvSpPr>
        <p:spPr>
          <a:xfrm>
            <a:off x="395536" y="1916832"/>
            <a:ext cx="8280920" cy="4016484"/>
          </a:xfrm>
          <a:prstGeom prst="rect">
            <a:avLst/>
          </a:prstGeom>
        </p:spPr>
        <p:txBody>
          <a:bodyPr wrap="square">
            <a:spAutoFit/>
          </a:bodyPr>
          <a:lstStyle/>
          <a:p>
            <a:pPr marL="355600" indent="-266700" algn="just">
              <a:buClr>
                <a:schemeClr val="bg2"/>
              </a:buClr>
              <a:buFont typeface="Wingdings 2" pitchFamily="18" charset="2"/>
              <a:buChar char="Þ"/>
            </a:pPr>
            <a:r>
              <a:rPr lang="es-MX" sz="1700" b="1" dirty="0" smtClean="0">
                <a:solidFill>
                  <a:schemeClr val="bg2"/>
                </a:solidFill>
                <a:cs typeface="Times New Roman" pitchFamily="18" charset="0"/>
              </a:rPr>
              <a:t>LOCALIZACIÓN</a:t>
            </a:r>
          </a:p>
          <a:p>
            <a:pPr algn="just"/>
            <a:r>
              <a:rPr lang="es-MX" sz="1700" dirty="0" smtClean="0">
                <a:cs typeface="Times New Roman" pitchFamily="18" charset="0"/>
              </a:rPr>
              <a:t>Coordenadas Geográficas: Al norte 21°41´, al sur 21°04´ de latitud norte; al este 100°12´, al oeste 100°45´ de longitud oeste. Su altura sobre el nivel del mar es de 2,100 metros. </a:t>
            </a:r>
          </a:p>
          <a:p>
            <a:pPr algn="just"/>
            <a:r>
              <a:rPr lang="es-MX" sz="1700" dirty="0" smtClean="0">
                <a:cs typeface="Times New Roman" pitchFamily="18" charset="0"/>
              </a:rPr>
              <a:t>La ciudad y el municipio de San Luis de la Paz están situados en la parte noreste del estado. El municipio colinda al norte con el estado de San Luis Potosí, al este con el municipio de Victoria, al sur con los municipios de Doctor Mora, San José Iturbide, San Miguel Allende y Dolores Hidalgo, al oeste con los municipios de Dolores Hidalgo, San Diego de la Unión y el estado de San Luis Potosí. La ciudad de San Luis de la Paz es al mismo tiempo la cabecera municipal.</a:t>
            </a:r>
          </a:p>
          <a:p>
            <a:pPr marL="355600" indent="-266700" algn="just">
              <a:buClr>
                <a:schemeClr val="bg2"/>
              </a:buClr>
              <a:buFont typeface="Wingdings 2" pitchFamily="18" charset="2"/>
              <a:buChar char="Þ"/>
            </a:pPr>
            <a:endParaRPr lang="es-MX" sz="1700" dirty="0" smtClean="0">
              <a:solidFill>
                <a:schemeClr val="bg2"/>
              </a:solidFill>
              <a:cs typeface="Times New Roman" pitchFamily="18" charset="0"/>
            </a:endParaRPr>
          </a:p>
          <a:p>
            <a:pPr marL="355600" indent="-266700" algn="just">
              <a:buClr>
                <a:schemeClr val="bg2"/>
              </a:buClr>
              <a:buFont typeface="Wingdings 2" pitchFamily="18" charset="2"/>
              <a:buChar char="Þ"/>
            </a:pPr>
            <a:r>
              <a:rPr lang="es-MX" sz="1700" b="1" dirty="0" smtClean="0">
                <a:solidFill>
                  <a:schemeClr val="bg2"/>
                </a:solidFill>
                <a:cs typeface="Times New Roman" pitchFamily="18" charset="0"/>
              </a:rPr>
              <a:t>EXTENSIÓN </a:t>
            </a:r>
          </a:p>
          <a:p>
            <a:pPr algn="just"/>
            <a:r>
              <a:rPr lang="es-MX" sz="1700" dirty="0" smtClean="0"/>
              <a:t>El municipio tiene una extensión territorial de 2,030.14 km² (783.84 mi cuadradas), siendo el segundo municipio de mayor extensión territorial del estado de Guanajuato. La segunda localidad con más habitantes del municipio es la Misión de Chichimecas y posteriormente el Mineral de Pozos.</a:t>
            </a:r>
            <a:endParaRPr lang="es-MX" sz="1700" dirty="0" smtClean="0">
              <a:cs typeface="Times New Roman" pitchFamily="18" charset="0"/>
            </a:endParaRPr>
          </a:p>
        </p:txBody>
      </p:sp>
      <p:cxnSp>
        <p:nvCxnSpPr>
          <p:cNvPr id="5" name="4 Conector recto"/>
          <p:cNvCxnSpPr/>
          <p:nvPr/>
        </p:nvCxnSpPr>
        <p:spPr>
          <a:xfrm>
            <a:off x="539552" y="1340768"/>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5</a:t>
            </a:fld>
            <a:endParaRPr lang="es-MX" dirty="0"/>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ppt_x"/>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1556792"/>
            <a:ext cx="8280920" cy="723275"/>
          </a:xfrm>
          <a:prstGeom prst="rect">
            <a:avLst/>
          </a:prstGeom>
        </p:spPr>
        <p:txBody>
          <a:bodyPr wrap="square">
            <a:spAutoFit/>
          </a:bodyPr>
          <a:lstStyle/>
          <a:p>
            <a:pPr algn="just"/>
            <a:endParaRPr lang="es-MX" sz="1400" dirty="0" smtClean="0"/>
          </a:p>
          <a:p>
            <a:pPr algn="just"/>
            <a:endParaRPr lang="es-MX" sz="1400" dirty="0" smtClean="0">
              <a:latin typeface="Times New Roman" pitchFamily="18" charset="0"/>
              <a:cs typeface="Times New Roman" pitchFamily="18" charset="0"/>
            </a:endParaRPr>
          </a:p>
          <a:p>
            <a:pPr algn="just"/>
            <a:endParaRPr lang="es-MX" sz="1300" dirty="0" smtClean="0">
              <a:latin typeface="Times New Roman" pitchFamily="18" charset="0"/>
              <a:cs typeface="Times New Roman" pitchFamily="18" charset="0"/>
            </a:endParaRPr>
          </a:p>
        </p:txBody>
      </p:sp>
      <p:cxnSp>
        <p:nvCxnSpPr>
          <p:cNvPr id="5" name="4 Conector recto"/>
          <p:cNvCxnSpPr/>
          <p:nvPr/>
        </p:nvCxnSpPr>
        <p:spPr>
          <a:xfrm>
            <a:off x="611560" y="1124744"/>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6</a:t>
            </a:fld>
            <a:endParaRPr lang="es-MX" dirty="0"/>
          </a:p>
        </p:txBody>
      </p:sp>
      <p:pic>
        <p:nvPicPr>
          <p:cNvPr id="9" name="8 Imagen" descr="http://www.e-local.gob.mx/work/templates/enciclo/guanajuato/municipios/mapas/map11033a.jpg"/>
          <p:cNvPicPr/>
          <p:nvPr/>
        </p:nvPicPr>
        <p:blipFill>
          <a:blip r:embed="rId2" cstate="print"/>
          <a:srcRect/>
          <a:stretch>
            <a:fillRect/>
          </a:stretch>
        </p:blipFill>
        <p:spPr bwMode="auto">
          <a:xfrm>
            <a:off x="1187624" y="1340768"/>
            <a:ext cx="6984776" cy="4680520"/>
          </a:xfrm>
          <a:prstGeom prst="rect">
            <a:avLst/>
          </a:prstGeom>
          <a:noFill/>
          <a:ln w="9525">
            <a:noFill/>
            <a:miter lim="800000"/>
            <a:headEnd/>
            <a:tailEnd/>
          </a:ln>
        </p:spPr>
      </p:pic>
      <p:sp>
        <p:nvSpPr>
          <p:cNvPr id="10" name="9 CuadroTexto"/>
          <p:cNvSpPr txBox="1"/>
          <p:nvPr/>
        </p:nvSpPr>
        <p:spPr>
          <a:xfrm>
            <a:off x="971600" y="6165304"/>
            <a:ext cx="6984776" cy="323165"/>
          </a:xfrm>
          <a:prstGeom prst="rect">
            <a:avLst/>
          </a:prstGeom>
          <a:noFill/>
        </p:spPr>
        <p:txBody>
          <a:bodyPr wrap="square" rtlCol="0">
            <a:spAutoFit/>
          </a:bodyPr>
          <a:lstStyle/>
          <a:p>
            <a:pPr marL="431800" indent="-342900" algn="ctr">
              <a:buClr>
                <a:schemeClr val="bg2"/>
              </a:buClr>
              <a:buFont typeface="+mj-lt"/>
              <a:buAutoNum type="arabicPeriod"/>
            </a:pPr>
            <a:r>
              <a:rPr lang="es-MX" sz="1500" b="1" cap="small" dirty="0" smtClean="0">
                <a:cs typeface="Times New Roman" pitchFamily="18" charset="0"/>
              </a:rPr>
              <a:t>Ubicación De San Luis De La Paz Y Colindancias.</a:t>
            </a:r>
            <a:endParaRPr lang="es-MX" sz="1500" b="1" cap="small" dirty="0">
              <a:cs typeface="Times New Roman" pitchFamily="18" charset="0"/>
            </a:endParaRPr>
          </a:p>
        </p:txBody>
      </p:sp>
      <p:sp>
        <p:nvSpPr>
          <p:cNvPr id="12" name="3 Título"/>
          <p:cNvSpPr>
            <a:spLocks noGrp="1"/>
          </p:cNvSpPr>
          <p:nvPr>
            <p:ph type="title"/>
          </p:nvPr>
        </p:nvSpPr>
        <p:spPr>
          <a:xfrm>
            <a:off x="467544" y="404664"/>
            <a:ext cx="8208912" cy="64122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GEOGRAFÍA DE SAN LUIS DE LA PAZ GUANAJUATO</a:t>
            </a:r>
            <a:endParaRPr lang="es-MX"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2"/>
                                        </p:tgtEl>
                                        <p:attrNameLst>
                                          <p:attrName>ppt_y</p:attrName>
                                        </p:attrNameLst>
                                      </p:cBhvr>
                                      <p:tavLst>
                                        <p:tav tm="0">
                                          <p:val>
                                            <p:strVal val="#ppt_y"/>
                                          </p:val>
                                        </p:tav>
                                        <p:tav tm="100000">
                                          <p:val>
                                            <p:strVal val="#ppt_y"/>
                                          </p:val>
                                        </p:tav>
                                      </p:tavLst>
                                    </p:anim>
                                  </p:childTnLst>
                                </p:cTn>
                              </p:par>
                            </p:childTnLst>
                          </p:cTn>
                        </p:par>
                        <p:par>
                          <p:cTn id="11" fill="hold">
                            <p:stCondLst>
                              <p:cond delay="1000"/>
                            </p:stCondLst>
                            <p:childTnLst>
                              <p:par>
                                <p:cTn id="12" presetID="39" presetClass="entr" presetSubtype="0" accel="10000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39" presetClass="entr" presetSubtype="0" accel="10000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39" presetClass="entr" presetSubtype="0" accel="10000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9" dur="10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30" dur="10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1556792"/>
            <a:ext cx="8280920" cy="4524315"/>
          </a:xfrm>
          <a:prstGeom prst="rect">
            <a:avLst/>
          </a:prstGeom>
        </p:spPr>
        <p:txBody>
          <a:bodyPr wrap="square">
            <a:spAutoFit/>
          </a:bodyPr>
          <a:lstStyle/>
          <a:p>
            <a:pPr marL="355600" indent="-266700" algn="just">
              <a:buClr>
                <a:schemeClr val="bg2"/>
              </a:buClr>
              <a:buFont typeface="Wingdings 2" pitchFamily="18" charset="2"/>
              <a:buChar char="Þ"/>
            </a:pPr>
            <a:r>
              <a:rPr lang="es-MX" sz="1600" b="1" dirty="0" smtClean="0">
                <a:solidFill>
                  <a:schemeClr val="bg2"/>
                </a:solidFill>
                <a:cs typeface="Times New Roman" pitchFamily="18" charset="0"/>
              </a:rPr>
              <a:t>CLIMA</a:t>
            </a:r>
          </a:p>
          <a:p>
            <a:pPr algn="just"/>
            <a:r>
              <a:rPr lang="es-MX" sz="1600" dirty="0" smtClean="0">
                <a:cs typeface="Times New Roman" pitchFamily="18" charset="0"/>
              </a:rPr>
              <a:t>El clima predominante es semiseco con lluvias en verano; con una temperatura media anual de 16° C. Al noroeste vería a menos seco, con temperatura media anual entre 18°C y 22°C. La precipitación pluvial es de 387.5 milímetros, promedio anual. La temperatura máxima que se haya registrado en el municipio es de 19.8 °C (junio de 1995). </a:t>
            </a:r>
          </a:p>
          <a:p>
            <a:pPr algn="just"/>
            <a:endParaRPr lang="es-MX" sz="1600" dirty="0" smtClean="0">
              <a:solidFill>
                <a:srgbClr val="C00000"/>
              </a:solidFill>
              <a:cs typeface="Times New Roman" pitchFamily="18" charset="0"/>
            </a:endParaRPr>
          </a:p>
          <a:p>
            <a:pPr marL="355600" indent="-266700" algn="just">
              <a:buClr>
                <a:schemeClr val="bg2"/>
              </a:buClr>
              <a:buFont typeface="Wingdings 2" pitchFamily="18" charset="2"/>
              <a:buChar char="Þ"/>
            </a:pPr>
            <a:r>
              <a:rPr lang="es-MX" sz="1600" b="1" dirty="0" smtClean="0">
                <a:solidFill>
                  <a:schemeClr val="bg2"/>
                </a:solidFill>
                <a:cs typeface="Times New Roman" pitchFamily="18" charset="0"/>
              </a:rPr>
              <a:t>OROGRAFÍA </a:t>
            </a:r>
          </a:p>
          <a:p>
            <a:pPr algn="just"/>
            <a:r>
              <a:rPr lang="es-MX" sz="1600" dirty="0" smtClean="0">
                <a:cs typeface="Times New Roman" pitchFamily="18" charset="0"/>
              </a:rPr>
              <a:t>La Sierra Gorda cubre gran parte del territorio en la región norte y oriente. Dentro de ésta se encuentra la cordillera del Quijey. Entre los principales cerros están El Pilón, Balderas, Pelón, Infiernillo, Guerrero, Pinito, El Guajolote, Las Mesas, El Maguey, El Zacate, y La Esperanza, con una altura promedio de 2,300 metros sobre el nivel del mar. </a:t>
            </a:r>
          </a:p>
          <a:p>
            <a:pPr algn="just"/>
            <a:endParaRPr lang="es-MX" sz="1600" dirty="0" smtClean="0">
              <a:cs typeface="Times New Roman" pitchFamily="18" charset="0"/>
            </a:endParaRPr>
          </a:p>
          <a:p>
            <a:pPr marL="355600" indent="-266700" algn="just">
              <a:buClr>
                <a:schemeClr val="bg2"/>
              </a:buClr>
              <a:buFont typeface="Wingdings 2" pitchFamily="18" charset="2"/>
              <a:buChar char="Þ"/>
            </a:pPr>
            <a:r>
              <a:rPr lang="es-MX" sz="1600" b="1" dirty="0" smtClean="0">
                <a:solidFill>
                  <a:schemeClr val="bg2"/>
                </a:solidFill>
                <a:cs typeface="Times New Roman" pitchFamily="18" charset="0"/>
              </a:rPr>
              <a:t>HIDROGRAFÍA</a:t>
            </a:r>
          </a:p>
          <a:p>
            <a:pPr algn="just"/>
            <a:r>
              <a:rPr lang="es-MX" sz="1600" dirty="0" smtClean="0">
                <a:cs typeface="Times New Roman" pitchFamily="18" charset="0"/>
              </a:rPr>
              <a:t>  Debido a que la parte norte del municipio es montañosa, existen muchos arroyos que descienden por ella. El Boso, que recibe las aguas del Barbellón, es uno de los principales arroyos. Cuenta también con dos presas, las Adjuntas y la Encina. El río Manzanares es el más notable del municipio; al norte se encuentra el río Santa María, que en un corto trecho sirve de límite con el estado de San Luis Potosí. </a:t>
            </a:r>
          </a:p>
        </p:txBody>
      </p:sp>
      <p:cxnSp>
        <p:nvCxnSpPr>
          <p:cNvPr id="5" name="4 Conector recto"/>
          <p:cNvCxnSpPr/>
          <p:nvPr/>
        </p:nvCxnSpPr>
        <p:spPr>
          <a:xfrm>
            <a:off x="539552" y="1340768"/>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7</a:t>
            </a:fld>
            <a:endParaRPr lang="es-MX" dirty="0"/>
          </a:p>
        </p:txBody>
      </p:sp>
      <p:sp>
        <p:nvSpPr>
          <p:cNvPr id="10" name="3 Título"/>
          <p:cNvSpPr>
            <a:spLocks noGrp="1"/>
          </p:cNvSpPr>
          <p:nvPr>
            <p:ph type="title"/>
          </p:nvPr>
        </p:nvSpPr>
        <p:spPr>
          <a:xfrm>
            <a:off x="467544" y="548680"/>
            <a:ext cx="8208912" cy="64122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GEOGRAFÍA DE SAN LUIS DE LA PAZ GUANAJUATO</a:t>
            </a:r>
            <a:endParaRPr lang="es-MX"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1628800"/>
            <a:ext cx="8280920" cy="4524315"/>
          </a:xfrm>
          <a:prstGeom prst="rect">
            <a:avLst/>
          </a:prstGeom>
        </p:spPr>
        <p:txBody>
          <a:bodyPr wrap="square">
            <a:spAutoFit/>
          </a:bodyPr>
          <a:lstStyle/>
          <a:p>
            <a:pPr algn="just">
              <a:buClr>
                <a:schemeClr val="bg2"/>
              </a:buClr>
              <a:buFont typeface="Wingdings 2" pitchFamily="18" charset="2"/>
              <a:buChar char="Þ"/>
            </a:pPr>
            <a:r>
              <a:rPr lang="es-MX" sz="1600" b="1" dirty="0" smtClean="0">
                <a:solidFill>
                  <a:schemeClr val="bg2"/>
                </a:solidFill>
                <a:cs typeface="Times New Roman" pitchFamily="18" charset="0"/>
              </a:rPr>
              <a:t>FLORA  </a:t>
            </a:r>
          </a:p>
          <a:p>
            <a:pPr algn="just"/>
            <a:r>
              <a:rPr lang="es-MX" sz="1600" dirty="0" smtClean="0">
                <a:cs typeface="Times New Roman" pitchFamily="18" charset="0"/>
              </a:rPr>
              <a:t>Está integrada por bloque de encino, pino y de nopalera; existen especies forrajeras como navajita, triguillo, lobero, landrilla gigante, tempranero, búfalo, mezquite, azucarado, falsa grama, flechilla, tres barbas, gramilla, mezquite grande, popotillo plateado, guía y colorado. Además se pueden encontrar otras especies como táscate, madroño, nopalera, palma china, huizache y gatuño. </a:t>
            </a:r>
          </a:p>
          <a:p>
            <a:pPr algn="just">
              <a:buFont typeface="Wingdings" pitchFamily="2" charset="2"/>
              <a:buChar char="Ø"/>
            </a:pPr>
            <a:endParaRPr lang="es-MX" sz="1600" dirty="0" smtClean="0">
              <a:solidFill>
                <a:srgbClr val="C00000"/>
              </a:solidFill>
              <a:cs typeface="Times New Roman" pitchFamily="18" charset="0"/>
            </a:endParaRPr>
          </a:p>
          <a:p>
            <a:pPr algn="just"/>
            <a:endParaRPr lang="es-MX" sz="1600" dirty="0" smtClean="0">
              <a:solidFill>
                <a:srgbClr val="C00000"/>
              </a:solidFill>
              <a:cs typeface="Times New Roman" pitchFamily="18" charset="0"/>
            </a:endParaRPr>
          </a:p>
          <a:p>
            <a:pPr algn="just">
              <a:buClr>
                <a:schemeClr val="bg2"/>
              </a:buClr>
              <a:buFont typeface="Wingdings 2" pitchFamily="18" charset="2"/>
              <a:buChar char="Þ"/>
            </a:pPr>
            <a:r>
              <a:rPr lang="es-MX" sz="1600" b="1" dirty="0" smtClean="0">
                <a:solidFill>
                  <a:schemeClr val="bg2"/>
                </a:solidFill>
                <a:cs typeface="Times New Roman" pitchFamily="18" charset="0"/>
              </a:rPr>
              <a:t>FAUNA </a:t>
            </a:r>
          </a:p>
          <a:p>
            <a:pPr algn="just"/>
            <a:r>
              <a:rPr lang="es-MX" sz="1600" dirty="0" smtClean="0">
                <a:cs typeface="Times New Roman" pitchFamily="18" charset="0"/>
              </a:rPr>
              <a:t>La fauna que predomina está formada por roedores, como conejo, liebre, ardilla y tejón; aves, como codorniz, águila, halcón, zopilote, patos y gavilán, herbívoros, como el venado y el ciervo. </a:t>
            </a:r>
          </a:p>
          <a:p>
            <a:pPr algn="just"/>
            <a:endParaRPr lang="es-MX" sz="1600" dirty="0" smtClean="0">
              <a:cs typeface="Times New Roman" pitchFamily="18" charset="0"/>
            </a:endParaRPr>
          </a:p>
          <a:p>
            <a:pPr algn="just"/>
            <a:endParaRPr lang="es-MX" sz="1600" dirty="0" smtClean="0">
              <a:cs typeface="Times New Roman" pitchFamily="18" charset="0"/>
            </a:endParaRPr>
          </a:p>
          <a:p>
            <a:pPr algn="just">
              <a:buClr>
                <a:schemeClr val="bg2"/>
              </a:buClr>
              <a:buFont typeface="Wingdings 2" pitchFamily="18" charset="2"/>
              <a:buChar char="Þ"/>
            </a:pPr>
            <a:r>
              <a:rPr lang="es-MX" sz="1600" b="1" dirty="0" smtClean="0">
                <a:solidFill>
                  <a:schemeClr val="bg2"/>
                </a:solidFill>
                <a:cs typeface="Times New Roman" pitchFamily="18" charset="0"/>
              </a:rPr>
              <a:t>CLASIFICACIÓN Y USO DEL SUELO  </a:t>
            </a:r>
          </a:p>
          <a:p>
            <a:pPr algn="just"/>
            <a:r>
              <a:rPr lang="es-MX" sz="1600" dirty="0" smtClean="0">
                <a:cs typeface="Times New Roman" pitchFamily="18" charset="0"/>
              </a:rPr>
              <a:t>Los suelos del municipio son de estructura blocosa subangular a angular, con consistencia de friable a muy firme, de textura franco arenosa a limo arcillosa, pH de 6.4 a 7.8 y origen inchú a aluvial. En cuanto a la distribución de la tenencia de la tierra hay 159,194 hectáreas de pequeña propiedad y 22,486 de superficie ejidal. </a:t>
            </a:r>
            <a:endParaRPr lang="es-MX" sz="1600" dirty="0">
              <a:cs typeface="Times New Roman" pitchFamily="18" charset="0"/>
            </a:endParaRPr>
          </a:p>
        </p:txBody>
      </p:sp>
      <p:cxnSp>
        <p:nvCxnSpPr>
          <p:cNvPr id="5" name="4 Conector recto"/>
          <p:cNvCxnSpPr/>
          <p:nvPr/>
        </p:nvCxnSpPr>
        <p:spPr>
          <a:xfrm>
            <a:off x="539552" y="1340768"/>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8</a:t>
            </a:fld>
            <a:endParaRPr lang="es-MX" dirty="0"/>
          </a:p>
        </p:txBody>
      </p:sp>
      <p:sp>
        <p:nvSpPr>
          <p:cNvPr id="10" name="3 Título"/>
          <p:cNvSpPr txBox="1">
            <a:spLocks/>
          </p:cNvSpPr>
          <p:nvPr/>
        </p:nvSpPr>
        <p:spPr>
          <a:xfrm>
            <a:off x="467544" y="548680"/>
            <a:ext cx="8208912" cy="641226"/>
          </a:xfrm>
          <a:prstGeom prst="rect">
            <a:avLst/>
          </a:prstGeom>
        </p:spPr>
        <p:txBody>
          <a:bodyPr bIns="91440"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Times New Roman" pitchFamily="18" charset="0"/>
              </a:rPr>
              <a:t>    GEOGRAFÍA DE SAN LUIS DE LA PAZ GUANAJUATO</a:t>
            </a:r>
            <a:endParaRPr kumimoji="0" lang="es-MX" sz="28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539552" y="1124744"/>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9</a:t>
            </a:fld>
            <a:endParaRPr lang="es-MX" dirty="0"/>
          </a:p>
        </p:txBody>
      </p:sp>
      <p:pic>
        <p:nvPicPr>
          <p:cNvPr id="1026" name="Picture 2" descr="D:\Desktop\mapa_guanajuato_rutas.jpg"/>
          <p:cNvPicPr>
            <a:picLocks noChangeAspect="1" noChangeArrowheads="1"/>
          </p:cNvPicPr>
          <p:nvPr/>
        </p:nvPicPr>
        <p:blipFill>
          <a:blip r:embed="rId2" cstate="print"/>
          <a:srcRect/>
          <a:stretch>
            <a:fillRect/>
          </a:stretch>
        </p:blipFill>
        <p:spPr bwMode="auto">
          <a:xfrm>
            <a:off x="1187624" y="1268759"/>
            <a:ext cx="6192688" cy="4908011"/>
          </a:xfrm>
          <a:prstGeom prst="rect">
            <a:avLst/>
          </a:prstGeom>
          <a:noFill/>
        </p:spPr>
      </p:pic>
      <p:sp>
        <p:nvSpPr>
          <p:cNvPr id="12" name="3 Título"/>
          <p:cNvSpPr>
            <a:spLocks noGrp="1"/>
          </p:cNvSpPr>
          <p:nvPr>
            <p:ph type="title"/>
          </p:nvPr>
        </p:nvSpPr>
        <p:spPr>
          <a:xfrm>
            <a:off x="251520" y="332656"/>
            <a:ext cx="8568952" cy="64122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EQUIPAMIENTO URBANO EN EL ESTADO DE GUANAJUATO</a:t>
            </a:r>
            <a:endParaRPr lang="es-MX"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12 CuadroTexto"/>
          <p:cNvSpPr txBox="1"/>
          <p:nvPr/>
        </p:nvSpPr>
        <p:spPr>
          <a:xfrm>
            <a:off x="971600" y="6165304"/>
            <a:ext cx="6984776" cy="323165"/>
          </a:xfrm>
          <a:prstGeom prst="rect">
            <a:avLst/>
          </a:prstGeom>
          <a:noFill/>
        </p:spPr>
        <p:txBody>
          <a:bodyPr wrap="square" rtlCol="0">
            <a:spAutoFit/>
          </a:bodyPr>
          <a:lstStyle/>
          <a:p>
            <a:pPr marL="431800" indent="-342900" algn="ctr">
              <a:buClr>
                <a:schemeClr val="bg2"/>
              </a:buClr>
              <a:buFont typeface="+mj-lt"/>
              <a:buAutoNum type="arabicPeriod" startAt="2"/>
            </a:pPr>
            <a:r>
              <a:rPr lang="es-MX" sz="1500" b="1" cap="small" dirty="0" smtClean="0">
                <a:cs typeface="Times New Roman" pitchFamily="18" charset="0"/>
              </a:rPr>
              <a:t>Equipamiento Urbano En El Estado De Guanajuato.</a:t>
            </a:r>
            <a:endParaRPr lang="es-MX" sz="1500" b="1" cap="small" dirty="0">
              <a:cs typeface="Times New Roman" pitchFamily="18" charset="0"/>
            </a:endParaRPr>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2"/>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1000" fill="hold"/>
                                        <p:tgtEl>
                                          <p:spTgt spid="1026"/>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1026"/>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1026"/>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1026"/>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26" dur="10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27" dur="10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IPN">
      <a:dk1>
        <a:sysClr val="windowText" lastClr="000000"/>
      </a:dk1>
      <a:lt1>
        <a:sysClr val="window" lastClr="FFFFFF"/>
      </a:lt1>
      <a:dk2>
        <a:srgbClr val="8B0723"/>
      </a:dk2>
      <a:lt2>
        <a:srgbClr val="8B0723"/>
      </a:lt2>
      <a:accent1>
        <a:srgbClr val="7F0620"/>
      </a:accent1>
      <a:accent2>
        <a:srgbClr val="8B0723"/>
      </a:accent2>
      <a:accent3>
        <a:srgbClr val="7F0620"/>
      </a:accent3>
      <a:accent4>
        <a:srgbClr val="8B0723"/>
      </a:accent4>
      <a:accent5>
        <a:srgbClr val="7F0620"/>
      </a:accent5>
      <a:accent6>
        <a:srgbClr val="CF0A33"/>
      </a:accent6>
      <a:hlink>
        <a:srgbClr val="8B0723"/>
      </a:hlink>
      <a:folHlink>
        <a:srgbClr val="9900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2157</TotalTime>
  <Words>1107</Words>
  <Application>Microsoft Office PowerPoint</Application>
  <PresentationFormat>Carta (216 x 279 mm)</PresentationFormat>
  <Paragraphs>155</Paragraphs>
  <Slides>20</Slides>
  <Notes>1</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Equidad</vt:lpstr>
      <vt:lpstr>INSTITUTO   POLITÉCNICO   NACIONAL</vt:lpstr>
      <vt:lpstr>Diapositiva 2</vt:lpstr>
      <vt:lpstr>I.   JUSTIFICACIÓN DEL PROYECTO</vt:lpstr>
      <vt:lpstr>Diapositiva 4</vt:lpstr>
      <vt:lpstr>    GEOGRAFÍA DE SAN LUIS DE LA PAZ GUANAJUATO</vt:lpstr>
      <vt:lpstr>    GEOGRAFÍA DE SAN LUIS DE LA PAZ GUANAJUATO</vt:lpstr>
      <vt:lpstr>    GEOGRAFÍA DE SAN LUIS DE LA PAZ GUANAJUATO</vt:lpstr>
      <vt:lpstr>Diapositiva 8</vt:lpstr>
      <vt:lpstr>    EQUIPAMIENTO URBANO EN EL ESTADO DE GUANAJUATO</vt:lpstr>
      <vt:lpstr>INFRAESTRUCTURA DE RIEGO EN EL ESTADO DE GUANAJUATO</vt:lpstr>
      <vt:lpstr>MAPA DE INFRAESTRUCTURA TURÍSTICA EN EL ESTADO DE GUANAJUATO</vt:lpstr>
      <vt:lpstr>Diapositiva 12</vt:lpstr>
      <vt:lpstr>Diapositiva 13</vt:lpstr>
      <vt:lpstr>Diapositiva 14</vt:lpstr>
      <vt:lpstr>Diapositiva 15</vt:lpstr>
      <vt:lpstr>Diapositiva 16</vt:lpstr>
      <vt:lpstr>Diapositiva 17</vt:lpstr>
      <vt:lpstr>Diapositiva 18</vt:lpstr>
      <vt:lpstr>Diapositiva 19</vt:lpstr>
      <vt:lpstr>IV.    Bibliografía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POLITECNICO NACIONAL</dc:title>
  <dc:creator>BARBOSA MORENO</dc:creator>
  <cp:lastModifiedBy>MARCO POLO</cp:lastModifiedBy>
  <cp:revision>220</cp:revision>
  <dcterms:created xsi:type="dcterms:W3CDTF">2010-07-14T15:57:59Z</dcterms:created>
  <dcterms:modified xsi:type="dcterms:W3CDTF">2010-12-02T19:38:52Z</dcterms:modified>
</cp:coreProperties>
</file>