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5"/>
  </p:notesMasterIdLst>
  <p:sldIdLst>
    <p:sldId id="256" r:id="rId2"/>
    <p:sldId id="257" r:id="rId3"/>
    <p:sldId id="372" r:id="rId4"/>
    <p:sldId id="382" r:id="rId5"/>
    <p:sldId id="279" r:id="rId6"/>
    <p:sldId id="280" r:id="rId7"/>
    <p:sldId id="281" r:id="rId8"/>
    <p:sldId id="282" r:id="rId9"/>
    <p:sldId id="283" r:id="rId10"/>
    <p:sldId id="284" r:id="rId11"/>
    <p:sldId id="285" r:id="rId12"/>
    <p:sldId id="323" r:id="rId13"/>
    <p:sldId id="324" r:id="rId14"/>
    <p:sldId id="325" r:id="rId15"/>
    <p:sldId id="327" r:id="rId16"/>
    <p:sldId id="328" r:id="rId17"/>
    <p:sldId id="329" r:id="rId18"/>
    <p:sldId id="391" r:id="rId19"/>
    <p:sldId id="392" r:id="rId20"/>
    <p:sldId id="393" r:id="rId21"/>
    <p:sldId id="394" r:id="rId22"/>
    <p:sldId id="332" r:id="rId23"/>
    <p:sldId id="370" r:id="rId24"/>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1" autoAdjust="0"/>
    <p:restoredTop sz="99167" autoAdjust="0"/>
  </p:normalViewPr>
  <p:slideViewPr>
    <p:cSldViewPr>
      <p:cViewPr varScale="1">
        <p:scale>
          <a:sx n="74" d="100"/>
          <a:sy n="74" d="100"/>
        </p:scale>
        <p:origin x="-9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73A7-9B37-442C-A517-B1B76CD4C652}" type="datetimeFigureOut">
              <a:rPr lang="es-MX" smtClean="0"/>
              <a:pPr/>
              <a:t>02/12/2010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44EFF-F85C-478D-A949-8C9E08474B7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9444EFF-F85C-478D-A949-8C9E08474B7A}" type="slidenum">
              <a:rPr lang="es-MX" smtClean="0"/>
              <a:pPr/>
              <a:t>1</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9D9CEBE-44C1-4E70-A50A-A01DB0872752}" type="datetime1">
              <a:rPr lang="es-MX" smtClean="0"/>
              <a:pPr/>
              <a:t>02/12/2010</a:t>
            </a:fld>
            <a:endParaRPr lang="es-MX" dirty="0"/>
          </a:p>
        </p:txBody>
      </p:sp>
      <p:sp>
        <p:nvSpPr>
          <p:cNvPr id="17" name="16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7D8D15-0995-4287-80B8-13CDB68345C2}"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03CC275-6132-4483-8F60-C46F23AF833E}"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D963C2-5155-4F87-8AD0-D2435D04F9DA}"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BA76EC9-D053-4E02-B761-C6AB27EAC9ED}"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FA07DC-D874-436F-A16E-3AFF4AFC04DE}" type="datetime1">
              <a:rPr lang="es-MX" smtClean="0"/>
              <a:pPr/>
              <a:t>02/12/2010</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r>
              <a:rPr lang="es-MX" dirty="0" smtClean="0"/>
              <a:t>MEJORAMIENTO DE LA IMAGEN DEL RÍO SAN LUÍS</a:t>
            </a:r>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7D7F49-B156-4C82-B16B-6E0C1C0FBC49}"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0A260D3-8918-424A-B11C-CEF6D7D854DC}" type="datetime1">
              <a:rPr lang="es-MX" smtClean="0"/>
              <a:pPr/>
              <a:t>02/12/2010</a:t>
            </a:fld>
            <a:endParaRPr lang="es-MX" dirty="0"/>
          </a:p>
        </p:txBody>
      </p:sp>
      <p:sp>
        <p:nvSpPr>
          <p:cNvPr id="8" name="7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9" name="8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C2AFA2-A72E-4671-A6C5-4581E2704BB5}" type="datetime1">
              <a:rPr lang="es-MX" smtClean="0"/>
              <a:pPr/>
              <a:t>02/12/2010</a:t>
            </a:fld>
            <a:endParaRPr lang="es-MX" dirty="0"/>
          </a:p>
        </p:txBody>
      </p:sp>
      <p:sp>
        <p:nvSpPr>
          <p:cNvPr id="4" name="3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39D4D-8027-4044-87A2-BEAA43001CE0}" type="datetime1">
              <a:rPr lang="es-MX" smtClean="0"/>
              <a:pPr/>
              <a:t>02/12/2010</a:t>
            </a:fld>
            <a:endParaRPr lang="es-MX" dirty="0"/>
          </a:p>
        </p:txBody>
      </p:sp>
      <p:sp>
        <p:nvSpPr>
          <p:cNvPr id="3" name="2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AE8ACF-75EC-4EE2-9E6C-E3A3A7A348E1}"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57C5970-CA95-47A3-AB31-B0A6C046C3C9}" type="datetime1">
              <a:rPr lang="es-MX" smtClean="0"/>
              <a:pPr/>
              <a:t>02/12/2010</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8B6983-0508-406A-9A08-DF1055CE807B}" type="datetime1">
              <a:rPr lang="es-MX" smtClean="0"/>
              <a:pPr/>
              <a:t>02/12/2010</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dirty="0" smtClean="0"/>
              <a:t>MEJORAMIENTO DE LA IMAGEN DEL RÍO SAN LUÍS</a:t>
            </a:r>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7D8D15-0995-4287-80B8-13CDB68345C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hyperlink" Target="http://www.facebook.com/photo.php?pid=444864&amp;id=100000195704430" TargetMode="External"/><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4%20(Cancha%20de%20Futbol%20Rapido)"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0%20(Planta%20de%20Conjunto%20General)"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1">
                <a:tint val="78000"/>
                <a:satMod val="220000"/>
              </a:schemeClr>
            </a:gs>
            <a:gs pos="100000">
              <a:schemeClr val="bg1">
                <a:shade val="35000"/>
                <a:satMod val="155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5" name="Picture 3" descr="C:\Users\ekt reyes federal\Pictures\IPN ESCUDOS\esia.gif"/>
          <p:cNvPicPr>
            <a:picLocks noChangeAspect="1" noChangeArrowheads="1"/>
          </p:cNvPicPr>
          <p:nvPr/>
        </p:nvPicPr>
        <p:blipFill>
          <a:blip r:embed="rId3" cstate="print"/>
          <a:srcRect/>
          <a:stretch>
            <a:fillRect/>
          </a:stretch>
        </p:blipFill>
        <p:spPr bwMode="auto">
          <a:xfrm>
            <a:off x="8172400" y="260648"/>
            <a:ext cx="648072" cy="950505"/>
          </a:xfrm>
          <a:prstGeom prst="rect">
            <a:avLst/>
          </a:prstGeom>
          <a:noFill/>
        </p:spPr>
      </p:pic>
      <p:sp>
        <p:nvSpPr>
          <p:cNvPr id="3" name="2 Subtítulo"/>
          <p:cNvSpPr>
            <a:spLocks noGrp="1"/>
          </p:cNvSpPr>
          <p:nvPr>
            <p:ph type="subTitle" idx="1"/>
          </p:nvPr>
        </p:nvSpPr>
        <p:spPr>
          <a:xfrm>
            <a:off x="179512" y="620688"/>
            <a:ext cx="8784976" cy="818680"/>
          </a:xfrm>
        </p:spPr>
        <p:txBody>
          <a:bodyPr>
            <a:noAutofit/>
          </a:bodyPr>
          <a:lstStyle/>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ESCUELA SUPERIOR DE INGENIERÍA Y ARQUITECTURA </a:t>
            </a:r>
          </a:p>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UNIDADES ZACATENCO Y TECAMACHALCO</a:t>
            </a:r>
            <a:endParaRPr lang="es-MX" sz="2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1 Título"/>
          <p:cNvSpPr>
            <a:spLocks noGrp="1"/>
          </p:cNvSpPr>
          <p:nvPr>
            <p:ph type="ctrTitle"/>
          </p:nvPr>
        </p:nvSpPr>
        <p:spPr>
          <a:xfrm>
            <a:off x="179512" y="188640"/>
            <a:ext cx="8784976" cy="504056"/>
          </a:xfrm>
        </p:spPr>
        <p:txBody>
          <a:bodyPr>
            <a:no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INSTITUTO   POLITÉCNICO   NACIONAL</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3314" name="Picture 2" descr="C:\Users\ekt reyes federal\Pictures\IPN ESCUDOS\IPNwdfa.gif"/>
          <p:cNvPicPr>
            <a:picLocks noChangeAspect="1" noChangeArrowheads="1"/>
          </p:cNvPicPr>
          <p:nvPr/>
        </p:nvPicPr>
        <p:blipFill>
          <a:blip r:embed="rId4" cstate="print"/>
          <a:srcRect/>
          <a:stretch>
            <a:fillRect/>
          </a:stretch>
        </p:blipFill>
        <p:spPr bwMode="auto">
          <a:xfrm>
            <a:off x="395536" y="188640"/>
            <a:ext cx="720080" cy="1056510"/>
          </a:xfrm>
          <a:prstGeom prst="rect">
            <a:avLst/>
          </a:prstGeom>
          <a:noFill/>
        </p:spPr>
      </p:pic>
      <p:pic>
        <p:nvPicPr>
          <p:cNvPr id="18" name="Picture 2" descr="C:\Users\ekt reyes federal\Pictures\TMV\ppy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512" y="5445224"/>
            <a:ext cx="420067" cy="576064"/>
          </a:xfrm>
          <a:prstGeom prst="rect">
            <a:avLst/>
          </a:prstGeom>
          <a:noFill/>
        </p:spPr>
      </p:pic>
      <p:pic>
        <p:nvPicPr>
          <p:cNvPr id="19" name="Picture 2"/>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79512" y="3429000"/>
            <a:ext cx="467544" cy="4560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clrChange>
              <a:clrFrom>
                <a:srgbClr val="FFFFFD"/>
              </a:clrFrom>
              <a:clrTo>
                <a:srgbClr val="FFFFFD">
                  <a:alpha val="0"/>
                </a:srgbClr>
              </a:clrTo>
            </a:clrChange>
          </a:blip>
          <a:srcRect/>
          <a:stretch>
            <a:fillRect/>
          </a:stretch>
        </p:blipFill>
        <p:spPr bwMode="auto">
          <a:xfrm>
            <a:off x="179512" y="4437112"/>
            <a:ext cx="432048" cy="432048"/>
          </a:xfrm>
          <a:prstGeom prst="rect">
            <a:avLst/>
          </a:prstGeom>
          <a:noFill/>
          <a:ln w="9525">
            <a:noFill/>
            <a:miter lim="800000"/>
            <a:headEnd/>
            <a:tailEnd/>
          </a:ln>
        </p:spPr>
      </p:pic>
      <p:sp>
        <p:nvSpPr>
          <p:cNvPr id="24" name="2 Subtítulo"/>
          <p:cNvSpPr txBox="1">
            <a:spLocks/>
          </p:cNvSpPr>
          <p:nvPr/>
        </p:nvSpPr>
        <p:spPr>
          <a:xfrm>
            <a:off x="1295128" y="2420888"/>
            <a:ext cx="7848872" cy="576064"/>
          </a:xfrm>
          <a:prstGeom prst="rect">
            <a:avLst/>
          </a:prstGeom>
        </p:spPr>
        <p:txBody>
          <a:bodyPr vert="horz" anchor="t">
            <a:normAutofit fontScale="77500" lnSpcReduction="20000"/>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METODOLOGÍA </a:t>
            </a: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PARA EL MEJORAMIENTO DE </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LA IMAGEN URBANA </a:t>
            </a:r>
            <a:r>
              <a:rPr lang="es-MX"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DEL RÍO SAN LUIS</a:t>
            </a:r>
            <a:endParaRPr kumimoji="0" lang="es-MX" sz="2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endParaRPr>
          </a:p>
        </p:txBody>
      </p:sp>
      <p:pic>
        <p:nvPicPr>
          <p:cNvPr id="25" name="24 Imagen" descr="http://www.ipn.mx/wps/wcm/connect/D3F92E804A89447FA7AAA70720ABBCD/PLANASSZEBEA50.JPG?MOD=AJPERES&amp;CACHEID=d3f92e804a89447fa7aaa70720abbcde"/>
          <p:cNvPicPr/>
          <p:nvPr/>
        </p:nvPicPr>
        <p:blipFill>
          <a:blip r:embed="rId8" cstate="print">
            <a:clrChange>
              <a:clrFrom>
                <a:srgbClr val="FFFFFF"/>
              </a:clrFrom>
              <a:clrTo>
                <a:srgbClr val="FFFFFF">
                  <a:alpha val="0"/>
                </a:srgbClr>
              </a:clrTo>
            </a:clrChange>
          </a:blip>
          <a:srcRect/>
          <a:stretch>
            <a:fillRect/>
          </a:stretch>
        </p:blipFill>
        <p:spPr bwMode="auto">
          <a:xfrm>
            <a:off x="179512" y="2348880"/>
            <a:ext cx="1152128" cy="648072"/>
          </a:xfrm>
          <a:prstGeom prst="rect">
            <a:avLst/>
          </a:prstGeom>
          <a:noFill/>
          <a:ln w="9525">
            <a:noFill/>
            <a:miter lim="800000"/>
            <a:headEnd/>
            <a:tailEnd/>
          </a:ln>
        </p:spPr>
      </p:pic>
      <p:sp>
        <p:nvSpPr>
          <p:cNvPr id="26" name="2 Subtítulo"/>
          <p:cNvSpPr txBox="1">
            <a:spLocks/>
          </p:cNvSpPr>
          <p:nvPr/>
        </p:nvSpPr>
        <p:spPr>
          <a:xfrm>
            <a:off x="1295128" y="2060848"/>
            <a:ext cx="7848872" cy="432048"/>
          </a:xfrm>
          <a:prstGeom prst="rect">
            <a:avLst/>
          </a:prstGeom>
        </p:spPr>
        <p:txBody>
          <a:bodyPr vert="horz" anchor="t">
            <a:noAutofit/>
          </a:bodyPr>
          <a:lstStyle/>
          <a:p>
            <a:pPr marR="36576" lvl="0" algn="ctr">
              <a:buClr>
                <a:schemeClr val="accent1"/>
              </a:buClr>
              <a:buSzPct val="80000"/>
              <a:defRPr/>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PROGRAMA  DE  SERVICIO  SOCIAL  PARA  LA  ATENCIÓN  A  COMUNIDADES  MARGINADAS  (</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PLANASSZE)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pic>
        <p:nvPicPr>
          <p:cNvPr id="27" name="26 Imagen" descr="Escudo de Municipio de San Luis de la Paz"/>
          <p:cNvPicPr/>
          <p:nvPr/>
        </p:nvPicPr>
        <p:blipFill>
          <a:blip r:embed="rId9" cstate="print"/>
          <a:stretch>
            <a:fillRect/>
          </a:stretch>
        </p:blipFill>
        <p:spPr bwMode="auto">
          <a:xfrm>
            <a:off x="395536" y="1556792"/>
            <a:ext cx="720080" cy="720080"/>
          </a:xfrm>
          <a:prstGeom prst="rect">
            <a:avLst/>
          </a:prstGeom>
          <a:noFill/>
          <a:ln>
            <a:noFill/>
          </a:ln>
          <a:effectLst>
            <a:softEdge rad="63500"/>
          </a:effectLst>
        </p:spPr>
      </p:pic>
      <p:sp>
        <p:nvSpPr>
          <p:cNvPr id="28" name="1 Título"/>
          <p:cNvSpPr txBox="1">
            <a:spLocks/>
          </p:cNvSpPr>
          <p:nvPr/>
        </p:nvSpPr>
        <p:spPr>
          <a:xfrm>
            <a:off x="1331640" y="1556792"/>
            <a:ext cx="7632848" cy="504056"/>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3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rPr>
              <a:t>MUNICIPIO DE SAN LUIS DE LA PAZ, GUANAJUATO</a:t>
            </a:r>
            <a:endParaRPr kumimoji="0" lang="es-MX" sz="2200" b="1" i="0" u="none" strike="noStrike" kern="1200" cap="none" spc="3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endParaRPr>
          </a:p>
        </p:txBody>
      </p:sp>
      <p:pic>
        <p:nvPicPr>
          <p:cNvPr id="29" name="Picture 2" descr="http://sphotos.ak.fbcdn.net/hphotos-ak-ash2/hs039.ash2/35333_145003768849479_100000195704430_444863_6562379_n.jpg">
            <a:hlinkClick r:id="rId10"/>
          </p:cNvPr>
          <p:cNvPicPr>
            <a:picLocks noChangeAspect="1" noChangeArrowheads="1"/>
          </p:cNvPicPr>
          <p:nvPr/>
        </p:nvPicPr>
        <p:blipFill>
          <a:blip r:embed="rId11" cstate="print"/>
          <a:stretch>
            <a:fillRect/>
          </a:stretch>
        </p:blipFill>
        <p:spPr bwMode="auto">
          <a:xfrm>
            <a:off x="4860032" y="3284984"/>
            <a:ext cx="3960440" cy="2808312"/>
          </a:xfrm>
          <a:prstGeom prst="rect">
            <a:avLst/>
          </a:prstGeom>
          <a:ln>
            <a:noFill/>
          </a:ln>
          <a:effectLst>
            <a:outerShdw blurRad="292100" dist="139700" dir="2700000" algn="tl" rotWithShape="0">
              <a:srgbClr val="333333">
                <a:alpha val="65000"/>
              </a:srgbClr>
            </a:outerShdw>
          </a:effectLst>
        </p:spPr>
      </p:pic>
      <p:grpSp>
        <p:nvGrpSpPr>
          <p:cNvPr id="30" name="29 Grupo"/>
          <p:cNvGrpSpPr/>
          <p:nvPr/>
        </p:nvGrpSpPr>
        <p:grpSpPr>
          <a:xfrm>
            <a:off x="755576" y="3140968"/>
            <a:ext cx="4392488" cy="3528390"/>
            <a:chOff x="935026" y="4005064"/>
            <a:chExt cx="3504209" cy="2160239"/>
          </a:xfrm>
        </p:grpSpPr>
        <p:sp>
          <p:nvSpPr>
            <p:cNvPr id="31" name="2 Subtítulo"/>
            <p:cNvSpPr txBox="1">
              <a:spLocks/>
            </p:cNvSpPr>
            <p:nvPr/>
          </p:nvSpPr>
          <p:spPr>
            <a:xfrm>
              <a:off x="988936" y="5459919"/>
              <a:ext cx="3450299" cy="705384"/>
            </a:xfrm>
            <a:prstGeom prst="rect">
              <a:avLst/>
            </a:prstGeom>
          </p:spPr>
          <p:txBody>
            <a:bodyPr vert="horz" anchor="t">
              <a:noAutofit/>
            </a:bodyPr>
            <a:lstStyle/>
            <a:p>
              <a:pPr marR="36576" lvl="0">
                <a:buClr>
                  <a:schemeClr val="accent1"/>
                </a:buClr>
                <a:buSzPct val="80000"/>
              </a:pPr>
              <a:r>
                <a:rPr lang="es-ES" sz="1000" b="1" cap="small" dirty="0" smtClean="0">
                  <a:solidFill>
                    <a:schemeClr val="bg2"/>
                  </a:solidFill>
                </a:rPr>
                <a:t> Brigadistas :</a:t>
              </a:r>
              <a:endParaRPr lang="es-MX" sz="1000" b="1" cap="small" dirty="0" smtClean="0">
                <a:solidFill>
                  <a:schemeClr val="bg2"/>
                </a:solidFill>
              </a:endParaRPr>
            </a:p>
            <a:p>
              <a:pPr marR="36576" lvl="0" algn="ctr">
                <a:buClr>
                  <a:schemeClr val="accent1"/>
                </a:buClr>
                <a:buSzPct val="80000"/>
                <a:buFont typeface="Webdings" pitchFamily="18" charset="2"/>
                <a:buChar char=""/>
              </a:pPr>
              <a:r>
                <a:rPr lang="es-MX" sz="1000" b="1" cap="small" dirty="0" smtClean="0">
                  <a:solidFill>
                    <a:schemeClr val="bg2"/>
                  </a:solidFill>
                </a:rPr>
                <a:t>  Barbosa Moreno Ana Karen	Ing. Civil        2007310085</a:t>
              </a:r>
            </a:p>
            <a:p>
              <a:pPr marR="36576" algn="ctr">
                <a:buClr>
                  <a:schemeClr val="accent1"/>
                </a:buClr>
                <a:buSzPct val="80000"/>
                <a:buFont typeface="Webdings" pitchFamily="18" charset="2"/>
                <a:buChar char=""/>
              </a:pPr>
              <a:r>
                <a:rPr lang="es-MX" sz="1000" b="1" cap="small" dirty="0" smtClean="0">
                  <a:solidFill>
                    <a:schemeClr val="bg2"/>
                  </a:solidFill>
                </a:rPr>
                <a:t>  Becerril Ocampo Leslie Paola	Ing. Arq.        2007380063</a:t>
              </a:r>
            </a:p>
            <a:p>
              <a:pPr marR="36576" lvl="0" algn="ctr">
                <a:buClr>
                  <a:schemeClr val="accent1"/>
                </a:buClr>
                <a:buSzPct val="80000"/>
                <a:buFont typeface="Webdings" pitchFamily="18" charset="2"/>
                <a:buChar char=""/>
              </a:pPr>
              <a:r>
                <a:rPr lang="es-MX" sz="1000" b="1" cap="small" dirty="0" smtClean="0">
                  <a:solidFill>
                    <a:schemeClr val="bg2"/>
                  </a:solidFill>
                </a:rPr>
                <a:t>  Díaz Pérez Gerardo Eleazar	Ing. Civil        2007311240</a:t>
              </a:r>
            </a:p>
            <a:p>
              <a:pPr marR="36576" algn="ctr">
                <a:buClr>
                  <a:schemeClr val="accent1"/>
                </a:buClr>
                <a:buSzPct val="80000"/>
                <a:buFont typeface="Webdings" pitchFamily="18" charset="2"/>
                <a:buChar char=""/>
                <a:defRPr/>
              </a:pPr>
              <a:r>
                <a:rPr kumimoji="0" lang="es-MX" sz="1000" b="1" i="0" u="none" strike="noStrike" kern="1200" cap="small" normalizeH="0" noProof="0" dirty="0" smtClean="0">
                  <a:solidFill>
                    <a:schemeClr val="bg2"/>
                  </a:solidFill>
                  <a:uLnTx/>
                  <a:uFillTx/>
                  <a:latin typeface="+mn-lt"/>
                  <a:ea typeface="+mn-ea"/>
                  <a:cs typeface="+mn-cs"/>
                </a:rPr>
                <a:t>   </a:t>
              </a:r>
              <a:r>
                <a:rPr kumimoji="0" lang="es-MX" sz="1000" b="1" i="0" u="none" strike="noStrike" kern="1200" cap="small" normalizeH="0" baseline="0" noProof="0" dirty="0" smtClean="0">
                  <a:solidFill>
                    <a:schemeClr val="bg2"/>
                  </a:solidFill>
                  <a:uLnTx/>
                  <a:uFillTx/>
                  <a:latin typeface="+mn-lt"/>
                  <a:ea typeface="+mn-ea"/>
                  <a:cs typeface="+mn-cs"/>
                </a:rPr>
                <a:t>López Villanueva Marco Polo</a:t>
              </a:r>
              <a:r>
                <a:rPr lang="es-MX" sz="1000" b="1" cap="small" dirty="0" smtClean="0">
                  <a:solidFill>
                    <a:schemeClr val="bg2"/>
                  </a:solidFill>
                </a:rPr>
                <a:t>	Ing. Civil        2007310593</a:t>
              </a:r>
              <a:endParaRPr kumimoji="0" lang="es-MX" sz="1000" b="1" i="0" u="none" strike="noStrike" kern="1200" cap="small" normalizeH="0" noProof="0" dirty="0" smtClean="0">
                <a:solidFill>
                  <a:schemeClr val="bg2"/>
                </a:solidFill>
                <a:uLnTx/>
                <a:uFillTx/>
                <a:latin typeface="+mn-lt"/>
                <a:ea typeface="+mn-ea"/>
                <a:cs typeface="+mn-cs"/>
              </a:endParaRPr>
            </a:p>
            <a:p>
              <a:pPr marR="36576" lvl="0" algn="ctr">
                <a:buClr>
                  <a:schemeClr val="accent1"/>
                </a:buClr>
                <a:buSzPct val="80000"/>
                <a:buFont typeface="Webdings" pitchFamily="18" charset="2"/>
                <a:buChar char=""/>
                <a:defRPr/>
              </a:pPr>
              <a:r>
                <a:rPr lang="es-MX" sz="1000" b="1" cap="small" dirty="0" smtClean="0">
                  <a:solidFill>
                    <a:schemeClr val="bg2"/>
                  </a:solidFill>
                </a:rPr>
                <a:t>   Ortega Magaña José Ángel	Ing. Civil        2007310771</a:t>
              </a:r>
              <a:endParaRPr kumimoji="0" lang="es-MX" sz="1000" b="1" i="0" u="none" strike="noStrike" kern="1200" cap="small" normalizeH="0" noProof="0" dirty="0" smtClean="0">
                <a:solidFill>
                  <a:schemeClr val="bg2"/>
                </a:solidFill>
                <a:uLnTx/>
                <a:uFillTx/>
                <a:latin typeface="+mn-lt"/>
                <a:ea typeface="+mn-ea"/>
                <a:cs typeface="+mn-cs"/>
              </a:endParaRPr>
            </a:p>
            <a:p>
              <a:pPr marR="36576" algn="ctr">
                <a:buClr>
                  <a:schemeClr val="accent1"/>
                </a:buClr>
                <a:buSzPct val="80000"/>
                <a:buFont typeface="Webdings" pitchFamily="18" charset="2"/>
                <a:buChar char=""/>
                <a:defRPr/>
              </a:pPr>
              <a:r>
                <a:rPr lang="es-MX" sz="1000" b="1" cap="small" dirty="0" smtClean="0">
                  <a:solidFill>
                    <a:schemeClr val="bg2"/>
                  </a:solidFill>
                </a:rPr>
                <a:t>   Ponce Arreola Eder	Ing. Arq.        2007380525</a:t>
              </a:r>
              <a:endParaRPr kumimoji="0" lang="es-MX" sz="1000" b="1" i="0" u="none" strike="noStrike" kern="1200" cap="small" normalizeH="0" baseline="0" noProof="0" dirty="0">
                <a:uLnTx/>
                <a:uFillTx/>
                <a:latin typeface="+mn-lt"/>
                <a:ea typeface="+mn-ea"/>
                <a:cs typeface="+mn-cs"/>
              </a:endParaRPr>
            </a:p>
          </p:txBody>
        </p:sp>
        <p:sp>
          <p:nvSpPr>
            <p:cNvPr id="32" name="2 Subtítulo"/>
            <p:cNvSpPr txBox="1">
              <a:spLocks/>
            </p:cNvSpPr>
            <p:nvPr/>
          </p:nvSpPr>
          <p:spPr>
            <a:xfrm>
              <a:off x="935026" y="4005064"/>
              <a:ext cx="3399342" cy="1498942"/>
            </a:xfrm>
            <a:prstGeom prst="rect">
              <a:avLst/>
            </a:prstGeom>
          </p:spPr>
          <p:txBody>
            <a:bodyPr vert="horz" anchor="t">
              <a:noAutofit/>
            </a:bodyPr>
            <a:lstStyle/>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Director De Egresados y Servicio Social: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Reynold Ramón Farrera Rebollo</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La División De Servicio Social:</a:t>
              </a:r>
              <a:r>
                <a:rPr lang="es-MX" sz="1200" b="1" cap="small" dirty="0" smtClean="0">
                  <a:solidFill>
                    <a:schemeClr val="bg2"/>
                  </a:solidFill>
                </a:rPr>
                <a:t>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Omar Hernández  Montes</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Responsable Del Área De Gestión De Proyectos De Desarrollo Social: </a:t>
              </a:r>
            </a:p>
            <a:p>
              <a:pPr marR="36576" indent="0" fontAlgn="auto">
                <a:spcBef>
                  <a:spcPts val="0"/>
                </a:spcBef>
                <a:spcAft>
                  <a:spcPts val="0"/>
                </a:spcAft>
                <a:buClr>
                  <a:schemeClr val="accent1"/>
                </a:buClr>
                <a:buSzPct val="80000"/>
                <a:buFont typeface="Wingdings 2"/>
                <a:buNone/>
                <a:tabLst/>
                <a:defRPr/>
              </a:pPr>
              <a:r>
                <a:rPr lang="es-MX" sz="1100" b="1" cap="small" dirty="0" smtClean="0">
                  <a:solidFill>
                    <a:schemeClr val="bg2"/>
                  </a:solidFill>
                </a:rPr>
                <a:t>	</a:t>
              </a:r>
              <a:r>
                <a:rPr lang="es-MX" sz="1200" b="1" cap="small" dirty="0" smtClean="0">
                  <a:solidFill>
                    <a:schemeClr val="bg2"/>
                  </a:solidFill>
                </a:rPr>
                <a:t>Antrop. José Pedro Chávez Bernal</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Planassze:</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Biól. Sergio Arturo Murillo Jiménez</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Revisaron:</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	</a:t>
              </a:r>
              <a:r>
                <a:rPr lang="es-MX" sz="1200" b="1" cap="small" dirty="0" smtClean="0">
                  <a:solidFill>
                    <a:schemeClr val="bg2"/>
                  </a:solidFill>
                </a:rPr>
                <a:t>Ing. Roberto Bobadilla Oliva</a:t>
              </a:r>
            </a:p>
            <a:p>
              <a:pPr marR="36576" indent="0" fontAlgn="auto">
                <a:spcBef>
                  <a:spcPts val="0"/>
                </a:spcBef>
                <a:spcAft>
                  <a:spcPts val="0"/>
                </a:spcAft>
                <a:buClr>
                  <a:schemeClr val="accent1"/>
                </a:buClr>
                <a:buSzPct val="80000"/>
                <a:buFont typeface="Wingdings 2"/>
                <a:buNone/>
                <a:tabLst/>
                <a:defRPr/>
              </a:pPr>
              <a:r>
                <a:rPr lang="es-MX" sz="1200" b="1" cap="small" dirty="0" smtClean="0">
                  <a:solidFill>
                    <a:schemeClr val="bg2"/>
                  </a:solidFill>
                </a:rPr>
                <a:t>	Ing. Pedro Fernández Vargas</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Coordinador:</a:t>
              </a:r>
              <a:endParaRPr lang="es-MX" sz="14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600" b="1" cap="small" dirty="0" smtClean="0">
                  <a:solidFill>
                    <a:schemeClr val="bg2"/>
                  </a:solidFill>
                </a:rPr>
                <a:t>	</a:t>
              </a:r>
              <a:r>
                <a:rPr lang="es-MX" sz="1200" b="1" cap="small" dirty="0" smtClean="0">
                  <a:solidFill>
                    <a:schemeClr val="bg2"/>
                  </a:solidFill>
                </a:rPr>
                <a:t>Med. Cir. Leonardo Ramírez Damián</a:t>
              </a:r>
              <a:endParaRPr kumimoji="0" lang="es-MX" sz="1300" b="1" i="0" u="none" strike="noStrike" kern="1200" cap="small" normalizeH="0" noProof="0" dirty="0" smtClean="0">
                <a:uLnTx/>
                <a:uFillTx/>
                <a:latin typeface="+mn-lt"/>
                <a:ea typeface="+mn-ea"/>
                <a:cs typeface="+mn-cs"/>
              </a:endParaRPr>
            </a:p>
            <a:p>
              <a:pPr marL="0" marR="36576" lvl="0" indent="0" defTabSz="914400" rtl="0" eaLnBrk="1" fontAlgn="auto" latinLnBrk="0" hangingPunct="1">
                <a:spcBef>
                  <a:spcPts val="0"/>
                </a:spcBef>
                <a:spcAft>
                  <a:spcPts val="0"/>
                </a:spcAft>
                <a:buClr>
                  <a:schemeClr val="accent1"/>
                </a:buClr>
                <a:buSzPct val="80000"/>
                <a:buFont typeface="Wingdings 2"/>
                <a:buNone/>
                <a:tabLst/>
                <a:defRPr/>
              </a:pPr>
              <a:endParaRPr kumimoji="0" lang="es-MX" sz="1200" b="1" i="0" u="none" strike="noStrike" kern="1200" cap="small" normalizeH="0" noProof="0" dirty="0">
                <a:uLnTx/>
                <a:uFillTx/>
                <a:latin typeface="+mn-lt"/>
                <a:ea typeface="+mn-ea"/>
                <a:cs typeface="+mn-cs"/>
              </a:endParaRPr>
            </a:p>
          </p:txBody>
        </p:sp>
      </p:grpSp>
      <p:sp>
        <p:nvSpPr>
          <p:cNvPr id="33" name="32 CuadroTexto"/>
          <p:cNvSpPr txBox="1"/>
          <p:nvPr/>
        </p:nvSpPr>
        <p:spPr>
          <a:xfrm>
            <a:off x="4860032" y="6237312"/>
            <a:ext cx="3960440" cy="400110"/>
          </a:xfrm>
          <a:prstGeom prst="rect">
            <a:avLst/>
          </a:prstGeom>
          <a:noFill/>
        </p:spPr>
        <p:txBody>
          <a:bodyPr wrap="square" rtlCol="0">
            <a:spAutoFit/>
          </a:bodyPr>
          <a:lstStyle/>
          <a:p>
            <a:pPr algn="ctr"/>
            <a:r>
              <a:rPr lang="es-MX" sz="2000" b="1" cap="small"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Noviembre 2010</a:t>
            </a:r>
            <a:endParaRPr lang="es-MX" sz="2000" b="1" cap="small"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childTnLst>
                                </p:cTn>
                              </p:par>
                              <p:par>
                                <p:cTn id="16" presetID="5"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par>
                                <p:cTn id="19" presetID="39"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2000"/>
                                        <p:tgtEl>
                                          <p:spTgt spid="28"/>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par>
                          <p:cTn id="49" fill="hold">
                            <p:stCondLst>
                              <p:cond delay="6000"/>
                            </p:stCondLst>
                            <p:childTnLst>
                              <p:par>
                                <p:cTn id="50" presetID="5" presetClass="entr" presetSubtype="1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1000"/>
                                        <p:tgtEl>
                                          <p:spTgt spid="26"/>
                                        </p:tgtEl>
                                      </p:cBhvr>
                                    </p:animEffect>
                                  </p:childTnLst>
                                </p:cTn>
                              </p:par>
                            </p:childTnLst>
                          </p:cTn>
                        </p:par>
                        <p:par>
                          <p:cTn id="53" fill="hold">
                            <p:stCondLst>
                              <p:cond delay="7000"/>
                            </p:stCondLst>
                            <p:childTnLst>
                              <p:par>
                                <p:cTn id="54" presetID="5"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20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2000"/>
                                        <p:tgtEl>
                                          <p:spTgt spid="29"/>
                                        </p:tgtEl>
                                      </p:cBhvr>
                                    </p:animEffect>
                                  </p:childTnLst>
                                </p:cTn>
                              </p:par>
                            </p:childTnLst>
                          </p:cTn>
                        </p:par>
                        <p:par>
                          <p:cTn id="60" fill="hold">
                            <p:stCondLst>
                              <p:cond delay="9000"/>
                            </p:stCondLst>
                            <p:childTnLst>
                              <p:par>
                                <p:cTn id="61" presetID="14" presetClass="entr" presetSubtype="1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4" grpId="0"/>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10</a:t>
            </a:fld>
            <a:endParaRPr lang="es-MX" dirty="0"/>
          </a:p>
        </p:txBody>
      </p:sp>
      <p:sp>
        <p:nvSpPr>
          <p:cNvPr id="10" name="9 CuadroTexto"/>
          <p:cNvSpPr txBox="1"/>
          <p:nvPr/>
        </p:nvSpPr>
        <p:spPr>
          <a:xfrm>
            <a:off x="1835696" y="6237312"/>
            <a:ext cx="5328592" cy="323165"/>
          </a:xfrm>
          <a:prstGeom prst="rect">
            <a:avLst/>
          </a:prstGeom>
          <a:noFill/>
        </p:spPr>
        <p:txBody>
          <a:bodyPr wrap="square" rtlCol="0">
            <a:spAutoFit/>
          </a:bodyPr>
          <a:lstStyle/>
          <a:p>
            <a:r>
              <a:rPr lang="es-MX" sz="1500" b="1" cap="small" dirty="0" smtClean="0">
                <a:solidFill>
                  <a:schemeClr val="bg2"/>
                </a:solidFill>
                <a:cs typeface="Times New Roman" pitchFamily="18" charset="0"/>
              </a:rPr>
              <a:t>3.   </a:t>
            </a:r>
            <a:r>
              <a:rPr lang="es-MX" sz="1500" b="1" cap="small" dirty="0" smtClean="0">
                <a:cs typeface="Times New Roman" pitchFamily="18" charset="0"/>
              </a:rPr>
              <a:t>Mapa de infraestructura de Riego en el Estado de Guanajuato</a:t>
            </a:r>
            <a:r>
              <a:rPr lang="es-MX" sz="1200" dirty="0" smtClean="0">
                <a:solidFill>
                  <a:srgbClr val="C00000"/>
                </a:solidFill>
                <a:latin typeface="Times New Roman" pitchFamily="18" charset="0"/>
                <a:cs typeface="Times New Roman" pitchFamily="18" charset="0"/>
              </a:rPr>
              <a:t>.</a:t>
            </a:r>
            <a:endParaRPr lang="es-MX" dirty="0"/>
          </a:p>
        </p:txBody>
      </p:sp>
      <p:pic>
        <p:nvPicPr>
          <p:cNvPr id="3074" name="Picture 2" descr="http://sda.guanajuato.gob.mx/img/mapa.jpg"/>
          <p:cNvPicPr>
            <a:picLocks noChangeAspect="1" noChangeArrowheads="1"/>
          </p:cNvPicPr>
          <p:nvPr/>
        </p:nvPicPr>
        <p:blipFill>
          <a:blip r:embed="rId2" cstate="print"/>
          <a:srcRect/>
          <a:stretch>
            <a:fillRect/>
          </a:stretch>
        </p:blipFill>
        <p:spPr bwMode="auto">
          <a:xfrm>
            <a:off x="1403648" y="1412776"/>
            <a:ext cx="5832648" cy="4774711"/>
          </a:xfrm>
          <a:prstGeom prst="rect">
            <a:avLst/>
          </a:prstGeom>
          <a:noFill/>
        </p:spPr>
      </p:pic>
      <p:sp>
        <p:nvSpPr>
          <p:cNvPr id="11" name="10 Título"/>
          <p:cNvSpPr>
            <a:spLocks noGrp="1"/>
          </p:cNvSpPr>
          <p:nvPr>
            <p:ph type="title"/>
          </p:nvPr>
        </p:nvSpPr>
        <p:spPr>
          <a:xfrm>
            <a:off x="179512" y="332656"/>
            <a:ext cx="8784976" cy="77809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INFRAESTRUCTURA DE RIEGO EN EL ESTADO DE GUANAJUATO</a:t>
            </a:r>
            <a:endParaRPr lang="es-MX"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11</a:t>
            </a:fld>
            <a:endParaRPr lang="es-MX" dirty="0"/>
          </a:p>
        </p:txBody>
      </p:sp>
      <p:sp>
        <p:nvSpPr>
          <p:cNvPr id="10" name="9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4.  </a:t>
            </a:r>
            <a:r>
              <a:rPr lang="es-MX" sz="1500" b="1" cap="small" dirty="0" smtClean="0">
                <a:cs typeface="Times New Roman" pitchFamily="18" charset="0"/>
              </a:rPr>
              <a:t>Mapa de infraestructura Turística en el Estado de Guanajuato</a:t>
            </a:r>
            <a:r>
              <a:rPr lang="es-MX" sz="1200" dirty="0" smtClean="0">
                <a:latin typeface="Times New Roman" pitchFamily="18" charset="0"/>
                <a:cs typeface="Times New Roman" pitchFamily="18" charset="0"/>
              </a:rPr>
              <a:t>.</a:t>
            </a:r>
            <a:endParaRPr lang="es-MX" dirty="0"/>
          </a:p>
        </p:txBody>
      </p:sp>
      <p:pic>
        <p:nvPicPr>
          <p:cNvPr id="27650" name="Picture 2" descr="D:\Desktop\mapa-gto.jpg"/>
          <p:cNvPicPr>
            <a:picLocks noChangeAspect="1" noChangeArrowheads="1"/>
          </p:cNvPicPr>
          <p:nvPr/>
        </p:nvPicPr>
        <p:blipFill>
          <a:blip r:embed="rId2" cstate="print"/>
          <a:srcRect/>
          <a:stretch>
            <a:fillRect/>
          </a:stretch>
        </p:blipFill>
        <p:spPr bwMode="auto">
          <a:xfrm>
            <a:off x="1115616" y="1412776"/>
            <a:ext cx="6840760" cy="4797695"/>
          </a:xfrm>
          <a:prstGeom prst="rect">
            <a:avLst/>
          </a:prstGeom>
          <a:noFill/>
        </p:spPr>
      </p:pic>
      <p:sp>
        <p:nvSpPr>
          <p:cNvPr id="9" name="8 Título"/>
          <p:cNvSpPr>
            <a:spLocks noGrp="1"/>
          </p:cNvSpPr>
          <p:nvPr>
            <p:ph type="title"/>
          </p:nvPr>
        </p:nvSpPr>
        <p:spPr>
          <a:xfrm>
            <a:off x="467544" y="332656"/>
            <a:ext cx="8136904" cy="99412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MAPA DE INFRAESTRUCTURA TURÍSTICA</a:t>
            </a:r>
            <a:b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EN EL ESTADO DE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8E7D8D15-0995-4287-80B8-13CDB68345C2}" type="slidenum">
              <a:rPr lang="es-MX" smtClean="0"/>
              <a:pPr/>
              <a:t>12</a:t>
            </a:fld>
            <a:endParaRPr lang="es-MX" dirty="0"/>
          </a:p>
        </p:txBody>
      </p:sp>
      <p:sp>
        <p:nvSpPr>
          <p:cNvPr id="7" name="1 Título"/>
          <p:cNvSpPr txBox="1">
            <a:spLocks/>
          </p:cNvSpPr>
          <p:nvPr/>
        </p:nvSpPr>
        <p:spPr>
          <a:xfrm>
            <a:off x="179512" y="5373216"/>
            <a:ext cx="8712968" cy="857250"/>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Fútbol</a:t>
            </a:r>
            <a:r>
              <a:rPr kumimoji="0" lang="es-ES" sz="36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RÁPIDO</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pic>
        <p:nvPicPr>
          <p:cNvPr id="9" name="Picture 2"/>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863080" y="5301208"/>
            <a:ext cx="959803" cy="936104"/>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7703840" y="5373216"/>
            <a:ext cx="864096" cy="864096"/>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l="29822" t="48780" r="32379" b="20980"/>
          <a:stretch>
            <a:fillRect/>
          </a:stretch>
        </p:blipFill>
        <p:spPr bwMode="auto">
          <a:xfrm>
            <a:off x="1619672" y="1124744"/>
            <a:ext cx="5866252" cy="3600400"/>
          </a:xfrm>
          <a:prstGeom prst="round2SameRect">
            <a:avLst/>
          </a:prstGeom>
          <a:noFill/>
          <a:ln w="9525">
            <a:noFill/>
            <a:miter lim="800000"/>
            <a:headEnd/>
            <a:tailEnd/>
          </a:ln>
        </p:spPr>
      </p:pic>
      <p:sp>
        <p:nvSpPr>
          <p:cNvPr id="11" name="10 Botón de acción: Inicio">
            <a:hlinkClick r:id="rId5"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7D8D15-0995-4287-80B8-13CDB68345C2}" type="slidenum">
              <a:rPr lang="es-MX" smtClean="0"/>
              <a:pPr/>
              <a:t>13</a:t>
            </a:fld>
            <a:endParaRPr lang="es-MX" dirty="0"/>
          </a:p>
        </p:txBody>
      </p:sp>
      <p:sp>
        <p:nvSpPr>
          <p:cNvPr id="5" name="4 Marcador de contenido"/>
          <p:cNvSpPr>
            <a:spLocks noGrp="1"/>
          </p:cNvSpPr>
          <p:nvPr>
            <p:ph sz="quarter" idx="1"/>
          </p:nvPr>
        </p:nvSpPr>
        <p:spPr>
          <a:xfrm>
            <a:off x="611560" y="1772816"/>
            <a:ext cx="4104456" cy="3960440"/>
          </a:xfrm>
        </p:spPr>
        <p:txBody>
          <a:bodyPr>
            <a:noAutofit/>
          </a:bodyPr>
          <a:lstStyle/>
          <a:p>
            <a:pPr marL="0" indent="0" algn="just">
              <a:buNone/>
            </a:pPr>
            <a:r>
              <a:rPr lang="es-MX" sz="2000" dirty="0" smtClean="0"/>
              <a:t>Es un deporte de conjunto, consistente en dos equipos de cinco jugadores como máximo; uno de los participantes jugará como guardameta, siendo el ganador el equipo que anote más tantos o goles en la portería del oponente. Debido a que conserva características similares al futbol soccer, su dinamismo, espectacularidad y vistosidad de las acciones de juego, es uno de los deportes más practicados en México.</a:t>
            </a:r>
            <a:endParaRPr lang="es-MX" sz="2000" dirty="0"/>
          </a:p>
        </p:txBody>
      </p:sp>
      <p:sp>
        <p:nvSpPr>
          <p:cNvPr id="7" name="3 Título"/>
          <p:cNvSpPr txBox="1">
            <a:spLocks/>
          </p:cNvSpPr>
          <p:nvPr/>
        </p:nvSpPr>
        <p:spPr>
          <a:xfrm>
            <a:off x="611560" y="476672"/>
            <a:ext cx="8229600" cy="85725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ANTECEDENTES DEL FÚTBOL RÁPIDO</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8" name="7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40962" name="AutoShape 2" descr="data:image/jpg;base64,/9j/4AAQSkZJRgABAQAAAQABAAD/2wBDAAkGBwgHBgkIBwgKCgkLDRYPDQwMDRsUFRAWIB0iIiAdHx8kKDQsJCYxJx8fLT0tMTU3Ojo6Iys/RD84QzQ5Ojf/2wBDAQoKCg0MDRoPDxo3JR8lNzc3Nzc3Nzc3Nzc3Nzc3Nzc3Nzc3Nzc3Nzc3Nzc3Nzc3Nzc3Nzc3Nzc3Nzc3Nzc3Nzf/wAARCACnAN8DASIAAhEBAxEB/8QAHAAAAgIDAQEAAAAAAAAAAAAAAgMBBAAFBgcI/8QAQxAAAgECBAMFBAYHCAEFAAAAAQIRAAMEEiExBUFRBhMiYXEygZGhFCNCscHRM1JicpLh8AcVFiRDgqLx0jRVY5OU/8QAGAEBAQEBAQAAAAAAAAAAAAAAAAECAwT/xAAiEQEBAAICAgIDAQEAAAAAAAAAAQIRAyESMQRRE0FhFCL/2gAMAwEAAhEDEQA/APO+IdpMTjWvMblybyhSquY0Ea9arYPi2IwqqhM2i85SOY5yeda17T2zvmI10FC1xmUA5wc2lZs2zJp7hwXtzwjBYHDpibN23ccKXKjTXn/XnXVYftJwq9hLWK+kqtu77BaRrManbSvm67ibxChkIYbsSZbpM1tuE47FX7f0d5ayphSfst110rU5c8Zr2zcI9B/tXOGXJ3WLw7X70MthAAcuniLcwY+VcTgMfiMDiQlwF8M8LctydjyJ6zz1reYrtMcRwyzgcdgbF233cWbpdS9kaiNtJPKeewrkL124xAuEK0+FiQK58neTePrTfcFxZ4Txe1dxdllw122frQpBEjUgzqYPLfcUyxxLEXfpNo/XWL6Q2W35+3Gh+ArTW1u28desYprn0iwC9hVYd2WMEZtNQRG1dRwTtXwzg90d7w1MSWTKzTlNklYIGmo3+NLP3ar1vsng0w3A8KwW4r3bau4uNJmPLT+hW4y1zvY3i+Bx3DUsYGw9i3YBGVjMCZGp3ka/GujtsroHRgysJDAyCK9eGU104Zb2jLU5aBsRaUwbizUrdtv7Lg+lb2iStCVo2ZVEsQPU0h8VYUE94DHQ02aHFRp1queIWwYKtHXequJ43h7WJtYefrLoJQnTNH/dTykXVqeMcVwvDLLd9cAvMjG0nN45V5pf/tBxCG9dukNczAooYgLHKPfrO9O/tK4kuMvW7Sgi7ZUwyPoeeUjrsa8xxYvktedTld9TGlebk5MrenXHCSdveuD8axPEeD4XFPFt7iy3hHWrWI4he+jXcqlrmQ6oPFPlyrzv+znHRw/FNevYhxbBOQglRA68jrtW7wHG0xGMdDclHtl1BMQIBitzl1O2bi03G+OYi+7d7cZghOQqfLY9OVFY7WXMbw67h+9ZVFoBSBBDrr92/pXGcev93jLqWr0rnLIfXkapYLGQ40k5t2rzby3bG9O54dxl8JbW37VvOWzhyBOkD01Fbrh/GreJY23K94HFuANtJJ9K83u8RuqbSKQrSCGBnbTafKtjguMtZbuw696xOYgaEmt45XGM2PSmIO1LbeqfCL74nBi84InbNVpjXrxu4wEnWlsalzSi2utUeOFsgQ2mJI0k1CXFt23LWhca6CCWEx6fGq4uOLDWiPCGiTrHlRrdFo2lnMiHNB6mJ+4V4fGx2W8bhGTD4bE2g7ZgQWkEZhtHPavQuB8Q4Dwbs+txsIuOxGMYtdS4q5sOo5TETGvTpXm2MuzdzKgUA+ELT8FiR/mDiHH1gkjKJBGunTWtS6xTS3j+I4ZrZTB2HW47GbhaCyaZQY5jrWpu3WZ1nMIPMzTL1xrryqATssUsrJLEiF1g8/Ksz+qvNesFi2V2uAg+Jukc/dVS7cPeXHZQAzEwDtNAozXf1TmFbNMIt9/rbh8Kw0GJPUUt0Ok7N4fi+K4f33D79xcOgz4hleQgykEgbzAI0NendhnxK9lMFbxBTL4irLpnTMcpPTQfdXN9heLYLh/D1wl+6V0Itl42nb51vcZ2o4fgrFoYUpcAcLlXQKNq6YXDCbtZrosxO0+UUs3EEzcXTeDt615xxbtNeu8QxF61cNu01o29ZBCmNh1Outc/i+0l3BYW7hcM82rixmO9ZvyZvWMTxehcd7YDDXlt2O7ugASzHmDqIHOAaoP24QX8/wBHT6KGVcynM2vOvJX4rduYjOH1JBg1Y4fxR7TZACFEyd48653Llne18XvOBxuHx+HW/hWzIR11HrXFdv7921icLeS3ka1cBR59sxMf1+VWexXErKW1waMv1rFtdIIG3yFbHjmO4bicKbN9s7yAqhgMpMgH3Qa6+cyw3aSargrGJsXO0VvF37jHCkwzMBAMbTPLTah4jjbWPxGJP1d/uiQoywGgbgbVVvNw9MaVW5duItyDZbTlpqNzr99V0Wxba7iLTG1lBItkZhmG4+E1z8tem42mA4hcwPBnt2Mlt7hLZ7crpIjy8q1ljEXMK6u1xWOcKdDGUjf50OPv5bdlIIVVlUOwB1rXPfF6ybQWBujDfXQj5VzluXdQPE7pu4u475iYgMwj3iqCMQ5jSBTrr98JkLGnrVeYaNNdJrtjrQYl/JObxEiB5SKfhWXMoW4QwjWNqpaTJE0yy8Op2jy1q2dI9b7L4gXuF21FtwFnxnY61tnHmNa844Fx/EYYGxaGYMNNfZ/rX41sP8QtaxrvjHIMCAnsk/8AVXHnk1NM+LsCdNZpbmubvdq0JXuQuRvtEailcQ7QThLZtumd5bQR4Z0Nb/0TXSeNaXG4XAcTUphMZbw4ZzcW0yQoJ0gbGtRieBY7DsbiWe/RdS1s5vlv8qb9Hun/AEywHNRt8KNrt2wbZs3HtkIDAPOs3Vb1pr2a0EK/ay6BgZBpQfujFxZkaToa3Rxty7Z/zdiziArAEuPFt1pTYPh+KBZPpGGbqRnUE/OpcYNezWQ4YAq5MBTtFYRbCBUaWYgNmEaE8qt3uFC1aZjirbofCCp1HuqpftG0qupV0B1g7Hp6Vzs1dKZh1t3UuvcdVCkwToDGw99WLCXbSoznIrewRtPnVzBYa1awVpnXvCyE5Viep98fdSyy34tWlt28pVo3JHkeutY8pbYul9nv3bAt3L2VlQhV2y7a/Kh4c1y3h764gtlVpGYzPWqPELi4aBZdyZgsw39/rSm4i9+2FuRlUnnWLhcp0h2Ox5a1ltvpsJ3AitKWuN4ixnfenEtby+IOu+3XrUm2Q5zgqI0J1FdsMZhOhWKyfOiUMhhTHmKJhy59acLSi2pJnNB9xrpaOi4Bxc4e2jJresnTzHpUY7iV27ib2Je2xN2TLHTX/qudsuLJFxdWXbWr13Em5ZdyfaOhb3cq8uWHfSzQ8TetiLmbO4OsiNY50w3bpssba2woGbbZTuK1SXCfac+1rpWxxd3uLKA5XlSDlnmJ1q3GzUjRmMcthkPdBQAAV5EdfWtajhW0JAB1C7VbJ7xQr+NzEADRZFKawgfxag+EFIIzdDTG66YVLqsjNmA9BypLDxtGgBpt22bblWO2vrSWOYyOddsRkhiBGgFHYt97dS2N3YD4mKx0RFBDS5Go/nRYGfpVmBI7xfPmK3O0vpcwiju7iC+qwCZchQIqpcxJeAzMT12miuXQruLhUAOY0nmasXMOL4LtaXD887NHyqdbWdqYxBUxJAO9A9642nwneuk4b2ZsXnU4rEs6sMwCKVHxOv3VuL2E4fwqwDgravc2yZS2s6yd66Y8e2Lld+MnbgnusHzISCIAKmrd7HX0t2PrJzJ9pQ3PzquCxfKtoNyMrEUd9kRbSXLGqr+sRUbWbvELt3Cg3IlcuqEqefupVi/3iXAz3spUDV559aCLT4YiHXRCYgxvUW0TI4F2QFB8SnrU0m0H9DcHeKSMoAM7CetPuHDjh7m2GR4gg7es1UfKLjoGDb7CrGFRRZe63soux2Lcp61nKT21jLfTc8Nx2JsXrNk5voJQG6mUnMkANptMmZ6xVS9bsi8bhW4LEEIACC2ke+osYT/LrjEvOl7umbRt4nNpG3kaXexC3cFaWIQyXyaAN6cvSuOpbuOmWNk3Tke3jEuWGT6zIIJQkAgEaQdDtrS7WFtKi94RnBJACkSPdyocI1hXcMILW4SYOs+6rGH4Tib7jvz3VvN7J0J93L31uY31HJVvd098G3MIAJA+dV7l2UCkgmd4++ugu8IwaKzXcS6IBBlgBTk4DgQQIvGeWetzBNuRJhz4jIqxYIuJkCuzHaN66gcB4fmzd28+dw061wfh9okpYgnfxmtXHro25VreQ5WXMxGxO1QXRENvKCSI32+Vdh/duBDf+nTMN9SaP+78B7Rw9n3gfjUmH2WuHCTcFoASzQJMVs8XYFtCTiO8IWAFJPzrpvo2BteLuLAKa+wDR2lwxti5bt2wriQ2QCR8KXDd2eWnMWL921aRbT6AkiPWaRcGIOINwKc05s0b12KNbKhrZVlI0IiDWM6jQmPWn4onk4TFrehWuB5jmpFUCxzawffXoTvaxGdW8YQ5WDLpNaTH8Gs3AzYYm0/Jfsn8q34SeiZObGZiAG0/aMAVaw6pavWzduF2V1MKNBr1NMwOFFy9ftXwwa2NADEGq9shri9Tlqa0W7WnxDfSj3aqh706ganXqdfuqqS4IZzr91WkwuIvY1hasXHPeH2VJ51ds9m+OX4ZOGYgL1uLkH/KKnQ6zgQ+qsXypOeyAVXzHy5069hsOMMRcFxLYM953kHU+XuqcDwfiqYGxhrloWsiAeLECJj9kGr6cFxrW0W7iMKgA1CI7k+8kfdXbH8WM24ZZc+WXTkz2WwYMriMUP8Acp/ChPZu2qFVxl6D+sqsa3xNAxrnI6brRL2cUQrYslCIaLQBIk6bx8qU3ZxizH6VbMrl/Qx06HyrfMZpZbzq6N1z79nboZyb1k5ucGRrVf8Aw3iFVnuXbJUHMQubby0rpLrwBrVbHYruMHcYqxTSWHKufLLMLY68OW+Sb9NQhHePwo5TZFskvHi1OaJ23qu3Br4tG7hWW4jkjKRqvv60u1xKyvEr1/xBHTKsLrsK3PD+I2r9u6ttTlVgcxEAcoPwrzYTOZTrp7eW4Zcd172r8Iw17B3bmIu21F8rlQH7PUjofOqePxuJOMtJesKUtmQh8WvWYma2z3UdwqEO8+yDJ+Aqhj8HxA8QWMOymRlDIwJny/ravTlZHj4+97Zx7E3L1xLAtMAh7wh4Afp7qt8Cv33tXhcthFzyoDGdfWaTxbCYs4xSEuoxUKEayZPPpMRUcJS5Ye6CmIuFgCoFot12gdZ+FZmX/TVk8W8DedVOK3D/AHffykg5eXqKPJi8ub6Bjv8A8z/lScTZxl7DXETh2NJZYE4dvyrpcsde3Ke3ONeYFmkHyUmQfM0Vu8jWw9wuTIkB9atWuC4/6WS3CL7gBTlcMN+m0zFbKx2S4s17vE4RkBI0u6DbzNc5njj7rpll5empW7aYZMMLiXgjZrhIMDXl/XOrWFxtqxgbRxOKByPmtCDJWYZfSK3t3sPxG1YuYq8+Es2gBNoOYPkPPy51l3sZxC8GXDYWyws3GTwvtIB2jTQipOTHfs30RgbwbDA2tbJE2iBEL0jypPFMSEtjvXW2oBZWbfP9n8a2lrszx21Zs2lwSnwgEm4ABU4nshxrEqFvWcNlDBhF2dR7q6fmw17c9dtbh8TYfvxZfMe9JaAQASqyBOu4PwoXfTTWr6dluNWXeMKcrtm8OUwfjWN2W48+2GEeZA/GpOfj+yztrreFsvca81sG4Vgk8/dXXcJwWAspZFrB4dSygz3YNavDdlONqjZ7Nv8AjH4TXR4PgeNsrhjca2O6WG1Ous9Kzlz8f2YxaAjVQR0ymKYokzrNWRhmGhyz60Qw8c594/Osfkx+2lePKfOsNWTaIEkH4TQlF5z8Kszx+xwTXlX2ifhSRfV2yI4Z/wBVdT8BXXpwjh9thGBwkg/aQv8AMk1fsoln9Fas2/3LQX7qzflSeox4/wBefXLrgMEs3nYD2VtMSflWYLD8WxlrN/dGJRuhGn3V6KC5OrCP3f50zxnd/wDjWL8u/qL4R5re4Zxv/wBscepmq97s/wAcx6dycFeW225gLHxr1NZAg3D7gPyqYP67n4flWL8nO+1mMjyGx2Cx2IvNZt4q19ItyWBEAAaHXma3HZrszi7Fw3OHXrPeoB3hvICDPkeldNwZcQvHseLrjKQ+VVWCPFzM6+4DegwSX8F2ou2u/fub5aUgQBGYQY9azebO+673Gd6bXh3DsVaAfF4oM5MkWrSpl+ArR8QGGw3a23ext5kU30uZ2eYVbRCgxsM7E11gRQZLPr1as7i0dgfj/Ouczu3KNbxGzcxPGeHcTs4c4nDWbNzx2bsMGYiCo+1oI350PZjh+Jwt29ev2+7thrgsjIVco1wv4htufnW3FoGfATO8zUmyJnuxNS5XWg0ukez86HvB7vWhFqd7I9yioNjpbE/uisAbi4d3t3LioXtklGY6qT0oxfRR7aH31gsv+oB7hWd1d5KT6CruiRiFIIDpHrSW+jsuqYfX/wCJeXnFM7u6Nrb++o7u/P6NojoadiGvCZzfAUHf6fa/hNY4dR4gy/vUvNOxqAxe0AGZfRCKw3TyzH/ZQEmKDMddabNpe8QdFYn0H4moN1t8j+hg/jQm5Gh199AzyRqfjVNpN5p9hvlUG40aW9f3hUM/2SYNASIGse6hsRu3h7KR55z+VA1/EcxP+7+VQ0rvqDzoM2uk02ztbRbkaW3/AITRhLvK3cB/cNVg7ka5j6mpzOeoPWrbEW+6vc7b+uU0QtXo/RvHkKqgXObSPOpBMHKI61NxWwGDvKJfIn77ifgJrBaWfGXY/sqPxP4VrvGdiDAJgVyHHuPcYtYh/oeGu4fDqPbu4eTPMyZEVrHtXSYSxhf8TYjEW1LObeU5r2gMCdiBtHLrQ8cXD4Xi2A4jdtp3yqVULd0I1B0nXRq8+4bjOMXcbduYG5eu4u6PE4UM0ep2rqOzPCeKWsc2P4qMzlSAblzM2vx++t2a7WZO1w1/vcOly2y21YTqAp+6jNx9vpCfx/yqiG18WnTnRacj8q42ot6x4sTbnyY0duxcuyVxFmB1eD86ohiPMdKEsCYbb51NwXLtsI+V79st1Uk/dQ+Ae1eWP3DVVTRAkRynrTYeDY5XZ9ENSRZAnvGM/sfzquTpuPjWEzEa02HL3J/1LnuUfnRA2gTD3v4R+dVWzzP3CoYsNZjy602LwxPd6pdxHoCPzqRj1P6W014dLiKY9+9UC5Pl61DPpKySNpqzLQuYq7g7o+rwty0f2LunwIpHeWtjbuxHO4P/ABpTPMSYagLb6zS5bDWuWQZFtvQ3B/41AuWhP1J/+7+VIFzeJI6gVElzoDr5RU2GG7b52f4rhND3izHdLp1ZvzpTOw5/8qEtI0ptFm1etI03sGrptpcdT99Nazw29qt+7hj+rfTOPiPxFa/NpqZ8gaAqTqBp5xFal0LHeEQGgDl1ogxnxFopDnYQx9NKzMBAEydhFKizJ+yfiaMNAgzJpCxlBMEHqakFdlIA560U1gYIDAHy3qCA9s27gUg7htaWSFEgzUd6I0Q+oqbU62UtHLbVQo5IMo+FMzZgTmYDyFVu8Rl218qnvMsbx0qbDmfQDOB5VgYc9KSDIkLOkE1G0Bcw9alFgseVYHaPZU+ppJWfFmM1nKS01A4NcHmOlSXbnEeopKsFE3J9GNQzJr4DrQMDxqABPOalmJiYHqaTJyjKQY5VAaTAPxoGM5nQj1FRmLQANqAAk6ax7vvoSwB2YHqaB8c8xDfKhkagsNOlJYgidZ9agNm0GhFA8lQwIcnTmKAsQdGAmlXGaYPLzoRA1Zo99A7vM+5adt6WwJJBYHyrFIJkbetS7FRmG/mKoEhRoTpBG1LMADcAbzUs4I8NvN6GoEblQBRBZlYSAs+ZFDCAeIa+TVEA7qB7qBlB0lRHnVROYqQIk+VONwmApE89NqqhlP2gD5GmkoFEmt0ODdcwjotQbsbR8artdJ8Kg+R0FQHzHUADrBrIfJYglj5jaamJP2ZPnypQgzPPlUmc51kRrpvUU6MpkkVIuM2kTHnSkbLvUszGSGMUNmZmmAAW3pgJOuWDz86QrldDqKxspgruOVRVhnkZYilliogRpzmlhtI2rCYHInpQNLkAAxPkaF2YjU6UtrmvgKyd/KiDHKWZwI/ZmoIzMpzEiNpNTmJiCmlQGDZXIY5thtFYygSST5A1Bg8yKkZgCc1LdIAOb1qcyqum5G5oCUsTmJHSiAUEC4w06aUsgE8wfLasnQkvGvSqGOFMnKQTtqTSwGO4Gnl+dSWOXS9PpUG4wULqRWgRaB5+lQCCfFvHSlsG1JJDH5UIZ2gkbaTMUQYDH7TeelAwmDJkbzWTlJLRr0NQYeTrPlRBOyAANrQ94sAHU+VC5yiaGWbWYb9UVQBuZBC+Nuu8UIhzmcnMOU/hUIYWVynSdaidZ586tZ2cpXfUTppRi4EGUAn1pRaFBImo78yAw0nbpUU5mJjw6+Zos/IxJ3pQdSTC786lSSNCNNxFFN9f51MiPCDFILeCRMHasF0hRmf8YqB5eOh8zUhg2sCevKld6TqQs8qgvI9oD0oLIYgQxmhzeIcvKkowI1OlSCZLHUVA83yOY94oGuu41mKWHGvhOkzrFErpBEAxvFFSbjqJLgAdTWC6oTUuTvObT4RSnJEQoMn2jQZpfwho8jUD2cAwcokczQK5J8QkchO1ArEAamVEwzaD3UWcEkqM0amgMGRIGUbwGqe8E+GCJ6/GlsSFzEQo2AaaSTp4VYk+1J0MURce6MnsgdaIMGyhQSIqjbOZ41UE8taLNDnIS2v8NXarRYGRlkg9dqC45zAgKI133pJDA5hOvKNB8KcGygKxBnlMRVRDZt8q6a+1vQu0AjX3VGcNBVwCDJ9aKBJz+IkTI61QvvC+xOnPrQM4n2oOukRRqADII6wRFCxzAZikjrRFe20LqIDazvFEHuTJuEKBsBWVlayZERlkkkkULLvAiDEA++srKjSVRzIJ25TRBnAAULA01rKyoMDLp+sSQdN4ozER8qyso0kyigQI31rLdwFhIOo6/wBdKysqAszKCcqxtE9TRBJC5z6RWVlNIF0dTlENmmZoSwtkAqCY2GgrKypelR3oYZgMoMwInasnLBJmdoFZWURiuytqYE66Sah3iW2MDasrKlUCZ4Dzo0iPOi3nyE1lZSM7YhIGUhehIG9GsuuggbAfzrKyqqfFHiIgARAoTcMkFQRGYEjlNZWU2GLcbLlTKsCRAoSxUCDDc2FZWVT9l3GUk5ySB5UJtTsWPlNZWVUr/9k="/>
          <p:cNvSpPr>
            <a:spLocks noChangeAspect="1" noChangeArrowheads="1"/>
          </p:cNvSpPr>
          <p:nvPr/>
        </p:nvSpPr>
        <p:spPr bwMode="auto">
          <a:xfrm>
            <a:off x="155575" y="-693738"/>
            <a:ext cx="1933575" cy="1447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40964" name="AutoShape 4" descr="data:image/jpg;base64,/9j/4AAQSkZJRgABAQAAAQABAAD/2wBDAAkGBwgHBgkIBwgKCgkLDRYPDQwMDRsUFRAWIB0iIiAdHx8kKDQsJCYxJx8fLT0tMTU3Ojo6Iys/RD84QzQ5Ojf/2wBDAQoKCg0MDRoPDxo3JR8lNzc3Nzc3Nzc3Nzc3Nzc3Nzc3Nzc3Nzc3Nzc3Nzc3Nzc3Nzc3Nzc3Nzc3Nzc3Nzc3Nzf/wAARCACnAN8DASIAAhEBAxEB/8QAHAAAAgIDAQEAAAAAAAAAAAAAAgMBBAAFBgcI/8QAQxAAAgECBAMFBAYHCAEFAAAAAQIRAAMEEiExBUFRBhMiYXEygZGhFCNCscHRM1JicpLh8AcVFiRDgqLx0jRVY5OU/8QAGAEBAQEBAQAAAAAAAAAAAAAAAAECAwT/xAAiEQEBAAICAgIDAQEAAAAAAAAAAQIRAyESMQRRE0FhFCL/2gAMAwEAAhEDEQA/APO+IdpMTjWvMblybyhSquY0Ea9arYPi2IwqqhM2i85SOY5yeda17T2zvmI10FC1xmUA5wc2lZs2zJp7hwXtzwjBYHDpibN23ccKXKjTXn/XnXVYftJwq9hLWK+kqtu77BaRrManbSvm67ibxChkIYbsSZbpM1tuE47FX7f0d5ayphSfst110rU5c8Zr2zcI9B/tXOGXJ3WLw7X70MthAAcuniLcwY+VcTgMfiMDiQlwF8M8LctydjyJ6zz1reYrtMcRwyzgcdgbF233cWbpdS9kaiNtJPKeewrkL124xAuEK0+FiQK58neTePrTfcFxZ4Txe1dxdllw122frQpBEjUgzqYPLfcUyxxLEXfpNo/XWL6Q2W35+3Gh+ArTW1u28desYprn0iwC9hVYd2WMEZtNQRG1dRwTtXwzg90d7w1MSWTKzTlNklYIGmo3+NLP3ar1vsng0w3A8KwW4r3bau4uNJmPLT+hW4y1zvY3i+Bx3DUsYGw9i3YBGVjMCZGp3ka/GujtsroHRgysJDAyCK9eGU104Zb2jLU5aBsRaUwbizUrdtv7Lg+lb2iStCVo2ZVEsQPU0h8VYUE94DHQ02aHFRp1queIWwYKtHXequJ43h7WJtYefrLoJQnTNH/dTykXVqeMcVwvDLLd9cAvMjG0nN45V5pf/tBxCG9dukNczAooYgLHKPfrO9O/tK4kuMvW7Sgi7ZUwyPoeeUjrsa8xxYvktedTld9TGlebk5MrenXHCSdveuD8axPEeD4XFPFt7iy3hHWrWI4he+jXcqlrmQ6oPFPlyrzv+znHRw/FNevYhxbBOQglRA68jrtW7wHG0xGMdDclHtl1BMQIBitzl1O2bi03G+OYi+7d7cZghOQqfLY9OVFY7WXMbw67h+9ZVFoBSBBDrr92/pXGcev93jLqWr0rnLIfXkapYLGQ40k5t2rzby3bG9O54dxl8JbW37VvOWzhyBOkD01Fbrh/GreJY23K94HFuANtJJ9K83u8RuqbSKQrSCGBnbTafKtjguMtZbuw696xOYgaEmt45XGM2PSmIO1LbeqfCL74nBi84InbNVpjXrxu4wEnWlsalzSi2utUeOFsgQ2mJI0k1CXFt23LWhca6CCWEx6fGq4uOLDWiPCGiTrHlRrdFo2lnMiHNB6mJ+4V4fGx2W8bhGTD4bE2g7ZgQWkEZhtHPavQuB8Q4Dwbs+txsIuOxGMYtdS4q5sOo5TETGvTpXm2MuzdzKgUA+ELT8FiR/mDiHH1gkjKJBGunTWtS6xTS3j+I4ZrZTB2HW47GbhaCyaZQY5jrWpu3WZ1nMIPMzTL1xrryqATssUsrJLEiF1g8/Ksz+qvNesFi2V2uAg+Jukc/dVS7cPeXHZQAzEwDtNAozXf1TmFbNMIt9/rbh8Kw0GJPUUt0Ok7N4fi+K4f33D79xcOgz4hleQgykEgbzAI0NendhnxK9lMFbxBTL4irLpnTMcpPTQfdXN9heLYLh/D1wl+6V0Itl42nb51vcZ2o4fgrFoYUpcAcLlXQKNq6YXDCbtZrosxO0+UUs3EEzcXTeDt615xxbtNeu8QxF61cNu01o29ZBCmNh1Outc/i+0l3BYW7hcM82rixmO9ZvyZvWMTxehcd7YDDXlt2O7ugASzHmDqIHOAaoP24QX8/wBHT6KGVcynM2vOvJX4rduYjOH1JBg1Y4fxR7TZACFEyd48653Llne18XvOBxuHx+HW/hWzIR11HrXFdv7921icLeS3ka1cBR59sxMf1+VWexXErKW1waMv1rFtdIIG3yFbHjmO4bicKbN9s7yAqhgMpMgH3Qa6+cyw3aSargrGJsXO0VvF37jHCkwzMBAMbTPLTah4jjbWPxGJP1d/uiQoywGgbgbVVvNw9MaVW5duItyDZbTlpqNzr99V0Wxba7iLTG1lBItkZhmG4+E1z8tem42mA4hcwPBnt2Mlt7hLZ7crpIjy8q1ljEXMK6u1xWOcKdDGUjf50OPv5bdlIIVVlUOwB1rXPfF6ybQWBujDfXQj5VzluXdQPE7pu4u475iYgMwj3iqCMQ5jSBTrr98JkLGnrVeYaNNdJrtjrQYl/JObxEiB5SKfhWXMoW4QwjWNqpaTJE0yy8Op2jy1q2dI9b7L4gXuF21FtwFnxnY61tnHmNa844Fx/EYYGxaGYMNNfZ/rX41sP8QtaxrvjHIMCAnsk/8AVXHnk1NM+LsCdNZpbmubvdq0JXuQuRvtEailcQ7QThLZtumd5bQR4Z0Nb/0TXSeNaXG4XAcTUphMZbw4ZzcW0yQoJ0gbGtRieBY7DsbiWe/RdS1s5vlv8qb9Hun/AEywHNRt8KNrt2wbZs3HtkIDAPOs3Vb1pr2a0EK/ay6BgZBpQfujFxZkaToa3Rxty7Z/zdiziArAEuPFt1pTYPh+KBZPpGGbqRnUE/OpcYNezWQ4YAq5MBTtFYRbCBUaWYgNmEaE8qt3uFC1aZjirbofCCp1HuqpftG0qupV0B1g7Hp6Vzs1dKZh1t3UuvcdVCkwToDGw99WLCXbSoznIrewRtPnVzBYa1awVpnXvCyE5Viep98fdSyy34tWlt28pVo3JHkeutY8pbYul9nv3bAt3L2VlQhV2y7a/Kh4c1y3h764gtlVpGYzPWqPELi4aBZdyZgsw39/rSm4i9+2FuRlUnnWLhcp0h2Ox5a1ltvpsJ3AitKWuN4ixnfenEtby+IOu+3XrUm2Q5zgqI0J1FdsMZhOhWKyfOiUMhhTHmKJhy59acLSi2pJnNB9xrpaOi4Bxc4e2jJresnTzHpUY7iV27ib2Je2xN2TLHTX/qudsuLJFxdWXbWr13Em5ZdyfaOhb3cq8uWHfSzQ8TetiLmbO4OsiNY50w3bpssba2woGbbZTuK1SXCfac+1rpWxxd3uLKA5XlSDlnmJ1q3GzUjRmMcthkPdBQAAV5EdfWtajhW0JAB1C7VbJ7xQr+NzEADRZFKawgfxag+EFIIzdDTG66YVLqsjNmA9BypLDxtGgBpt22bblWO2vrSWOYyOddsRkhiBGgFHYt97dS2N3YD4mKx0RFBDS5Go/nRYGfpVmBI7xfPmK3O0vpcwiju7iC+qwCZchQIqpcxJeAzMT12miuXQruLhUAOY0nmasXMOL4LtaXD887NHyqdbWdqYxBUxJAO9A9642nwneuk4b2ZsXnU4rEs6sMwCKVHxOv3VuL2E4fwqwDgravc2yZS2s6yd66Y8e2Lld+MnbgnusHzISCIAKmrd7HX0t2PrJzJ9pQ3PzquCxfKtoNyMrEUd9kRbSXLGqr+sRUbWbvELt3Cg3IlcuqEqefupVi/3iXAz3spUDV559aCLT4YiHXRCYgxvUW0TI4F2QFB8SnrU0m0H9DcHeKSMoAM7CetPuHDjh7m2GR4gg7es1UfKLjoGDb7CrGFRRZe63soux2Lcp61nKT21jLfTc8Nx2JsXrNk5voJQG6mUnMkANptMmZ6xVS9bsi8bhW4LEEIACC2ke+osYT/LrjEvOl7umbRt4nNpG3kaXexC3cFaWIQyXyaAN6cvSuOpbuOmWNk3Tke3jEuWGT6zIIJQkAgEaQdDtrS7WFtKi94RnBJACkSPdyocI1hXcMILW4SYOs+6rGH4Tib7jvz3VvN7J0J93L31uY31HJVvd098G3MIAJA+dV7l2UCkgmd4++ugu8IwaKzXcS6IBBlgBTk4DgQQIvGeWetzBNuRJhz4jIqxYIuJkCuzHaN66gcB4fmzd28+dw061wfh9okpYgnfxmtXHro25VreQ5WXMxGxO1QXRENvKCSI32+Vdh/duBDf+nTMN9SaP+78B7Rw9n3gfjUmH2WuHCTcFoASzQJMVs8XYFtCTiO8IWAFJPzrpvo2BteLuLAKa+wDR2lwxti5bt2wriQ2QCR8KXDd2eWnMWL921aRbT6AkiPWaRcGIOINwKc05s0b12KNbKhrZVlI0IiDWM6jQmPWn4onk4TFrehWuB5jmpFUCxzawffXoTvaxGdW8YQ5WDLpNaTH8Gs3AzYYm0/Jfsn8q34SeiZObGZiAG0/aMAVaw6pavWzduF2V1MKNBr1NMwOFFy9ftXwwa2NADEGq9shri9Tlqa0W7WnxDfSj3aqh706ganXqdfuqqS4IZzr91WkwuIvY1hasXHPeH2VJ51ds9m+OX4ZOGYgL1uLkH/KKnQ6zgQ+qsXypOeyAVXzHy5069hsOMMRcFxLYM953kHU+XuqcDwfiqYGxhrloWsiAeLECJj9kGr6cFxrW0W7iMKgA1CI7k+8kfdXbH8WM24ZZc+WXTkz2WwYMriMUP8Acp/ChPZu2qFVxl6D+sqsa3xNAxrnI6brRL2cUQrYslCIaLQBIk6bx8qU3ZxizH6VbMrl/Qx06HyrfMZpZbzq6N1z79nboZyb1k5ucGRrVf8Aw3iFVnuXbJUHMQubby0rpLrwBrVbHYruMHcYqxTSWHKufLLMLY68OW+Sb9NQhHePwo5TZFskvHi1OaJ23qu3Br4tG7hWW4jkjKRqvv60u1xKyvEr1/xBHTKsLrsK3PD+I2r9u6ttTlVgcxEAcoPwrzYTOZTrp7eW4Zcd172r8Iw17B3bmIu21F8rlQH7PUjofOqePxuJOMtJesKUtmQh8WvWYma2z3UdwqEO8+yDJ+Aqhj8HxA8QWMOymRlDIwJny/ravTlZHj4+97Zx7E3L1xLAtMAh7wh4Afp7qt8Cv33tXhcthFzyoDGdfWaTxbCYs4xSEuoxUKEayZPPpMRUcJS5Ye6CmIuFgCoFot12gdZ+FZmX/TVk8W8DedVOK3D/AHffykg5eXqKPJi8ub6Bjv8A8z/lScTZxl7DXETh2NJZYE4dvyrpcsde3Ke3ONeYFmkHyUmQfM0Vu8jWw9wuTIkB9atWuC4/6WS3CL7gBTlcMN+m0zFbKx2S4s17vE4RkBI0u6DbzNc5njj7rpll5empW7aYZMMLiXgjZrhIMDXl/XOrWFxtqxgbRxOKByPmtCDJWYZfSK3t3sPxG1YuYq8+Es2gBNoOYPkPPy51l3sZxC8GXDYWyws3GTwvtIB2jTQipOTHfs30RgbwbDA2tbJE2iBEL0jypPFMSEtjvXW2oBZWbfP9n8a2lrszx21Zs2lwSnwgEm4ABU4nshxrEqFvWcNlDBhF2dR7q6fmw17c9dtbh8TYfvxZfMe9JaAQASqyBOu4PwoXfTTWr6dluNWXeMKcrtm8OUwfjWN2W48+2GEeZA/GpOfj+yztrreFsvca81sG4Vgk8/dXXcJwWAspZFrB4dSygz3YNavDdlONqjZ7Nv8AjH4TXR4PgeNsrhjca2O6WG1Ous9Kzlz8f2YxaAjVQR0ymKYokzrNWRhmGhyz60Qw8c594/Osfkx+2lePKfOsNWTaIEkH4TQlF5z8Kszx+xwTXlX2ifhSRfV2yI4Z/wBVdT8BXXpwjh9thGBwkg/aQv8AMk1fsoln9Fas2/3LQX7qzflSeox4/wBefXLrgMEs3nYD2VtMSflWYLD8WxlrN/dGJRuhGn3V6KC5OrCP3f50zxnd/wDjWL8u/qL4R5re4Zxv/wBscepmq97s/wAcx6dycFeW225gLHxr1NZAg3D7gPyqYP67n4flWL8nO+1mMjyGx2Cx2IvNZt4q19ItyWBEAAaHXma3HZrszi7Fw3OHXrPeoB3hvICDPkeldNwZcQvHseLrjKQ+VVWCPFzM6+4DegwSX8F2ou2u/fub5aUgQBGYQY9azebO+673Gd6bXh3DsVaAfF4oM5MkWrSpl+ArR8QGGw3a23ext5kU30uZ2eYVbRCgxsM7E11gRQZLPr1as7i0dgfj/Ouczu3KNbxGzcxPGeHcTs4c4nDWbNzx2bsMGYiCo+1oI350PZjh+Jwt29ev2+7thrgsjIVco1wv4htufnW3FoGfATO8zUmyJnuxNS5XWg0ukez86HvB7vWhFqd7I9yioNjpbE/uisAbi4d3t3LioXtklGY6qT0oxfRR7aH31gsv+oB7hWd1d5KT6CruiRiFIIDpHrSW+jsuqYfX/wCJeXnFM7u6Nrb++o7u/P6NojoadiGvCZzfAUHf6fa/hNY4dR4gy/vUvNOxqAxe0AGZfRCKw3TyzH/ZQEmKDMddabNpe8QdFYn0H4moN1t8j+hg/jQm5Gh199AzyRqfjVNpN5p9hvlUG40aW9f3hUM/2SYNASIGse6hsRu3h7KR55z+VA1/EcxP+7+VQ0rvqDzoM2uk02ztbRbkaW3/AITRhLvK3cB/cNVg7ka5j6mpzOeoPWrbEW+6vc7b+uU0QtXo/RvHkKqgXObSPOpBMHKI61NxWwGDvKJfIn77ifgJrBaWfGXY/sqPxP4VrvGdiDAJgVyHHuPcYtYh/oeGu4fDqPbu4eTPMyZEVrHtXSYSxhf8TYjEW1LObeU5r2gMCdiBtHLrQ8cXD4Xi2A4jdtp3yqVULd0I1B0nXRq8+4bjOMXcbduYG5eu4u6PE4UM0ep2rqOzPCeKWsc2P4qMzlSAblzM2vx++t2a7WZO1w1/vcOly2y21YTqAp+6jNx9vpCfx/yqiG18WnTnRacj8q42ot6x4sTbnyY0duxcuyVxFmB1eD86ohiPMdKEsCYbb51NwXLtsI+V79st1Uk/dQ+Ae1eWP3DVVTRAkRynrTYeDY5XZ9ENSRZAnvGM/sfzquTpuPjWEzEa02HL3J/1LnuUfnRA2gTD3v4R+dVWzzP3CoYsNZjy602LwxPd6pdxHoCPzqRj1P6W014dLiKY9+9UC5Pl61DPpKySNpqzLQuYq7g7o+rwty0f2LunwIpHeWtjbuxHO4P/ABpTPMSYagLb6zS5bDWuWQZFtvQ3B/41AuWhP1J/+7+VIFzeJI6gVElzoDr5RU2GG7b52f4rhND3izHdLp1ZvzpTOw5/8qEtI0ptFm1etI03sGrptpcdT99Nazw29qt+7hj+rfTOPiPxFa/NpqZ8gaAqTqBp5xFal0LHeEQGgDl1ogxnxFopDnYQx9NKzMBAEydhFKizJ+yfiaMNAgzJpCxlBMEHqakFdlIA560U1gYIDAHy3qCA9s27gUg7htaWSFEgzUd6I0Q+oqbU62UtHLbVQo5IMo+FMzZgTmYDyFVu8Rl218qnvMsbx0qbDmfQDOB5VgYc9KSDIkLOkE1G0Bcw9alFgseVYHaPZU+ppJWfFmM1nKS01A4NcHmOlSXbnEeopKsFE3J9GNQzJr4DrQMDxqABPOalmJiYHqaTJyjKQY5VAaTAPxoGM5nQj1FRmLQANqAAk6ax7vvoSwB2YHqaB8c8xDfKhkagsNOlJYgidZ9agNm0GhFA8lQwIcnTmKAsQdGAmlXGaYPLzoRA1Zo99A7vM+5adt6WwJJBYHyrFIJkbetS7FRmG/mKoEhRoTpBG1LMADcAbzUs4I8NvN6GoEblQBRBZlYSAs+ZFDCAeIa+TVEA7qB7qBlB0lRHnVROYqQIk+VONwmApE89NqqhlP2gD5GmkoFEmt0ODdcwjotQbsbR8artdJ8Kg+R0FQHzHUADrBrIfJYglj5jaamJP2ZPnypQgzPPlUmc51kRrpvUU6MpkkVIuM2kTHnSkbLvUszGSGMUNmZmmAAW3pgJOuWDz86QrldDqKxspgruOVRVhnkZYilliogRpzmlhtI2rCYHInpQNLkAAxPkaF2YjU6UtrmvgKyd/KiDHKWZwI/ZmoIzMpzEiNpNTmJiCmlQGDZXIY5thtFYygSST5A1Bg8yKkZgCc1LdIAOb1qcyqum5G5oCUsTmJHSiAUEC4w06aUsgE8wfLasnQkvGvSqGOFMnKQTtqTSwGO4Gnl+dSWOXS9PpUG4wULqRWgRaB5+lQCCfFvHSlsG1JJDH5UIZ2gkbaTMUQYDH7TeelAwmDJkbzWTlJLRr0NQYeTrPlRBOyAANrQ94sAHU+VC5yiaGWbWYb9UVQBuZBC+Nuu8UIhzmcnMOU/hUIYWVynSdaidZ586tZ2cpXfUTppRi4EGUAn1pRaFBImo78yAw0nbpUU5mJjw6+Zos/IxJ3pQdSTC786lSSNCNNxFFN9f51MiPCDFILeCRMHasF0hRmf8YqB5eOh8zUhg2sCevKld6TqQs8qgvI9oD0oLIYgQxmhzeIcvKkowI1OlSCZLHUVA83yOY94oGuu41mKWHGvhOkzrFErpBEAxvFFSbjqJLgAdTWC6oTUuTvObT4RSnJEQoMn2jQZpfwho8jUD2cAwcokczQK5J8QkchO1ArEAamVEwzaD3UWcEkqM0amgMGRIGUbwGqe8E+GCJ6/GlsSFzEQo2AaaSTp4VYk+1J0MURce6MnsgdaIMGyhQSIqjbOZ41UE8taLNDnIS2v8NXarRYGRlkg9dqC45zAgKI133pJDA5hOvKNB8KcGygKxBnlMRVRDZt8q6a+1vQu0AjX3VGcNBVwCDJ9aKBJz+IkTI61QvvC+xOnPrQM4n2oOukRRqADII6wRFCxzAZikjrRFe20LqIDazvFEHuTJuEKBsBWVlayZERlkkkkULLvAiDEA++srKjSVRzIJ25TRBnAAULA01rKyoMDLp+sSQdN4ozER8qyso0kyigQI31rLdwFhIOo6/wBdKysqAszKCcqxtE9TRBJC5z6RWVlNIF0dTlENmmZoSwtkAqCY2GgrKypelR3oYZgMoMwInasnLBJmdoFZWURiuytqYE66Sah3iW2MDasrKlUCZ4Dzo0iPOi3nyE1lZSM7YhIGUhehIG9GsuuggbAfzrKyqqfFHiIgARAoTcMkFQRGYEjlNZWU2GLcbLlTKsCRAoSxUCDDc2FZWVT9l3GUk5ySB5UJtTsWPlNZWVUr/9k="/>
          <p:cNvSpPr>
            <a:spLocks noChangeAspect="1" noChangeArrowheads="1"/>
          </p:cNvSpPr>
          <p:nvPr/>
        </p:nvSpPr>
        <p:spPr bwMode="auto">
          <a:xfrm>
            <a:off x="155575" y="-693738"/>
            <a:ext cx="1933575" cy="1447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40966" name="Picture 6" descr="http://www.colegiolabastida.edu.mx/apps/site/files/canchafutbolrpida.jpg"/>
          <p:cNvPicPr>
            <a:picLocks noChangeAspect="1" noChangeArrowheads="1"/>
          </p:cNvPicPr>
          <p:nvPr/>
        </p:nvPicPr>
        <p:blipFill>
          <a:blip r:embed="rId2" cstate="print"/>
          <a:srcRect/>
          <a:stretch>
            <a:fillRect/>
          </a:stretch>
        </p:blipFill>
        <p:spPr bwMode="auto">
          <a:xfrm>
            <a:off x="5004048" y="1988840"/>
            <a:ext cx="3752233" cy="2808312"/>
          </a:xfrm>
          <a:prstGeom prst="rect">
            <a:avLst/>
          </a:prstGeom>
          <a:noFill/>
        </p:spPr>
      </p:pic>
      <p:sp>
        <p:nvSpPr>
          <p:cNvPr id="9" name="8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7D8D15-0995-4287-80B8-13CDB68345C2}" type="slidenum">
              <a:rPr lang="es-MX" smtClean="0"/>
              <a:pPr/>
              <a:t>14</a:t>
            </a:fld>
            <a:endParaRPr lang="es-MX" dirty="0"/>
          </a:p>
        </p:txBody>
      </p:sp>
      <p:sp>
        <p:nvSpPr>
          <p:cNvPr id="8" name="7 Marcador de contenido"/>
          <p:cNvSpPr>
            <a:spLocks noGrp="1"/>
          </p:cNvSpPr>
          <p:nvPr>
            <p:ph sz="quarter" idx="1"/>
          </p:nvPr>
        </p:nvSpPr>
        <p:spPr>
          <a:xfrm>
            <a:off x="611560" y="2060848"/>
            <a:ext cx="3960440" cy="3960440"/>
          </a:xfrm>
        </p:spPr>
        <p:txBody>
          <a:bodyPr>
            <a:noAutofit/>
          </a:bodyPr>
          <a:lstStyle/>
          <a:p>
            <a:pPr marL="0" indent="0" algn="ctr">
              <a:buNone/>
            </a:pPr>
            <a:r>
              <a:rPr lang="es-MX" sz="2000" b="1" u="sng" dirty="0" smtClean="0">
                <a:solidFill>
                  <a:schemeClr val="bg2"/>
                </a:solidFill>
                <a:effectLst>
                  <a:outerShdw blurRad="38100" dist="38100" dir="2700000" algn="tl">
                    <a:srgbClr val="000000">
                      <a:alpha val="43137"/>
                    </a:srgbClr>
                  </a:outerShdw>
                </a:effectLst>
              </a:rPr>
              <a:t>ORIENTACIÓN</a:t>
            </a:r>
          </a:p>
          <a:p>
            <a:pPr marL="0" indent="0" algn="ctr">
              <a:buNone/>
            </a:pPr>
            <a:endParaRPr lang="es-MX" sz="2000" b="1" u="sng" dirty="0" smtClean="0">
              <a:solidFill>
                <a:schemeClr val="bg2"/>
              </a:solidFill>
              <a:effectLst>
                <a:outerShdw blurRad="38100" dist="38100" dir="2700000" algn="tl">
                  <a:srgbClr val="000000">
                    <a:alpha val="43137"/>
                  </a:srgbClr>
                </a:outerShdw>
              </a:effectLst>
            </a:endParaRPr>
          </a:p>
          <a:p>
            <a:pPr marL="0" indent="0" algn="just">
              <a:buNone/>
            </a:pPr>
            <a:r>
              <a:rPr lang="es-MX" sz="2000" dirty="0" smtClean="0"/>
              <a:t>Se requiere que el eje longitudinal de la cancha de futbolito este situado en dirección Norte-Sur, para evitar que el sol deslumbre a los jugadores en turno, aunque puede considerarse como rango de tolerancia un giro de 23 ° de dicho eje hacia el Noreste o hacia el Noroeste tal y como se establece en la figura 8.</a:t>
            </a:r>
            <a:endParaRPr lang="es-MX" sz="2000" dirty="0"/>
          </a:p>
        </p:txBody>
      </p:sp>
      <p:pic>
        <p:nvPicPr>
          <p:cNvPr id="9" name="Picture 8"/>
          <p:cNvPicPr>
            <a:picLocks noChangeAspect="1" noChangeArrowheads="1"/>
          </p:cNvPicPr>
          <p:nvPr/>
        </p:nvPicPr>
        <p:blipFill>
          <a:blip r:embed="rId2" cstate="print"/>
          <a:srcRect b="8333"/>
          <a:stretch>
            <a:fillRect/>
          </a:stretch>
        </p:blipFill>
        <p:spPr bwMode="auto">
          <a:xfrm>
            <a:off x="4860032" y="1628800"/>
            <a:ext cx="3600400" cy="3960440"/>
          </a:xfrm>
          <a:prstGeom prst="rect">
            <a:avLst/>
          </a:prstGeom>
          <a:noFill/>
          <a:ln w="9525">
            <a:noFill/>
            <a:miter lim="800000"/>
            <a:headEnd/>
            <a:tailEnd/>
          </a:ln>
        </p:spPr>
      </p:pic>
      <p:sp>
        <p:nvSpPr>
          <p:cNvPr id="10" name="3 Título"/>
          <p:cNvSpPr txBox="1">
            <a:spLocks/>
          </p:cNvSpPr>
          <p:nvPr/>
        </p:nvSpPr>
        <p:spPr>
          <a:xfrm>
            <a:off x="611560" y="476672"/>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cxnSp>
        <p:nvCxnSpPr>
          <p:cNvPr id="11" name="10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12" name="11 CuadroTexto"/>
          <p:cNvSpPr txBox="1"/>
          <p:nvPr/>
        </p:nvSpPr>
        <p:spPr>
          <a:xfrm>
            <a:off x="5076056" y="5589240"/>
            <a:ext cx="3240360" cy="492443"/>
          </a:xfrm>
          <a:prstGeom prst="rect">
            <a:avLst/>
          </a:prstGeom>
          <a:noFill/>
        </p:spPr>
        <p:txBody>
          <a:bodyPr wrap="square" rtlCol="0">
            <a:spAutoFit/>
          </a:bodyPr>
          <a:lstStyle/>
          <a:p>
            <a:pPr algn="ctr"/>
            <a:r>
              <a:rPr lang="es-MX" sz="1300" b="1" cap="small" dirty="0" smtClean="0">
                <a:solidFill>
                  <a:schemeClr val="bg2"/>
                </a:solidFill>
              </a:rPr>
              <a:t>17. </a:t>
            </a:r>
            <a:r>
              <a:rPr lang="es-MX" sz="1300" b="1" cap="small" dirty="0" smtClean="0"/>
              <a:t>Figura Que Muestra La Orientación De Una Cancha De Fútbol Rápido.</a:t>
            </a:r>
            <a:endParaRPr lang="es-MX" sz="1300" b="1" cap="small" dirty="0"/>
          </a:p>
        </p:txBody>
      </p:sp>
      <p:sp>
        <p:nvSpPr>
          <p:cNvPr id="13" name="12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7D8D15-0995-4287-80B8-13CDB68345C2}" type="slidenum">
              <a:rPr lang="es-MX" smtClean="0"/>
              <a:pPr/>
              <a:t>15</a:t>
            </a:fld>
            <a:endParaRPr lang="es-MX" dirty="0"/>
          </a:p>
        </p:txBody>
      </p:sp>
      <p:sp>
        <p:nvSpPr>
          <p:cNvPr id="8" name="7 Marcador de contenido"/>
          <p:cNvSpPr>
            <a:spLocks noGrp="1"/>
          </p:cNvSpPr>
          <p:nvPr>
            <p:ph sz="quarter" idx="1"/>
          </p:nvPr>
        </p:nvSpPr>
        <p:spPr>
          <a:xfrm>
            <a:off x="611560" y="1447800"/>
            <a:ext cx="8075240" cy="4572000"/>
          </a:xfrm>
        </p:spPr>
        <p:txBody>
          <a:bodyPr>
            <a:normAutofit lnSpcReduction="10000"/>
          </a:bodyPr>
          <a:lstStyle/>
          <a:p>
            <a:pPr algn="ctr">
              <a:buNone/>
            </a:pPr>
            <a:r>
              <a:rPr lang="es-MX" sz="2400" b="1" u="sng" dirty="0" smtClean="0">
                <a:solidFill>
                  <a:schemeClr val="bg2"/>
                </a:solidFill>
                <a:effectLst>
                  <a:outerShdw blurRad="38100" dist="38100" dir="2700000" algn="tl">
                    <a:srgbClr val="000000">
                      <a:alpha val="43137"/>
                    </a:srgbClr>
                  </a:outerShdw>
                </a:effectLst>
              </a:rPr>
              <a:t>DISEÑO</a:t>
            </a:r>
          </a:p>
          <a:p>
            <a:pPr algn="ctr">
              <a:buNone/>
            </a:pPr>
            <a:r>
              <a:rPr lang="es-MX" sz="2400" b="1" i="1" u="sng" dirty="0" smtClean="0">
                <a:solidFill>
                  <a:schemeClr val="bg2"/>
                </a:solidFill>
                <a:effectLst>
                  <a:outerShdw blurRad="38100" dist="38100" dir="2700000" algn="tl">
                    <a:srgbClr val="000000">
                      <a:alpha val="43137"/>
                    </a:srgbClr>
                  </a:outerShdw>
                </a:effectLst>
              </a:rPr>
              <a:t>Dimensiones y especificaciones</a:t>
            </a:r>
          </a:p>
          <a:p>
            <a:pPr marL="0" indent="0" algn="just">
              <a:buNone/>
            </a:pPr>
            <a:endParaRPr lang="es-MX" dirty="0" smtClean="0"/>
          </a:p>
          <a:p>
            <a:pPr marL="0" indent="0" algn="just">
              <a:buNone/>
            </a:pPr>
            <a:r>
              <a:rPr lang="es-MX" dirty="0" smtClean="0"/>
              <a:t>Las medidas del área de juego de una cancha de futbolito se indican en las figura 9a, siendo un área rectangular de 30.2 m de largo por 17.2 de ancho, considerando además una contracancha perimetral al mismo nivel que el área de juego, de 90 cm de ancho; en cada extremo deberá plantarse una estructura metálica que conforma la portería y que a la vez soporta el tablero de la disciplina de basquetbol, dando con ello un carácter multiuso a esta estructura.</a:t>
            </a:r>
            <a:endParaRPr lang="es-MX" dirty="0"/>
          </a:p>
        </p:txBody>
      </p:sp>
      <p:cxnSp>
        <p:nvCxnSpPr>
          <p:cNvPr id="9" name="8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10" name="3 Título"/>
          <p:cNvSpPr txBox="1">
            <a:spLocks/>
          </p:cNvSpPr>
          <p:nvPr/>
        </p:nvSpPr>
        <p:spPr>
          <a:xfrm>
            <a:off x="611560" y="332656"/>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7D8D15-0995-4287-80B8-13CDB68345C2}" type="slidenum">
              <a:rPr lang="es-MX" smtClean="0"/>
              <a:pPr/>
              <a:t>16</a:t>
            </a:fld>
            <a:endParaRPr lang="es-MX" dirty="0"/>
          </a:p>
        </p:txBody>
      </p:sp>
      <p:pic>
        <p:nvPicPr>
          <p:cNvPr id="2050" name="Picture 2"/>
          <p:cNvPicPr>
            <a:picLocks noChangeAspect="1" noChangeArrowheads="1"/>
          </p:cNvPicPr>
          <p:nvPr/>
        </p:nvPicPr>
        <p:blipFill>
          <a:blip r:embed="rId2" cstate="print"/>
          <a:srcRect b="6648"/>
          <a:stretch>
            <a:fillRect/>
          </a:stretch>
        </p:blipFill>
        <p:spPr bwMode="auto">
          <a:xfrm>
            <a:off x="539552" y="1268760"/>
            <a:ext cx="8248909" cy="4464495"/>
          </a:xfrm>
          <a:prstGeom prst="rect">
            <a:avLst/>
          </a:prstGeom>
          <a:noFill/>
          <a:ln w="9525">
            <a:noFill/>
            <a:miter lim="800000"/>
            <a:headEnd/>
            <a:tailEnd/>
          </a:ln>
        </p:spPr>
      </p:pic>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CuadroTexto"/>
          <p:cNvSpPr txBox="1"/>
          <p:nvPr/>
        </p:nvSpPr>
        <p:spPr>
          <a:xfrm>
            <a:off x="1187624" y="6093296"/>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18.  </a:t>
            </a:r>
            <a:r>
              <a:rPr lang="es-MX" sz="1500" b="1" cap="small" dirty="0" smtClean="0">
                <a:cs typeface="Times New Roman" pitchFamily="18" charset="0"/>
              </a:rPr>
              <a:t>Medidas Reglamentarias En Una Cancha De futbol rápido (CONADE 2008)</a:t>
            </a:r>
            <a:r>
              <a:rPr lang="es-MX" sz="1200" dirty="0" smtClean="0">
                <a:latin typeface="Times New Roman" pitchFamily="18" charset="0"/>
                <a:cs typeface="Times New Roman" pitchFamily="18" charset="0"/>
              </a:rPr>
              <a:t>.</a:t>
            </a:r>
            <a:endParaRPr lang="es-MX" dirty="0"/>
          </a:p>
        </p:txBody>
      </p:sp>
      <p:sp>
        <p:nvSpPr>
          <p:cNvPr id="9" name="8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7D8D15-0995-4287-80B8-13CDB68345C2}" type="slidenum">
              <a:rPr lang="es-MX" smtClean="0"/>
              <a:pPr/>
              <a:t>17</a:t>
            </a:fld>
            <a:endParaRPr lang="es-MX" dirty="0"/>
          </a:p>
        </p:txBody>
      </p:sp>
      <p:sp>
        <p:nvSpPr>
          <p:cNvPr id="8" name="7 Marcador de contenido"/>
          <p:cNvSpPr>
            <a:spLocks noGrp="1"/>
          </p:cNvSpPr>
          <p:nvPr>
            <p:ph sz="quarter" idx="1"/>
          </p:nvPr>
        </p:nvSpPr>
        <p:spPr>
          <a:xfrm>
            <a:off x="539552" y="1447800"/>
            <a:ext cx="8280920" cy="4717504"/>
          </a:xfrm>
        </p:spPr>
        <p:txBody>
          <a:bodyPr>
            <a:normAutofit/>
          </a:bodyPr>
          <a:lstStyle/>
          <a:p>
            <a:pPr marL="0" indent="0" algn="just">
              <a:buNone/>
            </a:pPr>
            <a:r>
              <a:rPr lang="es-MX" sz="2000" dirty="0" smtClean="0"/>
              <a:t>La cancha está constituida por una plataforma de concreto reforzado con malla electro -soldada, con un espesor uniforme de 10 cm, una resistencia de 200 kg/cm2 como mínimo, desplantada sobre terreno natural previamente compactado y nivelado, garantizando una superficie plana, sin dejar de considerar una pendiente de 1% para desaguar de manera natural las aguas pluviales. El acabado final de la cancha debe ser de pulido fino, lo cual permita el deslizamiento del zapato deportivo empleado por los jugadores.</a:t>
            </a:r>
          </a:p>
          <a:p>
            <a:pPr marL="0" indent="0" algn="just">
              <a:buNone/>
            </a:pPr>
            <a:r>
              <a:rPr lang="es-MX" sz="2000" dirty="0" smtClean="0"/>
              <a:t>La cancha de juego estará definida por el trazado y pintado de líneas de juego de 5 cm de ancho para la disciplina de futbol rápido, con pintura epóxica en color rojo.</a:t>
            </a:r>
          </a:p>
          <a:p>
            <a:pPr marL="0" indent="0" algn="just">
              <a:buNone/>
            </a:pPr>
            <a:r>
              <a:rPr lang="es-MX" sz="2000" dirty="0" smtClean="0"/>
              <a:t>Las dos estructuras para soporte de porterías para futbol y, a su vez, tableros de básquetbol serán a base de tubo redondo negro</a:t>
            </a:r>
            <a:r>
              <a:rPr lang="es-MX" sz="2000" i="1" dirty="0" smtClean="0"/>
              <a:t>, de 3 pulgadas de diámetro, conforme al diseño</a:t>
            </a:r>
            <a:r>
              <a:rPr lang="es-MX" sz="2000" dirty="0" smtClean="0"/>
              <a:t>; el acabado final de ambas estructuras será a base de pintura de esmalte anticorrosivo en color a elegir.</a:t>
            </a:r>
          </a:p>
          <a:p>
            <a:pPr marL="0" indent="0" algn="just">
              <a:buNone/>
            </a:pPr>
            <a:endParaRPr lang="es-MX" sz="2000" dirty="0"/>
          </a:p>
        </p:txBody>
      </p:sp>
      <p:cxnSp>
        <p:nvCxnSpPr>
          <p:cNvPr id="7" name="6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10"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7D8D15-0995-4287-80B8-13CDB68345C2}" type="slidenum">
              <a:rPr lang="es-MX" smtClean="0"/>
              <a:pPr/>
              <a:t>18</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CuadroTexto"/>
          <p:cNvSpPr txBox="1"/>
          <p:nvPr/>
        </p:nvSpPr>
        <p:spPr>
          <a:xfrm>
            <a:off x="1187624" y="6093296"/>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19.  </a:t>
            </a:r>
            <a:r>
              <a:rPr lang="es-MX" sz="1500" b="1" cap="small" dirty="0" smtClean="0">
                <a:cs typeface="Times New Roman" pitchFamily="18" charset="0"/>
              </a:rPr>
              <a:t>Medidas Reglamentarias En Una Cancha De futbol rápido (CONADE 2008)</a:t>
            </a:r>
            <a:r>
              <a:rPr lang="es-MX" sz="1200" dirty="0" smtClean="0">
                <a:latin typeface="Times New Roman" pitchFamily="18" charset="0"/>
                <a:cs typeface="Times New Roman" pitchFamily="18" charset="0"/>
              </a:rPr>
              <a:t>.</a:t>
            </a:r>
            <a:endParaRPr lang="es-MX" dirty="0"/>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1043608" y="1180883"/>
            <a:ext cx="2448272" cy="4768397"/>
          </a:xfrm>
          <a:prstGeom prst="rect">
            <a:avLst/>
          </a:prstGeom>
          <a:noFill/>
          <a:ln w="9525">
            <a:noFill/>
            <a:miter lim="800000"/>
            <a:headEnd/>
            <a:tailEnd/>
          </a:ln>
        </p:spPr>
      </p:pic>
      <p:sp>
        <p:nvSpPr>
          <p:cNvPr id="11" name="10 Rectángulo"/>
          <p:cNvSpPr>
            <a:spLocks noChangeArrowheads="1"/>
          </p:cNvSpPr>
          <p:nvPr/>
        </p:nvSpPr>
        <p:spPr bwMode="auto">
          <a:xfrm>
            <a:off x="4499992" y="1772816"/>
            <a:ext cx="3600399" cy="3323987"/>
          </a:xfrm>
          <a:prstGeom prst="rect">
            <a:avLst/>
          </a:prstGeom>
          <a:noFill/>
          <a:ln w="9525">
            <a:noFill/>
            <a:miter lim="800000"/>
            <a:headEnd/>
            <a:tailEnd/>
          </a:ln>
        </p:spPr>
        <p:txBody>
          <a:bodyPr wrap="square">
            <a:spAutoFit/>
          </a:bodyPr>
          <a:lstStyle/>
          <a:p>
            <a:pPr algn="just"/>
            <a:r>
              <a:rPr lang="es-MX" sz="1500" dirty="0" smtClean="0">
                <a:solidFill>
                  <a:schemeClr val="accent2">
                    <a:lumMod val="50000"/>
                  </a:schemeClr>
                </a:solidFill>
              </a:rPr>
              <a:t>El área útil requerida es desde un mínimo de 53.00 x  22.00 hasta un máximo de 54.00 x 30.00 m mas una  portería en cada cabecera de 1.60 x 3.90 m.</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Por encontrarse a descubierto se recomienda  drenar al campo por medio de una pendiente del 1% situando la cumbrera sobre el eje longitudinal.</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Para drenar el agua a través de la pared perimetral se preverán pasos en la parte inferior  de esta cuya dimensión estará en base a la precipitación pluvial.</a:t>
            </a:r>
            <a:endParaRPr lang="es-MX" sz="15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7D8D15-0995-4287-80B8-13CDB68345C2}" type="slidenum">
              <a:rPr lang="es-MX" smtClean="0"/>
              <a:pPr/>
              <a:t>19</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CuadroTexto"/>
          <p:cNvSpPr txBox="1"/>
          <p:nvPr/>
        </p:nvSpPr>
        <p:spPr>
          <a:xfrm>
            <a:off x="1187624" y="6093296"/>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20.  </a:t>
            </a:r>
            <a:r>
              <a:rPr lang="es-MX" sz="1500" b="1" cap="small" dirty="0" smtClean="0">
                <a:cs typeface="Times New Roman" pitchFamily="18" charset="0"/>
              </a:rPr>
              <a:t>Medidas Reglamentarias En Una Cancha De futbol rápido (CONADE 2008)</a:t>
            </a:r>
            <a:r>
              <a:rPr lang="es-MX" sz="1200" dirty="0" smtClean="0">
                <a:latin typeface="Times New Roman" pitchFamily="18" charset="0"/>
                <a:cs typeface="Times New Roman" pitchFamily="18" charset="0"/>
              </a:rPr>
              <a:t>.</a:t>
            </a:r>
            <a:endParaRPr lang="es-MX" dirty="0"/>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Picture 2"/>
          <p:cNvPicPr>
            <a:picLocks noChangeAspect="1" noChangeArrowheads="1"/>
          </p:cNvPicPr>
          <p:nvPr/>
        </p:nvPicPr>
        <p:blipFill>
          <a:blip r:embed="rId3" cstate="print">
            <a:clrChange>
              <a:clrFrom>
                <a:srgbClr val="FFFFFF"/>
              </a:clrFrom>
              <a:clrTo>
                <a:srgbClr val="FFFFFF">
                  <a:alpha val="0"/>
                </a:srgbClr>
              </a:clrTo>
            </a:clrChange>
            <a:lum/>
          </a:blip>
          <a:srcRect/>
          <a:stretch>
            <a:fillRect/>
          </a:stretch>
        </p:blipFill>
        <p:spPr bwMode="auto">
          <a:xfrm>
            <a:off x="827585" y="1224136"/>
            <a:ext cx="2620268" cy="4869160"/>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3563889" y="3888432"/>
            <a:ext cx="1728192" cy="2080231"/>
          </a:xfrm>
          <a:prstGeom prst="rect">
            <a:avLst/>
          </a:prstGeom>
          <a:noFill/>
          <a:ln w="9525">
            <a:noFill/>
            <a:miter lim="800000"/>
            <a:headEnd/>
            <a:tailEnd/>
          </a:ln>
        </p:spPr>
      </p:pic>
      <p:sp>
        <p:nvSpPr>
          <p:cNvPr id="14" name="13 Rectángulo"/>
          <p:cNvSpPr>
            <a:spLocks noChangeArrowheads="1"/>
          </p:cNvSpPr>
          <p:nvPr/>
        </p:nvSpPr>
        <p:spPr bwMode="auto">
          <a:xfrm>
            <a:off x="4499992" y="1340768"/>
            <a:ext cx="4320480" cy="2862322"/>
          </a:xfrm>
          <a:prstGeom prst="rect">
            <a:avLst/>
          </a:prstGeom>
          <a:noFill/>
          <a:ln w="9525">
            <a:noFill/>
            <a:miter lim="800000"/>
            <a:headEnd/>
            <a:tailEnd/>
          </a:ln>
        </p:spPr>
        <p:txBody>
          <a:bodyPr wrap="square">
            <a:spAutoFit/>
          </a:bodyPr>
          <a:lstStyle/>
          <a:p>
            <a:pPr algn="just"/>
            <a:r>
              <a:rPr lang="es-MX" sz="1500" dirty="0" smtClean="0">
                <a:solidFill>
                  <a:schemeClr val="accent2">
                    <a:lumMod val="50000"/>
                  </a:schemeClr>
                </a:solidFill>
              </a:rPr>
              <a:t>Las líneas indicadas del campo se marcaran de  color contrastante con el piso </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El ancho de las líneas indicadas estarán entre los  0.10 m y 0.12 m.</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Las porterías pueden ser construidas del mismo material que la pared perimetral, o bien ser de red. </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El acceso al campo debe ser por los laterales y deberá integrarse a la forma de este, para que el rebote del balón no difiera en este punto. </a:t>
            </a:r>
            <a:endParaRPr lang="es-MX" sz="1500" dirty="0">
              <a:solidFill>
                <a:schemeClr val="accent2">
                  <a:lumMod val="50000"/>
                </a:schemeClr>
              </a:solidFill>
            </a:endParaRPr>
          </a:p>
        </p:txBody>
      </p:sp>
      <p:pic>
        <p:nvPicPr>
          <p:cNvPr id="15" name="Picture 2"/>
          <p:cNvPicPr>
            <a:picLocks noChangeAspect="1" noChangeArrowheads="1"/>
          </p:cNvPicPr>
          <p:nvPr/>
        </p:nvPicPr>
        <p:blipFill>
          <a:blip r:embed="rId5" cstate="print"/>
          <a:srcRect/>
          <a:stretch>
            <a:fillRect/>
          </a:stretch>
        </p:blipFill>
        <p:spPr bwMode="auto">
          <a:xfrm>
            <a:off x="3563889" y="1728192"/>
            <a:ext cx="1009650" cy="609600"/>
          </a:xfrm>
          <a:prstGeom prst="rect">
            <a:avLst/>
          </a:prstGeom>
          <a:noFill/>
          <a:ln w="9525">
            <a:noFill/>
            <a:miter lim="800000"/>
            <a:headEnd/>
            <a:tailEnd/>
          </a:ln>
        </p:spPr>
      </p:pic>
      <p:sp>
        <p:nvSpPr>
          <p:cNvPr id="11" name="10 Pergamino vertical">
            <a:hlinkClick r:id="rId6" action="ppaction://hlinkfile"/>
          </p:cNvPr>
          <p:cNvSpPr/>
          <p:nvPr/>
        </p:nvSpPr>
        <p:spPr>
          <a:xfrm>
            <a:off x="7596336" y="5085184"/>
            <a:ext cx="1152128" cy="100811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i="1" dirty="0" smtClean="0"/>
              <a:t>Click para ver planos</a:t>
            </a:r>
            <a:endParaRPr lang="es-MX"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a:t>
            </a:fld>
            <a:endParaRPr lang="es-MX" dirty="0"/>
          </a:p>
        </p:txBody>
      </p:sp>
      <p:sp>
        <p:nvSpPr>
          <p:cNvPr id="4" name="3 Título"/>
          <p:cNvSpPr txBox="1">
            <a:spLocks/>
          </p:cNvSpPr>
          <p:nvPr/>
        </p:nvSpPr>
        <p:spPr>
          <a:xfrm>
            <a:off x="611560" y="260648"/>
            <a:ext cx="8229600" cy="85725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Í</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NDICE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980728"/>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graphicFrame>
        <p:nvGraphicFramePr>
          <p:cNvPr id="9" name="8 Tabla"/>
          <p:cNvGraphicFramePr>
            <a:graphicFrameLocks noGrp="1"/>
          </p:cNvGraphicFramePr>
          <p:nvPr/>
        </p:nvGraphicFramePr>
        <p:xfrm>
          <a:off x="2267744" y="1412776"/>
          <a:ext cx="5256584" cy="2895600"/>
        </p:xfrm>
        <a:graphic>
          <a:graphicData uri="http://schemas.openxmlformats.org/drawingml/2006/table">
            <a:tbl>
              <a:tblPr firstRow="1" bandRow="1">
                <a:tableStyleId>{2D5ABB26-0587-4C30-8999-92F81FD0307C}</a:tableStyleId>
              </a:tblPr>
              <a:tblGrid>
                <a:gridCol w="432048"/>
                <a:gridCol w="4824536"/>
              </a:tblGrid>
              <a:tr h="229736">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s-MX" sz="1400" b="1" u="sng" kern="1200" cap="small" dirty="0" smtClean="0">
                          <a:solidFill>
                            <a:schemeClr val="bg2"/>
                          </a:solidFill>
                          <a:latin typeface="+mn-lt"/>
                          <a:ea typeface="+mn-ea"/>
                          <a:cs typeface="+mn-cs"/>
                          <a:hlinkClick r:id="rId2" action="ppaction://hlinksldjump"/>
                        </a:rPr>
                        <a:t>Portada</a:t>
                      </a:r>
                      <a:endParaRPr kumimoji="0" lang="es-MX" sz="1400" b="1" u="sng" kern="1200" cap="small" dirty="0">
                        <a:solidFill>
                          <a:schemeClr val="bg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rPr>
                        <a:t>Índice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pPr marL="0" algn="ctr" rtl="0" eaLnBrk="1" latinLnBrk="0" hangingPunct="1"/>
                      <a:r>
                        <a:rPr kumimoji="0" lang="es-MX" sz="1400" b="1" kern="1200" dirty="0" smtClean="0">
                          <a:solidFill>
                            <a:schemeClr val="bg2"/>
                          </a:solidFill>
                          <a:effectLst>
                            <a:outerShdw blurRad="38100" dist="38100" dir="2700000" algn="tl">
                              <a:srgbClr val="000000">
                                <a:alpha val="43137"/>
                              </a:srgbClr>
                            </a:outerShdw>
                          </a:effectLst>
                          <a:latin typeface="+mn-lt"/>
                          <a:ea typeface="+mn-ea"/>
                          <a:cs typeface="+mn-cs"/>
                        </a:rPr>
                        <a:t>I.</a:t>
                      </a:r>
                      <a:endParaRPr kumimoji="0" lang="es-MX" sz="1400" b="1" kern="1200" dirty="0">
                        <a:solidFill>
                          <a:schemeClr val="bg2"/>
                        </a:solidFill>
                        <a:effectLst>
                          <a:outerShdw blurRad="38100" dist="38100" dir="2700000" algn="tl">
                            <a:srgbClr val="000000">
                              <a:alpha val="43137"/>
                            </a:srgbClr>
                          </a:outerShdw>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hlinkClick r:id="rId3" action="ppaction://hlinksldjump"/>
                        </a:rPr>
                        <a:t>Justificación</a:t>
                      </a:r>
                      <a:r>
                        <a:rPr lang="es-MX" sz="1400" b="1" u="sng" cap="small" baseline="0" dirty="0" smtClean="0">
                          <a:solidFill>
                            <a:schemeClr val="bg2"/>
                          </a:solidFill>
                          <a:hlinkClick r:id="rId3" action="ppaction://hlinksldjump"/>
                        </a:rPr>
                        <a:t> Del Proyecto</a:t>
                      </a:r>
                      <a:endParaRPr lang="es-MX" sz="1400" b="1" u="sng" cap="small" baseline="0" dirty="0" smtClean="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s-MX" sz="1400" b="1" dirty="0" smtClean="0">
                          <a:solidFill>
                            <a:schemeClr val="bg2"/>
                          </a:solidFill>
                          <a:effectLst>
                            <a:outerShdw blurRad="38100" dist="38100" dir="2700000" algn="tl">
                              <a:srgbClr val="000000">
                                <a:alpha val="43137"/>
                              </a:srgbClr>
                            </a:outerShdw>
                          </a:effectLs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4" action="ppaction://hlinksldjump"/>
                        </a:rPr>
                        <a:t>Antecedentes</a:t>
                      </a:r>
                      <a:r>
                        <a:rPr lang="es-MX" sz="1400" b="1" cap="small" baseline="0" dirty="0" smtClean="0">
                          <a:solidFill>
                            <a:schemeClr val="tx1"/>
                          </a:solidFill>
                          <a:hlinkClick r:id="rId4" action="ppaction://hlinksldjump"/>
                        </a:rPr>
                        <a:t> De San Luis De La Paz, Guanajuato</a:t>
                      </a:r>
                      <a:endParaRPr lang="es-MX" sz="1400" b="1" cap="small" dirty="0">
                        <a:solidFill>
                          <a:schemeClr val="tx1"/>
                        </a:solidFill>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5" action="ppaction://hlinksldjump"/>
                        </a:rPr>
                        <a:t>Geografía</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6" action="ppaction://hlinksldjump"/>
                        </a:rPr>
                        <a:t>Mapa De Equipamiento Urbano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7" action="ppaction://hlinksldjump"/>
                        </a:rPr>
                        <a:t>Infraestructura De Riego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8" action="ppaction://hlinksldjump"/>
                        </a:rPr>
                        <a:t>Infraestructura turística</a:t>
                      </a:r>
                      <a:endParaRPr lang="es-ES" sz="1400" b="1" cap="small"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944">
                <a:tc>
                  <a:txBody>
                    <a:bodyPr/>
                    <a:lstStyle/>
                    <a:p>
                      <a:pPr algn="ctr"/>
                      <a:r>
                        <a:rPr lang="es-MX" sz="1400" b="1" dirty="0" smtClean="0">
                          <a:solidFill>
                            <a:schemeClr val="bg2"/>
                          </a:solidFill>
                          <a:effectLst>
                            <a:outerShdw blurRad="38100" dist="38100" dir="2700000" algn="tl">
                              <a:srgbClr val="000000">
                                <a:alpha val="43137"/>
                              </a:srgbClr>
                            </a:outerShdw>
                          </a:effectLst>
                        </a:rPr>
                        <a:t>III.</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9" action="ppaction://hlinksldjump"/>
                        </a:rPr>
                        <a:t>Metodología</a:t>
                      </a:r>
                      <a:endParaRPr lang="es-MX" sz="1400" b="1" cap="small" dirty="0" smtClean="0">
                        <a:solidFill>
                          <a:schemeClr val="tx1"/>
                        </a:solidFill>
                      </a:endParaRPr>
                    </a:p>
                    <a:p>
                      <a:pPr marL="1257300" lvl="2" indent="-342900">
                        <a:buClr>
                          <a:srgbClr val="660033"/>
                        </a:buClr>
                        <a:buFont typeface="Wingdings 2" pitchFamily="18" charset="2"/>
                        <a:buChar char="â"/>
                      </a:pPr>
                      <a:r>
                        <a:rPr kumimoji="0" lang="es-ES" sz="1400" b="1" i="0" u="none" kern="1200" cap="small" baseline="0" dirty="0" smtClean="0">
                          <a:solidFill>
                            <a:schemeClr val="tx1"/>
                          </a:solidFill>
                          <a:latin typeface="+mn-lt"/>
                          <a:ea typeface="+mn-ea"/>
                          <a:cs typeface="Times New Roman" pitchFamily="18" charset="0"/>
                          <a:hlinkClick r:id="rId9" action="ppaction://hlinksldjump"/>
                        </a:rPr>
                        <a:t>Cancha De Fútbol Rápido</a:t>
                      </a:r>
                      <a:endParaRPr kumimoji="0" lang="es-ES" sz="1400" b="1" i="0" u="none" kern="1200" cap="small" baseline="0" dirty="0" smtClean="0">
                        <a:solidFill>
                          <a:schemeClr val="tx1"/>
                        </a:solidFill>
                        <a:latin typeface="+mn-lt"/>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656">
                <a:tc>
                  <a:txBody>
                    <a:bodyPr/>
                    <a:lstStyle/>
                    <a:p>
                      <a:pPr algn="ctr"/>
                      <a:r>
                        <a:rPr lang="es-MX" sz="1400" b="1" dirty="0" smtClean="0">
                          <a:solidFill>
                            <a:schemeClr val="bg2"/>
                          </a:solidFill>
                          <a:effectLst>
                            <a:outerShdw blurRad="38100" dist="38100" dir="2700000" algn="tl">
                              <a:srgbClr val="000000">
                                <a:alpha val="43137"/>
                              </a:srgbClr>
                            </a:outerShdw>
                          </a:effectLst>
                        </a:rPr>
                        <a:t>IV.</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10" action="ppaction://hlinksldjump"/>
                        </a:rPr>
                        <a:t>Bibliografía</a:t>
                      </a:r>
                      <a:endParaRPr lang="es-MX" sz="1400" b="1" cap="small"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7D8D15-0995-4287-80B8-13CDB68345C2}" type="slidenum">
              <a:rPr lang="es-MX" smtClean="0"/>
              <a:pPr/>
              <a:t>20</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CuadroTexto"/>
          <p:cNvSpPr txBox="1"/>
          <p:nvPr/>
        </p:nvSpPr>
        <p:spPr>
          <a:xfrm>
            <a:off x="1187624" y="6093296"/>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21.  </a:t>
            </a:r>
            <a:r>
              <a:rPr lang="es-MX" sz="1500" b="1" cap="small" dirty="0" smtClean="0">
                <a:cs typeface="Times New Roman" pitchFamily="18" charset="0"/>
              </a:rPr>
              <a:t>Medidas Reglamentarias En Una Cancha De futbol rápido (CONADE 2008)</a:t>
            </a:r>
            <a:r>
              <a:rPr lang="es-MX" sz="1200" dirty="0" smtClean="0">
                <a:latin typeface="Times New Roman" pitchFamily="18" charset="0"/>
                <a:cs typeface="Times New Roman" pitchFamily="18" charset="0"/>
              </a:rPr>
              <a:t>.</a:t>
            </a:r>
            <a:endParaRPr lang="es-MX" dirty="0"/>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Picture 4"/>
          <p:cNvPicPr>
            <a:picLocks noChangeAspect="1" noChangeArrowheads="1"/>
          </p:cNvPicPr>
          <p:nvPr/>
        </p:nvPicPr>
        <p:blipFill>
          <a:blip r:embed="rId3" cstate="print"/>
          <a:srcRect/>
          <a:stretch>
            <a:fillRect/>
          </a:stretch>
        </p:blipFill>
        <p:spPr bwMode="auto">
          <a:xfrm>
            <a:off x="1331640" y="1196752"/>
            <a:ext cx="6192688" cy="47135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7D8D15-0995-4287-80B8-13CDB68345C2}" type="slidenum">
              <a:rPr lang="es-MX" smtClean="0"/>
              <a:pPr/>
              <a:t>21</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CuadroTexto"/>
          <p:cNvSpPr txBox="1"/>
          <p:nvPr/>
        </p:nvSpPr>
        <p:spPr>
          <a:xfrm>
            <a:off x="1187624" y="6093296"/>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22.  </a:t>
            </a:r>
            <a:r>
              <a:rPr lang="es-MX" sz="1500" b="1" cap="small" dirty="0" smtClean="0">
                <a:cs typeface="Times New Roman" pitchFamily="18" charset="0"/>
              </a:rPr>
              <a:t>Medidas Reglamentarias En Una Cancha De futbol rápido (CONADE 2008)</a:t>
            </a:r>
            <a:r>
              <a:rPr lang="es-MX" sz="1200" dirty="0" smtClean="0">
                <a:latin typeface="Times New Roman" pitchFamily="18" charset="0"/>
                <a:cs typeface="Times New Roman" pitchFamily="18" charset="0"/>
              </a:rPr>
              <a:t>.</a:t>
            </a:r>
            <a:endParaRPr lang="es-MX" dirty="0"/>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Picture 2"/>
          <p:cNvPicPr>
            <a:picLocks noChangeAspect="1" noChangeArrowheads="1"/>
          </p:cNvPicPr>
          <p:nvPr/>
        </p:nvPicPr>
        <p:blipFill>
          <a:blip r:embed="rId3" cstate="print"/>
          <a:srcRect/>
          <a:stretch>
            <a:fillRect/>
          </a:stretch>
        </p:blipFill>
        <p:spPr bwMode="auto">
          <a:xfrm>
            <a:off x="179512" y="2564904"/>
            <a:ext cx="4988191" cy="3312368"/>
          </a:xfrm>
          <a:prstGeom prst="rect">
            <a:avLst/>
          </a:prstGeom>
          <a:noFill/>
          <a:ln w="9525">
            <a:noFill/>
            <a:miter lim="800000"/>
            <a:headEnd/>
            <a:tailEnd/>
          </a:ln>
        </p:spPr>
      </p:pic>
      <p:sp>
        <p:nvSpPr>
          <p:cNvPr id="12" name="11 Rectángulo"/>
          <p:cNvSpPr>
            <a:spLocks noChangeArrowheads="1"/>
          </p:cNvSpPr>
          <p:nvPr/>
        </p:nvSpPr>
        <p:spPr bwMode="auto">
          <a:xfrm>
            <a:off x="4427984" y="1412777"/>
            <a:ext cx="4464497" cy="2400657"/>
          </a:xfrm>
          <a:prstGeom prst="rect">
            <a:avLst/>
          </a:prstGeom>
          <a:noFill/>
          <a:ln w="9525">
            <a:noFill/>
            <a:miter lim="800000"/>
            <a:headEnd/>
            <a:tailEnd/>
          </a:ln>
        </p:spPr>
        <p:txBody>
          <a:bodyPr wrap="square">
            <a:spAutoFit/>
          </a:bodyPr>
          <a:lstStyle/>
          <a:p>
            <a:pPr algn="just"/>
            <a:r>
              <a:rPr lang="es-MX" sz="1500" dirty="0" smtClean="0">
                <a:solidFill>
                  <a:schemeClr val="accent2">
                    <a:lumMod val="50000"/>
                  </a:schemeClr>
                </a:solidFill>
              </a:rPr>
              <a:t>Las porterías pueden ser construidas del mismo material que la pared perimetral , o bien ser de red.</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Se recomienda construir las paredes perimetrales de madera o cualquier material que resista los impactos de los jugadores ,así como las condiciones climatológicas de cada región. </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 el acabad final al interior de la cancha deberá ser liso para evitar lesiones a los jugadores.</a:t>
            </a:r>
            <a:endParaRPr lang="es-MX" sz="15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7D8D15-0995-4287-80B8-13CDB68345C2}" type="slidenum">
              <a:rPr lang="es-MX" smtClean="0"/>
              <a:pPr/>
              <a:t>22</a:t>
            </a:fld>
            <a:endParaRPr lang="es-MX" dirty="0"/>
          </a:p>
        </p:txBody>
      </p:sp>
      <p:sp>
        <p:nvSpPr>
          <p:cNvPr id="8" name="7 Marcador de contenido"/>
          <p:cNvSpPr>
            <a:spLocks noGrp="1"/>
          </p:cNvSpPr>
          <p:nvPr>
            <p:ph sz="quarter" idx="1"/>
          </p:nvPr>
        </p:nvSpPr>
        <p:spPr>
          <a:xfrm>
            <a:off x="467544" y="1124744"/>
            <a:ext cx="8424936" cy="5328592"/>
          </a:xfrm>
        </p:spPr>
        <p:txBody>
          <a:bodyPr>
            <a:noAutofit/>
          </a:bodyPr>
          <a:lstStyle/>
          <a:p>
            <a:pPr marL="0" indent="0" algn="ctr">
              <a:buNone/>
            </a:pPr>
            <a:r>
              <a:rPr lang="es-MX" sz="1900" b="1" u="sng" dirty="0" smtClean="0">
                <a:solidFill>
                  <a:schemeClr val="bg2"/>
                </a:solidFill>
                <a:effectLst>
                  <a:outerShdw blurRad="38100" dist="38100" dir="2700000" algn="tl">
                    <a:srgbClr val="000000">
                      <a:alpha val="43137"/>
                    </a:srgbClr>
                  </a:outerShdw>
                </a:effectLst>
              </a:rPr>
              <a:t>EQUIPO Y MOBILIARIO</a:t>
            </a:r>
            <a:endParaRPr lang="es-MX" sz="1900" dirty="0" smtClean="0"/>
          </a:p>
          <a:p>
            <a:pPr marL="0" indent="0" algn="just">
              <a:buNone/>
            </a:pPr>
            <a:r>
              <a:rPr lang="es-MX" sz="1900" dirty="0" smtClean="0"/>
              <a:t>En este aspecto y toda vez que en la obra civil de la cancha de futbol se incluyen los tableros-porterías de juego correspondientes, el equipo requerido se remite única y exclusivamente a las redes para porterías hechas a base de nylon o similar. El mobiliario consistirá de dos bancas de aluminio o metálicas para jugadores de ambos equipos participantes así como una mesa y sillas para jueces, en el supuesto caso de que el juego que se realice en la cancha tenga un carácter más formal que el de la simple recreación.</a:t>
            </a:r>
          </a:p>
          <a:p>
            <a:pPr marL="0" indent="0" algn="just">
              <a:buNone/>
            </a:pPr>
            <a:endParaRPr lang="es-MX" sz="1900" dirty="0" smtClean="0"/>
          </a:p>
          <a:p>
            <a:pPr marL="0" indent="0" algn="ctr">
              <a:buNone/>
            </a:pPr>
            <a:r>
              <a:rPr lang="es-MX" sz="1900" b="1" u="sng" dirty="0" smtClean="0">
                <a:solidFill>
                  <a:schemeClr val="bg2"/>
                </a:solidFill>
                <a:effectLst>
                  <a:outerShdw blurRad="38100" dist="38100" dir="2700000" algn="tl">
                    <a:srgbClr val="000000">
                      <a:alpha val="43137"/>
                    </a:srgbClr>
                  </a:outerShdw>
                </a:effectLst>
              </a:rPr>
              <a:t>MANTENIMIENTO</a:t>
            </a:r>
          </a:p>
          <a:p>
            <a:pPr marL="0" indent="0" algn="just">
              <a:buNone/>
            </a:pPr>
            <a:r>
              <a:rPr lang="es-MX" sz="1900" dirty="0" smtClean="0"/>
              <a:t>Debido a las características físicas de la cancha de futbol y dada la resistencia y durabilidad comprobada ante el uso rudo y continuo, tanto de la plataforma de concreto como de los tableros-porterías metálicos, el mantenimiento de este tipo de instalación deportiva es mínimo, sujetándose básicamente a mantener limpia la superficie de la cancha, repintar cuando se requiera las líneas de juego, mantener en buen estado la pintura de las estructuras de tableros-porterías y, esto es importante, requerir a los usuarios el uso de calzado deportivo adecuado.</a:t>
            </a:r>
          </a:p>
        </p:txBody>
      </p:sp>
      <p:cxnSp>
        <p:nvCxnSpPr>
          <p:cNvPr id="9" name="8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10"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    Bibliografía</a:t>
            </a:r>
            <a:endParaRPr lang="es-MX"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395536" y="3284984"/>
            <a:ext cx="8424936" cy="1656184"/>
          </a:xfrm>
        </p:spPr>
        <p:txBody>
          <a:bodyPr>
            <a:normAutofit/>
          </a:bodyPr>
          <a:lstStyle/>
          <a:p>
            <a:pPr marL="360363" indent="-360363">
              <a:buFont typeface="Wingdings 2" pitchFamily="18" charset="2"/>
              <a:buChar char="â"/>
            </a:pPr>
            <a:r>
              <a:rPr lang="es-MX" sz="2000" dirty="0" smtClean="0">
                <a:solidFill>
                  <a:schemeClr val="tx1">
                    <a:lumMod val="65000"/>
                    <a:lumOff val="35000"/>
                  </a:schemeClr>
                </a:solidFill>
              </a:rPr>
              <a:t>http://www.conavi.gob.mx/documentos/publicaciones/guia_deporte.pdf</a:t>
            </a:r>
          </a:p>
          <a:p>
            <a:pPr marL="360363" indent="-360363">
              <a:buFont typeface="Wingdings 2" pitchFamily="18" charset="2"/>
              <a:buChar char="â"/>
            </a:pPr>
            <a:r>
              <a:rPr lang="es-MX" sz="2000" dirty="0" smtClean="0">
                <a:solidFill>
                  <a:schemeClr val="tx1">
                    <a:lumMod val="65000"/>
                    <a:lumOff val="35000"/>
                  </a:schemeClr>
                </a:solidFill>
              </a:rPr>
              <a:t>http://www.playsystems.com.mx/image/juegos/1pq16.html</a:t>
            </a:r>
          </a:p>
          <a:p>
            <a:pPr marL="360363" indent="-360363">
              <a:buFont typeface="Wingdings 2" pitchFamily="18" charset="2"/>
              <a:buChar char="â"/>
            </a:pPr>
            <a:r>
              <a:rPr lang="es-MX" sz="2000" dirty="0" smtClean="0">
                <a:solidFill>
                  <a:schemeClr val="tx1">
                    <a:lumMod val="65000"/>
                    <a:lumOff val="35000"/>
                  </a:schemeClr>
                </a:solidFill>
              </a:rPr>
              <a:t>http://www.playclub.com.mx/Catalogoenlinea/tabid/78/CategoryID/283/List/1/Level/a/ProductID/880/Default.aspx</a:t>
            </a: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23</a:t>
            </a:fld>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362075"/>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JUSTIFICACIÓN DEL PROYECTO</a:t>
            </a:r>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251520" y="2492896"/>
            <a:ext cx="8712968" cy="3672408"/>
          </a:xfrm>
        </p:spPr>
        <p:txBody>
          <a:bodyPr>
            <a:noAutofit/>
          </a:bodyPr>
          <a:lstStyle/>
          <a:p>
            <a:pPr algn="just"/>
            <a:r>
              <a:rPr lang="es-MX" sz="1600" dirty="0" smtClean="0">
                <a:solidFill>
                  <a:schemeClr val="tx1">
                    <a:lumMod val="65000"/>
                    <a:lumOff val="35000"/>
                  </a:schemeClr>
                </a:solidFill>
              </a:rPr>
              <a:t>El presente proyecto tiene como finalidad el mostrar </a:t>
            </a:r>
            <a:r>
              <a:rPr lang="es-ES" sz="1600" dirty="0" smtClean="0">
                <a:solidFill>
                  <a:schemeClr val="tx1">
                    <a:lumMod val="65000"/>
                    <a:lumOff val="35000"/>
                  </a:schemeClr>
                </a:solidFill>
                <a:latin typeface="Calibri" pitchFamily="34" charset="0"/>
              </a:rPr>
              <a:t>todo el proceso de desarrollo para conocer y realizar diferentes elementos como son: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voleibol</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básquetbol</a:t>
            </a:r>
            <a:endParaRPr lang="es-ES" dirty="0" smtClean="0">
              <a:solidFill>
                <a:schemeClr val="tx1">
                  <a:lumMod val="65000"/>
                  <a:lumOff val="35000"/>
                </a:schemeClr>
              </a:solidFill>
              <a:cs typeface="Times New Roman" pitchFamily="18" charset="0"/>
              <a:hlinkClick r:id="" action="ppaction://noaction"/>
            </a:endParaRP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tenis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futbol rápido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mini frontón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para caminar</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de atletismo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Murales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Juegos infantiles</a:t>
            </a:r>
            <a:endParaRPr lang="es-ES" dirty="0" smtClean="0">
              <a:solidFill>
                <a:schemeClr val="tx1">
                  <a:lumMod val="65000"/>
                  <a:lumOff val="35000"/>
                </a:schemeClr>
              </a:solidFill>
              <a:latin typeface="Calibri" pitchFamily="34" charset="0"/>
            </a:endParaRPr>
          </a:p>
          <a:p>
            <a:pPr algn="just"/>
            <a:r>
              <a:rPr lang="es-ES" sz="1600" dirty="0" smtClean="0">
                <a:solidFill>
                  <a:schemeClr val="tx1">
                    <a:lumMod val="65000"/>
                    <a:lumOff val="35000"/>
                  </a:schemeClr>
                </a:solidFill>
                <a:latin typeface="Calibri" pitchFamily="34" charset="0"/>
              </a:rPr>
              <a:t> Además de investigar sobre la localidad donde se pretende llevar a cabo  el proyecto que en este caso es San Luis de La Paz, Guanajuato. Esto se logrará analizando a los posibles usuarios, con esto buscaremos la mejor solución para resolver el problema, que en este proyecto es el mejorar la imagen urbana del río San Luis.</a:t>
            </a:r>
          </a:p>
          <a:p>
            <a:pPr algn="just"/>
            <a:endParaRPr lang="es-MX" sz="16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Pergamino vertical">
            <a:hlinkClick r:id="rId3" action="ppaction://hlinkfile"/>
          </p:cNvPr>
          <p:cNvSpPr/>
          <p:nvPr/>
        </p:nvSpPr>
        <p:spPr>
          <a:xfrm>
            <a:off x="755576" y="6165304"/>
            <a:ext cx="1656184" cy="4320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4</a:t>
            </a:fld>
            <a:endParaRPr lang="es-MX" dirty="0"/>
          </a:p>
        </p:txBody>
      </p:sp>
      <p:sp>
        <p:nvSpPr>
          <p:cNvPr id="5" name="4 Título"/>
          <p:cNvSpPr txBox="1">
            <a:spLocks/>
          </p:cNvSpPr>
          <p:nvPr/>
        </p:nvSpPr>
        <p:spPr>
          <a:xfrm>
            <a:off x="899592" y="5013176"/>
            <a:ext cx="7315200" cy="1192212"/>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latin typeface="+mj-lt"/>
                <a:ea typeface="+mj-ea"/>
                <a:cs typeface="+mj-cs"/>
              </a:rPr>
              <a:t>II.  </a:t>
            </a:r>
            <a:r>
              <a:rPr kumimoji="0" lang="es-MX"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rPr>
              <a:t>ANTECEDENTES DE SAN LUIS DE LA PAZ, GUANAJUATO</a:t>
            </a:r>
            <a:endParaRPr kumimoji="0" lang="es-MX"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endParaRPr>
          </a:p>
        </p:txBody>
      </p:sp>
      <p:pic>
        <p:nvPicPr>
          <p:cNvPr id="6" name="Picture 2" descr="http://sphotos.ak.fbcdn.net/hphotos-ak-ash2/hs039.ash2/35333_145003768849479_100000195704430_444863_6562379_n.jpg"/>
          <p:cNvPicPr>
            <a:picLocks noChangeAspect="1" noChangeArrowheads="1"/>
          </p:cNvPicPr>
          <p:nvPr/>
        </p:nvPicPr>
        <p:blipFill>
          <a:blip r:embed="rId2" cstate="print"/>
          <a:srcRect t="16067" b="16067"/>
          <a:stretch>
            <a:fillRect/>
          </a:stretch>
        </p:blipFill>
        <p:spPr bwMode="auto">
          <a:xfrm>
            <a:off x="251519" y="188640"/>
            <a:ext cx="8640961" cy="4581525"/>
          </a:xfrm>
          <a:prstGeom prst="round2SameRect">
            <a:avLst>
              <a:gd name="adj1" fmla="val 9460"/>
              <a:gd name="adj2" fmla="val 0"/>
            </a:avLst>
          </a:prstGeom>
          <a:noFill/>
          <a:ln>
            <a:noFill/>
          </a:ln>
        </p:spPr>
      </p:pic>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916832"/>
            <a:ext cx="8280920" cy="4016484"/>
          </a:xfrm>
          <a:prstGeom prst="rect">
            <a:avLst/>
          </a:prstGeom>
        </p:spPr>
        <p:txBody>
          <a:bodyPr wrap="square">
            <a:spAutoFit/>
          </a:bodyPr>
          <a:lstStyle/>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LOCALIZACIÓN</a:t>
            </a:r>
          </a:p>
          <a:p>
            <a:pPr algn="just"/>
            <a:r>
              <a:rPr lang="es-MX" sz="1700" dirty="0" smtClean="0">
                <a:cs typeface="Times New Roman" pitchFamily="18" charset="0"/>
              </a:rPr>
              <a:t>Coordenadas Geográficas: Al norte 21°41´, al sur 21°04´ de latitud norte; al este 100°12´, al oeste 100°45´ de longitud oeste. Su altura sobre el nivel del mar es de 2,100 metros. </a:t>
            </a:r>
          </a:p>
          <a:p>
            <a:pPr algn="just"/>
            <a:r>
              <a:rPr lang="es-MX" sz="1700" dirty="0" smtClean="0">
                <a:cs typeface="Times New Roman" pitchFamily="18" charset="0"/>
              </a:rPr>
              <a:t>La ciudad y el municipio de San Luis de la Paz están situados en la parte noreste del estado. El municipio colinda al norte con el estado de San Luis Potosí, al este con el municipio de Victoria, al sur con los municipios de Doctor Mora, San José Iturbide, San Miguel Allende y Dolores Hidalgo, al oeste con los municipios de Dolores Hidalgo, San Diego de la Unión y el estado de San Luis Potosí. La ciudad de San Luis de la Paz es al mismo tiempo la cabecera municipal.</a:t>
            </a:r>
          </a:p>
          <a:p>
            <a:pPr marL="355600" indent="-266700" algn="just">
              <a:buClr>
                <a:schemeClr val="bg2"/>
              </a:buClr>
              <a:buFont typeface="Wingdings 2" pitchFamily="18" charset="2"/>
              <a:buChar char="Þ"/>
            </a:pPr>
            <a:endParaRPr lang="es-MX" sz="1700" dirty="0" smtClean="0">
              <a:solidFill>
                <a:schemeClr val="bg2"/>
              </a:solidFill>
              <a:cs typeface="Times New Roman" pitchFamily="18" charset="0"/>
            </a:endParaRPr>
          </a:p>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EXTENSIÓN </a:t>
            </a:r>
          </a:p>
          <a:p>
            <a:pPr algn="just"/>
            <a:r>
              <a:rPr lang="es-MX" sz="1700" dirty="0" smtClean="0"/>
              <a:t>El municipio tiene una extensión territorial de 2,030.14 km² (783.84 mi cuadradas), siendo el segundo municipio de mayor extensión territorial del estado de Guanajuato. La segunda localidad con más habitantes del municipio es la Misión de Chichimecas y posteriormente el Mineral de Pozos.</a:t>
            </a:r>
            <a:endParaRPr lang="es-MX" sz="1700" dirty="0" smtClean="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723275"/>
          </a:xfrm>
          <a:prstGeom prst="rect">
            <a:avLst/>
          </a:prstGeom>
        </p:spPr>
        <p:txBody>
          <a:bodyPr wrap="square">
            <a:spAutoFit/>
          </a:bodyPr>
          <a:lstStyle/>
          <a:p>
            <a:pPr algn="just"/>
            <a:endParaRPr lang="es-MX" sz="1400" dirty="0" smtClean="0"/>
          </a:p>
          <a:p>
            <a:pPr algn="just"/>
            <a:endParaRPr lang="es-MX" sz="1400" dirty="0" smtClean="0">
              <a:latin typeface="Times New Roman" pitchFamily="18" charset="0"/>
              <a:cs typeface="Times New Roman" pitchFamily="18" charset="0"/>
            </a:endParaRPr>
          </a:p>
          <a:p>
            <a:pPr algn="just"/>
            <a:endParaRPr lang="es-MX" sz="1300" dirty="0" smtClean="0">
              <a:latin typeface="Times New Roman" pitchFamily="18" charset="0"/>
              <a:cs typeface="Times New Roman" pitchFamily="18" charset="0"/>
            </a:endParaRPr>
          </a:p>
        </p:txBody>
      </p:sp>
      <p:cxnSp>
        <p:nvCxnSpPr>
          <p:cNvPr id="5" name="4 Conector recto"/>
          <p:cNvCxnSpPr/>
          <p:nvPr/>
        </p:nvCxnSpPr>
        <p:spPr>
          <a:xfrm>
            <a:off x="611560"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6</a:t>
            </a:fld>
            <a:endParaRPr lang="es-MX" dirty="0"/>
          </a:p>
        </p:txBody>
      </p:sp>
      <p:pic>
        <p:nvPicPr>
          <p:cNvPr id="9" name="8 Imagen" descr="http://www.e-local.gob.mx/work/templates/enciclo/guanajuato/municipios/mapas/map11033a.jpg"/>
          <p:cNvPicPr/>
          <p:nvPr/>
        </p:nvPicPr>
        <p:blipFill>
          <a:blip r:embed="rId2" cstate="print"/>
          <a:srcRect/>
          <a:stretch>
            <a:fillRect/>
          </a:stretch>
        </p:blipFill>
        <p:spPr bwMode="auto">
          <a:xfrm>
            <a:off x="1187624" y="1340768"/>
            <a:ext cx="6984776" cy="4680520"/>
          </a:xfrm>
          <a:prstGeom prst="rect">
            <a:avLst/>
          </a:prstGeom>
          <a:noFill/>
          <a:ln w="9525">
            <a:noFill/>
            <a:miter lim="800000"/>
            <a:headEnd/>
            <a:tailEnd/>
          </a:ln>
        </p:spPr>
      </p:pic>
      <p:sp>
        <p:nvSpPr>
          <p:cNvPr id="10" name="9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a:pPr>
            <a:r>
              <a:rPr lang="es-MX" sz="1500" b="1" cap="small" dirty="0" smtClean="0">
                <a:cs typeface="Times New Roman" pitchFamily="18" charset="0"/>
              </a:rPr>
              <a:t>Ubicación De San Luis De La Paz Y Colindancias.</a:t>
            </a:r>
            <a:endParaRPr lang="es-MX" sz="1500" b="1" cap="small" dirty="0">
              <a:cs typeface="Times New Roman" pitchFamily="18" charset="0"/>
            </a:endParaRPr>
          </a:p>
        </p:txBody>
      </p:sp>
      <p:sp>
        <p:nvSpPr>
          <p:cNvPr id="12" name="3 Título"/>
          <p:cNvSpPr>
            <a:spLocks noGrp="1"/>
          </p:cNvSpPr>
          <p:nvPr>
            <p:ph type="title"/>
          </p:nvPr>
        </p:nvSpPr>
        <p:spPr>
          <a:xfrm>
            <a:off x="467544" y="404664"/>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4524315"/>
          </a:xfrm>
          <a:prstGeom prst="rect">
            <a:avLst/>
          </a:prstGeom>
        </p:spPr>
        <p:txBody>
          <a:bodyPr wrap="square">
            <a:spAutoFit/>
          </a:bodyPr>
          <a:lstStyle/>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CLIMA</a:t>
            </a:r>
          </a:p>
          <a:p>
            <a:pPr algn="just"/>
            <a:r>
              <a:rPr lang="es-MX" sz="1600" dirty="0" smtClean="0">
                <a:cs typeface="Times New Roman" pitchFamily="18" charset="0"/>
              </a:rPr>
              <a:t>El clima predominante es semiseco con lluvias en verano; con una temperatura media anual de 16° C. Al noroeste vería a menos seco, con temperatura media anual entre 18°C y 22°C. La precipitación pluvial es de 387.5 milímetros, promedio anual. La temperatura máxima que se haya registrado en el municipio es de 19.8 °C (junio de 1995). </a:t>
            </a:r>
          </a:p>
          <a:p>
            <a:pPr algn="just"/>
            <a:endParaRPr lang="es-MX" sz="1600" dirty="0" smtClean="0">
              <a:solidFill>
                <a:srgbClr val="C00000"/>
              </a:solidFill>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OROGRAFÍA </a:t>
            </a:r>
          </a:p>
          <a:p>
            <a:pPr algn="just"/>
            <a:r>
              <a:rPr lang="es-MX" sz="1600" dirty="0" smtClean="0">
                <a:cs typeface="Times New Roman" pitchFamily="18" charset="0"/>
              </a:rPr>
              <a:t>La Sierra Gorda cubre gran parte del territorio en la región norte y oriente. Dentro de ésta se encuentra la cordillera del Quijey. Entre los principales cerros están El Pilón, Balderas, Pelón, Infiernillo, Guerrero, Pinito, El Guajolote, Las Mesas, El Maguey, El Zacate, y La Esperanza, con una altura promedio de 2,300 metros sobre el nivel del mar. </a:t>
            </a:r>
          </a:p>
          <a:p>
            <a:pPr algn="just"/>
            <a:endParaRPr lang="es-MX" sz="1600" dirty="0" smtClean="0">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HIDROGRAFÍA</a:t>
            </a:r>
          </a:p>
          <a:p>
            <a:pPr algn="just"/>
            <a:r>
              <a:rPr lang="es-MX" sz="1600" dirty="0" smtClean="0">
                <a:cs typeface="Times New Roman" pitchFamily="18" charset="0"/>
              </a:rPr>
              <a:t>  Debido a que la parte norte del municipio es montañosa, existen muchos arroyos que descienden por ella. El Boso, que recibe las aguas del Barbellón, es uno de los principales arroyos. Cuenta también con dos presas, las Adjuntas y la Encina. El río Manzanares es el más notable del municipio; al norte se encuentra el río Santa María, que en un corto trecho sirve de límite con el estado de San Luis Potosí. </a:t>
            </a: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7</a:t>
            </a:fld>
            <a:endParaRPr lang="es-MX" dirty="0"/>
          </a:p>
        </p:txBody>
      </p:sp>
      <p:sp>
        <p:nvSpPr>
          <p:cNvPr id="10"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628800"/>
            <a:ext cx="8280920" cy="4524315"/>
          </a:xfrm>
          <a:prstGeom prst="rect">
            <a:avLst/>
          </a:prstGeom>
        </p:spPr>
        <p:txBody>
          <a:bodyPr wrap="square">
            <a:spAutoFit/>
          </a:bodyPr>
          <a:lstStyle/>
          <a:p>
            <a:pPr algn="just">
              <a:buClr>
                <a:schemeClr val="bg2"/>
              </a:buClr>
              <a:buFont typeface="Wingdings 2" pitchFamily="18" charset="2"/>
              <a:buChar char="Þ"/>
            </a:pPr>
            <a:r>
              <a:rPr lang="es-MX" sz="1600" b="1" dirty="0" smtClean="0">
                <a:solidFill>
                  <a:schemeClr val="bg2"/>
                </a:solidFill>
                <a:cs typeface="Times New Roman" pitchFamily="18" charset="0"/>
              </a:rPr>
              <a:t>FLORA  </a:t>
            </a:r>
          </a:p>
          <a:p>
            <a:pPr algn="just"/>
            <a:r>
              <a:rPr lang="es-MX" sz="1600" dirty="0" smtClean="0">
                <a:cs typeface="Times New Roman" pitchFamily="18" charset="0"/>
              </a:rPr>
              <a:t>Está integrada por bloque de encino, pino y de nopalera; existen especies forrajeras como navajita, triguillo, lobero, landrilla gigante, tempranero, búfalo, mezquite, azucarado, falsa grama, flechilla, tres barbas, gramilla, mezquite grande, popotillo plateado, guía y colorado. Además se pueden encontrar otras especies como táscate, madroño, nopalera, palma china, huizache y gatuño. </a:t>
            </a:r>
          </a:p>
          <a:p>
            <a:pPr algn="just">
              <a:buFont typeface="Wingdings" pitchFamily="2" charset="2"/>
              <a:buChar char="Ø"/>
            </a:pPr>
            <a:endParaRPr lang="es-MX" sz="1600" dirty="0" smtClean="0">
              <a:solidFill>
                <a:srgbClr val="C00000"/>
              </a:solidFill>
              <a:cs typeface="Times New Roman" pitchFamily="18" charset="0"/>
            </a:endParaRPr>
          </a:p>
          <a:p>
            <a:pPr algn="just"/>
            <a:endParaRPr lang="es-MX" sz="1600" dirty="0" smtClean="0">
              <a:solidFill>
                <a:srgbClr val="C00000"/>
              </a:solidFill>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FAUNA </a:t>
            </a:r>
          </a:p>
          <a:p>
            <a:pPr algn="just"/>
            <a:r>
              <a:rPr lang="es-MX" sz="1600" dirty="0" smtClean="0">
                <a:cs typeface="Times New Roman" pitchFamily="18" charset="0"/>
              </a:rPr>
              <a:t>La fauna que predomina está formada por roedores, como conejo, liebre, ardilla y tejón; aves, como codorniz, águila, halcón, zopilote, patos y gavilán, herbívoros, como el venado y el ciervo. </a:t>
            </a:r>
          </a:p>
          <a:p>
            <a:pPr algn="just"/>
            <a:endParaRPr lang="es-MX" sz="1600" dirty="0" smtClean="0">
              <a:cs typeface="Times New Roman" pitchFamily="18" charset="0"/>
            </a:endParaRPr>
          </a:p>
          <a:p>
            <a:pPr algn="just"/>
            <a:endParaRPr lang="es-MX" sz="1600" dirty="0" smtClean="0">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CLASIFICACIÓN Y USO DEL SUELO  </a:t>
            </a:r>
          </a:p>
          <a:p>
            <a:pPr algn="just"/>
            <a:r>
              <a:rPr lang="es-MX" sz="1600" dirty="0" smtClean="0">
                <a:cs typeface="Times New Roman" pitchFamily="18" charset="0"/>
              </a:rPr>
              <a:t>Los suelos del municipio son de estructura blocosa subangular a angular, con consistencia de friable a muy firme, de textura franco arenosa a limo arcillosa, pH de 6.4 a 7.8 y origen inchú a aluvial. En cuanto a la distribución de la tenencia de la tierra hay 159,194 hectáreas de pequeña propiedad y 22,486 de superficie ejidal. </a:t>
            </a:r>
            <a:endParaRPr lang="es-MX" sz="1600" dirty="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8</a:t>
            </a:fld>
            <a:endParaRPr lang="es-MX" dirty="0"/>
          </a:p>
        </p:txBody>
      </p:sp>
      <p:sp>
        <p:nvSpPr>
          <p:cNvPr id="10" name="3 Título"/>
          <p:cNvSpPr txBox="1">
            <a:spLocks/>
          </p:cNvSpPr>
          <p:nvPr/>
        </p:nvSpPr>
        <p:spPr>
          <a:xfrm>
            <a:off x="467544" y="548680"/>
            <a:ext cx="8208912" cy="641226"/>
          </a:xfrm>
          <a:prstGeom prst="rect">
            <a:avLst/>
          </a:prstGeom>
        </p:spPr>
        <p:txBody>
          <a:bodyPr bIns="9144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Times New Roman" pitchFamily="18" charset="0"/>
              </a:rPr>
              <a:t>    GEOGRAFÍA DE SAN LUIS DE LA PAZ GUANAJUATO</a:t>
            </a:r>
            <a:endParaRPr kumimoji="0" lang="es-MX"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9</a:t>
            </a:fld>
            <a:endParaRPr lang="es-MX" dirty="0"/>
          </a:p>
        </p:txBody>
      </p:sp>
      <p:pic>
        <p:nvPicPr>
          <p:cNvPr id="1026" name="Picture 2" descr="D:\Desktop\mapa_guanajuato_rutas.jpg"/>
          <p:cNvPicPr>
            <a:picLocks noChangeAspect="1" noChangeArrowheads="1"/>
          </p:cNvPicPr>
          <p:nvPr/>
        </p:nvPicPr>
        <p:blipFill>
          <a:blip r:embed="rId2" cstate="print"/>
          <a:srcRect/>
          <a:stretch>
            <a:fillRect/>
          </a:stretch>
        </p:blipFill>
        <p:spPr bwMode="auto">
          <a:xfrm>
            <a:off x="1187624" y="1268759"/>
            <a:ext cx="6192688" cy="4908011"/>
          </a:xfrm>
          <a:prstGeom prst="rect">
            <a:avLst/>
          </a:prstGeom>
          <a:noFill/>
        </p:spPr>
      </p:pic>
      <p:sp>
        <p:nvSpPr>
          <p:cNvPr id="12" name="3 Título"/>
          <p:cNvSpPr>
            <a:spLocks noGrp="1"/>
          </p:cNvSpPr>
          <p:nvPr>
            <p:ph type="title"/>
          </p:nvPr>
        </p:nvSpPr>
        <p:spPr>
          <a:xfrm>
            <a:off x="251520" y="332656"/>
            <a:ext cx="856895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EQUIPAMIENTO URBANO EN EL ESTADO DE GUANAJUATO</a:t>
            </a:r>
            <a:endParaRPr lang="es-MX"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12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startAt="2"/>
            </a:pPr>
            <a:r>
              <a:rPr lang="es-MX" sz="1500" b="1" cap="small" dirty="0" smtClean="0">
                <a:cs typeface="Times New Roman" pitchFamily="18" charset="0"/>
              </a:rPr>
              <a:t>Equipamiento Urbano En El Estado De Guanajuato.</a:t>
            </a:r>
            <a:endParaRPr lang="es-MX" sz="1500" b="1" cap="small" dirty="0">
              <a:cs typeface="Times New Roman" pitchFamily="18" charset="0"/>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IPN">
      <a:dk1>
        <a:sysClr val="windowText" lastClr="000000"/>
      </a:dk1>
      <a:lt1>
        <a:sysClr val="window" lastClr="FFFFFF"/>
      </a:lt1>
      <a:dk2>
        <a:srgbClr val="8B0723"/>
      </a:dk2>
      <a:lt2>
        <a:srgbClr val="8B0723"/>
      </a:lt2>
      <a:accent1>
        <a:srgbClr val="7F0620"/>
      </a:accent1>
      <a:accent2>
        <a:srgbClr val="8B0723"/>
      </a:accent2>
      <a:accent3>
        <a:srgbClr val="7F0620"/>
      </a:accent3>
      <a:accent4>
        <a:srgbClr val="8B0723"/>
      </a:accent4>
      <a:accent5>
        <a:srgbClr val="7F0620"/>
      </a:accent5>
      <a:accent6>
        <a:srgbClr val="CF0A33"/>
      </a:accent6>
      <a:hlink>
        <a:srgbClr val="8B0723"/>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2155</TotalTime>
  <Words>1640</Words>
  <Application>Microsoft Office PowerPoint</Application>
  <PresentationFormat>Carta (216 x 279 mm)</PresentationFormat>
  <Paragraphs>174</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Equidad</vt:lpstr>
      <vt:lpstr>INSTITUTO   POLITÉCNICO   NACIONAL</vt:lpstr>
      <vt:lpstr>Diapositiva 2</vt:lpstr>
      <vt:lpstr>I.   JUSTIFICACIÓN DEL PROYECTO</vt:lpstr>
      <vt:lpstr>Diapositiva 4</vt:lpstr>
      <vt:lpstr>    GEOGRAFÍA DE SAN LUIS DE LA PAZ GUANAJUATO</vt:lpstr>
      <vt:lpstr>    GEOGRAFÍA DE SAN LUIS DE LA PAZ GUANAJUATO</vt:lpstr>
      <vt:lpstr>    GEOGRAFÍA DE SAN LUIS DE LA PAZ GUANAJUATO</vt:lpstr>
      <vt:lpstr>Diapositiva 8</vt:lpstr>
      <vt:lpstr>    EQUIPAMIENTO URBANO EN EL ESTADO DE GUANAJUATO</vt:lpstr>
      <vt:lpstr>INFRAESTRUCTURA DE RIEGO EN EL ESTADO DE GUANAJUATO</vt:lpstr>
      <vt:lpstr>MAPA DE INFRAESTRUCTURA TURÍSTICA EN EL ESTADO DE GUANAJUATO</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IV.    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dc:title>
  <dc:creator>BARBOSA MORENO</dc:creator>
  <cp:lastModifiedBy>MARCO POLO</cp:lastModifiedBy>
  <cp:revision>221</cp:revision>
  <dcterms:created xsi:type="dcterms:W3CDTF">2010-07-14T15:57:59Z</dcterms:created>
  <dcterms:modified xsi:type="dcterms:W3CDTF">2010-12-02T19:34:22Z</dcterms:modified>
</cp:coreProperties>
</file>