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21"/>
  </p:notesMasterIdLst>
  <p:sldIdLst>
    <p:sldId id="256" r:id="rId2"/>
    <p:sldId id="257" r:id="rId3"/>
    <p:sldId id="372" r:id="rId4"/>
    <p:sldId id="382" r:id="rId5"/>
    <p:sldId id="279" r:id="rId6"/>
    <p:sldId id="280" r:id="rId7"/>
    <p:sldId id="281" r:id="rId8"/>
    <p:sldId id="282" r:id="rId9"/>
    <p:sldId id="283" r:id="rId10"/>
    <p:sldId id="284" r:id="rId11"/>
    <p:sldId id="285" r:id="rId12"/>
    <p:sldId id="316" r:id="rId13"/>
    <p:sldId id="317" r:id="rId14"/>
    <p:sldId id="318" r:id="rId15"/>
    <p:sldId id="319" r:id="rId16"/>
    <p:sldId id="320" r:id="rId17"/>
    <p:sldId id="321" r:id="rId18"/>
    <p:sldId id="322" r:id="rId19"/>
    <p:sldId id="370" r:id="rId20"/>
  </p:sldIdLst>
  <p:sldSz cx="9144000" cy="6858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9167" autoAdjust="0"/>
  </p:normalViewPr>
  <p:slideViewPr>
    <p:cSldViewPr>
      <p:cViewPr varScale="1">
        <p:scale>
          <a:sx n="74" d="100"/>
          <a:sy n="74" d="100"/>
        </p:scale>
        <p:origin x="-93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5273A7-9B37-442C-A517-B1B76CD4C652}" type="datetimeFigureOut">
              <a:rPr lang="es-MX" smtClean="0"/>
              <a:pPr/>
              <a:t>02/12/2010</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44EFF-F85C-478D-A949-8C9E08474B7A}" type="slidenum">
              <a:rPr lang="es-MX" smtClean="0"/>
              <a:pPr/>
              <a:t>‹Nº›</a:t>
            </a:fld>
            <a:endParaRPr lang="es-MX"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69444EFF-F85C-478D-A949-8C9E08474B7A}" type="slidenum">
              <a:rPr lang="es-MX" smtClean="0"/>
              <a:pPr/>
              <a:t>1</a:t>
            </a:fld>
            <a:endParaRPr lang="es-MX"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09D9CEBE-44C1-4E70-A50A-A01DB0872752}" type="datetime1">
              <a:rPr lang="es-MX" smtClean="0"/>
              <a:pPr/>
              <a:t>02/12/2010</a:t>
            </a:fld>
            <a:endParaRPr lang="es-MX" dirty="0"/>
          </a:p>
        </p:txBody>
      </p:sp>
      <p:sp>
        <p:nvSpPr>
          <p:cNvPr id="17" name="16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8E7D8D15-0995-4287-80B8-13CDB68345C2}" type="slidenum">
              <a:rPr lang="es-MX" smtClean="0"/>
              <a:pPr/>
              <a:t>‹Nº›</a:t>
            </a:fld>
            <a:endParaRPr lang="es-MX" dirty="0"/>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03CC275-6132-4483-8F60-C46F23AF833E}" type="datetime1">
              <a:rPr lang="es-MX" smtClean="0"/>
              <a:pPr/>
              <a:t>02/12/2010</a:t>
            </a:fld>
            <a:endParaRPr lang="es-MX" dirty="0"/>
          </a:p>
        </p:txBody>
      </p:sp>
      <p:sp>
        <p:nvSpPr>
          <p:cNvPr id="5" name="4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6" name="5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3D963C2-5155-4F87-8AD0-D2435D04F9DA}" type="datetime1">
              <a:rPr lang="es-MX" smtClean="0"/>
              <a:pPr/>
              <a:t>02/12/2010</a:t>
            </a:fld>
            <a:endParaRPr lang="es-MX" dirty="0"/>
          </a:p>
        </p:txBody>
      </p:sp>
      <p:sp>
        <p:nvSpPr>
          <p:cNvPr id="5" name="4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6" name="5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BBA76EC9-D053-4E02-B761-C6AB27EAC9ED}" type="datetime1">
              <a:rPr lang="es-MX" smtClean="0"/>
              <a:pPr/>
              <a:t>02/12/2010</a:t>
            </a:fld>
            <a:endParaRPr lang="es-MX" dirty="0"/>
          </a:p>
        </p:txBody>
      </p:sp>
      <p:sp>
        <p:nvSpPr>
          <p:cNvPr id="5" name="4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6" name="5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BFA07DC-D874-436F-A16E-3AFF4AFC04DE}" type="datetime1">
              <a:rPr lang="es-MX" smtClean="0"/>
              <a:pPr/>
              <a:t>02/12/2010</a:t>
            </a:fld>
            <a:endParaRPr lang="es-MX" dirty="0"/>
          </a:p>
        </p:txBody>
      </p:sp>
      <p:sp>
        <p:nvSpPr>
          <p:cNvPr id="5" name="4 Marcador de pie de página"/>
          <p:cNvSpPr>
            <a:spLocks noGrp="1"/>
          </p:cNvSpPr>
          <p:nvPr>
            <p:ph type="ftr" sz="quarter" idx="11"/>
          </p:nvPr>
        </p:nvSpPr>
        <p:spPr>
          <a:xfrm>
            <a:off x="800100" y="6172200"/>
            <a:ext cx="4000500" cy="457200"/>
          </a:xfrm>
        </p:spPr>
        <p:txBody>
          <a:bodyPr/>
          <a:lstStyle/>
          <a:p>
            <a:r>
              <a:rPr lang="es-MX" dirty="0" smtClean="0"/>
              <a:t>MEJORAMIENTO DE LA IMAGEN DEL RÍO SAN LUÍS</a:t>
            </a:r>
            <a:endParaRPr lang="es-MX" dirty="0"/>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Marcador de número de diapositiva"/>
          <p:cNvSpPr>
            <a:spLocks noGrp="1"/>
          </p:cNvSpPr>
          <p:nvPr>
            <p:ph type="sldNum" sz="quarter" idx="12"/>
          </p:nvPr>
        </p:nvSpPr>
        <p:spPr>
          <a:xfrm>
            <a:off x="146304" y="6208776"/>
            <a:ext cx="457200" cy="457200"/>
          </a:xfrm>
        </p:spPr>
        <p:txBody>
          <a:bodyPr/>
          <a:lstStyle/>
          <a:p>
            <a:fld id="{8E7D8D15-0995-4287-80B8-13CDB68345C2}" type="slidenum">
              <a:rPr lang="es-MX" smtClean="0"/>
              <a:pPr/>
              <a:t>‹Nº›</a:t>
            </a:fld>
            <a:endParaRPr lang="es-MX"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07D7F49-B156-4C82-B16B-6E0C1C0FBC49}" type="datetime1">
              <a:rPr lang="es-MX" smtClean="0"/>
              <a:pPr/>
              <a:t>02/12/2010</a:t>
            </a:fld>
            <a:endParaRPr lang="es-MX" dirty="0"/>
          </a:p>
        </p:txBody>
      </p:sp>
      <p:sp>
        <p:nvSpPr>
          <p:cNvPr id="6" name="5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7" name="6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C0A260D3-8918-424A-B11C-CEF6D7D854DC}" type="datetime1">
              <a:rPr lang="es-MX" smtClean="0"/>
              <a:pPr/>
              <a:t>02/12/2010</a:t>
            </a:fld>
            <a:endParaRPr lang="es-MX" dirty="0"/>
          </a:p>
        </p:txBody>
      </p:sp>
      <p:sp>
        <p:nvSpPr>
          <p:cNvPr id="8" name="7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9" name="8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2C2AFA2-A72E-4671-A6C5-4581E2704BB5}" type="datetime1">
              <a:rPr lang="es-MX" smtClean="0"/>
              <a:pPr/>
              <a:t>02/12/2010</a:t>
            </a:fld>
            <a:endParaRPr lang="es-MX" dirty="0"/>
          </a:p>
        </p:txBody>
      </p:sp>
      <p:sp>
        <p:nvSpPr>
          <p:cNvPr id="4" name="3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5" name="4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8439D4D-8027-4044-87A2-BEAA43001CE0}" type="datetime1">
              <a:rPr lang="es-MX" smtClean="0"/>
              <a:pPr/>
              <a:t>02/12/2010</a:t>
            </a:fld>
            <a:endParaRPr lang="es-MX" dirty="0"/>
          </a:p>
        </p:txBody>
      </p:sp>
      <p:sp>
        <p:nvSpPr>
          <p:cNvPr id="3" name="2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6AE8ACF-75EC-4EE2-9E6C-E3A3A7A348E1}" type="datetime1">
              <a:rPr lang="es-MX" smtClean="0"/>
              <a:pPr/>
              <a:t>02/12/2010</a:t>
            </a:fld>
            <a:endParaRPr lang="es-MX" dirty="0"/>
          </a:p>
        </p:txBody>
      </p:sp>
      <p:sp>
        <p:nvSpPr>
          <p:cNvPr id="6" name="5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7" name="6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C57C5970-CA95-47A3-AB31-B0A6C046C3C9}" type="datetime1">
              <a:rPr lang="es-MX" smtClean="0"/>
              <a:pPr/>
              <a:t>02/12/2010</a:t>
            </a:fld>
            <a:endParaRPr lang="es-MX" dirty="0"/>
          </a:p>
        </p:txBody>
      </p:sp>
      <p:sp>
        <p:nvSpPr>
          <p:cNvPr id="6" name="5 Marcador de pie de página"/>
          <p:cNvSpPr>
            <a:spLocks noGrp="1"/>
          </p:cNvSpPr>
          <p:nvPr>
            <p:ph type="ftr" sz="quarter" idx="11"/>
          </p:nvPr>
        </p:nvSpPr>
        <p:spPr>
          <a:xfrm>
            <a:off x="914400" y="6172200"/>
            <a:ext cx="3886200" cy="457200"/>
          </a:xfrm>
        </p:spPr>
        <p:txBody>
          <a:bodyPr/>
          <a:lstStyle/>
          <a:p>
            <a:r>
              <a:rPr lang="es-MX" dirty="0" smtClean="0"/>
              <a:t>MEJORAMIENTO DE LA IMAGEN DEL RÍO SAN LUÍS</a:t>
            </a:r>
            <a:endParaRPr lang="es-MX" dirty="0"/>
          </a:p>
        </p:txBody>
      </p:sp>
      <p:sp>
        <p:nvSpPr>
          <p:cNvPr id="7" name="6 Marcador de número de diapositiva"/>
          <p:cNvSpPr>
            <a:spLocks noGrp="1"/>
          </p:cNvSpPr>
          <p:nvPr>
            <p:ph type="sldNum" sz="quarter" idx="12"/>
          </p:nvPr>
        </p:nvSpPr>
        <p:spPr>
          <a:xfrm>
            <a:off x="146304" y="6208776"/>
            <a:ext cx="457200" cy="457200"/>
          </a:xfrm>
        </p:spPr>
        <p:txBody>
          <a:bodyPr/>
          <a:lstStyle/>
          <a:p>
            <a:fld id="{8E7D8D15-0995-4287-80B8-13CDB68345C2}" type="slidenum">
              <a:rPr lang="es-MX" smtClean="0"/>
              <a:pPr/>
              <a:t>‹Nº›</a:t>
            </a:fld>
            <a:endParaRPr lang="es-MX" dirty="0"/>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dirty="0"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F8B6983-0508-406A-9A08-DF1055CE807B}" type="datetime1">
              <a:rPr lang="es-MX" smtClean="0"/>
              <a:pPr/>
              <a:t>02/12/2010</a:t>
            </a:fld>
            <a:endParaRPr lang="es-MX" dirty="0"/>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s-MX" dirty="0" smtClean="0"/>
              <a:t>MEJORAMIENTO DE LA IMAGEN DEL RÍO SAN LUÍS</a:t>
            </a:r>
            <a:endParaRPr lang="es-MX" dirty="0"/>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E7D8D15-0995-4287-80B8-13CDB68345C2}"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jpeg"/><Relationship Id="rId10" Type="http://schemas.openxmlformats.org/officeDocument/2006/relationships/hyperlink" Target="http://www.facebook.com/photo.php?pid=444864&amp;id=100000195704430" TargetMode="External"/><Relationship Id="rId4" Type="http://schemas.openxmlformats.org/officeDocument/2006/relationships/image" Target="../media/image3.gif"/><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es.wikipedia.org/wiki/Sextant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3%20(Cancha%20de%20Tenis)" TargetMode="Externa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3.xml"/><Relationship Id="rId7" Type="http://schemas.openxmlformats.org/officeDocument/2006/relationships/slide" Target="slide10.xml"/><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19.xml"/><Relationship Id="rId4" Type="http://schemas.openxmlformats.org/officeDocument/2006/relationships/slide" Target="slide4.xml"/><Relationship Id="rId9" Type="http://schemas.openxmlformats.org/officeDocument/2006/relationships/slide" Target="slide12.xml"/></Relationships>
</file>

<file path=ppt/slides/_rels/slide3.xml.rels><?xml version="1.0" encoding="UTF-8" standalone="yes"?>
<Relationships xmlns="http://schemas.openxmlformats.org/package/2006/relationships"><Relationship Id="rId3" Type="http://schemas.openxmlformats.org/officeDocument/2006/relationships/hyperlink" Target="../../0%20(Planta%20de%20Conjunto%20General)" TargetMode="External"/><Relationship Id="rId2" Type="http://schemas.openxmlformats.org/officeDocument/2006/relationships/slide" Target="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5000">
              <a:schemeClr val="bg1">
                <a:tint val="78000"/>
                <a:satMod val="220000"/>
              </a:schemeClr>
            </a:gs>
            <a:gs pos="100000">
              <a:schemeClr val="bg1">
                <a:shade val="35000"/>
                <a:satMod val="155000"/>
              </a:schemeClr>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3315" name="Picture 3" descr="C:\Users\ekt reyes federal\Pictures\IPN ESCUDOS\esia.gif"/>
          <p:cNvPicPr>
            <a:picLocks noChangeAspect="1" noChangeArrowheads="1"/>
          </p:cNvPicPr>
          <p:nvPr/>
        </p:nvPicPr>
        <p:blipFill>
          <a:blip r:embed="rId3" cstate="print"/>
          <a:srcRect/>
          <a:stretch>
            <a:fillRect/>
          </a:stretch>
        </p:blipFill>
        <p:spPr bwMode="auto">
          <a:xfrm>
            <a:off x="8172400" y="260648"/>
            <a:ext cx="648072" cy="950505"/>
          </a:xfrm>
          <a:prstGeom prst="rect">
            <a:avLst/>
          </a:prstGeom>
          <a:noFill/>
        </p:spPr>
      </p:pic>
      <p:sp>
        <p:nvSpPr>
          <p:cNvPr id="3" name="2 Subtítulo"/>
          <p:cNvSpPr>
            <a:spLocks noGrp="1"/>
          </p:cNvSpPr>
          <p:nvPr>
            <p:ph type="subTitle" idx="1"/>
          </p:nvPr>
        </p:nvSpPr>
        <p:spPr>
          <a:xfrm>
            <a:off x="179512" y="620688"/>
            <a:ext cx="8784976" cy="818680"/>
          </a:xfrm>
        </p:spPr>
        <p:txBody>
          <a:bodyPr>
            <a:noAutofit/>
          </a:bodyPr>
          <a:lstStyle/>
          <a:p>
            <a:pPr algn="ctr"/>
            <a:r>
              <a:rPr lang="es-MX" sz="21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ESCUELA SUPERIOR DE INGENIERÍA Y ARQUITECTURA </a:t>
            </a:r>
          </a:p>
          <a:p>
            <a:pPr algn="ctr"/>
            <a:r>
              <a:rPr lang="es-MX" sz="21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UNIDADES ZACATENCO Y TECAMACHALCO</a:t>
            </a:r>
            <a:endParaRPr lang="es-MX" sz="21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 name="1 Título"/>
          <p:cNvSpPr>
            <a:spLocks noGrp="1"/>
          </p:cNvSpPr>
          <p:nvPr>
            <p:ph type="ctrTitle"/>
          </p:nvPr>
        </p:nvSpPr>
        <p:spPr>
          <a:xfrm>
            <a:off x="179512" y="188640"/>
            <a:ext cx="8784976" cy="504056"/>
          </a:xfrm>
        </p:spPr>
        <p:txBody>
          <a:bodyPr>
            <a:noAutofit/>
          </a:bodyPr>
          <a:lstStyle/>
          <a:p>
            <a:pPr algn="ctr"/>
            <a:r>
              <a:rPr lang="es-MX"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rPr>
              <a:t>INSTITUTO   POLITÉCNICO   NACIONAL</a:t>
            </a:r>
            <a:endParaRPr lang="es-MX" sz="3200"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endParaRPr>
          </a:p>
        </p:txBody>
      </p:sp>
      <p:pic>
        <p:nvPicPr>
          <p:cNvPr id="13314" name="Picture 2" descr="C:\Users\ekt reyes federal\Pictures\IPN ESCUDOS\IPNwdfa.gif"/>
          <p:cNvPicPr>
            <a:picLocks noChangeAspect="1" noChangeArrowheads="1"/>
          </p:cNvPicPr>
          <p:nvPr/>
        </p:nvPicPr>
        <p:blipFill>
          <a:blip r:embed="rId4" cstate="print"/>
          <a:srcRect/>
          <a:stretch>
            <a:fillRect/>
          </a:stretch>
        </p:blipFill>
        <p:spPr bwMode="auto">
          <a:xfrm>
            <a:off x="395536" y="188640"/>
            <a:ext cx="720080" cy="1056510"/>
          </a:xfrm>
          <a:prstGeom prst="rect">
            <a:avLst/>
          </a:prstGeom>
          <a:noFill/>
        </p:spPr>
      </p:pic>
      <p:pic>
        <p:nvPicPr>
          <p:cNvPr id="18" name="Picture 2" descr="C:\Users\ekt reyes federal\Pictures\TMV\ppyf.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9512" y="5445224"/>
            <a:ext cx="420067" cy="576064"/>
          </a:xfrm>
          <a:prstGeom prst="rect">
            <a:avLst/>
          </a:prstGeom>
          <a:noFill/>
        </p:spPr>
      </p:pic>
      <p:pic>
        <p:nvPicPr>
          <p:cNvPr id="19" name="Picture 2"/>
          <p:cNvPicPr>
            <a:picLocks noChangeAspect="1" noChangeArrowheads="1"/>
          </p:cNvPicPr>
          <p:nvPr/>
        </p:nvPicPr>
        <p:blipFill>
          <a:blip r:embed="rId6" cstate="print">
            <a:clrChange>
              <a:clrFrom>
                <a:srgbClr val="FFFFFD"/>
              </a:clrFrom>
              <a:clrTo>
                <a:srgbClr val="FFFFFD">
                  <a:alpha val="0"/>
                </a:srgbClr>
              </a:clrTo>
            </a:clrChange>
          </a:blip>
          <a:srcRect/>
          <a:stretch>
            <a:fillRect/>
          </a:stretch>
        </p:blipFill>
        <p:spPr bwMode="auto">
          <a:xfrm>
            <a:off x="179512" y="3429000"/>
            <a:ext cx="467544" cy="456000"/>
          </a:xfrm>
          <a:prstGeom prst="rect">
            <a:avLst/>
          </a:prstGeom>
          <a:noFill/>
          <a:ln w="9525">
            <a:noFill/>
            <a:miter lim="800000"/>
            <a:headEnd/>
            <a:tailEnd/>
          </a:ln>
        </p:spPr>
      </p:pic>
      <p:pic>
        <p:nvPicPr>
          <p:cNvPr id="20" name="Picture 3"/>
          <p:cNvPicPr>
            <a:picLocks noChangeAspect="1" noChangeArrowheads="1"/>
          </p:cNvPicPr>
          <p:nvPr/>
        </p:nvPicPr>
        <p:blipFill>
          <a:blip r:embed="rId7" cstate="print">
            <a:clrChange>
              <a:clrFrom>
                <a:srgbClr val="FFFFFD"/>
              </a:clrFrom>
              <a:clrTo>
                <a:srgbClr val="FFFFFD">
                  <a:alpha val="0"/>
                </a:srgbClr>
              </a:clrTo>
            </a:clrChange>
          </a:blip>
          <a:srcRect/>
          <a:stretch>
            <a:fillRect/>
          </a:stretch>
        </p:blipFill>
        <p:spPr bwMode="auto">
          <a:xfrm>
            <a:off x="179512" y="4437112"/>
            <a:ext cx="432048" cy="432048"/>
          </a:xfrm>
          <a:prstGeom prst="rect">
            <a:avLst/>
          </a:prstGeom>
          <a:noFill/>
          <a:ln w="9525">
            <a:noFill/>
            <a:miter lim="800000"/>
            <a:headEnd/>
            <a:tailEnd/>
          </a:ln>
        </p:spPr>
      </p:pic>
      <p:sp>
        <p:nvSpPr>
          <p:cNvPr id="24" name="2 Subtítulo"/>
          <p:cNvSpPr txBox="1">
            <a:spLocks/>
          </p:cNvSpPr>
          <p:nvPr/>
        </p:nvSpPr>
        <p:spPr>
          <a:xfrm>
            <a:off x="1295128" y="2420888"/>
            <a:ext cx="7848872" cy="576064"/>
          </a:xfrm>
          <a:prstGeom prst="rect">
            <a:avLst/>
          </a:prstGeom>
        </p:spPr>
        <p:txBody>
          <a:bodyPr vert="horz" anchor="t">
            <a:normAutofit fontScale="77500" lnSpcReduction="20000"/>
          </a:bodyPr>
          <a:lstStyle/>
          <a:p>
            <a:pPr marL="0" marR="36576"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MX" sz="2400" b="1" i="0" u="none" strike="noStrike" kern="1200" normalizeH="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uLnTx/>
                <a:uFillTx/>
                <a:latin typeface="+mn-lt"/>
                <a:ea typeface="+mn-ea"/>
                <a:cs typeface="+mn-cs"/>
              </a:rPr>
              <a:t>METODOLOGÍA PARA EL MEJORAMIENTO DE </a:t>
            </a:r>
          </a:p>
          <a:p>
            <a:pPr marL="0" marR="36576"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MX" sz="2400" b="1" i="0" u="none" strike="noStrike" kern="1200" normalizeH="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uLnTx/>
                <a:uFillTx/>
                <a:latin typeface="+mn-lt"/>
                <a:ea typeface="+mn-ea"/>
                <a:cs typeface="+mn-cs"/>
              </a:rPr>
              <a:t>LA IMAGEN URBANA </a:t>
            </a:r>
            <a:r>
              <a:rPr lang="es-MX"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rPr>
              <a:t>DEL RÍO SAN LUIS</a:t>
            </a:r>
            <a:endParaRPr kumimoji="0" lang="es-MX" sz="2400" b="1" i="0" u="none" strike="noStrike" kern="12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uLnTx/>
              <a:uFillTx/>
              <a:latin typeface="+mn-lt"/>
              <a:ea typeface="+mn-ea"/>
              <a:cs typeface="+mn-cs"/>
            </a:endParaRPr>
          </a:p>
        </p:txBody>
      </p:sp>
      <p:pic>
        <p:nvPicPr>
          <p:cNvPr id="25" name="24 Imagen" descr="http://www.ipn.mx/wps/wcm/connect/D3F92E804A89447FA7AAA70720ABBCD/PLANASSZEBEA50.JPG?MOD=AJPERES&amp;CACHEID=d3f92e804a89447fa7aaa70720abbcde"/>
          <p:cNvPicPr/>
          <p:nvPr/>
        </p:nvPicPr>
        <p:blipFill>
          <a:blip r:embed="rId8" cstate="print">
            <a:clrChange>
              <a:clrFrom>
                <a:srgbClr val="FFFFFF"/>
              </a:clrFrom>
              <a:clrTo>
                <a:srgbClr val="FFFFFF">
                  <a:alpha val="0"/>
                </a:srgbClr>
              </a:clrTo>
            </a:clrChange>
          </a:blip>
          <a:srcRect/>
          <a:stretch>
            <a:fillRect/>
          </a:stretch>
        </p:blipFill>
        <p:spPr bwMode="auto">
          <a:xfrm>
            <a:off x="179512" y="2348880"/>
            <a:ext cx="1152128" cy="648072"/>
          </a:xfrm>
          <a:prstGeom prst="rect">
            <a:avLst/>
          </a:prstGeom>
          <a:noFill/>
          <a:ln w="9525">
            <a:noFill/>
            <a:miter lim="800000"/>
            <a:headEnd/>
            <a:tailEnd/>
          </a:ln>
        </p:spPr>
      </p:pic>
      <p:sp>
        <p:nvSpPr>
          <p:cNvPr id="26" name="2 Subtítulo"/>
          <p:cNvSpPr txBox="1">
            <a:spLocks/>
          </p:cNvSpPr>
          <p:nvPr/>
        </p:nvSpPr>
        <p:spPr>
          <a:xfrm>
            <a:off x="1295128" y="2060848"/>
            <a:ext cx="7848872" cy="432048"/>
          </a:xfrm>
          <a:prstGeom prst="rect">
            <a:avLst/>
          </a:prstGeom>
        </p:spPr>
        <p:txBody>
          <a:bodyPr vert="horz" anchor="t">
            <a:noAutofit/>
          </a:bodyPr>
          <a:lstStyle/>
          <a:p>
            <a:pPr marR="36576" lvl="0" algn="ctr">
              <a:buClr>
                <a:schemeClr val="accent1"/>
              </a:buClr>
              <a:buSzPct val="80000"/>
              <a:defRPr/>
            </a:pPr>
            <a:r>
              <a:rPr lang="es-ES" sz="1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rPr>
              <a:t>PROGRAMA  DE  SERVICIO  SOCIAL  PARA  LA  ATENCIÓN  A  COMUNIDADES  MARGINADAS  (</a:t>
            </a:r>
            <a:r>
              <a:rPr lang="es-MX" sz="1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rPr>
              <a:t>PLANASSZE)</a:t>
            </a:r>
            <a:endParaRPr lang="es-MX" sz="14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endParaRPr>
          </a:p>
        </p:txBody>
      </p:sp>
      <p:pic>
        <p:nvPicPr>
          <p:cNvPr id="27" name="26 Imagen" descr="Escudo de Municipio de San Luis de la Paz"/>
          <p:cNvPicPr/>
          <p:nvPr/>
        </p:nvPicPr>
        <p:blipFill>
          <a:blip r:embed="rId9" cstate="print"/>
          <a:stretch>
            <a:fillRect/>
          </a:stretch>
        </p:blipFill>
        <p:spPr bwMode="auto">
          <a:xfrm>
            <a:off x="395536" y="1556792"/>
            <a:ext cx="720080" cy="720080"/>
          </a:xfrm>
          <a:prstGeom prst="rect">
            <a:avLst/>
          </a:prstGeom>
          <a:noFill/>
          <a:ln>
            <a:noFill/>
          </a:ln>
          <a:effectLst>
            <a:softEdge rad="63500"/>
          </a:effectLst>
        </p:spPr>
      </p:pic>
      <p:sp>
        <p:nvSpPr>
          <p:cNvPr id="28" name="1 Título"/>
          <p:cNvSpPr txBox="1">
            <a:spLocks/>
          </p:cNvSpPr>
          <p:nvPr/>
        </p:nvSpPr>
        <p:spPr>
          <a:xfrm>
            <a:off x="1331640" y="1556792"/>
            <a:ext cx="7632848" cy="504056"/>
          </a:xfrm>
          <a:prstGeom prst="rect">
            <a:avLst/>
          </a:prstGeom>
        </p:spPr>
        <p:txBody>
          <a:bodyPr bIns="9144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3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29997" dir="5400000" sy="-100000" algn="bl" rotWithShape="0"/>
                </a:effectLst>
                <a:uLnTx/>
                <a:uFillTx/>
                <a:latin typeface="+mj-lt"/>
                <a:ea typeface="+mj-ea"/>
                <a:cs typeface="+mj-cs"/>
              </a:rPr>
              <a:t>MUNICIPIO DE SAN LUIS DE LA PAZ, GUANAJUATO</a:t>
            </a:r>
            <a:endParaRPr kumimoji="0" lang="es-MX" sz="2200" b="1" i="0" u="none" strike="noStrike" kern="1200" cap="none" spc="3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29997" dir="5400000" sy="-100000" algn="bl" rotWithShape="0"/>
              </a:effectLst>
              <a:uLnTx/>
              <a:uFillTx/>
              <a:latin typeface="+mj-lt"/>
              <a:ea typeface="+mj-ea"/>
              <a:cs typeface="+mj-cs"/>
            </a:endParaRPr>
          </a:p>
        </p:txBody>
      </p:sp>
      <p:pic>
        <p:nvPicPr>
          <p:cNvPr id="29" name="Picture 2" descr="http://sphotos.ak.fbcdn.net/hphotos-ak-ash2/hs039.ash2/35333_145003768849479_100000195704430_444863_6562379_n.jpg">
            <a:hlinkClick r:id="rId10"/>
          </p:cNvPr>
          <p:cNvPicPr>
            <a:picLocks noChangeAspect="1" noChangeArrowheads="1"/>
          </p:cNvPicPr>
          <p:nvPr/>
        </p:nvPicPr>
        <p:blipFill>
          <a:blip r:embed="rId11" cstate="print"/>
          <a:stretch>
            <a:fillRect/>
          </a:stretch>
        </p:blipFill>
        <p:spPr bwMode="auto">
          <a:xfrm>
            <a:off x="4860032" y="3284984"/>
            <a:ext cx="3960440" cy="2808312"/>
          </a:xfrm>
          <a:prstGeom prst="rect">
            <a:avLst/>
          </a:prstGeom>
          <a:ln>
            <a:noFill/>
          </a:ln>
          <a:effectLst>
            <a:outerShdw blurRad="292100" dist="139700" dir="2700000" algn="tl" rotWithShape="0">
              <a:srgbClr val="333333">
                <a:alpha val="65000"/>
              </a:srgbClr>
            </a:outerShdw>
          </a:effectLst>
        </p:spPr>
      </p:pic>
      <p:grpSp>
        <p:nvGrpSpPr>
          <p:cNvPr id="30" name="29 Grupo"/>
          <p:cNvGrpSpPr/>
          <p:nvPr/>
        </p:nvGrpSpPr>
        <p:grpSpPr>
          <a:xfrm>
            <a:off x="755576" y="3140968"/>
            <a:ext cx="4392488" cy="3528390"/>
            <a:chOff x="935026" y="4005064"/>
            <a:chExt cx="3504209" cy="2160239"/>
          </a:xfrm>
        </p:grpSpPr>
        <p:sp>
          <p:nvSpPr>
            <p:cNvPr id="31" name="2 Subtítulo"/>
            <p:cNvSpPr txBox="1">
              <a:spLocks/>
            </p:cNvSpPr>
            <p:nvPr/>
          </p:nvSpPr>
          <p:spPr>
            <a:xfrm>
              <a:off x="988936" y="5459919"/>
              <a:ext cx="3450299" cy="705384"/>
            </a:xfrm>
            <a:prstGeom prst="rect">
              <a:avLst/>
            </a:prstGeom>
          </p:spPr>
          <p:txBody>
            <a:bodyPr vert="horz" anchor="t">
              <a:noAutofit/>
            </a:bodyPr>
            <a:lstStyle/>
            <a:p>
              <a:pPr marR="36576" lvl="0">
                <a:buClr>
                  <a:schemeClr val="accent1"/>
                </a:buClr>
                <a:buSzPct val="80000"/>
              </a:pPr>
              <a:r>
                <a:rPr lang="es-ES" sz="1000" b="1" cap="small" dirty="0" smtClean="0">
                  <a:solidFill>
                    <a:schemeClr val="bg2"/>
                  </a:solidFill>
                </a:rPr>
                <a:t> Brigadistas :</a:t>
              </a:r>
              <a:endParaRPr lang="es-MX" sz="1000" b="1" cap="small" dirty="0" smtClean="0">
                <a:solidFill>
                  <a:schemeClr val="bg2"/>
                </a:solidFill>
              </a:endParaRPr>
            </a:p>
            <a:p>
              <a:pPr marR="36576" lvl="0" algn="ctr">
                <a:buClr>
                  <a:schemeClr val="accent1"/>
                </a:buClr>
                <a:buSzPct val="80000"/>
                <a:buFont typeface="Webdings" pitchFamily="18" charset="2"/>
                <a:buChar char=""/>
              </a:pPr>
              <a:r>
                <a:rPr lang="es-MX" sz="1000" b="1" cap="small" dirty="0" smtClean="0">
                  <a:solidFill>
                    <a:schemeClr val="bg2"/>
                  </a:solidFill>
                </a:rPr>
                <a:t>  Barbosa Moreno Ana Karen	Ing. Civil        2007310085</a:t>
              </a:r>
            </a:p>
            <a:p>
              <a:pPr marR="36576" algn="ctr">
                <a:buClr>
                  <a:schemeClr val="accent1"/>
                </a:buClr>
                <a:buSzPct val="80000"/>
                <a:buFont typeface="Webdings" pitchFamily="18" charset="2"/>
                <a:buChar char=""/>
              </a:pPr>
              <a:r>
                <a:rPr lang="es-MX" sz="1000" b="1" cap="small" dirty="0" smtClean="0">
                  <a:solidFill>
                    <a:schemeClr val="bg2"/>
                  </a:solidFill>
                </a:rPr>
                <a:t>  Becerril Ocampo Leslie Paola	Ing. Arq.        2007380063</a:t>
              </a:r>
            </a:p>
            <a:p>
              <a:pPr marR="36576" lvl="0" algn="ctr">
                <a:buClr>
                  <a:schemeClr val="accent1"/>
                </a:buClr>
                <a:buSzPct val="80000"/>
                <a:buFont typeface="Webdings" pitchFamily="18" charset="2"/>
                <a:buChar char=""/>
              </a:pPr>
              <a:r>
                <a:rPr lang="es-MX" sz="1000" b="1" cap="small" dirty="0" smtClean="0">
                  <a:solidFill>
                    <a:schemeClr val="bg2"/>
                  </a:solidFill>
                </a:rPr>
                <a:t>  Díaz Pérez Gerardo Eleazar	Ing. Civil        2007311240</a:t>
              </a:r>
            </a:p>
            <a:p>
              <a:pPr marR="36576" algn="ctr">
                <a:buClr>
                  <a:schemeClr val="accent1"/>
                </a:buClr>
                <a:buSzPct val="80000"/>
                <a:buFont typeface="Webdings" pitchFamily="18" charset="2"/>
                <a:buChar char=""/>
                <a:defRPr/>
              </a:pPr>
              <a:r>
                <a:rPr kumimoji="0" lang="es-MX" sz="1000" b="1" i="0" u="none" strike="noStrike" kern="1200" cap="small" normalizeH="0" noProof="0" dirty="0" smtClean="0">
                  <a:solidFill>
                    <a:schemeClr val="bg2"/>
                  </a:solidFill>
                  <a:uLnTx/>
                  <a:uFillTx/>
                  <a:latin typeface="+mn-lt"/>
                  <a:ea typeface="+mn-ea"/>
                  <a:cs typeface="+mn-cs"/>
                </a:rPr>
                <a:t>   </a:t>
              </a:r>
              <a:r>
                <a:rPr kumimoji="0" lang="es-MX" sz="1000" b="1" i="0" u="none" strike="noStrike" kern="1200" cap="small" normalizeH="0" baseline="0" noProof="0" dirty="0" smtClean="0">
                  <a:solidFill>
                    <a:schemeClr val="bg2"/>
                  </a:solidFill>
                  <a:uLnTx/>
                  <a:uFillTx/>
                  <a:latin typeface="+mn-lt"/>
                  <a:ea typeface="+mn-ea"/>
                  <a:cs typeface="+mn-cs"/>
                </a:rPr>
                <a:t>López Villanueva Marco Polo</a:t>
              </a:r>
              <a:r>
                <a:rPr lang="es-MX" sz="1000" b="1" cap="small" dirty="0" smtClean="0">
                  <a:solidFill>
                    <a:schemeClr val="bg2"/>
                  </a:solidFill>
                </a:rPr>
                <a:t>	Ing. Civil        2007310593</a:t>
              </a:r>
              <a:endParaRPr kumimoji="0" lang="es-MX" sz="1000" b="1" i="0" u="none" strike="noStrike" kern="1200" cap="small" normalizeH="0" noProof="0" dirty="0" smtClean="0">
                <a:solidFill>
                  <a:schemeClr val="bg2"/>
                </a:solidFill>
                <a:uLnTx/>
                <a:uFillTx/>
                <a:latin typeface="+mn-lt"/>
                <a:ea typeface="+mn-ea"/>
                <a:cs typeface="+mn-cs"/>
              </a:endParaRPr>
            </a:p>
            <a:p>
              <a:pPr marR="36576" lvl="0" algn="ctr">
                <a:buClr>
                  <a:schemeClr val="accent1"/>
                </a:buClr>
                <a:buSzPct val="80000"/>
                <a:buFont typeface="Webdings" pitchFamily="18" charset="2"/>
                <a:buChar char=""/>
                <a:defRPr/>
              </a:pPr>
              <a:r>
                <a:rPr lang="es-MX" sz="1000" b="1" cap="small" dirty="0" smtClean="0">
                  <a:solidFill>
                    <a:schemeClr val="bg2"/>
                  </a:solidFill>
                </a:rPr>
                <a:t>   Ortega Magaña José Ángel	Ing. Civil        2007310771</a:t>
              </a:r>
              <a:endParaRPr kumimoji="0" lang="es-MX" sz="1000" b="1" i="0" u="none" strike="noStrike" kern="1200" cap="small" normalizeH="0" noProof="0" dirty="0" smtClean="0">
                <a:solidFill>
                  <a:schemeClr val="bg2"/>
                </a:solidFill>
                <a:uLnTx/>
                <a:uFillTx/>
                <a:latin typeface="+mn-lt"/>
                <a:ea typeface="+mn-ea"/>
                <a:cs typeface="+mn-cs"/>
              </a:endParaRPr>
            </a:p>
            <a:p>
              <a:pPr marR="36576" algn="ctr">
                <a:buClr>
                  <a:schemeClr val="accent1"/>
                </a:buClr>
                <a:buSzPct val="80000"/>
                <a:buFont typeface="Webdings" pitchFamily="18" charset="2"/>
                <a:buChar char=""/>
                <a:defRPr/>
              </a:pPr>
              <a:r>
                <a:rPr lang="es-MX" sz="1000" b="1" cap="small" dirty="0" smtClean="0">
                  <a:solidFill>
                    <a:schemeClr val="bg2"/>
                  </a:solidFill>
                </a:rPr>
                <a:t>   Ponce Arreola Eder	Ing. Arq.        2007380525</a:t>
              </a:r>
              <a:endParaRPr kumimoji="0" lang="es-MX" sz="1000" b="1" i="0" u="none" strike="noStrike" kern="1200" cap="small" normalizeH="0" baseline="0" noProof="0" dirty="0">
                <a:uLnTx/>
                <a:uFillTx/>
                <a:latin typeface="+mn-lt"/>
                <a:ea typeface="+mn-ea"/>
                <a:cs typeface="+mn-cs"/>
              </a:endParaRPr>
            </a:p>
          </p:txBody>
        </p:sp>
        <p:sp>
          <p:nvSpPr>
            <p:cNvPr id="32" name="2 Subtítulo"/>
            <p:cNvSpPr txBox="1">
              <a:spLocks/>
            </p:cNvSpPr>
            <p:nvPr/>
          </p:nvSpPr>
          <p:spPr>
            <a:xfrm>
              <a:off x="935026" y="4005064"/>
              <a:ext cx="3399342" cy="1498942"/>
            </a:xfrm>
            <a:prstGeom prst="rect">
              <a:avLst/>
            </a:prstGeom>
          </p:spPr>
          <p:txBody>
            <a:bodyPr vert="horz" anchor="t">
              <a:noAutofit/>
            </a:bodyPr>
            <a:lstStyle/>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Director De Egresados y Servicio Social:  </a:t>
              </a:r>
            </a:p>
            <a:p>
              <a:pPr marR="36576" indent="0" fontAlgn="auto">
                <a:spcBef>
                  <a:spcPts val="0"/>
                </a:spcBef>
                <a:spcAft>
                  <a:spcPts val="0"/>
                </a:spcAft>
                <a:buClr>
                  <a:schemeClr val="accent1"/>
                </a:buClr>
                <a:buSzPct val="80000"/>
                <a:buFont typeface="Wingdings 2"/>
                <a:buNone/>
                <a:tabLst/>
                <a:defRPr/>
              </a:pPr>
              <a:r>
                <a:rPr lang="es-MX" sz="1400" b="1" cap="small" dirty="0" smtClean="0">
                  <a:solidFill>
                    <a:schemeClr val="bg2"/>
                  </a:solidFill>
                </a:rPr>
                <a:t>	</a:t>
              </a:r>
              <a:r>
                <a:rPr lang="es-MX" sz="1200" b="1" cap="small" dirty="0" smtClean="0">
                  <a:solidFill>
                    <a:schemeClr val="bg2"/>
                  </a:solidFill>
                </a:rPr>
                <a:t>Dr. Reynold Ramón Farrera Rebollo</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Jefe De La División De Servicio Social:</a:t>
              </a:r>
              <a:r>
                <a:rPr lang="es-MX" sz="1200" b="1" cap="small" dirty="0" smtClean="0">
                  <a:solidFill>
                    <a:schemeClr val="bg2"/>
                  </a:solidFill>
                </a:rPr>
                <a:t> </a:t>
              </a:r>
            </a:p>
            <a:p>
              <a:pPr marR="36576" indent="0" fontAlgn="auto">
                <a:spcBef>
                  <a:spcPts val="0"/>
                </a:spcBef>
                <a:spcAft>
                  <a:spcPts val="0"/>
                </a:spcAft>
                <a:buClr>
                  <a:schemeClr val="accent1"/>
                </a:buClr>
                <a:buSzPct val="80000"/>
                <a:buFont typeface="Wingdings 2"/>
                <a:buNone/>
                <a:tabLst/>
                <a:defRPr/>
              </a:pPr>
              <a:r>
                <a:rPr lang="es-MX" sz="1400" b="1" cap="small" dirty="0" smtClean="0">
                  <a:solidFill>
                    <a:schemeClr val="bg2"/>
                  </a:solidFill>
                </a:rPr>
                <a:t>	</a:t>
              </a:r>
              <a:r>
                <a:rPr lang="es-MX" sz="1200" b="1" cap="small" dirty="0" smtClean="0">
                  <a:solidFill>
                    <a:schemeClr val="bg2"/>
                  </a:solidFill>
                </a:rPr>
                <a:t>Dr. Omar Hernández  Montes</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Responsable Del Área De Gestión De Proyectos De Desarrollo Social: </a:t>
              </a:r>
            </a:p>
            <a:p>
              <a:pPr marR="36576" indent="0" fontAlgn="auto">
                <a:spcBef>
                  <a:spcPts val="0"/>
                </a:spcBef>
                <a:spcAft>
                  <a:spcPts val="0"/>
                </a:spcAft>
                <a:buClr>
                  <a:schemeClr val="accent1"/>
                </a:buClr>
                <a:buSzPct val="80000"/>
                <a:buFont typeface="Wingdings 2"/>
                <a:buNone/>
                <a:tabLst/>
                <a:defRPr/>
              </a:pPr>
              <a:r>
                <a:rPr lang="es-MX" sz="1100" b="1" cap="small" dirty="0" smtClean="0">
                  <a:solidFill>
                    <a:schemeClr val="bg2"/>
                  </a:solidFill>
                </a:rPr>
                <a:t>	</a:t>
              </a:r>
              <a:r>
                <a:rPr lang="es-MX" sz="1200" b="1" cap="small" dirty="0" smtClean="0">
                  <a:solidFill>
                    <a:schemeClr val="bg2"/>
                  </a:solidFill>
                </a:rPr>
                <a:t>Antrop. José Pedro Chávez Bernal</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Jefe De Planassze:</a:t>
              </a:r>
            </a:p>
            <a:p>
              <a:pPr marR="36576" indent="0" fontAlgn="auto">
                <a:spcBef>
                  <a:spcPts val="0"/>
                </a:spcBef>
                <a:spcAft>
                  <a:spcPts val="0"/>
                </a:spcAft>
                <a:buClr>
                  <a:schemeClr val="accent1"/>
                </a:buClr>
                <a:buSzPct val="80000"/>
                <a:buFont typeface="Wingdings 2"/>
                <a:buNone/>
                <a:tabLst/>
                <a:defRPr/>
              </a:pPr>
              <a:r>
                <a:rPr lang="es-MX" sz="1400" b="1" cap="small" dirty="0" smtClean="0">
                  <a:solidFill>
                    <a:schemeClr val="bg2"/>
                  </a:solidFill>
                </a:rPr>
                <a:t>	</a:t>
              </a:r>
              <a:r>
                <a:rPr lang="es-MX" sz="1200" b="1" cap="small" dirty="0" smtClean="0">
                  <a:solidFill>
                    <a:schemeClr val="bg2"/>
                  </a:solidFill>
                </a:rPr>
                <a:t>Biól. Sergio Arturo Murillo Jiménez</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Revisaron:</a:t>
              </a: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	</a:t>
              </a:r>
              <a:r>
                <a:rPr lang="es-MX" sz="1200" b="1" cap="small" dirty="0" smtClean="0">
                  <a:solidFill>
                    <a:schemeClr val="bg2"/>
                  </a:solidFill>
                </a:rPr>
                <a:t>Ing. Roberto Bobadilla Oliva</a:t>
              </a:r>
            </a:p>
            <a:p>
              <a:pPr marR="36576" indent="0" fontAlgn="auto">
                <a:spcBef>
                  <a:spcPts val="0"/>
                </a:spcBef>
                <a:spcAft>
                  <a:spcPts val="0"/>
                </a:spcAft>
                <a:buClr>
                  <a:schemeClr val="accent1"/>
                </a:buClr>
                <a:buSzPct val="80000"/>
                <a:buFont typeface="Wingdings 2"/>
                <a:buNone/>
                <a:tabLst/>
                <a:defRPr/>
              </a:pPr>
              <a:r>
                <a:rPr lang="es-MX" sz="1200" b="1" cap="small" dirty="0" smtClean="0">
                  <a:solidFill>
                    <a:schemeClr val="bg2"/>
                  </a:solidFill>
                </a:rPr>
                <a:t>	Ing. Pedro Fernández Vargas</a:t>
              </a: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Coordinador:</a:t>
              </a:r>
              <a:endParaRPr lang="es-MX" sz="14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600" b="1" cap="small" dirty="0" smtClean="0">
                  <a:solidFill>
                    <a:schemeClr val="bg2"/>
                  </a:solidFill>
                </a:rPr>
                <a:t>	</a:t>
              </a:r>
              <a:r>
                <a:rPr lang="es-MX" sz="1200" b="1" cap="small" dirty="0" smtClean="0">
                  <a:solidFill>
                    <a:schemeClr val="bg2"/>
                  </a:solidFill>
                </a:rPr>
                <a:t>Med. Cir. Leonardo Ramírez Damián</a:t>
              </a:r>
              <a:endParaRPr kumimoji="0" lang="es-MX" sz="1300" b="1" i="0" u="none" strike="noStrike" kern="1200" cap="small" normalizeH="0" noProof="0" dirty="0" smtClean="0">
                <a:uLnTx/>
                <a:uFillTx/>
                <a:latin typeface="+mn-lt"/>
                <a:ea typeface="+mn-ea"/>
                <a:cs typeface="+mn-cs"/>
              </a:endParaRPr>
            </a:p>
            <a:p>
              <a:pPr marL="0" marR="36576" lvl="0" indent="0" defTabSz="914400" rtl="0" eaLnBrk="1" fontAlgn="auto" latinLnBrk="0" hangingPunct="1">
                <a:spcBef>
                  <a:spcPts val="0"/>
                </a:spcBef>
                <a:spcAft>
                  <a:spcPts val="0"/>
                </a:spcAft>
                <a:buClr>
                  <a:schemeClr val="accent1"/>
                </a:buClr>
                <a:buSzPct val="80000"/>
                <a:buFont typeface="Wingdings 2"/>
                <a:buNone/>
                <a:tabLst/>
                <a:defRPr/>
              </a:pPr>
              <a:endParaRPr kumimoji="0" lang="es-MX" sz="1200" b="1" i="0" u="none" strike="noStrike" kern="1200" cap="small" normalizeH="0" noProof="0" dirty="0">
                <a:uLnTx/>
                <a:uFillTx/>
                <a:latin typeface="+mn-lt"/>
                <a:ea typeface="+mn-ea"/>
                <a:cs typeface="+mn-cs"/>
              </a:endParaRPr>
            </a:p>
          </p:txBody>
        </p:sp>
      </p:grpSp>
      <p:sp>
        <p:nvSpPr>
          <p:cNvPr id="33" name="32 CuadroTexto"/>
          <p:cNvSpPr txBox="1"/>
          <p:nvPr/>
        </p:nvSpPr>
        <p:spPr>
          <a:xfrm>
            <a:off x="4860032" y="6237312"/>
            <a:ext cx="3960440" cy="400110"/>
          </a:xfrm>
          <a:prstGeom prst="rect">
            <a:avLst/>
          </a:prstGeom>
          <a:noFill/>
        </p:spPr>
        <p:txBody>
          <a:bodyPr wrap="square" rtlCol="0">
            <a:spAutoFit/>
          </a:bodyPr>
          <a:lstStyle/>
          <a:p>
            <a:pPr algn="ctr"/>
            <a:r>
              <a:rPr lang="es-MX" sz="2000" b="1" cap="small" spc="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Noviembre 2010</a:t>
            </a:r>
            <a:endParaRPr lang="es-MX" sz="2000" b="1" cap="small" spc="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2000"/>
                                        <p:tgtEl>
                                          <p:spTgt spid="3">
                                            <p:txEl>
                                              <p:pRg st="0" end="0"/>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1331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315"/>
                                        </p:tgtEl>
                                        <p:attrNameLst>
                                          <p:attrName>style.visibility</p:attrName>
                                        </p:attrNameLst>
                                      </p:cBhvr>
                                      <p:to>
                                        <p:strVal val="visible"/>
                                      </p:to>
                                    </p:set>
                                  </p:childTnLst>
                                </p:cTn>
                              </p:par>
                              <p:par>
                                <p:cTn id="16" presetID="5" presetClass="entr" presetSubtype="1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heckerboard(across)">
                                      <p:cBhvr>
                                        <p:cTn id="18" dur="1000"/>
                                        <p:tgtEl>
                                          <p:spTgt spid="3">
                                            <p:txEl>
                                              <p:pRg st="1" end="1"/>
                                            </p:txEl>
                                          </p:spTgt>
                                        </p:tgtEl>
                                      </p:cBhvr>
                                    </p:animEffect>
                                  </p:childTnLst>
                                </p:cTn>
                              </p:par>
                              <p:par>
                                <p:cTn id="19" presetID="39" presetClass="entr" presetSubtype="0" accel="10000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
                                          </p:val>
                                        </p:tav>
                                        <p:tav tm="100000">
                                          <p:val>
                                            <p:strVal val="#ppt_y"/>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20"/>
                                        </p:tgtEl>
                                        <p:attrNameLst>
                                          <p:attrName>ppt_y</p:attrName>
                                        </p:attrNameLst>
                                      </p:cBhvr>
                                      <p:tavLst>
                                        <p:tav tm="0">
                                          <p:val>
                                            <p:strVal val="#ppt_y"/>
                                          </p:val>
                                        </p:tav>
                                        <p:tav tm="100000">
                                          <p:val>
                                            <p:strVal val="#ppt_y"/>
                                          </p:val>
                                        </p:tav>
                                      </p:tavLst>
                                    </p:anim>
                                  </p:childTnLst>
                                </p:cTn>
                              </p:par>
                              <p:par>
                                <p:cTn id="31" presetID="39" presetClass="entr" presetSubtype="0" accel="10000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5" presetClass="entr" presetSubtype="1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checkerboard(across)">
                                      <p:cBhvr>
                                        <p:cTn id="40" dur="2000"/>
                                        <p:tgtEl>
                                          <p:spTgt spid="28"/>
                                        </p:tgtEl>
                                      </p:cBhvr>
                                    </p:animEffect>
                                  </p:childTnLst>
                                </p:cTn>
                              </p:par>
                            </p:childTnLst>
                          </p:cTn>
                        </p:par>
                        <p:par>
                          <p:cTn id="41" fill="hold">
                            <p:stCondLst>
                              <p:cond delay="5000"/>
                            </p:stCondLst>
                            <p:childTnLst>
                              <p:par>
                                <p:cTn id="42" presetID="22" presetClass="entr" presetSubtype="4"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childTnLst>
                          </p:cTn>
                        </p:par>
                        <p:par>
                          <p:cTn id="45" fill="hold">
                            <p:stCondLst>
                              <p:cond delay="5500"/>
                            </p:stCondLst>
                            <p:childTnLst>
                              <p:par>
                                <p:cTn id="46" presetID="3" presetClass="entr" presetSubtype="10"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linds(horizontal)">
                                      <p:cBhvr>
                                        <p:cTn id="48" dur="500"/>
                                        <p:tgtEl>
                                          <p:spTgt spid="25"/>
                                        </p:tgtEl>
                                      </p:cBhvr>
                                    </p:animEffect>
                                  </p:childTnLst>
                                </p:cTn>
                              </p:par>
                            </p:childTnLst>
                          </p:cTn>
                        </p:par>
                        <p:par>
                          <p:cTn id="49" fill="hold">
                            <p:stCondLst>
                              <p:cond delay="6000"/>
                            </p:stCondLst>
                            <p:childTnLst>
                              <p:par>
                                <p:cTn id="50" presetID="5" presetClass="entr" presetSubtype="1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checkerboard(across)">
                                      <p:cBhvr>
                                        <p:cTn id="52" dur="1000"/>
                                        <p:tgtEl>
                                          <p:spTgt spid="26"/>
                                        </p:tgtEl>
                                      </p:cBhvr>
                                    </p:animEffect>
                                  </p:childTnLst>
                                </p:cTn>
                              </p:par>
                            </p:childTnLst>
                          </p:cTn>
                        </p:par>
                        <p:par>
                          <p:cTn id="53" fill="hold">
                            <p:stCondLst>
                              <p:cond delay="7000"/>
                            </p:stCondLst>
                            <p:childTnLst>
                              <p:par>
                                <p:cTn id="54" presetID="5" presetClass="entr" presetSubtype="1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checkerboard(across)">
                                      <p:cBhvr>
                                        <p:cTn id="56" dur="2000"/>
                                        <p:tgtEl>
                                          <p:spTgt spid="24"/>
                                        </p:tgtEl>
                                      </p:cBhvr>
                                    </p:animEffect>
                                  </p:childTnLst>
                                </p:cTn>
                              </p:par>
                              <p:par>
                                <p:cTn id="57" presetID="9"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dissolve">
                                      <p:cBhvr>
                                        <p:cTn id="59" dur="2000"/>
                                        <p:tgtEl>
                                          <p:spTgt spid="29"/>
                                        </p:tgtEl>
                                      </p:cBhvr>
                                    </p:animEffect>
                                  </p:childTnLst>
                                </p:cTn>
                              </p:par>
                            </p:childTnLst>
                          </p:cTn>
                        </p:par>
                        <p:par>
                          <p:cTn id="60" fill="hold">
                            <p:stCondLst>
                              <p:cond delay="9000"/>
                            </p:stCondLst>
                            <p:childTnLst>
                              <p:par>
                                <p:cTn id="61" presetID="14" presetClass="entr" presetSubtype="10"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randombar(horizontal)">
                                      <p:cBhvr>
                                        <p:cTn id="63"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24" grpId="0"/>
      <p:bldP spid="26"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96752"/>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10</a:t>
            </a:fld>
            <a:endParaRPr lang="es-MX" dirty="0"/>
          </a:p>
        </p:txBody>
      </p:sp>
      <p:sp>
        <p:nvSpPr>
          <p:cNvPr id="10" name="9 CuadroTexto"/>
          <p:cNvSpPr txBox="1"/>
          <p:nvPr/>
        </p:nvSpPr>
        <p:spPr>
          <a:xfrm>
            <a:off x="1835696" y="6237312"/>
            <a:ext cx="5328592" cy="323165"/>
          </a:xfrm>
          <a:prstGeom prst="rect">
            <a:avLst/>
          </a:prstGeom>
          <a:noFill/>
        </p:spPr>
        <p:txBody>
          <a:bodyPr wrap="square" rtlCol="0">
            <a:spAutoFit/>
          </a:bodyPr>
          <a:lstStyle/>
          <a:p>
            <a:r>
              <a:rPr lang="es-MX" sz="1500" b="1" cap="small" dirty="0" smtClean="0">
                <a:solidFill>
                  <a:schemeClr val="bg2"/>
                </a:solidFill>
                <a:cs typeface="Times New Roman" pitchFamily="18" charset="0"/>
              </a:rPr>
              <a:t>3.   </a:t>
            </a:r>
            <a:r>
              <a:rPr lang="es-MX" sz="1500" b="1" cap="small" dirty="0" smtClean="0">
                <a:cs typeface="Times New Roman" pitchFamily="18" charset="0"/>
              </a:rPr>
              <a:t>Mapa de infraestructura de Riego en el Estado de Guanajuato</a:t>
            </a:r>
            <a:r>
              <a:rPr lang="es-MX" sz="1200" dirty="0" smtClean="0">
                <a:solidFill>
                  <a:srgbClr val="C00000"/>
                </a:solidFill>
                <a:latin typeface="Times New Roman" pitchFamily="18" charset="0"/>
                <a:cs typeface="Times New Roman" pitchFamily="18" charset="0"/>
              </a:rPr>
              <a:t>.</a:t>
            </a:r>
            <a:endParaRPr lang="es-MX" dirty="0"/>
          </a:p>
        </p:txBody>
      </p:sp>
      <p:pic>
        <p:nvPicPr>
          <p:cNvPr id="3074" name="Picture 2" descr="http://sda.guanajuato.gob.mx/img/mapa.jpg"/>
          <p:cNvPicPr>
            <a:picLocks noChangeAspect="1" noChangeArrowheads="1"/>
          </p:cNvPicPr>
          <p:nvPr/>
        </p:nvPicPr>
        <p:blipFill>
          <a:blip r:embed="rId2" cstate="print"/>
          <a:srcRect/>
          <a:stretch>
            <a:fillRect/>
          </a:stretch>
        </p:blipFill>
        <p:spPr bwMode="auto">
          <a:xfrm>
            <a:off x="1403648" y="1412776"/>
            <a:ext cx="5832648" cy="4774711"/>
          </a:xfrm>
          <a:prstGeom prst="rect">
            <a:avLst/>
          </a:prstGeom>
          <a:noFill/>
        </p:spPr>
      </p:pic>
      <p:sp>
        <p:nvSpPr>
          <p:cNvPr id="11" name="10 Título"/>
          <p:cNvSpPr>
            <a:spLocks noGrp="1"/>
          </p:cNvSpPr>
          <p:nvPr>
            <p:ph type="title"/>
          </p:nvPr>
        </p:nvSpPr>
        <p:spPr>
          <a:xfrm>
            <a:off x="179512" y="332656"/>
            <a:ext cx="8784976" cy="778098"/>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25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INFRAESTRUCTURA DE RIEGO EN EL ESTADO DE GUANAJUATO</a:t>
            </a:r>
            <a:endParaRPr lang="es-MX" sz="2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1"/>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1000" fill="hold"/>
                                        <p:tgtEl>
                                          <p:spTgt spid="307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307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307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3074"/>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6"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7"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467544" y="1268760"/>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11</a:t>
            </a:fld>
            <a:endParaRPr lang="es-MX" dirty="0"/>
          </a:p>
        </p:txBody>
      </p:sp>
      <p:sp>
        <p:nvSpPr>
          <p:cNvPr id="10" name="9 CuadroTexto"/>
          <p:cNvSpPr txBox="1"/>
          <p:nvPr/>
        </p:nvSpPr>
        <p:spPr>
          <a:xfrm>
            <a:off x="1115616" y="6309320"/>
            <a:ext cx="6840760" cy="323165"/>
          </a:xfrm>
          <a:prstGeom prst="rect">
            <a:avLst/>
          </a:prstGeom>
          <a:noFill/>
        </p:spPr>
        <p:txBody>
          <a:bodyPr wrap="square" rtlCol="0">
            <a:spAutoFit/>
          </a:bodyPr>
          <a:lstStyle/>
          <a:p>
            <a:pPr algn="ctr"/>
            <a:r>
              <a:rPr lang="es-MX" sz="1500" b="1" cap="small" dirty="0" smtClean="0">
                <a:solidFill>
                  <a:schemeClr val="bg2"/>
                </a:solidFill>
                <a:cs typeface="Times New Roman" pitchFamily="18" charset="0"/>
              </a:rPr>
              <a:t>4.  </a:t>
            </a:r>
            <a:r>
              <a:rPr lang="es-MX" sz="1500" b="1" cap="small" dirty="0" smtClean="0">
                <a:cs typeface="Times New Roman" pitchFamily="18" charset="0"/>
              </a:rPr>
              <a:t>Mapa de infraestructura Turística en el Estado de Guanajuato</a:t>
            </a:r>
            <a:r>
              <a:rPr lang="es-MX" sz="1200" dirty="0" smtClean="0">
                <a:latin typeface="Times New Roman" pitchFamily="18" charset="0"/>
                <a:cs typeface="Times New Roman" pitchFamily="18" charset="0"/>
              </a:rPr>
              <a:t>.</a:t>
            </a:r>
            <a:endParaRPr lang="es-MX" dirty="0"/>
          </a:p>
        </p:txBody>
      </p:sp>
      <p:pic>
        <p:nvPicPr>
          <p:cNvPr id="27650" name="Picture 2" descr="D:\Desktop\mapa-gto.jpg"/>
          <p:cNvPicPr>
            <a:picLocks noChangeAspect="1" noChangeArrowheads="1"/>
          </p:cNvPicPr>
          <p:nvPr/>
        </p:nvPicPr>
        <p:blipFill>
          <a:blip r:embed="rId2" cstate="print"/>
          <a:srcRect/>
          <a:stretch>
            <a:fillRect/>
          </a:stretch>
        </p:blipFill>
        <p:spPr bwMode="auto">
          <a:xfrm>
            <a:off x="1115616" y="1412776"/>
            <a:ext cx="6840760" cy="4797695"/>
          </a:xfrm>
          <a:prstGeom prst="rect">
            <a:avLst/>
          </a:prstGeom>
          <a:noFill/>
        </p:spPr>
      </p:pic>
      <p:sp>
        <p:nvSpPr>
          <p:cNvPr id="9" name="8 Título"/>
          <p:cNvSpPr>
            <a:spLocks noGrp="1"/>
          </p:cNvSpPr>
          <p:nvPr>
            <p:ph type="title"/>
          </p:nvPr>
        </p:nvSpPr>
        <p:spPr>
          <a:xfrm>
            <a:off x="467544" y="332656"/>
            <a:ext cx="8136904" cy="994122"/>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MAPA DE INFRAESTRUCTURA TURÍSTICA</a:t>
            </a:r>
            <a:br>
              <a:rPr lang="es-MX"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br>
            <a:r>
              <a:rPr lang="es-MX"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EN EL ESTADO DE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39" presetClass="entr" presetSubtype="0" accel="100000" fill="hold" nodeType="withEffect">
                                  <p:stCondLst>
                                    <p:cond delay="0"/>
                                  </p:stCondLst>
                                  <p:childTnLst>
                                    <p:set>
                                      <p:cBhvr>
                                        <p:cTn id="10" dur="1" fill="hold">
                                          <p:stCondLst>
                                            <p:cond delay="0"/>
                                          </p:stCondLst>
                                        </p:cTn>
                                        <p:tgtEl>
                                          <p:spTgt spid="27650"/>
                                        </p:tgtEl>
                                        <p:attrNameLst>
                                          <p:attrName>style.visibility</p:attrName>
                                        </p:attrNameLst>
                                      </p:cBhvr>
                                      <p:to>
                                        <p:strVal val="visible"/>
                                      </p:to>
                                    </p:set>
                                    <p:anim calcmode="lin" valueType="num">
                                      <p:cBhvr>
                                        <p:cTn id="11" dur="500" fill="hold"/>
                                        <p:tgtEl>
                                          <p:spTgt spid="27650"/>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7650"/>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7650"/>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7650"/>
                                        </p:tgtEl>
                                        <p:attrNameLst>
                                          <p:attrName>ppt_y</p:attrName>
                                        </p:attrNameLst>
                                      </p:cBhvr>
                                      <p:tavLst>
                                        <p:tav tm="0">
                                          <p:val>
                                            <p:strVal val="#ppt_y"/>
                                          </p:val>
                                        </p:tav>
                                        <p:tav tm="100000">
                                          <p:val>
                                            <p:strVal val="#ppt_y"/>
                                          </p:val>
                                        </p:tav>
                                      </p:tavLst>
                                    </p:anim>
                                  </p:childTnLst>
                                </p:cTn>
                              </p:par>
                              <p:par>
                                <p:cTn id="15" presetID="39" presetClass="entr" presetSubtype="0" accel="10000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childTnLst>
                                </p:cTn>
                              </p:par>
                              <p:par>
                                <p:cTn id="21" presetID="39" presetClass="entr" presetSubtype="0" accel="10000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611560" y="5373216"/>
            <a:ext cx="8064896" cy="857250"/>
          </a:xfrm>
          <a:prstGeom prst="rect">
            <a:avLst/>
          </a:prstGeom>
        </p:spPr>
        <p:txBody>
          <a:bodyPr vert="horz"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CANCHA DE TENIS</a:t>
            </a:r>
            <a:r>
              <a:rPr kumimoji="0" lang="es-ES" sz="48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8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8" name="7 Marcador de número de diapositiva"/>
          <p:cNvSpPr>
            <a:spLocks noGrp="1"/>
          </p:cNvSpPr>
          <p:nvPr>
            <p:ph type="sldNum" sz="quarter" idx="12"/>
          </p:nvPr>
        </p:nvSpPr>
        <p:spPr/>
        <p:txBody>
          <a:bodyPr/>
          <a:lstStyle/>
          <a:p>
            <a:fld id="{8E7D8D15-0995-4287-80B8-13CDB68345C2}" type="slidenum">
              <a:rPr lang="es-MX" smtClean="0"/>
              <a:pPr/>
              <a:t>12</a:t>
            </a:fld>
            <a:endParaRPr lang="es-MX" dirty="0"/>
          </a:p>
        </p:txBody>
      </p:sp>
      <p:pic>
        <p:nvPicPr>
          <p:cNvPr id="9" name="Picture 2"/>
          <p:cNvPicPr>
            <a:picLocks noChangeAspect="1" noChangeArrowheads="1"/>
          </p:cNvPicPr>
          <p:nvPr/>
        </p:nvPicPr>
        <p:blipFill>
          <a:blip r:embed="rId2" cstate="print">
            <a:clrChange>
              <a:clrFrom>
                <a:srgbClr val="FFFFFD"/>
              </a:clrFrom>
              <a:clrTo>
                <a:srgbClr val="FFFFFD">
                  <a:alpha val="0"/>
                </a:srgbClr>
              </a:clrTo>
            </a:clrChange>
          </a:blip>
          <a:srcRect/>
          <a:stretch>
            <a:fillRect/>
          </a:stretch>
        </p:blipFill>
        <p:spPr bwMode="auto">
          <a:xfrm>
            <a:off x="1187624" y="5301208"/>
            <a:ext cx="959803" cy="936104"/>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clrChange>
              <a:clrFrom>
                <a:srgbClr val="FFFFFD"/>
              </a:clrFrom>
              <a:clrTo>
                <a:srgbClr val="FFFFFD">
                  <a:alpha val="0"/>
                </a:srgbClr>
              </a:clrTo>
            </a:clrChange>
          </a:blip>
          <a:srcRect/>
          <a:stretch>
            <a:fillRect/>
          </a:stretch>
        </p:blipFill>
        <p:spPr bwMode="auto">
          <a:xfrm>
            <a:off x="7164288" y="5301208"/>
            <a:ext cx="864096" cy="864096"/>
          </a:xfrm>
          <a:prstGeom prst="rect">
            <a:avLst/>
          </a:prstGeom>
          <a:noFill/>
          <a:ln w="9525">
            <a:noFill/>
            <a:miter lim="800000"/>
            <a:headEnd/>
            <a:tailEnd/>
          </a:ln>
        </p:spPr>
      </p:pic>
      <p:pic>
        <p:nvPicPr>
          <p:cNvPr id="48130" name="Picture 2" descr="http://www.cancuntravel.com/hotels/playadelcarmen/sandos-caracol/images/sandos-caracol-tennis.jpg"/>
          <p:cNvPicPr>
            <a:picLocks noChangeAspect="1" noChangeArrowheads="1"/>
          </p:cNvPicPr>
          <p:nvPr/>
        </p:nvPicPr>
        <p:blipFill>
          <a:blip r:embed="rId4" cstate="print"/>
          <a:srcRect/>
          <a:stretch>
            <a:fillRect/>
          </a:stretch>
        </p:blipFill>
        <p:spPr bwMode="auto">
          <a:xfrm>
            <a:off x="2051720" y="1052736"/>
            <a:ext cx="4904009" cy="3672408"/>
          </a:xfrm>
          <a:prstGeom prst="round2SameRect">
            <a:avLst/>
          </a:prstGeom>
          <a:noFill/>
        </p:spPr>
      </p:pic>
      <p:sp>
        <p:nvSpPr>
          <p:cNvPr id="7" name="6 Botón de acción: Inicio">
            <a:hlinkClick r:id="rId5"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96752"/>
            <a:ext cx="8208912"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169" name="Rectangle 1"/>
          <p:cNvSpPr>
            <a:spLocks noChangeArrowheads="1"/>
          </p:cNvSpPr>
          <p:nvPr/>
        </p:nvSpPr>
        <p:spPr bwMode="auto">
          <a:xfrm>
            <a:off x="539552" y="1844824"/>
            <a:ext cx="8064896"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s-MX" sz="1700" dirty="0" smtClean="0">
                <a:latin typeface="Calibri" pitchFamily="34" charset="0"/>
              </a:rPr>
              <a:t>Se tienen noticias de juegos muy similares al tenis actual desde la Antigüedad, en las civilizaciones griega y romana, y durante la Edad Media, en las ciudades italianas del siglo XI. Entre los siglos XIII-XIV se introdujo en Francia el jeu de paume, juego consistente en golpear una pelota con la palma de la mano, y en el que posteriormente se acabó utilizando una raqueta. El propio vocablo de "tenis" parece provenir del verbo francés tenez, expresión utilizada para avisar del lanzamiento de la pelota, aunque otros afirman que deriva del latín tenisca o toenia, nombre de la cinta que dividía el campo en dos mitades en los antiguos juegos romanos. Durante los siglos XVI-XVIII diversos juegos de pelota, más parecidos al frontón actual, gozaron de gran popularidad en Europa occidental. En 1873, el mayor Walter Clopton Wingfield, considerado oficialmente el inventor del tenis moderno, lo bautizó con el vocablo griego Sphairistiké (´jugando con bola´) en recuerdo de los antiguos juegos helenos, y fueron los ingleses, junto con sus colonias (Australia y Sudáfrica principalmente), quienes extendieron su práctica, seguidos al poco tiempo por Estados Unidos donde ya en 1874 se construyeron las primeras pistas.</a:t>
            </a:r>
            <a:endParaRPr lang="es-MX" sz="1700" dirty="0" smtClean="0"/>
          </a:p>
        </p:txBody>
      </p:sp>
      <p:sp>
        <p:nvSpPr>
          <p:cNvPr id="6" name="1 Título"/>
          <p:cNvSpPr txBox="1">
            <a:spLocks/>
          </p:cNvSpPr>
          <p:nvPr/>
        </p:nvSpPr>
        <p:spPr>
          <a:xfrm>
            <a:off x="611560" y="332656"/>
            <a:ext cx="8064896" cy="641226"/>
          </a:xfrm>
          <a:prstGeom prst="rect">
            <a:avLst/>
          </a:prstGeom>
        </p:spPr>
        <p:txBody>
          <a:bodyPr vert="horz" anchor="ctr">
            <a:normAutofit fontScale="97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ANTECEDENTES DEL TENIS</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8" name="7 Marcador de número de diapositiva"/>
          <p:cNvSpPr>
            <a:spLocks noGrp="1"/>
          </p:cNvSpPr>
          <p:nvPr>
            <p:ph type="sldNum" sz="quarter" idx="12"/>
          </p:nvPr>
        </p:nvSpPr>
        <p:spPr/>
        <p:txBody>
          <a:bodyPr/>
          <a:lstStyle/>
          <a:p>
            <a:fld id="{8E7D8D15-0995-4287-80B8-13CDB68345C2}" type="slidenum">
              <a:rPr lang="es-MX" smtClean="0"/>
              <a:pPr/>
              <a:t>13</a:t>
            </a:fld>
            <a:endParaRPr lang="es-MX" dirty="0"/>
          </a:p>
        </p:txBody>
      </p:sp>
      <p:sp>
        <p:nvSpPr>
          <p:cNvPr id="7" name="6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052736"/>
            <a:ext cx="8208912"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169" name="Rectangle 1"/>
          <p:cNvSpPr>
            <a:spLocks noChangeArrowheads="1"/>
          </p:cNvSpPr>
          <p:nvPr/>
        </p:nvSpPr>
        <p:spPr bwMode="auto">
          <a:xfrm>
            <a:off x="467544" y="1124744"/>
            <a:ext cx="835292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MX" sz="1600" dirty="0" smtClean="0"/>
              <a:t>El tenis es un deporte jugado con raquetas que se disputa entre dos jugadores (individuales) o entre dos parejas (dobles).</a:t>
            </a:r>
          </a:p>
          <a:p>
            <a:pPr algn="just"/>
            <a:endParaRPr lang="es-MX" sz="1600" dirty="0" smtClean="0"/>
          </a:p>
          <a:p>
            <a:pPr algn="ctr"/>
            <a:r>
              <a:rPr lang="es-MX" sz="1600" b="1" u="sng" dirty="0" smtClean="0">
                <a:solidFill>
                  <a:schemeClr val="bg2"/>
                </a:solidFill>
                <a:effectLst>
                  <a:outerShdw blurRad="38100" dist="38100" dir="2700000" algn="tl">
                    <a:srgbClr val="000000">
                      <a:alpha val="43137"/>
                    </a:srgbClr>
                  </a:outerShdw>
                </a:effectLst>
              </a:rPr>
              <a:t>MEDIDAS DE LAS CANCHAS DE TENIS</a:t>
            </a:r>
          </a:p>
          <a:p>
            <a:pPr algn="just"/>
            <a:endParaRPr lang="es-MX" sz="1600" dirty="0" smtClean="0"/>
          </a:p>
          <a:p>
            <a:pPr algn="just"/>
            <a:r>
              <a:rPr lang="es-MX" sz="1600" dirty="0" smtClean="0"/>
              <a:t>Las líneas laterales de las</a:t>
            </a:r>
            <a:r>
              <a:rPr lang="es-MX" sz="1600" b="1" dirty="0" smtClean="0"/>
              <a:t> </a:t>
            </a:r>
            <a:r>
              <a:rPr lang="es-MX" sz="1600" dirty="0" smtClean="0"/>
              <a:t>canchas de tenis y del fondo marcan el límite del campo de juego y deben ser del mismo color. Estas líneas deben tener un ancho entre 2,5 y 5 cm., al igual que las líneas de saque que juntas forman los cuatro cuadros. En la mitad de cada línea del fondo se encuentra una marca de 10 cm. de largo y 5 de ancho que es una continuidad imaginaria de la línea central de saque.</a:t>
            </a:r>
          </a:p>
          <a:p>
            <a:pPr algn="just"/>
            <a:endParaRPr lang="es-MX" sz="1600" dirty="0" smtClean="0"/>
          </a:p>
          <a:p>
            <a:pPr algn="just"/>
            <a:r>
              <a:rPr lang="es-MX" sz="1600" dirty="0" smtClean="0"/>
              <a:t>En las competencias oficiales debe haber un espacio mínimo de 6,40 metros tras las rayas de fondo y de 3,66 metros desde las laterales. La red necesita tener una altura de 1,07 metros, y estar suspendida de un cable metálico de un diámetro que tiene que tener como máximo de 0,8 cm., cubierto por una banda de color blanco de entre 5 y 6,3 cm. de anchura. La red debe ser lo suficientemente densa para impedir que la pelota la traspase con facilidad. </a:t>
            </a:r>
          </a:p>
          <a:p>
            <a:pPr algn="just"/>
            <a:endParaRPr lang="es-MX" sz="1600" dirty="0" smtClean="0"/>
          </a:p>
          <a:p>
            <a:pPr algn="just"/>
            <a:r>
              <a:rPr lang="es-MX" sz="1600" dirty="0" smtClean="0"/>
              <a:t>En la particularidad de dobles rigen las mismas reglas que para los partidos que se juegan individuales, exceptuando la anchura del campo de juego, que se amplía 1,37 metros en cada lado, y de la red, que pasa a medir 12.8 metros; además, pueden excluirse los dos tramos de líneas laterales comprendidos entre la de fondo y la de servicio. </a:t>
            </a:r>
          </a:p>
          <a:p>
            <a:pPr algn="just"/>
            <a:endParaRPr lang="es-MX" sz="1600" dirty="0" smtClean="0"/>
          </a:p>
        </p:txBody>
      </p:sp>
      <p:sp>
        <p:nvSpPr>
          <p:cNvPr id="8" name="7 Marcador de número de diapositiva"/>
          <p:cNvSpPr>
            <a:spLocks noGrp="1"/>
          </p:cNvSpPr>
          <p:nvPr>
            <p:ph type="sldNum" sz="quarter" idx="12"/>
          </p:nvPr>
        </p:nvSpPr>
        <p:spPr/>
        <p:txBody>
          <a:bodyPr/>
          <a:lstStyle/>
          <a:p>
            <a:fld id="{8E7D8D15-0995-4287-80B8-13CDB68345C2}" type="slidenum">
              <a:rPr lang="es-MX" smtClean="0"/>
              <a:pPr/>
              <a:t>14</a:t>
            </a:fld>
            <a:endParaRPr lang="es-MX" dirty="0"/>
          </a:p>
        </p:txBody>
      </p:sp>
      <p:sp>
        <p:nvSpPr>
          <p:cNvPr id="6" name="1 Título"/>
          <p:cNvSpPr txBox="1">
            <a:spLocks/>
          </p:cNvSpPr>
          <p:nvPr/>
        </p:nvSpPr>
        <p:spPr>
          <a:xfrm>
            <a:off x="611560" y="260648"/>
            <a:ext cx="8064896" cy="641226"/>
          </a:xfrm>
          <a:prstGeom prst="rect">
            <a:avLst/>
          </a:prstGeom>
        </p:spPr>
        <p:txBody>
          <a:bodyPr vert="horz" anchor="ct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MEDIDAS DE LA CANCHA DE TENIS</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7" name="6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611560" y="980728"/>
            <a:ext cx="8208912"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169" name="Rectangle 1"/>
          <p:cNvSpPr>
            <a:spLocks noChangeArrowheads="1"/>
          </p:cNvSpPr>
          <p:nvPr/>
        </p:nvSpPr>
        <p:spPr bwMode="auto">
          <a:xfrm>
            <a:off x="539552" y="1124744"/>
            <a:ext cx="8352928" cy="54014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MX" sz="1500" dirty="0" smtClean="0"/>
              <a:t>Un partido de tenis está compuesto por sets, el primero en ganar un número determinado de sets es el ganador. Cada set está integrado por juegos. En cada juego hay un jugador que saca, el cual se va alternando. A su vez los juegos están compuestos de puntos.</a:t>
            </a:r>
          </a:p>
          <a:p>
            <a:pPr algn="just"/>
            <a:endParaRPr lang="es-MX" sz="1500" dirty="0" smtClean="0"/>
          </a:p>
          <a:p>
            <a:pPr algn="just"/>
            <a:r>
              <a:rPr lang="es-MX" sz="1500" dirty="0" smtClean="0"/>
              <a:t>El primero en ganar 4 puntos con una diferencia mínima de 2 puntos con respecto a su rival es el ganador del juego, en caso de que ninguno de los dos jugadores o equipos tenga una ventaja de dos puntos al llegar a cuatro, gana el juego el primero que logre una diferencia de 2 puntos. El conteo de los puntos es bastante particular: cuando un jugador gana su primer punto su tanteador es 15, cuando gana 2 puntos 30, y cuando gana 3 puntos 40. </a:t>
            </a:r>
            <a:r>
              <a:rPr lang="es-MX" sz="1500" i="1" dirty="0" smtClean="0"/>
              <a:t>Ej: si el sacador del juego lleva ganados </a:t>
            </a:r>
            <a:r>
              <a:rPr lang="es-MX" sz="1500" b="1" i="1" dirty="0" smtClean="0"/>
              <a:t>3 puntos</a:t>
            </a:r>
            <a:r>
              <a:rPr lang="es-MX" sz="1500" i="1" dirty="0" smtClean="0"/>
              <a:t> y el receptor </a:t>
            </a:r>
            <a:r>
              <a:rPr lang="es-MX" sz="1500" b="1" i="1" dirty="0" smtClean="0"/>
              <a:t>1 punto</a:t>
            </a:r>
            <a:r>
              <a:rPr lang="es-MX" sz="1500" i="1" dirty="0" smtClean="0"/>
              <a:t> el marcador es de</a:t>
            </a:r>
            <a:r>
              <a:rPr lang="es-MX" sz="1500" dirty="0" smtClean="0"/>
              <a:t> 40-15</a:t>
            </a:r>
            <a:r>
              <a:rPr lang="es-MX" sz="1500" i="1" dirty="0" smtClean="0"/>
              <a:t>. Siempre la puntuación del sacador se nombra primero. Cuando ambos jugadores empatan a 40 se dice que hay "deuce" o "iguales". El primer jugador o equipo que gane un punto después del deuce logra una "ventaja", en caso de ganar el siguiente punto, se lleva el juego, de lo contrario se vuelve a estar en deuce hasta que se logre la diferencia de dos puntos.</a:t>
            </a:r>
          </a:p>
          <a:p>
            <a:pPr algn="just"/>
            <a:endParaRPr lang="es-MX" sz="1500" dirty="0" smtClean="0"/>
          </a:p>
          <a:p>
            <a:pPr algn="just"/>
            <a:r>
              <a:rPr lang="es-MX" sz="1500" dirty="0" smtClean="0"/>
              <a:t>El jugador que se lleva el set es el que consigue hacer 6 juegos, con una diferencia de dos. En caso de que un jugador llegue a 6 juegos, pero con diferencia de 1 (6-5) habrá que seguir hasta que alguno consiga la diferencia apropiada. Si el reglamento del torneo pone un tope de juego, habrá que jugar un "tie-break" o "muerte súbita", en el que el resultado del set se juega mediante puntos (uno-cero, dos-cero, tres-cero, etc.), hasta que alguien consigue llegar a 7 tantos, con diferencia de 2. Si se llega a 7 puntos sin diferencia de 2 (por ejemplo: 7-6), habrá que esperar a que uno de los dos jugadores obtenga una diferencia de 2 puntos, siendo éste el que consiga la victoria en el "tie-break" y en el set por 7-6. El jugador que comienza sacando en un "tie-break" solo dispone de un turno de saque (con primer y segundo servicio) y a partir de ahí, se alternarán 2 turnos de saque por jugador hasta la finalización del mismo.</a:t>
            </a:r>
          </a:p>
        </p:txBody>
      </p:sp>
      <p:sp>
        <p:nvSpPr>
          <p:cNvPr id="8" name="7 Marcador de número de diapositiva"/>
          <p:cNvSpPr>
            <a:spLocks noGrp="1"/>
          </p:cNvSpPr>
          <p:nvPr>
            <p:ph type="sldNum" sz="quarter" idx="12"/>
          </p:nvPr>
        </p:nvSpPr>
        <p:spPr/>
        <p:txBody>
          <a:bodyPr/>
          <a:lstStyle/>
          <a:p>
            <a:fld id="{8E7D8D15-0995-4287-80B8-13CDB68345C2}" type="slidenum">
              <a:rPr lang="es-MX" smtClean="0"/>
              <a:pPr/>
              <a:t>15</a:t>
            </a:fld>
            <a:endParaRPr lang="es-MX" dirty="0"/>
          </a:p>
        </p:txBody>
      </p:sp>
      <p:sp>
        <p:nvSpPr>
          <p:cNvPr id="7" name="1 Título"/>
          <p:cNvSpPr txBox="1">
            <a:spLocks/>
          </p:cNvSpPr>
          <p:nvPr/>
        </p:nvSpPr>
        <p:spPr>
          <a:xfrm>
            <a:off x="611560" y="260648"/>
            <a:ext cx="8064896" cy="641226"/>
          </a:xfrm>
          <a:prstGeom prst="rect">
            <a:avLst/>
          </a:prstGeom>
        </p:spPr>
        <p:txBody>
          <a:bodyPr vert="horz" anchor="ctr">
            <a:normAutofit fontScale="97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PUNTUACIÓN</a:t>
            </a:r>
            <a:r>
              <a:rPr kumimoji="0" lang="es-ES" sz="4000" b="1" i="0" u="none" strike="noStrike" kern="1200" cap="all" normalizeH="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EN EL TENIS</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6" name="5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467544" y="980728"/>
            <a:ext cx="8208912"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169" name="Rectangle 1"/>
          <p:cNvSpPr>
            <a:spLocks noChangeArrowheads="1"/>
          </p:cNvSpPr>
          <p:nvPr/>
        </p:nvSpPr>
        <p:spPr bwMode="auto">
          <a:xfrm>
            <a:off x="539552" y="1102578"/>
            <a:ext cx="8136904"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MX" sz="1600" dirty="0" smtClean="0"/>
              <a:t>En el circuito profesional los partidos son generalmente al mejor de 3 sets. Los partidos al mejor de 5 se llevan a cabo en los torneos de Grand Slam y en Copa Davis. Hasta el 2006, las finales de los torneos Masters Series también se disputaban a 5 sets. Las mujeres disputan sus partidos al mejor de 3 sets, cualquiera que sea el torneo.</a:t>
            </a:r>
          </a:p>
          <a:p>
            <a:pPr algn="just"/>
            <a:r>
              <a:rPr lang="es-MX" sz="1600" dirty="0" smtClean="0"/>
              <a:t>Cada set se juega al mejor de 6 juegos, con al menos 2 juegos de diferencia. De llegar los dos jugadores a </a:t>
            </a:r>
            <a:r>
              <a:rPr lang="es-MX" sz="1600" i="1" dirty="0" smtClean="0"/>
              <a:t>5 iguales</a:t>
            </a:r>
            <a:r>
              <a:rPr lang="es-MX" sz="1600" dirty="0" smtClean="0"/>
              <a:t> en un set, debe jugarse al mejor de 7 juegos para mantener los dos juegos de diferencia. En el caso en que se llegue a </a:t>
            </a:r>
            <a:r>
              <a:rPr lang="es-MX" sz="1600" i="1" dirty="0" smtClean="0"/>
              <a:t>6 iguales</a:t>
            </a:r>
            <a:r>
              <a:rPr lang="es-MX" sz="1600" dirty="0" smtClean="0"/>
              <a:t>, se juega un juego largo llamado "Tie Break" (</a:t>
            </a:r>
            <a:r>
              <a:rPr lang="es-MX" sz="1600" i="1" dirty="0" smtClean="0"/>
              <a:t>Muerte súbita</a:t>
            </a:r>
            <a:r>
              <a:rPr lang="es-MX" sz="1600" dirty="0" smtClean="0"/>
              <a:t>), donde sacan 2 veces cada uno de los jugadores sucesivamente (exceptuando que se cambia de jugador que saca después del primer punto del </a:t>
            </a:r>
            <a:r>
              <a:rPr lang="es-MX" sz="1600" i="1" dirty="0" smtClean="0"/>
              <a:t>tie break</a:t>
            </a:r>
            <a:r>
              <a:rPr lang="es-MX" sz="1600" dirty="0" smtClean="0"/>
              <a:t>) y gana el que llegue a 7 puntos, siempre que tenga 2 puntos de diferencia como mínimo. Si los dos jugadores llegan a un </a:t>
            </a:r>
            <a:r>
              <a:rPr lang="es-MX" sz="1600" i="1" dirty="0" smtClean="0"/>
              <a:t>6 iguales</a:t>
            </a:r>
            <a:r>
              <a:rPr lang="es-MX" sz="1600" dirty="0" smtClean="0"/>
              <a:t> en el último set, debe seguir jugándose hasta haber 2 juegos de diferencia entre ellos; por ejemplo: 8 a 6 u 11 a 9.</a:t>
            </a:r>
          </a:p>
          <a:p>
            <a:pPr algn="just"/>
            <a:r>
              <a:rPr lang="es-MX" sz="1600" dirty="0" smtClean="0"/>
              <a:t>Cada </a:t>
            </a:r>
            <a:r>
              <a:rPr lang="es-MX" sz="1600" i="1" dirty="0" smtClean="0"/>
              <a:t>juego</a:t>
            </a:r>
            <a:r>
              <a:rPr lang="es-MX" sz="1600" dirty="0" smtClean="0"/>
              <a:t> se juega contando los puntos en una escala de </a:t>
            </a:r>
            <a:r>
              <a:rPr lang="es-MX" sz="1600" i="1" dirty="0" smtClean="0"/>
              <a:t>15-30-40-punto</a:t>
            </a:r>
            <a:r>
              <a:rPr lang="es-MX" sz="1600" dirty="0" smtClean="0"/>
              <a:t>. Si los dos jugadores llegan a </a:t>
            </a:r>
            <a:r>
              <a:rPr lang="es-MX" sz="1600" i="1" dirty="0" smtClean="0"/>
              <a:t>40 iguales</a:t>
            </a:r>
            <a:r>
              <a:rPr lang="es-MX" sz="1600" dirty="0" smtClean="0"/>
              <a:t> (</a:t>
            </a:r>
            <a:r>
              <a:rPr lang="es-MX" sz="1600" i="1" dirty="0" smtClean="0"/>
              <a:t>iguales</a:t>
            </a:r>
            <a:r>
              <a:rPr lang="es-MX" sz="1600" dirty="0" smtClean="0"/>
              <a:t>, o </a:t>
            </a:r>
            <a:r>
              <a:rPr lang="es-MX" sz="1600" i="1" dirty="0" smtClean="0"/>
              <a:t>deuce</a:t>
            </a:r>
            <a:r>
              <a:rPr lang="es-MX" sz="1600" dirty="0" smtClean="0"/>
              <a:t> en inglés) deben seguir jugando hasta lograr dos puntos de diferencia. Al estar los jugadores en </a:t>
            </a:r>
            <a:r>
              <a:rPr lang="es-MX" sz="1600" i="1" dirty="0" smtClean="0"/>
              <a:t>iguales</a:t>
            </a:r>
            <a:r>
              <a:rPr lang="es-MX" sz="1600" dirty="0" smtClean="0"/>
              <a:t>, la escala que se aplica es </a:t>
            </a:r>
            <a:r>
              <a:rPr lang="es-MX" sz="1600" i="1" dirty="0" smtClean="0"/>
              <a:t>Ventaja ("servicio" o "fuera")-Juego</a:t>
            </a:r>
            <a:r>
              <a:rPr lang="es-MX" sz="1600" dirty="0" smtClean="0"/>
              <a:t>.</a:t>
            </a:r>
          </a:p>
          <a:p>
            <a:pPr algn="just"/>
            <a:r>
              <a:rPr lang="es-MX" sz="1600" dirty="0" smtClean="0"/>
              <a:t>Históricamente esa puntuación de </a:t>
            </a:r>
            <a:r>
              <a:rPr lang="es-MX" sz="1600" i="1" dirty="0" smtClean="0"/>
              <a:t>15-30-40-Juego</a:t>
            </a:r>
            <a:r>
              <a:rPr lang="es-MX" sz="1600" dirty="0" smtClean="0"/>
              <a:t> y luego seis juegos para un set, viene de la astronomía antigua en la que se usaba un </a:t>
            </a:r>
            <a:r>
              <a:rPr lang="es-MX" sz="1600" dirty="0" smtClean="0">
                <a:hlinkClick r:id="rId2" action="ppaction://hlinkfile" tooltip="Sextante"/>
              </a:rPr>
              <a:t>Sextante</a:t>
            </a:r>
            <a:r>
              <a:rPr lang="es-MX" sz="1600" dirty="0" smtClean="0"/>
              <a:t> para medir la elevación del sol. El sextante se divide en 4 partes (15º-30º-45º-60º), y es la sexta parte de una circunferencia de 360º (6 juegos = 1 Set = 360º). La puntuación corresponde por tanto a dichas mediciones que eran en esa época tan usuales como para nosotros el sistema decimal. Luego el 45º (</a:t>
            </a:r>
            <a:r>
              <a:rPr lang="es-MX" sz="1600" i="1" dirty="0" smtClean="0"/>
              <a:t>Fourty Five grades</a:t>
            </a:r>
            <a:r>
              <a:rPr lang="es-MX" sz="1600" dirty="0" smtClean="0"/>
              <a:t>, en inglés) se dejó en 40° (</a:t>
            </a:r>
            <a:r>
              <a:rPr lang="es-MX" sz="1600" i="1" dirty="0" smtClean="0"/>
              <a:t>Fourty grades</a:t>
            </a:r>
            <a:r>
              <a:rPr lang="es-MX" sz="1600" dirty="0" smtClean="0"/>
              <a:t>) para comodidad del arbitro.</a:t>
            </a:r>
          </a:p>
          <a:p>
            <a:pPr algn="just"/>
            <a:endParaRPr lang="es-MX" sz="1600" dirty="0" smtClean="0"/>
          </a:p>
        </p:txBody>
      </p:sp>
      <p:sp>
        <p:nvSpPr>
          <p:cNvPr id="8" name="7 Marcador de número de diapositiva"/>
          <p:cNvSpPr>
            <a:spLocks noGrp="1"/>
          </p:cNvSpPr>
          <p:nvPr>
            <p:ph type="sldNum" sz="quarter" idx="12"/>
          </p:nvPr>
        </p:nvSpPr>
        <p:spPr/>
        <p:txBody>
          <a:bodyPr/>
          <a:lstStyle/>
          <a:p>
            <a:fld id="{8E7D8D15-0995-4287-80B8-13CDB68345C2}" type="slidenum">
              <a:rPr lang="es-MX" smtClean="0"/>
              <a:pPr/>
              <a:t>16</a:t>
            </a:fld>
            <a:endParaRPr lang="es-MX" dirty="0"/>
          </a:p>
        </p:txBody>
      </p:sp>
      <p:sp>
        <p:nvSpPr>
          <p:cNvPr id="6" name="1 Título"/>
          <p:cNvSpPr txBox="1">
            <a:spLocks/>
          </p:cNvSpPr>
          <p:nvPr/>
        </p:nvSpPr>
        <p:spPr>
          <a:xfrm>
            <a:off x="539552" y="188640"/>
            <a:ext cx="8064896" cy="641226"/>
          </a:xfrm>
          <a:prstGeom prst="rect">
            <a:avLst/>
          </a:prstGeom>
        </p:spPr>
        <p:txBody>
          <a:bodyPr vert="horz" anchor="ctr">
            <a:normAutofit fontScale="97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REGLAS</a:t>
            </a:r>
            <a:r>
              <a:rPr kumimoji="0" lang="es-ES" sz="4000" b="1" i="0" u="none" strike="noStrike" kern="1200" cap="all" normalizeH="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DEL TENIS</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7" name="6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052736"/>
            <a:ext cx="8208912" cy="0"/>
          </a:xfrm>
          <a:prstGeom prst="line">
            <a:avLst/>
          </a:prstGeom>
          <a:ln/>
        </p:spPr>
        <p:style>
          <a:lnRef idx="3">
            <a:schemeClr val="accent2"/>
          </a:lnRef>
          <a:fillRef idx="0">
            <a:schemeClr val="accent2"/>
          </a:fillRef>
          <a:effectRef idx="2">
            <a:schemeClr val="accent2"/>
          </a:effectRef>
          <a:fontRef idx="minor">
            <a:schemeClr val="tx1"/>
          </a:fontRef>
        </p:style>
      </p:cxnSp>
      <p:sp>
        <p:nvSpPr>
          <p:cNvPr id="8" name="7 Marcador de número de diapositiva"/>
          <p:cNvSpPr>
            <a:spLocks noGrp="1"/>
          </p:cNvSpPr>
          <p:nvPr>
            <p:ph type="sldNum" sz="quarter" idx="12"/>
          </p:nvPr>
        </p:nvSpPr>
        <p:spPr/>
        <p:txBody>
          <a:bodyPr/>
          <a:lstStyle/>
          <a:p>
            <a:fld id="{8E7D8D15-0995-4287-80B8-13CDB68345C2}" type="slidenum">
              <a:rPr lang="es-MX" smtClean="0"/>
              <a:pPr/>
              <a:t>17</a:t>
            </a:fld>
            <a:endParaRPr lang="es-MX" dirty="0"/>
          </a:p>
        </p:txBody>
      </p:sp>
      <p:pic>
        <p:nvPicPr>
          <p:cNvPr id="7" name="Picture 1"/>
          <p:cNvPicPr>
            <a:picLocks noChangeAspect="1" noChangeArrowheads="1"/>
          </p:cNvPicPr>
          <p:nvPr/>
        </p:nvPicPr>
        <p:blipFill>
          <a:blip r:embed="rId2" cstate="print">
            <a:clrChange>
              <a:clrFrom>
                <a:srgbClr val="FFFFFF"/>
              </a:clrFrom>
              <a:clrTo>
                <a:srgbClr val="FFFFFF">
                  <a:alpha val="0"/>
                </a:srgbClr>
              </a:clrTo>
            </a:clrChange>
            <a:grayscl/>
            <a:lum/>
          </a:blip>
          <a:srcRect/>
          <a:stretch>
            <a:fillRect/>
          </a:stretch>
        </p:blipFill>
        <p:spPr bwMode="auto">
          <a:xfrm>
            <a:off x="2123728" y="1124744"/>
            <a:ext cx="4536504" cy="5250370"/>
          </a:xfrm>
          <a:prstGeom prst="rect">
            <a:avLst/>
          </a:prstGeom>
          <a:noFill/>
          <a:ln w="9525">
            <a:noFill/>
            <a:miter lim="800000"/>
            <a:headEnd/>
            <a:tailEnd/>
          </a:ln>
        </p:spPr>
      </p:pic>
      <p:sp>
        <p:nvSpPr>
          <p:cNvPr id="10" name="1 Título"/>
          <p:cNvSpPr txBox="1">
            <a:spLocks/>
          </p:cNvSpPr>
          <p:nvPr/>
        </p:nvSpPr>
        <p:spPr>
          <a:xfrm>
            <a:off x="539552" y="188640"/>
            <a:ext cx="8064896" cy="785242"/>
          </a:xfrm>
          <a:prstGeom prst="rect">
            <a:avLst/>
          </a:prstGeom>
        </p:spPr>
        <p:txBody>
          <a:bodyPr vert="horz" anchor="ctr">
            <a:normAutofit fontScale="975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9" name="8 CuadroTexto"/>
          <p:cNvSpPr txBox="1"/>
          <p:nvPr/>
        </p:nvSpPr>
        <p:spPr>
          <a:xfrm>
            <a:off x="1979712" y="6381328"/>
            <a:ext cx="4752528" cy="292388"/>
          </a:xfrm>
          <a:prstGeom prst="rect">
            <a:avLst/>
          </a:prstGeom>
          <a:noFill/>
        </p:spPr>
        <p:txBody>
          <a:bodyPr wrap="square" rtlCol="0">
            <a:spAutoFit/>
          </a:bodyPr>
          <a:lstStyle/>
          <a:p>
            <a:pPr algn="ctr"/>
            <a:r>
              <a:rPr lang="es-MX" sz="1300" b="1" cap="small" dirty="0" smtClean="0">
                <a:solidFill>
                  <a:schemeClr val="bg2"/>
                </a:solidFill>
              </a:rPr>
              <a:t>15. </a:t>
            </a:r>
            <a:r>
              <a:rPr lang="es-MX" sz="1300" b="1" cap="small" dirty="0" smtClean="0"/>
              <a:t>Figura Que Muestra El Detalle de La Cancha de tenis.</a:t>
            </a:r>
            <a:endParaRPr lang="es-MX" sz="1300" b="1" cap="small" dirty="0"/>
          </a:p>
        </p:txBody>
      </p:sp>
      <p:sp>
        <p:nvSpPr>
          <p:cNvPr id="11" name="10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Pergamino vertical">
            <a:hlinkClick r:id="rId4" action="ppaction://hlinkfile"/>
          </p:cNvPr>
          <p:cNvSpPr/>
          <p:nvPr/>
        </p:nvSpPr>
        <p:spPr>
          <a:xfrm>
            <a:off x="7596336" y="5085184"/>
            <a:ext cx="1152128" cy="1008112"/>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600" i="1" dirty="0" smtClean="0"/>
              <a:t>Click para ver planos</a:t>
            </a:r>
            <a:endParaRPr lang="es-MX" sz="1600" i="1" dirty="0"/>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96752"/>
            <a:ext cx="8208912" cy="0"/>
          </a:xfrm>
          <a:prstGeom prst="line">
            <a:avLst/>
          </a:prstGeom>
          <a:ln/>
        </p:spPr>
        <p:style>
          <a:lnRef idx="3">
            <a:schemeClr val="accent2"/>
          </a:lnRef>
          <a:fillRef idx="0">
            <a:schemeClr val="accent2"/>
          </a:fillRef>
          <a:effectRef idx="2">
            <a:schemeClr val="accent2"/>
          </a:effectRef>
          <a:fontRef idx="minor">
            <a:schemeClr val="tx1"/>
          </a:fontRef>
        </p:style>
      </p:cxnSp>
      <p:sp>
        <p:nvSpPr>
          <p:cNvPr id="8" name="7 Marcador de número de diapositiva"/>
          <p:cNvSpPr>
            <a:spLocks noGrp="1"/>
          </p:cNvSpPr>
          <p:nvPr>
            <p:ph type="sldNum" sz="quarter" idx="12"/>
          </p:nvPr>
        </p:nvSpPr>
        <p:spPr/>
        <p:txBody>
          <a:bodyPr/>
          <a:lstStyle/>
          <a:p>
            <a:fld id="{8E7D8D15-0995-4287-80B8-13CDB68345C2}" type="slidenum">
              <a:rPr lang="es-MX" smtClean="0"/>
              <a:pPr/>
              <a:t>18</a:t>
            </a:fld>
            <a:endParaRPr lang="es-MX" dirty="0"/>
          </a:p>
        </p:txBody>
      </p:sp>
      <p:pic>
        <p:nvPicPr>
          <p:cNvPr id="10" name="Picture 1"/>
          <p:cNvPicPr>
            <a:picLocks noChangeAspect="1" noChangeArrowheads="1"/>
          </p:cNvPicPr>
          <p:nvPr/>
        </p:nvPicPr>
        <p:blipFill>
          <a:blip r:embed="rId2" cstate="print">
            <a:clrChange>
              <a:clrFrom>
                <a:srgbClr val="FBFBFB"/>
              </a:clrFrom>
              <a:clrTo>
                <a:srgbClr val="FBFBFB">
                  <a:alpha val="0"/>
                </a:srgbClr>
              </a:clrTo>
            </a:clrChange>
          </a:blip>
          <a:srcRect l="1282"/>
          <a:stretch>
            <a:fillRect/>
          </a:stretch>
        </p:blipFill>
        <p:spPr bwMode="auto">
          <a:xfrm>
            <a:off x="1403648" y="1268760"/>
            <a:ext cx="6354885" cy="4896544"/>
          </a:xfrm>
          <a:prstGeom prst="rect">
            <a:avLst/>
          </a:prstGeom>
          <a:noFill/>
          <a:ln w="9525">
            <a:noFill/>
            <a:miter lim="800000"/>
            <a:headEnd/>
            <a:tailEnd/>
          </a:ln>
        </p:spPr>
      </p:pic>
      <p:sp>
        <p:nvSpPr>
          <p:cNvPr id="7" name="3 Título"/>
          <p:cNvSpPr txBox="1">
            <a:spLocks/>
          </p:cNvSpPr>
          <p:nvPr/>
        </p:nvSpPr>
        <p:spPr>
          <a:xfrm>
            <a:off x="539552" y="260648"/>
            <a:ext cx="8229600" cy="857250"/>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9" name="8 CuadroTexto"/>
          <p:cNvSpPr txBox="1"/>
          <p:nvPr/>
        </p:nvSpPr>
        <p:spPr>
          <a:xfrm>
            <a:off x="2123728" y="6237312"/>
            <a:ext cx="4752528" cy="292388"/>
          </a:xfrm>
          <a:prstGeom prst="rect">
            <a:avLst/>
          </a:prstGeom>
          <a:noFill/>
        </p:spPr>
        <p:txBody>
          <a:bodyPr wrap="square" rtlCol="0">
            <a:spAutoFit/>
          </a:bodyPr>
          <a:lstStyle/>
          <a:p>
            <a:pPr algn="ctr"/>
            <a:r>
              <a:rPr lang="es-MX" sz="1300" b="1" cap="small" dirty="0" smtClean="0">
                <a:solidFill>
                  <a:schemeClr val="bg2"/>
                </a:solidFill>
              </a:rPr>
              <a:t>16. </a:t>
            </a:r>
            <a:r>
              <a:rPr lang="es-MX" sz="1300" b="1" cap="small" dirty="0" smtClean="0"/>
              <a:t>Figura Que Muestra El Detalle de La Cancha de tenis.</a:t>
            </a:r>
            <a:endParaRPr lang="es-MX" sz="1300" b="1" cap="small" dirty="0"/>
          </a:p>
        </p:txBody>
      </p:sp>
      <p:sp>
        <p:nvSpPr>
          <p:cNvPr id="11" name="10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764704"/>
            <a:ext cx="7772400" cy="1362075"/>
          </a:xfrm>
        </p:spPr>
        <p:txBody>
          <a:bodyPr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IV.    Bibliografía</a:t>
            </a:r>
            <a:endParaRPr lang="es-MX"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arcador de texto"/>
          <p:cNvSpPr>
            <a:spLocks noGrp="1"/>
          </p:cNvSpPr>
          <p:nvPr>
            <p:ph type="body" idx="1"/>
          </p:nvPr>
        </p:nvSpPr>
        <p:spPr>
          <a:xfrm>
            <a:off x="395536" y="3284984"/>
            <a:ext cx="8424936" cy="1656184"/>
          </a:xfrm>
        </p:spPr>
        <p:txBody>
          <a:bodyPr>
            <a:normAutofit/>
          </a:bodyPr>
          <a:lstStyle/>
          <a:p>
            <a:pPr marL="360363" indent="-360363">
              <a:buFont typeface="Wingdings 2" pitchFamily="18" charset="2"/>
              <a:buChar char="â"/>
            </a:pPr>
            <a:r>
              <a:rPr lang="es-MX" sz="2000" dirty="0" smtClean="0">
                <a:solidFill>
                  <a:schemeClr val="tx1">
                    <a:lumMod val="65000"/>
                    <a:lumOff val="35000"/>
                  </a:schemeClr>
                </a:solidFill>
              </a:rPr>
              <a:t>http://www.conavi.gob.mx/documentos/publicaciones/guia_deporte.pdf</a:t>
            </a:r>
          </a:p>
          <a:p>
            <a:pPr marL="360363" indent="-360363">
              <a:buFont typeface="Wingdings 2" pitchFamily="18" charset="2"/>
              <a:buChar char="â"/>
            </a:pPr>
            <a:r>
              <a:rPr lang="es-MX" sz="2000" dirty="0" smtClean="0">
                <a:solidFill>
                  <a:schemeClr val="tx1">
                    <a:lumMod val="65000"/>
                    <a:lumOff val="35000"/>
                  </a:schemeClr>
                </a:solidFill>
              </a:rPr>
              <a:t>http://www.playsystems.com.mx/image/juegos/1pq16.html</a:t>
            </a:r>
          </a:p>
          <a:p>
            <a:pPr marL="360363" indent="-360363">
              <a:buFont typeface="Wingdings 2" pitchFamily="18" charset="2"/>
              <a:buChar char="â"/>
            </a:pPr>
            <a:r>
              <a:rPr lang="es-MX" sz="2000" dirty="0" smtClean="0">
                <a:solidFill>
                  <a:schemeClr val="tx1">
                    <a:lumMod val="65000"/>
                    <a:lumOff val="35000"/>
                  </a:schemeClr>
                </a:solidFill>
              </a:rPr>
              <a:t>http://www.playclub.com.mx/Catalogoenlinea/tabid/78/CategoryID/283/List/1/Level/a/ProductID/880/Default.aspx</a:t>
            </a:r>
          </a:p>
          <a:p>
            <a:pPr>
              <a:buFont typeface="Wingdings 2" pitchFamily="18" charset="2"/>
              <a:buChar char="â"/>
            </a:pPr>
            <a:endParaRPr lang="es-MX" sz="2000" dirty="0" smtClean="0">
              <a:solidFill>
                <a:schemeClr val="tx1">
                  <a:lumMod val="65000"/>
                  <a:lumOff val="35000"/>
                </a:schemeClr>
              </a:solidFill>
            </a:endParaRPr>
          </a:p>
          <a:p>
            <a:pPr>
              <a:buFont typeface="Wingdings 2" pitchFamily="18" charset="2"/>
              <a:buChar char="â"/>
            </a:pPr>
            <a:endParaRPr lang="es-MX" sz="2000" dirty="0" smtClean="0">
              <a:solidFill>
                <a:schemeClr val="tx1">
                  <a:lumMod val="65000"/>
                  <a:lumOff val="35000"/>
                </a:schemeClr>
              </a:solidFill>
            </a:endParaRPr>
          </a:p>
          <a:p>
            <a:pPr>
              <a:buFont typeface="Wingdings 2" pitchFamily="18" charset="2"/>
              <a:buChar char="â"/>
            </a:pPr>
            <a:endParaRPr lang="es-MX" sz="2000" dirty="0" smtClean="0">
              <a:solidFill>
                <a:schemeClr val="tx1">
                  <a:lumMod val="65000"/>
                  <a:lumOff val="35000"/>
                </a:schemeClr>
              </a:solidFill>
            </a:endParaRPr>
          </a:p>
          <a:p>
            <a:pPr>
              <a:buFont typeface="Wingdings 2" pitchFamily="18" charset="2"/>
              <a:buChar char="â"/>
            </a:pPr>
            <a:endParaRPr lang="es-MX" sz="2000" dirty="0">
              <a:solidFill>
                <a:schemeClr val="tx1">
                  <a:lumMod val="65000"/>
                  <a:lumOff val="35000"/>
                </a:schemeClr>
              </a:solidFill>
            </a:endParaRPr>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19</a:t>
            </a:fld>
            <a:endParaRPr lang="es-MX" dirty="0"/>
          </a:p>
        </p:txBody>
      </p:sp>
      <p:sp>
        <p:nvSpPr>
          <p:cNvPr id="5" name="4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7D8D15-0995-4287-80B8-13CDB68345C2}" type="slidenum">
              <a:rPr lang="es-MX" smtClean="0"/>
              <a:pPr/>
              <a:t>2</a:t>
            </a:fld>
            <a:endParaRPr lang="es-MX" dirty="0"/>
          </a:p>
        </p:txBody>
      </p:sp>
      <p:sp>
        <p:nvSpPr>
          <p:cNvPr id="4" name="3 Título"/>
          <p:cNvSpPr txBox="1">
            <a:spLocks/>
          </p:cNvSpPr>
          <p:nvPr/>
        </p:nvSpPr>
        <p:spPr>
          <a:xfrm>
            <a:off x="611560" y="260648"/>
            <a:ext cx="8229600" cy="85725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4000" b="1" dirty="0" smtClean="0">
                <a:solidFill>
                  <a:schemeClr val="tx2"/>
                </a:solidFill>
                <a:latin typeface="+mj-lt"/>
                <a:ea typeface="+mj-ea"/>
                <a:cs typeface="+mj-cs"/>
              </a:rPr>
              <a:t>Í</a:t>
            </a:r>
            <a:r>
              <a:rPr kumimoji="0" lang="es-ES" sz="4000" b="1" i="0" u="none" strike="noStrike" kern="1200" cap="none" spc="0" normalizeH="0" baseline="0" noProof="0" dirty="0" smtClean="0">
                <a:ln>
                  <a:noFill/>
                </a:ln>
                <a:solidFill>
                  <a:schemeClr val="tx2"/>
                </a:solidFill>
                <a:effectLst/>
                <a:uLnTx/>
                <a:uFillTx/>
                <a:latin typeface="+mj-lt"/>
                <a:ea typeface="+mj-ea"/>
                <a:cs typeface="+mj-cs"/>
              </a:rPr>
              <a:t>NDICE	</a:t>
            </a:r>
            <a:endParaRPr kumimoji="0" lang="es-MX" sz="4000" b="1" i="0" u="none" strike="noStrike" kern="1200" cap="none" spc="0" normalizeH="0" baseline="0" noProof="0" dirty="0">
              <a:ln>
                <a:noFill/>
              </a:ln>
              <a:solidFill>
                <a:schemeClr val="tx2"/>
              </a:solidFill>
              <a:effectLst/>
              <a:uLnTx/>
              <a:uFillTx/>
              <a:latin typeface="+mj-lt"/>
              <a:ea typeface="+mj-ea"/>
              <a:cs typeface="+mj-cs"/>
            </a:endParaRPr>
          </a:p>
        </p:txBody>
      </p:sp>
      <p:cxnSp>
        <p:nvCxnSpPr>
          <p:cNvPr id="5" name="4 Conector recto"/>
          <p:cNvCxnSpPr/>
          <p:nvPr/>
        </p:nvCxnSpPr>
        <p:spPr>
          <a:xfrm>
            <a:off x="611560" y="980728"/>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graphicFrame>
        <p:nvGraphicFramePr>
          <p:cNvPr id="9" name="8 Tabla"/>
          <p:cNvGraphicFramePr>
            <a:graphicFrameLocks noGrp="1"/>
          </p:cNvGraphicFramePr>
          <p:nvPr/>
        </p:nvGraphicFramePr>
        <p:xfrm>
          <a:off x="2267744" y="1412776"/>
          <a:ext cx="5256584" cy="3108960"/>
        </p:xfrm>
        <a:graphic>
          <a:graphicData uri="http://schemas.openxmlformats.org/drawingml/2006/table">
            <a:tbl>
              <a:tblPr firstRow="1" bandRow="1">
                <a:tableStyleId>{2D5ABB26-0587-4C30-8999-92F81FD0307C}</a:tableStyleId>
              </a:tblPr>
              <a:tblGrid>
                <a:gridCol w="432048"/>
                <a:gridCol w="4824536"/>
              </a:tblGrid>
              <a:tr h="229736">
                <a:tc>
                  <a:txBody>
                    <a:bodyPr/>
                    <a:lstStyle/>
                    <a:p>
                      <a:endParaRPr lang="es-MX"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latinLnBrk="0" hangingPunct="1"/>
                      <a:r>
                        <a:rPr kumimoji="0" lang="es-MX" sz="1400" b="1" u="sng" kern="1200" cap="small" dirty="0" smtClean="0">
                          <a:solidFill>
                            <a:schemeClr val="bg2"/>
                          </a:solidFill>
                          <a:latin typeface="+mn-lt"/>
                          <a:ea typeface="+mn-ea"/>
                          <a:cs typeface="+mn-cs"/>
                          <a:hlinkClick r:id="rId2" action="ppaction://hlinksldjump"/>
                        </a:rPr>
                        <a:t>Portada</a:t>
                      </a:r>
                      <a:endParaRPr kumimoji="0" lang="es-MX" sz="1400" b="1" u="sng" kern="1200" cap="small" dirty="0">
                        <a:solidFill>
                          <a:schemeClr val="bg2"/>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968">
                <a:tc>
                  <a:txBody>
                    <a:bodyPr/>
                    <a:lstStyle/>
                    <a:p>
                      <a:endParaRPr lang="es-MX"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u="sng" cap="small" dirty="0" smtClean="0">
                          <a:solidFill>
                            <a:schemeClr val="bg2"/>
                          </a:solidFill>
                        </a:rPr>
                        <a:t>Índice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968">
                <a:tc>
                  <a:txBody>
                    <a:bodyPr/>
                    <a:lstStyle/>
                    <a:p>
                      <a:pPr marL="0" algn="ctr" rtl="0" eaLnBrk="1" latinLnBrk="0" hangingPunct="1"/>
                      <a:r>
                        <a:rPr kumimoji="0" lang="es-MX" sz="1400" b="1" kern="1200" dirty="0" smtClean="0">
                          <a:solidFill>
                            <a:schemeClr val="bg2"/>
                          </a:solidFill>
                          <a:effectLst>
                            <a:outerShdw blurRad="38100" dist="38100" dir="2700000" algn="tl">
                              <a:srgbClr val="000000">
                                <a:alpha val="43137"/>
                              </a:srgbClr>
                            </a:outerShdw>
                          </a:effectLst>
                          <a:latin typeface="+mn-lt"/>
                          <a:ea typeface="+mn-ea"/>
                          <a:cs typeface="+mn-cs"/>
                        </a:rPr>
                        <a:t>I.</a:t>
                      </a:r>
                      <a:endParaRPr kumimoji="0" lang="es-MX" sz="1400" b="1" kern="1200" dirty="0">
                        <a:solidFill>
                          <a:schemeClr val="bg2"/>
                        </a:solidFill>
                        <a:effectLst>
                          <a:outerShdw blurRad="38100" dist="38100" dir="2700000" algn="tl">
                            <a:srgbClr val="000000">
                              <a:alpha val="43137"/>
                            </a:srgbClr>
                          </a:outerShdw>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u="sng" cap="small" dirty="0" smtClean="0">
                          <a:solidFill>
                            <a:schemeClr val="bg2"/>
                          </a:solidFill>
                          <a:hlinkClick r:id="rId3" action="ppaction://hlinksldjump"/>
                        </a:rPr>
                        <a:t>Justificación</a:t>
                      </a:r>
                      <a:r>
                        <a:rPr lang="es-MX" sz="1400" b="1" u="sng" cap="small" baseline="0" dirty="0" smtClean="0">
                          <a:solidFill>
                            <a:schemeClr val="bg2"/>
                          </a:solidFill>
                          <a:hlinkClick r:id="rId3" action="ppaction://hlinksldjump"/>
                        </a:rPr>
                        <a:t> Del Proyecto</a:t>
                      </a:r>
                      <a:endParaRPr lang="es-MX" sz="1400" b="1" u="sng" cap="small" baseline="0" dirty="0" smtClean="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ctr"/>
                      <a:r>
                        <a:rPr lang="es-MX" sz="1400" b="1" dirty="0" smtClean="0">
                          <a:solidFill>
                            <a:schemeClr val="bg2"/>
                          </a:solidFill>
                          <a:effectLst>
                            <a:outerShdw blurRad="38100" dist="38100" dir="2700000" algn="tl">
                              <a:srgbClr val="000000">
                                <a:alpha val="43137"/>
                              </a:srgbClr>
                            </a:outerShdw>
                          </a:effectLst>
                        </a:rPr>
                        <a:t>II.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cap="small" dirty="0" smtClean="0">
                          <a:solidFill>
                            <a:schemeClr val="tx1"/>
                          </a:solidFill>
                          <a:hlinkClick r:id="rId4" action="ppaction://hlinksldjump"/>
                        </a:rPr>
                        <a:t>Antecedentes</a:t>
                      </a:r>
                      <a:r>
                        <a:rPr lang="es-MX" sz="1400" b="1" cap="small" baseline="0" dirty="0" smtClean="0">
                          <a:solidFill>
                            <a:schemeClr val="tx1"/>
                          </a:solidFill>
                          <a:hlinkClick r:id="rId4" action="ppaction://hlinksldjump"/>
                        </a:rPr>
                        <a:t> De San Luis De La Paz, Guanajuato</a:t>
                      </a:r>
                      <a:endParaRPr lang="es-MX" sz="1400" b="1" cap="small" dirty="0">
                        <a:solidFill>
                          <a:schemeClr val="tx1"/>
                        </a:solidFill>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5" action="ppaction://hlinksldjump"/>
                        </a:rPr>
                        <a:t>Geografía</a:t>
                      </a:r>
                      <a:endParaRPr lang="es-ES" sz="1400" b="1" cap="small" baseline="0" dirty="0" smtClean="0">
                        <a:solidFill>
                          <a:schemeClr val="tx1"/>
                        </a:solidFill>
                        <a:latin typeface="Calibri" pitchFamily="34" charset="0"/>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6" action="ppaction://hlinksldjump"/>
                        </a:rPr>
                        <a:t>Mapa De Equipamiento Urbano</a:t>
                      </a:r>
                      <a:endParaRPr lang="es-ES" sz="1400" b="1" cap="small" baseline="0" dirty="0" smtClean="0">
                        <a:solidFill>
                          <a:schemeClr val="tx1"/>
                        </a:solidFill>
                        <a:latin typeface="Calibri" pitchFamily="34" charset="0"/>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7" action="ppaction://hlinksldjump"/>
                        </a:rPr>
                        <a:t>Infraestructura De Riego</a:t>
                      </a:r>
                      <a:endParaRPr lang="es-ES" sz="1400" b="1" cap="small" baseline="0" dirty="0" smtClean="0">
                        <a:solidFill>
                          <a:schemeClr val="tx1"/>
                        </a:solidFill>
                        <a:latin typeface="Calibri" pitchFamily="34" charset="0"/>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8" action="ppaction://hlinksldjump"/>
                        </a:rPr>
                        <a:t>Infraestructura turística</a:t>
                      </a:r>
                      <a:endParaRPr lang="es-ES" sz="1400" b="1" cap="small" baseline="0" dirty="0" smtClean="0">
                        <a:solidFill>
                          <a:schemeClr val="tx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6944">
                <a:tc>
                  <a:txBody>
                    <a:bodyPr/>
                    <a:lstStyle/>
                    <a:p>
                      <a:pPr algn="ctr"/>
                      <a:r>
                        <a:rPr lang="es-MX" sz="1400" b="1" dirty="0" smtClean="0">
                          <a:solidFill>
                            <a:schemeClr val="bg2"/>
                          </a:solidFill>
                          <a:effectLst>
                            <a:outerShdw blurRad="38100" dist="38100" dir="2700000" algn="tl">
                              <a:srgbClr val="000000">
                                <a:alpha val="43137"/>
                              </a:srgbClr>
                            </a:outerShdw>
                          </a:effectLst>
                        </a:rPr>
                        <a:t>III.</a:t>
                      </a:r>
                      <a:endParaRPr lang="es-MX" sz="1400" b="1" dirty="0">
                        <a:solidFill>
                          <a:schemeClr val="bg2"/>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cap="small" dirty="0" smtClean="0">
                          <a:solidFill>
                            <a:schemeClr val="tx1"/>
                          </a:solidFill>
                          <a:hlinkClick r:id="rId9" action="ppaction://hlinksldjump"/>
                        </a:rPr>
                        <a:t>Metodología</a:t>
                      </a:r>
                      <a:endParaRPr lang="es-MX" sz="1400" b="1" cap="small" dirty="0" smtClean="0">
                        <a:solidFill>
                          <a:schemeClr val="tx1"/>
                        </a:solidFill>
                      </a:endParaRPr>
                    </a:p>
                    <a:p>
                      <a:pPr marL="1257300" lvl="2" indent="-342900">
                        <a:buClr>
                          <a:srgbClr val="660033"/>
                        </a:buClr>
                        <a:buFont typeface="Wingdings 2" pitchFamily="18" charset="2"/>
                        <a:buChar char="â"/>
                      </a:pPr>
                      <a:r>
                        <a:rPr kumimoji="0" lang="es-ES" sz="1400" b="1" i="0" u="none" kern="1200" cap="small" baseline="0" dirty="0" smtClean="0">
                          <a:solidFill>
                            <a:schemeClr val="tx1"/>
                          </a:solidFill>
                          <a:latin typeface="+mn-lt"/>
                          <a:ea typeface="+mn-ea"/>
                          <a:cs typeface="Times New Roman" pitchFamily="18" charset="0"/>
                          <a:hlinkClick r:id="rId9" action="ppaction://hlinksldjump"/>
                        </a:rPr>
                        <a:t>Cancha De Tenis</a:t>
                      </a:r>
                      <a:endParaRPr kumimoji="0" lang="es-ES" sz="1400" b="1" i="0" u="none" kern="1200" cap="small" baseline="0" dirty="0" smtClean="0">
                        <a:solidFill>
                          <a:schemeClr val="tx1"/>
                        </a:solidFill>
                        <a:latin typeface="+mn-lt"/>
                        <a:ea typeface="+mn-ea"/>
                        <a:cs typeface="Times New Roman" pitchFamily="18" charset="0"/>
                      </a:endParaRPr>
                    </a:p>
                    <a:p>
                      <a:pPr marL="1257300" lvl="2" indent="-342900">
                        <a:buClr>
                          <a:srgbClr val="660033"/>
                        </a:buClr>
                        <a:buFont typeface="Wingdings 2" pitchFamily="18" charset="2"/>
                        <a:buChar char="â"/>
                      </a:pPr>
                      <a:endParaRPr kumimoji="0" lang="es-ES" sz="1400" b="1" u="none" kern="1200" cap="small" baseline="0" dirty="0" smtClean="0">
                        <a:solidFill>
                          <a:schemeClr val="tx1"/>
                        </a:solidFill>
                        <a:latin typeface="+mn-lt"/>
                        <a:ea typeface="+mn-ea"/>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0656">
                <a:tc>
                  <a:txBody>
                    <a:bodyPr/>
                    <a:lstStyle/>
                    <a:p>
                      <a:pPr algn="ctr"/>
                      <a:r>
                        <a:rPr lang="es-MX" sz="1400" b="1" dirty="0" smtClean="0">
                          <a:solidFill>
                            <a:schemeClr val="bg2"/>
                          </a:solidFill>
                          <a:effectLst>
                            <a:outerShdw blurRad="38100" dist="38100" dir="2700000" algn="tl">
                              <a:srgbClr val="000000">
                                <a:alpha val="43137"/>
                              </a:srgbClr>
                            </a:outerShdw>
                          </a:effectLst>
                        </a:rPr>
                        <a:t>IV.</a:t>
                      </a:r>
                      <a:endParaRPr lang="es-MX" sz="1400" b="1" dirty="0">
                        <a:solidFill>
                          <a:schemeClr val="bg2"/>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cap="small" dirty="0" smtClean="0">
                          <a:solidFill>
                            <a:schemeClr val="tx1"/>
                          </a:solidFill>
                          <a:hlinkClick r:id="rId10" action="ppaction://hlinksldjump"/>
                        </a:rPr>
                        <a:t>Bibliografía</a:t>
                      </a:r>
                      <a:endParaRPr lang="es-MX" sz="1400" b="1" cap="small"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15"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548680"/>
            <a:ext cx="7772400" cy="1362075"/>
          </a:xfrm>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   JUSTIFICACIÓN DEL PROYECTO</a:t>
            </a:r>
            <a:endParaRPr lang="es-MX"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arcador de texto"/>
          <p:cNvSpPr>
            <a:spLocks noGrp="1"/>
          </p:cNvSpPr>
          <p:nvPr>
            <p:ph type="body" idx="1"/>
          </p:nvPr>
        </p:nvSpPr>
        <p:spPr>
          <a:xfrm>
            <a:off x="251520" y="2492896"/>
            <a:ext cx="8712968" cy="3672408"/>
          </a:xfrm>
        </p:spPr>
        <p:txBody>
          <a:bodyPr>
            <a:noAutofit/>
          </a:bodyPr>
          <a:lstStyle/>
          <a:p>
            <a:pPr algn="just"/>
            <a:r>
              <a:rPr lang="es-MX" sz="1600" dirty="0" smtClean="0">
                <a:solidFill>
                  <a:schemeClr val="tx1">
                    <a:lumMod val="65000"/>
                    <a:lumOff val="35000"/>
                  </a:schemeClr>
                </a:solidFill>
              </a:rPr>
              <a:t>El presente proyecto tiene como finalidad el mostrar </a:t>
            </a:r>
            <a:r>
              <a:rPr lang="es-ES" sz="1600" dirty="0" smtClean="0">
                <a:solidFill>
                  <a:schemeClr val="tx1">
                    <a:lumMod val="65000"/>
                    <a:lumOff val="35000"/>
                  </a:schemeClr>
                </a:solidFill>
                <a:latin typeface="Calibri" pitchFamily="34" charset="0"/>
              </a:rPr>
              <a:t>todo el proceso de desarrollo para conocer y realizar diferentes elementos como son:</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voleibol</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básquetbol</a:t>
            </a:r>
            <a:endParaRPr lang="es-ES" dirty="0" smtClean="0">
              <a:solidFill>
                <a:schemeClr val="tx1">
                  <a:lumMod val="65000"/>
                  <a:lumOff val="35000"/>
                </a:schemeClr>
              </a:solidFill>
              <a:cs typeface="Times New Roman" pitchFamily="18" charset="0"/>
              <a:hlinkClick r:id="" action="ppaction://noaction"/>
            </a:endParaRP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tenis</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futbol rápido</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mini frontón</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Pista para caminar</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Pista de atletismo</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Murales</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Juegos infantiles</a:t>
            </a:r>
            <a:endParaRPr lang="es-ES" dirty="0" smtClean="0">
              <a:solidFill>
                <a:schemeClr val="tx1">
                  <a:lumMod val="65000"/>
                  <a:lumOff val="35000"/>
                </a:schemeClr>
              </a:solidFill>
              <a:latin typeface="Calibri" pitchFamily="34" charset="0"/>
            </a:endParaRPr>
          </a:p>
          <a:p>
            <a:pPr algn="just"/>
            <a:r>
              <a:rPr lang="es-ES" sz="1600" dirty="0" smtClean="0">
                <a:solidFill>
                  <a:schemeClr val="tx1">
                    <a:lumMod val="65000"/>
                    <a:lumOff val="35000"/>
                  </a:schemeClr>
                </a:solidFill>
                <a:latin typeface="Calibri" pitchFamily="34" charset="0"/>
              </a:rPr>
              <a:t> Además de investigar sobre la localidad donde se pretende llevar a cabo  el proyecto que en este caso es San Luis de La Paz, Guanajuato. Esto se logrará analizando a los posibles usuarios, con esto buscaremos la mejor solución para resolver el problema, que en este proyecto es el mejorar la imagen urbana del río San Luis.</a:t>
            </a:r>
          </a:p>
          <a:p>
            <a:pPr algn="just"/>
            <a:endParaRPr lang="es-MX" sz="1600" dirty="0">
              <a:solidFill>
                <a:schemeClr val="tx1">
                  <a:lumMod val="65000"/>
                  <a:lumOff val="35000"/>
                </a:schemeClr>
              </a:solidFill>
            </a:endParaRPr>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3</a:t>
            </a:fld>
            <a:endParaRPr lang="es-MX" dirty="0"/>
          </a:p>
        </p:txBody>
      </p:sp>
      <p:sp>
        <p:nvSpPr>
          <p:cNvPr id="6" name="5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Pergamino vertical">
            <a:hlinkClick r:id="rId3" action="ppaction://hlinkfile"/>
          </p:cNvPr>
          <p:cNvSpPr/>
          <p:nvPr/>
        </p:nvSpPr>
        <p:spPr>
          <a:xfrm>
            <a:off x="755576" y="6165304"/>
            <a:ext cx="1656184" cy="432048"/>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200" i="1" dirty="0" smtClean="0"/>
              <a:t>Click para ver planos</a:t>
            </a:r>
            <a:endParaRPr lang="es-MX" sz="1200" i="1"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texto"/>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4</a:t>
            </a:fld>
            <a:endParaRPr lang="es-MX" dirty="0"/>
          </a:p>
        </p:txBody>
      </p:sp>
      <p:sp>
        <p:nvSpPr>
          <p:cNvPr id="5" name="4 Título"/>
          <p:cNvSpPr txBox="1">
            <a:spLocks/>
          </p:cNvSpPr>
          <p:nvPr/>
        </p:nvSpPr>
        <p:spPr>
          <a:xfrm>
            <a:off x="899592" y="5013176"/>
            <a:ext cx="7315200" cy="1192212"/>
          </a:xfrm>
          <a:prstGeom prst="rect">
            <a:avLst/>
          </a:prstGeom>
        </p:spPr>
        <p:txBody>
          <a:bodyPr bIns="91440" anchor="b" anchorCtr="0">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latin typeface="+mj-lt"/>
                <a:ea typeface="+mj-ea"/>
                <a:cs typeface="+mj-cs"/>
              </a:rPr>
              <a:t>II.  </a:t>
            </a:r>
            <a:r>
              <a:rPr kumimoji="0" lang="es-MX" sz="32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uLnTx/>
                <a:uFillTx/>
                <a:latin typeface="+mj-lt"/>
                <a:ea typeface="+mj-ea"/>
                <a:cs typeface="+mj-cs"/>
              </a:rPr>
              <a:t>ANTECEDENTES DE SAN LUIS DE LA PAZ, GUANAJUATO</a:t>
            </a:r>
            <a:endParaRPr kumimoji="0" lang="es-MX"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uLnTx/>
              <a:uFillTx/>
              <a:latin typeface="+mj-lt"/>
              <a:ea typeface="+mj-ea"/>
              <a:cs typeface="+mj-cs"/>
            </a:endParaRPr>
          </a:p>
        </p:txBody>
      </p:sp>
      <p:pic>
        <p:nvPicPr>
          <p:cNvPr id="6" name="Picture 2" descr="http://sphotos.ak.fbcdn.net/hphotos-ak-ash2/hs039.ash2/35333_145003768849479_100000195704430_444863_6562379_n.jpg"/>
          <p:cNvPicPr>
            <a:picLocks noChangeAspect="1" noChangeArrowheads="1"/>
          </p:cNvPicPr>
          <p:nvPr/>
        </p:nvPicPr>
        <p:blipFill>
          <a:blip r:embed="rId2" cstate="print"/>
          <a:srcRect t="16067" b="16067"/>
          <a:stretch>
            <a:fillRect/>
          </a:stretch>
        </p:blipFill>
        <p:spPr bwMode="auto">
          <a:xfrm>
            <a:off x="251519" y="188640"/>
            <a:ext cx="8640961" cy="4581525"/>
          </a:xfrm>
          <a:prstGeom prst="round2SameRect">
            <a:avLst>
              <a:gd name="adj1" fmla="val 9460"/>
              <a:gd name="adj2" fmla="val 0"/>
            </a:avLst>
          </a:prstGeom>
          <a:noFill/>
          <a:ln>
            <a:noFill/>
          </a:ln>
        </p:spPr>
      </p:pic>
      <p:sp>
        <p:nvSpPr>
          <p:cNvPr id="7" name="6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548680"/>
            <a:ext cx="820891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GEOGRAFÍA DE SAN LUIS DE LA PAZ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5 Rectángulo"/>
          <p:cNvSpPr/>
          <p:nvPr/>
        </p:nvSpPr>
        <p:spPr>
          <a:xfrm>
            <a:off x="395536" y="1916832"/>
            <a:ext cx="8280920" cy="4016484"/>
          </a:xfrm>
          <a:prstGeom prst="rect">
            <a:avLst/>
          </a:prstGeom>
        </p:spPr>
        <p:txBody>
          <a:bodyPr wrap="square">
            <a:spAutoFit/>
          </a:bodyPr>
          <a:lstStyle/>
          <a:p>
            <a:pPr marL="355600" indent="-266700" algn="just">
              <a:buClr>
                <a:schemeClr val="bg2"/>
              </a:buClr>
              <a:buFont typeface="Wingdings 2" pitchFamily="18" charset="2"/>
              <a:buChar char="Þ"/>
            </a:pPr>
            <a:r>
              <a:rPr lang="es-MX" sz="1700" b="1" dirty="0" smtClean="0">
                <a:solidFill>
                  <a:schemeClr val="bg2"/>
                </a:solidFill>
                <a:cs typeface="Times New Roman" pitchFamily="18" charset="0"/>
              </a:rPr>
              <a:t>LOCALIZACIÓN</a:t>
            </a:r>
          </a:p>
          <a:p>
            <a:pPr algn="just"/>
            <a:r>
              <a:rPr lang="es-MX" sz="1700" dirty="0" smtClean="0">
                <a:cs typeface="Times New Roman" pitchFamily="18" charset="0"/>
              </a:rPr>
              <a:t>Coordenadas Geográficas: Al norte 21°41´, al sur 21°04´ de latitud norte; al este 100°12´, al oeste 100°45´ de longitud oeste. Su altura sobre el nivel del mar es de 2,100 metros. </a:t>
            </a:r>
          </a:p>
          <a:p>
            <a:pPr algn="just"/>
            <a:r>
              <a:rPr lang="es-MX" sz="1700" dirty="0" smtClean="0">
                <a:cs typeface="Times New Roman" pitchFamily="18" charset="0"/>
              </a:rPr>
              <a:t>La ciudad y el municipio de San Luis de la Paz están situados en la parte noreste del estado. El municipio colinda al norte con el estado de San Luis Potosí, al este con el municipio de Victoria, al sur con los municipios de Doctor Mora, San José Iturbide, San Miguel Allende y Dolores Hidalgo, al oeste con los municipios de Dolores Hidalgo, San Diego de la Unión y el estado de San Luis Potosí. La ciudad de San Luis de la Paz es al mismo tiempo la cabecera municipal.</a:t>
            </a:r>
          </a:p>
          <a:p>
            <a:pPr marL="355600" indent="-266700" algn="just">
              <a:buClr>
                <a:schemeClr val="bg2"/>
              </a:buClr>
              <a:buFont typeface="Wingdings 2" pitchFamily="18" charset="2"/>
              <a:buChar char="Þ"/>
            </a:pPr>
            <a:endParaRPr lang="es-MX" sz="1700" dirty="0" smtClean="0">
              <a:solidFill>
                <a:schemeClr val="bg2"/>
              </a:solidFill>
              <a:cs typeface="Times New Roman" pitchFamily="18" charset="0"/>
            </a:endParaRPr>
          </a:p>
          <a:p>
            <a:pPr marL="355600" indent="-266700" algn="just">
              <a:buClr>
                <a:schemeClr val="bg2"/>
              </a:buClr>
              <a:buFont typeface="Wingdings 2" pitchFamily="18" charset="2"/>
              <a:buChar char="Þ"/>
            </a:pPr>
            <a:r>
              <a:rPr lang="es-MX" sz="1700" b="1" dirty="0" smtClean="0">
                <a:solidFill>
                  <a:schemeClr val="bg2"/>
                </a:solidFill>
                <a:cs typeface="Times New Roman" pitchFamily="18" charset="0"/>
              </a:rPr>
              <a:t>EXTENSIÓN </a:t>
            </a:r>
          </a:p>
          <a:p>
            <a:pPr algn="just"/>
            <a:r>
              <a:rPr lang="es-MX" sz="1700" dirty="0" smtClean="0"/>
              <a:t>El municipio tiene una extensión territorial de 2,030.14 km² (783.84 mi cuadradas), siendo el segundo municipio de mayor extensión territorial del estado de Guanajuato. La segunda localidad con más habitantes del municipio es la Misión de Chichimecas y posteriormente el Mineral de Pozos.</a:t>
            </a:r>
            <a:endParaRPr lang="es-MX" sz="1700" dirty="0" smtClean="0">
              <a:cs typeface="Times New Roman" pitchFamily="18" charset="0"/>
            </a:endParaRPr>
          </a:p>
        </p:txBody>
      </p:sp>
      <p:cxnSp>
        <p:nvCxnSpPr>
          <p:cNvPr id="5" name="4 Conector recto"/>
          <p:cNvCxnSpPr/>
          <p:nvPr/>
        </p:nvCxnSpPr>
        <p:spPr>
          <a:xfrm>
            <a:off x="539552" y="1340768"/>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5</a:t>
            </a:fld>
            <a:endParaRPr lang="es-MX" dirty="0"/>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556792"/>
            <a:ext cx="8280920" cy="723275"/>
          </a:xfrm>
          <a:prstGeom prst="rect">
            <a:avLst/>
          </a:prstGeom>
        </p:spPr>
        <p:txBody>
          <a:bodyPr wrap="square">
            <a:spAutoFit/>
          </a:bodyPr>
          <a:lstStyle/>
          <a:p>
            <a:pPr algn="just"/>
            <a:endParaRPr lang="es-MX" sz="1400" dirty="0" smtClean="0"/>
          </a:p>
          <a:p>
            <a:pPr algn="just"/>
            <a:endParaRPr lang="es-MX" sz="1400" dirty="0" smtClean="0">
              <a:latin typeface="Times New Roman" pitchFamily="18" charset="0"/>
              <a:cs typeface="Times New Roman" pitchFamily="18" charset="0"/>
            </a:endParaRPr>
          </a:p>
          <a:p>
            <a:pPr algn="just"/>
            <a:endParaRPr lang="es-MX" sz="1300" dirty="0" smtClean="0">
              <a:latin typeface="Times New Roman" pitchFamily="18" charset="0"/>
              <a:cs typeface="Times New Roman" pitchFamily="18" charset="0"/>
            </a:endParaRPr>
          </a:p>
        </p:txBody>
      </p:sp>
      <p:cxnSp>
        <p:nvCxnSpPr>
          <p:cNvPr id="5" name="4 Conector recto"/>
          <p:cNvCxnSpPr/>
          <p:nvPr/>
        </p:nvCxnSpPr>
        <p:spPr>
          <a:xfrm>
            <a:off x="611560" y="1124744"/>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6</a:t>
            </a:fld>
            <a:endParaRPr lang="es-MX" dirty="0"/>
          </a:p>
        </p:txBody>
      </p:sp>
      <p:pic>
        <p:nvPicPr>
          <p:cNvPr id="9" name="8 Imagen" descr="http://www.e-local.gob.mx/work/templates/enciclo/guanajuato/municipios/mapas/map11033a.jpg"/>
          <p:cNvPicPr/>
          <p:nvPr/>
        </p:nvPicPr>
        <p:blipFill>
          <a:blip r:embed="rId2" cstate="print"/>
          <a:srcRect/>
          <a:stretch>
            <a:fillRect/>
          </a:stretch>
        </p:blipFill>
        <p:spPr bwMode="auto">
          <a:xfrm>
            <a:off x="1187624" y="1340768"/>
            <a:ext cx="6984776" cy="4680520"/>
          </a:xfrm>
          <a:prstGeom prst="rect">
            <a:avLst/>
          </a:prstGeom>
          <a:noFill/>
          <a:ln w="9525">
            <a:noFill/>
            <a:miter lim="800000"/>
            <a:headEnd/>
            <a:tailEnd/>
          </a:ln>
        </p:spPr>
      </p:pic>
      <p:sp>
        <p:nvSpPr>
          <p:cNvPr id="10" name="9 CuadroTexto"/>
          <p:cNvSpPr txBox="1"/>
          <p:nvPr/>
        </p:nvSpPr>
        <p:spPr>
          <a:xfrm>
            <a:off x="971600" y="6165304"/>
            <a:ext cx="6984776" cy="323165"/>
          </a:xfrm>
          <a:prstGeom prst="rect">
            <a:avLst/>
          </a:prstGeom>
          <a:noFill/>
        </p:spPr>
        <p:txBody>
          <a:bodyPr wrap="square" rtlCol="0">
            <a:spAutoFit/>
          </a:bodyPr>
          <a:lstStyle/>
          <a:p>
            <a:pPr marL="431800" indent="-342900" algn="ctr">
              <a:buClr>
                <a:schemeClr val="bg2"/>
              </a:buClr>
              <a:buFont typeface="+mj-lt"/>
              <a:buAutoNum type="arabicPeriod"/>
            </a:pPr>
            <a:r>
              <a:rPr lang="es-MX" sz="1500" b="1" cap="small" dirty="0" smtClean="0">
                <a:cs typeface="Times New Roman" pitchFamily="18" charset="0"/>
              </a:rPr>
              <a:t>Ubicación De San Luis De La Paz Y Colindancias.</a:t>
            </a:r>
            <a:endParaRPr lang="es-MX" sz="1500" b="1" cap="small" dirty="0">
              <a:cs typeface="Times New Roman" pitchFamily="18" charset="0"/>
            </a:endParaRPr>
          </a:p>
        </p:txBody>
      </p:sp>
      <p:sp>
        <p:nvSpPr>
          <p:cNvPr id="12" name="3 Título"/>
          <p:cNvSpPr>
            <a:spLocks noGrp="1"/>
          </p:cNvSpPr>
          <p:nvPr>
            <p:ph type="title"/>
          </p:nvPr>
        </p:nvSpPr>
        <p:spPr>
          <a:xfrm>
            <a:off x="467544" y="404664"/>
            <a:ext cx="820891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GEOGRAFÍA DE SAN LUIS DE LA PAZ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2"/>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39" presetClass="entr" presetSubtype="0" accel="10000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39" presetClass="entr" presetSubtype="0" accel="10000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39" presetClass="entr" presetSubtype="0" accel="10000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9"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0"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556792"/>
            <a:ext cx="8280920" cy="4524315"/>
          </a:xfrm>
          <a:prstGeom prst="rect">
            <a:avLst/>
          </a:prstGeom>
        </p:spPr>
        <p:txBody>
          <a:bodyPr wrap="square">
            <a:spAutoFit/>
          </a:bodyPr>
          <a:lstStyle/>
          <a:p>
            <a:pPr marL="355600" indent="-266700" algn="just">
              <a:buClr>
                <a:schemeClr val="bg2"/>
              </a:buClr>
              <a:buFont typeface="Wingdings 2" pitchFamily="18" charset="2"/>
              <a:buChar char="Þ"/>
            </a:pPr>
            <a:r>
              <a:rPr lang="es-MX" sz="1600" b="1" dirty="0" smtClean="0">
                <a:solidFill>
                  <a:schemeClr val="bg2"/>
                </a:solidFill>
                <a:cs typeface="Times New Roman" pitchFamily="18" charset="0"/>
              </a:rPr>
              <a:t>CLIMA</a:t>
            </a:r>
          </a:p>
          <a:p>
            <a:pPr algn="just"/>
            <a:r>
              <a:rPr lang="es-MX" sz="1600" dirty="0" smtClean="0">
                <a:cs typeface="Times New Roman" pitchFamily="18" charset="0"/>
              </a:rPr>
              <a:t>El clima predominante es semiseco con lluvias en verano; con una temperatura media anual de 16° C. Al noroeste vería a menos seco, con temperatura media anual entre 18°C y 22°C. La precipitación pluvial es de 387.5 milímetros, promedio anual. La temperatura máxima que se haya registrado en el municipio es de 19.8 °C (junio de 1995). </a:t>
            </a:r>
          </a:p>
          <a:p>
            <a:pPr algn="just"/>
            <a:endParaRPr lang="es-MX" sz="1600" dirty="0" smtClean="0">
              <a:solidFill>
                <a:srgbClr val="C00000"/>
              </a:solidFill>
              <a:cs typeface="Times New Roman" pitchFamily="18" charset="0"/>
            </a:endParaRPr>
          </a:p>
          <a:p>
            <a:pPr marL="355600" indent="-266700" algn="just">
              <a:buClr>
                <a:schemeClr val="bg2"/>
              </a:buClr>
              <a:buFont typeface="Wingdings 2" pitchFamily="18" charset="2"/>
              <a:buChar char="Þ"/>
            </a:pPr>
            <a:r>
              <a:rPr lang="es-MX" sz="1600" b="1" dirty="0" smtClean="0">
                <a:solidFill>
                  <a:schemeClr val="bg2"/>
                </a:solidFill>
                <a:cs typeface="Times New Roman" pitchFamily="18" charset="0"/>
              </a:rPr>
              <a:t>OROGRAFÍA </a:t>
            </a:r>
          </a:p>
          <a:p>
            <a:pPr algn="just"/>
            <a:r>
              <a:rPr lang="es-MX" sz="1600" dirty="0" smtClean="0">
                <a:cs typeface="Times New Roman" pitchFamily="18" charset="0"/>
              </a:rPr>
              <a:t>La Sierra Gorda cubre gran parte del territorio en la región norte y oriente. Dentro de ésta se encuentra la cordillera del Quijey. Entre los principales cerros están El Pilón, Balderas, Pelón, Infiernillo, Guerrero, Pinito, El Guajolote, Las Mesas, El Maguey, El Zacate, y La Esperanza, con una altura promedio de 2,300 metros sobre el nivel del mar. </a:t>
            </a:r>
          </a:p>
          <a:p>
            <a:pPr algn="just"/>
            <a:endParaRPr lang="es-MX" sz="1600" dirty="0" smtClean="0">
              <a:cs typeface="Times New Roman" pitchFamily="18" charset="0"/>
            </a:endParaRPr>
          </a:p>
          <a:p>
            <a:pPr marL="355600" indent="-266700" algn="just">
              <a:buClr>
                <a:schemeClr val="bg2"/>
              </a:buClr>
              <a:buFont typeface="Wingdings 2" pitchFamily="18" charset="2"/>
              <a:buChar char="Þ"/>
            </a:pPr>
            <a:r>
              <a:rPr lang="es-MX" sz="1600" b="1" dirty="0" smtClean="0">
                <a:solidFill>
                  <a:schemeClr val="bg2"/>
                </a:solidFill>
                <a:cs typeface="Times New Roman" pitchFamily="18" charset="0"/>
              </a:rPr>
              <a:t>HIDROGRAFÍA</a:t>
            </a:r>
          </a:p>
          <a:p>
            <a:pPr algn="just"/>
            <a:r>
              <a:rPr lang="es-MX" sz="1600" dirty="0" smtClean="0">
                <a:cs typeface="Times New Roman" pitchFamily="18" charset="0"/>
              </a:rPr>
              <a:t>  Debido a que la parte norte del municipio es montañosa, existen muchos arroyos que descienden por ella. El Boso, que recibe las aguas del Barbellón, es uno de los principales arroyos. Cuenta también con dos presas, las Adjuntas y la Encina. El río Manzanares es el más notable del municipio; al norte se encuentra el río Santa María, que en un corto trecho sirve de límite con el estado de San Luis Potosí. </a:t>
            </a:r>
          </a:p>
        </p:txBody>
      </p:sp>
      <p:cxnSp>
        <p:nvCxnSpPr>
          <p:cNvPr id="5" name="4 Conector recto"/>
          <p:cNvCxnSpPr/>
          <p:nvPr/>
        </p:nvCxnSpPr>
        <p:spPr>
          <a:xfrm>
            <a:off x="539552" y="1340768"/>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7</a:t>
            </a:fld>
            <a:endParaRPr lang="es-MX" dirty="0"/>
          </a:p>
        </p:txBody>
      </p:sp>
      <p:sp>
        <p:nvSpPr>
          <p:cNvPr id="10" name="3 Título"/>
          <p:cNvSpPr>
            <a:spLocks noGrp="1"/>
          </p:cNvSpPr>
          <p:nvPr>
            <p:ph type="title"/>
          </p:nvPr>
        </p:nvSpPr>
        <p:spPr>
          <a:xfrm>
            <a:off x="467544" y="548680"/>
            <a:ext cx="820891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GEOGRAFÍA DE SAN LUIS DE LA PAZ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628800"/>
            <a:ext cx="8280920" cy="4524315"/>
          </a:xfrm>
          <a:prstGeom prst="rect">
            <a:avLst/>
          </a:prstGeom>
        </p:spPr>
        <p:txBody>
          <a:bodyPr wrap="square">
            <a:spAutoFit/>
          </a:bodyPr>
          <a:lstStyle/>
          <a:p>
            <a:pPr algn="just">
              <a:buClr>
                <a:schemeClr val="bg2"/>
              </a:buClr>
              <a:buFont typeface="Wingdings 2" pitchFamily="18" charset="2"/>
              <a:buChar char="Þ"/>
            </a:pPr>
            <a:r>
              <a:rPr lang="es-MX" sz="1600" b="1" dirty="0" smtClean="0">
                <a:solidFill>
                  <a:schemeClr val="bg2"/>
                </a:solidFill>
                <a:cs typeface="Times New Roman" pitchFamily="18" charset="0"/>
              </a:rPr>
              <a:t>FLORA  </a:t>
            </a:r>
          </a:p>
          <a:p>
            <a:pPr algn="just"/>
            <a:r>
              <a:rPr lang="es-MX" sz="1600" dirty="0" smtClean="0">
                <a:cs typeface="Times New Roman" pitchFamily="18" charset="0"/>
              </a:rPr>
              <a:t>Está integrada por bloque de encino, pino y de nopalera; existen especies forrajeras como navajita, triguillo, lobero, landrilla gigante, tempranero, búfalo, mezquite, azucarado, falsa grama, flechilla, tres barbas, gramilla, mezquite grande, popotillo plateado, guía y colorado. Además se pueden encontrar otras especies como táscate, madroño, nopalera, palma china, huizache y gatuño. </a:t>
            </a:r>
          </a:p>
          <a:p>
            <a:pPr algn="just">
              <a:buFont typeface="Wingdings" pitchFamily="2" charset="2"/>
              <a:buChar char="Ø"/>
            </a:pPr>
            <a:endParaRPr lang="es-MX" sz="1600" dirty="0" smtClean="0">
              <a:solidFill>
                <a:srgbClr val="C00000"/>
              </a:solidFill>
              <a:cs typeface="Times New Roman" pitchFamily="18" charset="0"/>
            </a:endParaRPr>
          </a:p>
          <a:p>
            <a:pPr algn="just"/>
            <a:endParaRPr lang="es-MX" sz="1600" dirty="0" smtClean="0">
              <a:solidFill>
                <a:srgbClr val="C00000"/>
              </a:solidFill>
              <a:cs typeface="Times New Roman" pitchFamily="18" charset="0"/>
            </a:endParaRPr>
          </a:p>
          <a:p>
            <a:pPr algn="just">
              <a:buClr>
                <a:schemeClr val="bg2"/>
              </a:buClr>
              <a:buFont typeface="Wingdings 2" pitchFamily="18" charset="2"/>
              <a:buChar char="Þ"/>
            </a:pPr>
            <a:r>
              <a:rPr lang="es-MX" sz="1600" b="1" dirty="0" smtClean="0">
                <a:solidFill>
                  <a:schemeClr val="bg2"/>
                </a:solidFill>
                <a:cs typeface="Times New Roman" pitchFamily="18" charset="0"/>
              </a:rPr>
              <a:t>FAUNA </a:t>
            </a:r>
          </a:p>
          <a:p>
            <a:pPr algn="just"/>
            <a:r>
              <a:rPr lang="es-MX" sz="1600" dirty="0" smtClean="0">
                <a:cs typeface="Times New Roman" pitchFamily="18" charset="0"/>
              </a:rPr>
              <a:t>La fauna que predomina está formada por roedores, como conejo, liebre, ardilla y tejón; aves, como codorniz, águila, halcón, zopilote, patos y gavilán, herbívoros, como el venado y el ciervo. </a:t>
            </a:r>
          </a:p>
          <a:p>
            <a:pPr algn="just"/>
            <a:endParaRPr lang="es-MX" sz="1600" dirty="0" smtClean="0">
              <a:cs typeface="Times New Roman" pitchFamily="18" charset="0"/>
            </a:endParaRPr>
          </a:p>
          <a:p>
            <a:pPr algn="just"/>
            <a:endParaRPr lang="es-MX" sz="1600" dirty="0" smtClean="0">
              <a:cs typeface="Times New Roman" pitchFamily="18" charset="0"/>
            </a:endParaRPr>
          </a:p>
          <a:p>
            <a:pPr algn="just">
              <a:buClr>
                <a:schemeClr val="bg2"/>
              </a:buClr>
              <a:buFont typeface="Wingdings 2" pitchFamily="18" charset="2"/>
              <a:buChar char="Þ"/>
            </a:pPr>
            <a:r>
              <a:rPr lang="es-MX" sz="1600" b="1" dirty="0" smtClean="0">
                <a:solidFill>
                  <a:schemeClr val="bg2"/>
                </a:solidFill>
                <a:cs typeface="Times New Roman" pitchFamily="18" charset="0"/>
              </a:rPr>
              <a:t>CLASIFICACIÓN Y USO DEL SUELO  </a:t>
            </a:r>
          </a:p>
          <a:p>
            <a:pPr algn="just"/>
            <a:r>
              <a:rPr lang="es-MX" sz="1600" dirty="0" smtClean="0">
                <a:cs typeface="Times New Roman" pitchFamily="18" charset="0"/>
              </a:rPr>
              <a:t>Los suelos del municipio son de estructura blocosa subangular a angular, con consistencia de friable a muy firme, de textura franco arenosa a limo arcillosa, pH de 6.4 a 7.8 y origen inchú a aluvial. En cuanto a la distribución de la tenencia de la tierra hay 159,194 hectáreas de pequeña propiedad y 22,486 de superficie ejidal. </a:t>
            </a:r>
            <a:endParaRPr lang="es-MX" sz="1600" dirty="0">
              <a:cs typeface="Times New Roman" pitchFamily="18" charset="0"/>
            </a:endParaRPr>
          </a:p>
        </p:txBody>
      </p:sp>
      <p:cxnSp>
        <p:nvCxnSpPr>
          <p:cNvPr id="5" name="4 Conector recto"/>
          <p:cNvCxnSpPr/>
          <p:nvPr/>
        </p:nvCxnSpPr>
        <p:spPr>
          <a:xfrm>
            <a:off x="539552" y="1340768"/>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8</a:t>
            </a:fld>
            <a:endParaRPr lang="es-MX" dirty="0"/>
          </a:p>
        </p:txBody>
      </p:sp>
      <p:sp>
        <p:nvSpPr>
          <p:cNvPr id="10" name="3 Título"/>
          <p:cNvSpPr txBox="1">
            <a:spLocks/>
          </p:cNvSpPr>
          <p:nvPr/>
        </p:nvSpPr>
        <p:spPr>
          <a:xfrm>
            <a:off x="467544" y="548680"/>
            <a:ext cx="8208912" cy="641226"/>
          </a:xfrm>
          <a:prstGeom prst="rect">
            <a:avLst/>
          </a:prstGeom>
        </p:spPr>
        <p:txBody>
          <a:bodyPr bIns="9144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Times New Roman" pitchFamily="18" charset="0"/>
              </a:rPr>
              <a:t>    GEOGRAFÍA DE SAN LUIS DE LA PAZ GUANAJUATO</a:t>
            </a:r>
            <a:endParaRPr kumimoji="0" lang="es-MX" sz="28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24744"/>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9</a:t>
            </a:fld>
            <a:endParaRPr lang="es-MX" dirty="0"/>
          </a:p>
        </p:txBody>
      </p:sp>
      <p:pic>
        <p:nvPicPr>
          <p:cNvPr id="1026" name="Picture 2" descr="D:\Desktop\mapa_guanajuato_rutas.jpg"/>
          <p:cNvPicPr>
            <a:picLocks noChangeAspect="1" noChangeArrowheads="1"/>
          </p:cNvPicPr>
          <p:nvPr/>
        </p:nvPicPr>
        <p:blipFill>
          <a:blip r:embed="rId2" cstate="print"/>
          <a:srcRect/>
          <a:stretch>
            <a:fillRect/>
          </a:stretch>
        </p:blipFill>
        <p:spPr bwMode="auto">
          <a:xfrm>
            <a:off x="1187624" y="1268759"/>
            <a:ext cx="6192688" cy="4908011"/>
          </a:xfrm>
          <a:prstGeom prst="rect">
            <a:avLst/>
          </a:prstGeom>
          <a:noFill/>
        </p:spPr>
      </p:pic>
      <p:sp>
        <p:nvSpPr>
          <p:cNvPr id="12" name="3 Título"/>
          <p:cNvSpPr>
            <a:spLocks noGrp="1"/>
          </p:cNvSpPr>
          <p:nvPr>
            <p:ph type="title"/>
          </p:nvPr>
        </p:nvSpPr>
        <p:spPr>
          <a:xfrm>
            <a:off x="251520" y="332656"/>
            <a:ext cx="856895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EQUIPAMIENTO URBANO EN EL ESTADO DE GUANAJUATO</a:t>
            </a:r>
            <a:endParaRPr lang="es-MX"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12 CuadroTexto"/>
          <p:cNvSpPr txBox="1"/>
          <p:nvPr/>
        </p:nvSpPr>
        <p:spPr>
          <a:xfrm>
            <a:off x="971600" y="6165304"/>
            <a:ext cx="6984776" cy="323165"/>
          </a:xfrm>
          <a:prstGeom prst="rect">
            <a:avLst/>
          </a:prstGeom>
          <a:noFill/>
        </p:spPr>
        <p:txBody>
          <a:bodyPr wrap="square" rtlCol="0">
            <a:spAutoFit/>
          </a:bodyPr>
          <a:lstStyle/>
          <a:p>
            <a:pPr marL="431800" indent="-342900" algn="ctr">
              <a:buClr>
                <a:schemeClr val="bg2"/>
              </a:buClr>
              <a:buFont typeface="+mj-lt"/>
              <a:buAutoNum type="arabicPeriod" startAt="2"/>
            </a:pPr>
            <a:r>
              <a:rPr lang="es-MX" sz="1500" b="1" cap="small" dirty="0" smtClean="0">
                <a:cs typeface="Times New Roman" pitchFamily="18" charset="0"/>
              </a:rPr>
              <a:t>Equipamiento Urbano En El Estado De Guanajuato.</a:t>
            </a:r>
            <a:endParaRPr lang="es-MX" sz="1500" b="1" cap="small" dirty="0">
              <a:cs typeface="Times New Roman" pitchFamily="18" charset="0"/>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2"/>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10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26" dur="10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27" dur="10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IPN">
      <a:dk1>
        <a:sysClr val="windowText" lastClr="000000"/>
      </a:dk1>
      <a:lt1>
        <a:sysClr val="window" lastClr="FFFFFF"/>
      </a:lt1>
      <a:dk2>
        <a:srgbClr val="8B0723"/>
      </a:dk2>
      <a:lt2>
        <a:srgbClr val="8B0723"/>
      </a:lt2>
      <a:accent1>
        <a:srgbClr val="7F0620"/>
      </a:accent1>
      <a:accent2>
        <a:srgbClr val="8B0723"/>
      </a:accent2>
      <a:accent3>
        <a:srgbClr val="7F0620"/>
      </a:accent3>
      <a:accent4>
        <a:srgbClr val="8B0723"/>
      </a:accent4>
      <a:accent5>
        <a:srgbClr val="7F0620"/>
      </a:accent5>
      <a:accent6>
        <a:srgbClr val="CF0A33"/>
      </a:accent6>
      <a:hlink>
        <a:srgbClr val="8B0723"/>
      </a:hlink>
      <a:folHlink>
        <a:srgbClr val="9900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2155</TotalTime>
  <Words>2079</Words>
  <Application>Microsoft Office PowerPoint</Application>
  <PresentationFormat>Carta (216 x 279 mm)</PresentationFormat>
  <Paragraphs>148</Paragraphs>
  <Slides>19</Slides>
  <Notes>1</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Equidad</vt:lpstr>
      <vt:lpstr>INSTITUTO   POLITÉCNICO   NACIONAL</vt:lpstr>
      <vt:lpstr>Diapositiva 2</vt:lpstr>
      <vt:lpstr>I.   JUSTIFICACIÓN DEL PROYECTO</vt:lpstr>
      <vt:lpstr>Diapositiva 4</vt:lpstr>
      <vt:lpstr>    GEOGRAFÍA DE SAN LUIS DE LA PAZ GUANAJUATO</vt:lpstr>
      <vt:lpstr>    GEOGRAFÍA DE SAN LUIS DE LA PAZ GUANAJUATO</vt:lpstr>
      <vt:lpstr>    GEOGRAFÍA DE SAN LUIS DE LA PAZ GUANAJUATO</vt:lpstr>
      <vt:lpstr>Diapositiva 8</vt:lpstr>
      <vt:lpstr>    EQUIPAMIENTO URBANO EN EL ESTADO DE GUANAJUATO</vt:lpstr>
      <vt:lpstr>INFRAESTRUCTURA DE RIEGO EN EL ESTADO DE GUANAJUATO</vt:lpstr>
      <vt:lpstr>MAPA DE INFRAESTRUCTURA TURÍSTICA EN EL ESTADO DE GUANAJUATO</vt:lpstr>
      <vt:lpstr>Diapositiva 12</vt:lpstr>
      <vt:lpstr>Diapositiva 13</vt:lpstr>
      <vt:lpstr>Diapositiva 14</vt:lpstr>
      <vt:lpstr>Diapositiva 15</vt:lpstr>
      <vt:lpstr>Diapositiva 16</vt:lpstr>
      <vt:lpstr>Diapositiva 17</vt:lpstr>
      <vt:lpstr>Diapositiva 18</vt:lpstr>
      <vt:lpstr>IV.    Bibliografía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POLITECNICO NACIONAL</dc:title>
  <dc:creator>BARBOSA MORENO</dc:creator>
  <cp:lastModifiedBy>MARCO POLO</cp:lastModifiedBy>
  <cp:revision>221</cp:revision>
  <dcterms:created xsi:type="dcterms:W3CDTF">2010-07-14T15:57:59Z</dcterms:created>
  <dcterms:modified xsi:type="dcterms:W3CDTF">2010-12-02T19:33:24Z</dcterms:modified>
</cp:coreProperties>
</file>