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59" r:id="rId2"/>
    <p:sldId id="360" r:id="rId3"/>
    <p:sldId id="361" r:id="rId4"/>
    <p:sldId id="362" r:id="rId5"/>
    <p:sldId id="363" r:id="rId6"/>
    <p:sldId id="364" r:id="rId7"/>
    <p:sldId id="365" r:id="rId8"/>
    <p:sldId id="366" r:id="rId9"/>
    <p:sldId id="367" r:id="rId10"/>
    <p:sldId id="368" r:id="rId11"/>
    <p:sldId id="369" r:id="rId12"/>
    <p:sldId id="370" r:id="rId13"/>
    <p:sldId id="371" r:id="rId14"/>
    <p:sldId id="372" r:id="rId15"/>
    <p:sldId id="373" r:id="rId16"/>
    <p:sldId id="374" r:id="rId1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0000"/>
    <a:srgbClr val="008000"/>
    <a:srgbClr val="2173EB"/>
    <a:srgbClr val="A50021"/>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0" autoAdjust="0"/>
    <p:restoredTop sz="94660"/>
  </p:normalViewPr>
  <p:slideViewPr>
    <p:cSldViewPr>
      <p:cViewPr varScale="1">
        <p:scale>
          <a:sx n="69" d="100"/>
          <a:sy n="69" d="100"/>
        </p:scale>
        <p:origin x="-46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C84C013-BF2B-47C4-B0CE-7BD6CCDFE368}" type="datetimeFigureOut">
              <a:rPr lang="es-ES"/>
              <a:pPr>
                <a:defRPr/>
              </a:pPr>
              <a:t>27/01/2012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5A8E7E3-2D46-46DE-BD3F-399BB5B68EF1}"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FDF5C9A-D7C3-4BB2-849A-49CDBD58E10F}" type="slidenum">
              <a:rPr lang="es-ES" smtClean="0"/>
              <a:pPr/>
              <a:t>13</a:t>
            </a:fld>
            <a:endParaRPr lang="es-ES" smtClean="0"/>
          </a:p>
        </p:txBody>
      </p:sp>
      <p:sp>
        <p:nvSpPr>
          <p:cNvPr id="20483" name="Rectangle 2"/>
          <p:cNvSpPr>
            <a:spLocks noRot="1" noChangeArrowheads="1" noTextEdit="1"/>
          </p:cNvSpPr>
          <p:nvPr>
            <p:ph type="sldImg"/>
          </p:nvPr>
        </p:nvSpPr>
        <p:spPr>
          <a:xfrm>
            <a:off x="1190625" y="704850"/>
            <a:ext cx="4521200" cy="3390900"/>
          </a:xfrm>
          <a:ln/>
        </p:spPr>
      </p:sp>
      <p:sp>
        <p:nvSpPr>
          <p:cNvPr id="20484" name="Rectangle 3"/>
          <p:cNvSpPr>
            <a:spLocks noGrp="1" noChangeArrowheads="1"/>
          </p:cNvSpPr>
          <p:nvPr>
            <p:ph type="body" idx="1"/>
          </p:nvPr>
        </p:nvSpPr>
        <p:spPr>
          <a:xfrm>
            <a:off x="931863" y="4376738"/>
            <a:ext cx="5035550" cy="4098925"/>
          </a:xfrm>
          <a:noFill/>
          <a:ln/>
        </p:spPr>
        <p:txBody>
          <a:bodyPr/>
          <a:lstStyle/>
          <a:p>
            <a:pPr eaLnBrk="1" hangingPunct="1"/>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BB259BD-F52F-4658-9735-3B06F0BEEF8B}" type="slidenum">
              <a:rPr lang="es-ES" smtClean="0"/>
              <a:pPr/>
              <a:t>14</a:t>
            </a:fld>
            <a:endParaRPr lang="es-ES" smtClean="0"/>
          </a:p>
        </p:txBody>
      </p:sp>
      <p:sp>
        <p:nvSpPr>
          <p:cNvPr id="21507" name="Rectangle 2"/>
          <p:cNvSpPr>
            <a:spLocks noRot="1" noChangeArrowheads="1" noTextEdit="1"/>
          </p:cNvSpPr>
          <p:nvPr>
            <p:ph type="sldImg"/>
          </p:nvPr>
        </p:nvSpPr>
        <p:spPr>
          <a:xfrm>
            <a:off x="1190625" y="704850"/>
            <a:ext cx="4521200" cy="3390900"/>
          </a:xfrm>
          <a:ln/>
        </p:spPr>
      </p:sp>
      <p:sp>
        <p:nvSpPr>
          <p:cNvPr id="21508" name="Rectangle 3"/>
          <p:cNvSpPr>
            <a:spLocks noGrp="1" noChangeArrowheads="1"/>
          </p:cNvSpPr>
          <p:nvPr>
            <p:ph type="body" idx="1"/>
          </p:nvPr>
        </p:nvSpPr>
        <p:spPr>
          <a:xfrm>
            <a:off x="931863" y="4376738"/>
            <a:ext cx="5035550" cy="4098925"/>
          </a:xfrm>
          <a:noFill/>
          <a:ln/>
        </p:spPr>
        <p:txBody>
          <a:bodyPr/>
          <a:lstStyle/>
          <a:p>
            <a:pPr eaLnBrk="1" hangingPunct="1"/>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061"/>
          <p:cNvSpPr>
            <a:spLocks noChangeShapeType="1"/>
          </p:cNvSpPr>
          <p:nvPr/>
        </p:nvSpPr>
        <p:spPr bwMode="auto">
          <a:xfrm>
            <a:off x="0" y="2147888"/>
            <a:ext cx="9144000" cy="0"/>
          </a:xfrm>
          <a:prstGeom prst="line">
            <a:avLst/>
          </a:prstGeom>
          <a:noFill/>
          <a:ln w="635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endParaRPr>
          </a:p>
        </p:txBody>
      </p:sp>
      <p:sp>
        <p:nvSpPr>
          <p:cNvPr id="5" name="Text Box 2064"/>
          <p:cNvSpPr txBox="1">
            <a:spLocks noChangeArrowheads="1"/>
          </p:cNvSpPr>
          <p:nvPr/>
        </p:nvSpPr>
        <p:spPr bwMode="auto">
          <a:xfrm>
            <a:off x="4284663" y="257175"/>
            <a:ext cx="2657475" cy="346075"/>
          </a:xfrm>
          <a:prstGeom prst="rect">
            <a:avLst/>
          </a:prstGeom>
          <a:noFill/>
          <a:ln w="9525">
            <a:noFill/>
            <a:miter lim="800000"/>
            <a:headEnd/>
            <a:tailEnd/>
          </a:ln>
          <a:effectLst/>
        </p:spPr>
        <p:txBody>
          <a:bodyPr lIns="102833" tIns="51417" rIns="102833" bIns="51417">
            <a:spAutoFit/>
          </a:bodyPr>
          <a:lstStyle/>
          <a:p>
            <a:pPr defTabSz="1028700">
              <a:spcBef>
                <a:spcPct val="50000"/>
              </a:spcBef>
              <a:defRPr/>
            </a:pPr>
            <a:endParaRPr lang="es-MX" sz="1600"/>
          </a:p>
        </p:txBody>
      </p:sp>
      <p:pic>
        <p:nvPicPr>
          <p:cNvPr id="6" name="Picture 2071" descr="esime"/>
          <p:cNvPicPr>
            <a:picLocks noChangeAspect="1" noChangeArrowheads="1"/>
          </p:cNvPicPr>
          <p:nvPr userDrawn="1"/>
        </p:nvPicPr>
        <p:blipFill>
          <a:blip r:embed="rId2" cstate="print"/>
          <a:srcRect/>
          <a:stretch>
            <a:fillRect/>
          </a:stretch>
        </p:blipFill>
        <p:spPr bwMode="auto">
          <a:xfrm>
            <a:off x="7324725" y="112713"/>
            <a:ext cx="1619250" cy="1449387"/>
          </a:xfrm>
          <a:prstGeom prst="rect">
            <a:avLst/>
          </a:prstGeom>
          <a:noFill/>
          <a:ln w="9525">
            <a:noFill/>
            <a:miter lim="800000"/>
            <a:headEnd/>
            <a:tailEnd/>
          </a:ln>
        </p:spPr>
      </p:pic>
      <p:pic>
        <p:nvPicPr>
          <p:cNvPr id="7" name="Picture 1"/>
          <p:cNvPicPr>
            <a:picLocks noChangeAspect="1" noChangeArrowheads="1"/>
          </p:cNvPicPr>
          <p:nvPr userDrawn="1"/>
        </p:nvPicPr>
        <p:blipFill>
          <a:blip r:embed="rId3" cstate="print"/>
          <a:srcRect/>
          <a:stretch>
            <a:fillRect/>
          </a:stretch>
        </p:blipFill>
        <p:spPr bwMode="auto">
          <a:xfrm>
            <a:off x="141288" y="0"/>
            <a:ext cx="1622425" cy="1917700"/>
          </a:xfrm>
          <a:prstGeom prst="rect">
            <a:avLst/>
          </a:prstGeom>
          <a:noFill/>
          <a:ln w="9525">
            <a:noFill/>
            <a:miter lim="800000"/>
            <a:headEnd/>
            <a:tailEnd/>
          </a:ln>
        </p:spPr>
      </p:pic>
      <p:sp>
        <p:nvSpPr>
          <p:cNvPr id="61443" name="Rectangle 2051"/>
          <p:cNvSpPr>
            <a:spLocks noGrp="1" noChangeArrowheads="1"/>
          </p:cNvSpPr>
          <p:nvPr>
            <p:ph type="ctrTitle"/>
          </p:nvPr>
        </p:nvSpPr>
        <p:spPr>
          <a:xfrm>
            <a:off x="266700" y="2451100"/>
            <a:ext cx="7977188" cy="1625600"/>
          </a:xfrm>
        </p:spPr>
        <p:txBody>
          <a:bodyPr/>
          <a:lstStyle>
            <a:lvl1pPr algn="ctr">
              <a:defRPr sz="3500"/>
            </a:lvl1pPr>
          </a:lstStyle>
          <a:p>
            <a:endParaRPr lang="es-MX"/>
          </a:p>
        </p:txBody>
      </p:sp>
      <p:sp>
        <p:nvSpPr>
          <p:cNvPr id="61444" name="Rectangle 2052"/>
          <p:cNvSpPr>
            <a:spLocks noGrp="1" noChangeArrowheads="1"/>
          </p:cNvSpPr>
          <p:nvPr>
            <p:ph type="subTitle" idx="1"/>
          </p:nvPr>
        </p:nvSpPr>
        <p:spPr>
          <a:xfrm>
            <a:off x="611188" y="4941888"/>
            <a:ext cx="7200900" cy="720725"/>
          </a:xfrm>
        </p:spPr>
        <p:txBody>
          <a:bodyPr/>
          <a:lstStyle>
            <a:lvl1pPr marL="301625" indent="-301625" algn="l">
              <a:defRPr sz="1800"/>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3 CuadroTexto"/>
          <p:cNvSpPr txBox="1"/>
          <p:nvPr userDrawn="1"/>
        </p:nvSpPr>
        <p:spPr>
          <a:xfrm>
            <a:off x="7500938" y="6491288"/>
            <a:ext cx="1643062" cy="366712"/>
          </a:xfrm>
          <a:prstGeom prst="rect">
            <a:avLst/>
          </a:prstGeom>
          <a:noFill/>
        </p:spPr>
        <p:txBody>
          <a:bodyPr>
            <a:spAutoFit/>
          </a:bodyPr>
          <a:lstStyle/>
          <a:p>
            <a:pPr algn="ctr">
              <a:defRPr/>
            </a:pPr>
            <a:fld id="{554B8A1B-23B7-4AD8-A355-6C66EC701146}" type="slidenum">
              <a:rPr lang="en-US" b="1">
                <a:solidFill>
                  <a:schemeClr val="bg1"/>
                </a:solidFill>
                <a:latin typeface="Eurostile" pitchFamily="34" charset="0"/>
              </a:rPr>
              <a:pPr algn="ctr">
                <a:defRPr/>
              </a:pPr>
              <a:t>‹Nº›</a:t>
            </a:fld>
            <a:endParaRPr lang="en-US" b="1" dirty="0">
              <a:solidFill>
                <a:schemeClr val="bg1"/>
              </a:solidFill>
              <a:latin typeface="Eurostile" pitchFamily="34" charset="0"/>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Título"/>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advClick="0" advTm="200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2 CuadroTexto"/>
          <p:cNvSpPr txBox="1"/>
          <p:nvPr userDrawn="1"/>
        </p:nvSpPr>
        <p:spPr>
          <a:xfrm>
            <a:off x="7500938" y="6491288"/>
            <a:ext cx="1643062" cy="366712"/>
          </a:xfrm>
          <a:prstGeom prst="rect">
            <a:avLst/>
          </a:prstGeom>
          <a:noFill/>
        </p:spPr>
        <p:txBody>
          <a:bodyPr>
            <a:spAutoFit/>
          </a:bodyPr>
          <a:lstStyle/>
          <a:p>
            <a:pPr algn="ctr">
              <a:defRPr/>
            </a:pPr>
            <a:fld id="{6666D60D-2465-45BF-8C38-0BB8639629F6}" type="slidenum">
              <a:rPr lang="en-US" b="1">
                <a:solidFill>
                  <a:schemeClr val="bg1"/>
                </a:solidFill>
                <a:latin typeface="Eurostile" pitchFamily="34" charset="0"/>
              </a:rPr>
              <a:pPr algn="ctr">
                <a:defRPr/>
              </a:pPr>
              <a:t>‹Nº›</a:t>
            </a:fld>
            <a:endParaRPr lang="en-US" b="1" dirty="0">
              <a:solidFill>
                <a:schemeClr val="bg1"/>
              </a:solidFill>
              <a:latin typeface="Eurostile"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6" name="5 CuadroTexto"/>
          <p:cNvSpPr txBox="1"/>
          <p:nvPr userDrawn="1"/>
        </p:nvSpPr>
        <p:spPr>
          <a:xfrm>
            <a:off x="7500938" y="6488113"/>
            <a:ext cx="1643062" cy="366712"/>
          </a:xfrm>
          <a:prstGeom prst="rect">
            <a:avLst/>
          </a:prstGeom>
          <a:noFill/>
        </p:spPr>
        <p:txBody>
          <a:bodyPr>
            <a:spAutoFit/>
          </a:bodyPr>
          <a:lstStyle/>
          <a:p>
            <a:pPr algn="ctr">
              <a:defRPr/>
            </a:pPr>
            <a:fld id="{DF16A436-627B-4239-942F-78C3F830848B}" type="slidenum">
              <a:rPr lang="en-US" b="1">
                <a:solidFill>
                  <a:schemeClr val="bg1"/>
                </a:solidFill>
                <a:latin typeface="Eurostile" pitchFamily="34" charset="0"/>
              </a:rPr>
              <a:pPr algn="ctr">
                <a:defRPr/>
              </a:pPr>
              <a:t>‹Nº›</a:t>
            </a:fld>
            <a:endParaRPr lang="en-US" b="1" dirty="0">
              <a:solidFill>
                <a:schemeClr val="bg1"/>
              </a:solidFill>
              <a:latin typeface="Eurostile" pitchFamily="34" charset="0"/>
            </a:endParaRPr>
          </a:p>
        </p:txBody>
      </p:sp>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n-U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4" name="3 CuadroTexto"/>
          <p:cNvSpPr txBox="1"/>
          <p:nvPr userDrawn="1"/>
        </p:nvSpPr>
        <p:spPr>
          <a:xfrm>
            <a:off x="7500938" y="6488113"/>
            <a:ext cx="1643062" cy="366712"/>
          </a:xfrm>
          <a:prstGeom prst="rect">
            <a:avLst/>
          </a:prstGeom>
          <a:noFill/>
        </p:spPr>
        <p:txBody>
          <a:bodyPr>
            <a:spAutoFit/>
          </a:bodyPr>
          <a:lstStyle/>
          <a:p>
            <a:pPr algn="ctr">
              <a:defRPr/>
            </a:pPr>
            <a:fld id="{A49D707F-F2D4-4BEF-880D-A52A4F49AA3D}" type="slidenum">
              <a:rPr lang="en-US" b="1">
                <a:solidFill>
                  <a:schemeClr val="bg1"/>
                </a:solidFill>
                <a:latin typeface="Eurostile" pitchFamily="34" charset="0"/>
              </a:rPr>
              <a:pPr algn="ctr">
                <a:defRPr/>
              </a:pPr>
              <a:t>‹Nº›</a:t>
            </a:fld>
            <a:endParaRPr lang="en-US" b="1" dirty="0">
              <a:solidFill>
                <a:schemeClr val="bg1"/>
              </a:solidFill>
              <a:latin typeface="Eurostile" pitchFamily="34" charset="0"/>
            </a:endParaRPr>
          </a:p>
        </p:txBody>
      </p:sp>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3 Marcador de fecha"/>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3"/>
          <p:cNvPicPr>
            <a:picLocks noChangeAspect="1" noChangeArrowheads="1"/>
          </p:cNvPicPr>
          <p:nvPr userDrawn="1"/>
        </p:nvPicPr>
        <p:blipFill>
          <a:blip r:embed="rId7" cstate="print"/>
          <a:srcRect/>
          <a:stretch>
            <a:fillRect/>
          </a:stretch>
        </p:blipFill>
        <p:spPr bwMode="auto">
          <a:xfrm>
            <a:off x="-38100" y="-26988"/>
            <a:ext cx="9220200" cy="1295401"/>
          </a:xfrm>
          <a:prstGeom prst="rect">
            <a:avLst/>
          </a:prstGeom>
          <a:noFill/>
          <a:ln w="9525">
            <a:noFill/>
            <a:miter lim="800000"/>
            <a:headEnd/>
            <a:tailEnd/>
          </a:ln>
        </p:spPr>
      </p:pic>
      <p:sp>
        <p:nvSpPr>
          <p:cNvPr id="1027" name="Rectangle 7"/>
          <p:cNvSpPr>
            <a:spLocks noGrp="1" noChangeArrowheads="1"/>
          </p:cNvSpPr>
          <p:nvPr>
            <p:ph type="title"/>
          </p:nvPr>
        </p:nvSpPr>
        <p:spPr bwMode="auto">
          <a:xfrm>
            <a:off x="1403350" y="257175"/>
            <a:ext cx="7596188" cy="795338"/>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514350" y="1371600"/>
            <a:ext cx="8228013" cy="488315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84"/>
          <p:cNvPicPr>
            <a:picLocks noChangeAspect="1" noChangeArrowheads="1"/>
          </p:cNvPicPr>
          <p:nvPr userDrawn="1"/>
        </p:nvPicPr>
        <p:blipFill>
          <a:blip r:embed="rId8" cstate="print"/>
          <a:srcRect/>
          <a:stretch>
            <a:fillRect/>
          </a:stretch>
        </p:blipFill>
        <p:spPr bwMode="auto">
          <a:xfrm>
            <a:off x="2808288" y="6308725"/>
            <a:ext cx="6372225" cy="549275"/>
          </a:xfrm>
          <a:prstGeom prst="rect">
            <a:avLst/>
          </a:prstGeom>
          <a:noFill/>
          <a:ln w="9525">
            <a:noFill/>
            <a:miter lim="800000"/>
            <a:headEnd/>
            <a:tailEnd/>
          </a:ln>
        </p:spPr>
      </p:pic>
      <p:pic>
        <p:nvPicPr>
          <p:cNvPr id="1030" name="Picture 86"/>
          <p:cNvPicPr>
            <a:picLocks noChangeAspect="1" noChangeArrowheads="1"/>
          </p:cNvPicPr>
          <p:nvPr userDrawn="1"/>
        </p:nvPicPr>
        <p:blipFill>
          <a:blip r:embed="rId9" cstate="print"/>
          <a:srcRect/>
          <a:stretch>
            <a:fillRect/>
          </a:stretch>
        </p:blipFill>
        <p:spPr bwMode="auto">
          <a:xfrm>
            <a:off x="0" y="6291263"/>
            <a:ext cx="2843213" cy="566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Lst>
  <p:transition advClick="0" advTm="8000"/>
  <p:hf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fontAlgn="base">
        <a:spcBef>
          <a:spcPct val="0"/>
        </a:spcBef>
        <a:spcAft>
          <a:spcPct val="0"/>
        </a:spcAft>
        <a:defRPr sz="3200" b="1">
          <a:solidFill>
            <a:schemeClr val="tx1"/>
          </a:solidFill>
          <a:latin typeface="Verdana" pitchFamily="34" charset="0"/>
        </a:defRPr>
      </a:lvl6pPr>
      <a:lvl7pPr marL="914400" algn="l" rtl="0" fontAlgn="base">
        <a:spcBef>
          <a:spcPct val="0"/>
        </a:spcBef>
        <a:spcAft>
          <a:spcPct val="0"/>
        </a:spcAft>
        <a:defRPr sz="3200" b="1">
          <a:solidFill>
            <a:schemeClr val="tx1"/>
          </a:solidFill>
          <a:latin typeface="Verdana" pitchFamily="34" charset="0"/>
        </a:defRPr>
      </a:lvl7pPr>
      <a:lvl8pPr marL="1371600" algn="l" rtl="0" fontAlgn="base">
        <a:spcBef>
          <a:spcPct val="0"/>
        </a:spcBef>
        <a:spcAft>
          <a:spcPct val="0"/>
        </a:spcAft>
        <a:defRPr sz="3200" b="1">
          <a:solidFill>
            <a:schemeClr val="tx1"/>
          </a:solidFill>
          <a:latin typeface="Verdana" pitchFamily="34" charset="0"/>
        </a:defRPr>
      </a:lvl8pPr>
      <a:lvl9pPr marL="1828800" algn="l" rtl="0" fontAlgn="base">
        <a:spcBef>
          <a:spcPct val="0"/>
        </a:spcBef>
        <a:spcAft>
          <a:spcPct val="0"/>
        </a:spcAft>
        <a:defRPr sz="3200" b="1">
          <a:solidFill>
            <a:schemeClr val="tx1"/>
          </a:solidFill>
          <a:latin typeface="Verdana" pitchFamily="34" charset="0"/>
        </a:defRPr>
      </a:lvl9pPr>
    </p:titleStyle>
    <p:bodyStyle>
      <a:lvl1pPr marL="342900" indent="-342900" algn="just" rtl="0" eaLnBrk="0" fontAlgn="base" hangingPunct="0">
        <a:spcBef>
          <a:spcPct val="15000"/>
        </a:spcBef>
        <a:spcAft>
          <a:spcPct val="0"/>
        </a:spcAft>
        <a:buClr>
          <a:srgbClr val="CC0000"/>
        </a:buClr>
        <a:buFont typeface="Wingdings" pitchFamily="2" charset="2"/>
        <a:buChar char="l"/>
        <a:defRPr sz="2200">
          <a:solidFill>
            <a:schemeClr val="tx1"/>
          </a:solidFill>
          <a:latin typeface="+mn-lt"/>
          <a:ea typeface="+mn-ea"/>
          <a:cs typeface="+mn-cs"/>
        </a:defRPr>
      </a:lvl1pPr>
      <a:lvl2pPr marL="744538" indent="-287338" algn="just" rtl="0" eaLnBrk="0" fontAlgn="base" hangingPunct="0">
        <a:spcBef>
          <a:spcPct val="15000"/>
        </a:spcBef>
        <a:spcAft>
          <a:spcPct val="0"/>
        </a:spcAft>
        <a:buClr>
          <a:srgbClr val="CC0000"/>
        </a:buClr>
        <a:buFont typeface="Wingdings" pitchFamily="2" charset="2"/>
        <a:buChar char="n"/>
        <a:defRPr sz="2000">
          <a:solidFill>
            <a:schemeClr val="tx1"/>
          </a:solidFill>
          <a:latin typeface="+mn-lt"/>
        </a:defRPr>
      </a:lvl2pPr>
      <a:lvl3pPr marL="1228725" indent="-314325" algn="just" rtl="0" eaLnBrk="0" fontAlgn="base" hangingPunct="0">
        <a:spcBef>
          <a:spcPct val="15000"/>
        </a:spcBef>
        <a:spcAft>
          <a:spcPct val="0"/>
        </a:spcAft>
        <a:buClr>
          <a:srgbClr val="CC0000"/>
        </a:buClr>
        <a:buFont typeface="Wingdings" pitchFamily="2" charset="2"/>
        <a:buChar char="u"/>
        <a:defRPr sz="2400">
          <a:solidFill>
            <a:schemeClr val="tx1"/>
          </a:solidFill>
          <a:latin typeface="+mn-lt"/>
        </a:defRPr>
      </a:lvl3pPr>
      <a:lvl4pPr marL="1600200" indent="-228600" algn="just" rtl="0" eaLnBrk="0" fontAlgn="base" hangingPunct="0">
        <a:spcBef>
          <a:spcPct val="15000"/>
        </a:spcBef>
        <a:spcAft>
          <a:spcPct val="0"/>
        </a:spcAft>
        <a:buClr>
          <a:srgbClr val="CC0000"/>
        </a:buClr>
        <a:buFont typeface="Wingdings" pitchFamily="2" charset="2"/>
        <a:buChar char="l"/>
        <a:defRPr sz="2000">
          <a:solidFill>
            <a:schemeClr val="tx1"/>
          </a:solidFill>
          <a:latin typeface="+mn-lt"/>
        </a:defRPr>
      </a:lvl4pPr>
      <a:lvl5pPr marL="2058988" indent="-228600" algn="just" rtl="0" eaLnBrk="0" fontAlgn="base" hangingPunct="0">
        <a:spcBef>
          <a:spcPct val="15000"/>
        </a:spcBef>
        <a:spcAft>
          <a:spcPct val="0"/>
        </a:spcAft>
        <a:buClr>
          <a:srgbClr val="CC0000"/>
        </a:buClr>
        <a:buFont typeface="Wingdings" pitchFamily="2" charset="2"/>
        <a:buChar char="n"/>
        <a:defRPr sz="2000">
          <a:solidFill>
            <a:schemeClr val="tx1"/>
          </a:solidFill>
          <a:latin typeface="+mn-lt"/>
        </a:defRPr>
      </a:lvl5pPr>
      <a:lvl6pPr marL="2516188" indent="-228600" algn="just" rtl="0" fontAlgn="base">
        <a:spcBef>
          <a:spcPct val="15000"/>
        </a:spcBef>
        <a:spcAft>
          <a:spcPct val="0"/>
        </a:spcAft>
        <a:buClr>
          <a:srgbClr val="CC0000"/>
        </a:buClr>
        <a:buFont typeface="Wingdings" pitchFamily="2" charset="2"/>
        <a:buChar char="n"/>
        <a:defRPr>
          <a:solidFill>
            <a:schemeClr val="tx1"/>
          </a:solidFill>
          <a:latin typeface="+mn-lt"/>
        </a:defRPr>
      </a:lvl6pPr>
      <a:lvl7pPr marL="2973388" indent="-228600" algn="just" rtl="0" fontAlgn="base">
        <a:spcBef>
          <a:spcPct val="15000"/>
        </a:spcBef>
        <a:spcAft>
          <a:spcPct val="0"/>
        </a:spcAft>
        <a:buClr>
          <a:srgbClr val="CC0000"/>
        </a:buClr>
        <a:buFont typeface="Wingdings" pitchFamily="2" charset="2"/>
        <a:buChar char="n"/>
        <a:defRPr>
          <a:solidFill>
            <a:schemeClr val="tx1"/>
          </a:solidFill>
          <a:latin typeface="+mn-lt"/>
        </a:defRPr>
      </a:lvl7pPr>
      <a:lvl8pPr marL="3430588" indent="-228600" algn="just" rtl="0" fontAlgn="base">
        <a:spcBef>
          <a:spcPct val="15000"/>
        </a:spcBef>
        <a:spcAft>
          <a:spcPct val="0"/>
        </a:spcAft>
        <a:buClr>
          <a:srgbClr val="CC0000"/>
        </a:buClr>
        <a:buFont typeface="Wingdings" pitchFamily="2" charset="2"/>
        <a:buChar char="n"/>
        <a:defRPr>
          <a:solidFill>
            <a:schemeClr val="tx1"/>
          </a:solidFill>
          <a:latin typeface="+mn-lt"/>
        </a:defRPr>
      </a:lvl8pPr>
      <a:lvl9pPr marL="3887788" indent="-228600" algn="just" rtl="0" fontAlgn="base">
        <a:spcBef>
          <a:spcPct val="15000"/>
        </a:spcBef>
        <a:spcAft>
          <a:spcPct val="0"/>
        </a:spcAft>
        <a:buClr>
          <a:srgbClr val="CC0000"/>
        </a:buClr>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2348880"/>
            <a:ext cx="7772400" cy="1470025"/>
          </a:xfrm>
        </p:spPr>
        <p:txBody>
          <a:bodyPr/>
          <a:lstStyle/>
          <a:p>
            <a:pPr algn="ctr" eaLnBrk="1" hangingPunct="1">
              <a:defRPr/>
            </a:pPr>
            <a:r>
              <a:rPr lang="es-MX" sz="4400" dirty="0" smtClean="0"/>
              <a:t>SATEX II Y PROYECTOS DE PROPAGACIÓN</a:t>
            </a:r>
            <a:endParaRPr lang="es-ES" sz="4400" dirty="0" smtClean="0">
              <a:solidFill>
                <a:schemeClr val="tx1"/>
              </a:solidFill>
            </a:endParaRPr>
          </a:p>
        </p:txBody>
      </p:sp>
      <p:sp>
        <p:nvSpPr>
          <p:cNvPr id="2051" name="Rectangle 3"/>
          <p:cNvSpPr>
            <a:spLocks noGrp="1" noChangeArrowheads="1"/>
          </p:cNvSpPr>
          <p:nvPr>
            <p:ph type="subTitle" idx="1"/>
          </p:nvPr>
        </p:nvSpPr>
        <p:spPr>
          <a:xfrm>
            <a:off x="1187624" y="4725144"/>
            <a:ext cx="7704137" cy="1485231"/>
          </a:xfrm>
        </p:spPr>
        <p:txBody>
          <a:bodyPr/>
          <a:lstStyle/>
          <a:p>
            <a:pPr algn="r" eaLnBrk="1" hangingPunct="1">
              <a:buNone/>
              <a:defRPr/>
            </a:pPr>
            <a:r>
              <a:rPr lang="es-MX" sz="2400" dirty="0" smtClean="0"/>
              <a:t>JORGE SOSA PEDROZA</a:t>
            </a:r>
          </a:p>
          <a:p>
            <a:pPr algn="r" eaLnBrk="1" hangingPunct="1">
              <a:buNone/>
              <a:defRPr/>
            </a:pPr>
            <a:r>
              <a:rPr lang="es-MX" sz="2400" dirty="0" smtClean="0"/>
              <a:t>FABIOLA MARTÍNEZ ZÚÑIGA</a:t>
            </a:r>
          </a:p>
          <a:p>
            <a:pPr algn="r" eaLnBrk="1" hangingPunct="1">
              <a:buNone/>
              <a:defRPr/>
            </a:pPr>
            <a:r>
              <a:rPr lang="es-MX" sz="2400" dirty="0" smtClean="0"/>
              <a:t>ERICK GÓMEZ </a:t>
            </a:r>
            <a:r>
              <a:rPr lang="es-MX" sz="2400" dirty="0" err="1" smtClean="0"/>
              <a:t>GÓMEZ</a:t>
            </a:r>
            <a:endParaRPr lang="es-MX" sz="2400" dirty="0" smtClean="0"/>
          </a:p>
          <a:p>
            <a:pPr algn="r" eaLnBrk="1" hangingPunct="1">
              <a:buNone/>
              <a:defRPr/>
            </a:pPr>
            <a:r>
              <a:rPr lang="es-MX" sz="2400" dirty="0" smtClean="0"/>
              <a:t>GUADALUPE MUÑOZ</a:t>
            </a:r>
          </a:p>
          <a:p>
            <a:pPr algn="r" eaLnBrk="1" hangingPunct="1">
              <a:buNone/>
              <a:defRPr/>
            </a:pPr>
            <a:endParaRPr lang="es-ES" sz="2400" dirty="0" smtClean="0"/>
          </a:p>
        </p:txBody>
      </p:sp>
      <p:sp>
        <p:nvSpPr>
          <p:cNvPr id="4" name="3 Rectángulo"/>
          <p:cNvSpPr/>
          <p:nvPr/>
        </p:nvSpPr>
        <p:spPr>
          <a:xfrm>
            <a:off x="1763688" y="620688"/>
            <a:ext cx="5328592" cy="830997"/>
          </a:xfrm>
          <a:prstGeom prst="rect">
            <a:avLst/>
          </a:prstGeom>
        </p:spPr>
        <p:txBody>
          <a:bodyPr wrap="square">
            <a:spAutoFit/>
          </a:bodyPr>
          <a:lstStyle/>
          <a:p>
            <a:pPr algn="ctr" eaLnBrk="1" hangingPunct="1">
              <a:buNone/>
              <a:defRPr/>
            </a:pPr>
            <a:r>
              <a:rPr lang="es-ES" sz="2000" b="1" dirty="0" smtClean="0"/>
              <a:t>INSTITUTO POLITÉCNICO NACIONAL</a:t>
            </a:r>
          </a:p>
          <a:p>
            <a:pPr algn="ctr" eaLnBrk="1" hangingPunct="1">
              <a:buNone/>
              <a:defRPr/>
            </a:pPr>
            <a:r>
              <a:rPr lang="es-ES" sz="1400" b="1" dirty="0" smtClean="0"/>
              <a:t>ESCUELA SUPERIOR DE INGENIERÍA MECÁNICA Y ELÉCTRICA</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4475"/>
            <a:ext cx="8385175" cy="1168400"/>
          </a:xfrm>
        </p:spPr>
        <p:txBody>
          <a:bodyPr/>
          <a:lstStyle/>
          <a:p>
            <a:pPr algn="ctr" eaLnBrk="1" hangingPunct="1">
              <a:defRPr/>
            </a:pPr>
            <a:r>
              <a:rPr lang="es-ES" sz="3200" dirty="0" smtClean="0"/>
              <a:t>EXPERIMENTO DE ATENUACIÓN POR LLUVIA</a:t>
            </a:r>
            <a:endParaRPr lang="es-MX" sz="3200" dirty="0" smtClean="0"/>
          </a:p>
        </p:txBody>
      </p:sp>
      <p:sp>
        <p:nvSpPr>
          <p:cNvPr id="3" name="2 Marcador de contenido"/>
          <p:cNvSpPr>
            <a:spLocks noGrp="1"/>
          </p:cNvSpPr>
          <p:nvPr>
            <p:ph idx="1"/>
          </p:nvPr>
        </p:nvSpPr>
        <p:spPr>
          <a:xfrm>
            <a:off x="611560" y="1340768"/>
            <a:ext cx="8007350" cy="4968875"/>
          </a:xfrm>
        </p:spPr>
        <p:txBody>
          <a:bodyPr/>
          <a:lstStyle/>
          <a:p>
            <a:pPr eaLnBrk="1" hangingPunct="1">
              <a:defRPr/>
            </a:pPr>
            <a:r>
              <a:rPr lang="es-MX" dirty="0" smtClean="0"/>
              <a:t>La inquietud sembrada por este proyecto, nos ha llevado a seguir estudiando sobre el asunto y hemos conocido otros trabajos similares en la UNAM</a:t>
            </a:r>
          </a:p>
          <a:p>
            <a:pPr eaLnBrk="1" hangingPunct="1">
              <a:defRPr/>
            </a:pPr>
            <a:r>
              <a:rPr lang="es-ES" dirty="0" smtClean="0"/>
              <a:t>Como se sabe la lluvia ha sido reconocida como una de las causas principales de pérdidas de propagación en frecuencias superiores a 10 GHz, a través de la atmósfera baja, aunque la lluvia no es la única causa, ya que igualmente influyen el vapor de agua, neblina, nubes con agua y gases. El desvanecimiento por lluvia ha sido de especial atención en el cálculo de propagación pero el estudio del fenómeno cobra mayor importancia por su efecto sobre las comunicaciones satelitales.</a:t>
            </a:r>
          </a:p>
          <a:p>
            <a:pPr eaLnBrk="1" hangingPunct="1">
              <a:defRPr/>
            </a:pPr>
            <a:endParaRPr lang="es-ES" dirty="0" smtClean="0"/>
          </a:p>
          <a:p>
            <a:pPr eaLnBrk="1" hangingPunct="1">
              <a:defRPr/>
            </a:pPr>
            <a:endParaRPr lang="es-MX" dirty="0" smtClean="0"/>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hangingPunct="1">
              <a:defRPr/>
            </a:pPr>
            <a:r>
              <a:rPr lang="es-ES" sz="3600" dirty="0" smtClean="0"/>
              <a:t>EXPERIMENTO DE ATENUACIÓN POR LLUVIA</a:t>
            </a:r>
            <a:endParaRPr lang="es-MX" sz="3600" dirty="0" smtClean="0"/>
          </a:p>
        </p:txBody>
      </p:sp>
      <p:sp>
        <p:nvSpPr>
          <p:cNvPr id="3" name="2 Marcador de contenido"/>
          <p:cNvSpPr>
            <a:spLocks noGrp="1"/>
          </p:cNvSpPr>
          <p:nvPr>
            <p:ph idx="1"/>
          </p:nvPr>
        </p:nvSpPr>
        <p:spPr/>
        <p:txBody>
          <a:bodyPr/>
          <a:lstStyle/>
          <a:p>
            <a:pPr eaLnBrk="1" hangingPunct="1">
              <a:defRPr/>
            </a:pPr>
            <a:r>
              <a:rPr lang="es-ES" dirty="0" smtClean="0"/>
              <a:t>Los modelos de propagación usan  la información de la UIT pero se requiere analizar el fenómeno con datos sobre territorio nacional, debido a nuestras </a:t>
            </a:r>
            <a:r>
              <a:rPr lang="es-MX" dirty="0" smtClean="0"/>
              <a:t>condiciones orográficas y climáticas especiales. </a:t>
            </a:r>
          </a:p>
          <a:p>
            <a:pPr eaLnBrk="1" hangingPunct="1">
              <a:defRPr/>
            </a:pPr>
            <a:r>
              <a:rPr lang="es-MX" dirty="0" smtClean="0"/>
              <a:t>Se hace necesario un estudio profundo de esas regiones climáticas para generar en la República los propios mapas de lluvia y posteriormente, mediante mediciones de propagación, establecer las diferencias entre los modelos propuestos y esas mediciones. Mediante una modificación paramétrica (por ejemplo del modelo de </a:t>
            </a:r>
            <a:r>
              <a:rPr lang="es-MX" dirty="0" err="1" smtClean="0"/>
              <a:t>Crane</a:t>
            </a:r>
            <a:r>
              <a:rPr lang="es-MX" dirty="0" smtClean="0"/>
              <a:t>) se podría generar otro modelo que fuera aplicable a nuestro país. </a:t>
            </a:r>
            <a:endParaRPr lang="es-ES" dirty="0" smtClean="0"/>
          </a:p>
          <a:p>
            <a:pPr eaLnBrk="1" hangingPunct="1">
              <a:defRPr/>
            </a:pPr>
            <a:endParaRPr lang="es-MX" dirty="0" smtClean="0"/>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457200" y="244475"/>
            <a:ext cx="8385175" cy="1096963"/>
          </a:xfrm>
        </p:spPr>
        <p:txBody>
          <a:bodyPr/>
          <a:lstStyle/>
          <a:p>
            <a:pPr algn="ctr" eaLnBrk="1" hangingPunct="1">
              <a:defRPr/>
            </a:pPr>
            <a:r>
              <a:rPr lang="es-ES" sz="4000" dirty="0" smtClean="0"/>
              <a:t>CLIMA ESPACIAL</a:t>
            </a:r>
          </a:p>
        </p:txBody>
      </p:sp>
      <p:sp>
        <p:nvSpPr>
          <p:cNvPr id="28675" name="Rectangle 3"/>
          <p:cNvSpPr>
            <a:spLocks noGrp="1" noRot="1" noChangeArrowheads="1"/>
          </p:cNvSpPr>
          <p:nvPr>
            <p:ph type="body" idx="1"/>
          </p:nvPr>
        </p:nvSpPr>
        <p:spPr>
          <a:xfrm>
            <a:off x="395536" y="1484784"/>
            <a:ext cx="8007350" cy="4827587"/>
          </a:xfrm>
        </p:spPr>
        <p:txBody>
          <a:bodyPr/>
          <a:lstStyle/>
          <a:p>
            <a:pPr eaLnBrk="1" hangingPunct="1">
              <a:lnSpc>
                <a:spcPct val="80000"/>
              </a:lnSpc>
              <a:buNone/>
              <a:defRPr/>
            </a:pPr>
            <a:r>
              <a:rPr lang="es-ES" sz="2400" dirty="0" smtClean="0"/>
              <a:t>   En </a:t>
            </a:r>
            <a:r>
              <a:rPr lang="es-ES" sz="2400" dirty="0" smtClean="0"/>
              <a:t>particular sobre investigación del espacio, </a:t>
            </a:r>
            <a:r>
              <a:rPr lang="es-ES" sz="2400" dirty="0" smtClean="0"/>
              <a:t>la Dra</a:t>
            </a:r>
            <a:r>
              <a:rPr lang="es-ES" sz="2400" dirty="0" smtClean="0"/>
              <a:t>. Guadalupe Muñoz forma parte de una red que hace estudios sobre Clima Espacial, en la que participan las siguientes instituciones</a:t>
            </a:r>
            <a:r>
              <a:rPr lang="es-ES" sz="2400" dirty="0" smtClean="0"/>
              <a:t>:</a:t>
            </a:r>
          </a:p>
          <a:p>
            <a:pPr eaLnBrk="1" hangingPunct="1">
              <a:lnSpc>
                <a:spcPct val="80000"/>
              </a:lnSpc>
              <a:buNone/>
              <a:defRPr/>
            </a:pPr>
            <a:endParaRPr lang="es-ES" sz="2400" dirty="0" smtClean="0"/>
          </a:p>
          <a:p>
            <a:pPr lvl="1" eaLnBrk="1" hangingPunct="1">
              <a:lnSpc>
                <a:spcPct val="80000"/>
              </a:lnSpc>
              <a:defRPr/>
            </a:pPr>
            <a:r>
              <a:rPr lang="es-MX" dirty="0" smtClean="0"/>
              <a:t>Max-</a:t>
            </a:r>
            <a:r>
              <a:rPr lang="es-MX" dirty="0" err="1" smtClean="0"/>
              <a:t>Planck</a:t>
            </a:r>
            <a:r>
              <a:rPr lang="es-MX" dirty="0" smtClean="0"/>
              <a:t>-</a:t>
            </a:r>
            <a:r>
              <a:rPr lang="es-MX" dirty="0" err="1" smtClean="0"/>
              <a:t>Institut</a:t>
            </a:r>
            <a:r>
              <a:rPr lang="es-MX" dirty="0" smtClean="0"/>
              <a:t>, Alemania</a:t>
            </a:r>
          </a:p>
          <a:p>
            <a:pPr lvl="1" eaLnBrk="1" hangingPunct="1">
              <a:lnSpc>
                <a:spcPct val="80000"/>
              </a:lnSpc>
              <a:defRPr/>
            </a:pPr>
            <a:r>
              <a:rPr lang="es-MX" dirty="0" smtClean="0"/>
              <a:t>Naval </a:t>
            </a:r>
            <a:r>
              <a:rPr lang="es-MX" dirty="0" err="1" smtClean="0"/>
              <a:t>Research</a:t>
            </a:r>
            <a:r>
              <a:rPr lang="es-MX" dirty="0" smtClean="0"/>
              <a:t> </a:t>
            </a:r>
            <a:r>
              <a:rPr lang="es-MX" dirty="0" err="1" smtClean="0"/>
              <a:t>Laboratory</a:t>
            </a:r>
            <a:r>
              <a:rPr lang="es-MX" dirty="0" smtClean="0"/>
              <a:t>, EUA</a:t>
            </a:r>
          </a:p>
          <a:p>
            <a:pPr lvl="1" eaLnBrk="1" hangingPunct="1">
              <a:lnSpc>
                <a:spcPct val="80000"/>
              </a:lnSpc>
              <a:defRPr/>
            </a:pPr>
            <a:r>
              <a:rPr lang="es-MX" dirty="0" err="1" smtClean="0"/>
              <a:t>Goddard</a:t>
            </a:r>
            <a:r>
              <a:rPr lang="es-MX" dirty="0" smtClean="0"/>
              <a:t> </a:t>
            </a:r>
            <a:r>
              <a:rPr lang="es-MX" dirty="0" err="1" smtClean="0"/>
              <a:t>Space</a:t>
            </a:r>
            <a:r>
              <a:rPr lang="es-MX" dirty="0" smtClean="0"/>
              <a:t> Flight Center - NASA, EUA</a:t>
            </a:r>
          </a:p>
          <a:p>
            <a:pPr lvl="1" eaLnBrk="1" hangingPunct="1">
              <a:lnSpc>
                <a:spcPct val="80000"/>
              </a:lnSpc>
              <a:defRPr/>
            </a:pPr>
            <a:r>
              <a:rPr lang="es-MX" dirty="0" smtClean="0"/>
              <a:t> Complejo Astronómico El Leoncito, Universidad de San Juan, Argentina</a:t>
            </a:r>
          </a:p>
          <a:p>
            <a:pPr lvl="1" eaLnBrk="1" hangingPunct="1">
              <a:lnSpc>
                <a:spcPct val="80000"/>
              </a:lnSpc>
              <a:defRPr/>
            </a:pPr>
            <a:r>
              <a:rPr lang="es-MX" dirty="0" smtClean="0"/>
              <a:t>Instituto de Geofísica, UNAM</a:t>
            </a:r>
          </a:p>
          <a:p>
            <a:pPr lvl="1" eaLnBrk="1" hangingPunct="1">
              <a:lnSpc>
                <a:spcPct val="80000"/>
              </a:lnSpc>
              <a:defRPr/>
            </a:pPr>
            <a:r>
              <a:rPr lang="es-MX" dirty="0" smtClean="0"/>
              <a:t>Instituto de Astronomía, UNAM</a:t>
            </a:r>
          </a:p>
          <a:p>
            <a:pPr lvl="1" eaLnBrk="1" hangingPunct="1">
              <a:lnSpc>
                <a:spcPct val="80000"/>
              </a:lnSpc>
              <a:defRPr/>
            </a:pPr>
            <a:r>
              <a:rPr lang="es-MX" dirty="0" smtClean="0"/>
              <a:t>INAOE</a:t>
            </a:r>
          </a:p>
          <a:p>
            <a:pPr eaLnBrk="1" hangingPunct="1">
              <a:lnSpc>
                <a:spcPct val="80000"/>
              </a:lnSpc>
              <a:defRPr/>
            </a:pPr>
            <a:endParaRPr lang="es-ES" sz="2400" dirty="0" smtClean="0"/>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51520" y="1279525"/>
            <a:ext cx="8568952" cy="1933575"/>
          </a:xfrm>
          <a:prstGeom prst="rect">
            <a:avLst/>
          </a:prstGeom>
          <a:noFill/>
          <a:ln w="9525">
            <a:noFill/>
            <a:miter lim="800000"/>
            <a:headEnd/>
            <a:tailEnd/>
          </a:ln>
          <a:effectLst/>
        </p:spPr>
        <p:txBody>
          <a:bodyPr/>
          <a:lstStyle/>
          <a:p>
            <a:pPr marL="342900" indent="-342900" algn="just">
              <a:lnSpc>
                <a:spcPct val="80000"/>
              </a:lnSpc>
              <a:spcBef>
                <a:spcPct val="20000"/>
              </a:spcBef>
              <a:buClr>
                <a:schemeClr val="hlink"/>
              </a:buClr>
              <a:buFont typeface="Wingdings" pitchFamily="2" charset="2"/>
              <a:buNone/>
              <a:defRPr/>
            </a:pPr>
            <a:r>
              <a:rPr lang="es-MX" sz="2400" b="1" dirty="0">
                <a:solidFill>
                  <a:schemeClr val="hlink"/>
                </a:solidFill>
                <a:latin typeface="+mj-lt"/>
              </a:rPr>
              <a:t> 	</a:t>
            </a:r>
            <a:r>
              <a:rPr lang="es-MX" sz="2400" dirty="0" smtClean="0">
                <a:latin typeface="+mj-lt"/>
              </a:rPr>
              <a:t>Son </a:t>
            </a:r>
            <a:r>
              <a:rPr lang="es-MX" sz="2400" dirty="0">
                <a:latin typeface="+mj-lt"/>
              </a:rPr>
              <a:t>las condiciones en el Sol y el viento solar, la magnetósfera, ionósfera y termósfera terrestres, que pueden influir en el desarrollo y confiabilidad del transporte espacial y los sistemas tecnológicos en la Tierra y poner en riesgo la vida humana o la salud.</a:t>
            </a:r>
          </a:p>
        </p:txBody>
      </p:sp>
      <p:pic>
        <p:nvPicPr>
          <p:cNvPr id="15363" name="Picture 4"/>
          <p:cNvPicPr>
            <a:picLocks noChangeAspect="1" noChangeArrowheads="1"/>
          </p:cNvPicPr>
          <p:nvPr/>
        </p:nvPicPr>
        <p:blipFill>
          <a:blip r:embed="rId3" cstate="print"/>
          <a:srcRect/>
          <a:stretch>
            <a:fillRect/>
          </a:stretch>
        </p:blipFill>
        <p:spPr bwMode="auto">
          <a:xfrm>
            <a:off x="323850" y="3646488"/>
            <a:ext cx="4248150" cy="2735262"/>
          </a:xfrm>
          <a:prstGeom prst="rect">
            <a:avLst/>
          </a:prstGeom>
          <a:noFill/>
          <a:ln w="9525">
            <a:noFill/>
            <a:miter lim="800000"/>
            <a:headEnd/>
            <a:tailEnd/>
          </a:ln>
        </p:spPr>
      </p:pic>
      <p:pic>
        <p:nvPicPr>
          <p:cNvPr id="8197" name="Picture 5"/>
          <p:cNvPicPr>
            <a:picLocks noChangeArrowheads="1"/>
          </p:cNvPicPr>
          <p:nvPr/>
        </p:nvPicPr>
        <p:blipFill>
          <a:blip r:embed="rId4" cstate="print"/>
          <a:srcRect/>
          <a:stretch>
            <a:fillRect/>
          </a:stretch>
        </p:blipFill>
        <p:spPr bwMode="auto">
          <a:xfrm>
            <a:off x="4932363" y="3429000"/>
            <a:ext cx="3960812" cy="2952750"/>
          </a:xfrm>
          <a:prstGeom prst="rect">
            <a:avLst/>
          </a:prstGeom>
          <a:noFill/>
          <a:ln w="9525">
            <a:noFill/>
            <a:miter lim="800000"/>
            <a:headEnd/>
            <a:tailEnd/>
          </a:ln>
        </p:spPr>
      </p:pic>
      <p:sp>
        <p:nvSpPr>
          <p:cNvPr id="15365" name="Text Box 6"/>
          <p:cNvSpPr txBox="1">
            <a:spLocks noChangeArrowheads="1"/>
          </p:cNvSpPr>
          <p:nvPr/>
        </p:nvSpPr>
        <p:spPr bwMode="auto">
          <a:xfrm>
            <a:off x="1116013" y="115888"/>
            <a:ext cx="7200900" cy="707886"/>
          </a:xfrm>
          <a:prstGeom prst="rect">
            <a:avLst/>
          </a:prstGeom>
          <a:noFill/>
          <a:ln w="9525">
            <a:noFill/>
            <a:miter lim="800000"/>
            <a:headEnd/>
            <a:tailEnd/>
          </a:ln>
        </p:spPr>
        <p:txBody>
          <a:bodyPr>
            <a:spAutoFit/>
          </a:bodyPr>
          <a:lstStyle/>
          <a:p>
            <a:pPr algn="ctr"/>
            <a:r>
              <a:rPr lang="es-ES" sz="4000" b="1" dirty="0"/>
              <a:t>CLIMA ESPACIAL</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ipe(left)">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395536" y="1124744"/>
            <a:ext cx="8402638" cy="2677656"/>
          </a:xfrm>
          <a:prstGeom prst="rect">
            <a:avLst/>
          </a:prstGeom>
          <a:noFill/>
          <a:ln w="9525">
            <a:noFill/>
            <a:miter lim="800000"/>
            <a:headEnd/>
            <a:tailEnd/>
          </a:ln>
        </p:spPr>
        <p:txBody>
          <a:bodyPr>
            <a:spAutoFit/>
          </a:bodyPr>
          <a:lstStyle/>
          <a:p>
            <a:pPr marL="185738" indent="-185738" eaLnBrk="0" hangingPunct="0">
              <a:buFont typeface="Arial" charset="0"/>
              <a:buChar char="•"/>
            </a:pPr>
            <a:r>
              <a:rPr lang="es-MX" sz="2400" dirty="0">
                <a:solidFill>
                  <a:schemeClr val="tx2"/>
                </a:solidFill>
                <a:latin typeface="Verdana" pitchFamily="34" charset="0"/>
              </a:rPr>
              <a:t>Se tiene en la ESIME una estación de monitoreo sobre el clima espacial, que esencialmente mide la altura de la ionósfera, porque es ahí donde el efecto de la actividad solar se presenta. </a:t>
            </a:r>
          </a:p>
          <a:p>
            <a:pPr marL="185738" indent="-185738" eaLnBrk="0" hangingPunct="0">
              <a:buFont typeface="Arial" charset="0"/>
              <a:buChar char="•"/>
            </a:pPr>
            <a:r>
              <a:rPr lang="es-MX" sz="2400" dirty="0">
                <a:solidFill>
                  <a:schemeClr val="tx2"/>
                </a:solidFill>
                <a:latin typeface="Verdana" pitchFamily="34" charset="0"/>
              </a:rPr>
              <a:t>Pretendemos usar estas facilidades y otra más en propagación </a:t>
            </a:r>
            <a:r>
              <a:rPr lang="es-MX" sz="2400" dirty="0" smtClean="0">
                <a:solidFill>
                  <a:schemeClr val="tx2"/>
                </a:solidFill>
                <a:latin typeface="Verdana" pitchFamily="34" charset="0"/>
              </a:rPr>
              <a:t>electromagnética.</a:t>
            </a:r>
            <a:endParaRPr lang="es-MX" sz="2400" dirty="0">
              <a:solidFill>
                <a:schemeClr val="tx2"/>
              </a:solidFill>
              <a:latin typeface="Verdana" pitchFamily="34" charset="0"/>
            </a:endParaRPr>
          </a:p>
          <a:p>
            <a:pPr marL="185738" indent="-185738" eaLnBrk="0" hangingPunct="0"/>
            <a:r>
              <a:rPr lang="es-MX" sz="2400" dirty="0">
                <a:solidFill>
                  <a:schemeClr val="tx2"/>
                </a:solidFill>
                <a:latin typeface="Verdana" pitchFamily="34" charset="0"/>
              </a:rPr>
              <a:t>  </a:t>
            </a:r>
          </a:p>
        </p:txBody>
      </p:sp>
      <p:pic>
        <p:nvPicPr>
          <p:cNvPr id="16387" name="Picture 4" descr="PICT5286"/>
          <p:cNvPicPr>
            <a:picLocks noChangeAspect="1" noChangeArrowheads="1"/>
          </p:cNvPicPr>
          <p:nvPr/>
        </p:nvPicPr>
        <p:blipFill>
          <a:blip r:embed="rId3" cstate="print"/>
          <a:srcRect/>
          <a:stretch>
            <a:fillRect/>
          </a:stretch>
        </p:blipFill>
        <p:spPr bwMode="auto">
          <a:xfrm>
            <a:off x="323528" y="3573016"/>
            <a:ext cx="3321050" cy="2490788"/>
          </a:xfrm>
          <a:prstGeom prst="rect">
            <a:avLst/>
          </a:prstGeom>
          <a:noFill/>
          <a:ln w="9525">
            <a:noFill/>
            <a:miter lim="800000"/>
            <a:headEnd/>
            <a:tailEnd/>
          </a:ln>
        </p:spPr>
      </p:pic>
      <p:pic>
        <p:nvPicPr>
          <p:cNvPr id="16388" name="Picture 5" descr="imagen012"/>
          <p:cNvPicPr>
            <a:picLocks noChangeAspect="1" noChangeArrowheads="1"/>
          </p:cNvPicPr>
          <p:nvPr/>
        </p:nvPicPr>
        <p:blipFill>
          <a:blip r:embed="rId4" cstate="print"/>
          <a:srcRect l="17154" t="3236" r="10954" b="5209"/>
          <a:stretch>
            <a:fillRect/>
          </a:stretch>
        </p:blipFill>
        <p:spPr bwMode="auto">
          <a:xfrm>
            <a:off x="6444208" y="3212976"/>
            <a:ext cx="2160588" cy="1909763"/>
          </a:xfrm>
          <a:prstGeom prst="rect">
            <a:avLst/>
          </a:prstGeom>
          <a:noFill/>
          <a:ln w="9525">
            <a:noFill/>
            <a:miter lim="800000"/>
            <a:headEnd/>
            <a:tailEnd/>
          </a:ln>
        </p:spPr>
      </p:pic>
      <p:pic>
        <p:nvPicPr>
          <p:cNvPr id="16389" name="Picture 6" descr="c2eit"/>
          <p:cNvPicPr>
            <a:picLocks noChangeAspect="1" noChangeArrowheads="1"/>
          </p:cNvPicPr>
          <p:nvPr/>
        </p:nvPicPr>
        <p:blipFill>
          <a:blip r:embed="rId5" cstate="print"/>
          <a:srcRect/>
          <a:stretch>
            <a:fillRect/>
          </a:stretch>
        </p:blipFill>
        <p:spPr bwMode="auto">
          <a:xfrm>
            <a:off x="6300192" y="5157192"/>
            <a:ext cx="1249363" cy="1249362"/>
          </a:xfrm>
          <a:prstGeom prst="rect">
            <a:avLst/>
          </a:prstGeom>
          <a:noFill/>
          <a:ln w="9525">
            <a:noFill/>
            <a:miter lim="800000"/>
            <a:headEnd/>
            <a:tailEnd/>
          </a:ln>
        </p:spPr>
      </p:pic>
      <p:pic>
        <p:nvPicPr>
          <p:cNvPr id="16390" name="Picture 7" descr="AWESOME2-sm"/>
          <p:cNvPicPr>
            <a:picLocks noChangeAspect="1" noChangeArrowheads="1"/>
          </p:cNvPicPr>
          <p:nvPr/>
        </p:nvPicPr>
        <p:blipFill>
          <a:blip r:embed="rId6" cstate="print"/>
          <a:srcRect/>
          <a:stretch>
            <a:fillRect/>
          </a:stretch>
        </p:blipFill>
        <p:spPr bwMode="auto">
          <a:xfrm>
            <a:off x="3923928" y="3429000"/>
            <a:ext cx="2038350" cy="1535112"/>
          </a:xfrm>
          <a:prstGeom prst="rect">
            <a:avLst/>
          </a:prstGeom>
          <a:noFill/>
          <a:ln w="9525">
            <a:noFill/>
            <a:miter lim="800000"/>
            <a:headEnd/>
            <a:tailEnd/>
          </a:ln>
        </p:spPr>
      </p:pic>
      <p:pic>
        <p:nvPicPr>
          <p:cNvPr id="16391" name="Picture 8" descr="c2eit"/>
          <p:cNvPicPr>
            <a:picLocks noChangeAspect="1" noChangeArrowheads="1"/>
          </p:cNvPicPr>
          <p:nvPr/>
        </p:nvPicPr>
        <p:blipFill>
          <a:blip r:embed="rId7" cstate="print"/>
          <a:srcRect/>
          <a:stretch>
            <a:fillRect/>
          </a:stretch>
        </p:blipFill>
        <p:spPr bwMode="auto">
          <a:xfrm>
            <a:off x="4283968" y="5085184"/>
            <a:ext cx="1296988" cy="1296988"/>
          </a:xfrm>
          <a:prstGeom prst="rect">
            <a:avLst/>
          </a:prstGeom>
          <a:noFill/>
          <a:ln w="9525">
            <a:noFill/>
            <a:miter lim="800000"/>
            <a:headEnd/>
            <a:tailEnd/>
          </a:ln>
        </p:spPr>
      </p:pic>
      <p:sp>
        <p:nvSpPr>
          <p:cNvPr id="16392" name="Text Box 9"/>
          <p:cNvSpPr txBox="1">
            <a:spLocks noChangeArrowheads="1"/>
          </p:cNvSpPr>
          <p:nvPr/>
        </p:nvSpPr>
        <p:spPr bwMode="auto">
          <a:xfrm>
            <a:off x="1042988" y="115888"/>
            <a:ext cx="6838950" cy="707886"/>
          </a:xfrm>
          <a:prstGeom prst="rect">
            <a:avLst/>
          </a:prstGeom>
          <a:noFill/>
          <a:ln w="9525">
            <a:noFill/>
            <a:miter lim="800000"/>
            <a:headEnd/>
            <a:tailEnd/>
          </a:ln>
        </p:spPr>
        <p:txBody>
          <a:bodyPr>
            <a:spAutoFit/>
          </a:bodyPr>
          <a:lstStyle/>
          <a:p>
            <a:pPr algn="ctr"/>
            <a:r>
              <a:rPr lang="es-ES" sz="4000" b="1"/>
              <a:t>CLIMA ESPACIAL</a:t>
            </a:r>
            <a:endParaRPr lang="es-ES" sz="4000"/>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260648"/>
            <a:ext cx="7596188" cy="795338"/>
          </a:xfrm>
        </p:spPr>
        <p:txBody>
          <a:bodyPr/>
          <a:lstStyle/>
          <a:p>
            <a:pPr algn="ctr">
              <a:defRPr/>
            </a:pPr>
            <a:r>
              <a:rPr lang="es-MX" sz="3600" dirty="0" smtClean="0">
                <a:latin typeface="+mn-lt"/>
              </a:rPr>
              <a:t>PROPAGACIÓN A TRAVÉS DE LA IONÓSFERA</a:t>
            </a:r>
            <a:endParaRPr lang="es-MX" sz="3600" dirty="0">
              <a:latin typeface="+mn-lt"/>
            </a:endParaRPr>
          </a:p>
        </p:txBody>
      </p:sp>
      <p:sp>
        <p:nvSpPr>
          <p:cNvPr id="3" name="2 Marcador de contenido"/>
          <p:cNvSpPr>
            <a:spLocks noGrp="1"/>
          </p:cNvSpPr>
          <p:nvPr>
            <p:ph idx="1"/>
          </p:nvPr>
        </p:nvSpPr>
        <p:spPr>
          <a:xfrm>
            <a:off x="323528" y="1412776"/>
            <a:ext cx="8007350" cy="4467225"/>
          </a:xfrm>
        </p:spPr>
        <p:txBody>
          <a:bodyPr/>
          <a:lstStyle/>
          <a:p>
            <a:pPr>
              <a:defRPr/>
            </a:pPr>
            <a:r>
              <a:rPr lang="es-MX" sz="2400" dirty="0" smtClean="0"/>
              <a:t>El efecto de la altura y profundidad de la ionósfera sobre la propagación electromagnética es mayor en frecuencias de HF y VHF, sin embargo es necesario estudiarlo para aplicaciones de posicionamiento global (1.5 GHz), debido a que la refracción genera una desviación en tierra hasta de 20 m, alterando la exactitud del sistema.</a:t>
            </a:r>
          </a:p>
          <a:p>
            <a:pPr>
              <a:defRPr/>
            </a:pPr>
            <a:r>
              <a:rPr lang="es-MX" sz="2400" dirty="0" smtClean="0"/>
              <a:t>El proyecto tiene por objeto caracterizar la situación de la ionósfera sobre territorio mexicano para establecer parámetros de corrección, en función de la posición geográfica, de la hora y época del año</a:t>
            </a:r>
            <a:endParaRPr lang="es-MX" sz="2400" dirty="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88640"/>
            <a:ext cx="8007350" cy="5475287"/>
          </a:xfrm>
        </p:spPr>
        <p:txBody>
          <a:bodyPr/>
          <a:lstStyle/>
          <a:p>
            <a:pPr algn="ctr">
              <a:defRPr/>
            </a:pPr>
            <a:endParaRPr lang="es-MX" sz="6000" dirty="0" smtClean="0"/>
          </a:p>
          <a:p>
            <a:pPr algn="ctr">
              <a:defRPr/>
            </a:pPr>
            <a:endParaRPr lang="es-MX" sz="6000" dirty="0" smtClean="0"/>
          </a:p>
          <a:p>
            <a:pPr algn="ctr">
              <a:defRPr/>
            </a:pPr>
            <a:endParaRPr lang="es-MX" sz="6000" dirty="0" smtClean="0"/>
          </a:p>
          <a:p>
            <a:pPr algn="ctr">
              <a:defRPr/>
            </a:pPr>
            <a:r>
              <a:rPr lang="es-MX" sz="6000" dirty="0" smtClean="0"/>
              <a:t>GRACIAS</a:t>
            </a:r>
            <a:endParaRPr lang="es-MX" sz="6000" dirty="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algn="ctr" eaLnBrk="1" hangingPunct="1">
              <a:defRPr/>
            </a:pPr>
            <a:r>
              <a:rPr lang="es-ES" smtClean="0"/>
              <a:t>AGENDA</a:t>
            </a:r>
          </a:p>
        </p:txBody>
      </p:sp>
      <p:sp>
        <p:nvSpPr>
          <p:cNvPr id="3075" name="Rectangle 3"/>
          <p:cNvSpPr>
            <a:spLocks noGrp="1" noRot="1" noChangeArrowheads="1"/>
          </p:cNvSpPr>
          <p:nvPr>
            <p:ph type="body" idx="1"/>
          </p:nvPr>
        </p:nvSpPr>
        <p:spPr/>
        <p:txBody>
          <a:bodyPr/>
          <a:lstStyle/>
          <a:p>
            <a:pPr eaLnBrk="1" hangingPunct="1">
              <a:lnSpc>
                <a:spcPct val="80000"/>
              </a:lnSpc>
              <a:defRPr/>
            </a:pPr>
            <a:r>
              <a:rPr lang="es-ES" sz="4000" dirty="0" smtClean="0"/>
              <a:t>SATEX II</a:t>
            </a:r>
          </a:p>
          <a:p>
            <a:pPr eaLnBrk="1" hangingPunct="1">
              <a:lnSpc>
                <a:spcPct val="80000"/>
              </a:lnSpc>
              <a:defRPr/>
            </a:pPr>
            <a:r>
              <a:rPr lang="es-ES" sz="4000" dirty="0" smtClean="0"/>
              <a:t>ACTS </a:t>
            </a:r>
          </a:p>
          <a:p>
            <a:pPr eaLnBrk="1" hangingPunct="1">
              <a:lnSpc>
                <a:spcPct val="80000"/>
              </a:lnSpc>
              <a:defRPr/>
            </a:pPr>
            <a:r>
              <a:rPr lang="es-ES" sz="4000" dirty="0" smtClean="0"/>
              <a:t>Atenuación por lluvia</a:t>
            </a:r>
          </a:p>
          <a:p>
            <a:pPr eaLnBrk="1" hangingPunct="1">
              <a:lnSpc>
                <a:spcPct val="80000"/>
              </a:lnSpc>
              <a:defRPr/>
            </a:pPr>
            <a:r>
              <a:rPr lang="es-ES" sz="4000" dirty="0" smtClean="0"/>
              <a:t>Clima Espacial</a:t>
            </a:r>
          </a:p>
          <a:p>
            <a:pPr eaLnBrk="1" hangingPunct="1">
              <a:lnSpc>
                <a:spcPct val="80000"/>
              </a:lnSpc>
              <a:defRPr/>
            </a:pPr>
            <a:r>
              <a:rPr lang="es-ES" sz="4000" dirty="0" smtClean="0"/>
              <a:t>Propagación en la Ionósfera</a:t>
            </a:r>
          </a:p>
          <a:p>
            <a:pPr eaLnBrk="1" hangingPunct="1">
              <a:lnSpc>
                <a:spcPct val="80000"/>
              </a:lnSpc>
              <a:buFont typeface="Wingdings" pitchFamily="2" charset="2"/>
              <a:buNone/>
              <a:defRPr/>
            </a:pPr>
            <a:endParaRPr lang="es-ES" sz="4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457200" y="244475"/>
            <a:ext cx="8385175" cy="793750"/>
          </a:xfrm>
        </p:spPr>
        <p:txBody>
          <a:bodyPr/>
          <a:lstStyle/>
          <a:p>
            <a:pPr algn="ctr" eaLnBrk="1" hangingPunct="1">
              <a:defRPr/>
            </a:pPr>
            <a:r>
              <a:rPr lang="es-ES" sz="4000" dirty="0" smtClean="0"/>
              <a:t>SATEX</a:t>
            </a:r>
          </a:p>
        </p:txBody>
      </p:sp>
      <p:sp>
        <p:nvSpPr>
          <p:cNvPr id="22531" name="Rectangle 3"/>
          <p:cNvSpPr>
            <a:spLocks noGrp="1" noRot="1" noChangeArrowheads="1"/>
          </p:cNvSpPr>
          <p:nvPr>
            <p:ph type="body" idx="1"/>
          </p:nvPr>
        </p:nvSpPr>
        <p:spPr>
          <a:xfrm>
            <a:off x="395536" y="1196752"/>
            <a:ext cx="8229600" cy="5073650"/>
          </a:xfrm>
        </p:spPr>
        <p:txBody>
          <a:bodyPr/>
          <a:lstStyle/>
          <a:p>
            <a:pPr eaLnBrk="1" hangingPunct="1">
              <a:lnSpc>
                <a:spcPct val="80000"/>
              </a:lnSpc>
              <a:defRPr/>
            </a:pPr>
            <a:r>
              <a:rPr lang="es-ES" sz="2400" dirty="0" smtClean="0"/>
              <a:t>En paralelo con el trabajo en los satélites Solidaridad, el IMC nos convocó a diseñar y construir un </a:t>
            </a:r>
            <a:r>
              <a:rPr lang="es-ES" sz="2400" dirty="0" err="1" smtClean="0"/>
              <a:t>microsatélite</a:t>
            </a:r>
            <a:r>
              <a:rPr lang="es-ES" sz="2400" dirty="0" smtClean="0"/>
              <a:t> experimental (SATEX).</a:t>
            </a:r>
          </a:p>
          <a:p>
            <a:pPr eaLnBrk="1" hangingPunct="1">
              <a:lnSpc>
                <a:spcPct val="80000"/>
              </a:lnSpc>
              <a:defRPr/>
            </a:pPr>
            <a:r>
              <a:rPr lang="es-ES" sz="2400" dirty="0" smtClean="0"/>
              <a:t>Se definieron varios grupos de trabajo, el IPN desarrolló la estructura del satélite y el grupo de microondas de la ESIME trabajó sobre las antenas de UHF y microondas y un receptor en Banda </a:t>
            </a:r>
            <a:r>
              <a:rPr lang="es-ES" sz="2400" dirty="0" err="1" smtClean="0"/>
              <a:t>Ka</a:t>
            </a:r>
            <a:r>
              <a:rPr lang="es-ES" sz="2400" dirty="0" smtClean="0"/>
              <a:t> para caracterización de atenuación por lluvia en 20 </a:t>
            </a:r>
            <a:r>
              <a:rPr lang="es-ES" sz="2400" dirty="0" err="1" smtClean="0"/>
              <a:t>GHz.</a:t>
            </a:r>
            <a:endParaRPr lang="es-ES" sz="2400" dirty="0" smtClean="0"/>
          </a:p>
          <a:p>
            <a:pPr eaLnBrk="1" hangingPunct="1">
              <a:lnSpc>
                <a:spcPct val="80000"/>
              </a:lnSpc>
              <a:defRPr/>
            </a:pPr>
            <a:r>
              <a:rPr lang="es-ES" sz="2400" dirty="0" smtClean="0"/>
              <a:t>Desafortunadamente la devaluación de 1996, redujo el presupuesto asignado a la mitad y, aunque algunos concluimos con la parte que nos tocaba, otros no tuvieron la misma suerte</a:t>
            </a:r>
          </a:p>
          <a:p>
            <a:pPr algn="just" eaLnBrk="1" hangingPunct="1">
              <a:lnSpc>
                <a:spcPct val="80000"/>
              </a:lnSpc>
              <a:defRPr/>
            </a:pPr>
            <a:r>
              <a:rPr lang="es-ES" sz="2400" dirty="0" smtClean="0"/>
              <a:t>Sin embargo la experiencia del diseño y la construcción fue enorme para profesores y estudiantes participantes.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457200" y="244475"/>
            <a:ext cx="8385175" cy="793750"/>
          </a:xfrm>
        </p:spPr>
        <p:txBody>
          <a:bodyPr/>
          <a:lstStyle/>
          <a:p>
            <a:pPr algn="ctr" eaLnBrk="1" hangingPunct="1">
              <a:defRPr/>
            </a:pPr>
            <a:r>
              <a:rPr lang="es-ES" sz="3200" dirty="0" smtClean="0"/>
              <a:t>SATEX 1</a:t>
            </a:r>
          </a:p>
        </p:txBody>
      </p:sp>
      <p:pic>
        <p:nvPicPr>
          <p:cNvPr id="6147" name="Picture 5" descr="SATEX2"/>
          <p:cNvPicPr>
            <a:picLocks noChangeAspect="1" noChangeArrowheads="1"/>
          </p:cNvPicPr>
          <p:nvPr/>
        </p:nvPicPr>
        <p:blipFill>
          <a:blip r:embed="rId2" cstate="print"/>
          <a:srcRect/>
          <a:stretch>
            <a:fillRect/>
          </a:stretch>
        </p:blipFill>
        <p:spPr bwMode="auto">
          <a:xfrm>
            <a:off x="4211960" y="1268760"/>
            <a:ext cx="3673475" cy="2844800"/>
          </a:xfrm>
          <a:prstGeom prst="rect">
            <a:avLst/>
          </a:prstGeom>
          <a:noFill/>
          <a:ln w="19050">
            <a:solidFill>
              <a:schemeClr val="tx2"/>
            </a:solidFill>
            <a:miter lim="800000"/>
            <a:headEnd/>
            <a:tailEnd/>
          </a:ln>
        </p:spPr>
      </p:pic>
      <p:pic>
        <p:nvPicPr>
          <p:cNvPr id="6148" name="Picture 6" descr="SATEXES"/>
          <p:cNvPicPr>
            <a:picLocks noChangeAspect="1" noChangeArrowheads="1"/>
          </p:cNvPicPr>
          <p:nvPr/>
        </p:nvPicPr>
        <p:blipFill>
          <a:blip r:embed="rId3" cstate="print"/>
          <a:srcRect/>
          <a:stretch>
            <a:fillRect/>
          </a:stretch>
        </p:blipFill>
        <p:spPr bwMode="auto">
          <a:xfrm>
            <a:off x="899592" y="1268760"/>
            <a:ext cx="1906984" cy="2725599"/>
          </a:xfrm>
          <a:prstGeom prst="rect">
            <a:avLst/>
          </a:prstGeom>
          <a:noFill/>
          <a:ln w="9525">
            <a:solidFill>
              <a:schemeClr val="tx2">
                <a:lumMod val="10000"/>
              </a:schemeClr>
            </a:solidFill>
            <a:miter lim="800000"/>
            <a:headEnd/>
            <a:tailEnd/>
          </a:ln>
        </p:spPr>
      </p:pic>
      <p:pic>
        <p:nvPicPr>
          <p:cNvPr id="6149" name="Picture 7" descr="SATEXES2"/>
          <p:cNvPicPr>
            <a:picLocks noChangeAspect="1" noChangeArrowheads="1"/>
          </p:cNvPicPr>
          <p:nvPr/>
        </p:nvPicPr>
        <p:blipFill>
          <a:blip r:embed="rId4" cstate="print"/>
          <a:srcRect b="34981"/>
          <a:stretch>
            <a:fillRect/>
          </a:stretch>
        </p:blipFill>
        <p:spPr bwMode="auto">
          <a:xfrm>
            <a:off x="4283968" y="4437112"/>
            <a:ext cx="3744912" cy="1762125"/>
          </a:xfrm>
          <a:prstGeom prst="rect">
            <a:avLst/>
          </a:prstGeom>
          <a:noFill/>
          <a:ln w="9525">
            <a:solidFill>
              <a:schemeClr val="bg2">
                <a:lumMod val="50000"/>
              </a:schemeClr>
            </a:solidFill>
            <a:miter lim="800000"/>
            <a:headEnd/>
            <a:tailEnd/>
          </a:ln>
        </p:spPr>
      </p:pic>
      <p:pic>
        <p:nvPicPr>
          <p:cNvPr id="6150" name="Picture 8" descr="CORNETAS"/>
          <p:cNvPicPr>
            <a:picLocks noChangeAspect="1" noChangeArrowheads="1"/>
          </p:cNvPicPr>
          <p:nvPr/>
        </p:nvPicPr>
        <p:blipFill>
          <a:blip r:embed="rId5" cstate="print"/>
          <a:srcRect l="52217" t="60744"/>
          <a:stretch>
            <a:fillRect/>
          </a:stretch>
        </p:blipFill>
        <p:spPr bwMode="auto">
          <a:xfrm>
            <a:off x="683568" y="4149080"/>
            <a:ext cx="2519362" cy="1951037"/>
          </a:xfrm>
          <a:prstGeom prst="rect">
            <a:avLst/>
          </a:prstGeom>
          <a:noFill/>
          <a:ln w="127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algn="ctr" eaLnBrk="1" hangingPunct="1">
              <a:defRPr/>
            </a:pPr>
            <a:r>
              <a:rPr lang="es-ES" sz="3600" dirty="0" smtClean="0"/>
              <a:t>SATEX 2 </a:t>
            </a:r>
            <a:br>
              <a:rPr lang="es-ES" sz="3600" dirty="0" smtClean="0"/>
            </a:br>
            <a:r>
              <a:rPr lang="es-ES" sz="3600" dirty="0" smtClean="0"/>
              <a:t>LA NUEVA PROPUESTA</a:t>
            </a:r>
          </a:p>
        </p:txBody>
      </p:sp>
      <p:sp>
        <p:nvSpPr>
          <p:cNvPr id="8" name="7 Marcador de contenido"/>
          <p:cNvSpPr>
            <a:spLocks noGrp="1"/>
          </p:cNvSpPr>
          <p:nvPr>
            <p:ph idx="1"/>
          </p:nvPr>
        </p:nvSpPr>
        <p:spPr>
          <a:xfrm>
            <a:off x="467544" y="1412776"/>
            <a:ext cx="8007350" cy="4968875"/>
          </a:xfrm>
        </p:spPr>
        <p:txBody>
          <a:bodyPr/>
          <a:lstStyle/>
          <a:p>
            <a:pPr eaLnBrk="1" hangingPunct="1">
              <a:defRPr/>
            </a:pPr>
            <a:r>
              <a:rPr lang="es-MX" sz="2800" dirty="0" smtClean="0"/>
              <a:t>La creación de la Agencia Espacial Mexicana, de la SOMECYTA y de la </a:t>
            </a:r>
            <a:r>
              <a:rPr lang="es-MX" sz="2800" dirty="0" err="1" smtClean="0"/>
              <a:t>RedCyTE</a:t>
            </a:r>
            <a:r>
              <a:rPr lang="es-MX" sz="2800" dirty="0" smtClean="0"/>
              <a:t> ha llevado al antiguo grupo a proponer la construcción de SATEX 2. </a:t>
            </a:r>
          </a:p>
          <a:p>
            <a:pPr eaLnBrk="1" hangingPunct="1">
              <a:defRPr/>
            </a:pPr>
            <a:r>
              <a:rPr lang="es-MX" sz="2800" dirty="0" smtClean="0"/>
              <a:t>Hemos estado en contacto desde el año pasado y una reunión preliminar se celebrará en el IPN el 31 de Enero y la reunión de diseño será en el INAOE  a fines de </a:t>
            </a:r>
            <a:r>
              <a:rPr lang="es-MX" sz="2800" dirty="0" smtClean="0"/>
              <a:t>febrero. </a:t>
            </a:r>
            <a:endParaRPr lang="es-MX" sz="2800" dirty="0" smtClean="0"/>
          </a:p>
          <a:p>
            <a:pPr eaLnBrk="1" hangingPunct="1">
              <a:defRPr/>
            </a:pPr>
            <a:r>
              <a:rPr lang="es-MX" sz="2800" dirty="0" smtClean="0"/>
              <a:t>Se propone que la carga útil sea dedicada a la prospección terrestre.</a:t>
            </a: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hangingPunct="1">
              <a:defRPr/>
            </a:pPr>
            <a:r>
              <a:rPr lang="es-MX" dirty="0" smtClean="0"/>
              <a:t>SATEX 2</a:t>
            </a:r>
          </a:p>
        </p:txBody>
      </p:sp>
      <p:sp>
        <p:nvSpPr>
          <p:cNvPr id="3" name="2 Marcador de contenido"/>
          <p:cNvSpPr>
            <a:spLocks noGrp="1"/>
          </p:cNvSpPr>
          <p:nvPr>
            <p:ph idx="1"/>
          </p:nvPr>
        </p:nvSpPr>
        <p:spPr>
          <a:xfrm>
            <a:off x="467544" y="1412776"/>
            <a:ext cx="8228013" cy="4883150"/>
          </a:xfrm>
        </p:spPr>
        <p:txBody>
          <a:bodyPr/>
          <a:lstStyle/>
          <a:p>
            <a:pPr eaLnBrk="1" hangingPunct="1">
              <a:buNone/>
              <a:defRPr/>
            </a:pPr>
            <a:r>
              <a:rPr lang="es-MX" sz="3200" dirty="0" smtClean="0"/>
              <a:t>Las instituciones participantes en principio son:</a:t>
            </a:r>
          </a:p>
          <a:p>
            <a:pPr lvl="1" eaLnBrk="1" hangingPunct="1">
              <a:defRPr/>
            </a:pPr>
            <a:r>
              <a:rPr lang="es-MX" sz="3200" dirty="0" smtClean="0"/>
              <a:t>UPAEP</a:t>
            </a:r>
          </a:p>
          <a:p>
            <a:pPr lvl="1" eaLnBrk="1" hangingPunct="1">
              <a:defRPr/>
            </a:pPr>
            <a:r>
              <a:rPr lang="es-MX" sz="3200" dirty="0" smtClean="0"/>
              <a:t>BUAP</a:t>
            </a:r>
          </a:p>
          <a:p>
            <a:pPr lvl="1" eaLnBrk="1" hangingPunct="1">
              <a:defRPr/>
            </a:pPr>
            <a:r>
              <a:rPr lang="es-MX" sz="3200" dirty="0" smtClean="0"/>
              <a:t>INAOE</a:t>
            </a:r>
          </a:p>
          <a:p>
            <a:pPr lvl="1" eaLnBrk="1" hangingPunct="1">
              <a:defRPr/>
            </a:pPr>
            <a:r>
              <a:rPr lang="es-MX" sz="3200" dirty="0" smtClean="0"/>
              <a:t>CICESE</a:t>
            </a:r>
          </a:p>
          <a:p>
            <a:pPr lvl="1" eaLnBrk="1" hangingPunct="1">
              <a:defRPr/>
            </a:pPr>
            <a:r>
              <a:rPr lang="es-MX" sz="3200" dirty="0" smtClean="0"/>
              <a:t>UNAM</a:t>
            </a:r>
          </a:p>
          <a:p>
            <a:pPr lvl="1" eaLnBrk="1" hangingPunct="1">
              <a:defRPr/>
            </a:pPr>
            <a:r>
              <a:rPr lang="es-MX" sz="3200" dirty="0" smtClean="0"/>
              <a:t>IPN</a:t>
            </a: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457200" y="115888"/>
            <a:ext cx="8229600" cy="633412"/>
          </a:xfrm>
        </p:spPr>
        <p:txBody>
          <a:bodyPr/>
          <a:lstStyle/>
          <a:p>
            <a:pPr algn="ctr" eaLnBrk="1" hangingPunct="1">
              <a:defRPr/>
            </a:pPr>
            <a:r>
              <a:rPr lang="es-ES" sz="4000" smtClean="0"/>
              <a:t>ACTS</a:t>
            </a:r>
          </a:p>
        </p:txBody>
      </p:sp>
      <p:sp>
        <p:nvSpPr>
          <p:cNvPr id="23555" name="Rectangle 3"/>
          <p:cNvSpPr>
            <a:spLocks noGrp="1" noRot="1" noChangeArrowheads="1"/>
          </p:cNvSpPr>
          <p:nvPr>
            <p:ph type="body" idx="1"/>
          </p:nvPr>
        </p:nvSpPr>
        <p:spPr>
          <a:xfrm>
            <a:off x="467544" y="1385888"/>
            <a:ext cx="8229600" cy="5472112"/>
          </a:xfrm>
        </p:spPr>
        <p:txBody>
          <a:bodyPr/>
          <a:lstStyle/>
          <a:p>
            <a:pPr eaLnBrk="1" hangingPunct="1">
              <a:lnSpc>
                <a:spcPct val="90000"/>
              </a:lnSpc>
              <a:defRPr/>
            </a:pPr>
            <a:r>
              <a:rPr lang="es-ES" dirty="0" smtClean="0"/>
              <a:t>En 1984 la NASA invitó al grupo del IMC, a participar en los  experimentos con el satélite experimental ACTS, para ello visitamos el Lewis </a:t>
            </a:r>
            <a:r>
              <a:rPr lang="en-US" dirty="0" smtClean="0"/>
              <a:t>Research</a:t>
            </a:r>
            <a:r>
              <a:rPr lang="es-ES" dirty="0" smtClean="0"/>
              <a:t> Center en Cleveland.</a:t>
            </a:r>
          </a:p>
          <a:p>
            <a:pPr eaLnBrk="1" hangingPunct="1">
              <a:lnSpc>
                <a:spcPct val="90000"/>
              </a:lnSpc>
              <a:defRPr/>
            </a:pPr>
            <a:r>
              <a:rPr lang="es-ES" dirty="0" smtClean="0"/>
              <a:t>La ESIME se interesó en participar en los experimentos de atenuación por lluvia en el que estaban involucradas 9 universidades de EUA y Canadá.</a:t>
            </a:r>
          </a:p>
          <a:p>
            <a:pPr eaLnBrk="1" hangingPunct="1">
              <a:lnSpc>
                <a:spcPct val="90000"/>
              </a:lnSpc>
              <a:defRPr/>
            </a:pPr>
            <a:r>
              <a:rPr lang="es-ES" dirty="0" smtClean="0"/>
              <a:t>Después de asistir en principio como observadores a partir de 1996 cuando el Satélite fue lanzado, en una de ellas el Dr. </a:t>
            </a:r>
            <a:r>
              <a:rPr lang="es-ES" dirty="0" err="1" smtClean="0"/>
              <a:t>Azoka</a:t>
            </a:r>
            <a:r>
              <a:rPr lang="es-ES" dirty="0" smtClean="0"/>
              <a:t> </a:t>
            </a:r>
            <a:r>
              <a:rPr lang="es-ES" dirty="0" err="1" smtClean="0"/>
              <a:t>Dissanayake</a:t>
            </a:r>
            <a:r>
              <a:rPr lang="es-ES" dirty="0" smtClean="0"/>
              <a:t>, que trabajaba para COMSAT, me propuso la instalación de una estación terrena en México, con el soporte económico de su compañía.</a:t>
            </a:r>
          </a:p>
          <a:p>
            <a:pPr eaLnBrk="1" hangingPunct="1">
              <a:lnSpc>
                <a:spcPct val="90000"/>
              </a:lnSpc>
              <a:defRPr/>
            </a:pPr>
            <a:r>
              <a:rPr lang="es-ES" dirty="0" smtClean="0"/>
              <a:t>La estación fue instalada en Villahermosa Tabasco, bajo la supervisión del IPN </a:t>
            </a:r>
          </a:p>
          <a:p>
            <a:pPr eaLnBrk="1" hangingPunct="1">
              <a:lnSpc>
                <a:spcPct val="90000"/>
              </a:lnSpc>
              <a:defRPr/>
            </a:pPr>
            <a:endParaRPr lang="es-ES" dirty="0" smtClean="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457200" y="244475"/>
            <a:ext cx="8385175" cy="974725"/>
          </a:xfrm>
        </p:spPr>
        <p:txBody>
          <a:bodyPr/>
          <a:lstStyle/>
          <a:p>
            <a:pPr algn="ctr" eaLnBrk="1" hangingPunct="1">
              <a:defRPr/>
            </a:pPr>
            <a:r>
              <a:rPr lang="es-ES" dirty="0" smtClean="0"/>
              <a:t>EXPERIMENTO DE ATENUACIÓN POR LLUVIA EN BANDA </a:t>
            </a:r>
            <a:r>
              <a:rPr lang="es-ES" dirty="0" err="1" smtClean="0"/>
              <a:t>Ka</a:t>
            </a:r>
            <a:endParaRPr lang="es-ES" dirty="0" smtClean="0"/>
          </a:p>
        </p:txBody>
      </p:sp>
      <p:sp>
        <p:nvSpPr>
          <p:cNvPr id="24579" name="Rectangle 3"/>
          <p:cNvSpPr>
            <a:spLocks noGrp="1" noRot="1" noChangeArrowheads="1"/>
          </p:cNvSpPr>
          <p:nvPr>
            <p:ph type="body" idx="1"/>
          </p:nvPr>
        </p:nvSpPr>
        <p:spPr>
          <a:xfrm>
            <a:off x="467544" y="1700808"/>
            <a:ext cx="8229600" cy="4525963"/>
          </a:xfrm>
        </p:spPr>
        <p:txBody>
          <a:bodyPr/>
          <a:lstStyle/>
          <a:p>
            <a:pPr eaLnBrk="1" hangingPunct="1">
              <a:lnSpc>
                <a:spcPct val="90000"/>
              </a:lnSpc>
              <a:defRPr/>
            </a:pPr>
            <a:r>
              <a:rPr lang="es-ES" sz="2400" dirty="0" smtClean="0"/>
              <a:t>En 1998, montamos la estación terrena en Villahermosa Tabasco, considerando su alto índice de precipitación pluvial y nos unimos al selecto grupo de universidades que trabajaban en el experimento de atenuación por lluvia en banda </a:t>
            </a:r>
            <a:r>
              <a:rPr lang="es-ES" sz="2400" dirty="0" err="1" smtClean="0"/>
              <a:t>Ka</a:t>
            </a:r>
            <a:r>
              <a:rPr lang="es-ES" sz="2400" dirty="0" smtClean="0"/>
              <a:t> (20 y 27 GHz).</a:t>
            </a:r>
          </a:p>
          <a:p>
            <a:pPr eaLnBrk="1" hangingPunct="1">
              <a:lnSpc>
                <a:spcPct val="90000"/>
              </a:lnSpc>
              <a:defRPr/>
            </a:pPr>
            <a:r>
              <a:rPr lang="es-ES" sz="2400" dirty="0" smtClean="0"/>
              <a:t>El experimento se prolongó en México, hasta el 2002, dos años más de lo planeado.</a:t>
            </a:r>
          </a:p>
          <a:p>
            <a:pPr eaLnBrk="1" hangingPunct="1">
              <a:lnSpc>
                <a:spcPct val="90000"/>
              </a:lnSpc>
              <a:defRPr/>
            </a:pPr>
            <a:r>
              <a:rPr lang="es-ES" sz="2400" dirty="0" smtClean="0"/>
              <a:t>Los resultados forman parte ahora del acervo de conocimientos sobre atenuación por lluvia en la banda </a:t>
            </a:r>
            <a:r>
              <a:rPr lang="es-ES" sz="2400" dirty="0" err="1" smtClean="0"/>
              <a:t>Ka</a:t>
            </a:r>
            <a:r>
              <a:rPr lang="es-ES" sz="2400" dirty="0" smtClean="0"/>
              <a:t>.</a:t>
            </a: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457200" y="125413"/>
            <a:ext cx="8229600" cy="1143000"/>
          </a:xfrm>
        </p:spPr>
        <p:txBody>
          <a:bodyPr/>
          <a:lstStyle/>
          <a:p>
            <a:pPr algn="ctr" eaLnBrk="1" hangingPunct="1">
              <a:defRPr/>
            </a:pPr>
            <a:r>
              <a:rPr lang="es-ES" sz="3200" dirty="0" smtClean="0"/>
              <a:t>EXPERIMENTO DE ATENUACIÓN POR LLUVIA EN BANDA </a:t>
            </a:r>
            <a:r>
              <a:rPr lang="es-ES" sz="3200" dirty="0" err="1" smtClean="0"/>
              <a:t>Ka</a:t>
            </a:r>
            <a:endParaRPr lang="es-ES" sz="3200" dirty="0" smtClean="0"/>
          </a:p>
        </p:txBody>
      </p:sp>
      <p:pic>
        <p:nvPicPr>
          <p:cNvPr id="11267" name="Picture 4" descr="SATEX4"/>
          <p:cNvPicPr>
            <a:picLocks noChangeAspect="1" noChangeArrowheads="1"/>
          </p:cNvPicPr>
          <p:nvPr/>
        </p:nvPicPr>
        <p:blipFill>
          <a:blip r:embed="rId2" cstate="print"/>
          <a:srcRect/>
          <a:stretch>
            <a:fillRect/>
          </a:stretch>
        </p:blipFill>
        <p:spPr bwMode="auto">
          <a:xfrm>
            <a:off x="755650" y="1196975"/>
            <a:ext cx="2474913" cy="2563813"/>
          </a:xfrm>
          <a:prstGeom prst="rect">
            <a:avLst/>
          </a:prstGeom>
          <a:noFill/>
          <a:ln w="9525">
            <a:noFill/>
            <a:miter lim="800000"/>
            <a:headEnd/>
            <a:tailEnd/>
          </a:ln>
        </p:spPr>
      </p:pic>
      <p:pic>
        <p:nvPicPr>
          <p:cNvPr id="11268" name="Picture 5" descr="MAPA"/>
          <p:cNvPicPr>
            <a:picLocks noChangeAspect="1" noChangeArrowheads="1"/>
          </p:cNvPicPr>
          <p:nvPr/>
        </p:nvPicPr>
        <p:blipFill>
          <a:blip r:embed="rId3" cstate="print"/>
          <a:srcRect/>
          <a:stretch>
            <a:fillRect/>
          </a:stretch>
        </p:blipFill>
        <p:spPr bwMode="auto">
          <a:xfrm>
            <a:off x="4788024" y="1340768"/>
            <a:ext cx="3513137" cy="2411413"/>
          </a:xfrm>
          <a:prstGeom prst="rect">
            <a:avLst/>
          </a:prstGeom>
          <a:noFill/>
          <a:ln w="9525">
            <a:solidFill>
              <a:schemeClr val="tx1"/>
            </a:solidFill>
            <a:miter lim="800000"/>
            <a:headEnd/>
            <a:tailEnd/>
          </a:ln>
        </p:spPr>
      </p:pic>
      <p:pic>
        <p:nvPicPr>
          <p:cNvPr id="11269" name="Picture 6" descr="ATENUACION"/>
          <p:cNvPicPr>
            <a:picLocks noChangeAspect="1" noChangeArrowheads="1"/>
          </p:cNvPicPr>
          <p:nvPr/>
        </p:nvPicPr>
        <p:blipFill>
          <a:blip r:embed="rId4" cstate="print"/>
          <a:srcRect/>
          <a:stretch>
            <a:fillRect/>
          </a:stretch>
        </p:blipFill>
        <p:spPr bwMode="auto">
          <a:xfrm>
            <a:off x="539552" y="3861048"/>
            <a:ext cx="3168650" cy="2449513"/>
          </a:xfrm>
          <a:prstGeom prst="rect">
            <a:avLst/>
          </a:prstGeom>
          <a:noFill/>
          <a:ln w="6350">
            <a:solidFill>
              <a:schemeClr val="tx1"/>
            </a:solidFill>
            <a:miter lim="800000"/>
            <a:headEnd/>
            <a:tailEnd/>
          </a:ln>
        </p:spPr>
      </p:pic>
      <p:pic>
        <p:nvPicPr>
          <p:cNvPr id="11270" name="Picture 7" descr="SATEX5"/>
          <p:cNvPicPr>
            <a:picLocks noChangeAspect="1" noChangeArrowheads="1"/>
          </p:cNvPicPr>
          <p:nvPr/>
        </p:nvPicPr>
        <p:blipFill>
          <a:blip r:embed="rId5" cstate="print"/>
          <a:srcRect/>
          <a:stretch>
            <a:fillRect/>
          </a:stretch>
        </p:blipFill>
        <p:spPr bwMode="auto">
          <a:xfrm>
            <a:off x="5004048" y="3861048"/>
            <a:ext cx="2808288" cy="2454275"/>
          </a:xfrm>
          <a:prstGeom prst="rect">
            <a:avLst/>
          </a:prstGeom>
          <a:noFill/>
          <a:ln w="6350">
            <a:solidFill>
              <a:schemeClr val="tx1"/>
            </a:solidFill>
            <a:miter lim="800000"/>
            <a:headEnd/>
            <a:tailEnd/>
          </a:ln>
        </p:spPr>
      </p:pic>
      <p:sp>
        <p:nvSpPr>
          <p:cNvPr id="11271" name="Text Box 8"/>
          <p:cNvSpPr txBox="1">
            <a:spLocks noChangeArrowheads="1"/>
          </p:cNvSpPr>
          <p:nvPr/>
        </p:nvSpPr>
        <p:spPr bwMode="auto">
          <a:xfrm>
            <a:off x="2722563" y="6381750"/>
            <a:ext cx="3578225" cy="336550"/>
          </a:xfrm>
          <a:prstGeom prst="rect">
            <a:avLst/>
          </a:prstGeom>
          <a:noFill/>
          <a:ln w="9525">
            <a:noFill/>
            <a:miter lim="800000"/>
            <a:headEnd/>
            <a:tailEnd/>
          </a:ln>
        </p:spPr>
        <p:txBody>
          <a:bodyPr wrap="none">
            <a:spAutoFit/>
          </a:bodyPr>
          <a:lstStyle/>
          <a:p>
            <a:r>
              <a:rPr lang="es-ES" sz="1600"/>
              <a:t>Atenuación por lluvia en Villahermosa</a:t>
            </a: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Interwise Seminar Template">
  <a:themeElements>
    <a:clrScheme name="">
      <a:dk1>
        <a:srgbClr val="000000"/>
      </a:dk1>
      <a:lt1>
        <a:srgbClr val="FFFFFF"/>
      </a:lt1>
      <a:dk2>
        <a:srgbClr val="000000"/>
      </a:dk2>
      <a:lt2>
        <a:srgbClr val="969696"/>
      </a:lt2>
      <a:accent1>
        <a:srgbClr val="092F68"/>
      </a:accent1>
      <a:accent2>
        <a:srgbClr val="B98F00"/>
      </a:accent2>
      <a:accent3>
        <a:srgbClr val="FFFFFF"/>
      </a:accent3>
      <a:accent4>
        <a:srgbClr val="000000"/>
      </a:accent4>
      <a:accent5>
        <a:srgbClr val="AAADB9"/>
      </a:accent5>
      <a:accent6>
        <a:srgbClr val="A78100"/>
      </a:accent6>
      <a:hlink>
        <a:srgbClr val="009999"/>
      </a:hlink>
      <a:folHlink>
        <a:srgbClr val="FFFF00"/>
      </a:folHlink>
    </a:clrScheme>
    <a:fontScheme name="Interwise Seminar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10287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10287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Interwise Seminar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terwise Seminar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erwise Seminar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erwise Seminar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erwise Seminar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erwise Seminar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terwise Seminar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1657</TotalTime>
  <Words>921</Words>
  <Application>Microsoft Office PowerPoint</Application>
  <PresentationFormat>Presentación en pantalla (4:3)</PresentationFormat>
  <Paragraphs>73</Paragraphs>
  <Slides>16</Slides>
  <Notes>2</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Interwise Seminar Template</vt:lpstr>
      <vt:lpstr>SATEX II Y PROYECTOS DE PROPAGACIÓN</vt:lpstr>
      <vt:lpstr>AGENDA</vt:lpstr>
      <vt:lpstr>SATEX</vt:lpstr>
      <vt:lpstr>SATEX 1</vt:lpstr>
      <vt:lpstr>SATEX 2  LA NUEVA PROPUESTA</vt:lpstr>
      <vt:lpstr>SATEX 2</vt:lpstr>
      <vt:lpstr>ACTS</vt:lpstr>
      <vt:lpstr>EXPERIMENTO DE ATENUACIÓN POR LLUVIA EN BANDA Ka</vt:lpstr>
      <vt:lpstr>EXPERIMENTO DE ATENUACIÓN POR LLUVIA EN BANDA Ka</vt:lpstr>
      <vt:lpstr>EXPERIMENTO DE ATENUACIÓN POR LLUVIA</vt:lpstr>
      <vt:lpstr>EXPERIMENTO DE ATENUACIÓN POR LLUVIA</vt:lpstr>
      <vt:lpstr>CLIMA ESPACIAL</vt:lpstr>
      <vt:lpstr>Diapositiva 13</vt:lpstr>
      <vt:lpstr>Diapositiva 14</vt:lpstr>
      <vt:lpstr>PROPAGACIÓN A TRAVÉS DE LA IONÓSFERA</vt:lpstr>
      <vt:lpstr>Diapositiva 16</vt:lpstr>
    </vt:vector>
  </TitlesOfParts>
  <Company>ESIMEZAC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TETRA  SSP-DF</dc:title>
  <dc:creator>EDIF3231</dc:creator>
  <cp:lastModifiedBy>fabiola</cp:lastModifiedBy>
  <cp:revision>125</cp:revision>
  <dcterms:created xsi:type="dcterms:W3CDTF">2008-08-11T22:50:30Z</dcterms:created>
  <dcterms:modified xsi:type="dcterms:W3CDTF">2012-01-27T09:02:10Z</dcterms:modified>
</cp:coreProperties>
</file>