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696" r:id="rId3"/>
  </p:sldMasterIdLst>
  <p:notesMasterIdLst>
    <p:notesMasterId r:id="rId48"/>
  </p:notesMasterIdLst>
  <p:handoutMasterIdLst>
    <p:handoutMasterId r:id="rId49"/>
  </p:handoutMasterIdLst>
  <p:sldIdLst>
    <p:sldId id="258" r:id="rId4"/>
    <p:sldId id="506" r:id="rId5"/>
    <p:sldId id="699" r:id="rId6"/>
    <p:sldId id="620" r:id="rId7"/>
    <p:sldId id="512" r:id="rId8"/>
    <p:sldId id="705" r:id="rId9"/>
    <p:sldId id="706" r:id="rId10"/>
    <p:sldId id="513" r:id="rId11"/>
    <p:sldId id="516" r:id="rId12"/>
    <p:sldId id="517" r:id="rId13"/>
    <p:sldId id="518" r:id="rId14"/>
    <p:sldId id="520" r:id="rId15"/>
    <p:sldId id="521" r:id="rId16"/>
    <p:sldId id="537" r:id="rId17"/>
    <p:sldId id="523" r:id="rId18"/>
    <p:sldId id="619" r:id="rId19"/>
    <p:sldId id="614" r:id="rId20"/>
    <p:sldId id="621" r:id="rId21"/>
    <p:sldId id="678" r:id="rId22"/>
    <p:sldId id="679" r:id="rId23"/>
    <p:sldId id="603" r:id="rId24"/>
    <p:sldId id="524" r:id="rId25"/>
    <p:sldId id="599" r:id="rId26"/>
    <p:sldId id="530" r:id="rId27"/>
    <p:sldId id="704" r:id="rId28"/>
    <p:sldId id="528" r:id="rId29"/>
    <p:sldId id="531" r:id="rId30"/>
    <p:sldId id="684" r:id="rId31"/>
    <p:sldId id="687" r:id="rId32"/>
    <p:sldId id="707" r:id="rId33"/>
    <p:sldId id="708" r:id="rId34"/>
    <p:sldId id="664" r:id="rId35"/>
    <p:sldId id="662" r:id="rId36"/>
    <p:sldId id="663" r:id="rId37"/>
    <p:sldId id="467" r:id="rId38"/>
    <p:sldId id="646" r:id="rId39"/>
    <p:sldId id="595" r:id="rId40"/>
    <p:sldId id="596" r:id="rId41"/>
    <p:sldId id="597" r:id="rId42"/>
    <p:sldId id="598" r:id="rId43"/>
    <p:sldId id="700" r:id="rId44"/>
    <p:sldId id="701" r:id="rId45"/>
    <p:sldId id="702" r:id="rId46"/>
    <p:sldId id="703" r:id="rId4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CCFFCC"/>
    <a:srgbClr val="0000FF"/>
    <a:srgbClr val="009900"/>
    <a:srgbClr val="FFCCFF"/>
    <a:srgbClr val="FFFF99"/>
    <a:srgbClr val="CCCCFF"/>
    <a:srgbClr val="FFFFCC"/>
    <a:srgbClr val="0000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965" autoAdjust="0"/>
    <p:restoredTop sz="92718" autoAdjust="0"/>
  </p:normalViewPr>
  <p:slideViewPr>
    <p:cSldViewPr>
      <p:cViewPr>
        <p:scale>
          <a:sx n="60" d="100"/>
          <a:sy n="60" d="100"/>
        </p:scale>
        <p:origin x="-142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7956"/>
    </p:cViewPr>
  </p:sorterViewPr>
  <p:notesViewPr>
    <p:cSldViewPr>
      <p:cViewPr varScale="1">
        <p:scale>
          <a:sx n="55" d="100"/>
          <a:sy n="55" d="100"/>
        </p:scale>
        <p:origin x="-2862" y="-9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560137-E2FA-42E0-BC88-EC563D28B63B}" type="datetimeFigureOut">
              <a:rPr lang="es-MX" smtClean="0"/>
              <a:pPr/>
              <a:t>13/08/2012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455DA4-2D31-4765-9861-601C1C8886E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883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F76D8B-EAA0-4CD1-B12A-9915AC7231B0}" type="datetimeFigureOut">
              <a:rPr lang="es-MX" smtClean="0"/>
              <a:pPr/>
              <a:t>13/08/2012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1C0784-27AF-49AA-BBAE-56ACB9A2676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8701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62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 defTabSz="93986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 defTabSz="93986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 defTabSz="93986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 defTabSz="93986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algn="ctr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algn="ctr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algn="ctr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algn="ctr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40CDA-7A6F-45AC-A369-01463E97507C}" type="slidenum">
              <a:rPr lang="es-ES" sz="1200">
                <a:latin typeface="Times New Roman" pitchFamily="18" charset="0"/>
              </a:rPr>
              <a:pPr eaLnBrk="1" hangingPunct="1"/>
              <a:t>1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0784-27AF-49AA-BBAE-56ACB9A26765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8486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6" rIns="92950" bIns="46476" anchor="b"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877CC9D-991B-4D04-9C44-E97F92FF0F52}" type="slidenum">
              <a:rPr lang="es-E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E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6" rIns="92950" bIns="46476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6" rIns="92950" bIns="46476" anchor="b"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877CC9D-991B-4D04-9C44-E97F92FF0F52}" type="slidenum">
              <a:rPr lang="es-E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E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6" rIns="92950" bIns="46476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3088-E14F-4728-B87F-9E89DEAF39B4}" type="datetime1">
              <a:rPr lang="es-MX" smtClean="0"/>
              <a:pPr/>
              <a:t>13/08/2012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8594104" y="6545237"/>
            <a:ext cx="514400" cy="26813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954C93-6460-4AB9-A2B3-D843CC3B53A2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2" name="Picture 2" descr="F:\04 HP2 Data-111224-120707\01 Control\02 Imagenes\01 Logos\cud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7736"/>
            <a:ext cx="1296144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04 HP2 Data-111224-120707\01 Control\02 Imagenes\01 Logos\CUDI CA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460" y="44624"/>
            <a:ext cx="11850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83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F211B44-F751-41F3-A498-A89E422B7FBB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071E-A148-44B2-89CE-62BECD94B94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90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36DE62B-CDD1-4094-AA61-6573E83C24CD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FF1C-2CFC-4DC2-9BEF-032F4C7D45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21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56"/>
          <p:cNvSpPr>
            <a:spLocks noChangeShapeType="1"/>
          </p:cNvSpPr>
          <p:nvPr/>
        </p:nvSpPr>
        <p:spPr bwMode="ltGray">
          <a:xfrm>
            <a:off x="15506700" y="0"/>
            <a:ext cx="0" cy="17494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rgbClr val="000000"/>
              </a:solidFill>
            </a:endParaRPr>
          </a:p>
        </p:txBody>
      </p:sp>
      <p:sp>
        <p:nvSpPr>
          <p:cNvPr id="57" name="Line 68"/>
          <p:cNvSpPr>
            <a:spLocks noChangeShapeType="1"/>
          </p:cNvSpPr>
          <p:nvPr/>
        </p:nvSpPr>
        <p:spPr bwMode="ltGray">
          <a:xfrm flipH="1">
            <a:off x="15543213" y="3098800"/>
            <a:ext cx="0" cy="21304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rgbClr val="000000"/>
              </a:solidFill>
            </a:endParaRPr>
          </a:p>
        </p:txBody>
      </p:sp>
      <p:sp>
        <p:nvSpPr>
          <p:cNvPr id="58" name="Arc 69"/>
          <p:cNvSpPr>
            <a:spLocks/>
          </p:cNvSpPr>
          <p:nvPr/>
        </p:nvSpPr>
        <p:spPr bwMode="ltGray">
          <a:xfrm rot="5400000">
            <a:off x="15457488" y="4649788"/>
            <a:ext cx="184150" cy="361950"/>
          </a:xfrm>
          <a:custGeom>
            <a:avLst/>
            <a:gdLst>
              <a:gd name="T0" fmla="*/ 383750 w 43195"/>
              <a:gd name="T1" fmla="*/ 352 h 43200"/>
              <a:gd name="T2" fmla="*/ 0 w 43195"/>
              <a:gd name="T3" fmla="*/ 1548308 h 43200"/>
              <a:gd name="T4" fmla="*/ 392490 w 43195"/>
              <a:gd name="T5" fmla="*/ 151629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lnTo>
                  <a:pt x="21114" y="5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rgbClr val="000000"/>
              </a:solidFill>
            </a:endParaRPr>
          </a:p>
        </p:txBody>
      </p: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615950" y="1357306"/>
            <a:ext cx="7772400" cy="1143000"/>
          </a:xfrm>
          <a:solidFill>
            <a:srgbClr val="FFFF00"/>
          </a:solidFill>
          <a:ln w="38100">
            <a:solidFill>
              <a:srgbClr val="339966"/>
            </a:solidFill>
          </a:ln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3908425"/>
            <a:ext cx="6400800" cy="1752600"/>
          </a:xfrm>
          <a:ln>
            <a:solidFill>
              <a:srgbClr val="993300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61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C1B8-B844-4130-8A07-9C4F5698530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2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285F-66AC-4BF6-8F48-680BE4AFEF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57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10E5A-D93A-406B-A498-F7DDFC0E5F1B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32BFE-CBC1-4EBF-BF46-3CAB92436CDC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9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7" y="-27384"/>
            <a:ext cx="6336704" cy="77809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A49-5174-4E91-9B22-629847BFB214}" type="datetime1">
              <a:rPr lang="es-MX" smtClean="0"/>
              <a:pPr/>
              <a:t>13/08/2012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94104" y="6545237"/>
            <a:ext cx="514400" cy="268139"/>
          </a:xfr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954C93-6460-4AB9-A2B3-D843CC3B53A2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" name="Picture 2" descr="F:\04 HP2 Data-111224-120707\01 Control\02 Imagenes\01 Logos\cud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7736"/>
            <a:ext cx="1296144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04 HP2 Data-111224-120707\01 Control\02 Imagenes\01 Logos\CUDI CA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460" y="44624"/>
            <a:ext cx="11850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09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9" y="-27384"/>
            <a:ext cx="6408712" cy="77809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F71E-B065-45EA-BC14-1180D2F12255}" type="datetime1">
              <a:rPr lang="es-MX" smtClean="0"/>
              <a:pPr/>
              <a:t>13/08/2012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76064" cy="288033"/>
          </a:xfr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954C93-6460-4AB9-A2B3-D843CC3B53A2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2" name="Picture 2" descr="F:\04 HP2 Data-111224-120707\01 Control\02 Imagenes\01 Logos\cud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7736"/>
            <a:ext cx="1296144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04 HP2 Data-111224-120707\01 Control\02 Imagenes\01 Logos\CUDI CA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460" y="44624"/>
            <a:ext cx="11850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4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D209-FE8B-487B-B437-93FD4246CD5E}" type="datetime1">
              <a:rPr lang="es-MX" smtClean="0"/>
              <a:pPr/>
              <a:t>13/08/2012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8594104" y="6545237"/>
            <a:ext cx="514400" cy="26813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954C93-6460-4AB9-A2B3-D843CC3B53A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2037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-13394"/>
            <a:ext cx="6264696" cy="850106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F782-59EE-4558-9587-6C1216F8A736}" type="datetime1">
              <a:rPr lang="es-MX" smtClean="0"/>
              <a:pPr/>
              <a:t>13/08/2012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6 Marcador de número de diapositiva"/>
          <p:cNvSpPr txBox="1">
            <a:spLocks/>
          </p:cNvSpPr>
          <p:nvPr userDrawn="1"/>
        </p:nvSpPr>
        <p:spPr>
          <a:xfrm>
            <a:off x="8460433" y="6525344"/>
            <a:ext cx="576064" cy="28803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954C93-6460-4AB9-A2B3-D843CC3B53A2}" type="slidenum">
              <a:rPr lang="es-MX" b="1" smtClean="0">
                <a:solidFill>
                  <a:schemeClr val="tx1"/>
                </a:solidFill>
              </a:rPr>
              <a:pPr/>
              <a:t>‹Nº›</a:t>
            </a:fld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F:\04 HP2 Data-111224-120707\01 Control\02 Imagenes\01 Logos\cud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96144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04 HP2 Data-111224-120707\01 Control\02 Imagenes\01 Logos\CUDI CA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460" y="44624"/>
            <a:ext cx="11850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571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56"/>
          <p:cNvSpPr>
            <a:spLocks noChangeShapeType="1"/>
          </p:cNvSpPr>
          <p:nvPr/>
        </p:nvSpPr>
        <p:spPr bwMode="ltGray">
          <a:xfrm>
            <a:off x="15506700" y="0"/>
            <a:ext cx="0" cy="17494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rgbClr val="40458C"/>
              </a:solidFill>
              <a:latin typeface="Arial" pitchFamily="34" charset="0"/>
            </a:endParaRPr>
          </a:p>
        </p:txBody>
      </p:sp>
      <p:sp>
        <p:nvSpPr>
          <p:cNvPr id="57" name="Line 68"/>
          <p:cNvSpPr>
            <a:spLocks noChangeShapeType="1"/>
          </p:cNvSpPr>
          <p:nvPr/>
        </p:nvSpPr>
        <p:spPr bwMode="ltGray">
          <a:xfrm flipH="1">
            <a:off x="15543213" y="3098800"/>
            <a:ext cx="0" cy="21304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rgbClr val="40458C"/>
              </a:solidFill>
              <a:latin typeface="Arial" pitchFamily="34" charset="0"/>
            </a:endParaRPr>
          </a:p>
        </p:txBody>
      </p:sp>
      <p:sp>
        <p:nvSpPr>
          <p:cNvPr id="58" name="Arc 69"/>
          <p:cNvSpPr>
            <a:spLocks/>
          </p:cNvSpPr>
          <p:nvPr/>
        </p:nvSpPr>
        <p:spPr bwMode="ltGray">
          <a:xfrm rot="5400000">
            <a:off x="15457488" y="4649788"/>
            <a:ext cx="184150" cy="361950"/>
          </a:xfrm>
          <a:custGeom>
            <a:avLst/>
            <a:gdLst>
              <a:gd name="T0" fmla="*/ 383750 w 43195"/>
              <a:gd name="T1" fmla="*/ 352 h 43200"/>
              <a:gd name="T2" fmla="*/ 0 w 43195"/>
              <a:gd name="T3" fmla="*/ 1548308 h 43200"/>
              <a:gd name="T4" fmla="*/ 392490 w 43195"/>
              <a:gd name="T5" fmla="*/ 151629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lnTo>
                  <a:pt x="21114" y="5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srgbClr val="40458C"/>
              </a:solidFill>
              <a:latin typeface="Arial" pitchFamily="34" charset="0"/>
            </a:endParaRPr>
          </a:p>
        </p:txBody>
      </p: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615950" y="1357306"/>
            <a:ext cx="7772400" cy="1143000"/>
          </a:xfrm>
          <a:solidFill>
            <a:srgbClr val="FFFF00"/>
          </a:solidFill>
          <a:ln w="38100">
            <a:solidFill>
              <a:srgbClr val="339966"/>
            </a:solidFill>
          </a:ln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3908425"/>
            <a:ext cx="6400800" cy="1752600"/>
          </a:xfrm>
          <a:ln>
            <a:solidFill>
              <a:srgbClr val="993300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61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A299-2C7F-4D4B-B951-0CECF79DC3F5}" type="datetime1">
              <a:rPr lang="es-ES" smtClean="0">
                <a:solidFill>
                  <a:srgbClr val="40458C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40458C"/>
              </a:solidFill>
            </a:endParaRPr>
          </a:p>
        </p:txBody>
      </p:sp>
      <p:sp>
        <p:nvSpPr>
          <p:cNvPr id="62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0458C"/>
              </a:solidFill>
            </a:endParaRPr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25344"/>
            <a:ext cx="5032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285F-66AC-4BF6-8F48-680BE4AFEF7C}" type="slidenum">
              <a:rPr lang="es-ES">
                <a:solidFill>
                  <a:srgbClr val="40458C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65" name="Picture 2" descr="F:\04 HP2 Data-111224-120707\01 Control\02 Imagenes\01 Logos\cud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96144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02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4450"/>
            <a:ext cx="6264696" cy="865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846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846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78AA-8E89-4B4F-BCF8-C016B49556C8}" type="datetime1">
              <a:rPr lang="es-ES" smtClean="0">
                <a:solidFill>
                  <a:srgbClr val="40458C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40458C"/>
              </a:solidFill>
            </a:endParaRPr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0458C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6533976"/>
            <a:ext cx="503238" cy="279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9F30-859B-4CCE-9099-082A84666122}" type="slidenum">
              <a:rPr lang="es-ES">
                <a:solidFill>
                  <a:srgbClr val="40458C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8" name="Picture 2" descr="F:\04 HP2 Data-111224-120707\01 Control\02 Imagenes\01 Logos\cud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96144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40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1" y="115888"/>
            <a:ext cx="7056710" cy="8509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20F7-9361-44E9-BA16-806B8BB2583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65C7-3B2D-4413-B92E-1AA2A0E7ED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15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846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846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29CD-D071-4E15-A2B4-E9062B08B00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13/08/2012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A5BA-2DDD-402D-A20D-287F7193B4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7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50FE-2987-4AD7-B6B5-E7ADC84EF892}" type="datetime1">
              <a:rPr lang="es-MX" smtClean="0"/>
              <a:pPr/>
              <a:t>13/08/2012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4C93-6460-4AB9-A2B3-D843CC3B53A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6129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44450"/>
            <a:ext cx="662491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3315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137525" cy="4824413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0" name="Rectangle 7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F12C2-D26A-4D64-9F67-865ED5760AB1}" type="datetime1">
              <a:rPr lang="es-ES" smtClean="0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13/08/2012</a:t>
            </a:fld>
            <a:endParaRPr lang="es-ES">
              <a:solidFill>
                <a:srgbClr val="40458C"/>
              </a:solidFill>
            </a:endParaRPr>
          </a:p>
        </p:txBody>
      </p:sp>
      <p:sp>
        <p:nvSpPr>
          <p:cNvPr id="121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0458C"/>
              </a:solidFill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1196975"/>
            <a:ext cx="503238" cy="279400"/>
          </a:xfrm>
          <a:prstGeom prst="rect">
            <a:avLst/>
          </a:prstGeom>
          <a:solidFill>
            <a:srgbClr val="FFFF99"/>
          </a:solidFill>
          <a:ln w="25400">
            <a:solidFill>
              <a:srgbClr val="7C004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655FC-D6AD-4950-A46E-20B03A1EB175}" type="slidenum">
              <a:rPr lang="es-E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9" name="Picture 2" descr="F:\04 HP2 Data-111224-120707\01 Control\02 Imagenes\01 Logos\CUDI CA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460" y="44624"/>
            <a:ext cx="11850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458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5"/>
        </a:buBlip>
        <a:defRPr sz="2400" b="1">
          <a:solidFill>
            <a:srgbClr val="0033CC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 b="1">
          <a:solidFill>
            <a:srgbClr val="FF0000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 b="1">
          <a:solidFill>
            <a:srgbClr val="008000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 b="1">
          <a:solidFill>
            <a:srgbClr val="A5002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 b="1">
          <a:solidFill>
            <a:srgbClr val="000000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 b="1">
          <a:solidFill>
            <a:srgbClr val="000000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9075" y="44624"/>
            <a:ext cx="6400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CCBB8-C272-4333-BDC1-D780F5F85640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1196975"/>
            <a:ext cx="503238" cy="279400"/>
          </a:xfrm>
          <a:prstGeom prst="rect">
            <a:avLst/>
          </a:prstGeom>
          <a:solidFill>
            <a:srgbClr val="FFFF99"/>
          </a:solidFill>
          <a:ln w="25400">
            <a:solidFill>
              <a:srgbClr val="7C00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32BFE-CBC1-4EBF-BF46-3CAB92436CD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1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21625" cy="4824413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pic>
        <p:nvPicPr>
          <p:cNvPr id="61" name="Picture 2" descr="F:\04 HP2 Data-111224-120707\01 Control\02 Imagenes\01 Logos\CUDI CAE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3460" y="44624"/>
            <a:ext cx="11850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:\04 HP2 Data-111224-120707\01 Control\02 Imagenes\01 Logos\cudi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96144" cy="7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7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7C004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7C0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99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00CC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26" Type="http://schemas.openxmlformats.org/officeDocument/2006/relationships/image" Target="../media/image28.jpeg"/><Relationship Id="rId3" Type="http://schemas.openxmlformats.org/officeDocument/2006/relationships/image" Target="../media/image7.png"/><Relationship Id="rId21" Type="http://schemas.openxmlformats.org/officeDocument/2006/relationships/image" Target="../media/image24.jpeg"/><Relationship Id="rId7" Type="http://schemas.openxmlformats.org/officeDocument/2006/relationships/image" Target="../media/image11.jpeg"/><Relationship Id="rId12" Type="http://schemas.openxmlformats.org/officeDocument/2006/relationships/hyperlink" Target="http://rue.unam.mx/index.html" TargetMode="External"/><Relationship Id="rId17" Type="http://schemas.openxmlformats.org/officeDocument/2006/relationships/image" Target="../media/image20.jpeg"/><Relationship Id="rId25" Type="http://schemas.openxmlformats.org/officeDocument/2006/relationships/hyperlink" Target="http://www.google.com.mx/imgres?imgurl=http://contenido.com.mx/revista/wp-content/uploads/2012/06/Logotipo_amc.gif&amp;imgrefurl=http://contenido.com.mx/2012/06/en-estas-campanas-se-hablo-por-primera-vez-de-gasto-en-ciencia-nature/&amp;h=339&amp;w=515&amp;sz=7&amp;tbnid=N2BjLwtYueLn9M:&amp;tbnh=73&amp;tbnw=111&amp;prev=/search?q=logotipo+de+academia+mexicana+de+ciencias&amp;tbm=isch&amp;tbo=u&amp;zoom=1&amp;q=logotipo+de+academia+mexicana+de+ciencias&amp;usg=__s4x_tKt4MeQK9CBP50IihuuXkco=&amp;docid=yHL4A31JXGoQUM&amp;hl=es&amp;sa=X&amp;ei=y1ohUPLJLKTW2gWug4HIAQ&amp;sqi=2&amp;ved=0CF8Q9QEwBA&amp;dur=3029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24" Type="http://schemas.openxmlformats.org/officeDocument/2006/relationships/image" Target="../media/image27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0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o_de_Microsoft_Office_Word1.docx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jgmelendez@prodigy.net.mx" TargetMode="External"/><Relationship Id="rId13" Type="http://schemas.openxmlformats.org/officeDocument/2006/relationships/hyperlink" Target="mailto:rrosa@ipn.mx" TargetMode="External"/><Relationship Id="rId18" Type="http://schemas.openxmlformats.org/officeDocument/2006/relationships/hyperlink" Target="mailto:bevarelaor2@yahoo.com.mx" TargetMode="External"/><Relationship Id="rId3" Type="http://schemas.openxmlformats.org/officeDocument/2006/relationships/hyperlink" Target="mailto:svinals@prodigy.net.mx" TargetMode="External"/><Relationship Id="rId7" Type="http://schemas.openxmlformats.org/officeDocument/2006/relationships/hyperlink" Target="mailto:jlpzsua@gmail.com" TargetMode="External"/><Relationship Id="rId12" Type="http://schemas.openxmlformats.org/officeDocument/2006/relationships/hyperlink" Target="mailto:rrosar@gmail.com" TargetMode="External"/><Relationship Id="rId17" Type="http://schemas.openxmlformats.org/officeDocument/2006/relationships/hyperlink" Target="mailto:benjaminvarelao@gmail.com" TargetMode="External"/><Relationship Id="rId2" Type="http://schemas.openxmlformats.org/officeDocument/2006/relationships/hyperlink" Target="http://www.paep.ipn.mx/" TargetMode="External"/><Relationship Id="rId16" Type="http://schemas.openxmlformats.org/officeDocument/2006/relationships/hyperlink" Target="mailto:arsovi@hot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leiniguez@gmail.com" TargetMode="External"/><Relationship Id="rId11" Type="http://schemas.openxmlformats.org/officeDocument/2006/relationships/hyperlink" Target="mailto:ipnmiranda@gmail.com" TargetMode="External"/><Relationship Id="rId5" Type="http://schemas.openxmlformats.org/officeDocument/2006/relationships/hyperlink" Target="mailto:liniguez@ipn.mx" TargetMode="External"/><Relationship Id="rId15" Type="http://schemas.openxmlformats.org/officeDocument/2006/relationships/hyperlink" Target="mailto:arsolisvi@gmail.com" TargetMode="External"/><Relationship Id="rId10" Type="http://schemas.openxmlformats.org/officeDocument/2006/relationships/hyperlink" Target="mailto:aresendi@ipn.mx" TargetMode="External"/><Relationship Id="rId19" Type="http://schemas.openxmlformats.org/officeDocument/2006/relationships/image" Target="../media/image5.jpeg"/><Relationship Id="rId4" Type="http://schemas.openxmlformats.org/officeDocument/2006/relationships/hyperlink" Target="mailto:svinals@gmail.com" TargetMode="External"/><Relationship Id="rId9" Type="http://schemas.openxmlformats.org/officeDocument/2006/relationships/hyperlink" Target="mailto:jmelendez@ipn.mx" TargetMode="External"/><Relationship Id="rId14" Type="http://schemas.openxmlformats.org/officeDocument/2006/relationships/hyperlink" Target="mailto:mrosales@ipn.mx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xa.jp/" TargetMode="External"/><Relationship Id="rId7" Type="http://schemas.openxmlformats.org/officeDocument/2006/relationships/hyperlink" Target="http://www.asc-csa.gc.ca/eng/default.asp" TargetMode="External"/><Relationship Id="rId2" Type="http://schemas.openxmlformats.org/officeDocument/2006/relationships/hyperlink" Target="http://es.wikipedia.org/wiki/European_Space_Agenc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is.gov.uk/ukspaceagency/who-we-are/how-we-work/uk-space-funding" TargetMode="External"/><Relationship Id="rId5" Type="http://schemas.openxmlformats.org/officeDocument/2006/relationships/hyperlink" Target="http://es.wikipedia.org/wiki/Iranian_Space_Agency" TargetMode="External"/><Relationship Id="rId4" Type="http://schemas.openxmlformats.org/officeDocument/2006/relationships/hyperlink" Target="http://wapedia.mobi/en/Russian_Federal_Space_Agenc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e.gov.ar/principal.html" TargetMode="External"/><Relationship Id="rId2" Type="http://schemas.openxmlformats.org/officeDocument/2006/relationships/hyperlink" Target="http://www.aeb.gov.br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xa.ec/" TargetMode="External"/><Relationship Id="rId4" Type="http://schemas.openxmlformats.org/officeDocument/2006/relationships/hyperlink" Target="http://www.aeronomie.be/en/contact/whoarewe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7363" y="836712"/>
            <a:ext cx="7973069" cy="2592288"/>
          </a:xfrm>
          <a:solidFill>
            <a:schemeClr val="bg1">
              <a:lumMod val="85000"/>
            </a:scheme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r>
              <a:rPr lang="es-MX" sz="2200" dirty="0" smtClean="0">
                <a:latin typeface="Arial" pitchFamily="34" charset="0"/>
                <a:cs typeface="Arial" pitchFamily="34" charset="0"/>
              </a:rPr>
              <a:t>Corporación Universitaria para el Desarrollo de Internet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>
                <a:latin typeface="Arial" pitchFamily="34" charset="0"/>
                <a:cs typeface="Arial" pitchFamily="34" charset="0"/>
              </a:rPr>
            </a:br>
            <a:r>
              <a:rPr lang="es-MX" sz="2200" dirty="0">
                <a:latin typeface="Arial" pitchFamily="34" charset="0"/>
                <a:cs typeface="Arial" pitchFamily="34" charset="0"/>
              </a:rPr>
              <a:t>Comunidad de Divulgación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Aeroespacial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MX" sz="2800" dirty="0" smtClean="0"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latin typeface="Arial" pitchFamily="34" charset="0"/>
                <a:cs typeface="Arial" pitchFamily="34" charset="0"/>
              </a:rPr>
              <a:t>Día CUDI del Espacio</a:t>
            </a:r>
            <a:br>
              <a:rPr lang="es-MX" sz="2800" dirty="0" smtClean="0">
                <a:latin typeface="Arial" pitchFamily="34" charset="0"/>
                <a:cs typeface="Arial" pitchFamily="34" charset="0"/>
              </a:rPr>
            </a:br>
            <a:r>
              <a:rPr lang="es-MX" sz="18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Videoconferencia; de la Secretaría de Extensión e Integración Social; Unidad Profesional del IPN “Adolfo López Mateos” (Zacatenco, D.F.)</a:t>
            </a:r>
            <a:r>
              <a:rPr lang="es-ES" sz="2800" dirty="0" smtClean="0"/>
              <a:t>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latin typeface="Arial" pitchFamily="34" charset="0"/>
                <a:cs typeface="Arial" pitchFamily="34" charset="0"/>
              </a:rPr>
              <a:t>14 de agosto de 2012</a:t>
            </a:r>
            <a:br>
              <a:rPr lang="es-MX" sz="2800" dirty="0" smtClean="0">
                <a:latin typeface="Arial" pitchFamily="34" charset="0"/>
                <a:cs typeface="Arial" pitchFamily="34" charset="0"/>
              </a:rPr>
            </a:b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645024"/>
            <a:ext cx="7686154" cy="2304256"/>
          </a:xfrm>
          <a:solidFill>
            <a:srgbClr val="FFFF66"/>
          </a:solidFill>
          <a:ln w="38100">
            <a:solidFill>
              <a:srgbClr val="CC0000"/>
            </a:solidFill>
          </a:ln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s-ES" sz="3200" dirty="0" smtClean="0"/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s-MX" sz="33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s-MX" sz="44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Centro </a:t>
            </a:r>
            <a:r>
              <a:rPr lang="es-MX" sz="4400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de Desarrollo Aeroespacial (CDA)</a:t>
            </a:r>
          </a:p>
          <a:p>
            <a:pPr>
              <a:lnSpc>
                <a:spcPct val="80000"/>
              </a:lnSpc>
            </a:pPr>
            <a:endParaRPr lang="es-MX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Rev-1 </a:t>
            </a:r>
            <a:r>
              <a:rPr lang="es-MX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s-MX" sz="2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2012.08.14</a:t>
            </a:r>
            <a:r>
              <a:rPr lang="es-ES" sz="2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MX" sz="2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s-MX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Viñals P </a:t>
            </a:r>
          </a:p>
          <a:p>
            <a:endParaRPr lang="es-E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5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CDA_065PR_r6 SVP RS </a:t>
            </a:r>
            <a:r>
              <a:rPr lang="pt-BR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DiaCUDI-Espacio-120814.pptx </a:t>
            </a:r>
            <a:endParaRPr lang="es-MX" sz="25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pt-B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0EE7120F-8B67-4B54-83E0-E7B0D690039A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99592" y="6165304"/>
            <a:ext cx="76136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698750" algn="ctr"/>
                <a:tab pos="5399088" algn="r"/>
              </a:tabLst>
            </a:pPr>
            <a:r>
              <a:rPr lang="es-ES" sz="1200" b="1" dirty="0">
                <a:solidFill>
                  <a:srgbClr val="00774A"/>
                </a:solidFill>
                <a:cs typeface="Times New Roman" pitchFamily="18" charset="0"/>
              </a:rPr>
              <a:t> </a:t>
            </a:r>
            <a:r>
              <a:rPr lang="es-ES" sz="1200" b="1" dirty="0" smtClean="0">
                <a:solidFill>
                  <a:srgbClr val="00774A"/>
                </a:solidFill>
                <a:cs typeface="Times New Roman" pitchFamily="18" charset="0"/>
              </a:rPr>
              <a:t>Centro de Desarrollo Aeroespacial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698750" algn="ctr"/>
                <a:tab pos="5399088" algn="r"/>
              </a:tabLst>
            </a:pPr>
            <a:r>
              <a:rPr lang="es-ES" sz="1100" b="1" dirty="0" err="1">
                <a:solidFill>
                  <a:srgbClr val="00774A"/>
                </a:solidFill>
                <a:cs typeface="Times New Roman" pitchFamily="18" charset="0"/>
              </a:rPr>
              <a:t>CEC</a:t>
            </a:r>
            <a:r>
              <a:rPr lang="es-ES" sz="1100" b="1" dirty="0">
                <a:solidFill>
                  <a:srgbClr val="00774A"/>
                </a:solidFill>
                <a:cs typeface="Times New Roman" pitchFamily="18" charset="0"/>
              </a:rPr>
              <a:t> Unidad Allende del IPN; Belisario Domínguez 22; Col. Centro; Patio de la Higuera; D. F.; </a:t>
            </a:r>
            <a:r>
              <a:rPr lang="es-ES" sz="1100" b="1" dirty="0" err="1">
                <a:solidFill>
                  <a:srgbClr val="00774A"/>
                </a:solidFill>
                <a:cs typeface="Times New Roman" pitchFamily="18" charset="0"/>
              </a:rPr>
              <a:t>CP</a:t>
            </a:r>
            <a:r>
              <a:rPr lang="es-ES" sz="1100" b="1" dirty="0">
                <a:solidFill>
                  <a:srgbClr val="00774A"/>
                </a:solidFill>
                <a:cs typeface="Times New Roman" pitchFamily="18" charset="0"/>
              </a:rPr>
              <a:t> 06010; México</a:t>
            </a:r>
            <a:endParaRPr lang="es-MX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698750" algn="ctr"/>
                <a:tab pos="5399088" algn="r"/>
              </a:tabLst>
            </a:pPr>
            <a:r>
              <a:rPr lang="es-ES" sz="1200" b="1" dirty="0">
                <a:solidFill>
                  <a:srgbClr val="00774A"/>
                </a:solidFill>
                <a:cs typeface="Times New Roman" pitchFamily="18" charset="0"/>
              </a:rPr>
              <a:t>5729-6000 Ex </a:t>
            </a:r>
            <a:r>
              <a:rPr lang="es-ES" sz="1200" b="1" dirty="0" smtClean="0">
                <a:solidFill>
                  <a:srgbClr val="00774A"/>
                </a:solidFill>
                <a:cs typeface="Times New Roman" pitchFamily="18" charset="0"/>
              </a:rPr>
              <a:t>64-665 </a:t>
            </a:r>
            <a:r>
              <a:rPr lang="es-ES" sz="1200" b="1" dirty="0">
                <a:solidFill>
                  <a:srgbClr val="00774A"/>
                </a:solidFill>
                <a:cs typeface="Times New Roman" pitchFamily="18" charset="0"/>
              </a:rPr>
              <a:t>y </a:t>
            </a:r>
            <a:r>
              <a:rPr lang="es-ES" sz="1200" b="1" dirty="0" smtClean="0">
                <a:solidFill>
                  <a:srgbClr val="00774A"/>
                </a:solidFill>
                <a:cs typeface="Times New Roman" pitchFamily="18" charset="0"/>
              </a:rPr>
              <a:t>64-661</a:t>
            </a:r>
            <a:r>
              <a:rPr lang="es-ES" sz="1200" b="1" dirty="0">
                <a:solidFill>
                  <a:srgbClr val="00774A"/>
                </a:solidFill>
                <a:cs typeface="Times New Roman" pitchFamily="18" charset="0"/>
              </a:rPr>
              <a:t>			www.paep.ipn.mx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17032"/>
            <a:ext cx="709269" cy="7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1" descr="IP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543089" cy="7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87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CDA</a:t>
            </a:r>
            <a:r>
              <a:rPr lang="es-ES" dirty="0" smtClean="0"/>
              <a:t> / Resultados </a:t>
            </a:r>
            <a:r>
              <a:rPr lang="es-ES" dirty="0"/>
              <a:t>esperados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0" dirty="0"/>
              <a:t>Recursos humanos de alto nivel que soporten el desarrollo en la materia.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0" dirty="0" smtClean="0"/>
              <a:t>Proyectos </a:t>
            </a:r>
            <a:r>
              <a:rPr lang="es-MX" b="0" dirty="0"/>
              <a:t>de Investigación, desarrollo tecnológico e innovación, cuyos productos contribuyan al crecimiento económico, al desarrollo social y al bienestar general.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0" dirty="0" smtClean="0"/>
              <a:t>Iniciativas </a:t>
            </a:r>
            <a:r>
              <a:rPr lang="es-MX" b="0" dirty="0"/>
              <a:t>de desarrollo industrial.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0" dirty="0"/>
              <a:t>Incremento de valor en la referencia y apreciación de la presencia institucional.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0" dirty="0"/>
              <a:t>Contribuir a la presencia e imagen del país en las entidades extranjeras e internacionales </a:t>
            </a:r>
            <a:r>
              <a:rPr lang="es-MX" b="0" dirty="0" smtClean="0"/>
              <a:t>relacionadas.</a:t>
            </a:r>
            <a:endParaRPr lang="es-MX" b="0" dirty="0"/>
          </a:p>
          <a:p>
            <a:endParaRPr lang="es-MX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-36512" y="6546830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800" dirty="0"/>
              <a:t>Viñals P, S; “Propuesta de creación del Centro de Desarrollo Aeroespacial [</a:t>
            </a:r>
            <a:r>
              <a:rPr lang="es-ES" sz="800" dirty="0" err="1"/>
              <a:t>CeDA</a:t>
            </a:r>
            <a:r>
              <a:rPr lang="es-ES" sz="800" dirty="0"/>
              <a:t>]; Resumen ejecutivo Ver5”; Documento de trabajo; 2011.09.19 [PAE_364DT_r5 SVP! </a:t>
            </a:r>
            <a:r>
              <a:rPr lang="es-ES" sz="800" dirty="0" err="1"/>
              <a:t>Prop</a:t>
            </a:r>
            <a:r>
              <a:rPr lang="es-ES" sz="800" dirty="0"/>
              <a:t> </a:t>
            </a:r>
            <a:r>
              <a:rPr lang="es-ES" sz="800" dirty="0" err="1"/>
              <a:t>CeDA</a:t>
            </a:r>
            <a:r>
              <a:rPr lang="es-ES" sz="800" dirty="0"/>
              <a:t> RS Ejecutivo_110919.docx</a:t>
            </a:r>
            <a:r>
              <a:rPr lang="es-ES" sz="800" dirty="0" smtClean="0"/>
              <a:t>]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xmlns="" val="71811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de operación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440160"/>
          </a:xfrm>
        </p:spPr>
        <p:txBody>
          <a:bodyPr>
            <a:normAutofit/>
          </a:bodyPr>
          <a:lstStyle/>
          <a:p>
            <a:r>
              <a:rPr lang="es-MX" sz="1800" dirty="0" smtClean="0"/>
              <a:t>Establecer un modelo de operación basado en:</a:t>
            </a:r>
          </a:p>
          <a:p>
            <a:pPr lvl="1"/>
            <a:r>
              <a:rPr lang="es-MX" sz="1600" dirty="0" smtClean="0"/>
              <a:t>Referentes nacionales adoptados para el desarrollo espacial (</a:t>
            </a:r>
            <a:r>
              <a:rPr lang="es-MX" sz="1600" dirty="0" err="1" smtClean="0"/>
              <a:t>AEM</a:t>
            </a:r>
            <a:r>
              <a:rPr lang="es-MX" sz="1600" dirty="0" smtClean="0"/>
              <a:t>; RedCyTE)</a:t>
            </a:r>
          </a:p>
          <a:p>
            <a:pPr lvl="1"/>
            <a:r>
              <a:rPr lang="es-MX" sz="1600" dirty="0" smtClean="0"/>
              <a:t>L</a:t>
            </a:r>
            <a:r>
              <a:rPr lang="es-MX" sz="1600" u="sng" dirty="0" smtClean="0"/>
              <a:t>íneas de trabajo</a:t>
            </a:r>
            <a:r>
              <a:rPr lang="es-MX" sz="1600" dirty="0" smtClean="0"/>
              <a:t> y </a:t>
            </a:r>
            <a:r>
              <a:rPr lang="es-MX" sz="1600" u="sng" dirty="0" smtClean="0"/>
              <a:t>ámbitos de actividad</a:t>
            </a:r>
            <a:r>
              <a:rPr lang="es-MX" sz="1600" dirty="0" smtClean="0"/>
              <a:t> en los cuales se pueda referenciar y controlar la evolución de las actividades </a:t>
            </a:r>
            <a:endParaRPr lang="es-MX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11</a:t>
            </a:fld>
            <a:endParaRPr lang="es-MX" dirty="0"/>
          </a:p>
        </p:txBody>
      </p:sp>
      <p:grpSp>
        <p:nvGrpSpPr>
          <p:cNvPr id="5" name="4 Grupo"/>
          <p:cNvGrpSpPr/>
          <p:nvPr/>
        </p:nvGrpSpPr>
        <p:grpSpPr>
          <a:xfrm>
            <a:off x="5148065" y="2276872"/>
            <a:ext cx="3888431" cy="4032448"/>
            <a:chOff x="4932040" y="1484784"/>
            <a:chExt cx="3888431" cy="4032448"/>
          </a:xfrm>
        </p:grpSpPr>
        <p:sp>
          <p:nvSpPr>
            <p:cNvPr id="6" name="5 Flecha derecha"/>
            <p:cNvSpPr/>
            <p:nvPr/>
          </p:nvSpPr>
          <p:spPr bwMode="auto">
            <a:xfrm>
              <a:off x="5652120" y="1556792"/>
              <a:ext cx="3024336" cy="792088"/>
            </a:xfrm>
            <a:prstGeom prst="rightArrow">
              <a:avLst/>
            </a:prstGeom>
            <a:solidFill>
              <a:srgbClr val="FF99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Ámbitos</a:t>
              </a:r>
              <a:r>
                <a:rPr kumimoji="0" lang="es-MX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de Actividad</a:t>
              </a:r>
              <a:endPara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Flecha derecha"/>
            <p:cNvSpPr/>
            <p:nvPr/>
          </p:nvSpPr>
          <p:spPr bwMode="auto">
            <a:xfrm rot="5400000">
              <a:off x="3815915" y="3392996"/>
              <a:ext cx="3168352" cy="79208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Líneas de Trabajo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932040" y="1484784"/>
              <a:ext cx="3888431" cy="403244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7" y="2256607"/>
              <a:ext cx="2808312" cy="2730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6084167" y="3121804"/>
              <a:ext cx="2088232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Gestión con enfoque de Proyectos</a:t>
              </a:r>
              <a:endParaRPr lang="es-MX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9965195"/>
              </p:ext>
            </p:extLst>
          </p:nvPr>
        </p:nvGraphicFramePr>
        <p:xfrm>
          <a:off x="323528" y="2132856"/>
          <a:ext cx="3791413" cy="1980221"/>
        </p:xfrm>
        <a:graphic>
          <a:graphicData uri="http://schemas.openxmlformats.org/drawingml/2006/table">
            <a:tbl>
              <a:tblPr/>
              <a:tblGrid>
                <a:gridCol w="2274847"/>
                <a:gridCol w="758283"/>
                <a:gridCol w="758283"/>
              </a:tblGrid>
              <a:tr h="1998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AEM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Objetivos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estratégicos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907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OE1 Marco institucional adecuado.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998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OE2  Actividades espaciales relevantes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9983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OE3 Articulación de sectores público y privados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7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OE4 Fomento en función del impacto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9983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OE5 Cadenas productivas vinculen a los sectores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98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OE6 Cooperación internacional; acuerdos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998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OE7 Desarrollo de industria espacial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907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OE8 Cultura social de conocimiento espacial.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89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OE9 Política espacial para preservar valores</a:t>
                      </a: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084" marR="9084" marT="9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3508631"/>
              </p:ext>
            </p:extLst>
          </p:nvPr>
        </p:nvGraphicFramePr>
        <p:xfrm>
          <a:off x="107504" y="4256641"/>
          <a:ext cx="4104456" cy="2556735"/>
        </p:xfrm>
        <a:graphic>
          <a:graphicData uri="http://schemas.openxmlformats.org/drawingml/2006/table">
            <a:tbl>
              <a:tblPr/>
              <a:tblGrid>
                <a:gridCol w="2052228"/>
                <a:gridCol w="684076"/>
                <a:gridCol w="684076"/>
                <a:gridCol w="684076"/>
              </a:tblGrid>
              <a:tr h="1881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Líneas Generales de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Política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Espacial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67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LGP1. Rectoría del Estado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LGP2. Autonomía del país en la materia.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LGP3. Protección a la soberanía y seguridad nacional.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LGP4. Protección a la población.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81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LGP5. Sustentabilidad ambiental.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LGP6. Investigación, desarrollo científico, tecnológico e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innov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5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LGP7. Desarrollo del sector productivo.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LGP8. Formación de RH.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LGP9. Coordinación, reglamentación y certificación.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LGP10. Cooperación internacional.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LGP11. Divulgación de actividades </a:t>
                      </a:r>
                      <a:r>
                        <a:rPr lang="es-MX" sz="10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aeroespaciales.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LGP12. Financiamiento.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81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LGP13. Organización y gestión.</a:t>
                      </a:r>
                    </a:p>
                  </a:txBody>
                  <a:tcPr marL="8551" marR="8551" marT="8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8551" marR="8551" marT="85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3" name="12 Flecha arriba y abajo"/>
          <p:cNvSpPr/>
          <p:nvPr/>
        </p:nvSpPr>
        <p:spPr bwMode="auto">
          <a:xfrm>
            <a:off x="3779912" y="4005064"/>
            <a:ext cx="216024" cy="36004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13 Flecha derecha"/>
          <p:cNvSpPr/>
          <p:nvPr/>
        </p:nvSpPr>
        <p:spPr bwMode="auto">
          <a:xfrm>
            <a:off x="4139952" y="4077072"/>
            <a:ext cx="450050" cy="180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05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Líneas de trabajo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1352" y="1628800"/>
            <a:ext cx="4038600" cy="3888431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Posicionamiento de vehículos y Artefactos </a:t>
            </a:r>
          </a:p>
          <a:p>
            <a:pPr lvl="1"/>
            <a:r>
              <a:rPr lang="es-MX" b="1" dirty="0"/>
              <a:t>Diseño y Construcción </a:t>
            </a:r>
          </a:p>
          <a:p>
            <a:pPr lvl="1"/>
            <a:r>
              <a:rPr lang="es-MX" b="1" dirty="0"/>
              <a:t>Lanzamiento y Ubicación </a:t>
            </a:r>
          </a:p>
          <a:p>
            <a:pPr lvl="1"/>
            <a:r>
              <a:rPr lang="es-MX" b="1" dirty="0"/>
              <a:t>Transporte Espacial </a:t>
            </a:r>
          </a:p>
          <a:p>
            <a:pPr lvl="1"/>
            <a:r>
              <a:rPr lang="es-MX" b="1" dirty="0"/>
              <a:t>Operaciones y control </a:t>
            </a:r>
          </a:p>
          <a:p>
            <a:pPr lvl="1"/>
            <a:r>
              <a:rPr lang="es-MX" b="1" dirty="0"/>
              <a:t>Otros </a:t>
            </a:r>
          </a:p>
          <a:p>
            <a:r>
              <a:rPr lang="es-MX" b="1" dirty="0"/>
              <a:t>Vehículos Espaciales y Artefactos </a:t>
            </a:r>
          </a:p>
          <a:p>
            <a:pPr lvl="1"/>
            <a:r>
              <a:rPr lang="es-MX" b="1" dirty="0"/>
              <a:t>Diseño y Construcción </a:t>
            </a:r>
          </a:p>
          <a:p>
            <a:pPr lvl="1"/>
            <a:r>
              <a:rPr lang="es-MX" b="1" dirty="0"/>
              <a:t>Control </a:t>
            </a:r>
          </a:p>
          <a:p>
            <a:pPr lvl="1"/>
            <a:r>
              <a:rPr lang="es-MX" b="1" dirty="0"/>
              <a:t>Operación y Explotación</a:t>
            </a:r>
          </a:p>
          <a:p>
            <a:pPr lvl="1"/>
            <a:r>
              <a:rPr lang="es-MX" b="1" dirty="0"/>
              <a:t>Otros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244280" cy="583264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Explotación de Sistemas y Recursos Espaciales (Información) </a:t>
            </a:r>
            <a:endParaRPr lang="es-MX" b="1" dirty="0"/>
          </a:p>
          <a:p>
            <a:pPr lvl="1"/>
            <a:r>
              <a:rPr lang="es-ES" b="1" dirty="0"/>
              <a:t>Exploración Observación </a:t>
            </a:r>
            <a:endParaRPr lang="es-MX" b="1" dirty="0"/>
          </a:p>
          <a:p>
            <a:pPr lvl="2"/>
            <a:r>
              <a:rPr lang="es-ES" b="1" dirty="0"/>
              <a:t>Espacial </a:t>
            </a:r>
            <a:endParaRPr lang="es-MX" b="1" dirty="0"/>
          </a:p>
          <a:p>
            <a:pPr lvl="2"/>
            <a:r>
              <a:rPr lang="es-ES" b="1" dirty="0"/>
              <a:t>Terrenal </a:t>
            </a:r>
            <a:endParaRPr lang="es-MX" b="1" dirty="0"/>
          </a:p>
          <a:p>
            <a:pPr lvl="2"/>
            <a:r>
              <a:rPr lang="es-ES" b="1" dirty="0"/>
              <a:t>Otros </a:t>
            </a:r>
            <a:endParaRPr lang="es-MX" b="1" dirty="0"/>
          </a:p>
          <a:p>
            <a:pPr lvl="1"/>
            <a:r>
              <a:rPr lang="es-ES" b="1" dirty="0"/>
              <a:t>Servicios y Explotación </a:t>
            </a:r>
            <a:endParaRPr lang="es-MX" b="1" dirty="0"/>
          </a:p>
          <a:p>
            <a:pPr lvl="2"/>
            <a:r>
              <a:rPr lang="es-ES" b="1" dirty="0"/>
              <a:t>Telecomunicaciones </a:t>
            </a:r>
            <a:endParaRPr lang="es-MX" b="1" dirty="0"/>
          </a:p>
          <a:p>
            <a:pPr lvl="2"/>
            <a:r>
              <a:rPr lang="es-ES" b="1" dirty="0"/>
              <a:t>Percepción remota </a:t>
            </a:r>
            <a:endParaRPr lang="es-MX" b="1" dirty="0"/>
          </a:p>
          <a:p>
            <a:pPr lvl="2"/>
            <a:r>
              <a:rPr lang="es-ES" b="1" dirty="0"/>
              <a:t>Medio Ambiente y cambio climático </a:t>
            </a:r>
            <a:endParaRPr lang="es-MX" b="1" dirty="0"/>
          </a:p>
          <a:p>
            <a:pPr lvl="2"/>
            <a:r>
              <a:rPr lang="es-ES" b="1" dirty="0"/>
              <a:t>Recursos hídricos </a:t>
            </a:r>
            <a:endParaRPr lang="es-MX" b="1" dirty="0"/>
          </a:p>
          <a:p>
            <a:pPr lvl="2"/>
            <a:r>
              <a:rPr lang="es-ES" b="1" dirty="0"/>
              <a:t>Agricultura y Alimentación </a:t>
            </a:r>
            <a:endParaRPr lang="es-MX" b="1" dirty="0"/>
          </a:p>
          <a:p>
            <a:pPr lvl="2"/>
            <a:r>
              <a:rPr lang="es-ES" b="1" dirty="0"/>
              <a:t>Prevención de desastres </a:t>
            </a:r>
            <a:endParaRPr lang="es-MX" b="1" dirty="0"/>
          </a:p>
          <a:p>
            <a:pPr lvl="2"/>
            <a:r>
              <a:rPr lang="es-ES" b="1" dirty="0"/>
              <a:t>Control Territorial </a:t>
            </a:r>
            <a:endParaRPr lang="es-MX" b="1" dirty="0"/>
          </a:p>
          <a:p>
            <a:pPr lvl="2"/>
            <a:r>
              <a:rPr lang="es-ES" b="1" dirty="0"/>
              <a:t>Seguridad Humana y Nacional </a:t>
            </a:r>
            <a:endParaRPr lang="es-MX" b="1" dirty="0"/>
          </a:p>
          <a:p>
            <a:pPr lvl="2"/>
            <a:r>
              <a:rPr lang="es-ES" b="1" dirty="0"/>
              <a:t>Educación </a:t>
            </a:r>
            <a:endParaRPr lang="es-MX" b="1" dirty="0"/>
          </a:p>
          <a:p>
            <a:pPr lvl="2"/>
            <a:r>
              <a:rPr lang="es-ES" b="1" dirty="0"/>
              <a:t>Medicina </a:t>
            </a:r>
            <a:endParaRPr lang="es-MX" b="1" dirty="0"/>
          </a:p>
          <a:p>
            <a:pPr lvl="2"/>
            <a:r>
              <a:rPr lang="es-ES" b="1" dirty="0"/>
              <a:t>Otros </a:t>
            </a:r>
            <a:endParaRPr lang="es-MX" b="1" dirty="0"/>
          </a:p>
          <a:p>
            <a:pPr lvl="1"/>
            <a:r>
              <a:rPr lang="es-ES" b="1" dirty="0" smtClean="0"/>
              <a:t>Aplicaciones generales </a:t>
            </a:r>
            <a:endParaRPr lang="es-MX" b="1" dirty="0"/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-36512" y="6669940"/>
            <a:ext cx="619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Fuente: </a:t>
            </a:r>
            <a:r>
              <a:rPr lang="es-MX" sz="800" dirty="0"/>
              <a:t>Viñals P, S; “</a:t>
            </a:r>
            <a:r>
              <a:rPr lang="es-ES" sz="800" dirty="0"/>
              <a:t>Modelo de referencia para actividades en materia Espacial (Taxonomía) </a:t>
            </a:r>
            <a:r>
              <a:rPr lang="es-MX" sz="800" dirty="0"/>
              <a:t>Ver 6”; Documento de trabajo; </a:t>
            </a:r>
            <a:r>
              <a:rPr lang="es-MX" sz="800" dirty="0" smtClean="0"/>
              <a:t>2012.01.20</a:t>
            </a:r>
            <a:endParaRPr lang="es-MX" sz="800" dirty="0"/>
          </a:p>
        </p:txBody>
      </p:sp>
      <p:sp>
        <p:nvSpPr>
          <p:cNvPr id="8" name="7 Flecha derecha"/>
          <p:cNvSpPr/>
          <p:nvPr/>
        </p:nvSpPr>
        <p:spPr bwMode="auto">
          <a:xfrm rot="5400000">
            <a:off x="2879812" y="1880828"/>
            <a:ext cx="3168352" cy="79208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Líneas de Trabajo</a:t>
            </a:r>
          </a:p>
        </p:txBody>
      </p:sp>
    </p:spTree>
    <p:extLst>
      <p:ext uri="{BB962C8B-B14F-4D97-AF65-F5344CB8AC3E}">
        <p14:creationId xmlns:p14="http://schemas.microsoft.com/office/powerpoint/2010/main" xmlns="" val="57024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Ámbitos de actividad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5408" y="1628800"/>
            <a:ext cx="7639000" cy="388843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Vinculación y Cooperación (Nacional e Internacional) </a:t>
            </a:r>
            <a:endParaRPr lang="es-MX" dirty="0"/>
          </a:p>
          <a:p>
            <a:r>
              <a:rPr lang="es-ES" dirty="0"/>
              <a:t>Formación y Desarrollo de Recursos Humanos </a:t>
            </a:r>
            <a:endParaRPr lang="es-MX" dirty="0"/>
          </a:p>
          <a:p>
            <a:r>
              <a:rPr lang="es-ES" dirty="0"/>
              <a:t>Investigación y Desarrollo Tecnológico </a:t>
            </a:r>
            <a:endParaRPr lang="es-MX" dirty="0"/>
          </a:p>
          <a:p>
            <a:r>
              <a:rPr lang="es-ES" dirty="0"/>
              <a:t>Desarrollo Industrial e Innovación </a:t>
            </a:r>
            <a:endParaRPr lang="es-MX" dirty="0"/>
          </a:p>
          <a:p>
            <a:r>
              <a:rPr lang="es-ES" dirty="0"/>
              <a:t>Ingeniería y Servicios Científicos y Tecnológicos </a:t>
            </a:r>
            <a:endParaRPr lang="es-MX" dirty="0"/>
          </a:p>
          <a:p>
            <a:r>
              <a:rPr lang="es-ES" dirty="0"/>
              <a:t>Regulación y Normalización </a:t>
            </a:r>
            <a:endParaRPr lang="es-MX" dirty="0"/>
          </a:p>
          <a:p>
            <a:r>
              <a:rPr lang="es-ES" dirty="0"/>
              <a:t>Difusión y Divulgación </a:t>
            </a:r>
            <a:endParaRPr lang="es-MX" dirty="0"/>
          </a:p>
          <a:p>
            <a:r>
              <a:rPr lang="es-ES" dirty="0"/>
              <a:t>Servicios de Apoyo y Administración </a:t>
            </a:r>
            <a:endParaRPr lang="es-MX" dirty="0"/>
          </a:p>
          <a:p>
            <a:r>
              <a:rPr lang="es-ES" dirty="0"/>
              <a:t>Acciones y Proyectos Emergentes </a:t>
            </a:r>
            <a:endParaRPr lang="es-MX" dirty="0"/>
          </a:p>
          <a:p>
            <a:r>
              <a:rPr lang="es-ES" dirty="0" smtClean="0"/>
              <a:t>Otros</a:t>
            </a:r>
            <a:endParaRPr lang="es-MX" dirty="0"/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-36512" y="6669940"/>
            <a:ext cx="619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Fuente: </a:t>
            </a:r>
            <a:r>
              <a:rPr lang="es-MX" sz="800" dirty="0"/>
              <a:t>Viñals P, S; “</a:t>
            </a:r>
            <a:r>
              <a:rPr lang="es-ES" sz="800" dirty="0"/>
              <a:t>Modelo de referencia para actividades en materia Espacial (Taxonomía) </a:t>
            </a:r>
            <a:r>
              <a:rPr lang="es-MX" sz="800" dirty="0"/>
              <a:t>Ver 6”; Documento de trabajo; </a:t>
            </a:r>
            <a:r>
              <a:rPr lang="es-MX" sz="800" dirty="0" smtClean="0"/>
              <a:t>2012.01.20</a:t>
            </a:r>
            <a:endParaRPr lang="es-MX" sz="800" dirty="0"/>
          </a:p>
        </p:txBody>
      </p:sp>
      <p:sp>
        <p:nvSpPr>
          <p:cNvPr id="8" name="7 Flecha derecha"/>
          <p:cNvSpPr/>
          <p:nvPr/>
        </p:nvSpPr>
        <p:spPr bwMode="auto">
          <a:xfrm>
            <a:off x="2411760" y="908720"/>
            <a:ext cx="3024336" cy="792088"/>
          </a:xfrm>
          <a:prstGeom prst="rightArrow">
            <a:avLst/>
          </a:prstGeom>
          <a:solidFill>
            <a:srgbClr val="FF99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Ámbitos</a:t>
            </a:r>
            <a:r>
              <a:rPr kumimoji="0" lang="es-MX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de Actividad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75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Líneas institucionales de trabajo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45368" y="1628801"/>
            <a:ext cx="4038600" cy="3168352"/>
          </a:xfrm>
        </p:spPr>
        <p:txBody>
          <a:bodyPr>
            <a:normAutofit/>
          </a:bodyPr>
          <a:lstStyle/>
          <a:p>
            <a:r>
              <a:rPr lang="es-MX" dirty="0"/>
              <a:t>Posicionamiento de vehículos y Artefactos </a:t>
            </a:r>
          </a:p>
          <a:p>
            <a:r>
              <a:rPr lang="es-MX" dirty="0" smtClean="0"/>
              <a:t>Vehículos </a:t>
            </a:r>
            <a:r>
              <a:rPr lang="es-MX" dirty="0"/>
              <a:t>Espaciales y </a:t>
            </a:r>
            <a:r>
              <a:rPr lang="es-MX" dirty="0" smtClean="0"/>
              <a:t>Artefactos</a:t>
            </a:r>
          </a:p>
          <a:p>
            <a:r>
              <a:rPr lang="es-ES" dirty="0"/>
              <a:t>Explotación de Sistemas y Recursos Espaciales (Información)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244280" cy="4896544"/>
          </a:xfrm>
          <a:solidFill>
            <a:srgbClr val="FFFFCC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b="1" dirty="0" err="1">
                <a:cs typeface="Times New Roman" pitchFamily="18" charset="0"/>
              </a:rPr>
              <a:t>Ciencias</a:t>
            </a:r>
            <a:endParaRPr lang="en-US" b="1" dirty="0">
              <a:cs typeface="Times New Roman" pitchFamily="18" charset="0"/>
            </a:endParaRP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1" dirty="0" err="1">
                <a:solidFill>
                  <a:srgbClr val="008000"/>
                </a:solidFill>
              </a:rPr>
              <a:t>Astronomía</a:t>
            </a:r>
            <a:endParaRPr lang="en-US" sz="2000" b="1" dirty="0">
              <a:solidFill>
                <a:srgbClr val="008000"/>
              </a:solidFill>
            </a:endParaRP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1" dirty="0" err="1">
                <a:solidFill>
                  <a:srgbClr val="008000"/>
                </a:solidFill>
              </a:rPr>
              <a:t>Astrofìsica</a:t>
            </a:r>
            <a:endParaRPr lang="en-US" sz="2000" b="1" dirty="0">
              <a:solidFill>
                <a:srgbClr val="008000"/>
              </a:solidFill>
            </a:endParaRP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1" dirty="0" err="1">
                <a:solidFill>
                  <a:srgbClr val="008000"/>
                </a:solidFill>
              </a:rPr>
              <a:t>Biología</a:t>
            </a:r>
            <a:endParaRPr lang="en-US" sz="2000" b="1" dirty="0">
              <a:solidFill>
                <a:srgbClr val="008000"/>
              </a:solidFill>
            </a:endParaRPr>
          </a:p>
          <a:p>
            <a:pPr lvl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b="1" dirty="0" err="1">
                <a:cs typeface="Times New Roman" pitchFamily="18" charset="0"/>
              </a:rPr>
              <a:t>Tecnología</a:t>
            </a:r>
            <a:r>
              <a:rPr lang="en-US" b="1" dirty="0">
                <a:cs typeface="Times New Roman" pitchFamily="18" charset="0"/>
              </a:rPr>
              <a:t> y </a:t>
            </a:r>
            <a:r>
              <a:rPr lang="en-US" b="1" dirty="0" err="1">
                <a:cs typeface="Times New Roman" pitchFamily="18" charset="0"/>
              </a:rPr>
              <a:t>Aplicaciones</a:t>
            </a:r>
            <a:endParaRPr lang="en-US" b="1" dirty="0">
              <a:cs typeface="Times New Roman" pitchFamily="18" charset="0"/>
            </a:endParaRP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1" dirty="0" err="1">
                <a:solidFill>
                  <a:srgbClr val="008000"/>
                </a:solidFill>
              </a:rPr>
              <a:t>Ingenierías</a:t>
            </a:r>
            <a:endParaRPr lang="es-ES" sz="2000" b="1" dirty="0">
              <a:solidFill>
                <a:srgbClr val="008000"/>
              </a:solidFill>
            </a:endParaRP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sz="2000" b="1" dirty="0">
                <a:solidFill>
                  <a:srgbClr val="008000"/>
                </a:solidFill>
              </a:rPr>
              <a:t>Producción</a:t>
            </a: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sz="2000" b="1" dirty="0">
                <a:solidFill>
                  <a:srgbClr val="008000"/>
                </a:solidFill>
              </a:rPr>
              <a:t>Explotación</a:t>
            </a:r>
          </a:p>
          <a:p>
            <a:pPr lvl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b="1" dirty="0"/>
              <a:t>Formación de RH</a:t>
            </a: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sz="2000" b="1" dirty="0">
                <a:solidFill>
                  <a:srgbClr val="008000"/>
                </a:solidFill>
              </a:rPr>
              <a:t>Institucional</a:t>
            </a:r>
          </a:p>
          <a:p>
            <a:pPr lvl="2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sz="2000" b="1" dirty="0">
                <a:solidFill>
                  <a:srgbClr val="008000"/>
                </a:solidFill>
              </a:rPr>
              <a:t>Interinstitucional</a:t>
            </a:r>
          </a:p>
          <a:p>
            <a:pPr lvl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b="1" dirty="0" smtClean="0"/>
              <a:t>Desarrollo industrial</a:t>
            </a:r>
            <a:endParaRPr lang="es-ES" b="1" dirty="0"/>
          </a:p>
          <a:p>
            <a:pPr lvl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b="1" dirty="0"/>
              <a:t>Vinculación y cooperación</a:t>
            </a:r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14</a:t>
            </a:fld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-36512" y="6669940"/>
            <a:ext cx="619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Fuente: </a:t>
            </a:r>
            <a:r>
              <a:rPr lang="es-MX" sz="800" dirty="0"/>
              <a:t>Viñals P, S; “</a:t>
            </a:r>
            <a:r>
              <a:rPr lang="es-ES" sz="800" dirty="0"/>
              <a:t>Modelo de referencia para actividades en materia Espacial (Taxonomía) </a:t>
            </a:r>
            <a:r>
              <a:rPr lang="es-MX" sz="800" dirty="0"/>
              <a:t>Ver 6”; Documento de trabajo; </a:t>
            </a:r>
            <a:r>
              <a:rPr lang="es-MX" sz="800" dirty="0" smtClean="0"/>
              <a:t>2012.01.20</a:t>
            </a:r>
            <a:endParaRPr lang="es-MX" sz="800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995936" y="2780928"/>
            <a:ext cx="1152525" cy="504825"/>
          </a:xfrm>
          <a:prstGeom prst="rightArrow">
            <a:avLst>
              <a:gd name="adj1" fmla="val 50000"/>
              <a:gd name="adj2" fmla="val 57075"/>
            </a:avLst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39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-13394"/>
            <a:ext cx="6552728" cy="85010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Taxonomía (Líneas </a:t>
            </a:r>
            <a:r>
              <a:rPr lang="es-MX" dirty="0"/>
              <a:t>de trabajo </a:t>
            </a:r>
            <a:r>
              <a:rPr lang="es-MX" dirty="0" smtClean="0"/>
              <a:t>&amp; Ámbitos </a:t>
            </a:r>
            <a:r>
              <a:rPr lang="es-MX" dirty="0"/>
              <a:t>de </a:t>
            </a:r>
            <a:r>
              <a:rPr lang="es-MX" dirty="0" smtClean="0"/>
              <a:t>actividad)</a:t>
            </a:r>
            <a:br>
              <a:rPr lang="es-MX" dirty="0" smtClean="0"/>
            </a:br>
            <a:r>
              <a:rPr lang="es-MX" dirty="0" smtClean="0"/>
              <a:t>Enfoque de gestión de proyectos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5763"/>
            <a:ext cx="7566694" cy="5691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-36512" y="6669940"/>
            <a:ext cx="619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Fuente: </a:t>
            </a:r>
            <a:r>
              <a:rPr lang="es-MX" sz="800" dirty="0"/>
              <a:t>Viñals P, S; “</a:t>
            </a:r>
            <a:r>
              <a:rPr lang="es-ES" sz="800" dirty="0"/>
              <a:t>Modelo de referencia para actividades en materia Espacial (Taxonomía) </a:t>
            </a:r>
            <a:r>
              <a:rPr lang="es-MX" sz="800" dirty="0"/>
              <a:t>Ver 6”; Documento de trabajo; </a:t>
            </a:r>
            <a:r>
              <a:rPr lang="es-MX" sz="800" dirty="0" smtClean="0"/>
              <a:t>2012.01.20</a:t>
            </a:r>
            <a:endParaRPr lang="es-MX" sz="800" dirty="0"/>
          </a:p>
        </p:txBody>
      </p:sp>
      <p:pic>
        <p:nvPicPr>
          <p:cNvPr id="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0171"/>
            <a:ext cx="3384376" cy="3259109"/>
          </a:xfrm>
          <a:prstGeom prst="rect">
            <a:avLst/>
          </a:prstGeom>
          <a:solidFill>
            <a:srgbClr val="FFFF99"/>
          </a:solidFill>
          <a:ln w="25400">
            <a:solidFill>
              <a:srgbClr val="C00000"/>
            </a:solidFill>
          </a:ln>
          <a:effectLst/>
          <a:extLst/>
        </p:spPr>
      </p:pic>
      <p:cxnSp>
        <p:nvCxnSpPr>
          <p:cNvPr id="7" name="6 Conector recto de flecha"/>
          <p:cNvCxnSpPr>
            <a:endCxn id="12" idx="0"/>
          </p:cNvCxnSpPr>
          <p:nvPr/>
        </p:nvCxnSpPr>
        <p:spPr>
          <a:xfrm flipH="1">
            <a:off x="3976471" y="1556792"/>
            <a:ext cx="19465" cy="266429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endCxn id="12" idx="2"/>
          </p:cNvCxnSpPr>
          <p:nvPr/>
        </p:nvCxnSpPr>
        <p:spPr>
          <a:xfrm>
            <a:off x="2483768" y="4347294"/>
            <a:ext cx="1080120" cy="1781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3563888" y="4221088"/>
            <a:ext cx="825165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355776" y="4221088"/>
            <a:ext cx="288232" cy="252413"/>
          </a:xfrm>
          <a:prstGeom prst="rightArrow">
            <a:avLst>
              <a:gd name="adj1" fmla="val 50000"/>
              <a:gd name="adj2" fmla="val 57075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83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Capacidad Institucional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es-ES" b="0" dirty="0"/>
              <a:t>Avance y resultados a la fecha</a:t>
            </a:r>
            <a:endParaRPr lang="es-MX" b="0" dirty="0"/>
          </a:p>
          <a:p>
            <a:pPr lvl="1"/>
            <a:r>
              <a:rPr lang="es-ES" b="0" dirty="0"/>
              <a:t>Diseño de un formato de cuestionario inicial, con estructura básica integrada con  los siguientes </a:t>
            </a:r>
            <a:r>
              <a:rPr lang="es-ES" b="0" dirty="0" smtClean="0"/>
              <a:t>temas:</a:t>
            </a:r>
            <a:endParaRPr lang="es-MX" b="0" dirty="0"/>
          </a:p>
          <a:p>
            <a:pPr lvl="2"/>
            <a:r>
              <a:rPr lang="es-ES" dirty="0"/>
              <a:t>Información general</a:t>
            </a:r>
            <a:endParaRPr lang="es-MX" dirty="0"/>
          </a:p>
          <a:p>
            <a:pPr lvl="2"/>
            <a:r>
              <a:rPr lang="es-ES" dirty="0" smtClean="0"/>
              <a:t>Recursos (humanos, tecnológicos, etc.)</a:t>
            </a:r>
            <a:endParaRPr lang="es-MX" dirty="0"/>
          </a:p>
          <a:p>
            <a:pPr lvl="2"/>
            <a:r>
              <a:rPr lang="es-ES" dirty="0"/>
              <a:t>Asuntos académicos y proyectos</a:t>
            </a:r>
            <a:endParaRPr lang="es-MX" dirty="0"/>
          </a:p>
          <a:p>
            <a:pPr lvl="2"/>
            <a:r>
              <a:rPr lang="es-ES" dirty="0"/>
              <a:t>Participación con entidades externas y</a:t>
            </a:r>
            <a:endParaRPr lang="es-MX" dirty="0"/>
          </a:p>
          <a:p>
            <a:pPr lvl="2"/>
            <a:r>
              <a:rPr lang="es-ES" dirty="0"/>
              <a:t>Actividades en materia aeroespacial.</a:t>
            </a:r>
            <a:endParaRPr lang="es-MX" dirty="0"/>
          </a:p>
          <a:p>
            <a:pPr lvl="1"/>
            <a:r>
              <a:rPr lang="es-ES" b="0" dirty="0"/>
              <a:t>Distribuido a las Unidades Académicas del </a:t>
            </a:r>
            <a:r>
              <a:rPr lang="es-ES" b="0" dirty="0" smtClean="0"/>
              <a:t>Instituto; en </a:t>
            </a:r>
            <a:r>
              <a:rPr lang="es-ES" b="0" dirty="0"/>
              <a:t>particular las interesadas en el tema</a:t>
            </a:r>
            <a:endParaRPr lang="es-MX" b="0" dirty="0"/>
          </a:p>
          <a:p>
            <a:pPr lvl="1"/>
            <a:r>
              <a:rPr lang="es-ES" b="0" dirty="0"/>
              <a:t>Resultados escasos.</a:t>
            </a:r>
            <a:endParaRPr lang="es-MX" b="0" dirty="0"/>
          </a:p>
          <a:p>
            <a:r>
              <a:rPr lang="es-ES" b="0" dirty="0" smtClean="0"/>
              <a:t>Siguiente acción: </a:t>
            </a:r>
            <a:r>
              <a:rPr lang="es-ES" b="0" dirty="0"/>
              <a:t>documentación de cuestionario mediante relación personal con directivos responsables</a:t>
            </a:r>
            <a:endParaRPr lang="es-MX" b="0" dirty="0"/>
          </a:p>
          <a:p>
            <a:endParaRPr lang="es-MX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8339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Formación de Recursos Humanos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r>
              <a:rPr lang="es-MX" sz="2000" b="0" dirty="0" smtClean="0"/>
              <a:t>Programas de </a:t>
            </a:r>
            <a:r>
              <a:rPr lang="es-MX" sz="2000" b="0" dirty="0"/>
              <a:t>formación de Recursos Humanos a nivel de </a:t>
            </a:r>
            <a:r>
              <a:rPr lang="es-MX" sz="2000" b="0" dirty="0" smtClean="0"/>
              <a:t>Posgrado, interinstitucional e internacional, </a:t>
            </a:r>
            <a:r>
              <a:rPr lang="es-MX" sz="2000" b="0" dirty="0"/>
              <a:t>que </a:t>
            </a:r>
            <a:r>
              <a:rPr lang="es-MX" sz="2000" b="0" dirty="0" smtClean="0"/>
              <a:t>soporten los </a:t>
            </a:r>
            <a:r>
              <a:rPr lang="es-MX" sz="2000" b="0" dirty="0"/>
              <a:t>proyectos de </a:t>
            </a:r>
            <a:r>
              <a:rPr lang="es-MX" sz="2000" b="0" dirty="0" smtClean="0"/>
              <a:t>investigación, desarrollo tecnológico, e innovación  </a:t>
            </a:r>
            <a:r>
              <a:rPr lang="es-MX" sz="2000" b="0" dirty="0"/>
              <a:t>previstos </a:t>
            </a:r>
            <a:r>
              <a:rPr lang="es-MX" sz="2000" b="0" dirty="0" smtClean="0"/>
              <a:t>en:</a:t>
            </a:r>
          </a:p>
          <a:p>
            <a:pPr lvl="1"/>
            <a:r>
              <a:rPr lang="es-MX" sz="1800" b="0" dirty="0" smtClean="0"/>
              <a:t>Programa </a:t>
            </a:r>
            <a:r>
              <a:rPr lang="es-MX" sz="1800" b="0" dirty="0"/>
              <a:t>Nacional de Actividades Espaciales de la Agencia Espacial </a:t>
            </a:r>
            <a:r>
              <a:rPr lang="es-MX" sz="1800" b="0" dirty="0" smtClean="0"/>
              <a:t>Mexicana.</a:t>
            </a:r>
          </a:p>
          <a:p>
            <a:pPr lvl="1"/>
            <a:r>
              <a:rPr lang="es-MX" sz="1800" b="0" dirty="0" smtClean="0"/>
              <a:t>Programas específicos de las instituciones </a:t>
            </a:r>
            <a:r>
              <a:rPr lang="es-MX" sz="1800" b="0" dirty="0"/>
              <a:t>educativas y de investigación </a:t>
            </a:r>
            <a:r>
              <a:rPr lang="es-MX" sz="1800" b="0" dirty="0" smtClean="0"/>
              <a:t>participantes.</a:t>
            </a:r>
          </a:p>
          <a:p>
            <a:pPr lvl="1"/>
            <a:r>
              <a:rPr lang="es-MX" sz="1800" b="0" dirty="0" smtClean="0"/>
              <a:t>Programas de la industria orientados al fortalecimiento y desarrollo de </a:t>
            </a:r>
            <a:r>
              <a:rPr lang="es-MX" sz="1800" b="0" dirty="0" err="1" smtClean="0"/>
              <a:t>PyMES</a:t>
            </a:r>
            <a:r>
              <a:rPr lang="es-MX" sz="1800" b="0" dirty="0" smtClean="0"/>
              <a:t> en una recomposición de cadenas productivas en la materia.</a:t>
            </a:r>
            <a:endParaRPr lang="es-MX" sz="1800" b="0" dirty="0"/>
          </a:p>
          <a:p>
            <a:r>
              <a:rPr lang="es-MX" sz="2000" b="0" dirty="0" smtClean="0"/>
              <a:t>Ofrecidos </a:t>
            </a:r>
            <a:r>
              <a:rPr lang="es-MX" sz="2000" b="0" dirty="0"/>
              <a:t>por dos o más instituciones </a:t>
            </a:r>
            <a:r>
              <a:rPr lang="es-MX" sz="2000" b="0" dirty="0" smtClean="0"/>
              <a:t>nacionales y extranjeras según sus </a:t>
            </a:r>
            <a:r>
              <a:rPr lang="es-MX" sz="2000" b="0" dirty="0"/>
              <a:t>especialidades y </a:t>
            </a:r>
            <a:r>
              <a:rPr lang="es-MX" sz="2000" b="0" dirty="0" smtClean="0"/>
              <a:t>mediante convenios para la aceptación </a:t>
            </a:r>
            <a:r>
              <a:rPr lang="es-MX" sz="2000" b="0" dirty="0"/>
              <a:t>de estudiantes </a:t>
            </a:r>
            <a:r>
              <a:rPr lang="es-MX" sz="2000" b="0" dirty="0" smtClean="0"/>
              <a:t>que trabajen </a:t>
            </a:r>
            <a:r>
              <a:rPr lang="es-MX" sz="2000" b="0" dirty="0"/>
              <a:t>con investigadores que </a:t>
            </a:r>
            <a:r>
              <a:rPr lang="es-MX" sz="2000" b="0" dirty="0" smtClean="0"/>
              <a:t>dirijan proyectos </a:t>
            </a:r>
            <a:r>
              <a:rPr lang="es-MX" sz="2000" b="0" dirty="0"/>
              <a:t>compatibles con </a:t>
            </a:r>
            <a:r>
              <a:rPr lang="es-MX" sz="2000" b="0" dirty="0" smtClean="0"/>
              <a:t>el interés de </a:t>
            </a:r>
            <a:r>
              <a:rPr lang="es-MX" sz="2000" b="0" dirty="0"/>
              <a:t>la Institución.</a:t>
            </a:r>
          </a:p>
          <a:p>
            <a:r>
              <a:rPr lang="es-MX" sz="2000" b="0" dirty="0" smtClean="0"/>
              <a:t>Acreditación compartida </a:t>
            </a:r>
            <a:r>
              <a:rPr lang="es-MX" sz="2000" b="0" dirty="0"/>
              <a:t>entre </a:t>
            </a:r>
            <a:r>
              <a:rPr lang="es-MX" sz="2000" b="0" dirty="0" smtClean="0"/>
              <a:t>las instituciones </a:t>
            </a:r>
            <a:r>
              <a:rPr lang="es-MX" sz="2000" b="0" dirty="0"/>
              <a:t>participantes</a:t>
            </a:r>
            <a:r>
              <a:rPr lang="es-MX" sz="2000" b="0" dirty="0" smtClean="0"/>
              <a:t>.</a:t>
            </a:r>
            <a:endParaRPr lang="es-MX" sz="20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2564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de operación industrial</a:t>
            </a:r>
            <a:endParaRPr lang="es-MX" dirty="0"/>
          </a:p>
        </p:txBody>
      </p:sp>
      <p:sp>
        <p:nvSpPr>
          <p:cNvPr id="21" name="20 Proceso"/>
          <p:cNvSpPr/>
          <p:nvPr/>
        </p:nvSpPr>
        <p:spPr>
          <a:xfrm>
            <a:off x="6444208" y="5589240"/>
            <a:ext cx="1872208" cy="108012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Entidades relacionadas</a:t>
            </a:r>
          </a:p>
          <a:p>
            <a:pPr marL="171450" indent="-171450">
              <a:buFont typeface="Arial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AEM</a:t>
            </a:r>
          </a:p>
          <a:p>
            <a:pPr marL="171450" indent="-171450">
              <a:buFont typeface="Arial" charset="0"/>
              <a:buChar char="•"/>
            </a:pPr>
            <a:r>
              <a:rPr lang="es-MX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CoNaCyT</a:t>
            </a:r>
            <a:endParaRPr lang="es-MX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MX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IESCyT</a:t>
            </a:r>
            <a:endParaRPr lang="es-MX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MX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SoMeCyTA</a:t>
            </a:r>
            <a:endParaRPr lang="es-MX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RedCyTE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2627784" y="2924944"/>
            <a:ext cx="6372708" cy="2664296"/>
            <a:chOff x="2735796" y="2420888"/>
            <a:chExt cx="6372708" cy="2664296"/>
          </a:xfrm>
        </p:grpSpPr>
        <p:sp>
          <p:nvSpPr>
            <p:cNvPr id="40" name="39 Proceso"/>
            <p:cNvSpPr/>
            <p:nvPr/>
          </p:nvSpPr>
          <p:spPr>
            <a:xfrm>
              <a:off x="2735796" y="2420888"/>
              <a:ext cx="6372708" cy="266429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17 Proceso"/>
            <p:cNvSpPr/>
            <p:nvPr/>
          </p:nvSpPr>
          <p:spPr>
            <a:xfrm>
              <a:off x="4103948" y="2564904"/>
              <a:ext cx="2124236" cy="1368152"/>
            </a:xfrm>
            <a:prstGeom prst="flowChartProcess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Empresa/Industria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Plan de Desarrollo/Negocios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Administración </a:t>
              </a:r>
              <a:r>
                <a:rPr lang="es-MX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[4]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Tecnología </a:t>
              </a:r>
              <a:r>
                <a:rPr lang="es-MX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[6]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Procesos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Recursos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Invest</a:t>
              </a: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Des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Tecnol</a:t>
              </a: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Innov</a:t>
              </a: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[6]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Alianzas </a:t>
              </a:r>
              <a:r>
                <a:rPr lang="es-MX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[2]</a:t>
              </a:r>
              <a:endParaRPr lang="es-MX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19 Proceso"/>
            <p:cNvSpPr/>
            <p:nvPr/>
          </p:nvSpPr>
          <p:spPr>
            <a:xfrm>
              <a:off x="4283968" y="4077072"/>
              <a:ext cx="1800200" cy="864096"/>
            </a:xfrm>
            <a:prstGeom prst="flowChartProcess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Insumos /</a:t>
              </a:r>
              <a:r>
                <a:rPr lang="es-MX" sz="11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Apoy</a:t>
              </a:r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1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Producc</a:t>
              </a:r>
              <a:endParaRPr lang="es-MX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charset="0"/>
                <a:buChar char="•"/>
              </a:pP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Asesoría </a:t>
              </a:r>
              <a:r>
                <a:rPr lang="es-MX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[3]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Recursos Humanos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</a:t>
              </a: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Cient</a:t>
              </a: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y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Tecnol</a:t>
              </a:r>
              <a:r>
                <a:rPr lang="es-MX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[8]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Otros</a:t>
              </a:r>
            </a:p>
          </p:txBody>
        </p:sp>
        <p:sp>
          <p:nvSpPr>
            <p:cNvPr id="24" name="23 Proceso"/>
            <p:cNvSpPr/>
            <p:nvPr/>
          </p:nvSpPr>
          <p:spPr>
            <a:xfrm>
              <a:off x="6372200" y="2960948"/>
              <a:ext cx="972108" cy="684076"/>
            </a:xfrm>
            <a:prstGeom prst="flowChartProcess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Productos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Bienes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Servicios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Otros</a:t>
              </a:r>
            </a:p>
          </p:txBody>
        </p:sp>
        <p:sp>
          <p:nvSpPr>
            <p:cNvPr id="25" name="24 Proceso"/>
            <p:cNvSpPr/>
            <p:nvPr/>
          </p:nvSpPr>
          <p:spPr>
            <a:xfrm>
              <a:off x="2843808" y="3140968"/>
              <a:ext cx="1080120" cy="378042"/>
            </a:xfrm>
            <a:prstGeom prst="flowChartProcess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Insumos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De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Producc</a:t>
              </a:r>
              <a:endPara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25 Flecha derecha"/>
            <p:cNvSpPr/>
            <p:nvPr/>
          </p:nvSpPr>
          <p:spPr>
            <a:xfrm>
              <a:off x="6228184" y="3230978"/>
              <a:ext cx="144016" cy="198022"/>
            </a:xfrm>
            <a:prstGeom prst="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3923928" y="3212976"/>
              <a:ext cx="144016" cy="198022"/>
            </a:xfrm>
            <a:prstGeom prst="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27 Flecha derecha"/>
            <p:cNvSpPr/>
            <p:nvPr/>
          </p:nvSpPr>
          <p:spPr>
            <a:xfrm>
              <a:off x="7380312" y="3230978"/>
              <a:ext cx="144016" cy="198022"/>
            </a:xfrm>
            <a:prstGeom prst="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28 Proceso"/>
            <p:cNvSpPr/>
            <p:nvPr/>
          </p:nvSpPr>
          <p:spPr>
            <a:xfrm>
              <a:off x="7596336" y="2996952"/>
              <a:ext cx="1368152" cy="756084"/>
            </a:xfrm>
            <a:prstGeom prst="flowChartProcess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Sociedad </a:t>
              </a:r>
              <a:r>
                <a:rPr lang="es-MX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[10]</a:t>
              </a: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Sector Consumo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Nacional.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Extranjero</a:t>
              </a:r>
            </a:p>
          </p:txBody>
        </p:sp>
        <p:sp>
          <p:nvSpPr>
            <p:cNvPr id="30" name="29 Flecha arriba"/>
            <p:cNvSpPr/>
            <p:nvPr/>
          </p:nvSpPr>
          <p:spPr>
            <a:xfrm>
              <a:off x="5076056" y="3933056"/>
              <a:ext cx="144016" cy="144016"/>
            </a:xfrm>
            <a:prstGeom prst="upArrow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107504" y="4779150"/>
            <a:ext cx="3888432" cy="2034226"/>
            <a:chOff x="-108520" y="3555014"/>
            <a:chExt cx="3888432" cy="2034226"/>
          </a:xfrm>
        </p:grpSpPr>
        <p:sp>
          <p:nvSpPr>
            <p:cNvPr id="38" name="37 Proceso"/>
            <p:cNvSpPr/>
            <p:nvPr/>
          </p:nvSpPr>
          <p:spPr>
            <a:xfrm>
              <a:off x="-108520" y="3555014"/>
              <a:ext cx="3888432" cy="203422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30 Proceso"/>
            <p:cNvSpPr/>
            <p:nvPr/>
          </p:nvSpPr>
          <p:spPr>
            <a:xfrm>
              <a:off x="1187624" y="3717032"/>
              <a:ext cx="1332148" cy="1008112"/>
            </a:xfrm>
            <a:prstGeom prst="flowChartProcess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IESCyT</a:t>
              </a:r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(IPN)</a:t>
              </a: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</a:t>
              </a: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Plan de Trabajo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Administración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Procesos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Recursos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Alianzas</a:t>
              </a:r>
              <a:endPara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31 Proceso"/>
            <p:cNvSpPr/>
            <p:nvPr/>
          </p:nvSpPr>
          <p:spPr>
            <a:xfrm>
              <a:off x="1259632" y="4941168"/>
              <a:ext cx="1152128" cy="576064"/>
            </a:xfrm>
            <a:prstGeom prst="flowChartProcess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Insumos </a:t>
              </a:r>
              <a:r>
                <a:rPr lang="es-MX" sz="11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Apoy</a:t>
              </a:r>
              <a:endParaRPr lang="es-MX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charset="0"/>
                <a:buChar char="•"/>
              </a:pP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Tecnología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Otros</a:t>
              </a:r>
            </a:p>
          </p:txBody>
        </p:sp>
        <p:sp>
          <p:nvSpPr>
            <p:cNvPr id="33" name="32 Proceso"/>
            <p:cNvSpPr/>
            <p:nvPr/>
          </p:nvSpPr>
          <p:spPr>
            <a:xfrm>
              <a:off x="2735796" y="3861048"/>
              <a:ext cx="972108" cy="864096"/>
            </a:xfrm>
            <a:prstGeom prst="flowChartProcess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Productos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RH+V </a:t>
              </a:r>
              <a:r>
                <a:rPr lang="es-MX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[7]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Res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IDT+I</a:t>
              </a:r>
              <a:endPara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Servicios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Asesoría</a:t>
              </a:r>
            </a:p>
          </p:txBody>
        </p:sp>
        <p:sp>
          <p:nvSpPr>
            <p:cNvPr id="34" name="33 Flecha derecha"/>
            <p:cNvSpPr/>
            <p:nvPr/>
          </p:nvSpPr>
          <p:spPr>
            <a:xfrm>
              <a:off x="2555776" y="4131078"/>
              <a:ext cx="144016" cy="198022"/>
            </a:xfrm>
            <a:prstGeom prst="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34 Flecha arriba"/>
            <p:cNvSpPr/>
            <p:nvPr/>
          </p:nvSpPr>
          <p:spPr>
            <a:xfrm>
              <a:off x="1763688" y="4725144"/>
              <a:ext cx="144016" cy="144016"/>
            </a:xfrm>
            <a:prstGeom prst="upArrow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35 Proceso"/>
            <p:cNvSpPr/>
            <p:nvPr/>
          </p:nvSpPr>
          <p:spPr>
            <a:xfrm>
              <a:off x="-36512" y="4059070"/>
              <a:ext cx="1080120" cy="378042"/>
            </a:xfrm>
            <a:prstGeom prst="flowChartProcess">
              <a:avLst/>
            </a:prstGeom>
            <a:solidFill>
              <a:srgbClr val="CCFF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Insumos</a:t>
              </a: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 RH / </a:t>
              </a:r>
              <a:r>
                <a:rPr lang="es-MX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Transf</a:t>
              </a:r>
              <a:endPara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36 Flecha derecha"/>
            <p:cNvSpPr/>
            <p:nvPr/>
          </p:nvSpPr>
          <p:spPr>
            <a:xfrm>
              <a:off x="1043608" y="4149080"/>
              <a:ext cx="144016" cy="198022"/>
            </a:xfrm>
            <a:prstGeom prst="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35496" y="1052736"/>
            <a:ext cx="4536504" cy="1512168"/>
            <a:chOff x="107504" y="1052736"/>
            <a:chExt cx="4536504" cy="1512168"/>
          </a:xfrm>
        </p:grpSpPr>
        <p:sp>
          <p:nvSpPr>
            <p:cNvPr id="46" name="45 Proceso"/>
            <p:cNvSpPr/>
            <p:nvPr/>
          </p:nvSpPr>
          <p:spPr>
            <a:xfrm>
              <a:off x="107504" y="1052736"/>
              <a:ext cx="4536504" cy="151216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45" name="44 Grupo"/>
            <p:cNvGrpSpPr/>
            <p:nvPr/>
          </p:nvGrpSpPr>
          <p:grpSpPr>
            <a:xfrm>
              <a:off x="251520" y="1124744"/>
              <a:ext cx="4248472" cy="1368152"/>
              <a:chOff x="2771800" y="1052736"/>
              <a:chExt cx="4248472" cy="1368152"/>
            </a:xfrm>
            <a:solidFill>
              <a:srgbClr val="FF9933"/>
            </a:solidFill>
          </p:grpSpPr>
          <p:sp>
            <p:nvSpPr>
              <p:cNvPr id="3" name="2 Proceso"/>
              <p:cNvSpPr/>
              <p:nvPr/>
            </p:nvSpPr>
            <p:spPr>
              <a:xfrm>
                <a:off x="2771800" y="1772816"/>
                <a:ext cx="1440160" cy="576064"/>
              </a:xfrm>
              <a:prstGeom prst="flowChartProcess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Información de Necesidades y </a:t>
                </a:r>
                <a:r>
                  <a:rPr lang="es-MX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[1]</a:t>
                </a:r>
              </a:p>
              <a:p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Plan de satisfacción</a:t>
                </a:r>
                <a:endParaRPr lang="es-MX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" name="3 Proceso"/>
              <p:cNvSpPr/>
              <p:nvPr/>
            </p:nvSpPr>
            <p:spPr>
              <a:xfrm>
                <a:off x="4283968" y="1772816"/>
                <a:ext cx="1440160" cy="288032"/>
              </a:xfrm>
              <a:prstGeom prst="flowChartProcess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Regulación</a:t>
                </a:r>
              </a:p>
            </p:txBody>
          </p:sp>
          <p:sp>
            <p:nvSpPr>
              <p:cNvPr id="5" name="4 Proceso"/>
              <p:cNvSpPr/>
              <p:nvPr/>
            </p:nvSpPr>
            <p:spPr>
              <a:xfrm>
                <a:off x="4283968" y="2132856"/>
                <a:ext cx="1440160" cy="288032"/>
              </a:xfrm>
              <a:prstGeom prst="flowChartProcess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Normalización </a:t>
                </a:r>
                <a:r>
                  <a:rPr lang="es-MX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[8]</a:t>
                </a:r>
              </a:p>
            </p:txBody>
          </p:sp>
          <p:sp>
            <p:nvSpPr>
              <p:cNvPr id="6" name="5 Proceso"/>
              <p:cNvSpPr/>
              <p:nvPr/>
            </p:nvSpPr>
            <p:spPr>
              <a:xfrm>
                <a:off x="5868144" y="1916832"/>
                <a:ext cx="1152128" cy="307234"/>
              </a:xfrm>
              <a:prstGeom prst="flowChartProcess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Financiación</a:t>
                </a:r>
                <a:r>
                  <a:rPr lang="es-MX" sz="11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[5]</a:t>
                </a:r>
              </a:p>
            </p:txBody>
          </p:sp>
          <p:sp>
            <p:nvSpPr>
              <p:cNvPr id="7" name="6 Proceso"/>
              <p:cNvSpPr/>
              <p:nvPr/>
            </p:nvSpPr>
            <p:spPr>
              <a:xfrm>
                <a:off x="4067944" y="1052736"/>
                <a:ext cx="1008112" cy="576064"/>
              </a:xfrm>
              <a:prstGeom prst="flowChartProcess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Agencias </a:t>
                </a:r>
                <a:r>
                  <a:rPr lang="es-MX" sz="11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Internales</a:t>
                </a:r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competentes</a:t>
                </a:r>
                <a:endParaRPr lang="es-MX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7 Proceso"/>
              <p:cNvSpPr/>
              <p:nvPr/>
            </p:nvSpPr>
            <p:spPr>
              <a:xfrm>
                <a:off x="5148064" y="1052736"/>
                <a:ext cx="936104" cy="576064"/>
              </a:xfrm>
              <a:prstGeom prst="flowChartProcess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1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Sistema de Gobierno</a:t>
                </a:r>
                <a:endParaRPr lang="es-MX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11 Conector angular"/>
              <p:cNvCxnSpPr>
                <a:stCxn id="7" idx="2"/>
                <a:endCxn id="4" idx="0"/>
              </p:cNvCxnSpPr>
              <p:nvPr/>
            </p:nvCxnSpPr>
            <p:spPr>
              <a:xfrm rot="16200000" flipH="1">
                <a:off x="4716016" y="1484784"/>
                <a:ext cx="144016" cy="432048"/>
              </a:xfrm>
              <a:prstGeom prst="bentConnector3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Conector angular"/>
              <p:cNvCxnSpPr>
                <a:stCxn id="8" idx="2"/>
                <a:endCxn id="4" idx="0"/>
              </p:cNvCxnSpPr>
              <p:nvPr/>
            </p:nvCxnSpPr>
            <p:spPr>
              <a:xfrm rot="5400000">
                <a:off x="5238074" y="1394774"/>
                <a:ext cx="144016" cy="612068"/>
              </a:xfrm>
              <a:prstGeom prst="bentConnector3">
                <a:avLst>
                  <a:gd name="adj1" fmla="val 50000"/>
                </a:avLst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"/>
              <p:cNvCxnSpPr>
                <a:stCxn id="4" idx="2"/>
                <a:endCxn id="5" idx="0"/>
              </p:cNvCxnSpPr>
              <p:nvPr/>
            </p:nvCxnSpPr>
            <p:spPr>
              <a:xfrm>
                <a:off x="5004048" y="2060848"/>
                <a:ext cx="0" cy="7200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angular"/>
              <p:cNvCxnSpPr>
                <a:stCxn id="8" idx="3"/>
                <a:endCxn id="6" idx="0"/>
              </p:cNvCxnSpPr>
              <p:nvPr/>
            </p:nvCxnSpPr>
            <p:spPr>
              <a:xfrm>
                <a:off x="6084168" y="1340768"/>
                <a:ext cx="360040" cy="576064"/>
              </a:xfrm>
              <a:prstGeom prst="bentConnector2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49 Flecha abajo"/>
          <p:cNvSpPr/>
          <p:nvPr/>
        </p:nvSpPr>
        <p:spPr>
          <a:xfrm>
            <a:off x="1907704" y="2852936"/>
            <a:ext cx="288032" cy="1854206"/>
          </a:xfrm>
          <a:prstGeom prst="downArrow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Flecha abajo"/>
          <p:cNvSpPr/>
          <p:nvPr/>
        </p:nvSpPr>
        <p:spPr>
          <a:xfrm rot="18922996">
            <a:off x="2200384" y="2490292"/>
            <a:ext cx="288032" cy="720080"/>
          </a:xfrm>
          <a:prstGeom prst="downArrow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51 Flecha abajo"/>
          <p:cNvSpPr/>
          <p:nvPr/>
        </p:nvSpPr>
        <p:spPr>
          <a:xfrm rot="2677004" flipV="1">
            <a:off x="4351328" y="5519836"/>
            <a:ext cx="288032" cy="720080"/>
          </a:xfrm>
          <a:prstGeom prst="down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Flecha abajo"/>
          <p:cNvSpPr/>
          <p:nvPr/>
        </p:nvSpPr>
        <p:spPr>
          <a:xfrm rot="18922996" flipH="1" flipV="1">
            <a:off x="5863496" y="5519836"/>
            <a:ext cx="288032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Proceso"/>
          <p:cNvSpPr/>
          <p:nvPr/>
        </p:nvSpPr>
        <p:spPr>
          <a:xfrm>
            <a:off x="4716016" y="620688"/>
            <a:ext cx="4355976" cy="222964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Realizar estudios (evaluación y prospectiva, nichos)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romover proyectos de alianzas “Gobierno-Empresa-Academia”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Oferta de asesoría técnica (Problemática específica)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Ofrecer Programas de formación empresarial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Realizar estudios para promoción y gestión de manejo de fondos de soporte (Nacional e internacional)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es-MX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MX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Proy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conjuntos 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MX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emp-Ind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sobre</a:t>
            </a: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desarrollo de tecnología y procesos de cadenas productivas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Promover programas de formación (posgrados internacionales)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Elaboración de normas y oferta de servicios </a:t>
            </a:r>
            <a:r>
              <a:rPr lang="es-MX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Científ</a:t>
            </a: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y </a:t>
            </a:r>
            <a:r>
              <a:rPr lang="es-MX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Tecnol</a:t>
            </a:r>
            <a:endParaRPr lang="es-MX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es-MX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MX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Proy</a:t>
            </a:r>
            <a:r>
              <a:rPr lang="es-MX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conjunto con </a:t>
            </a:r>
            <a:r>
              <a:rPr lang="es-MX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mp-Ind</a:t>
            </a:r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sobre investigación y desarrollo de procesos de gestión, técnicos y alianzas</a:t>
            </a:r>
          </a:p>
          <a:p>
            <a:r>
              <a:rPr lang="es-MX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 Programas de Difusión y Divulgación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346271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Fomento industrial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Desarrollo de la industria aeroespacial</a:t>
            </a:r>
            <a:endParaRPr lang="es-MX" dirty="0"/>
          </a:p>
          <a:p>
            <a:pPr lvl="1"/>
            <a:r>
              <a:rPr lang="es-ES" dirty="0"/>
              <a:t>Contribuir al desarrollo de la industria Aeroespacial y al establecimiento de alianzas gobierno-empresa-academia, mediante la promoción de programas de cooperación para desarrollar estudios e investigaciones vinculados con las necesidades del sector; </a:t>
            </a:r>
            <a:endParaRPr lang="es-MX" dirty="0"/>
          </a:p>
          <a:p>
            <a:pPr lvl="1"/>
            <a:r>
              <a:rPr lang="es-ES" dirty="0"/>
              <a:t>Ofrecer asesoría técnica en gestión de negocios; mejora, transferencia y licenciamiento de tecnología; procesos de cadenas productivas y desarrollo de proveedores para la industria</a:t>
            </a:r>
            <a:endParaRPr lang="es-MX" dirty="0"/>
          </a:p>
          <a:p>
            <a:pPr lvl="1"/>
            <a:r>
              <a:rPr lang="es-ES" dirty="0"/>
              <a:t>Promover la participación de las Unidades Académicas del IPN en acciones y proyectos de desarrollo en materia Aeroespacial con el sector empresarial;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783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9" y="-27384"/>
            <a:ext cx="3672407" cy="778098"/>
          </a:xfrm>
        </p:spPr>
        <p:txBody>
          <a:bodyPr/>
          <a:lstStyle/>
          <a:p>
            <a:r>
              <a:rPr lang="es-MX" dirty="0" smtClean="0"/>
              <a:t>Propósito y contenido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038600" cy="5616624"/>
          </a:xfrm>
        </p:spPr>
        <p:txBody>
          <a:bodyPr>
            <a:noAutofit/>
          </a:bodyPr>
          <a:lstStyle/>
          <a:p>
            <a:pPr lvl="1"/>
            <a:r>
              <a:rPr lang="es-MX" sz="1800" dirty="0" smtClean="0"/>
              <a:t>Informar </a:t>
            </a:r>
            <a:r>
              <a:rPr lang="es-MX" sz="1800" dirty="0"/>
              <a:t>a </a:t>
            </a:r>
            <a:r>
              <a:rPr lang="es-MX" sz="1800" dirty="0" smtClean="0"/>
              <a:t>los miembros de la Red de  Expertos en Telecomunicaciones </a:t>
            </a:r>
            <a:r>
              <a:rPr lang="es-MX" sz="1800" dirty="0"/>
              <a:t>sobre </a:t>
            </a:r>
            <a:r>
              <a:rPr lang="es-MX" sz="1800" dirty="0" smtClean="0"/>
              <a:t>la creación del Centro de Desarrollo  Aeroespacial y sus propósitos.</a:t>
            </a:r>
          </a:p>
          <a:p>
            <a:pPr lvl="1"/>
            <a:r>
              <a:rPr lang="es-MX" sz="1800" dirty="0"/>
              <a:t>Invitar a los interesados en el tema, a participar </a:t>
            </a:r>
            <a:r>
              <a:rPr lang="es-MX" sz="1800" dirty="0" smtClean="0"/>
              <a:t>en:</a:t>
            </a:r>
          </a:p>
          <a:p>
            <a:pPr lvl="2"/>
            <a:r>
              <a:rPr lang="es-MX" dirty="0" smtClean="0"/>
              <a:t>Actividades del </a:t>
            </a:r>
            <a:r>
              <a:rPr lang="es-MX" dirty="0" err="1" smtClean="0"/>
              <a:t>CDA</a:t>
            </a:r>
            <a:endParaRPr lang="es-MX" dirty="0" smtClean="0"/>
          </a:p>
          <a:p>
            <a:pPr lvl="2"/>
            <a:r>
              <a:rPr lang="es-MX" dirty="0" smtClean="0"/>
              <a:t>Integrar una Red de Expertos en materia Aeroespacial en el IPN</a:t>
            </a:r>
          </a:p>
          <a:p>
            <a:pPr lvl="2"/>
            <a:r>
              <a:rPr lang="es-MX" dirty="0" smtClean="0"/>
              <a:t>Participar en la Red de Ciencia y Tecnología Espaciales (RedCyTE)</a:t>
            </a:r>
          </a:p>
          <a:p>
            <a:pPr lvl="2"/>
            <a:r>
              <a:rPr lang="es-MX" dirty="0" smtClean="0"/>
              <a:t>Videoconferencia “Día CUDI del Espacio”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116632"/>
            <a:ext cx="4038600" cy="6741368"/>
          </a:xfrm>
        </p:spPr>
        <p:txBody>
          <a:bodyPr>
            <a:noAutofit/>
          </a:bodyPr>
          <a:lstStyle/>
          <a:p>
            <a:r>
              <a:rPr lang="es-MX" sz="1200" dirty="0"/>
              <a:t>Situación actual en materia Aeroespacial en </a:t>
            </a:r>
            <a:r>
              <a:rPr lang="es-MX" sz="1200" dirty="0" smtClean="0"/>
              <a:t>México</a:t>
            </a:r>
          </a:p>
          <a:p>
            <a:r>
              <a:rPr lang="es-MX" sz="1200" dirty="0" smtClean="0"/>
              <a:t>Antecedentes Institucionales en materia Aeroespacial</a:t>
            </a:r>
          </a:p>
          <a:p>
            <a:r>
              <a:rPr lang="es-MX" sz="1200" dirty="0" smtClean="0"/>
              <a:t>Acciones </a:t>
            </a:r>
          </a:p>
          <a:p>
            <a:r>
              <a:rPr lang="es-MX" sz="1200" dirty="0" smtClean="0"/>
              <a:t>Centro de Desarrollo Aeroespacial (</a:t>
            </a:r>
            <a:r>
              <a:rPr lang="es-ES" sz="1200" dirty="0" err="1" smtClean="0"/>
              <a:t>CDA</a:t>
            </a:r>
            <a:r>
              <a:rPr lang="es-ES" sz="1200" dirty="0" smtClean="0"/>
              <a:t>)</a:t>
            </a:r>
          </a:p>
          <a:p>
            <a:pPr lvl="1"/>
            <a:r>
              <a:rPr lang="es-ES" sz="1200" dirty="0" smtClean="0"/>
              <a:t>Objetivo</a:t>
            </a:r>
          </a:p>
          <a:p>
            <a:pPr lvl="1"/>
            <a:r>
              <a:rPr lang="es-ES" sz="1200" dirty="0" smtClean="0"/>
              <a:t>Premisas </a:t>
            </a:r>
            <a:r>
              <a:rPr lang="es-ES" sz="1200" dirty="0"/>
              <a:t>del </a:t>
            </a:r>
            <a:r>
              <a:rPr lang="es-ES" sz="1200" dirty="0" smtClean="0"/>
              <a:t>Proyecto</a:t>
            </a:r>
          </a:p>
          <a:p>
            <a:pPr lvl="1"/>
            <a:r>
              <a:rPr lang="es-ES" sz="1200" dirty="0" smtClean="0"/>
              <a:t>Justificación</a:t>
            </a:r>
            <a:r>
              <a:rPr lang="es-ES" sz="1200" dirty="0"/>
              <a:t>: Interés y </a:t>
            </a:r>
            <a:r>
              <a:rPr lang="es-ES" sz="1200" dirty="0" smtClean="0"/>
              <a:t>responsabilidad</a:t>
            </a:r>
          </a:p>
          <a:p>
            <a:pPr lvl="1"/>
            <a:r>
              <a:rPr lang="es-ES" sz="1200" dirty="0" smtClean="0"/>
              <a:t>Compromisos </a:t>
            </a:r>
            <a:r>
              <a:rPr lang="es-ES" sz="1200" dirty="0"/>
              <a:t>vinculantes del </a:t>
            </a:r>
            <a:r>
              <a:rPr lang="es-ES" sz="1200" dirty="0" smtClean="0"/>
              <a:t>Politécnico</a:t>
            </a:r>
          </a:p>
          <a:p>
            <a:pPr lvl="1"/>
            <a:r>
              <a:rPr lang="es-ES" sz="1200" dirty="0" smtClean="0"/>
              <a:t>Resultados esperados</a:t>
            </a:r>
          </a:p>
          <a:p>
            <a:r>
              <a:rPr lang="es-MX" sz="1200" dirty="0" smtClean="0"/>
              <a:t>Modelo </a:t>
            </a:r>
            <a:r>
              <a:rPr lang="es-MX" sz="1200" dirty="0"/>
              <a:t>de </a:t>
            </a:r>
            <a:r>
              <a:rPr lang="es-MX" sz="1200" dirty="0" smtClean="0"/>
              <a:t>operación</a:t>
            </a:r>
          </a:p>
          <a:p>
            <a:pPr lvl="1"/>
            <a:r>
              <a:rPr lang="es-MX" sz="1200" dirty="0"/>
              <a:t>Líneas de </a:t>
            </a:r>
            <a:r>
              <a:rPr lang="es-MX" sz="1200" dirty="0" smtClean="0"/>
              <a:t>trabajo</a:t>
            </a:r>
          </a:p>
          <a:p>
            <a:pPr lvl="1"/>
            <a:r>
              <a:rPr lang="es-MX" sz="1200" dirty="0" smtClean="0"/>
              <a:t>Ámbitos </a:t>
            </a:r>
            <a:r>
              <a:rPr lang="es-MX" sz="1200" dirty="0"/>
              <a:t>de actividad </a:t>
            </a:r>
            <a:endParaRPr lang="es-MX" sz="1200" dirty="0" smtClean="0"/>
          </a:p>
          <a:p>
            <a:pPr lvl="1"/>
            <a:r>
              <a:rPr lang="es-MX" sz="1200" dirty="0" smtClean="0"/>
              <a:t>Taxonomía; Enfoque </a:t>
            </a:r>
            <a:r>
              <a:rPr lang="es-MX" sz="1200" dirty="0"/>
              <a:t>de gestión de </a:t>
            </a:r>
            <a:r>
              <a:rPr lang="es-MX" sz="1200" dirty="0" smtClean="0"/>
              <a:t>proyectos</a:t>
            </a:r>
          </a:p>
          <a:p>
            <a:r>
              <a:rPr lang="es-ES" sz="1200" dirty="0" smtClean="0">
                <a:solidFill>
                  <a:srgbClr val="0070C0"/>
                </a:solidFill>
              </a:rPr>
              <a:t>Bases para </a:t>
            </a:r>
            <a:r>
              <a:rPr lang="es-ES" sz="1200" dirty="0">
                <a:solidFill>
                  <a:srgbClr val="0070C0"/>
                </a:solidFill>
              </a:rPr>
              <a:t>un programa de trabajo</a:t>
            </a:r>
            <a:endParaRPr lang="pt-BR" sz="1200" dirty="0">
              <a:solidFill>
                <a:srgbClr val="0070C0"/>
              </a:solidFill>
            </a:endParaRPr>
          </a:p>
          <a:p>
            <a:pPr lvl="1"/>
            <a:r>
              <a:rPr lang="es-MX" sz="1200" dirty="0"/>
              <a:t>Capacidad </a:t>
            </a:r>
            <a:r>
              <a:rPr lang="es-MX" sz="1200" dirty="0" smtClean="0"/>
              <a:t>Institucional</a:t>
            </a:r>
            <a:r>
              <a:rPr lang="es-MX" sz="1200" dirty="0"/>
              <a:t> </a:t>
            </a:r>
            <a:endParaRPr lang="es-MX" sz="1200" dirty="0" smtClean="0"/>
          </a:p>
          <a:p>
            <a:pPr lvl="1"/>
            <a:r>
              <a:rPr lang="es-MX" sz="1200" dirty="0" smtClean="0"/>
              <a:t>Formación </a:t>
            </a:r>
            <a:r>
              <a:rPr lang="es-MX" sz="1200" dirty="0"/>
              <a:t>de Recursos </a:t>
            </a:r>
            <a:r>
              <a:rPr lang="es-MX" sz="1200" dirty="0" smtClean="0"/>
              <a:t>Humanos</a:t>
            </a:r>
          </a:p>
          <a:p>
            <a:pPr lvl="1"/>
            <a:r>
              <a:rPr lang="es-ES" sz="1200" dirty="0" smtClean="0"/>
              <a:t>Desarrollo </a:t>
            </a:r>
            <a:r>
              <a:rPr lang="es-ES" sz="1200" dirty="0"/>
              <a:t>tecnológico e Innovación</a:t>
            </a:r>
            <a:endParaRPr lang="pt-BR" sz="1200" dirty="0"/>
          </a:p>
          <a:p>
            <a:pPr lvl="1"/>
            <a:r>
              <a:rPr lang="es-MX" sz="1200" dirty="0"/>
              <a:t>Temas de interés en unidades </a:t>
            </a:r>
            <a:r>
              <a:rPr lang="es-MX" sz="1200" dirty="0" smtClean="0"/>
              <a:t>institucionales</a:t>
            </a:r>
          </a:p>
          <a:p>
            <a:pPr lvl="1"/>
            <a:r>
              <a:rPr lang="es-ES" sz="1200" dirty="0" smtClean="0"/>
              <a:t>Fomento </a:t>
            </a:r>
            <a:r>
              <a:rPr lang="es-ES" sz="1200" dirty="0"/>
              <a:t>a la Industrialización</a:t>
            </a:r>
          </a:p>
          <a:p>
            <a:r>
              <a:rPr lang="es-ES" sz="1200" dirty="0">
                <a:solidFill>
                  <a:srgbClr val="0070C0"/>
                </a:solidFill>
              </a:rPr>
              <a:t>Estructura </a:t>
            </a:r>
            <a:r>
              <a:rPr lang="es-ES" sz="1200" dirty="0" smtClean="0">
                <a:solidFill>
                  <a:srgbClr val="0070C0"/>
                </a:solidFill>
              </a:rPr>
              <a:t>organizacional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endParaRPr lang="es-ES" sz="1200" dirty="0" smtClean="0">
              <a:solidFill>
                <a:srgbClr val="0070C0"/>
              </a:solidFill>
            </a:endParaRPr>
          </a:p>
          <a:p>
            <a:r>
              <a:rPr lang="es-ES" sz="1200" dirty="0">
                <a:solidFill>
                  <a:srgbClr val="0070C0"/>
                </a:solidFill>
              </a:rPr>
              <a:t>Resultados de evaluación inicial </a:t>
            </a:r>
            <a:endParaRPr lang="es-ES" sz="1200" dirty="0" smtClean="0">
              <a:solidFill>
                <a:srgbClr val="0070C0"/>
              </a:solidFill>
            </a:endParaRPr>
          </a:p>
          <a:p>
            <a:r>
              <a:rPr lang="es-ES" sz="1200" dirty="0" smtClean="0">
                <a:solidFill>
                  <a:srgbClr val="0070C0"/>
                </a:solidFill>
              </a:rPr>
              <a:t>Plan </a:t>
            </a:r>
            <a:r>
              <a:rPr lang="es-ES" sz="1200" dirty="0">
                <a:solidFill>
                  <a:srgbClr val="0070C0"/>
                </a:solidFill>
              </a:rPr>
              <a:t>inicial de </a:t>
            </a:r>
            <a:r>
              <a:rPr lang="es-ES" sz="1200" dirty="0" smtClean="0">
                <a:solidFill>
                  <a:srgbClr val="0070C0"/>
                </a:solidFill>
              </a:rPr>
              <a:t>trabajo</a:t>
            </a:r>
          </a:p>
          <a:p>
            <a:r>
              <a:rPr lang="es-MX" sz="1200" dirty="0" smtClean="0">
                <a:solidFill>
                  <a:srgbClr val="0070C0"/>
                </a:solidFill>
              </a:rPr>
              <a:t>Acciones iniciales</a:t>
            </a:r>
          </a:p>
          <a:p>
            <a:r>
              <a:rPr lang="es-ES" sz="1200" dirty="0">
                <a:solidFill>
                  <a:srgbClr val="0070C0"/>
                </a:solidFill>
              </a:rPr>
              <a:t>Trabajo colaborativo</a:t>
            </a:r>
            <a:endParaRPr lang="pt-BR" sz="1200" dirty="0">
              <a:solidFill>
                <a:srgbClr val="0070C0"/>
              </a:solidFill>
            </a:endParaRPr>
          </a:p>
          <a:p>
            <a:pPr lvl="1"/>
            <a:r>
              <a:rPr lang="es-MX" sz="1200" dirty="0"/>
              <a:t>Red de Ciencia y Tecnología Espaciales (RedCyTE</a:t>
            </a:r>
            <a:r>
              <a:rPr lang="es-MX" sz="1200" dirty="0" smtClean="0"/>
              <a:t>)</a:t>
            </a:r>
          </a:p>
          <a:p>
            <a:pPr lvl="1"/>
            <a:r>
              <a:rPr lang="es-MX" sz="1200" dirty="0" smtClean="0"/>
              <a:t>Red de Expertos en materia Aeroespacial en el IPN </a:t>
            </a:r>
          </a:p>
          <a:p>
            <a:r>
              <a:rPr lang="es-MX" sz="1200" dirty="0" smtClean="0">
                <a:solidFill>
                  <a:srgbClr val="0070C0"/>
                </a:solidFill>
              </a:rPr>
              <a:t>Divulgación</a:t>
            </a:r>
            <a:r>
              <a:rPr lang="es-MX" sz="12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s-MX" sz="1200" b="1" dirty="0" smtClean="0"/>
              <a:t>Día </a:t>
            </a:r>
            <a:r>
              <a:rPr lang="es-MX" sz="1200" b="1" dirty="0" err="1"/>
              <a:t>CUDI</a:t>
            </a:r>
            <a:r>
              <a:rPr lang="es-MX" sz="1200" b="1" dirty="0"/>
              <a:t> del Espacio</a:t>
            </a:r>
            <a:endParaRPr lang="es-MX" sz="1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3822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Fomento industrial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Cadenas productivas</a:t>
            </a:r>
          </a:p>
          <a:p>
            <a:pPr lvl="1"/>
            <a:r>
              <a:rPr lang="es-MX" dirty="0"/>
              <a:t>Promover el establecimiento de cadenas productivas incorporando a las PYMES con apoyo de los fondos para proyectos de creación o reconversión hacia el desarrollo aeroespacial; tomando en cuenta la posible aplicación de ingeniería inversa y los resultados que se obtengan de los trabajos de investigación, desarrollo tecnológico y de innovación en la industria y los centros académicos y de investigación en México.</a:t>
            </a:r>
          </a:p>
          <a:p>
            <a:pPr lvl="1"/>
            <a:r>
              <a:rPr lang="es-MX" dirty="0"/>
              <a:t>Promover la obtención de recursos financieros de organismos extranjeros e internacionales, para apoyar el desarrollo de proyectos de crecimiento económico.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783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Objetivos </a:t>
            </a:r>
            <a:r>
              <a:rPr lang="es-ES" dirty="0" smtClean="0"/>
              <a:t>particulares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s-ES" dirty="0"/>
              <a:t>Establecer y participar en programas y </a:t>
            </a:r>
            <a:r>
              <a:rPr lang="es-ES" u="sng" dirty="0">
                <a:solidFill>
                  <a:srgbClr val="C00000"/>
                </a:solidFill>
              </a:rPr>
              <a:t>proyectos de fomento y reorientación industrial</a:t>
            </a:r>
            <a:r>
              <a:rPr lang="es-ES" dirty="0"/>
              <a:t> en la materia aeroespacial; ofrecer asesoría para gestión y desarrollo de proyectos productivos y oferta de servicios científicos y tecnológicos. </a:t>
            </a:r>
            <a:endParaRPr lang="es-ES" dirty="0" smtClean="0"/>
          </a:p>
          <a:p>
            <a:r>
              <a:rPr lang="es-ES" dirty="0" smtClean="0"/>
              <a:t>Diseñar</a:t>
            </a:r>
            <a:r>
              <a:rPr lang="es-ES" dirty="0"/>
              <a:t>, organizar y operar acciones de </a:t>
            </a:r>
            <a:r>
              <a:rPr lang="es-ES" u="sng" dirty="0">
                <a:solidFill>
                  <a:srgbClr val="C00000"/>
                </a:solidFill>
              </a:rPr>
              <a:t>formación, capacitación y entrenamiento de recursos humanos</a:t>
            </a:r>
            <a:r>
              <a:rPr lang="es-ES" dirty="0"/>
              <a:t> en materia de ciencias y tecnologías </a:t>
            </a:r>
            <a:r>
              <a:rPr lang="es-ES" dirty="0" smtClean="0"/>
              <a:t>espaciales; </a:t>
            </a:r>
            <a:r>
              <a:rPr lang="es-ES" dirty="0"/>
              <a:t>incluyendo </a:t>
            </a:r>
            <a:r>
              <a:rPr lang="es-ES" dirty="0" smtClean="0"/>
              <a:t>un programa </a:t>
            </a:r>
            <a:r>
              <a:rPr lang="es-ES" dirty="0"/>
              <a:t>internacional de </a:t>
            </a:r>
            <a:r>
              <a:rPr lang="es-ES" dirty="0" smtClean="0"/>
              <a:t>posgrado </a:t>
            </a:r>
            <a:r>
              <a:rPr lang="es-ES" dirty="0"/>
              <a:t>en la materia.</a:t>
            </a:r>
            <a:endParaRPr lang="es-MX" dirty="0"/>
          </a:p>
          <a:p>
            <a:r>
              <a:rPr lang="es-ES" dirty="0" smtClean="0"/>
              <a:t>Promover y colaborar </a:t>
            </a:r>
            <a:r>
              <a:rPr lang="es-ES" dirty="0"/>
              <a:t>en </a:t>
            </a:r>
            <a:r>
              <a:rPr lang="es-ES" u="sng" dirty="0">
                <a:solidFill>
                  <a:srgbClr val="C00000"/>
                </a:solidFill>
              </a:rPr>
              <a:t>programas, proyectos y acciones de investigación</a:t>
            </a:r>
            <a:r>
              <a:rPr lang="es-ES" dirty="0"/>
              <a:t>, desarrollo tecnológico, e innovación en materia </a:t>
            </a:r>
            <a:r>
              <a:rPr lang="es-ES" dirty="0" smtClean="0"/>
              <a:t>espacial</a:t>
            </a:r>
            <a:r>
              <a:rPr lang="es-ES" dirty="0"/>
              <a:t>.</a:t>
            </a:r>
            <a:endParaRPr lang="es-MX" dirty="0"/>
          </a:p>
          <a:p>
            <a:r>
              <a:rPr lang="es-ES" dirty="0" smtClean="0"/>
              <a:t>Establecer </a:t>
            </a:r>
            <a:r>
              <a:rPr lang="es-ES" dirty="0"/>
              <a:t>relaciones de colaboración e </a:t>
            </a:r>
            <a:r>
              <a:rPr lang="es-ES" u="sng" dirty="0">
                <a:solidFill>
                  <a:srgbClr val="C00000"/>
                </a:solidFill>
              </a:rPr>
              <a:t>intercambio con instancias similares, nacionales y extranjeras</a:t>
            </a:r>
            <a:r>
              <a:rPr lang="es-ES" dirty="0"/>
              <a:t>.</a:t>
            </a:r>
            <a:endParaRPr lang="es-MX" dirty="0"/>
          </a:p>
          <a:p>
            <a:r>
              <a:rPr lang="es-ES" dirty="0"/>
              <a:t>Proponer, realizar y participar en estudios y proyectos en campos disciplinarios de </a:t>
            </a:r>
            <a:r>
              <a:rPr lang="es-ES" u="sng" dirty="0">
                <a:solidFill>
                  <a:srgbClr val="C00000"/>
                </a:solidFill>
              </a:rPr>
              <a:t>regulación, normalización y apoyo</a:t>
            </a:r>
            <a:r>
              <a:rPr lang="es-ES" dirty="0"/>
              <a:t>.</a:t>
            </a:r>
            <a:endParaRPr lang="es-MX" dirty="0"/>
          </a:p>
          <a:p>
            <a:r>
              <a:rPr lang="es-ES" dirty="0"/>
              <a:t>Diseñar, organizar y realizar programas, acciones y eventos de </a:t>
            </a:r>
            <a:r>
              <a:rPr lang="es-ES" u="sng" dirty="0">
                <a:solidFill>
                  <a:srgbClr val="C00000"/>
                </a:solidFill>
              </a:rPr>
              <a:t>difusión y divulgación</a:t>
            </a:r>
            <a:r>
              <a:rPr lang="es-ES" dirty="0"/>
              <a:t>.</a:t>
            </a:r>
            <a:endParaRPr lang="es-MX" dirty="0"/>
          </a:p>
          <a:p>
            <a:r>
              <a:rPr lang="es-ES" dirty="0"/>
              <a:t>Gestionar y/o administrar la instancia operativa del </a:t>
            </a:r>
            <a:r>
              <a:rPr lang="es-ES" dirty="0" smtClean="0"/>
              <a:t>Programa.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0663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Arial" charset="0"/>
              </a:rPr>
              <a:t>Proceso para determinar la estructura organizacional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2602632" cy="12241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MX" sz="3000" dirty="0" smtClean="0"/>
              <a:t>Asumiendo que se dispone de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Propósito</a:t>
            </a:r>
          </a:p>
          <a:p>
            <a:pPr lvl="1"/>
            <a:r>
              <a:rPr lang="es-MX" dirty="0" smtClean="0"/>
              <a:t>Objetivos</a:t>
            </a:r>
          </a:p>
          <a:p>
            <a:pPr lvl="1"/>
            <a:r>
              <a:rPr lang="es-MX" dirty="0" smtClean="0"/>
              <a:t>Políticas</a:t>
            </a:r>
          </a:p>
          <a:p>
            <a:pPr lvl="1"/>
            <a:r>
              <a:rPr lang="es-MX" dirty="0" smtClean="0"/>
              <a:t>Líneas de Trabajo</a:t>
            </a:r>
          </a:p>
          <a:p>
            <a:pPr lvl="1"/>
            <a:r>
              <a:rPr lang="es-MX" dirty="0" smtClean="0"/>
              <a:t>Ámbitos de acción</a:t>
            </a:r>
          </a:p>
          <a:p>
            <a:pPr lvl="1"/>
            <a:r>
              <a:rPr lang="es-MX" dirty="0" smtClean="0"/>
              <a:t>Programas de trabajo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22</a:t>
            </a:fld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41576" y="836712"/>
            <a:ext cx="454684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0099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3000" dirty="0" smtClean="0"/>
              <a:t>Se puede diseñar la estructura de organización para dar respuesta a los elementos claramente caracterizados;. Se debe seguir un proceso iterativo que considere como variables:</a:t>
            </a:r>
          </a:p>
          <a:p>
            <a:pPr marL="400050" lvl="1" indent="0">
              <a:buFont typeface="Arial" pitchFamily="34" charset="0"/>
              <a:buNone/>
            </a:pPr>
            <a:r>
              <a:rPr lang="es-MX" sz="2600" dirty="0" smtClean="0"/>
              <a:t>Disposiciones reglamentarias aplicables</a:t>
            </a:r>
          </a:p>
          <a:p>
            <a:pPr marL="400050" lvl="1" indent="0">
              <a:buFont typeface="Arial" pitchFamily="34" charset="0"/>
              <a:buNone/>
            </a:pPr>
            <a:r>
              <a:rPr lang="es-MX" sz="2600" dirty="0" smtClean="0"/>
              <a:t>Disponibilidad de recursos (fundamentalmente financieros)</a:t>
            </a:r>
          </a:p>
          <a:p>
            <a:pPr marL="400050" lvl="1" indent="0">
              <a:buFont typeface="Arial" pitchFamily="34" charset="0"/>
              <a:buNone/>
            </a:pPr>
            <a:r>
              <a:rPr lang="es-MX" sz="2600" dirty="0" smtClean="0"/>
              <a:t>Homologación con entidades nacionales similares  </a:t>
            </a:r>
            <a:endParaRPr lang="es-MX" dirty="0"/>
          </a:p>
        </p:txBody>
      </p:sp>
      <p:grpSp>
        <p:nvGrpSpPr>
          <p:cNvPr id="6" name="5 Grupo"/>
          <p:cNvGrpSpPr/>
          <p:nvPr/>
        </p:nvGrpSpPr>
        <p:grpSpPr>
          <a:xfrm>
            <a:off x="179263" y="1988840"/>
            <a:ext cx="8785225" cy="4536529"/>
            <a:chOff x="179263" y="1628775"/>
            <a:chExt cx="8785225" cy="453652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79263" y="1628775"/>
              <a:ext cx="8785225" cy="45365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2400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627784" y="1844675"/>
              <a:ext cx="647700" cy="863600"/>
              <a:chOff x="748" y="1253"/>
              <a:chExt cx="408" cy="544"/>
            </a:xfrm>
          </p:grpSpPr>
          <p:sp>
            <p:nvSpPr>
              <p:cNvPr id="94" name="AutoShape 5"/>
              <p:cNvSpPr>
                <a:spLocks noChangeArrowheads="1"/>
              </p:cNvSpPr>
              <p:nvPr/>
            </p:nvSpPr>
            <p:spPr bwMode="auto">
              <a:xfrm>
                <a:off x="748" y="1253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Objetivos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AutoShape 6"/>
              <p:cNvSpPr>
                <a:spLocks noChangeArrowheads="1"/>
              </p:cNvSpPr>
              <p:nvPr/>
            </p:nvSpPr>
            <p:spPr bwMode="auto">
              <a:xfrm>
                <a:off x="748" y="134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1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6" name="AutoShape 7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2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7" name="AutoShape 8"/>
              <p:cNvSpPr>
                <a:spLocks noChangeArrowheads="1"/>
              </p:cNvSpPr>
              <p:nvPr/>
            </p:nvSpPr>
            <p:spPr bwMode="auto">
              <a:xfrm>
                <a:off x="748" y="1525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3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8" name="AutoShape 9"/>
              <p:cNvSpPr>
                <a:spLocks noChangeArrowheads="1"/>
              </p:cNvSpPr>
              <p:nvPr/>
            </p:nvSpPr>
            <p:spPr bwMode="auto">
              <a:xfrm>
                <a:off x="748" y="161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4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AutoShape 10"/>
              <p:cNvSpPr>
                <a:spLocks noChangeArrowheads="1"/>
              </p:cNvSpPr>
              <p:nvPr/>
            </p:nvSpPr>
            <p:spPr bwMode="auto">
              <a:xfrm>
                <a:off x="748" y="170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5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6876231" y="1773238"/>
              <a:ext cx="1800225" cy="1079500"/>
              <a:chOff x="1927" y="2387"/>
              <a:chExt cx="1134" cy="680"/>
            </a:xfrm>
          </p:grpSpPr>
          <p:sp>
            <p:nvSpPr>
              <p:cNvPr id="81" name="Rectangle 12"/>
              <p:cNvSpPr>
                <a:spLocks noChangeArrowheads="1"/>
              </p:cNvSpPr>
              <p:nvPr/>
            </p:nvSpPr>
            <p:spPr bwMode="auto">
              <a:xfrm>
                <a:off x="1927" y="2387"/>
                <a:ext cx="1134" cy="6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dirty="0" smtClean="0">
                    <a:solidFill>
                      <a:srgbClr val="40458C"/>
                    </a:solidFill>
                    <a:latin typeface="Arial" pitchFamily="34" charset="0"/>
                  </a:rPr>
                  <a:t>Organización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800" b="1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800" b="1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800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800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800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800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800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800" dirty="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2" name="AutoShape 13"/>
              <p:cNvSpPr>
                <a:spLocks noChangeArrowheads="1"/>
              </p:cNvSpPr>
              <p:nvPr/>
            </p:nvSpPr>
            <p:spPr bwMode="auto">
              <a:xfrm>
                <a:off x="1972" y="2749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IyD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3" name="AutoShape 14"/>
              <p:cNvSpPr>
                <a:spLocks noChangeArrowheads="1"/>
              </p:cNvSpPr>
              <p:nvPr/>
            </p:nvSpPr>
            <p:spPr bwMode="auto">
              <a:xfrm>
                <a:off x="2244" y="2750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IyT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AutoShape 15"/>
              <p:cNvSpPr>
                <a:spLocks noChangeArrowheads="1"/>
              </p:cNvSpPr>
              <p:nvPr/>
            </p:nvSpPr>
            <p:spPr bwMode="auto">
              <a:xfrm>
                <a:off x="2517" y="2750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IyT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5" name="AutoShape 16"/>
              <p:cNvSpPr>
                <a:spLocks noChangeArrowheads="1"/>
              </p:cNvSpPr>
              <p:nvPr/>
            </p:nvSpPr>
            <p:spPr bwMode="auto">
              <a:xfrm>
                <a:off x="2789" y="2750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FyV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6" name="AutoShape 17"/>
              <p:cNvSpPr>
                <a:spLocks noChangeArrowheads="1"/>
              </p:cNvSpPr>
              <p:nvPr/>
            </p:nvSpPr>
            <p:spPr bwMode="auto">
              <a:xfrm>
                <a:off x="2109" y="2885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SA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7" name="AutoShape 18"/>
              <p:cNvSpPr>
                <a:spLocks noChangeArrowheads="1"/>
              </p:cNvSpPr>
              <p:nvPr/>
            </p:nvSpPr>
            <p:spPr bwMode="auto">
              <a:xfrm>
                <a:off x="2380" y="2886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R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8" name="AutoShape 19"/>
              <p:cNvSpPr>
                <a:spLocks noChangeArrowheads="1"/>
              </p:cNvSpPr>
              <p:nvPr/>
            </p:nvSpPr>
            <p:spPr bwMode="auto">
              <a:xfrm>
                <a:off x="2653" y="2886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SA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AutoShape 20"/>
              <p:cNvSpPr>
                <a:spLocks noChangeArrowheads="1"/>
              </p:cNvSpPr>
              <p:nvPr/>
            </p:nvSpPr>
            <p:spPr bwMode="auto">
              <a:xfrm>
                <a:off x="2381" y="2568"/>
                <a:ext cx="227" cy="91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D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90" name="AutoShape 21"/>
              <p:cNvCxnSpPr>
                <a:cxnSpLocks noChangeShapeType="1"/>
                <a:stCxn id="89" idx="2"/>
                <a:endCxn id="82" idx="0"/>
              </p:cNvCxnSpPr>
              <p:nvPr/>
            </p:nvCxnSpPr>
            <p:spPr bwMode="auto">
              <a:xfrm rot="5400000">
                <a:off x="2246" y="2499"/>
                <a:ext cx="90" cy="409"/>
              </a:xfrm>
              <a:prstGeom prst="bentConnector3">
                <a:avLst>
                  <a:gd name="adj1" fmla="val 48889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22"/>
              <p:cNvCxnSpPr>
                <a:cxnSpLocks noChangeShapeType="1"/>
                <a:stCxn id="89" idx="2"/>
                <a:endCxn id="83" idx="0"/>
              </p:cNvCxnSpPr>
              <p:nvPr/>
            </p:nvCxnSpPr>
            <p:spPr bwMode="auto">
              <a:xfrm rot="5400000">
                <a:off x="2381" y="2636"/>
                <a:ext cx="91" cy="137"/>
              </a:xfrm>
              <a:prstGeom prst="bent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2" name="AutoShape 23"/>
              <p:cNvCxnSpPr>
                <a:cxnSpLocks noChangeShapeType="1"/>
                <a:stCxn id="89" idx="2"/>
                <a:endCxn id="84" idx="0"/>
              </p:cNvCxnSpPr>
              <p:nvPr/>
            </p:nvCxnSpPr>
            <p:spPr bwMode="auto">
              <a:xfrm rot="16200000" flipH="1">
                <a:off x="2517" y="2637"/>
                <a:ext cx="91" cy="136"/>
              </a:xfrm>
              <a:prstGeom prst="bent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3" name="AutoShape 24"/>
              <p:cNvCxnSpPr>
                <a:cxnSpLocks noChangeShapeType="1"/>
                <a:stCxn id="89" idx="2"/>
                <a:endCxn id="85" idx="0"/>
              </p:cNvCxnSpPr>
              <p:nvPr/>
            </p:nvCxnSpPr>
            <p:spPr bwMode="auto">
              <a:xfrm rot="16200000" flipH="1">
                <a:off x="2653" y="2501"/>
                <a:ext cx="91" cy="408"/>
              </a:xfrm>
              <a:prstGeom prst="bent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323280" y="3787775"/>
              <a:ext cx="1152525" cy="792163"/>
            </a:xfrm>
            <a:prstGeom prst="rightArrow">
              <a:avLst>
                <a:gd name="adj1" fmla="val 50000"/>
                <a:gd name="adj2" fmla="val 36373"/>
              </a:avLst>
            </a:prstGeom>
            <a:solidFill>
              <a:schemeClr val="bg1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b="1" smtClean="0">
                  <a:solidFill>
                    <a:srgbClr val="008000"/>
                  </a:solidFill>
                  <a:latin typeface="Arial" pitchFamily="34" charset="0"/>
                </a:rPr>
                <a:t>Insumos</a:t>
              </a:r>
              <a:endParaRPr lang="es-ES" b="1" smtClean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6300192" y="3573016"/>
              <a:ext cx="1009650" cy="1296988"/>
              <a:chOff x="4467" y="1388"/>
              <a:chExt cx="636" cy="817"/>
            </a:xfrm>
          </p:grpSpPr>
          <p:sp>
            <p:nvSpPr>
              <p:cNvPr id="79" name="AutoShape 27"/>
              <p:cNvSpPr>
                <a:spLocks noChangeArrowheads="1"/>
              </p:cNvSpPr>
              <p:nvPr/>
            </p:nvSpPr>
            <p:spPr bwMode="auto">
              <a:xfrm>
                <a:off x="4467" y="1888"/>
                <a:ext cx="635" cy="317"/>
              </a:xfrm>
              <a:prstGeom prst="homePlate">
                <a:avLst>
                  <a:gd name="adj" fmla="val 50079"/>
                </a:avLst>
              </a:prstGeom>
              <a:solidFill>
                <a:schemeClr val="bg1"/>
              </a:solidFill>
              <a:ln w="254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400" b="1" smtClean="0">
                    <a:solidFill>
                      <a:srgbClr val="008000"/>
                    </a:solidFill>
                    <a:latin typeface="Arial" pitchFamily="34" charset="0"/>
                  </a:rPr>
                  <a:t>Servicios</a:t>
                </a:r>
                <a:endParaRPr lang="es-ES" sz="1400" b="1" smtClean="0">
                  <a:solidFill>
                    <a:srgbClr val="008000"/>
                  </a:solidFill>
                  <a:latin typeface="Arial" pitchFamily="34" charset="0"/>
                </a:endParaRPr>
              </a:p>
            </p:txBody>
          </p:sp>
          <p:sp>
            <p:nvSpPr>
              <p:cNvPr id="80" name="AutoShape 28"/>
              <p:cNvSpPr>
                <a:spLocks noChangeArrowheads="1"/>
              </p:cNvSpPr>
              <p:nvPr/>
            </p:nvSpPr>
            <p:spPr bwMode="auto">
              <a:xfrm>
                <a:off x="4468" y="1388"/>
                <a:ext cx="635" cy="317"/>
              </a:xfrm>
              <a:prstGeom prst="homePlate">
                <a:avLst>
                  <a:gd name="adj" fmla="val 50079"/>
                </a:avLst>
              </a:prstGeom>
              <a:solidFill>
                <a:schemeClr val="bg1"/>
              </a:solidFill>
              <a:ln w="254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400" b="1" smtClean="0">
                    <a:solidFill>
                      <a:srgbClr val="008000"/>
                    </a:solidFill>
                    <a:latin typeface="Arial" pitchFamily="34" charset="0"/>
                  </a:rPr>
                  <a:t>Productos</a:t>
                </a:r>
                <a:endParaRPr lang="es-ES" sz="1400" b="1" smtClean="0">
                  <a:solidFill>
                    <a:srgbClr val="008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419872" y="1844675"/>
              <a:ext cx="647700" cy="863600"/>
              <a:chOff x="748" y="1253"/>
              <a:chExt cx="408" cy="544"/>
            </a:xfrm>
          </p:grpSpPr>
          <p:sp>
            <p:nvSpPr>
              <p:cNvPr id="73" name="AutoShape 30"/>
              <p:cNvSpPr>
                <a:spLocks noChangeArrowheads="1"/>
              </p:cNvSpPr>
              <p:nvPr/>
            </p:nvSpPr>
            <p:spPr bwMode="auto">
              <a:xfrm>
                <a:off x="748" y="1253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Políticas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AutoShape 31"/>
              <p:cNvSpPr>
                <a:spLocks noChangeArrowheads="1"/>
              </p:cNvSpPr>
              <p:nvPr/>
            </p:nvSpPr>
            <p:spPr bwMode="auto">
              <a:xfrm>
                <a:off x="748" y="134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1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75" name="AutoShape 32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2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76" name="AutoShape 33"/>
              <p:cNvSpPr>
                <a:spLocks noChangeArrowheads="1"/>
              </p:cNvSpPr>
              <p:nvPr/>
            </p:nvSpPr>
            <p:spPr bwMode="auto">
              <a:xfrm>
                <a:off x="748" y="1525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3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AutoShape 34"/>
              <p:cNvSpPr>
                <a:spLocks noChangeArrowheads="1"/>
              </p:cNvSpPr>
              <p:nvPr/>
            </p:nvSpPr>
            <p:spPr bwMode="auto">
              <a:xfrm>
                <a:off x="748" y="161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4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AutoShape 35"/>
              <p:cNvSpPr>
                <a:spLocks noChangeArrowheads="1"/>
              </p:cNvSpPr>
              <p:nvPr/>
            </p:nvSpPr>
            <p:spPr bwMode="auto">
              <a:xfrm>
                <a:off x="748" y="170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5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3" name="AutoShape 38"/>
            <p:cNvSpPr>
              <a:spLocks noChangeArrowheads="1"/>
            </p:cNvSpPr>
            <p:nvPr/>
          </p:nvSpPr>
          <p:spPr bwMode="auto">
            <a:xfrm>
              <a:off x="2988692" y="5589588"/>
              <a:ext cx="2303463" cy="431700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b="1" dirty="0" smtClean="0">
                  <a:solidFill>
                    <a:srgbClr val="0066FF"/>
                  </a:solidFill>
                  <a:latin typeface="Arial" pitchFamily="34" charset="0"/>
                </a:rPr>
                <a:t>Sistema de Calidad</a:t>
              </a:r>
              <a:endParaRPr lang="es-ES" b="1" dirty="0" smtClean="0">
                <a:solidFill>
                  <a:srgbClr val="0066FF"/>
                </a:solidFill>
                <a:latin typeface="Arial" pitchFamily="34" charset="0"/>
              </a:endParaRPr>
            </a:p>
          </p:txBody>
        </p:sp>
        <p:cxnSp>
          <p:nvCxnSpPr>
            <p:cNvPr id="14" name="AutoShape 39"/>
            <p:cNvCxnSpPr>
              <a:cxnSpLocks noChangeShapeType="1"/>
              <a:stCxn id="13" idx="1"/>
              <a:endCxn id="15" idx="4"/>
            </p:cNvCxnSpPr>
            <p:nvPr/>
          </p:nvCxnSpPr>
          <p:spPr bwMode="auto">
            <a:xfrm rot="10800000">
              <a:off x="1690912" y="4365626"/>
              <a:ext cx="1297781" cy="1439812"/>
            </a:xfrm>
            <a:prstGeom prst="bentConnector2">
              <a:avLst/>
            </a:prstGeom>
            <a:noFill/>
            <a:ln w="25400">
              <a:solidFill>
                <a:srgbClr val="00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AutoShape 40"/>
            <p:cNvSpPr>
              <a:spLocks noChangeArrowheads="1"/>
            </p:cNvSpPr>
            <p:nvPr/>
          </p:nvSpPr>
          <p:spPr bwMode="auto">
            <a:xfrm>
              <a:off x="1547242" y="4078288"/>
              <a:ext cx="287338" cy="287338"/>
            </a:xfrm>
            <a:prstGeom prst="flowChartOr">
              <a:avLst/>
            </a:prstGeom>
            <a:solidFill>
              <a:schemeClr val="bg1"/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2400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cxnSp>
          <p:nvCxnSpPr>
            <p:cNvPr id="16" name="AutoShape 41"/>
            <p:cNvCxnSpPr>
              <a:cxnSpLocks noChangeShapeType="1"/>
              <a:stCxn id="15" idx="6"/>
              <a:endCxn id="34" idx="1"/>
            </p:cNvCxnSpPr>
            <p:nvPr/>
          </p:nvCxnSpPr>
          <p:spPr bwMode="auto">
            <a:xfrm flipV="1">
              <a:off x="1834580" y="4216450"/>
              <a:ext cx="288925" cy="5507"/>
            </a:xfrm>
            <a:prstGeom prst="straightConnector1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683568" y="2133923"/>
              <a:ext cx="1728787" cy="935037"/>
              <a:chOff x="748" y="1117"/>
              <a:chExt cx="1089" cy="589"/>
            </a:xfrm>
          </p:grpSpPr>
          <p:sp>
            <p:nvSpPr>
              <p:cNvPr id="67" name="AutoShape 71"/>
              <p:cNvSpPr>
                <a:spLocks noChangeArrowheads="1"/>
              </p:cNvSpPr>
              <p:nvPr/>
            </p:nvSpPr>
            <p:spPr bwMode="auto">
              <a:xfrm>
                <a:off x="748" y="1117"/>
                <a:ext cx="363" cy="9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990033"/>
                    </a:solidFill>
                    <a:latin typeface="Arial" pitchFamily="34" charset="0"/>
                  </a:rPr>
                  <a:t>P Ejecutivo</a:t>
                </a:r>
                <a:endParaRPr lang="es-ES" sz="800" b="1" smtClean="0">
                  <a:solidFill>
                    <a:srgbClr val="990033"/>
                  </a:solidFill>
                  <a:latin typeface="Arial" pitchFamily="34" charset="0"/>
                </a:endParaRPr>
              </a:p>
            </p:txBody>
          </p:sp>
          <p:sp>
            <p:nvSpPr>
              <p:cNvPr id="68" name="AutoShape 72"/>
              <p:cNvSpPr>
                <a:spLocks noChangeArrowheads="1"/>
              </p:cNvSpPr>
              <p:nvPr/>
            </p:nvSpPr>
            <p:spPr bwMode="auto">
              <a:xfrm>
                <a:off x="1157" y="1117"/>
                <a:ext cx="408" cy="9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990033"/>
                    </a:solidFill>
                    <a:latin typeface="Arial" pitchFamily="34" charset="0"/>
                  </a:rPr>
                  <a:t>P Legislativo</a:t>
                </a:r>
                <a:endParaRPr lang="es-ES" sz="800" b="1" smtClean="0">
                  <a:solidFill>
                    <a:srgbClr val="990033"/>
                  </a:solidFill>
                  <a:latin typeface="Arial" pitchFamily="34" charset="0"/>
                </a:endParaRPr>
              </a:p>
            </p:txBody>
          </p:sp>
          <p:sp>
            <p:nvSpPr>
              <p:cNvPr id="69" name="AutoShape 73"/>
              <p:cNvSpPr>
                <a:spLocks noChangeArrowheads="1"/>
              </p:cNvSpPr>
              <p:nvPr/>
            </p:nvSpPr>
            <p:spPr bwMode="auto">
              <a:xfrm>
                <a:off x="1474" y="1298"/>
                <a:ext cx="363" cy="9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990033"/>
                    </a:solidFill>
                    <a:latin typeface="Arial" pitchFamily="34" charset="0"/>
                  </a:rPr>
                  <a:t>P Judicial</a:t>
                </a:r>
                <a:endParaRPr lang="es-ES" sz="800" b="1" smtClean="0">
                  <a:solidFill>
                    <a:srgbClr val="990033"/>
                  </a:solidFill>
                  <a:latin typeface="Arial" pitchFamily="34" charset="0"/>
                </a:endParaRPr>
              </a:p>
            </p:txBody>
          </p:sp>
          <p:sp>
            <p:nvSpPr>
              <p:cNvPr id="70" name="AutoShape 74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363" cy="182"/>
              </a:xfrm>
              <a:prstGeom prst="flowChartDocument">
                <a:avLst/>
              </a:prstGeom>
              <a:solidFill>
                <a:schemeClr val="bg1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000" b="1" smtClean="0">
                    <a:solidFill>
                      <a:srgbClr val="990033"/>
                    </a:solidFill>
                    <a:latin typeface="Arial" pitchFamily="34" charset="0"/>
                  </a:rPr>
                  <a:t>Normas</a:t>
                </a:r>
                <a:endParaRPr lang="es-ES" sz="1000" b="1" smtClean="0">
                  <a:solidFill>
                    <a:srgbClr val="990033"/>
                  </a:solidFill>
                  <a:latin typeface="Arial" pitchFamily="34" charset="0"/>
                </a:endParaRPr>
              </a:p>
            </p:txBody>
          </p:sp>
          <p:sp>
            <p:nvSpPr>
              <p:cNvPr id="71" name="AutoShape 75"/>
              <p:cNvSpPr>
                <a:spLocks noChangeArrowheads="1"/>
              </p:cNvSpPr>
              <p:nvPr/>
            </p:nvSpPr>
            <p:spPr bwMode="auto">
              <a:xfrm>
                <a:off x="884" y="1389"/>
                <a:ext cx="454" cy="182"/>
              </a:xfrm>
              <a:prstGeom prst="flowChartDocument">
                <a:avLst/>
              </a:prstGeom>
              <a:solidFill>
                <a:schemeClr val="bg1"/>
              </a:solidFill>
              <a:ln w="12700">
                <a:solidFill>
                  <a:srgbClr val="99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000" b="1" smtClean="0">
                    <a:solidFill>
                      <a:srgbClr val="990033"/>
                    </a:solidFill>
                    <a:latin typeface="Arial" pitchFamily="34" charset="0"/>
                  </a:rPr>
                  <a:t>Programas</a:t>
                </a:r>
                <a:endParaRPr lang="es-ES" sz="1000" b="1" smtClean="0">
                  <a:solidFill>
                    <a:srgbClr val="990033"/>
                  </a:solidFill>
                  <a:latin typeface="Arial" pitchFamily="34" charset="0"/>
                </a:endParaRPr>
              </a:p>
            </p:txBody>
          </p:sp>
          <p:sp>
            <p:nvSpPr>
              <p:cNvPr id="72" name="AutoShape 76"/>
              <p:cNvSpPr>
                <a:spLocks noChangeArrowheads="1"/>
              </p:cNvSpPr>
              <p:nvPr/>
            </p:nvSpPr>
            <p:spPr bwMode="auto">
              <a:xfrm rot="3350418">
                <a:off x="1247" y="1434"/>
                <a:ext cx="408" cy="136"/>
              </a:xfrm>
              <a:prstGeom prst="notchedRightArrow">
                <a:avLst>
                  <a:gd name="adj1" fmla="val 50000"/>
                  <a:gd name="adj2" fmla="val 75000"/>
                </a:avLst>
              </a:prstGeom>
              <a:solidFill>
                <a:schemeClr val="bg1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2400" smtClean="0">
                  <a:solidFill>
                    <a:srgbClr val="40458C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4211960" y="1851025"/>
              <a:ext cx="647700" cy="863600"/>
              <a:chOff x="748" y="1253"/>
              <a:chExt cx="408" cy="544"/>
            </a:xfrm>
          </p:grpSpPr>
          <p:sp>
            <p:nvSpPr>
              <p:cNvPr id="61" name="AutoShape 30"/>
              <p:cNvSpPr>
                <a:spLocks noChangeArrowheads="1"/>
              </p:cNvSpPr>
              <p:nvPr/>
            </p:nvSpPr>
            <p:spPr bwMode="auto">
              <a:xfrm>
                <a:off x="748" y="1253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800" b="1" smtClean="0">
                    <a:solidFill>
                      <a:srgbClr val="40458C"/>
                    </a:solidFill>
                    <a:latin typeface="Arial" pitchFamily="34" charset="0"/>
                  </a:rPr>
                  <a:t>Funciones</a:t>
                </a:r>
              </a:p>
            </p:txBody>
          </p:sp>
          <p:sp>
            <p:nvSpPr>
              <p:cNvPr id="62" name="AutoShape 31"/>
              <p:cNvSpPr>
                <a:spLocks noChangeArrowheads="1"/>
              </p:cNvSpPr>
              <p:nvPr/>
            </p:nvSpPr>
            <p:spPr bwMode="auto">
              <a:xfrm>
                <a:off x="748" y="134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1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AutoShape 32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2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AutoShape 33"/>
              <p:cNvSpPr>
                <a:spLocks noChangeArrowheads="1"/>
              </p:cNvSpPr>
              <p:nvPr/>
            </p:nvSpPr>
            <p:spPr bwMode="auto">
              <a:xfrm>
                <a:off x="748" y="1525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3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65" name="AutoShape 34"/>
              <p:cNvSpPr>
                <a:spLocks noChangeArrowheads="1"/>
              </p:cNvSpPr>
              <p:nvPr/>
            </p:nvSpPr>
            <p:spPr bwMode="auto">
              <a:xfrm>
                <a:off x="748" y="161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4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66" name="AutoShape 35"/>
              <p:cNvSpPr>
                <a:spLocks noChangeArrowheads="1"/>
              </p:cNvSpPr>
              <p:nvPr/>
            </p:nvSpPr>
            <p:spPr bwMode="auto">
              <a:xfrm>
                <a:off x="748" y="170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5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5004048" y="1851025"/>
              <a:ext cx="647700" cy="863600"/>
              <a:chOff x="748" y="1253"/>
              <a:chExt cx="408" cy="544"/>
            </a:xfrm>
          </p:grpSpPr>
          <p:sp>
            <p:nvSpPr>
              <p:cNvPr id="55" name="AutoShape 30"/>
              <p:cNvSpPr>
                <a:spLocks noChangeArrowheads="1"/>
              </p:cNvSpPr>
              <p:nvPr/>
            </p:nvSpPr>
            <p:spPr bwMode="auto">
              <a:xfrm>
                <a:off x="748" y="1253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smtClean="0">
                    <a:solidFill>
                      <a:srgbClr val="40458C"/>
                    </a:solidFill>
                    <a:latin typeface="Arial" pitchFamily="34" charset="0"/>
                  </a:rPr>
                  <a:t>Programas</a:t>
                </a:r>
                <a:endParaRPr lang="es-ES" sz="800" b="1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AutoShape 31"/>
              <p:cNvSpPr>
                <a:spLocks noChangeArrowheads="1"/>
              </p:cNvSpPr>
              <p:nvPr/>
            </p:nvSpPr>
            <p:spPr bwMode="auto">
              <a:xfrm>
                <a:off x="748" y="134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1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AutoShape 32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2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AutoShape 33"/>
              <p:cNvSpPr>
                <a:spLocks noChangeArrowheads="1"/>
              </p:cNvSpPr>
              <p:nvPr/>
            </p:nvSpPr>
            <p:spPr bwMode="auto">
              <a:xfrm>
                <a:off x="748" y="1525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3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AutoShape 34"/>
              <p:cNvSpPr>
                <a:spLocks noChangeArrowheads="1"/>
              </p:cNvSpPr>
              <p:nvPr/>
            </p:nvSpPr>
            <p:spPr bwMode="auto">
              <a:xfrm>
                <a:off x="748" y="161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4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AutoShape 35"/>
              <p:cNvSpPr>
                <a:spLocks noChangeArrowheads="1"/>
              </p:cNvSpPr>
              <p:nvPr/>
            </p:nvSpPr>
            <p:spPr bwMode="auto">
              <a:xfrm>
                <a:off x="748" y="170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5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0" name="28 Grupo"/>
            <p:cNvGrpSpPr/>
            <p:nvPr/>
          </p:nvGrpSpPr>
          <p:grpSpPr>
            <a:xfrm>
              <a:off x="2123505" y="2987675"/>
              <a:ext cx="4032250" cy="2457549"/>
              <a:chOff x="2195513" y="2987675"/>
              <a:chExt cx="4032250" cy="2457549"/>
            </a:xfrm>
          </p:grpSpPr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2195513" y="2987675"/>
                <a:ext cx="4032250" cy="2457549"/>
              </a:xfrm>
              <a:prstGeom prst="flowChartProcess">
                <a:avLst/>
              </a:prstGeom>
              <a:solidFill>
                <a:schemeClr val="bg1"/>
              </a:solidFill>
              <a:ln w="25400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400" b="1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400" b="1" dirty="0" smtClean="0">
                    <a:solidFill>
                      <a:srgbClr val="40458C"/>
                    </a:solidFill>
                    <a:latin typeface="Arial" pitchFamily="34" charset="0"/>
                  </a:rPr>
                  <a:t>Procesos=F(Líneas-trabajo </a:t>
                </a:r>
                <a:r>
                  <a:rPr lang="es-MX" sz="1400" b="1" dirty="0">
                    <a:solidFill>
                      <a:srgbClr val="40458C"/>
                    </a:solidFill>
                    <a:latin typeface="Arial" pitchFamily="34" charset="0"/>
                  </a:rPr>
                  <a:t>y </a:t>
                </a:r>
                <a:r>
                  <a:rPr lang="es-MX" sz="1400" b="1" dirty="0" smtClean="0">
                    <a:solidFill>
                      <a:srgbClr val="40458C"/>
                    </a:solidFill>
                    <a:latin typeface="Arial" pitchFamily="34" charset="0"/>
                  </a:rPr>
                  <a:t>Ámbitos-Acción)</a:t>
                </a:r>
              </a:p>
            </p:txBody>
          </p:sp>
          <p:grpSp>
            <p:nvGrpSpPr>
              <p:cNvPr id="35" name="15 Grupo"/>
              <p:cNvGrpSpPr/>
              <p:nvPr/>
            </p:nvGrpSpPr>
            <p:grpSpPr>
              <a:xfrm>
                <a:off x="2771800" y="3068960"/>
                <a:ext cx="3089274" cy="1105694"/>
                <a:chOff x="2771800" y="3069655"/>
                <a:chExt cx="3089274" cy="1105694"/>
              </a:xfrm>
            </p:grpSpPr>
            <p:sp>
              <p:nvSpPr>
                <p:cNvPr id="47" name="Rectangle 49"/>
                <p:cNvSpPr>
                  <a:spLocks noChangeArrowheads="1"/>
                </p:cNvSpPr>
                <p:nvPr/>
              </p:nvSpPr>
              <p:spPr bwMode="auto">
                <a:xfrm>
                  <a:off x="2771800" y="3069655"/>
                  <a:ext cx="3089274" cy="110569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1000" b="1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Líneas de Trabajo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800" b="1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8" name="AutoShape 50"/>
                <p:cNvSpPr>
                  <a:spLocks noChangeArrowheads="1"/>
                </p:cNvSpPr>
                <p:nvPr/>
              </p:nvSpPr>
              <p:spPr bwMode="auto">
                <a:xfrm>
                  <a:off x="2843214" y="3355976"/>
                  <a:ext cx="792682" cy="288925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Posicionamiento</a:t>
                  </a:r>
                  <a:endParaRPr lang="es-ES" sz="800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" name="AutoShape 51"/>
                <p:cNvSpPr>
                  <a:spLocks noChangeArrowheads="1"/>
                </p:cNvSpPr>
                <p:nvPr/>
              </p:nvSpPr>
              <p:spPr bwMode="auto">
                <a:xfrm>
                  <a:off x="3708276" y="3355976"/>
                  <a:ext cx="647700" cy="288925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Vehículos y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 Artefactos</a:t>
                  </a:r>
                  <a:endParaRPr lang="es-ES" sz="800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0" name="AutoShape 57"/>
                <p:cNvSpPr>
                  <a:spLocks noChangeArrowheads="1"/>
                </p:cNvSpPr>
                <p:nvPr/>
              </p:nvSpPr>
              <p:spPr bwMode="auto">
                <a:xfrm>
                  <a:off x="2915816" y="3717926"/>
                  <a:ext cx="647700" cy="431800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Diseño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Lanzamiento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err="1" smtClean="0">
                      <a:solidFill>
                        <a:srgbClr val="40458C"/>
                      </a:solidFill>
                      <a:latin typeface="Arial" pitchFamily="34" charset="0"/>
                    </a:rPr>
                    <a:t>Ubic</a:t>
                  </a: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 y </a:t>
                  </a:r>
                  <a:r>
                    <a:rPr lang="es-MX" sz="800" dirty="0" err="1" smtClean="0">
                      <a:solidFill>
                        <a:srgbClr val="40458C"/>
                      </a:solidFill>
                      <a:latin typeface="Arial" pitchFamily="34" charset="0"/>
                    </a:rPr>
                    <a:t>Ctrol</a:t>
                  </a:r>
                  <a:endParaRPr lang="es-ES" sz="800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1" name="AutoShape 51"/>
                <p:cNvSpPr>
                  <a:spLocks noChangeArrowheads="1"/>
                </p:cNvSpPr>
                <p:nvPr/>
              </p:nvSpPr>
              <p:spPr bwMode="auto">
                <a:xfrm>
                  <a:off x="4788396" y="3356099"/>
                  <a:ext cx="647700" cy="288925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smtClean="0">
                      <a:solidFill>
                        <a:srgbClr val="40458C"/>
                      </a:solidFill>
                      <a:latin typeface="Arial" pitchFamily="34" charset="0"/>
                    </a:rPr>
                    <a:t>Explotación</a:t>
                  </a:r>
                  <a:endParaRPr lang="es-ES" sz="80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2" name="AutoShape 57"/>
                <p:cNvSpPr>
                  <a:spLocks noChangeArrowheads="1"/>
                </p:cNvSpPr>
                <p:nvPr/>
              </p:nvSpPr>
              <p:spPr bwMode="auto">
                <a:xfrm>
                  <a:off x="3708276" y="3717926"/>
                  <a:ext cx="647700" cy="431800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smtClean="0">
                      <a:solidFill>
                        <a:srgbClr val="40458C"/>
                      </a:solidFill>
                      <a:latin typeface="Arial" pitchFamily="34" charset="0"/>
                    </a:rPr>
                    <a:t>Diseño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smtClean="0">
                      <a:solidFill>
                        <a:srgbClr val="40458C"/>
                      </a:solidFill>
                      <a:latin typeface="Arial" pitchFamily="34" charset="0"/>
                    </a:rPr>
                    <a:t>Control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smtClean="0">
                      <a:solidFill>
                        <a:srgbClr val="40458C"/>
                      </a:solidFill>
                      <a:latin typeface="Arial" pitchFamily="34" charset="0"/>
                    </a:rPr>
                    <a:t>Operación</a:t>
                  </a:r>
                  <a:endParaRPr lang="es-ES" sz="80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3" name="AutoShape 57"/>
                <p:cNvSpPr>
                  <a:spLocks noChangeArrowheads="1"/>
                </p:cNvSpPr>
                <p:nvPr/>
              </p:nvSpPr>
              <p:spPr bwMode="auto">
                <a:xfrm>
                  <a:off x="4427984" y="3717926"/>
                  <a:ext cx="647700" cy="431800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Exploración y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Observación</a:t>
                  </a:r>
                  <a:endParaRPr lang="es-ES" sz="800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4" name="AutoShape 57"/>
                <p:cNvSpPr>
                  <a:spLocks noChangeArrowheads="1"/>
                </p:cNvSpPr>
                <p:nvPr/>
              </p:nvSpPr>
              <p:spPr bwMode="auto">
                <a:xfrm>
                  <a:off x="5148436" y="3716338"/>
                  <a:ext cx="647700" cy="433388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Servicios y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40458C"/>
                      </a:solidFill>
                      <a:latin typeface="Arial" pitchFamily="34" charset="0"/>
                    </a:rPr>
                    <a:t>  Explotación</a:t>
                  </a:r>
                  <a:endParaRPr lang="es-ES" sz="800" dirty="0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36" name="16 Grupo"/>
              <p:cNvGrpSpPr/>
              <p:nvPr/>
            </p:nvGrpSpPr>
            <p:grpSpPr>
              <a:xfrm>
                <a:off x="2339752" y="4509120"/>
                <a:ext cx="3816424" cy="864096"/>
                <a:chOff x="2339752" y="4437112"/>
                <a:chExt cx="3816424" cy="864096"/>
              </a:xfrm>
            </p:grpSpPr>
            <p:sp>
              <p:nvSpPr>
                <p:cNvPr id="37" name="AutoShape 63"/>
                <p:cNvSpPr>
                  <a:spLocks noChangeArrowheads="1"/>
                </p:cNvSpPr>
                <p:nvPr/>
              </p:nvSpPr>
              <p:spPr bwMode="auto">
                <a:xfrm>
                  <a:off x="2339752" y="4653136"/>
                  <a:ext cx="647700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Investigación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 y Desarrollo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" name="AutoShape 64"/>
                <p:cNvSpPr>
                  <a:spLocks noChangeArrowheads="1"/>
                </p:cNvSpPr>
                <p:nvPr/>
              </p:nvSpPr>
              <p:spPr bwMode="auto">
                <a:xfrm>
                  <a:off x="2987824" y="4654723"/>
                  <a:ext cx="666073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Ingeniería y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err="1" smtClean="0">
                      <a:solidFill>
                        <a:srgbClr val="000000"/>
                      </a:solidFill>
                      <a:latin typeface="Arial" pitchFamily="34" charset="0"/>
                    </a:rPr>
                    <a:t>Servic</a:t>
                  </a: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 C y T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9" name="AutoShape 65"/>
                <p:cNvSpPr>
                  <a:spLocks noChangeArrowheads="1"/>
                </p:cNvSpPr>
                <p:nvPr/>
              </p:nvSpPr>
              <p:spPr bwMode="auto">
                <a:xfrm>
                  <a:off x="3635697" y="4654723"/>
                  <a:ext cx="576263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Formación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err="1" smtClean="0">
                      <a:solidFill>
                        <a:srgbClr val="000000"/>
                      </a:solidFill>
                      <a:latin typeface="Arial" pitchFamily="34" charset="0"/>
                    </a:rPr>
                    <a:t>Rec</a:t>
                  </a: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 </a:t>
                  </a:r>
                  <a:r>
                    <a:rPr lang="es-MX" sz="800" dirty="0" err="1" smtClean="0">
                      <a:solidFill>
                        <a:srgbClr val="000000"/>
                      </a:solidFill>
                      <a:latin typeface="Arial" pitchFamily="34" charset="0"/>
                    </a:rPr>
                    <a:t>Hum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0" name="AutoShape 66"/>
                <p:cNvSpPr>
                  <a:spLocks noChangeArrowheads="1"/>
                </p:cNvSpPr>
                <p:nvPr/>
              </p:nvSpPr>
              <p:spPr bwMode="auto">
                <a:xfrm>
                  <a:off x="4282257" y="4654723"/>
                  <a:ext cx="649783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Difusión y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Divulgación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1" name="AutoShape 67"/>
                <p:cNvSpPr>
                  <a:spLocks noChangeArrowheads="1"/>
                </p:cNvSpPr>
                <p:nvPr/>
              </p:nvSpPr>
              <p:spPr bwMode="auto">
                <a:xfrm>
                  <a:off x="4931345" y="4654723"/>
                  <a:ext cx="648567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Vinculación y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Colaboración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2" name="AutoShape 68"/>
                <p:cNvSpPr>
                  <a:spLocks noChangeArrowheads="1"/>
                </p:cNvSpPr>
                <p:nvPr/>
              </p:nvSpPr>
              <p:spPr bwMode="auto">
                <a:xfrm>
                  <a:off x="2410396" y="4437112"/>
                  <a:ext cx="3673475" cy="146050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b="1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Ámbitos de actividad institucional</a:t>
                  </a:r>
                  <a:endParaRPr lang="es-ES" sz="800" b="1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" name="AutoShape 69"/>
                <p:cNvSpPr>
                  <a:spLocks noChangeArrowheads="1"/>
                </p:cNvSpPr>
                <p:nvPr/>
              </p:nvSpPr>
              <p:spPr bwMode="auto">
                <a:xfrm>
                  <a:off x="5579913" y="4653136"/>
                  <a:ext cx="576263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Regulación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" name="AutoShape 66"/>
                <p:cNvSpPr>
                  <a:spLocks noChangeArrowheads="1"/>
                </p:cNvSpPr>
                <p:nvPr/>
              </p:nvSpPr>
              <p:spPr bwMode="auto">
                <a:xfrm>
                  <a:off x="3252789" y="5012283"/>
                  <a:ext cx="743444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G Proyectos e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Industrialización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5" name="AutoShape 67"/>
                <p:cNvSpPr>
                  <a:spLocks noChangeArrowheads="1"/>
                </p:cNvSpPr>
                <p:nvPr/>
              </p:nvSpPr>
              <p:spPr bwMode="auto">
                <a:xfrm>
                  <a:off x="3995538" y="5012283"/>
                  <a:ext cx="576263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Acciones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Emergentes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6" name="AutoShape 69"/>
                <p:cNvSpPr>
                  <a:spLocks noChangeArrowheads="1"/>
                </p:cNvSpPr>
                <p:nvPr/>
              </p:nvSpPr>
              <p:spPr bwMode="auto">
                <a:xfrm>
                  <a:off x="4571801" y="5010696"/>
                  <a:ext cx="612453" cy="288925"/>
                </a:xfrm>
                <a:prstGeom prst="flowChartProcess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err="1" smtClean="0">
                      <a:solidFill>
                        <a:srgbClr val="000000"/>
                      </a:solidFill>
                      <a:latin typeface="Arial" pitchFamily="34" charset="0"/>
                    </a:rPr>
                    <a:t>Serv</a:t>
                  </a:r>
                  <a:r>
                    <a:rPr lang="es-MX" sz="8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 Apoyo y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800" dirty="0" err="1" smtClean="0">
                      <a:solidFill>
                        <a:srgbClr val="000000"/>
                      </a:solidFill>
                      <a:latin typeface="Arial" pitchFamily="34" charset="0"/>
                    </a:rPr>
                    <a:t>Admon</a:t>
                  </a:r>
                  <a:endParaRPr lang="es-ES" sz="800" dirty="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cxnSp>
          <p:nvCxnSpPr>
            <p:cNvPr id="21" name="AutoShape 43"/>
            <p:cNvCxnSpPr>
              <a:cxnSpLocks noChangeShapeType="1"/>
              <a:stCxn id="23" idx="4"/>
              <a:endCxn id="13" idx="3"/>
            </p:cNvCxnSpPr>
            <p:nvPr/>
          </p:nvCxnSpPr>
          <p:spPr bwMode="auto">
            <a:xfrm rot="5400000">
              <a:off x="5509271" y="4150097"/>
              <a:ext cx="1438225" cy="1872456"/>
            </a:xfrm>
            <a:prstGeom prst="bentConnector2">
              <a:avLst/>
            </a:prstGeom>
            <a:noFill/>
            <a:ln w="25400">
              <a:solidFill>
                <a:srgbClr val="00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44"/>
            <p:cNvCxnSpPr>
              <a:cxnSpLocks noChangeShapeType="1"/>
              <a:stCxn id="34" idx="3"/>
              <a:endCxn id="23" idx="2"/>
            </p:cNvCxnSpPr>
            <p:nvPr/>
          </p:nvCxnSpPr>
          <p:spPr bwMode="auto">
            <a:xfrm>
              <a:off x="6155755" y="4216450"/>
              <a:ext cx="865187" cy="6301"/>
            </a:xfrm>
            <a:prstGeom prst="straightConnector1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7020942" y="4078288"/>
              <a:ext cx="287338" cy="288925"/>
            </a:xfrm>
            <a:prstGeom prst="flowChartOr">
              <a:avLst/>
            </a:prstGeom>
            <a:solidFill>
              <a:schemeClr val="bg1"/>
            </a:solidFill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z="2400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6084168" y="2997373"/>
              <a:ext cx="2727328" cy="1655763"/>
              <a:chOff x="3838" y="1117"/>
              <a:chExt cx="1718" cy="1043"/>
            </a:xfrm>
          </p:grpSpPr>
          <p:sp>
            <p:nvSpPr>
              <p:cNvPr id="32" name="Rectangle 46"/>
              <p:cNvSpPr>
                <a:spLocks noChangeArrowheads="1"/>
              </p:cNvSpPr>
              <p:nvPr/>
            </p:nvSpPr>
            <p:spPr bwMode="auto">
              <a:xfrm>
                <a:off x="4649" y="1117"/>
                <a:ext cx="907" cy="10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400" b="1" dirty="0" smtClean="0">
                    <a:solidFill>
                      <a:srgbClr val="FF0000"/>
                    </a:solidFill>
                    <a:latin typeface="Arial" pitchFamily="34" charset="0"/>
                  </a:rPr>
                  <a:t>Usuarios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 smtClean="0">
                    <a:solidFill>
                      <a:srgbClr val="FF0000"/>
                    </a:solidFill>
                    <a:latin typeface="Arial" pitchFamily="34" charset="0"/>
                  </a:rPr>
                  <a:t>Sectores: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s-MX" sz="1200" b="1" dirty="0" smtClean="0">
                    <a:solidFill>
                      <a:srgbClr val="FF0000"/>
                    </a:solidFill>
                    <a:latin typeface="Arial" pitchFamily="34" charset="0"/>
                  </a:rPr>
                  <a:t> Público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s-MX" sz="1200" b="1" dirty="0" smtClean="0">
                    <a:solidFill>
                      <a:srgbClr val="FF0000"/>
                    </a:solidFill>
                    <a:latin typeface="Arial" pitchFamily="34" charset="0"/>
                  </a:rPr>
                  <a:t> Privado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s-MX" sz="1200" b="1" dirty="0" smtClean="0">
                    <a:solidFill>
                      <a:srgbClr val="FF0000"/>
                    </a:solidFill>
                    <a:latin typeface="Arial" pitchFamily="34" charset="0"/>
                  </a:rPr>
                  <a:t> Social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s-MX" sz="1200" b="1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s-MX" sz="1200" b="1" dirty="0" smtClean="0">
                  <a:solidFill>
                    <a:srgbClr val="40458C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s-ES" b="1" dirty="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AutoShape 47"/>
              <p:cNvSpPr>
                <a:spLocks noChangeArrowheads="1"/>
              </p:cNvSpPr>
              <p:nvPr/>
            </p:nvSpPr>
            <p:spPr bwMode="auto">
              <a:xfrm flipH="1">
                <a:off x="3838" y="1207"/>
                <a:ext cx="811" cy="226"/>
              </a:xfrm>
              <a:prstGeom prst="homePlate">
                <a:avLst>
                  <a:gd name="adj" fmla="val 82256"/>
                </a:avLst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 smtClean="0">
                    <a:solidFill>
                      <a:srgbClr val="FF0000"/>
                    </a:solidFill>
                    <a:latin typeface="Arial" pitchFamily="34" charset="0"/>
                  </a:rPr>
                  <a:t>Requerimientos</a:t>
                </a:r>
                <a:endParaRPr lang="es-ES" sz="1200" b="1" dirty="0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5724500" y="1845320"/>
              <a:ext cx="647700" cy="863600"/>
              <a:chOff x="748" y="1253"/>
              <a:chExt cx="408" cy="544"/>
            </a:xfrm>
          </p:grpSpPr>
          <p:sp>
            <p:nvSpPr>
              <p:cNvPr id="26" name="AutoShape 30"/>
              <p:cNvSpPr>
                <a:spLocks noChangeArrowheads="1"/>
              </p:cNvSpPr>
              <p:nvPr/>
            </p:nvSpPr>
            <p:spPr bwMode="auto">
              <a:xfrm>
                <a:off x="748" y="1253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b="1" dirty="0" smtClean="0">
                    <a:solidFill>
                      <a:srgbClr val="40458C"/>
                    </a:solidFill>
                    <a:latin typeface="Arial" pitchFamily="34" charset="0"/>
                  </a:rPr>
                  <a:t>Presupuesto</a:t>
                </a:r>
                <a:endParaRPr lang="es-ES" sz="800" b="1" dirty="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auto">
              <a:xfrm>
                <a:off x="748" y="134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1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AutoShape 32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2 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AutoShape 33"/>
              <p:cNvSpPr>
                <a:spLocks noChangeArrowheads="1"/>
              </p:cNvSpPr>
              <p:nvPr/>
            </p:nvSpPr>
            <p:spPr bwMode="auto">
              <a:xfrm>
                <a:off x="748" y="1525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3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AutoShape 34"/>
              <p:cNvSpPr>
                <a:spLocks noChangeArrowheads="1"/>
              </p:cNvSpPr>
              <p:nvPr/>
            </p:nvSpPr>
            <p:spPr bwMode="auto">
              <a:xfrm>
                <a:off x="748" y="161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4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AutoShape 35"/>
              <p:cNvSpPr>
                <a:spLocks noChangeArrowheads="1"/>
              </p:cNvSpPr>
              <p:nvPr/>
            </p:nvSpPr>
            <p:spPr bwMode="auto">
              <a:xfrm>
                <a:off x="748" y="1706"/>
                <a:ext cx="408" cy="91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800" smtClean="0">
                    <a:solidFill>
                      <a:srgbClr val="40458C"/>
                    </a:solidFill>
                    <a:latin typeface="Arial" pitchFamily="34" charset="0"/>
                  </a:rPr>
                  <a:t>5</a:t>
                </a:r>
                <a:endParaRPr lang="es-ES" sz="800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00" name="99 CuadroTexto"/>
          <p:cNvSpPr txBox="1"/>
          <p:nvPr/>
        </p:nvSpPr>
        <p:spPr>
          <a:xfrm>
            <a:off x="-36512" y="6669940"/>
            <a:ext cx="619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Fuente: </a:t>
            </a:r>
            <a:r>
              <a:rPr lang="es-MX" sz="800" dirty="0"/>
              <a:t>Viñals P, S; “</a:t>
            </a:r>
            <a:r>
              <a:rPr lang="es-ES" sz="800" dirty="0"/>
              <a:t>Modelo de referencia para actividades en materia Espacial (Taxonomía) </a:t>
            </a:r>
            <a:r>
              <a:rPr lang="es-MX" sz="800" dirty="0"/>
              <a:t>Ver 6”; Documento de trabajo; </a:t>
            </a:r>
            <a:r>
              <a:rPr lang="es-MX" sz="800" dirty="0" smtClean="0"/>
              <a:t>2012.01.20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xmlns="" val="176522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Organigrama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E071E-A148-44B2-89CE-62BECD94B942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79" name="78 Grupo"/>
          <p:cNvGrpSpPr/>
          <p:nvPr/>
        </p:nvGrpSpPr>
        <p:grpSpPr>
          <a:xfrm>
            <a:off x="107504" y="1700808"/>
            <a:ext cx="8928992" cy="4896544"/>
            <a:chOff x="107504" y="1340768"/>
            <a:chExt cx="8928992" cy="4896544"/>
          </a:xfrm>
        </p:grpSpPr>
        <p:sp>
          <p:nvSpPr>
            <p:cNvPr id="4" name="3 Proceso"/>
            <p:cNvSpPr/>
            <p:nvPr/>
          </p:nvSpPr>
          <p:spPr>
            <a:xfrm>
              <a:off x="2915816" y="1340768"/>
              <a:ext cx="1224136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Dirección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(1000)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4 Proceso"/>
            <p:cNvSpPr/>
            <p:nvPr/>
          </p:nvSpPr>
          <p:spPr>
            <a:xfrm>
              <a:off x="4580384" y="2492896"/>
              <a:ext cx="1791816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Unidad de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Informática  (1020)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5 Proceso"/>
            <p:cNvSpPr/>
            <p:nvPr/>
          </p:nvSpPr>
          <p:spPr>
            <a:xfrm>
              <a:off x="4572000" y="1844824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Unidad de Enlace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000000"/>
                  </a:solidFill>
                </a:rPr>
                <a:t> </a:t>
              </a:r>
              <a:r>
                <a:rPr lang="es-MX" sz="1200" b="1" dirty="0" smtClean="0">
                  <a:solidFill>
                    <a:srgbClr val="000000"/>
                  </a:solidFill>
                </a:rPr>
                <a:t>y Gestión Técnica (1010)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6 Proceso"/>
            <p:cNvSpPr/>
            <p:nvPr/>
          </p:nvSpPr>
          <p:spPr>
            <a:xfrm>
              <a:off x="1187624" y="1844824"/>
              <a:ext cx="1224136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Comité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000000"/>
                  </a:solidFill>
                </a:rPr>
                <a:t> </a:t>
              </a:r>
              <a:r>
                <a:rPr lang="es-MX" sz="1200" b="1" dirty="0" smtClean="0">
                  <a:solidFill>
                    <a:srgbClr val="000000"/>
                  </a:solidFill>
                </a:rPr>
                <a:t>Técnico (1040)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7 Proceso"/>
            <p:cNvSpPr/>
            <p:nvPr/>
          </p:nvSpPr>
          <p:spPr>
            <a:xfrm>
              <a:off x="1187624" y="2492896"/>
              <a:ext cx="1224136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Comité de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000000"/>
                  </a:solidFill>
                </a:rPr>
                <a:t> </a:t>
              </a:r>
              <a:r>
                <a:rPr lang="es-MX" sz="1200" b="1" dirty="0" smtClean="0">
                  <a:solidFill>
                    <a:srgbClr val="000000"/>
                  </a:solidFill>
                </a:rPr>
                <a:t>Proyectos (1050)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8 Proceso"/>
            <p:cNvSpPr/>
            <p:nvPr/>
          </p:nvSpPr>
          <p:spPr>
            <a:xfrm>
              <a:off x="1187624" y="3140968"/>
              <a:ext cx="1224136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Decano  (1060)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10 Proceso"/>
            <p:cNvSpPr/>
            <p:nvPr/>
          </p:nvSpPr>
          <p:spPr>
            <a:xfrm>
              <a:off x="2483768" y="4005064"/>
              <a:ext cx="2079848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C) Formación de Recursos Humanos y Difusión (3000)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11 Proceso"/>
            <p:cNvSpPr/>
            <p:nvPr/>
          </p:nvSpPr>
          <p:spPr>
            <a:xfrm>
              <a:off x="4860032" y="4005064"/>
              <a:ext cx="2079848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C) Vinculación y Promoción Industrial (4000)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12 Proceso"/>
            <p:cNvSpPr/>
            <p:nvPr/>
          </p:nvSpPr>
          <p:spPr>
            <a:xfrm>
              <a:off x="107504" y="4005064"/>
              <a:ext cx="2079848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C) Proyectos Académicos (2000)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13 Proceso"/>
            <p:cNvSpPr/>
            <p:nvPr/>
          </p:nvSpPr>
          <p:spPr>
            <a:xfrm>
              <a:off x="251520" y="4869160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SD) Gestión de Proyectos Colaborativos (2100)  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14 Proceso"/>
            <p:cNvSpPr/>
            <p:nvPr/>
          </p:nvSpPr>
          <p:spPr>
            <a:xfrm>
              <a:off x="251520" y="5661248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SD) Políticas y Servicios C y T (2200) 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15 Proceso"/>
            <p:cNvSpPr/>
            <p:nvPr/>
          </p:nvSpPr>
          <p:spPr>
            <a:xfrm>
              <a:off x="2691408" y="4869160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SD) Programas de Formación  (3100)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16 Proceso"/>
            <p:cNvSpPr/>
            <p:nvPr/>
          </p:nvSpPr>
          <p:spPr>
            <a:xfrm>
              <a:off x="2691408" y="5661248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SD) Divulgación y publicaciones (3200)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17 Proceso"/>
            <p:cNvSpPr/>
            <p:nvPr/>
          </p:nvSpPr>
          <p:spPr>
            <a:xfrm>
              <a:off x="5067672" y="4869160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SD) Cooperación Internacional  (4100)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18 Proceso"/>
            <p:cNvSpPr/>
            <p:nvPr/>
          </p:nvSpPr>
          <p:spPr>
            <a:xfrm>
              <a:off x="5067672" y="5661248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SD) Regulación y Promoción Industrial (4200) 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19 Proceso"/>
            <p:cNvSpPr/>
            <p:nvPr/>
          </p:nvSpPr>
          <p:spPr>
            <a:xfrm>
              <a:off x="7236296" y="4869160"/>
              <a:ext cx="1800200" cy="5760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 smtClean="0">
                  <a:solidFill>
                    <a:srgbClr val="000000"/>
                  </a:solidFill>
                </a:rPr>
                <a:t>D) Servicios Administrativos (1030) </a:t>
              </a:r>
              <a:endParaRPr lang="es-MX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21 Conector recto"/>
            <p:cNvCxnSpPr>
              <a:stCxn id="4" idx="2"/>
              <a:endCxn id="11" idx="0"/>
            </p:cNvCxnSpPr>
            <p:nvPr/>
          </p:nvCxnSpPr>
          <p:spPr>
            <a:xfrm flipH="1">
              <a:off x="3523692" y="1916832"/>
              <a:ext cx="4192" cy="208823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angular"/>
            <p:cNvCxnSpPr>
              <a:stCxn id="13" idx="3"/>
              <a:endCxn id="14" idx="3"/>
            </p:cNvCxnSpPr>
            <p:nvPr/>
          </p:nvCxnSpPr>
          <p:spPr>
            <a:xfrm flipH="1">
              <a:off x="2051720" y="4293096"/>
              <a:ext cx="135632" cy="864096"/>
            </a:xfrm>
            <a:prstGeom prst="bentConnector3">
              <a:avLst>
                <a:gd name="adj1" fmla="val -84272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angular"/>
            <p:cNvCxnSpPr>
              <a:stCxn id="14" idx="3"/>
              <a:endCxn id="15" idx="3"/>
            </p:cNvCxnSpPr>
            <p:nvPr/>
          </p:nvCxnSpPr>
          <p:spPr>
            <a:xfrm>
              <a:off x="2051720" y="5157192"/>
              <a:ext cx="12700" cy="792088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angular"/>
            <p:cNvCxnSpPr>
              <a:stCxn id="16" idx="3"/>
              <a:endCxn id="17" idx="3"/>
            </p:cNvCxnSpPr>
            <p:nvPr/>
          </p:nvCxnSpPr>
          <p:spPr>
            <a:xfrm>
              <a:off x="4491608" y="5157192"/>
              <a:ext cx="12700" cy="792088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angular"/>
            <p:cNvCxnSpPr>
              <a:stCxn id="18" idx="3"/>
              <a:endCxn id="19" idx="3"/>
            </p:cNvCxnSpPr>
            <p:nvPr/>
          </p:nvCxnSpPr>
          <p:spPr>
            <a:xfrm>
              <a:off x="6867872" y="5157192"/>
              <a:ext cx="12700" cy="792088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angular"/>
            <p:cNvCxnSpPr>
              <a:stCxn id="11" idx="3"/>
              <a:endCxn id="16" idx="3"/>
            </p:cNvCxnSpPr>
            <p:nvPr/>
          </p:nvCxnSpPr>
          <p:spPr>
            <a:xfrm flipH="1">
              <a:off x="4491608" y="4293096"/>
              <a:ext cx="72008" cy="864096"/>
            </a:xfrm>
            <a:prstGeom prst="bentConnector3">
              <a:avLst>
                <a:gd name="adj1" fmla="val -246917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angular"/>
            <p:cNvCxnSpPr>
              <a:stCxn id="12" idx="3"/>
              <a:endCxn id="18" idx="3"/>
            </p:cNvCxnSpPr>
            <p:nvPr/>
          </p:nvCxnSpPr>
          <p:spPr>
            <a:xfrm flipH="1">
              <a:off x="6867872" y="4293096"/>
              <a:ext cx="72008" cy="864096"/>
            </a:xfrm>
            <a:prstGeom prst="bentConnector3">
              <a:avLst>
                <a:gd name="adj1" fmla="val -22928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angular"/>
            <p:cNvCxnSpPr>
              <a:stCxn id="4" idx="2"/>
              <a:endCxn id="13" idx="0"/>
            </p:cNvCxnSpPr>
            <p:nvPr/>
          </p:nvCxnSpPr>
          <p:spPr>
            <a:xfrm rot="5400000">
              <a:off x="1293540" y="1770720"/>
              <a:ext cx="2088232" cy="2380456"/>
            </a:xfrm>
            <a:prstGeom prst="bentConnector3">
              <a:avLst>
                <a:gd name="adj1" fmla="val 92572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angular"/>
            <p:cNvCxnSpPr>
              <a:stCxn id="4" idx="2"/>
              <a:endCxn id="12" idx="0"/>
            </p:cNvCxnSpPr>
            <p:nvPr/>
          </p:nvCxnSpPr>
          <p:spPr>
            <a:xfrm rot="16200000" flipH="1">
              <a:off x="3669804" y="1774912"/>
              <a:ext cx="2088232" cy="2372072"/>
            </a:xfrm>
            <a:prstGeom prst="bentConnector3">
              <a:avLst>
                <a:gd name="adj1" fmla="val 92572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angular"/>
            <p:cNvCxnSpPr>
              <a:stCxn id="4" idx="2"/>
              <a:endCxn id="20" idx="0"/>
            </p:cNvCxnSpPr>
            <p:nvPr/>
          </p:nvCxnSpPr>
          <p:spPr>
            <a:xfrm rot="16200000" flipH="1">
              <a:off x="4355976" y="1088740"/>
              <a:ext cx="2952328" cy="460851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angular"/>
            <p:cNvCxnSpPr>
              <a:stCxn id="6" idx="1"/>
              <a:endCxn id="5" idx="1"/>
            </p:cNvCxnSpPr>
            <p:nvPr/>
          </p:nvCxnSpPr>
          <p:spPr>
            <a:xfrm rot="10800000" flipH="1" flipV="1">
              <a:off x="4572000" y="2132856"/>
              <a:ext cx="8384" cy="648072"/>
            </a:xfrm>
            <a:prstGeom prst="bentConnector3">
              <a:avLst>
                <a:gd name="adj1" fmla="val -2726622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angular"/>
            <p:cNvCxnSpPr>
              <a:stCxn id="7" idx="3"/>
              <a:endCxn id="8" idx="3"/>
            </p:cNvCxnSpPr>
            <p:nvPr/>
          </p:nvCxnSpPr>
          <p:spPr>
            <a:xfrm>
              <a:off x="2411760" y="2132856"/>
              <a:ext cx="12700" cy="648072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angular"/>
            <p:cNvCxnSpPr>
              <a:stCxn id="8" idx="3"/>
              <a:endCxn id="9" idx="3"/>
            </p:cNvCxnSpPr>
            <p:nvPr/>
          </p:nvCxnSpPr>
          <p:spPr>
            <a:xfrm>
              <a:off x="2411760" y="2780928"/>
              <a:ext cx="12700" cy="648072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3563888" y="2492896"/>
              <a:ext cx="79208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2627784" y="2780928"/>
              <a:ext cx="936104" cy="1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2153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Resultados de evaluación inicial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84612" cy="5184353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dirty="0"/>
              <a:t>Observaciones:</a:t>
            </a:r>
          </a:p>
          <a:p>
            <a:pPr lvl="1"/>
            <a:r>
              <a:rPr lang="es-ES" sz="1800" b="1" dirty="0"/>
              <a:t>Se han identificado algunos proyectos e intereses específicos de las </a:t>
            </a:r>
            <a:r>
              <a:rPr lang="es-ES" sz="1800" b="1" dirty="0" smtClean="0"/>
              <a:t>unidades académicas.</a:t>
            </a:r>
            <a:endParaRPr lang="es-ES" sz="1800" b="1" dirty="0"/>
          </a:p>
          <a:p>
            <a:pPr lvl="1"/>
            <a:r>
              <a:rPr lang="es-ES" sz="1800" b="1" dirty="0"/>
              <a:t>No se observan líneas de trabajo compartidas.</a:t>
            </a:r>
          </a:p>
          <a:p>
            <a:pPr lvl="1"/>
            <a:r>
              <a:rPr lang="es-ES" sz="1800" b="1" dirty="0"/>
              <a:t>No se advierte algún </a:t>
            </a:r>
            <a:r>
              <a:rPr lang="es-ES" sz="1800" b="1" dirty="0" smtClean="0"/>
              <a:t>proyecto </a:t>
            </a:r>
            <a:r>
              <a:rPr lang="es-ES" sz="1800" b="1" dirty="0"/>
              <a:t>integral de carácter institucional</a:t>
            </a:r>
            <a:r>
              <a:rPr lang="es-ES" sz="1800" b="1" dirty="0" smtClean="0"/>
              <a:t>.</a:t>
            </a:r>
          </a:p>
          <a:p>
            <a:pPr lvl="1"/>
            <a:r>
              <a:rPr lang="es-ES" sz="1800" b="1" dirty="0" smtClean="0"/>
              <a:t>Ausencia de imagen unificada al exterior.</a:t>
            </a:r>
            <a:endParaRPr lang="es-ES" sz="1800" b="1" dirty="0"/>
          </a:p>
          <a:p>
            <a:r>
              <a:rPr lang="es-ES" sz="2000" b="1" dirty="0"/>
              <a:t>Se requiere establecer criterios y </a:t>
            </a:r>
            <a:r>
              <a:rPr lang="es-ES" sz="2000" b="1" dirty="0" smtClean="0"/>
              <a:t>acciones que:</a:t>
            </a:r>
            <a:endParaRPr lang="es-ES" sz="2000" b="1" dirty="0"/>
          </a:p>
          <a:p>
            <a:pPr lvl="1"/>
            <a:r>
              <a:rPr lang="es-ES" sz="1800" b="1" dirty="0" smtClean="0"/>
              <a:t>Permitan </a:t>
            </a:r>
            <a:r>
              <a:rPr lang="es-ES" sz="1800" b="1" dirty="0"/>
              <a:t>conformar un proyecto institucional </a:t>
            </a:r>
            <a:r>
              <a:rPr lang="es-ES" sz="1800" b="1" dirty="0" smtClean="0"/>
              <a:t>que integre los </a:t>
            </a:r>
            <a:r>
              <a:rPr lang="es-ES" sz="1800" b="1" dirty="0"/>
              <a:t>intereses y esfuerzos de las unidades </a:t>
            </a:r>
            <a:r>
              <a:rPr lang="es-ES" sz="1800" b="1" dirty="0" smtClean="0"/>
              <a:t>académicas.</a:t>
            </a:r>
            <a:endParaRPr lang="es-ES" sz="1800" b="1" dirty="0"/>
          </a:p>
          <a:p>
            <a:endParaRPr lang="es-ES" b="1" dirty="0"/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84613" cy="518435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s-ES" sz="1800" b="1" dirty="0"/>
              <a:t>Propicien el trabajo colaborativo (en redes).</a:t>
            </a:r>
          </a:p>
          <a:p>
            <a:pPr lvl="1"/>
            <a:r>
              <a:rPr lang="es-ES" sz="1800" b="1" dirty="0"/>
              <a:t>Faciliten el manejo de una imagen integrada y común al exterior</a:t>
            </a:r>
            <a:r>
              <a:rPr lang="es-ES" sz="1800" b="1" dirty="0" smtClean="0"/>
              <a:t>.</a:t>
            </a:r>
          </a:p>
          <a:p>
            <a:pPr lvl="1"/>
            <a:r>
              <a:rPr lang="es-ES" sz="1800" b="1" dirty="0" smtClean="0"/>
              <a:t>Fundamenten la solicitud de recursos para el inicio y soporte de actividades</a:t>
            </a:r>
            <a:endParaRPr lang="es-ES" sz="1800" b="1" dirty="0"/>
          </a:p>
          <a:p>
            <a:r>
              <a:rPr lang="es-ES" sz="2000" b="1" dirty="0"/>
              <a:t>Acción previa:</a:t>
            </a:r>
          </a:p>
          <a:p>
            <a:pPr lvl="1"/>
            <a:r>
              <a:rPr lang="es-ES" sz="1800" b="1" dirty="0"/>
              <a:t>Catálogo de recursos humanos; infraestructura y proyectos</a:t>
            </a:r>
          </a:p>
          <a:p>
            <a:r>
              <a:rPr lang="es-ES" sz="2000" b="1" dirty="0"/>
              <a:t>Instrumento</a:t>
            </a:r>
          </a:p>
          <a:p>
            <a:pPr lvl="1"/>
            <a:r>
              <a:rPr lang="es-ES" sz="1800" b="1" dirty="0"/>
              <a:t>Cuestionario preliminar para identificar </a:t>
            </a:r>
            <a:r>
              <a:rPr lang="es-ES" sz="1800" b="1" dirty="0" smtClean="0"/>
              <a:t>capacidades.</a:t>
            </a:r>
            <a:endParaRPr lang="es-ES" sz="1800" b="1" dirty="0"/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3F9CB-6C71-4EEB-A0D1-CA35A1A7D438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79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Institucionales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>
                <a:solidFill>
                  <a:prstClr val="black"/>
                </a:solidFill>
              </a:rPr>
              <a:pPr/>
              <a:t>25</a:t>
            </a:fld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5377969"/>
              </p:ext>
            </p:extLst>
          </p:nvPr>
        </p:nvGraphicFramePr>
        <p:xfrm>
          <a:off x="1873120" y="985668"/>
          <a:ext cx="5003136" cy="5539676"/>
        </p:xfrm>
        <a:graphic>
          <a:graphicData uri="http://schemas.openxmlformats.org/drawingml/2006/table">
            <a:tbl>
              <a:tblPr firstRow="1" firstCol="1" bandRow="1"/>
              <a:tblGrid>
                <a:gridCol w="3632397"/>
                <a:gridCol w="1370739"/>
              </a:tblGrid>
              <a:tr h="5558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Proyectos a cargo de investigadores de unidades académicas del IPN (identificación inicial)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Proyectos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Participantes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Satex 2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Z , T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Ulises 2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ESIME Z, T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SENEAM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Z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Fuerza Aérea Mexicana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Z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Programa de Posgrado Internacional  Rusia.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CDA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Convenio De Colaboración Con Ucrania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SATEDU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CDA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Monitoreo de ecosistemas de México mediante datos satelitales de microonda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T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Diseño de algoritmos de control  robusto para sistemas sub-actuados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T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Algoritmos de detección y aislamiento  de fallas </a:t>
                      </a:r>
                      <a:r>
                        <a:rPr lang="es-MX" sz="13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esquemas  de </a:t>
                      </a:r>
                      <a:r>
                        <a:rPr lang="es-MX" sz="13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control  </a:t>
                      </a: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tolerante a fallas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T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Diseño y Análisis e Implementación  de Redes Inalámbricas de Sensores  para Aplicaciones </a:t>
                      </a:r>
                      <a:r>
                        <a:rPr lang="es-MX" sz="13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Aeroespaciales.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UPIITA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Servicios </a:t>
                      </a:r>
                      <a:r>
                        <a:rPr lang="es-MX" sz="13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  </a:t>
                      </a: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Ciencia y Tecnología Normativa 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ECUs-IPN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Sistema de Monitoreo GNSS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Z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Satex</a:t>
                      </a: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2 y Proyectos de </a:t>
                      </a:r>
                      <a:r>
                        <a:rPr lang="es-MX" sz="13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Propagació</a:t>
                      </a: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ESIME Z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7" marR="662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107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Plan inicial de trabajo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Primer lapso: al término  de 2012</a:t>
            </a:r>
            <a:endParaRPr lang="es-MX" dirty="0"/>
          </a:p>
          <a:p>
            <a:pPr lvl="1"/>
            <a:r>
              <a:rPr lang="es-ES" dirty="0" smtClean="0"/>
              <a:t>Crear y operar un Programa Institucional para:</a:t>
            </a:r>
          </a:p>
          <a:p>
            <a:pPr lvl="2"/>
            <a:r>
              <a:rPr lang="es-ES" dirty="0" smtClean="0"/>
              <a:t>Apoyar o asumir la representación derivada de responsabilidades institucionales vinculantes:</a:t>
            </a:r>
          </a:p>
          <a:p>
            <a:pPr lvl="3"/>
            <a:r>
              <a:rPr lang="es-ES" dirty="0"/>
              <a:t>Agencia Espacial Mexicana y la operación de su Junta de </a:t>
            </a:r>
            <a:r>
              <a:rPr lang="es-ES" dirty="0" smtClean="0"/>
              <a:t>Gobierno.</a:t>
            </a:r>
            <a:endParaRPr lang="es-MX" dirty="0"/>
          </a:p>
          <a:p>
            <a:pPr lvl="3"/>
            <a:r>
              <a:rPr lang="es-ES" dirty="0" smtClean="0"/>
              <a:t>Red de Ciencia y Tecnología Espaciales.</a:t>
            </a:r>
          </a:p>
          <a:p>
            <a:pPr lvl="2"/>
            <a:r>
              <a:rPr lang="es-ES" dirty="0" smtClean="0"/>
              <a:t>Iniciar la identificación de la capacidad de desarrollo institucional en materia Aeroespacial.</a:t>
            </a:r>
          </a:p>
          <a:p>
            <a:pPr lvl="1"/>
            <a:r>
              <a:rPr lang="es-ES" dirty="0" smtClean="0"/>
              <a:t>Desarrollar un proyecto para: </a:t>
            </a:r>
          </a:p>
          <a:p>
            <a:pPr lvl="2"/>
            <a:r>
              <a:rPr lang="es-ES" dirty="0" smtClean="0"/>
              <a:t>Formalizar una acción institucional de largo plazo que desarrolle una razonable capacidad de repuesta institucional en materia Aeroespacial y sus ramas afines.</a:t>
            </a:r>
            <a:endParaRPr lang="es-MX" dirty="0"/>
          </a:p>
          <a:p>
            <a:pPr lvl="1"/>
            <a:r>
              <a:rPr lang="es-ES" dirty="0" smtClean="0"/>
              <a:t>Poner en operación al CDA como la instancia institucional en el marco de la estructura operativa institucional;  responsable de:</a:t>
            </a:r>
          </a:p>
          <a:p>
            <a:pPr lvl="2"/>
            <a:r>
              <a:rPr lang="es-ES" dirty="0" smtClean="0"/>
              <a:t>Diseñar e iniciar un programa de formación de recursos humanos con participación internacional.</a:t>
            </a:r>
          </a:p>
          <a:p>
            <a:pPr lvl="2"/>
            <a:r>
              <a:rPr lang="es-ES" dirty="0" smtClean="0"/>
              <a:t>Identificar y apoyar un mínimo de tres proyectos institucionales en la materia.</a:t>
            </a:r>
          </a:p>
          <a:p>
            <a:pPr lvl="2"/>
            <a:r>
              <a:rPr lang="es-ES" dirty="0" smtClean="0"/>
              <a:t>Participar en la vinculación nacional e internacional en la materia.</a:t>
            </a:r>
          </a:p>
          <a:p>
            <a:r>
              <a:rPr lang="es-ES" dirty="0" smtClean="0"/>
              <a:t>Segundo lapso</a:t>
            </a:r>
            <a:r>
              <a:rPr lang="es-ES" dirty="0"/>
              <a:t>:  </a:t>
            </a:r>
            <a:r>
              <a:rPr lang="es-ES" dirty="0" smtClean="0"/>
              <a:t>2013-2025</a:t>
            </a:r>
            <a:endParaRPr lang="es-MX" dirty="0"/>
          </a:p>
          <a:p>
            <a:pPr lvl="1"/>
            <a:r>
              <a:rPr lang="es-MX" dirty="0" smtClean="0"/>
              <a:t>Consolidar y ampliar la operación del CDA de acuerdo a su Plan de desarrollo y las adecuaciones que el entorno demande en sus áreas básicas:</a:t>
            </a:r>
          </a:p>
          <a:p>
            <a:pPr lvl="2"/>
            <a:r>
              <a:rPr lang="es-MX" dirty="0"/>
              <a:t>Apoyo al fomento industrial e innovación </a:t>
            </a:r>
            <a:endParaRPr lang="es-MX" dirty="0" smtClean="0"/>
          </a:p>
          <a:p>
            <a:pPr lvl="2"/>
            <a:r>
              <a:rPr lang="es-MX" dirty="0" smtClean="0"/>
              <a:t>Formación de recursos humanos</a:t>
            </a:r>
          </a:p>
          <a:p>
            <a:pPr lvl="2"/>
            <a:r>
              <a:rPr lang="es-MX" dirty="0" smtClean="0"/>
              <a:t>Investigación y desarrollo tecnológico.</a:t>
            </a:r>
          </a:p>
          <a:p>
            <a:pPr lvl="2"/>
            <a:r>
              <a:rPr lang="es-MX" dirty="0" smtClean="0"/>
              <a:t>Vinculación y cooperación nacional e internacional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7615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4450"/>
            <a:ext cx="7560840" cy="86518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Acciones </a:t>
            </a:r>
            <a:r>
              <a:rPr lang="es-MX" sz="2400" b="1" dirty="0" smtClean="0">
                <a:solidFill>
                  <a:srgbClr val="C00000"/>
                </a:solidFill>
              </a:rPr>
              <a:t>inmediatas (colaboración y proyectos propios)</a:t>
            </a:r>
            <a:endParaRPr lang="es-ES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07504" y="908720"/>
            <a:ext cx="3384624" cy="3097856"/>
          </a:xfrm>
          <a:prstGeom prst="rect">
            <a:avLst/>
          </a:prstGeom>
          <a:solidFill>
            <a:srgbClr val="CCFFCC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defRPr sz="2400" b="1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FF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rgbClr val="008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 b="1">
                <a:solidFill>
                  <a:srgbClr val="A5002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9pPr>
          </a:lstStyle>
          <a:p>
            <a:pPr algn="l">
              <a:buClr>
                <a:srgbClr val="009999"/>
              </a:buClr>
            </a:pPr>
            <a:r>
              <a:rPr lang="es-MX" dirty="0" smtClean="0"/>
              <a:t>Identificar</a:t>
            </a:r>
          </a:p>
          <a:p>
            <a:pPr algn="l">
              <a:buClr>
                <a:srgbClr val="009999"/>
              </a:buClr>
            </a:pPr>
            <a:r>
              <a:rPr lang="es-MX" dirty="0" smtClean="0"/>
              <a:t>Interesar</a:t>
            </a:r>
          </a:p>
          <a:p>
            <a:pPr algn="l">
              <a:buClr>
                <a:srgbClr val="009999"/>
              </a:buClr>
            </a:pPr>
            <a:r>
              <a:rPr lang="es-MX" dirty="0" smtClean="0"/>
              <a:t>Incorporar a: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/>
              <a:t>CDA.</a:t>
            </a:r>
          </a:p>
          <a:p>
            <a:pPr lvl="1">
              <a:buClr>
                <a:srgbClr val="000000"/>
              </a:buClr>
            </a:pPr>
            <a:r>
              <a:rPr lang="es-MX" sz="1800" dirty="0" err="1" smtClean="0"/>
              <a:t>RedCyTE</a:t>
            </a:r>
            <a:r>
              <a:rPr lang="es-MX" sz="1800" dirty="0" smtClean="0"/>
              <a:t>.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/>
              <a:t>Red Expertos en AE.</a:t>
            </a:r>
          </a:p>
          <a:p>
            <a:pPr algn="l">
              <a:buClr>
                <a:srgbClr val="009999"/>
              </a:buClr>
            </a:pPr>
            <a:r>
              <a:rPr lang="es-MX" dirty="0" smtClean="0"/>
              <a:t>Coordinar acciones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39552" y="4725144"/>
            <a:ext cx="3384624" cy="1944216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400" b="1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FF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rgbClr val="008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 b="1">
                <a:solidFill>
                  <a:srgbClr val="A5002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rgbClr val="009999"/>
              </a:buClr>
            </a:pPr>
            <a:r>
              <a:rPr lang="es-MX" dirty="0" smtClean="0"/>
              <a:t>Personal académico</a:t>
            </a:r>
          </a:p>
          <a:p>
            <a:pPr lvl="1">
              <a:buClr>
                <a:srgbClr val="000000"/>
              </a:buClr>
            </a:pPr>
            <a:r>
              <a:rPr lang="es-MX" dirty="0" smtClean="0"/>
              <a:t>Profesores.</a:t>
            </a:r>
          </a:p>
          <a:p>
            <a:pPr lvl="1">
              <a:buClr>
                <a:srgbClr val="000000"/>
              </a:buClr>
            </a:pPr>
            <a:r>
              <a:rPr lang="es-MX" dirty="0" smtClean="0"/>
              <a:t>Investigadores.</a:t>
            </a:r>
          </a:p>
          <a:p>
            <a:pPr lvl="1">
              <a:buClr>
                <a:srgbClr val="000000"/>
              </a:buClr>
            </a:pPr>
            <a:r>
              <a:rPr lang="es-MX" dirty="0" smtClean="0"/>
              <a:t>Externo.</a:t>
            </a:r>
            <a:endParaRPr lang="es-MX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572000" y="908720"/>
            <a:ext cx="3672408" cy="4176464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400" b="1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FF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rgbClr val="008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 b="1">
                <a:solidFill>
                  <a:srgbClr val="A5002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rgbClr val="009999"/>
              </a:buClr>
            </a:pPr>
            <a:r>
              <a:rPr lang="es-MX" sz="2000" dirty="0" smtClean="0"/>
              <a:t>Proyectos institucionales con posibilidad de colaboración</a:t>
            </a:r>
          </a:p>
          <a:p>
            <a:pPr lvl="1">
              <a:buClr>
                <a:srgbClr val="000000"/>
              </a:buClr>
            </a:pPr>
            <a:r>
              <a:rPr lang="es-MX" sz="1800" dirty="0"/>
              <a:t>Desarrollo de </a:t>
            </a:r>
            <a:r>
              <a:rPr lang="es-MX" sz="1800" dirty="0" smtClean="0"/>
              <a:t>industria y servicios científicos y tecnológicos.</a:t>
            </a:r>
            <a:endParaRPr lang="es-MX" sz="1800" dirty="0"/>
          </a:p>
          <a:p>
            <a:pPr lvl="1">
              <a:buClr>
                <a:srgbClr val="000000"/>
              </a:buClr>
            </a:pPr>
            <a:r>
              <a:rPr lang="es-MX" sz="1800" dirty="0" smtClean="0"/>
              <a:t>Investigación, tecnología e Innovación.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/>
              <a:t>Educación; posgrado, licenciatura y extensión.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/>
              <a:t>Servicios científicos y tecnológicos.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/>
              <a:t>Difusión y divulgación.</a:t>
            </a:r>
            <a:endParaRPr lang="es-MX" sz="1800" dirty="0"/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rot="1078089">
            <a:off x="3533799" y="1801690"/>
            <a:ext cx="790575" cy="863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666FF"/>
              </a:gs>
              <a:gs pos="100000">
                <a:schemeClr val="bg1"/>
              </a:gs>
            </a:gsLst>
            <a:lin ang="0" scaled="1"/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5400000" flipV="1">
            <a:off x="1872209" y="3970064"/>
            <a:ext cx="790575" cy="863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666FF"/>
              </a:gs>
              <a:gs pos="100000">
                <a:schemeClr val="bg1"/>
              </a:gs>
            </a:gsLst>
            <a:lin ang="0" scaled="1"/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004048" y="5237584"/>
            <a:ext cx="4104456" cy="1575792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400" b="1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FF0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rgbClr val="0080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 b="1">
                <a:solidFill>
                  <a:srgbClr val="A5002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rgbClr val="009999"/>
              </a:buClr>
            </a:pPr>
            <a:r>
              <a:rPr lang="es-MX" dirty="0" smtClean="0"/>
              <a:t>Procedimientos: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>
                <a:solidFill>
                  <a:srgbClr val="000000"/>
                </a:solidFill>
              </a:rPr>
              <a:t>Cuestionario </a:t>
            </a:r>
            <a:r>
              <a:rPr lang="es-MX" sz="1400" dirty="0" smtClean="0">
                <a:solidFill>
                  <a:srgbClr val="000000"/>
                </a:solidFill>
              </a:rPr>
              <a:t>(capacidades).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>
                <a:solidFill>
                  <a:srgbClr val="000000"/>
                </a:solidFill>
              </a:rPr>
              <a:t>Evaluación de Proyectos.</a:t>
            </a:r>
          </a:p>
          <a:p>
            <a:pPr lvl="1">
              <a:buClr>
                <a:srgbClr val="000000"/>
              </a:buClr>
            </a:pPr>
            <a:r>
              <a:rPr lang="es-MX" sz="1800" dirty="0" smtClean="0">
                <a:solidFill>
                  <a:srgbClr val="000000"/>
                </a:solidFill>
              </a:rPr>
              <a:t>Iniciativas de colaboración.</a:t>
            </a:r>
          </a:p>
          <a:p>
            <a:pPr lvl="1">
              <a:buClr>
                <a:srgbClr val="000000"/>
              </a:buClr>
            </a:pPr>
            <a:endParaRPr lang="es-MX" sz="1800" dirty="0" smtClean="0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rot="1078089">
            <a:off x="4397895" y="5186066"/>
            <a:ext cx="790575" cy="863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666FF"/>
              </a:gs>
              <a:gs pos="100000">
                <a:schemeClr val="bg1"/>
              </a:gs>
            </a:gsLst>
            <a:lin ang="0" scaled="1"/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98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Red de Ciencia y Tecnología </a:t>
            </a:r>
            <a:r>
              <a:rPr lang="es-MX" dirty="0" smtClean="0"/>
              <a:t>Espaciales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736304"/>
          </a:xfrm>
        </p:spPr>
        <p:txBody>
          <a:bodyPr>
            <a:normAutofit/>
          </a:bodyPr>
          <a:lstStyle/>
          <a:p>
            <a:r>
              <a:rPr lang="es-MX" sz="2400" dirty="0"/>
              <a:t>¿Qué es una Red Temática </a:t>
            </a:r>
            <a:r>
              <a:rPr lang="es-MX" sz="2400" dirty="0" err="1"/>
              <a:t>CONACYT</a:t>
            </a:r>
            <a:r>
              <a:rPr lang="es-MX" sz="2400" dirty="0" smtClean="0"/>
              <a:t>?</a:t>
            </a:r>
          </a:p>
          <a:p>
            <a:pPr lvl="1"/>
            <a:r>
              <a:rPr lang="es-MX" sz="2000" dirty="0" smtClean="0"/>
              <a:t>Es la asociación de individuos y grupos de investigación que tienen un interés común (Área Temática de la Red) y la disposición para colaborar y aportar sus conocimientos, recursos y habilidades para impulsar sinérgicamente el tema de su interés, en el marco del Convenio de Integración de la Red Temática</a:t>
            </a:r>
            <a:r>
              <a:rPr lang="es-MX" sz="2000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>
                <a:solidFill>
                  <a:prstClr val="black"/>
                </a:solidFill>
              </a:rPr>
              <a:pPr/>
              <a:t>28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496" y="6536377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Viveros, T; “Redes Temáticas </a:t>
            </a:r>
            <a:r>
              <a:rPr lang="es-MX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CoNaCyT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Investigación”; 10.11.18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79" y="3314676"/>
            <a:ext cx="3118785" cy="31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963164" cy="33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753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Redes Temáticas </a:t>
            </a:r>
            <a:r>
              <a:rPr lang="es-MX" dirty="0" err="1"/>
              <a:t>CoNaCyT</a:t>
            </a:r>
            <a:r>
              <a:rPr lang="es-MX" dirty="0"/>
              <a:t> de Investigación</a:t>
            </a:r>
            <a:br>
              <a:rPr lang="es-MX" dirty="0"/>
            </a:br>
            <a:r>
              <a:rPr lang="es-MX" dirty="0"/>
              <a:t>Objetivos </a:t>
            </a:r>
            <a:r>
              <a:rPr lang="es-MX" dirty="0" smtClean="0"/>
              <a:t>Específicos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s-MX" dirty="0"/>
              <a:t>Elaboración de un Proyecto Nacional de desarrollo de la investigación científica y tecnológica en el tema.</a:t>
            </a:r>
          </a:p>
          <a:p>
            <a:r>
              <a:rPr lang="es-MX" dirty="0"/>
              <a:t>“Estado del arte” en México en el tema de la Red</a:t>
            </a:r>
          </a:p>
          <a:p>
            <a:r>
              <a:rPr lang="es-MX" dirty="0"/>
              <a:t>Un catálogo </a:t>
            </a:r>
            <a:r>
              <a:rPr lang="es-MX" dirty="0" smtClean="0"/>
              <a:t>de: </a:t>
            </a:r>
            <a:r>
              <a:rPr lang="es-MX" dirty="0"/>
              <a:t>	</a:t>
            </a:r>
          </a:p>
          <a:p>
            <a:pPr lvl="1"/>
            <a:r>
              <a:rPr lang="es-MX" dirty="0"/>
              <a:t>Recursos humanos </a:t>
            </a:r>
          </a:p>
          <a:p>
            <a:pPr lvl="1"/>
            <a:r>
              <a:rPr lang="es-MX" dirty="0"/>
              <a:t>Infraestructura en México</a:t>
            </a:r>
          </a:p>
          <a:p>
            <a:r>
              <a:rPr lang="es-MX" dirty="0"/>
              <a:t>Proyectos académicos </a:t>
            </a:r>
            <a:r>
              <a:rPr lang="es-MX" dirty="0" err="1" smtClean="0"/>
              <a:t>multi</a:t>
            </a:r>
            <a:r>
              <a:rPr lang="es-MX" dirty="0" smtClean="0"/>
              <a:t>-institucionales </a:t>
            </a:r>
            <a:r>
              <a:rPr lang="es-MX" dirty="0"/>
              <a:t>viables en ciencia básica u orientada.</a:t>
            </a:r>
          </a:p>
          <a:p>
            <a:r>
              <a:rPr lang="es-MX" dirty="0"/>
              <a:t>Proyectos orientados a resolver </a:t>
            </a:r>
            <a:r>
              <a:rPr lang="es-MX" dirty="0" smtClean="0"/>
              <a:t>problemas </a:t>
            </a:r>
            <a:r>
              <a:rPr lang="es-MX" dirty="0"/>
              <a:t>estratégicos de la sociedad </a:t>
            </a:r>
            <a:r>
              <a:rPr lang="es-MX" dirty="0" smtClean="0"/>
              <a:t>mexicana </a:t>
            </a:r>
            <a:r>
              <a:rPr lang="es-MX" dirty="0"/>
              <a:t>(o crear las condiciones para hacerlo)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Proyectos susceptibles de vinculación con el sector público y privado.</a:t>
            </a:r>
          </a:p>
          <a:p>
            <a:r>
              <a:rPr lang="es-MX" dirty="0"/>
              <a:t>Financiamiento de fuentes nacionales y </a:t>
            </a:r>
            <a:r>
              <a:rPr lang="es-MX" dirty="0" smtClean="0"/>
              <a:t>extranjeras.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>
                <a:solidFill>
                  <a:prstClr val="black"/>
                </a:solidFill>
              </a:rPr>
              <a:pPr/>
              <a:t>29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496" y="6536377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Viveros, T; “Redes Temáticas </a:t>
            </a:r>
            <a:r>
              <a:rPr lang="es-MX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CoNaCyT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Investigación”; 10.11.18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22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Situación actual en </a:t>
            </a:r>
            <a:r>
              <a:rPr lang="es-MX" dirty="0" smtClean="0"/>
              <a:t>materia Aeroespacial en México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3</a:t>
            </a:fld>
            <a:endParaRPr lang="es-MX" dirty="0"/>
          </a:p>
        </p:txBody>
      </p:sp>
      <p:grpSp>
        <p:nvGrpSpPr>
          <p:cNvPr id="36" name="35 Grupo"/>
          <p:cNvGrpSpPr/>
          <p:nvPr/>
        </p:nvGrpSpPr>
        <p:grpSpPr>
          <a:xfrm>
            <a:off x="-5521016" y="1556792"/>
            <a:ext cx="5196472" cy="3400193"/>
            <a:chOff x="248059" y="1052736"/>
            <a:chExt cx="8693866" cy="5688632"/>
          </a:xfrm>
        </p:grpSpPr>
        <p:grpSp>
          <p:nvGrpSpPr>
            <p:cNvPr id="5" name="4 Grupo"/>
            <p:cNvGrpSpPr/>
            <p:nvPr/>
          </p:nvGrpSpPr>
          <p:grpSpPr>
            <a:xfrm>
              <a:off x="6926659" y="1083831"/>
              <a:ext cx="1749797" cy="1193041"/>
              <a:chOff x="3563888" y="2312877"/>
              <a:chExt cx="792088" cy="540059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731" t="73827" r="66521" b="15345"/>
              <a:stretch>
                <a:fillRect/>
              </a:stretch>
            </p:blipFill>
            <p:spPr bwMode="auto">
              <a:xfrm>
                <a:off x="3563888" y="2312877"/>
                <a:ext cx="504054" cy="396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 descr="C:\Users\Public\Pictures\redcyte_logo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492896"/>
                <a:ext cx="360040" cy="360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022" y="2491231"/>
              <a:ext cx="937769" cy="937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6093296"/>
              <a:ext cx="80581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F:\04 HP2 Data-111224-120707\01 Control\02 Imagenes\01 Logos\INAO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807" y="5955874"/>
              <a:ext cx="757799" cy="785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:\04 HP2 Data-111224-120707\01 Control\02 Imagenes\01 Logos\CRECTEALC 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547" y="2852936"/>
              <a:ext cx="598221" cy="819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F:\04 HP2 Data-111224-120707\01 Control\02 Imagenes\01 Logos\SATMEX 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24944"/>
              <a:ext cx="909960" cy="68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F:\04 HP2 Data-111224-120707\01 Control\02 Imagenes\01 Logos\BUAP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767011"/>
              <a:ext cx="648072" cy="97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F:\04 HP2 Data-111224-120707\01 Control\02 Imagenes\01 Logos\Global-STAR 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42" y="3933056"/>
              <a:ext cx="1080686" cy="77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F:\04 HP2 Data-111224-120707\01 Control\02 Imagenes\01 Logos\UASLP Logo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5876018"/>
              <a:ext cx="677230" cy="86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15 Grupo"/>
            <p:cNvGrpSpPr/>
            <p:nvPr/>
          </p:nvGrpSpPr>
          <p:grpSpPr>
            <a:xfrm>
              <a:off x="6504628" y="5358785"/>
              <a:ext cx="2437297" cy="989836"/>
              <a:chOff x="2616197" y="1052736"/>
              <a:chExt cx="1595763" cy="648072"/>
            </a:xfrm>
          </p:grpSpPr>
          <p:pic>
            <p:nvPicPr>
              <p:cNvPr id="17" name="16 Imagen" descr="http://rue.unam.mx/Imagenes/Header/encabezado-plantilla_rue_logo_der.png">
                <a:hlinkClick r:id="rId12"/>
              </p:cNvPr>
              <p:cNvPicPr/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6197" y="1412777"/>
                <a:ext cx="1595763" cy="2880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1" descr="F:\05 Bk Hist-Parc-120707\R01 Control\02 Imagenes\1 Logos\UNAM_1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1052736"/>
                <a:ext cx="371844" cy="386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18 Grupo"/>
              <p:cNvGrpSpPr/>
              <p:nvPr/>
            </p:nvGrpSpPr>
            <p:grpSpPr>
              <a:xfrm>
                <a:off x="3779911" y="1052736"/>
                <a:ext cx="324036" cy="432688"/>
                <a:chOff x="2303588" y="4725144"/>
                <a:chExt cx="485335" cy="648072"/>
              </a:xfrm>
            </p:grpSpPr>
            <p:pic>
              <p:nvPicPr>
                <p:cNvPr id="20" name="Рисунок 8" descr="CAT2.JPG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4941168"/>
                  <a:ext cx="305155" cy="432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10 Imagen" descr="escudofi_color_m2008_jpg.jpg"/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3588" y="4725144"/>
                  <a:ext cx="426508" cy="504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4" name="33 Grupo"/>
            <p:cNvGrpSpPr/>
            <p:nvPr/>
          </p:nvGrpSpPr>
          <p:grpSpPr>
            <a:xfrm>
              <a:off x="1066540" y="5112899"/>
              <a:ext cx="1389533" cy="1484453"/>
              <a:chOff x="1619672" y="5373216"/>
              <a:chExt cx="836401" cy="893536"/>
            </a:xfrm>
          </p:grpSpPr>
          <p:pic>
            <p:nvPicPr>
              <p:cNvPr id="22" name="Picture 2" descr="cda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9" y="5540200"/>
                <a:ext cx="332344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9" descr="F:\05 Bk Hist-Parc-120707\R01 Control\02 Imagenes\1 Logos\ESIME_1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5612207"/>
                <a:ext cx="306151" cy="291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1" descr="IPN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373216"/>
                <a:ext cx="331642" cy="478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2" descr="F:\05 Bk Hist-Parc-120707\R01 Control\02 Imagenes\1 Logos\upiicsa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5829058"/>
                <a:ext cx="450166" cy="437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25 Grupo"/>
            <p:cNvGrpSpPr/>
            <p:nvPr/>
          </p:nvGrpSpPr>
          <p:grpSpPr>
            <a:xfrm>
              <a:off x="248059" y="1052736"/>
              <a:ext cx="2317003" cy="1512168"/>
              <a:chOff x="1414116" y="1340768"/>
              <a:chExt cx="1213668" cy="792088"/>
            </a:xfrm>
          </p:grpSpPr>
          <p:pic>
            <p:nvPicPr>
              <p:cNvPr id="27" name="26 Imagen" descr="Imagen2.jpg"/>
              <p:cNvPicPr/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1340768"/>
                <a:ext cx="619125" cy="419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27 Imagen" descr="Imagen9.png"/>
              <p:cNvPicPr/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1700808"/>
                <a:ext cx="648072" cy="432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13" descr="F:\05 Bk Hist-Parc-120707\R01 Control\02 Imagenes\1 Logos\SRE-1(JPG)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4116" y="1757057"/>
                <a:ext cx="565596" cy="375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29 Grupo"/>
            <p:cNvGrpSpPr/>
            <p:nvPr/>
          </p:nvGrpSpPr>
          <p:grpSpPr>
            <a:xfrm>
              <a:off x="6850293" y="3606129"/>
              <a:ext cx="1898171" cy="1479055"/>
              <a:chOff x="4260550" y="2348880"/>
              <a:chExt cx="1031530" cy="803768"/>
            </a:xfrm>
          </p:grpSpPr>
          <p:pic>
            <p:nvPicPr>
              <p:cNvPr id="31" name="Picture 10" descr="F:\05 Bk Hist-Parc-120707\R01 Control\02 Imagenes\1 Logos\AI_1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201" y="2348880"/>
                <a:ext cx="458863" cy="318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rg_hi" descr="http://t3.gstatic.com/images?q=tbn:ANd9GcTz26Lc3QbDN-tKJ9BMOY16SGfd8jZc0nCbhlg110cK84-TdmWX">
                <a:hlinkClick r:id="rId25" tgtFrame="&quot;_top&quot;"/>
              </p:cNvPr>
              <p:cNvPicPr/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2852936"/>
                <a:ext cx="456704" cy="2997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Picture 14" descr="F:\04 HP2 Data-111224-120707\01 Control\02 Imagenes\01 Logos\anm-m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0550" y="2564904"/>
                <a:ext cx="1031530" cy="386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8194" name="Picture 2" descr="F:\04 HP2 Data-111224-120707\01 Control\02 Imagenes\01 Logos\Grupo-1 jpg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" y="981347"/>
            <a:ext cx="869315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 Marcador de contenido"/>
          <p:cNvSpPr>
            <a:spLocks noGrp="1"/>
          </p:cNvSpPr>
          <p:nvPr>
            <p:ph idx="1"/>
          </p:nvPr>
        </p:nvSpPr>
        <p:spPr>
          <a:xfrm>
            <a:off x="2761456" y="764705"/>
            <a:ext cx="3682752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b="0" dirty="0" smtClean="0"/>
              <a:t>Interés  </a:t>
            </a:r>
            <a:r>
              <a:rPr lang="es-MX" b="0" dirty="0"/>
              <a:t>en el re-inicio de actividades en materia Aeroespacial </a:t>
            </a:r>
            <a:r>
              <a:rPr lang="es-MX" b="0" dirty="0" smtClean="0"/>
              <a:t> por acciones </a:t>
            </a:r>
            <a:r>
              <a:rPr lang="es-MX" b="0" dirty="0"/>
              <a:t>compartidas de los ámbitos académico, legislativo y gubernamental </a:t>
            </a:r>
            <a:endParaRPr lang="es-MX" b="0" dirty="0" smtClean="0"/>
          </a:p>
          <a:p>
            <a:pPr marL="0" indent="0">
              <a:buNone/>
            </a:pPr>
            <a:r>
              <a:rPr lang="es-MX" b="0" dirty="0" smtClean="0"/>
              <a:t>Política </a:t>
            </a:r>
            <a:r>
              <a:rPr lang="es-MX" b="0" dirty="0"/>
              <a:t>Espacial de México tiende a constituirse en Política de Estado</a:t>
            </a:r>
          </a:p>
          <a:p>
            <a:pPr marL="0" indent="0">
              <a:buNone/>
            </a:pPr>
            <a:r>
              <a:rPr lang="es-MX" b="0" dirty="0"/>
              <a:t>Antecedentes y soporte.</a:t>
            </a:r>
          </a:p>
          <a:p>
            <a:pPr lvl="1"/>
            <a:r>
              <a:rPr lang="es-MX" b="0" dirty="0"/>
              <a:t>1949 Grupos técnicos &lt;=&gt; Estudios de cohetería.</a:t>
            </a:r>
          </a:p>
          <a:p>
            <a:pPr lvl="1"/>
            <a:r>
              <a:rPr lang="es-MX" b="0" dirty="0"/>
              <a:t>1957 Lanzamiento cohetes por SCT</a:t>
            </a:r>
          </a:p>
          <a:p>
            <a:pPr lvl="1"/>
            <a:r>
              <a:rPr lang="es-MX" b="0" dirty="0"/>
              <a:t>1960 Estación rastreadora en Sonora</a:t>
            </a:r>
          </a:p>
          <a:p>
            <a:pPr lvl="1"/>
            <a:r>
              <a:rPr lang="es-MX" b="0" dirty="0"/>
              <a:t>1962-1977 Comisión Nacional del Espacio Exterior (CONEE).</a:t>
            </a:r>
          </a:p>
          <a:p>
            <a:pPr lvl="1"/>
            <a:r>
              <a:rPr lang="es-MX" b="0" dirty="0"/>
              <a:t>1987-1996 Instituto Mexicano de Comunicaciones.</a:t>
            </a:r>
          </a:p>
          <a:p>
            <a:pPr lvl="1"/>
            <a:r>
              <a:rPr lang="es-MX" b="0" dirty="0"/>
              <a:t>1990-2011 Instituciones educativas (UNAM, CICESE, IPN).</a:t>
            </a:r>
          </a:p>
          <a:p>
            <a:pPr lvl="1"/>
            <a:r>
              <a:rPr lang="es-MX" b="0" dirty="0"/>
              <a:t>2010.07.30 Agencia Espacial Mexicana (AEM)  [DOF].</a:t>
            </a:r>
          </a:p>
          <a:p>
            <a:pPr marL="0" indent="0">
              <a:buNone/>
            </a:pPr>
            <a:r>
              <a:rPr lang="es-MX" b="0" dirty="0"/>
              <a:t>Evolución</a:t>
            </a:r>
          </a:p>
          <a:p>
            <a:pPr lvl="1"/>
            <a:r>
              <a:rPr lang="es-MX" b="0" dirty="0"/>
              <a:t>Sectores académicos</a:t>
            </a:r>
          </a:p>
          <a:p>
            <a:pPr lvl="1"/>
            <a:r>
              <a:rPr lang="es-MX" b="0" dirty="0"/>
              <a:t>Industria</a:t>
            </a:r>
          </a:p>
          <a:p>
            <a:pPr lvl="1"/>
            <a:r>
              <a:rPr lang="es-MX" b="0" dirty="0"/>
              <a:t>Gobierno</a:t>
            </a:r>
          </a:p>
          <a:p>
            <a:pPr marL="0" indent="0">
              <a:buNone/>
            </a:pPr>
            <a:r>
              <a:rPr lang="es-MX" b="0" dirty="0"/>
              <a:t>Principales participantes  en la actualidad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3957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Red </a:t>
            </a:r>
            <a:r>
              <a:rPr lang="es-MX" dirty="0"/>
              <a:t>de Expertos en Materia Aeroespacial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Propuesta de creación de una Red de Expertos en Materia Aeroespacial en el IPN</a:t>
            </a:r>
          </a:p>
          <a:p>
            <a:pPr lvl="1"/>
            <a:r>
              <a:rPr lang="es-MX" dirty="0" smtClean="0"/>
              <a:t>El </a:t>
            </a:r>
            <a:r>
              <a:rPr lang="es-MX" dirty="0"/>
              <a:t>trabajo en el ámbito </a:t>
            </a:r>
            <a:r>
              <a:rPr lang="es-MX" dirty="0" smtClean="0"/>
              <a:t>Espacial </a:t>
            </a:r>
            <a:r>
              <a:rPr lang="es-MX" dirty="0"/>
              <a:t>es relativamente nuevo en el </a:t>
            </a:r>
            <a:r>
              <a:rPr lang="es-MX" dirty="0" smtClean="0"/>
              <a:t>Instituto;</a:t>
            </a:r>
          </a:p>
          <a:p>
            <a:pPr lvl="1"/>
            <a:r>
              <a:rPr lang="es-MX" dirty="0" smtClean="0"/>
              <a:t>Conveniencia de que el Centro </a:t>
            </a:r>
            <a:r>
              <a:rPr lang="es-MX" dirty="0"/>
              <a:t>de Desarrollo Aeroespacial </a:t>
            </a:r>
            <a:endParaRPr lang="es-MX" dirty="0" smtClean="0"/>
          </a:p>
          <a:p>
            <a:pPr lvl="2"/>
            <a:r>
              <a:rPr lang="es-MX" dirty="0" smtClean="0"/>
              <a:t>reciba apoyo y mantenga  </a:t>
            </a:r>
            <a:r>
              <a:rPr lang="es-MX" dirty="0"/>
              <a:t>contacto con investigadores, especialistas, académicos y personas interesadas de los sectores público, privado y </a:t>
            </a:r>
            <a:r>
              <a:rPr lang="es-MX" dirty="0" smtClean="0"/>
              <a:t>social que actúen en áreas con intereses aeroespaciales;</a:t>
            </a:r>
          </a:p>
          <a:p>
            <a:pPr lvl="2"/>
            <a:r>
              <a:rPr lang="es-MX" dirty="0" smtClean="0"/>
              <a:t>impulse </a:t>
            </a:r>
            <a:r>
              <a:rPr lang="es-MX" dirty="0"/>
              <a:t>su vinculación con redes de investigación y de expertos en la materia </a:t>
            </a:r>
            <a:r>
              <a:rPr lang="es-MX" dirty="0" smtClean="0"/>
              <a:t>existentes y en </a:t>
            </a:r>
            <a:r>
              <a:rPr lang="es-MX" dirty="0"/>
              <a:t>particular </a:t>
            </a:r>
            <a:r>
              <a:rPr lang="es-MX" dirty="0" smtClean="0"/>
              <a:t>la participación institucional en la </a:t>
            </a:r>
            <a:r>
              <a:rPr lang="es-MX" dirty="0"/>
              <a:t>Red de Ciencia y </a:t>
            </a:r>
            <a:r>
              <a:rPr lang="es-MX" dirty="0" smtClean="0"/>
              <a:t>Tecnología </a:t>
            </a:r>
            <a:r>
              <a:rPr lang="es-MX" dirty="0"/>
              <a:t>Espaciales, auspiciada por el Consejo Nacional de Ciencia y </a:t>
            </a:r>
            <a:r>
              <a:rPr lang="es-MX" dirty="0" smtClean="0"/>
              <a:t>Tecnología.</a:t>
            </a:r>
          </a:p>
          <a:p>
            <a:r>
              <a:rPr lang="es-MX" dirty="0" smtClean="0"/>
              <a:t>Objetivos, atribuciones y funciones</a:t>
            </a:r>
          </a:p>
          <a:p>
            <a:pPr lvl="1"/>
            <a:r>
              <a:rPr lang="es-MX" dirty="0" smtClean="0"/>
              <a:t>Similares a las asignadas a otras redes institucionales similares y adecuadas a su ámbito de actividad  y responsabilidades.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>
                <a:solidFill>
                  <a:prstClr val="black"/>
                </a:solidFill>
              </a:rPr>
              <a:pPr/>
              <a:t>30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8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Posibles membresía inicial </a:t>
            </a:r>
            <a:br>
              <a:rPr lang="es-MX" dirty="0" smtClean="0"/>
            </a:br>
            <a:r>
              <a:rPr lang="es-MX" dirty="0" smtClean="0"/>
              <a:t>(Investigadores Politécnicos registrados </a:t>
            </a:r>
            <a:r>
              <a:rPr lang="es-MX" dirty="0"/>
              <a:t>en </a:t>
            </a:r>
            <a:r>
              <a:rPr lang="es-MX" dirty="0" smtClean="0"/>
              <a:t>RedCyTE)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>
                <a:solidFill>
                  <a:prstClr val="black"/>
                </a:solidFill>
              </a:rPr>
              <a:pPr/>
              <a:t>31</a:t>
            </a:fld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1149584"/>
              </p:ext>
            </p:extLst>
          </p:nvPr>
        </p:nvGraphicFramePr>
        <p:xfrm>
          <a:off x="323528" y="1412776"/>
          <a:ext cx="8495374" cy="5040560"/>
        </p:xfrm>
        <a:graphic>
          <a:graphicData uri="http://schemas.openxmlformats.org/presentationml/2006/ole">
            <p:oleObj spid="_x0000_s6162" name="Documento" r:id="rId4" imgW="6140271" imgH="364777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0758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Divulgación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/>
              <a:t>El reciente acceso de México a la temática Aeroespacial, exceptuando a las  entidades que han promovido su  participación en </a:t>
            </a:r>
            <a:r>
              <a:rPr lang="es-MX" b="1" dirty="0" smtClean="0"/>
              <a:t>el tema</a:t>
            </a:r>
            <a:r>
              <a:rPr lang="es-MX" b="1" dirty="0"/>
              <a:t>, implica que en </a:t>
            </a:r>
            <a:r>
              <a:rPr lang="es-MX" b="1" dirty="0" smtClean="0"/>
              <a:t>general, </a:t>
            </a:r>
            <a:r>
              <a:rPr lang="es-MX" b="1" dirty="0"/>
              <a:t>el conocimiento de la sociedad sobre tales temas sea escaso.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 smtClean="0"/>
              <a:t>Por lo anterior, se </a:t>
            </a:r>
            <a:r>
              <a:rPr lang="es-MX" b="1" dirty="0"/>
              <a:t>ha propuesto a la Corporación Universitaria para el Desarrollo de Internet (CUDI) la creación de la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3400" b="1" dirty="0">
                <a:solidFill>
                  <a:srgbClr val="00B050"/>
                </a:solidFill>
              </a:rPr>
              <a:t>Comunidad de Divulgación Aeroespacial.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Objetivo </a:t>
            </a:r>
            <a:r>
              <a:rPr lang="es-MX" dirty="0" smtClean="0"/>
              <a:t>General.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 smtClean="0"/>
              <a:t>Ampliar </a:t>
            </a:r>
            <a:r>
              <a:rPr lang="es-MX" b="1" dirty="0"/>
              <a:t>el ámbito de influencia de las actividades de divulgación que </a:t>
            </a:r>
            <a:r>
              <a:rPr lang="es-MX" b="1" dirty="0" smtClean="0"/>
              <a:t>realizan las </a:t>
            </a:r>
            <a:r>
              <a:rPr lang="es-MX" b="1" dirty="0"/>
              <a:t>instancias nacionales responsables del desarrollo Aeroespacial del país</a:t>
            </a:r>
            <a:r>
              <a:rPr lang="es-MX" b="1" dirty="0" smtClean="0"/>
              <a:t>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 smtClean="0"/>
              <a:t>Llevar </a:t>
            </a:r>
            <a:r>
              <a:rPr lang="es-MX" b="1" dirty="0"/>
              <a:t>a la sociedad, información accesible sobre la gran diversidad de temas incluidos en la materia</a:t>
            </a:r>
            <a:r>
              <a:rPr lang="es-MX" b="1" dirty="0" smtClean="0"/>
              <a:t>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 smtClean="0"/>
              <a:t>Aprovechar </a:t>
            </a:r>
            <a:r>
              <a:rPr lang="es-MX" b="1" dirty="0"/>
              <a:t>la capacidad de transporte y distribución de </a:t>
            </a:r>
            <a:r>
              <a:rPr lang="es-MX" b="1" dirty="0" smtClean="0"/>
              <a:t>señal </a:t>
            </a:r>
            <a:r>
              <a:rPr lang="es-MX" b="1" dirty="0"/>
              <a:t>que puede ofrecer la Corporación Universitaria para el Desarrollo de Internet (CUDI</a:t>
            </a:r>
            <a:r>
              <a:rPr lang="es-MX" b="1" dirty="0" smtClean="0"/>
              <a:t>) a través de redes de alto desempeño,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 smtClean="0"/>
              <a:t>Facilitar la interacción </a:t>
            </a:r>
            <a:r>
              <a:rPr lang="es-MX" b="1" dirty="0"/>
              <a:t>entre los miembros de la </a:t>
            </a:r>
            <a:r>
              <a:rPr lang="es-MX" b="1" dirty="0" smtClean="0"/>
              <a:t>Comunidad </a:t>
            </a:r>
            <a:r>
              <a:rPr lang="es-MX" b="1" dirty="0"/>
              <a:t>Aeroespacial.</a:t>
            </a:r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17695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44624"/>
            <a:ext cx="7499176" cy="149817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Día CUDI del Espacio</a:t>
            </a:r>
            <a:r>
              <a:rPr lang="es-MX" dirty="0"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sz="1800" dirty="0" smtClean="0">
                <a:latin typeface="Arial" pitchFamily="34" charset="0"/>
                <a:cs typeface="Arial" pitchFamily="34" charset="0"/>
              </a:rPr>
              <a:t>Martes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14 de agosto de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2012, de 10:00 a 13:00 horas (Hora del Centro)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/>
            </a:r>
            <a:br>
              <a:rPr lang="es-MX" sz="1800" dirty="0">
                <a:latin typeface="Arial" pitchFamily="34" charset="0"/>
                <a:cs typeface="Arial" pitchFamily="34" charset="0"/>
              </a:rPr>
            </a:br>
            <a:r>
              <a:rPr lang="es-MX" sz="1600" dirty="0">
                <a:latin typeface="Arial" pitchFamily="34" charset="0"/>
                <a:cs typeface="Arial" pitchFamily="34" charset="0"/>
              </a:rPr>
              <a:t>Sede: “Sala Azul” de la Unidad Politécnica de Educación Virtual</a:t>
            </a:r>
            <a:br>
              <a:rPr lang="es-MX" sz="1600" dirty="0">
                <a:latin typeface="Arial" pitchFamily="34" charset="0"/>
                <a:cs typeface="Arial" pitchFamily="34" charset="0"/>
              </a:rPr>
            </a:br>
            <a:r>
              <a:rPr lang="es-MX" sz="1600" dirty="0">
                <a:latin typeface="Arial" pitchFamily="34" charset="0"/>
                <a:cs typeface="Arial" pitchFamily="34" charset="0"/>
              </a:rPr>
              <a:t>Edificio de la Secretaría de Extensión e Integración Social, Piso 1.</a:t>
            </a:r>
            <a:br>
              <a:rPr lang="es-MX" sz="1600" dirty="0">
                <a:latin typeface="Arial" pitchFamily="34" charset="0"/>
                <a:cs typeface="Arial" pitchFamily="34" charset="0"/>
              </a:rPr>
            </a:br>
            <a:r>
              <a:rPr lang="es-MX" sz="1600" dirty="0">
                <a:latin typeface="Arial" pitchFamily="34" charset="0"/>
                <a:cs typeface="Arial" pitchFamily="34" charset="0"/>
              </a:rPr>
              <a:t>Coordinación: Centro de Desarrollo Aeroespacial (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CDA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) del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IPN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038600" cy="51845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MX" sz="8000" b="1" dirty="0" smtClean="0">
                <a:latin typeface="Arial" pitchFamily="34" charset="0"/>
                <a:cs typeface="Arial" pitchFamily="34" charset="0"/>
              </a:rPr>
              <a:t>Participan</a:t>
            </a:r>
            <a:r>
              <a:rPr lang="es-MX" sz="8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s-MX" sz="6400" dirty="0">
                <a:latin typeface="Arial" pitchFamily="34" charset="0"/>
                <a:cs typeface="Arial" pitchFamily="34" charset="0"/>
              </a:rPr>
              <a:t>Agencia Espacial Mexicana (</a:t>
            </a:r>
            <a:r>
              <a:rPr lang="es-MX" sz="6400" b="1" dirty="0">
                <a:latin typeface="Arial" pitchFamily="34" charset="0"/>
                <a:cs typeface="Arial" pitchFamily="34" charset="0"/>
              </a:rPr>
              <a:t>AEM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).</a:t>
            </a:r>
            <a:endParaRPr lang="es-MX" sz="6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s-MX" sz="6400" dirty="0" smtClean="0">
                <a:latin typeface="Arial" pitchFamily="34" charset="0"/>
                <a:cs typeface="Arial" pitchFamily="34" charset="0"/>
              </a:rPr>
              <a:t>Sociedad Mexicana de Ciencia y Tecnología Aeroespacial (</a:t>
            </a:r>
            <a:r>
              <a:rPr lang="es-MX" sz="6400" b="1" dirty="0" smtClean="0">
                <a:latin typeface="Arial" pitchFamily="34" charset="0"/>
                <a:cs typeface="Arial" pitchFamily="34" charset="0"/>
              </a:rPr>
              <a:t>SOMECYTA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s-MX" sz="6400" dirty="0" smtClean="0">
                <a:latin typeface="Arial" pitchFamily="34" charset="0"/>
                <a:cs typeface="Arial" pitchFamily="34" charset="0"/>
              </a:rPr>
              <a:t>Red de Ciencia y Tecnología Espaciales (</a:t>
            </a:r>
            <a:r>
              <a:rPr lang="es-MX" sz="6400" b="1" dirty="0" err="1" smtClean="0">
                <a:latin typeface="Arial" pitchFamily="34" charset="0"/>
                <a:cs typeface="Arial" pitchFamily="34" charset="0"/>
              </a:rPr>
              <a:t>RedCyTE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s-MX" sz="6400" dirty="0" smtClean="0">
                <a:latin typeface="Arial" pitchFamily="34" charset="0"/>
                <a:cs typeface="Arial" pitchFamily="34" charset="0"/>
              </a:rPr>
              <a:t>Centro de Investigación Científica y de Educación Superior de Ensenada (</a:t>
            </a:r>
            <a:r>
              <a:rPr lang="es-MX" sz="6400" b="1" dirty="0" smtClean="0">
                <a:latin typeface="Arial" pitchFamily="34" charset="0"/>
                <a:cs typeface="Arial" pitchFamily="34" charset="0"/>
              </a:rPr>
              <a:t>CICESE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s-MX" sz="6400" dirty="0" smtClean="0">
                <a:latin typeface="Arial" pitchFamily="34" charset="0"/>
                <a:cs typeface="Arial" pitchFamily="34" charset="0"/>
              </a:rPr>
              <a:t>Universidad Autónoma Metropolitana (</a:t>
            </a:r>
            <a:r>
              <a:rPr lang="es-MX" sz="6400" b="1" dirty="0" smtClean="0">
                <a:latin typeface="Arial" pitchFamily="34" charset="0"/>
                <a:cs typeface="Arial" pitchFamily="34" charset="0"/>
              </a:rPr>
              <a:t>UAM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s-MX" sz="6400" dirty="0" smtClean="0">
                <a:latin typeface="Arial" pitchFamily="34" charset="0"/>
                <a:cs typeface="Arial" pitchFamily="34" charset="0"/>
              </a:rPr>
              <a:t>Red Universitaria Espacial (</a:t>
            </a:r>
            <a:r>
              <a:rPr lang="es-MX" sz="6400" b="1" dirty="0" smtClean="0">
                <a:latin typeface="Arial" pitchFamily="34" charset="0"/>
                <a:cs typeface="Arial" pitchFamily="34" charset="0"/>
              </a:rPr>
              <a:t>RUE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) de la UNAM.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s-MX" sz="6400" dirty="0" smtClean="0">
                <a:latin typeface="Arial" pitchFamily="34" charset="0"/>
                <a:cs typeface="Arial" pitchFamily="34" charset="0"/>
              </a:rPr>
              <a:t>Centro </a:t>
            </a:r>
            <a:r>
              <a:rPr lang="es-MX" sz="6400" dirty="0">
                <a:latin typeface="Arial" pitchFamily="34" charset="0"/>
                <a:cs typeface="Arial" pitchFamily="34" charset="0"/>
              </a:rPr>
              <a:t>de Desarrollo Aeroespacial 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6400" b="1" dirty="0">
                <a:latin typeface="Arial" pitchFamily="34" charset="0"/>
                <a:cs typeface="Arial" pitchFamily="34" charset="0"/>
              </a:rPr>
              <a:t>CDA</a:t>
            </a:r>
            <a:r>
              <a:rPr lang="es-MX" sz="6400" dirty="0" smtClean="0">
                <a:latin typeface="Arial" pitchFamily="34" charset="0"/>
                <a:cs typeface="Arial" pitchFamily="34" charset="0"/>
              </a:rPr>
              <a:t>) del IPN.</a:t>
            </a:r>
            <a:endParaRPr lang="es-MX" sz="6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sz="8000" b="1" i="1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4 Marcador de contenido"/>
          <p:cNvSpPr>
            <a:spLocks noGrp="1"/>
          </p:cNvSpPr>
          <p:nvPr>
            <p:ph sz="half" idx="2"/>
          </p:nvPr>
        </p:nvSpPr>
        <p:spPr>
          <a:xfrm>
            <a:off x="4781872" y="1927373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Procedimiento para conexión</a:t>
            </a:r>
          </a:p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Unidades internas del IPN: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El responsable del equipo de videoconferencia de cada Unidad debe programar la interconexión con el Lic. Luis Enrique Íñiguez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al Teléfono (55)</a:t>
            </a:r>
            <a:r>
              <a:rPr lang="es-MX" sz="1400" baseline="0" dirty="0" smtClean="0">
                <a:latin typeface="Arial" pitchFamily="34" charset="0"/>
                <a:cs typeface="Arial" pitchFamily="34" charset="0"/>
              </a:rPr>
              <a:t> 5726-6000,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extensión 64663.</a:t>
            </a:r>
          </a:p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Para miembros de CUDI, vía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Internet 2:</a:t>
            </a: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La Sala de Videoconferencia deberá estar previamente registrada ante </a:t>
            </a:r>
            <a:r>
              <a:rPr lang="es-MX" sz="1400" dirty="0" err="1">
                <a:latin typeface="Arial" pitchFamily="34" charset="0"/>
                <a:cs typeface="Arial" pitchFamily="34" charset="0"/>
              </a:rPr>
              <a:t>CUDI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  en su directorio correspondiente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r>
              <a:rPr lang="es-MX" sz="1400" dirty="0">
                <a:latin typeface="Arial" pitchFamily="34" charset="0"/>
                <a:cs typeface="Arial" pitchFamily="34" charset="0"/>
              </a:rPr>
              <a:t>El Responsable de la misma deberá registrarse mediante el Sistema RAPLA para la sesión descrita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Para Interesados externos:</a:t>
            </a:r>
          </a:p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Comunícate con nosotros al teléfono:</a:t>
            </a:r>
          </a:p>
          <a:p>
            <a:pPr algn="ctr"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(55) 5729-6000, extensión 64664</a:t>
            </a:r>
          </a:p>
        </p:txBody>
      </p:sp>
    </p:spTree>
    <p:extLst>
      <p:ext uri="{BB962C8B-B14F-4D97-AF65-F5344CB8AC3E}">
        <p14:creationId xmlns:p14="http://schemas.microsoft.com/office/powerpoint/2010/main" xmlns="" val="290503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9817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Día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CUDI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del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Espacio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7848872" cy="5112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Participantes: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s-MX" sz="6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AEM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Dr. Francisco Javier 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Mendieta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Jiménez, Director General.</a:t>
            </a:r>
            <a:endParaRPr lang="es-MX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SOMECYTA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Dr. Celso Gutiérrez Martínez, Presidente.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RedCyTE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Dr. Saúl  Daniel Santillán Gutiérrez, Presidente.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CICESE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Dr. Roberto 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Conte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Galván. Investigador Titular de Tecnología Espacial.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UAM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Dr. Raúl Alva García, Investigador del área 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Biofisicoquimica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RUE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de la UNAM. Dra. Blanca Mendoza, Coordinadora Técnica.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CDA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IPN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 Ing. Sergio Viñals Padilla, Director.</a:t>
            </a:r>
            <a:r>
              <a:rPr lang="es-MX" dirty="0">
                <a:latin typeface="Arial" pitchFamily="34" charset="0"/>
                <a:cs typeface="Arial" pitchFamily="34" charset="0"/>
              </a:rPr>
              <a:t> </a:t>
            </a:r>
            <a:endParaRPr lang="es-MX" sz="3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s-MX" b="1" i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b="1" i="1" dirty="0">
                <a:latin typeface="Arial" pitchFamily="34" charset="0"/>
                <a:cs typeface="Arial" pitchFamily="34" charset="0"/>
              </a:rPr>
              <a:t>esperamos</a:t>
            </a:r>
            <a:r>
              <a:rPr lang="es-MX" b="1" i="1" dirty="0" smtClean="0">
                <a:latin typeface="Arial" pitchFamily="34" charset="0"/>
                <a:cs typeface="Arial" pitchFamily="34" charset="0"/>
              </a:rPr>
              <a:t>!</a:t>
            </a:r>
            <a:endParaRPr lang="es-MX" sz="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7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03648" y="44450"/>
            <a:ext cx="6624786" cy="1223963"/>
          </a:xfrm>
          <a:prstGeom prst="rect">
            <a:avLst/>
          </a:prstGeom>
          <a:solidFill>
            <a:srgbClr val="CCFFCC"/>
          </a:solidFill>
          <a:ln>
            <a:solidFill>
              <a:srgbClr val="CC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2698750" algn="ctr"/>
                <a:tab pos="5399088" algn="r"/>
              </a:tabLst>
              <a:defRPr/>
            </a:pPr>
            <a:r>
              <a:rPr lang="es-ES" sz="2000" b="1" dirty="0">
                <a:solidFill>
                  <a:srgbClr val="00774A"/>
                </a:solidFill>
                <a:cs typeface="Times New Roman" pitchFamily="18" charset="0"/>
              </a:rPr>
              <a:t> 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Programa </a:t>
            </a:r>
            <a:r>
              <a:rPr lang="es-ES" sz="1600" b="1" dirty="0" err="1">
                <a:solidFill>
                  <a:srgbClr val="00774A"/>
                </a:solidFill>
                <a:cs typeface="Times New Roman" pitchFamily="18" charset="0"/>
              </a:rPr>
              <a:t>AeroEspacial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 Politécnico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2698750" algn="ctr"/>
                <a:tab pos="5399088" algn="r"/>
              </a:tabLst>
              <a:defRPr/>
            </a:pP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CEC Unidad Allende del IPN; </a:t>
            </a:r>
            <a:r>
              <a:rPr lang="es-ES" sz="1600" b="1" dirty="0" smtClean="0">
                <a:solidFill>
                  <a:srgbClr val="00774A"/>
                </a:solidFill>
                <a:cs typeface="Times New Roman" pitchFamily="18" charset="0"/>
              </a:rPr>
              <a:t>Patio 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de la Higuera; Allende 38 </a:t>
            </a:r>
            <a:r>
              <a:rPr lang="es-ES" sz="1600" b="1" dirty="0" smtClean="0">
                <a:solidFill>
                  <a:srgbClr val="00774A"/>
                </a:solidFill>
                <a:cs typeface="Times New Roman" pitchFamily="18" charset="0"/>
              </a:rPr>
              <a:t>(Belisario 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Domínguez </a:t>
            </a:r>
            <a:r>
              <a:rPr lang="es-ES" sz="1600" b="1" dirty="0" smtClean="0">
                <a:solidFill>
                  <a:srgbClr val="00774A"/>
                </a:solidFill>
                <a:cs typeface="Times New Roman" pitchFamily="18" charset="0"/>
              </a:rPr>
              <a:t>22); 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Col. Centro D. F</a:t>
            </a:r>
            <a:r>
              <a:rPr lang="es-ES" sz="1600" b="1" dirty="0" smtClean="0">
                <a:solidFill>
                  <a:srgbClr val="00774A"/>
                </a:solidFill>
                <a:cs typeface="Times New Roman" pitchFamily="18" charset="0"/>
              </a:rPr>
              <a:t>.; </a:t>
            </a:r>
            <a:r>
              <a:rPr lang="es-MX" sz="1600" dirty="0">
                <a:cs typeface="Arial" pitchFamily="34" charset="0"/>
              </a:rPr>
              <a:t>Del </a:t>
            </a:r>
            <a:r>
              <a:rPr lang="es-MX" sz="1600" dirty="0" smtClean="0">
                <a:cs typeface="Arial" pitchFamily="34" charset="0"/>
              </a:rPr>
              <a:t>Cuauhtémoc</a:t>
            </a:r>
            <a:r>
              <a:rPr lang="es-MX" sz="1600" dirty="0">
                <a:cs typeface="Arial" pitchFamily="34" charset="0"/>
              </a:rPr>
              <a:t>; </a:t>
            </a:r>
            <a:r>
              <a:rPr lang="es-ES" sz="1600" b="1" dirty="0" smtClean="0">
                <a:solidFill>
                  <a:srgbClr val="00774A"/>
                </a:solidFill>
                <a:cs typeface="Times New Roman" pitchFamily="18" charset="0"/>
              </a:rPr>
              <a:t>CP 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06010; México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tabLst>
                <a:tab pos="2698750" algn="ctr"/>
                <a:tab pos="5399088" algn="r"/>
              </a:tabLst>
              <a:defRPr/>
            </a:pP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5729-6000 Ex </a:t>
            </a:r>
            <a:r>
              <a:rPr lang="es-ES" sz="1600" b="1" dirty="0" smtClean="0">
                <a:solidFill>
                  <a:srgbClr val="00774A"/>
                </a:solidFill>
                <a:cs typeface="Times New Roman" pitchFamily="18" charset="0"/>
              </a:rPr>
              <a:t>64-665 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y </a:t>
            </a:r>
            <a:r>
              <a:rPr lang="es-ES" sz="1600" b="1" dirty="0" smtClean="0">
                <a:solidFill>
                  <a:srgbClr val="00774A"/>
                </a:solidFill>
                <a:cs typeface="Times New Roman" pitchFamily="18" charset="0"/>
              </a:rPr>
              <a:t>64-661;  </a:t>
            </a:r>
            <a:r>
              <a:rPr lang="es-MX" sz="1600" dirty="0" smtClean="0">
                <a:solidFill>
                  <a:srgbClr val="008000"/>
                </a:solidFill>
                <a:cs typeface="Arial" pitchFamily="34" charset="0"/>
                <a:hlinkClick r:id="rId2"/>
              </a:rPr>
              <a:t>www.paep.ipn.mx</a:t>
            </a:r>
            <a:r>
              <a:rPr lang="es-ES" sz="1600" b="1" dirty="0">
                <a:solidFill>
                  <a:srgbClr val="00774A"/>
                </a:solidFill>
                <a:cs typeface="Times New Roman" pitchFamily="18" charset="0"/>
              </a:rPr>
              <a:t>	</a:t>
            </a:r>
            <a:endParaRPr lang="es-MX" sz="1600" dirty="0">
              <a:solidFill>
                <a:srgbClr val="008000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s-MX" sz="18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es-MX" sz="14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s-ES" sz="1800" dirty="0" smtClean="0">
              <a:solidFill>
                <a:srgbClr val="008000"/>
              </a:solidFill>
            </a:endParaRPr>
          </a:p>
        </p:txBody>
      </p:sp>
      <p:sp>
        <p:nvSpPr>
          <p:cNvPr id="23554" name="Rectangle 5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268538" y="1412776"/>
            <a:ext cx="4895850" cy="5329337"/>
          </a:xfrm>
          <a:prstGeom prst="rect">
            <a:avLst/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800" b="1" dirty="0">
                <a:solidFill>
                  <a:srgbClr val="FF0000"/>
                </a:solidFill>
                <a:cs typeface="Arial" charset="0"/>
              </a:rPr>
              <a:t>Coordinación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Sergio Viñals Padilla</a:t>
            </a:r>
            <a:endParaRPr lang="es-ES" sz="1400" b="1" dirty="0">
              <a:solidFill>
                <a:srgbClr val="A50021"/>
              </a:solidFill>
              <a:cs typeface="Arial" charset="0"/>
            </a:endParaRP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cs typeface="Arial" charset="0"/>
                <a:hlinkClick r:id="rId3"/>
              </a:rPr>
              <a:t>svinals@prodigy.net.mx</a:t>
            </a:r>
            <a:r>
              <a:rPr lang="es-MX" sz="1000" dirty="0">
                <a:cs typeface="Arial" charset="0"/>
              </a:rPr>
              <a:t>;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cs typeface="Arial" charset="0"/>
              </a:rPr>
              <a:t> </a:t>
            </a:r>
            <a:r>
              <a:rPr lang="es-MX" sz="1000" dirty="0">
                <a:cs typeface="Arial" charset="0"/>
                <a:hlinkClick r:id="rId4"/>
              </a:rPr>
              <a:t>svinals@gmail.com</a:t>
            </a:r>
            <a:endParaRPr lang="es-MX" sz="1000" dirty="0"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Yolanda Gutiérrez </a:t>
            </a:r>
            <a:r>
              <a:rPr lang="es-MX" sz="1400" b="1" dirty="0" smtClean="0">
                <a:solidFill>
                  <a:srgbClr val="FF0000"/>
                </a:solidFill>
                <a:cs typeface="Arial" charset="0"/>
              </a:rPr>
              <a:t>Roldán</a:t>
            </a:r>
            <a:endParaRPr lang="es-MX" sz="1400" b="1" dirty="0">
              <a:solidFill>
                <a:srgbClr val="FF0000"/>
              </a:solidFill>
              <a:cs typeface="Arial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800" b="1" dirty="0">
                <a:solidFill>
                  <a:srgbClr val="FF0000"/>
                </a:solidFill>
                <a:cs typeface="Arial" charset="0"/>
              </a:rPr>
              <a:t>Personal académico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Jesús Infante </a:t>
            </a:r>
            <a:r>
              <a:rPr lang="es-MX" sz="1400" b="1" dirty="0" smtClean="0">
                <a:solidFill>
                  <a:srgbClr val="FF0000"/>
                </a:solidFill>
                <a:cs typeface="Arial" charset="0"/>
              </a:rPr>
              <a:t>Murillo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dirty="0">
                <a:solidFill>
                  <a:srgbClr val="0000FF"/>
                </a:solidFill>
                <a:cs typeface="Arial" charset="0"/>
                <a:hlinkClick r:id="rId5"/>
              </a:rPr>
              <a:t>jinfante@ipn.mx</a:t>
            </a:r>
            <a:endParaRPr lang="es-MX" sz="1400" b="1" dirty="0">
              <a:solidFill>
                <a:srgbClr val="FF0000"/>
              </a:solidFill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Luis Enrique Iñiguez Morales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5"/>
              </a:rPr>
              <a:t>liniguez@ipn.mx</a:t>
            </a:r>
            <a:r>
              <a:rPr lang="es-MX" sz="1000" dirty="0">
                <a:solidFill>
                  <a:srgbClr val="0000FF"/>
                </a:solidFill>
                <a:cs typeface="Arial" charset="0"/>
              </a:rPr>
              <a:t>; 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6"/>
              </a:rPr>
              <a:t>leiniguez@gmail.com</a:t>
            </a:r>
            <a:endParaRPr lang="es-MX" sz="1000" dirty="0">
              <a:solidFill>
                <a:srgbClr val="0000FF"/>
              </a:solidFill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José Heberto López Suárez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FF0000"/>
                </a:solidFill>
                <a:cs typeface="Arial" charset="0"/>
                <a:hlinkClick r:id="rId7"/>
              </a:rPr>
              <a:t>jlpzsua@gmail.com</a:t>
            </a:r>
            <a:endParaRPr lang="es-MX" sz="1000" dirty="0">
              <a:solidFill>
                <a:srgbClr val="FF0000"/>
              </a:solidFill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Jorge Guillermo Meléndez Franco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8"/>
              </a:rPr>
              <a:t>jgmelendez@prodigy.net.mx</a:t>
            </a:r>
            <a:r>
              <a:rPr lang="es-MX" sz="1000" dirty="0">
                <a:solidFill>
                  <a:srgbClr val="0000FF"/>
                </a:solidFill>
                <a:cs typeface="Arial" charset="0"/>
              </a:rPr>
              <a:t>; 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9"/>
              </a:rPr>
              <a:t>jmelendez@ipn.mx</a:t>
            </a:r>
            <a:endParaRPr lang="es-MX" sz="1000" dirty="0">
              <a:solidFill>
                <a:srgbClr val="0000FF"/>
              </a:solidFill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 smtClean="0">
                <a:solidFill>
                  <a:srgbClr val="FF0000"/>
                </a:solidFill>
                <a:cs typeface="Arial" charset="0"/>
              </a:rPr>
              <a:t>María </a:t>
            </a: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Alejandra Miranda </a:t>
            </a:r>
            <a:r>
              <a:rPr lang="es-MX" sz="1400" b="1" dirty="0" smtClean="0">
                <a:solidFill>
                  <a:srgbClr val="FF0000"/>
                </a:solidFill>
                <a:cs typeface="Arial" charset="0"/>
              </a:rPr>
              <a:t>Reséndiz</a:t>
            </a:r>
            <a:endParaRPr lang="es-MX" sz="1400" b="1" dirty="0">
              <a:solidFill>
                <a:srgbClr val="FF0000"/>
              </a:solidFill>
              <a:cs typeface="Arial" charset="0"/>
            </a:endParaRP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10"/>
              </a:rPr>
              <a:t>aresendi@ipn.mx</a:t>
            </a:r>
            <a:r>
              <a:rPr lang="es-MX" sz="1000" dirty="0">
                <a:solidFill>
                  <a:srgbClr val="0000FF"/>
                </a:solidFill>
                <a:cs typeface="Arial" charset="0"/>
              </a:rPr>
              <a:t>; 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11"/>
              </a:rPr>
              <a:t>ipnmiranda@gmail.c</a:t>
            </a:r>
            <a:r>
              <a:rPr lang="es-MX" sz="1000" dirty="0">
                <a:solidFill>
                  <a:srgbClr val="FF0000"/>
                </a:solidFill>
                <a:cs typeface="Arial" charset="0"/>
                <a:hlinkClick r:id="rId11"/>
              </a:rPr>
              <a:t>om</a:t>
            </a:r>
            <a:endParaRPr lang="es-MX" sz="1000" dirty="0">
              <a:solidFill>
                <a:srgbClr val="FF0000"/>
              </a:solidFill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Rodolfo de la Rosa Rábago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12"/>
              </a:rPr>
              <a:t>rrosar@gmail.com</a:t>
            </a:r>
            <a:r>
              <a:rPr lang="es-MX" sz="1000" dirty="0">
                <a:solidFill>
                  <a:srgbClr val="0000FF"/>
                </a:solidFill>
                <a:cs typeface="Arial" charset="0"/>
              </a:rPr>
              <a:t>; </a:t>
            </a:r>
            <a:r>
              <a:rPr lang="es-MX" sz="1000" dirty="0">
                <a:solidFill>
                  <a:srgbClr val="0000FF"/>
                </a:solidFill>
                <a:cs typeface="Arial" charset="0"/>
                <a:hlinkClick r:id="rId13"/>
              </a:rPr>
              <a:t>rrosa@ipn.mx</a:t>
            </a:r>
            <a:endParaRPr lang="es-MX" sz="1000" dirty="0">
              <a:solidFill>
                <a:srgbClr val="0000FF"/>
              </a:solidFill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Manuel Rosales González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FF0000"/>
                </a:solidFill>
                <a:cs typeface="Arial" charset="0"/>
                <a:hlinkClick r:id="rId14"/>
              </a:rPr>
              <a:t>mrosales@ipn.mx</a:t>
            </a:r>
            <a:endParaRPr lang="es-MX" sz="1000" dirty="0">
              <a:solidFill>
                <a:srgbClr val="FF0000"/>
              </a:solidFill>
              <a:cs typeface="Arial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Arturo Solís Villegas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15"/>
              </a:rPr>
              <a:t>arsolisvi@gmail.com</a:t>
            </a:r>
            <a:r>
              <a:rPr lang="es-MX" sz="1000" dirty="0">
                <a:solidFill>
                  <a:srgbClr val="0000FF"/>
                </a:solidFill>
                <a:cs typeface="Arial" charset="0"/>
              </a:rPr>
              <a:t>; </a:t>
            </a:r>
            <a:r>
              <a:rPr lang="es-MX" sz="1000" dirty="0">
                <a:solidFill>
                  <a:srgbClr val="0000FF"/>
                </a:solidFill>
                <a:cs typeface="Arial" charset="0"/>
                <a:hlinkClick r:id="rId16"/>
              </a:rPr>
              <a:t>arsovi@hotmail.co</a:t>
            </a:r>
            <a:r>
              <a:rPr lang="es-MX" sz="1000" dirty="0">
                <a:solidFill>
                  <a:srgbClr val="FF0000"/>
                </a:solidFill>
                <a:cs typeface="Arial" charset="0"/>
                <a:hlinkClick r:id="rId16"/>
              </a:rPr>
              <a:t>m</a:t>
            </a:r>
            <a:r>
              <a:rPr lang="es-MX" sz="1000" dirty="0">
                <a:solidFill>
                  <a:srgbClr val="FF0000"/>
                </a:solidFill>
                <a:cs typeface="Arial" charset="0"/>
              </a:rPr>
              <a:t>;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MX" sz="1400" b="1" dirty="0">
                <a:solidFill>
                  <a:srgbClr val="FF0000"/>
                </a:solidFill>
                <a:cs typeface="Arial" charset="0"/>
              </a:rPr>
              <a:t>Benjamín Varela Orihuela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17"/>
              </a:rPr>
              <a:t>benjaminvarelao@gmail.com</a:t>
            </a:r>
            <a:r>
              <a:rPr lang="es-MX" sz="1000" dirty="0">
                <a:solidFill>
                  <a:srgbClr val="0000FF"/>
                </a:solidFill>
                <a:cs typeface="Arial" charset="0"/>
              </a:rPr>
              <a:t>; </a:t>
            </a:r>
          </a:p>
          <a:p>
            <a:pPr lvl="2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1000" dirty="0">
                <a:solidFill>
                  <a:srgbClr val="0000FF"/>
                </a:solidFill>
                <a:cs typeface="Arial" charset="0"/>
                <a:hlinkClick r:id="rId18"/>
              </a:rPr>
              <a:t>bevarelaor2@yahoo.com.mx</a:t>
            </a:r>
            <a:r>
              <a:rPr lang="es-MX" sz="1000" dirty="0">
                <a:solidFill>
                  <a:srgbClr val="0000FF"/>
                </a:solidFill>
                <a:cs typeface="Arial" charset="0"/>
              </a:rPr>
              <a:t>;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s-MX" sz="1400" dirty="0">
              <a:cs typeface="Arial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1800" dirty="0">
              <a:solidFill>
                <a:srgbClr val="008000"/>
              </a:solidFill>
            </a:endParaRPr>
          </a:p>
        </p:txBody>
      </p:sp>
      <p:pic>
        <p:nvPicPr>
          <p:cNvPr id="4" name="Picture 81" descr="IP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191" y="1484784"/>
            <a:ext cx="543089" cy="7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823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2420540"/>
            <a:ext cx="7056438" cy="2592636"/>
          </a:xfrm>
          <a:solidFill>
            <a:srgbClr val="FFFF66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MX" dirty="0" smtClean="0">
              <a:solidFill>
                <a:srgbClr val="A50021"/>
              </a:solidFill>
              <a:latin typeface="Arial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MX" dirty="0" smtClean="0">
                <a:solidFill>
                  <a:srgbClr val="A50021"/>
                </a:solidFill>
                <a:latin typeface="Arial" pitchFamily="34" charset="0"/>
              </a:rPr>
              <a:t>Anexo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dirty="0">
                <a:solidFill>
                  <a:srgbClr val="A50021"/>
                </a:solidFill>
                <a:latin typeface="Arial" pitchFamily="34" charset="0"/>
              </a:rPr>
              <a:t>Antecedentes de actividades mexicanas en materia espacial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36</a:t>
            </a:fld>
            <a:endParaRPr lang="es-E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65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4450"/>
            <a:ext cx="7561014" cy="865188"/>
          </a:xfrm>
        </p:spPr>
        <p:txBody>
          <a:bodyPr/>
          <a:lstStyle/>
          <a:p>
            <a:r>
              <a:rPr lang="es-MX" dirty="0">
                <a:latin typeface="Arial" pitchFamily="34" charset="0"/>
              </a:rPr>
              <a:t>Evolución de Infraestructura y Regulación de Sistemas de Comunicación Vía Satélite (Lapso </a:t>
            </a:r>
            <a:r>
              <a:rPr lang="es-MX" dirty="0" smtClean="0">
                <a:latin typeface="Arial" pitchFamily="34" charset="0"/>
              </a:rPr>
              <a:t>1)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37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1" y="1283917"/>
            <a:ext cx="9051553" cy="49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637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4450"/>
            <a:ext cx="7416998" cy="865188"/>
          </a:xfrm>
        </p:spPr>
        <p:txBody>
          <a:bodyPr/>
          <a:lstStyle/>
          <a:p>
            <a:r>
              <a:rPr lang="es-MX" dirty="0">
                <a:latin typeface="Arial" pitchFamily="34" charset="0"/>
              </a:rPr>
              <a:t>Evolución de Infraestructura y Regulación de Sistemas de Comunicación Vía Satélite (Lapso </a:t>
            </a:r>
            <a:r>
              <a:rPr lang="es-MX" dirty="0" smtClean="0">
                <a:latin typeface="Arial" pitchFamily="34" charset="0"/>
              </a:rPr>
              <a:t>2)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38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1334219"/>
            <a:ext cx="9153526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38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4450"/>
            <a:ext cx="7561014" cy="865188"/>
          </a:xfrm>
        </p:spPr>
        <p:txBody>
          <a:bodyPr/>
          <a:lstStyle/>
          <a:p>
            <a:r>
              <a:rPr lang="es-MX" dirty="0">
                <a:latin typeface="Arial" pitchFamily="34" charset="0"/>
              </a:rPr>
              <a:t>Evolución de Infraestructura y Regulación de Sistemas de Comunicación Vía Satélite (Lapso 3)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39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4468"/>
            <a:ext cx="80105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386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7" y="116632"/>
            <a:ext cx="6336705" cy="778098"/>
          </a:xfrm>
        </p:spPr>
        <p:txBody>
          <a:bodyPr>
            <a:normAutofit fontScale="90000"/>
          </a:bodyPr>
          <a:lstStyle/>
          <a:p>
            <a:r>
              <a:rPr lang="es-MX" dirty="0"/>
              <a:t>Antecedentes </a:t>
            </a:r>
            <a:r>
              <a:rPr lang="es-MX" dirty="0" smtClean="0"/>
              <a:t>Institucionales </a:t>
            </a:r>
            <a:r>
              <a:rPr lang="es-MX" dirty="0"/>
              <a:t>en materia </a:t>
            </a:r>
            <a:r>
              <a:rPr lang="es-MX" dirty="0" smtClean="0"/>
              <a:t>Aeroespacial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/>
              <a:t>D</a:t>
            </a:r>
            <a:r>
              <a:rPr lang="es-MX" dirty="0" err="1" smtClean="0"/>
              <a:t>esde</a:t>
            </a:r>
            <a:r>
              <a:rPr lang="es-MX" dirty="0" smtClean="0"/>
              <a:t> </a:t>
            </a:r>
            <a:r>
              <a:rPr lang="es-MX" dirty="0"/>
              <a:t>mediados del siglo pasado, </a:t>
            </a:r>
            <a:r>
              <a:rPr lang="es-MX" dirty="0" smtClean="0"/>
              <a:t>el IPN a </a:t>
            </a:r>
            <a:r>
              <a:rPr lang="es-MX" dirty="0"/>
              <a:t>través de sus egresados y unidades académicas, ha manifestado </a:t>
            </a:r>
            <a:r>
              <a:rPr lang="es-MX" dirty="0" smtClean="0"/>
              <a:t>interés </a:t>
            </a:r>
            <a:r>
              <a:rPr lang="es-MX" dirty="0"/>
              <a:t>y participado con las </a:t>
            </a:r>
            <a:r>
              <a:rPr lang="es-ES" dirty="0"/>
              <a:t>entidades nacionales competentes </a:t>
            </a:r>
            <a:r>
              <a:rPr lang="es-MX" dirty="0"/>
              <a:t>en el desarrollo de </a:t>
            </a:r>
            <a:r>
              <a:rPr lang="es-MX" dirty="0" smtClean="0"/>
              <a:t>actividades </a:t>
            </a:r>
            <a:r>
              <a:rPr lang="es-MX" dirty="0"/>
              <a:t>aeroespaciales; </a:t>
            </a:r>
            <a:r>
              <a:rPr lang="es-ES" dirty="0"/>
              <a:t>ejemplos:</a:t>
            </a:r>
            <a:endParaRPr lang="es-MX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La </a:t>
            </a:r>
            <a:r>
              <a:rPr lang="es-MX" dirty="0" err="1" smtClean="0"/>
              <a:t>ESIME</a:t>
            </a:r>
            <a:r>
              <a:rPr lang="es-MX" dirty="0" smtClean="0"/>
              <a:t> en 1936 creó la </a:t>
            </a:r>
            <a:r>
              <a:rPr lang="es-MX" dirty="0"/>
              <a:t>carrera de Ingeniería </a:t>
            </a:r>
            <a:r>
              <a:rPr lang="es-MX" dirty="0" smtClean="0"/>
              <a:t>Aeronáutica; durante </a:t>
            </a:r>
            <a:r>
              <a:rPr lang="es-MX" dirty="0"/>
              <a:t>muchos años fue la única institución nacional que atendió esta disciplina.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Sus egresados han contribuido al inicio y conducción de las actividades espaciales en el país: </a:t>
            </a:r>
            <a:endParaRPr lang="es-ES" dirty="0" smtClean="0"/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/>
              <a:t>desde </a:t>
            </a:r>
            <a:r>
              <a:rPr lang="es-ES" dirty="0"/>
              <a:t>la participación en la operación de la Estación Rastreadora de Satélites </a:t>
            </a:r>
            <a:r>
              <a:rPr lang="es-ES" dirty="0" smtClean="0"/>
              <a:t>en </a:t>
            </a:r>
            <a:r>
              <a:rPr lang="es-ES" dirty="0"/>
              <a:t>Guaymas, Son. en 1957, pasando por la intervención mexicana en agencias satelitales de carácter internacional para comunicaciones (</a:t>
            </a:r>
            <a:r>
              <a:rPr lang="es-ES" dirty="0" err="1"/>
              <a:t>Intelsat</a:t>
            </a:r>
            <a:r>
              <a:rPr lang="es-ES" dirty="0"/>
              <a:t>); hasta la coordinación de la construcción de sistemas satelitales nacionales (Solidaridad</a:t>
            </a:r>
            <a:r>
              <a:rPr lang="es-ES" dirty="0" smtClean="0"/>
              <a:t>) y el impulso a la creación de la Agencia Espacial Mexicana.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Comparte el criterio de que los conocimientos, tecnología y productos de la actividad aeroespacial contribuyen de manera esencial al desarrollo científico, cultural, económico y social de las naciones.</a:t>
            </a:r>
            <a:endParaRPr lang="es-MX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1597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4450"/>
            <a:ext cx="7344990" cy="865188"/>
          </a:xfrm>
        </p:spPr>
        <p:txBody>
          <a:bodyPr/>
          <a:lstStyle/>
          <a:p>
            <a:r>
              <a:rPr lang="es-MX" dirty="0">
                <a:latin typeface="Arial" pitchFamily="34" charset="0"/>
              </a:rPr>
              <a:t>Evolución de Infraestructura y Regulación de Sistemas de Comunicación Vía Satélite (Lapso </a:t>
            </a:r>
            <a:r>
              <a:rPr lang="es-MX" dirty="0" smtClean="0">
                <a:latin typeface="Arial" pitchFamily="34" charset="0"/>
              </a:rPr>
              <a:t>4)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40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621" y="908720"/>
            <a:ext cx="6994763" cy="589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945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2420540"/>
            <a:ext cx="7056438" cy="2592636"/>
          </a:xfrm>
          <a:solidFill>
            <a:srgbClr val="FFFF66"/>
          </a:solidFill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MX" dirty="0" smtClean="0">
              <a:solidFill>
                <a:srgbClr val="A50021"/>
              </a:solidFill>
              <a:latin typeface="Arial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MX" dirty="0" smtClean="0">
                <a:solidFill>
                  <a:srgbClr val="A50021"/>
                </a:solidFill>
                <a:latin typeface="Arial" pitchFamily="34" charset="0"/>
              </a:rPr>
              <a:t>Anexo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" dirty="0" smtClean="0">
                <a:solidFill>
                  <a:srgbClr val="A50021"/>
                </a:solidFill>
                <a:latin typeface="Arial" pitchFamily="34" charset="0"/>
              </a:rPr>
              <a:t>Presupuestos de Agencia Espaciales </a:t>
            </a:r>
            <a:endParaRPr lang="es-ES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41</a:t>
            </a:fld>
            <a:endParaRPr lang="es-E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90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</a:rPr>
              <a:t>Presupuestos de agencias espaciales 1/2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42</a:t>
            </a:fld>
            <a:endParaRPr lang="es-ES">
              <a:solidFill>
                <a:srgbClr val="40458C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560960"/>
              </p:ext>
            </p:extLst>
          </p:nvPr>
        </p:nvGraphicFramePr>
        <p:xfrm>
          <a:off x="1115616" y="882880"/>
          <a:ext cx="7488832" cy="5930496"/>
        </p:xfrm>
        <a:graphic>
          <a:graphicData uri="http://schemas.openxmlformats.org/drawingml/2006/table">
            <a:tbl>
              <a:tblPr/>
              <a:tblGrid>
                <a:gridCol w="526765"/>
                <a:gridCol w="1654486"/>
                <a:gridCol w="615795"/>
                <a:gridCol w="378380"/>
                <a:gridCol w="408057"/>
                <a:gridCol w="425369"/>
                <a:gridCol w="408057"/>
                <a:gridCol w="407627"/>
                <a:gridCol w="360040"/>
                <a:gridCol w="335551"/>
                <a:gridCol w="1968705"/>
              </a:tblGrid>
              <a:tr h="2305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Agencias Espaciales; presupuesto reportado (Parte 1)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Creación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Referencias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EUA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Aeronautics and Space Administratics (NASA)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1958.10.01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17,300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17,614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18,725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18,724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http://wicn.nssc.nasa.gov/cognos/cgi-bin/ppdscgi.exe?BZ=1AAABF64VOFoABEwU6VFChhEnYeaEGVJHTJm5v_68kbPGbN_Ysq3BgCPnjZk0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Unión Europea (UE)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European Space Agency (ESA)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1975.05.31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4,961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6,294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5,503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/>
                        </a:rPr>
                        <a:t>http://es.wikipedia.org/wiki/European_Space_Agency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Japón 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Japonesa de Exploración Espacial (JAXA)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2003.10.01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 tooltip="http://www.jaxa.jp/"/>
                        </a:rPr>
                        <a:t>www.jaxa.jp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Rusia 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Rusian Federal Space Agency (RKA-RFSA)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2,922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4"/>
                        </a:rPr>
                        <a:t>http://wapedia.mobi/en/Russian_Federal_Space_Agency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 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 National Space Administration (CNSA)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1993.04.22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6,502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Francia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Espacial Francesa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1961.12.19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2,615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 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Indian Space Research Organization (ISRO)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1969.08.15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 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 Space Agency (ASI)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Alemania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 Aerospace Center (DLR)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Irán  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Iranian Space Agency (ISA) 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5"/>
                        </a:rPr>
                        <a:t>http://es.wikipedia.org/wiki/Iranian_Space_Agency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Reino Unido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UKSpace Agency (UKSA) 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2010.04.01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6"/>
                        </a:rPr>
                        <a:t>http://www.bis.gov.uk/ukspaceagency/who-we-are/how-we-work/uk-space-funding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Canadá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Canadian Space Agency (CSA)   [millones USD]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1989.03.01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tooltip="Corporation Homepage"/>
                        </a:rPr>
                        <a:t>http://www.asc-csa.gc.ca/eng/default.asp</a:t>
                      </a:r>
                      <a:endParaRPr lang="es-MX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9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Referencia: 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PAE_377DT_r11 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ASV-SVP </a:t>
                      </a: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Pto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(RIT_040DT_r6)_111009.</a:t>
                      </a: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xlsx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38" marR="7438" marT="7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978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>
                <a:latin typeface="Arial" pitchFamily="34" charset="0"/>
              </a:rPr>
              <a:t>Presupuestos de agencias espaciales </a:t>
            </a:r>
            <a:r>
              <a:rPr lang="es-ES" dirty="0" smtClean="0">
                <a:latin typeface="Arial" pitchFamily="34" charset="0"/>
              </a:rPr>
              <a:t>2/2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43</a:t>
            </a:fld>
            <a:endParaRPr lang="es-ES">
              <a:solidFill>
                <a:srgbClr val="40458C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6788499"/>
              </p:ext>
            </p:extLst>
          </p:nvPr>
        </p:nvGraphicFramePr>
        <p:xfrm>
          <a:off x="878546" y="980728"/>
          <a:ext cx="7437870" cy="5804271"/>
        </p:xfrm>
        <a:graphic>
          <a:graphicData uri="http://schemas.openxmlformats.org/drawingml/2006/table">
            <a:tbl>
              <a:tblPr/>
              <a:tblGrid>
                <a:gridCol w="525287"/>
                <a:gridCol w="1649845"/>
                <a:gridCol w="670789"/>
                <a:gridCol w="443905"/>
                <a:gridCol w="406913"/>
                <a:gridCol w="424176"/>
                <a:gridCol w="406913"/>
                <a:gridCol w="355124"/>
                <a:gridCol w="394582"/>
                <a:gridCol w="394582"/>
                <a:gridCol w="1765754"/>
              </a:tblGrid>
              <a:tr h="2741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Agencias Espaciales; presupuesto reportado (Parte 2)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Creación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Referencias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Agencia Espacial Brasileña (AEB) (civil)   [millones USD]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1994.02.10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213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C00000"/>
                          </a:solidFill>
                          <a:effectLst/>
                          <a:latin typeface="Calibri"/>
                          <a:hlinkClick r:id="rId2"/>
                        </a:rPr>
                        <a:t>http://www.aeb.gov.br/</a:t>
                      </a:r>
                      <a:endParaRPr lang="es-MX" sz="900" b="0" i="0" u="sng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Comisión Nacional de Actividades Espaciales (CONAE)   [millones Pesos]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1991-05.28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207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177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C00000"/>
                          </a:solidFill>
                          <a:effectLst/>
                          <a:latin typeface="Calibri"/>
                          <a:hlinkClick r:id="rId3"/>
                        </a:rPr>
                        <a:t>http://www.conae.gov.ar/principal.html</a:t>
                      </a:r>
                      <a:endParaRPr lang="es-MX" sz="900" b="0" i="0" u="sng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Corea del Sur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Korea Aerospace rEsearch Institute (KARI) [millones USD]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1989.10.10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0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Belgica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Belgian Institute for Space Aeronomy (BISA)   [millones USD]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1964.11.25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http://www.aeronomie.be/en/contact/whoarewe.htm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España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Técnica Aeroespacial (INTA)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1942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2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Suecia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Swedish National Space Board (SNSB)   [millones USD]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5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Pakistán 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 and Upper Atmosphere Research Commission (SUPARCO)   [millones USD]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7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Agencia Chilena del Espacio (ACE)                                     (Comisión Asesora Presidencial)   [millones Pesos]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2001.07.17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http://www.agenciaespacial.cl/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Comisión Colombiana del Espacio (CCE)  [millones Pesos]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2006.07.18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http://www.cce.gov.co/web/guest/inicio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Países Bajos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 Institute for Space Research (SRON)  [millones Euros]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1983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Suiza 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Swiss space Office (SSO)  [millones USD]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4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México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Agencia Espacial Mexicana (AEM)  [millones Pesos]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2010.07.30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s-MX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Agencia Espacial Civil Ecuatoriana (EXA)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2007.11.01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N.D.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N.D.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D.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N.D.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N.D.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5"/>
                        </a:rPr>
                        <a:t>www.exa.ec</a:t>
                      </a:r>
                      <a:endParaRPr lang="es-MX" sz="9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8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Referencia: 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PAE_377DT_r11 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ASV-SVP </a:t>
                      </a: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Pto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(RIT_040DT_r6)_</a:t>
                      </a:r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111119.</a:t>
                      </a:r>
                      <a:r>
                        <a:rPr lang="pt-BR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xlsx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09" marR="7409" marT="7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816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692522"/>
            <a:ext cx="3567983" cy="1224310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</a:rPr>
              <a:t>Comparación de presupuestos de agencias espaciales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9285F-66AC-4BF6-8F48-680BE4AFEF7C}" type="slidenum">
              <a:rPr lang="es-ES" smtClean="0">
                <a:solidFill>
                  <a:srgbClr val="40458C"/>
                </a:solidFill>
              </a:rPr>
              <a:pPr>
                <a:defRPr/>
              </a:pPr>
              <a:t>44</a:t>
            </a:fld>
            <a:endParaRPr lang="es-ES">
              <a:solidFill>
                <a:srgbClr val="40458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211960" cy="41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2828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898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Unidades Académicas Interesadas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s-MX" sz="2400" b="0" dirty="0" smtClean="0"/>
              <a:t>Entes </a:t>
            </a:r>
            <a:r>
              <a:rPr lang="es-ES" sz="2400" b="0" dirty="0" smtClean="0"/>
              <a:t>institucionales </a:t>
            </a:r>
            <a:r>
              <a:rPr lang="es-ES" sz="2400" b="0" dirty="0"/>
              <a:t>responsables de atender el campo </a:t>
            </a:r>
            <a:r>
              <a:rPr lang="es-ES" sz="2400" b="0" dirty="0" smtClean="0"/>
              <a:t>Aeroespacial:</a:t>
            </a:r>
          </a:p>
          <a:p>
            <a:pPr lvl="1"/>
            <a:r>
              <a:rPr lang="es-ES" b="0" dirty="0" smtClean="0"/>
              <a:t>Unidades Académicas</a:t>
            </a:r>
          </a:p>
          <a:p>
            <a:pPr lvl="2"/>
            <a:r>
              <a:rPr lang="es-ES" b="0" dirty="0" smtClean="0"/>
              <a:t>Escuela Superior de Ingeniería Mecánica y Eléctrica (ESIME)</a:t>
            </a:r>
          </a:p>
          <a:p>
            <a:pPr lvl="3"/>
            <a:r>
              <a:rPr lang="es-ES" sz="1400" b="0" dirty="0" smtClean="0"/>
              <a:t>Unidad </a:t>
            </a:r>
            <a:r>
              <a:rPr lang="es-ES" sz="1400" b="0" dirty="0" err="1" smtClean="0"/>
              <a:t>Ticomán</a:t>
            </a:r>
            <a:r>
              <a:rPr lang="es-ES" sz="1400" b="0" dirty="0" smtClean="0"/>
              <a:t> (Aeronáutica)</a:t>
            </a:r>
          </a:p>
          <a:p>
            <a:pPr lvl="3"/>
            <a:r>
              <a:rPr lang="es-ES" sz="1400" b="0" dirty="0" smtClean="0"/>
              <a:t>Unidad Zacatenco (Electrónica y Comunicaciones)</a:t>
            </a:r>
          </a:p>
          <a:p>
            <a:pPr lvl="3"/>
            <a:r>
              <a:rPr lang="es-ES" sz="1400" b="0" dirty="0" smtClean="0"/>
              <a:t>Unidad </a:t>
            </a:r>
            <a:r>
              <a:rPr lang="es-ES" sz="1400" b="0" dirty="0" err="1" smtClean="0"/>
              <a:t>Culhuacan</a:t>
            </a:r>
            <a:r>
              <a:rPr lang="es-ES" sz="1400" b="0" dirty="0" smtClean="0"/>
              <a:t> (</a:t>
            </a:r>
            <a:r>
              <a:rPr lang="es-ES" sz="1400" b="0" dirty="0"/>
              <a:t>Electrónica y Comunicaciones)</a:t>
            </a:r>
          </a:p>
          <a:p>
            <a:pPr lvl="3"/>
            <a:r>
              <a:rPr lang="es-ES" sz="1400" b="0" dirty="0" smtClean="0"/>
              <a:t>Unidad Azcapotzalco (Robótica y Materiales)</a:t>
            </a:r>
          </a:p>
          <a:p>
            <a:pPr lvl="2"/>
            <a:r>
              <a:rPr lang="es-ES" sz="2200" b="0" dirty="0" smtClean="0"/>
              <a:t>Unidad Profesional Interdisciplinaria de Ingeniería y Tecnologías Avanzadas (UPIITA)</a:t>
            </a:r>
          </a:p>
          <a:p>
            <a:pPr lvl="2"/>
            <a:r>
              <a:rPr lang="es-ES" sz="2200" b="0" dirty="0" smtClean="0"/>
              <a:t>Centro de Investigación en Tecnología Digital (CITEDI)</a:t>
            </a:r>
          </a:p>
          <a:p>
            <a:pPr lvl="2"/>
            <a:r>
              <a:rPr lang="es-ES" sz="2200" b="0" dirty="0" smtClean="0"/>
              <a:t>Unidad Profesional Interdisciplinaria de Ingeniería, Ciencias Sociales y Administrativas (UPIICSA)</a:t>
            </a:r>
          </a:p>
          <a:p>
            <a:pPr lvl="1"/>
            <a:r>
              <a:rPr lang="es-ES" b="0" dirty="0" smtClean="0"/>
              <a:t>Programas y coordinación</a:t>
            </a:r>
            <a:endParaRPr lang="es-ES" b="0" dirty="0"/>
          </a:p>
          <a:p>
            <a:pPr marL="1257300" lvl="4" indent="-342900"/>
            <a:r>
              <a:rPr lang="es-ES" sz="2000" b="0" dirty="0" smtClean="0">
                <a:solidFill>
                  <a:srgbClr val="00B050"/>
                </a:solidFill>
              </a:rPr>
              <a:t>Programa </a:t>
            </a:r>
            <a:r>
              <a:rPr lang="es-ES" sz="2000" b="0" dirty="0">
                <a:solidFill>
                  <a:srgbClr val="00B050"/>
                </a:solidFill>
              </a:rPr>
              <a:t>Institucional de Investigación Aeronáutica y Espacial del IPN, (aprobado CGC-IPN en 1996.11.26</a:t>
            </a:r>
            <a:r>
              <a:rPr lang="es-ES" sz="2000" b="0" dirty="0" smtClean="0">
                <a:solidFill>
                  <a:srgbClr val="00B050"/>
                </a:solidFill>
              </a:rPr>
              <a:t>).</a:t>
            </a:r>
          </a:p>
          <a:p>
            <a:pPr marL="1257300" lvl="4" indent="-342900"/>
            <a:r>
              <a:rPr lang="es-ES" sz="2000" b="0" dirty="0">
                <a:solidFill>
                  <a:srgbClr val="00B050"/>
                </a:solidFill>
              </a:rPr>
              <a:t>“Programa </a:t>
            </a:r>
            <a:r>
              <a:rPr lang="es-ES" sz="2000" b="0" dirty="0" smtClean="0">
                <a:solidFill>
                  <a:srgbClr val="00B050"/>
                </a:solidFill>
              </a:rPr>
              <a:t>Aeroespacial </a:t>
            </a:r>
            <a:r>
              <a:rPr lang="es-ES" sz="2000" b="0" dirty="0">
                <a:solidFill>
                  <a:srgbClr val="00B050"/>
                </a:solidFill>
              </a:rPr>
              <a:t>Politécnico” (PAEP) (2010.06.30</a:t>
            </a:r>
            <a:r>
              <a:rPr lang="es-ES" sz="2000" b="0" dirty="0" smtClean="0">
                <a:solidFill>
                  <a:srgbClr val="00B050"/>
                </a:solidFill>
              </a:rPr>
              <a:t>)</a:t>
            </a:r>
          </a:p>
          <a:p>
            <a:pPr marL="1257300" lvl="4" indent="-342900"/>
            <a:r>
              <a:rPr lang="es-ES" sz="2000" dirty="0" smtClean="0">
                <a:solidFill>
                  <a:srgbClr val="00B050"/>
                </a:solidFill>
              </a:rPr>
              <a:t>Centro </a:t>
            </a:r>
            <a:r>
              <a:rPr lang="es-ES" sz="2000" dirty="0">
                <a:solidFill>
                  <a:srgbClr val="00B050"/>
                </a:solidFill>
              </a:rPr>
              <a:t>de Desarrollo </a:t>
            </a:r>
            <a:r>
              <a:rPr lang="es-ES" sz="2000" dirty="0" smtClean="0">
                <a:solidFill>
                  <a:srgbClr val="00B050"/>
                </a:solidFill>
              </a:rPr>
              <a:t>Aeroespacial</a:t>
            </a:r>
            <a:r>
              <a:rPr lang="es-ES" sz="2000" b="0" dirty="0" smtClean="0">
                <a:solidFill>
                  <a:srgbClr val="00B050"/>
                </a:solidFill>
              </a:rPr>
              <a:t> (CDA) 2012.04.27; cuya creación deroga los dos anteriores</a:t>
            </a:r>
            <a:endParaRPr lang="es-MX" sz="2000" b="0" dirty="0">
              <a:solidFill>
                <a:srgbClr val="00B050"/>
              </a:solidFill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3260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Temas de interés en unidades institucionales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ESIME - </a:t>
            </a:r>
            <a:r>
              <a:rPr lang="es-MX" b="1" dirty="0" err="1"/>
              <a:t>Ticomán</a:t>
            </a:r>
            <a:r>
              <a:rPr lang="es-MX" b="1" dirty="0"/>
              <a:t>:</a:t>
            </a:r>
            <a:endParaRPr lang="es-MX" dirty="0"/>
          </a:p>
          <a:p>
            <a:pPr lvl="1"/>
            <a:r>
              <a:rPr lang="es-MX" dirty="0" smtClean="0"/>
              <a:t>Estructuras.</a:t>
            </a:r>
            <a:endParaRPr lang="es-MX" dirty="0"/>
          </a:p>
          <a:p>
            <a:pPr lvl="1"/>
            <a:r>
              <a:rPr lang="es-MX" dirty="0" smtClean="0"/>
              <a:t>Vehículos </a:t>
            </a:r>
            <a:r>
              <a:rPr lang="es-MX" dirty="0"/>
              <a:t>y Sistemas de </a:t>
            </a:r>
            <a:r>
              <a:rPr lang="es-MX" dirty="0" smtClean="0"/>
              <a:t>propulsión. </a:t>
            </a:r>
            <a:endParaRPr lang="es-MX" dirty="0"/>
          </a:p>
          <a:p>
            <a:pPr lvl="1"/>
            <a:r>
              <a:rPr lang="es-MX" dirty="0"/>
              <a:t>Dinámica de </a:t>
            </a:r>
            <a:r>
              <a:rPr lang="es-MX" dirty="0" smtClean="0"/>
              <a:t>vuelo. </a:t>
            </a:r>
          </a:p>
          <a:p>
            <a:pPr lvl="1"/>
            <a:r>
              <a:rPr lang="es-MX" dirty="0" smtClean="0"/>
              <a:t>Estabilidad </a:t>
            </a:r>
            <a:r>
              <a:rPr lang="es-MX" dirty="0"/>
              <a:t>y control de </a:t>
            </a:r>
            <a:r>
              <a:rPr lang="es-MX" dirty="0" smtClean="0"/>
              <a:t>vehículos.</a:t>
            </a:r>
            <a:endParaRPr lang="es-MX" dirty="0"/>
          </a:p>
          <a:p>
            <a:pPr lvl="1"/>
            <a:r>
              <a:rPr lang="es-MX" dirty="0" smtClean="0"/>
              <a:t>Servicios </a:t>
            </a:r>
            <a:r>
              <a:rPr lang="es-MX" dirty="0"/>
              <a:t>científicos y </a:t>
            </a:r>
            <a:r>
              <a:rPr lang="es-MX" dirty="0" smtClean="0"/>
              <a:t>tecnológicos:</a:t>
            </a:r>
          </a:p>
          <a:p>
            <a:pPr lvl="2"/>
            <a:r>
              <a:rPr lang="es-MX" dirty="0" smtClean="0"/>
              <a:t>Normalización,</a:t>
            </a:r>
          </a:p>
          <a:p>
            <a:pPr lvl="2"/>
            <a:r>
              <a:rPr lang="es-MX" dirty="0" smtClean="0"/>
              <a:t>Laboratorios </a:t>
            </a:r>
            <a:r>
              <a:rPr lang="es-MX" dirty="0"/>
              <a:t>de prueba</a:t>
            </a:r>
            <a:r>
              <a:rPr lang="es-MX" dirty="0" smtClean="0"/>
              <a:t>,</a:t>
            </a:r>
          </a:p>
          <a:p>
            <a:pPr lvl="2"/>
            <a:r>
              <a:rPr lang="es-MX" dirty="0" smtClean="0"/>
              <a:t>Certificación</a:t>
            </a:r>
            <a:endParaRPr lang="es-MX" dirty="0"/>
          </a:p>
          <a:p>
            <a:pPr lvl="1"/>
            <a:endParaRPr lang="es-MX" dirty="0"/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172272" cy="4525963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ESIME – Zacatenco</a:t>
            </a:r>
            <a:endParaRPr lang="es-MX" dirty="0"/>
          </a:p>
          <a:p>
            <a:pPr lvl="1"/>
            <a:r>
              <a:rPr lang="es-MX" dirty="0"/>
              <a:t>Servicios de telecomunicación vía </a:t>
            </a:r>
            <a:r>
              <a:rPr lang="es-MX" dirty="0" smtClean="0"/>
              <a:t>satélite.</a:t>
            </a:r>
            <a:endParaRPr lang="es-MX" dirty="0"/>
          </a:p>
          <a:p>
            <a:pPr lvl="1"/>
            <a:r>
              <a:rPr lang="es-MX" dirty="0"/>
              <a:t>Sistemas de comunicación para control de operación de </a:t>
            </a:r>
            <a:r>
              <a:rPr lang="es-MX" dirty="0" smtClean="0"/>
              <a:t>vehículos.</a:t>
            </a:r>
            <a:endParaRPr lang="es-MX" dirty="0"/>
          </a:p>
          <a:p>
            <a:pPr lvl="1"/>
            <a:r>
              <a:rPr lang="es-MX" dirty="0" smtClean="0"/>
              <a:t>Sistemas de </a:t>
            </a:r>
            <a:r>
              <a:rPr lang="es-MX" dirty="0" err="1" smtClean="0"/>
              <a:t>geoposicionamiento</a:t>
            </a:r>
            <a:r>
              <a:rPr lang="es-MX" dirty="0" smtClean="0"/>
              <a:t> (general)</a:t>
            </a:r>
          </a:p>
          <a:p>
            <a:pPr lvl="1"/>
            <a:r>
              <a:rPr lang="es-MX" dirty="0"/>
              <a:t>Sistema de navegación satelital.</a:t>
            </a:r>
          </a:p>
          <a:p>
            <a:pPr lvl="1"/>
            <a:r>
              <a:rPr lang="es-MX" dirty="0" smtClean="0"/>
              <a:t>Diseño </a:t>
            </a:r>
            <a:r>
              <a:rPr lang="es-MX" dirty="0"/>
              <a:t>y construcción de </a:t>
            </a:r>
            <a:r>
              <a:rPr lang="es-MX" dirty="0" smtClean="0"/>
              <a:t>vehículos y artefactos</a:t>
            </a:r>
          </a:p>
          <a:p>
            <a:pPr lvl="2"/>
            <a:r>
              <a:rPr lang="es-MX" dirty="0" smtClean="0"/>
              <a:t>Iniciativa para el Proyecto </a:t>
            </a:r>
            <a:r>
              <a:rPr lang="es-MX" dirty="0" err="1"/>
              <a:t>Satex</a:t>
            </a:r>
            <a:r>
              <a:rPr lang="es-MX" dirty="0"/>
              <a:t> 2; </a:t>
            </a:r>
            <a:r>
              <a:rPr lang="es-MX" dirty="0" smtClean="0"/>
              <a:t>(colaboración </a:t>
            </a:r>
            <a:r>
              <a:rPr lang="es-MX" dirty="0"/>
              <a:t>interinstitucional)</a:t>
            </a:r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2009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Temas de interés en unidades institucionales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/>
              <a:t>ESIME - Azcapotzalco</a:t>
            </a:r>
            <a:endParaRPr lang="es-MX" dirty="0"/>
          </a:p>
          <a:p>
            <a:pPr lvl="1"/>
            <a:r>
              <a:rPr lang="es-MX" dirty="0" smtClean="0"/>
              <a:t>Protocolo </a:t>
            </a:r>
            <a:r>
              <a:rPr lang="es-MX" dirty="0"/>
              <a:t>de pruebas de materiales </a:t>
            </a:r>
            <a:r>
              <a:rPr lang="es-MX" dirty="0" smtClean="0"/>
              <a:t>(especificación espacial)</a:t>
            </a:r>
            <a:endParaRPr lang="es-MX" dirty="0"/>
          </a:p>
          <a:p>
            <a:pPr lvl="1"/>
            <a:r>
              <a:rPr lang="es-MX" dirty="0"/>
              <a:t>Certificación de </a:t>
            </a:r>
            <a:r>
              <a:rPr lang="es-MX" dirty="0" smtClean="0"/>
              <a:t>materiales</a:t>
            </a:r>
          </a:p>
          <a:p>
            <a:r>
              <a:rPr lang="es-MX" b="1" dirty="0" err="1"/>
              <a:t>UPIITA</a:t>
            </a:r>
            <a:endParaRPr lang="es-MX" b="1" dirty="0"/>
          </a:p>
          <a:p>
            <a:pPr lvl="1"/>
            <a:r>
              <a:rPr lang="es-MX" dirty="0"/>
              <a:t>Instrumentación y </a:t>
            </a:r>
            <a:r>
              <a:rPr lang="es-MX" dirty="0" smtClean="0"/>
              <a:t>sensores</a:t>
            </a:r>
            <a:endParaRPr lang="es-MX" dirty="0"/>
          </a:p>
          <a:p>
            <a:pPr lvl="1"/>
            <a:r>
              <a:rPr lang="es-MX" dirty="0" smtClean="0"/>
              <a:t>Robótica</a:t>
            </a:r>
          </a:p>
          <a:p>
            <a:pPr lvl="1"/>
            <a:r>
              <a:rPr lang="es-MX" dirty="0" smtClean="0"/>
              <a:t>Comunicaciones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b="1" dirty="0" smtClean="0"/>
              <a:t>ESIME – </a:t>
            </a:r>
            <a:r>
              <a:rPr lang="es-MX" b="1" dirty="0" err="1" smtClean="0"/>
              <a:t>Culhuacan</a:t>
            </a:r>
            <a:endParaRPr lang="es-MX" b="1" dirty="0" smtClean="0"/>
          </a:p>
          <a:p>
            <a:pPr lvl="1"/>
            <a:r>
              <a:rPr lang="es-MX" dirty="0" smtClean="0"/>
              <a:t>Instrumentación electrónica</a:t>
            </a:r>
          </a:p>
          <a:p>
            <a:pPr lvl="1"/>
            <a:r>
              <a:rPr lang="es-MX" dirty="0" smtClean="0"/>
              <a:t>Sistemas de control.</a:t>
            </a:r>
          </a:p>
          <a:p>
            <a:r>
              <a:rPr lang="es-MX" b="1" dirty="0" err="1"/>
              <a:t>UPIICSA</a:t>
            </a:r>
            <a:endParaRPr lang="es-MX" b="1" dirty="0"/>
          </a:p>
          <a:p>
            <a:pPr lvl="1"/>
            <a:r>
              <a:rPr lang="es-MX" dirty="0"/>
              <a:t>Diseño y manufactura de artefactos</a:t>
            </a:r>
          </a:p>
          <a:p>
            <a:pPr lvl="1"/>
            <a:r>
              <a:rPr lang="es-MX" dirty="0"/>
              <a:t>Simulación de comportamiento y funcionamiento</a:t>
            </a:r>
          </a:p>
          <a:p>
            <a:pPr lvl="1"/>
            <a:r>
              <a:rPr lang="es-MX" dirty="0"/>
              <a:t>Gestión de proyectos</a:t>
            </a:r>
          </a:p>
          <a:p>
            <a:pPr lvl="1"/>
            <a:r>
              <a:rPr lang="es-MX" dirty="0"/>
              <a:t>Logística de proyectos</a:t>
            </a:r>
          </a:p>
          <a:p>
            <a:pPr lvl="1"/>
            <a:r>
              <a:rPr lang="es-MX" dirty="0"/>
              <a:t>Minería de datos</a:t>
            </a:r>
          </a:p>
          <a:p>
            <a:pPr lvl="1"/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1858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Centro de Desarrollo Aeroespacial (</a:t>
            </a:r>
            <a:r>
              <a:rPr lang="es-ES" dirty="0" err="1" smtClean="0"/>
              <a:t>CDA</a:t>
            </a:r>
            <a:r>
              <a:rPr lang="es-ES" dirty="0" smtClean="0"/>
              <a:t>) </a:t>
            </a:r>
            <a:br>
              <a:rPr lang="es-ES" dirty="0" smtClean="0"/>
            </a:br>
            <a:r>
              <a:rPr lang="es-ES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908720"/>
            <a:ext cx="4104456" cy="5750099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s-ES" sz="2400" dirty="0" smtClean="0"/>
              <a:t>Integrar </a:t>
            </a:r>
            <a:r>
              <a:rPr lang="es-ES" sz="2400" dirty="0"/>
              <a:t>y fortalecer las actividades institucionales en materia </a:t>
            </a:r>
            <a:r>
              <a:rPr lang="es-ES" sz="2400" dirty="0" smtClean="0"/>
              <a:t>Espacial</a:t>
            </a:r>
            <a:r>
              <a:rPr lang="es-ES" sz="2400" dirty="0"/>
              <a:t>:</a:t>
            </a:r>
            <a:endParaRPr lang="es-MX" sz="2400" dirty="0"/>
          </a:p>
          <a:p>
            <a:pPr lvl="1"/>
            <a:r>
              <a:rPr lang="es-ES" sz="1900" dirty="0"/>
              <a:t>Coordinar y ampliar las actividades en </a:t>
            </a:r>
            <a:r>
              <a:rPr lang="es-ES" sz="1900" dirty="0" smtClean="0"/>
              <a:t>materia Espacial </a:t>
            </a:r>
            <a:r>
              <a:rPr lang="es-ES" sz="1900" dirty="0"/>
              <a:t>que requieren de una presencia institucional </a:t>
            </a:r>
            <a:r>
              <a:rPr lang="es-ES" sz="1900" dirty="0" smtClean="0"/>
              <a:t>integral.</a:t>
            </a:r>
          </a:p>
          <a:p>
            <a:pPr lvl="1"/>
            <a:r>
              <a:rPr lang="es-ES" sz="1900" dirty="0" smtClean="0"/>
              <a:t>Apoyar al titular del Instituto en su intervención en instancias externas, tales como:</a:t>
            </a:r>
          </a:p>
          <a:p>
            <a:pPr lvl="2"/>
            <a:r>
              <a:rPr lang="es-ES" sz="1500" dirty="0"/>
              <a:t>Agencia Espacial Mexicana (AEM</a:t>
            </a:r>
            <a:r>
              <a:rPr lang="es-ES" sz="1500" dirty="0" smtClean="0"/>
              <a:t>).</a:t>
            </a:r>
          </a:p>
          <a:p>
            <a:pPr lvl="2"/>
            <a:r>
              <a:rPr lang="es-ES" sz="1500" dirty="0" smtClean="0"/>
              <a:t>Red de Ciencia y Tecnología Espaciales (RedCyTE).</a:t>
            </a:r>
          </a:p>
          <a:p>
            <a:pPr lvl="2"/>
            <a:r>
              <a:rPr lang="es-ES" sz="1500" dirty="0" smtClean="0"/>
              <a:t>Sociedad Mexicana de Ciencia  Tecnología Aeroespacial (</a:t>
            </a:r>
            <a:r>
              <a:rPr lang="es-ES" sz="1500" dirty="0" err="1" smtClean="0"/>
              <a:t>SOMECYTA</a:t>
            </a:r>
            <a:r>
              <a:rPr lang="es-ES" dirty="0" smtClean="0"/>
              <a:t>)</a:t>
            </a:r>
          </a:p>
          <a:p>
            <a:pPr marL="857250" lvl="2" indent="0">
              <a:buNone/>
            </a:pPr>
            <a:r>
              <a:rPr lang="es-ES" sz="1900" dirty="0" smtClean="0">
                <a:solidFill>
                  <a:srgbClr val="FF0000"/>
                </a:solidFill>
              </a:rPr>
              <a:t>y coordinar </a:t>
            </a:r>
            <a:r>
              <a:rPr lang="es-ES" sz="1900" dirty="0">
                <a:solidFill>
                  <a:srgbClr val="FF0000"/>
                </a:solidFill>
              </a:rPr>
              <a:t>la vinculación y participación </a:t>
            </a:r>
            <a:r>
              <a:rPr lang="es-ES" sz="1900" dirty="0" smtClean="0">
                <a:solidFill>
                  <a:srgbClr val="FF0000"/>
                </a:solidFill>
              </a:rPr>
              <a:t>institucional.</a:t>
            </a:r>
          </a:p>
          <a:p>
            <a:pPr lvl="1"/>
            <a:r>
              <a:rPr lang="es-ES" sz="1900" dirty="0" smtClean="0"/>
              <a:t>Crear </a:t>
            </a:r>
            <a:r>
              <a:rPr lang="es-ES" sz="1900" dirty="0"/>
              <a:t>un modelo de operación que homologue, en lo necesario,  la operación de las instancias nacionales  de coordinación en la materia (AEM, RedCyTE). </a:t>
            </a:r>
          </a:p>
          <a:p>
            <a:pPr marL="457200" lvl="1" indent="0"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4C93-6460-4AB9-A2B3-D843CC3B53A2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2160240" cy="255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8023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461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CDA</a:t>
            </a:r>
            <a:r>
              <a:rPr lang="es-ES" dirty="0" smtClean="0"/>
              <a:t> / Compromisos vinculantes del Politécnico</a:t>
            </a:r>
            <a:r>
              <a:rPr lang="es-MX" dirty="0"/>
              <a:t> </a:t>
            </a:r>
            <a:endParaRPr lang="es-MX" dirty="0" smtClean="0"/>
          </a:p>
        </p:txBody>
      </p:sp>
      <p:sp>
        <p:nvSpPr>
          <p:cNvPr id="12291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2520279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El Instituto requiere de </a:t>
            </a:r>
            <a:r>
              <a:rPr lang="es-ES" dirty="0"/>
              <a:t>una instancia específica que desarrolle una capacidad de respuesta </a:t>
            </a:r>
            <a:r>
              <a:rPr lang="es-ES" dirty="0" smtClean="0"/>
              <a:t>adecuada a </a:t>
            </a:r>
            <a:r>
              <a:rPr lang="es-ES" dirty="0"/>
              <a:t>las acciones que en materia </a:t>
            </a:r>
            <a:r>
              <a:rPr lang="es-ES" dirty="0" smtClean="0"/>
              <a:t>Espacial realiza el país:</a:t>
            </a:r>
          </a:p>
          <a:p>
            <a:pPr lvl="1"/>
            <a:r>
              <a:rPr lang="es-ES" dirty="0" smtClean="0"/>
              <a:t>A través de su titular, forma </a:t>
            </a:r>
            <a:r>
              <a:rPr lang="es-ES" dirty="0"/>
              <a:t>parte de la Junta de Gobierno de la Agencia Espacial Mexicana </a:t>
            </a:r>
            <a:r>
              <a:rPr lang="es-ES" dirty="0" smtClean="0"/>
              <a:t> (AEM)</a:t>
            </a:r>
          </a:p>
          <a:p>
            <a:pPr lvl="1"/>
            <a:r>
              <a:rPr lang="es-ES" dirty="0" smtClean="0"/>
              <a:t>Participa en el Consejo Técnico Académico de la Red de Ciencia y Tecnología Espaciales, auspiciada por el </a:t>
            </a:r>
            <a:r>
              <a:rPr lang="es-ES" dirty="0" err="1" smtClean="0"/>
              <a:t>CoNaCyT</a:t>
            </a:r>
            <a:endParaRPr lang="es-ES" dirty="0" smtClean="0"/>
          </a:p>
          <a:p>
            <a:pPr lvl="1"/>
            <a:r>
              <a:rPr lang="es-ES" dirty="0" smtClean="0"/>
              <a:t>Forma parte de la Sociedad Mexicana  de Ciencia y Tecnología Aeroespacial (</a:t>
            </a:r>
            <a:r>
              <a:rPr lang="es-ES" dirty="0" err="1" smtClean="0"/>
              <a:t>SoMeCyTA</a:t>
            </a:r>
            <a:r>
              <a:rPr lang="es-ES" dirty="0" smtClean="0"/>
              <a:t>)</a:t>
            </a:r>
            <a:endParaRPr lang="es-MX" dirty="0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181923-A452-48C4-B9A3-7081685AAD4B}" type="slidenum">
              <a:rPr lang="es-ES" sz="1200" smtClean="0"/>
              <a:pPr/>
              <a:t>9</a:t>
            </a:fld>
            <a:endParaRPr lang="es-ES" sz="12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8023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356992"/>
            <a:ext cx="4104457" cy="318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585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Contemporáneo">
  <a:themeElements>
    <a:clrScheme name="Diseño Contemporáne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2_Diseño Contemporáne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iseño Contemporáne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Contemporáne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Contemporáne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Contemporáne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Contemporáne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Contemporáne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Contemporáne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Contemporáne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5717</TotalTime>
  <Words>4580</Words>
  <Application>Microsoft Office PowerPoint</Application>
  <PresentationFormat>Presentación en pantalla (4:3)</PresentationFormat>
  <Paragraphs>1073</Paragraphs>
  <Slides>44</Slides>
  <Notes>4</Notes>
  <HiddenSlides>23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Tema de Office</vt:lpstr>
      <vt:lpstr>2_Diseño Contemporáneo</vt:lpstr>
      <vt:lpstr>Diseño personalizado</vt:lpstr>
      <vt:lpstr>Documento</vt:lpstr>
      <vt:lpstr>Corporación Universitaria para el Desarrollo de Internet Comunidad de Divulgación Aeroespacial  Día CUDI del Espacio Sala de Videoconferencia; de la Secretaría de Extensión e Integración Social; Unidad Profesional del IPN “Adolfo López Mateos” (Zacatenco, D.F.)  14 de agosto de 2012 </vt:lpstr>
      <vt:lpstr>Propósito y contenido</vt:lpstr>
      <vt:lpstr>Situación actual en materia Aeroespacial en México</vt:lpstr>
      <vt:lpstr>Antecedentes Institucionales en materia Aeroespacial</vt:lpstr>
      <vt:lpstr>Unidades Académicas Interesadas</vt:lpstr>
      <vt:lpstr>Temas de interés en unidades institucionales</vt:lpstr>
      <vt:lpstr>Temas de interés en unidades institucionales</vt:lpstr>
      <vt:lpstr>Centro de Desarrollo Aeroespacial (CDA)  Objetivo </vt:lpstr>
      <vt:lpstr>CDA / Compromisos vinculantes del Politécnico </vt:lpstr>
      <vt:lpstr>CDA / Resultados esperados</vt:lpstr>
      <vt:lpstr>Modelo de operación</vt:lpstr>
      <vt:lpstr>Líneas de trabajo</vt:lpstr>
      <vt:lpstr>Ámbitos de actividad</vt:lpstr>
      <vt:lpstr>Líneas institucionales de trabajo</vt:lpstr>
      <vt:lpstr>Taxonomía (Líneas de trabajo &amp; Ámbitos de actividad) Enfoque de gestión de proyectos</vt:lpstr>
      <vt:lpstr>Capacidad Institucional</vt:lpstr>
      <vt:lpstr>Formación de Recursos Humanos </vt:lpstr>
      <vt:lpstr>Modelo de operación industrial</vt:lpstr>
      <vt:lpstr>Fomento industrial</vt:lpstr>
      <vt:lpstr>Fomento industrial</vt:lpstr>
      <vt:lpstr>Objetivos particulares</vt:lpstr>
      <vt:lpstr>Proceso para determinar la estructura organizacional</vt:lpstr>
      <vt:lpstr>Organigrama</vt:lpstr>
      <vt:lpstr>Resultados de evaluación inicial</vt:lpstr>
      <vt:lpstr>Proyectos Institucionales</vt:lpstr>
      <vt:lpstr>Plan inicial de trabajo</vt:lpstr>
      <vt:lpstr>Acciones inmediatas (colaboración y proyectos propios)</vt:lpstr>
      <vt:lpstr>Red de Ciencia y Tecnología Espaciales</vt:lpstr>
      <vt:lpstr>Redes Temáticas CoNaCyT de Investigación Objetivos Específicos</vt:lpstr>
      <vt:lpstr>Red de Expertos en Materia Aeroespacial </vt:lpstr>
      <vt:lpstr>Posibles membresía inicial  (Investigadores Politécnicos registrados en RedCyTE)</vt:lpstr>
      <vt:lpstr>Divulgación</vt:lpstr>
      <vt:lpstr>Día CUDI del Espacio Martes 14 de agosto de 2012, de 10:00 a 13:00 horas (Hora del Centro) Sede: “Sala Azul” de la Unidad Politécnica de Educación Virtual Edificio de la Secretaría de Extensión e Integración Social, Piso 1. Coordinación: Centro de Desarrollo Aeroespacial (CDA) del IPN</vt:lpstr>
      <vt:lpstr>Día CUDI del Espacio</vt:lpstr>
      <vt:lpstr>Diapositiva 35</vt:lpstr>
      <vt:lpstr>Diapositiva 36</vt:lpstr>
      <vt:lpstr>Evolución de Infraestructura y Regulación de Sistemas de Comunicación Vía Satélite (Lapso 1)</vt:lpstr>
      <vt:lpstr>Evolución de Infraestructura y Regulación de Sistemas de Comunicación Vía Satélite (Lapso 2)</vt:lpstr>
      <vt:lpstr>Evolución de Infraestructura y Regulación de Sistemas de Comunicación Vía Satélite (Lapso 3)</vt:lpstr>
      <vt:lpstr>Evolución de Infraestructura y Regulación de Sistemas de Comunicación Vía Satélite (Lapso 4)</vt:lpstr>
      <vt:lpstr>Diapositiva 41</vt:lpstr>
      <vt:lpstr>Presupuestos de agencias espaciales 1/2 </vt:lpstr>
      <vt:lpstr>Presupuestos de agencias espaciales 2/2</vt:lpstr>
      <vt:lpstr>Comparación de presupuestos de agencias espaciales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Viñals P</dc:creator>
  <cp:lastModifiedBy>CDeAP</cp:lastModifiedBy>
  <cp:revision>581</cp:revision>
  <cp:lastPrinted>2012-08-13T18:07:41Z</cp:lastPrinted>
  <dcterms:created xsi:type="dcterms:W3CDTF">2011-10-12T13:20:22Z</dcterms:created>
  <dcterms:modified xsi:type="dcterms:W3CDTF">2012-08-13T20:17:37Z</dcterms:modified>
</cp:coreProperties>
</file>