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7"/>
  </p:notesMasterIdLst>
  <p:sldIdLst>
    <p:sldId id="256" r:id="rId2"/>
    <p:sldId id="257" r:id="rId3"/>
    <p:sldId id="258" r:id="rId4"/>
    <p:sldId id="262" r:id="rId5"/>
    <p:sldId id="271" r:id="rId6"/>
    <p:sldId id="259" r:id="rId7"/>
    <p:sldId id="272" r:id="rId8"/>
    <p:sldId id="263" r:id="rId9"/>
    <p:sldId id="267" r:id="rId10"/>
    <p:sldId id="278" r:id="rId11"/>
    <p:sldId id="279" r:id="rId12"/>
    <p:sldId id="280" r:id="rId13"/>
    <p:sldId id="275" r:id="rId14"/>
    <p:sldId id="276" r:id="rId15"/>
    <p:sldId id="28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624" autoAdjust="0"/>
  </p:normalViewPr>
  <p:slideViewPr>
    <p:cSldViewPr>
      <p:cViewPr>
        <p:scale>
          <a:sx n="100" d="100"/>
          <a:sy n="100" d="100"/>
        </p:scale>
        <p:origin x="-42" y="5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C1FBEC-C81B-47BE-8FC5-3896CCD62A82}" type="datetimeFigureOut">
              <a:rPr lang="es-MX" smtClean="0"/>
              <a:pPr/>
              <a:t>31/05/2012</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212A06-20D2-4142-8633-76239FB9C1AE}" type="slidenum">
              <a:rPr lang="es-MX" smtClean="0"/>
              <a:pPr/>
              <a:t>‹Nº›</a:t>
            </a:fld>
            <a:endParaRPr lang="es-MX" dirty="0"/>
          </a:p>
        </p:txBody>
      </p:sp>
    </p:spTree>
    <p:extLst>
      <p:ext uri="{BB962C8B-B14F-4D97-AF65-F5344CB8AC3E}">
        <p14:creationId xmlns:p14="http://schemas.microsoft.com/office/powerpoint/2010/main" xmlns="" val="3776285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D212A06-20D2-4142-8633-76239FB9C1AE}" type="slidenum">
              <a:rPr lang="es-MX" smtClean="0"/>
              <a:pPr/>
              <a:t>1</a:t>
            </a:fld>
            <a:endParaRPr lang="es-MX"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19" name="18 Marcador de pie de página"/>
          <p:cNvSpPr>
            <a:spLocks noGrp="1"/>
          </p:cNvSpPr>
          <p:nvPr>
            <p:ph type="ftr" sz="quarter" idx="11"/>
          </p:nvPr>
        </p:nvSpPr>
        <p:spPr/>
        <p:txBody>
          <a:bodyPr/>
          <a:lstStyle/>
          <a:p>
            <a:endParaRPr lang="es-MX" dirty="0"/>
          </a:p>
        </p:txBody>
      </p:sp>
      <p:sp>
        <p:nvSpPr>
          <p:cNvPr id="27" name="26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3A5854B-B8BD-4B5D-BD4B-C0B5A325F4D7}"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4A68667-37EB-4F20-984E-F8F4290C56EF}" type="datetimeFigureOut">
              <a:rPr lang="es-MX" smtClean="0"/>
              <a:pPr/>
              <a:t>31/05/2012</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a:xfrm>
            <a:off x="8077200" y="6356350"/>
            <a:ext cx="609600" cy="365125"/>
          </a:xfrm>
        </p:spPr>
        <p:txBody>
          <a:bodyPr/>
          <a:lstStyle/>
          <a:p>
            <a:fld id="{83A5854B-B8BD-4B5D-BD4B-C0B5A325F4D7}" type="slidenum">
              <a:rPr lang="es-MX" smtClean="0"/>
              <a:pPr/>
              <a:t>‹Nº›</a:t>
            </a:fld>
            <a:endParaRPr lang="es-MX"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A68667-37EB-4F20-984E-F8F4290C56EF}" type="datetimeFigureOut">
              <a:rPr lang="es-MX" smtClean="0"/>
              <a:pPr/>
              <a:t>31/05/2012</a:t>
            </a:fld>
            <a:endParaRPr lang="es-MX"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3A5854B-B8BD-4B5D-BD4B-C0B5A325F4D7}" type="slidenum">
              <a:rPr lang="es-MX" smtClean="0"/>
              <a:pPr/>
              <a:t>‹Nº›</a:t>
            </a:fld>
            <a:endParaRPr lang="es-MX"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446958"/>
          </a:xfrm>
        </p:spPr>
        <p:txBody>
          <a:bodyPr>
            <a:normAutofit fontScale="25000" lnSpcReduction="20000"/>
          </a:bodyPr>
          <a:lstStyle/>
          <a:p>
            <a:pPr algn="just"/>
            <a:endParaRPr lang="es-MX" dirty="0" smtClean="0">
              <a:latin typeface="Arial Narrow" pitchFamily="34" charset="0"/>
            </a:endParaRPr>
          </a:p>
          <a:p>
            <a:pPr algn="just"/>
            <a:r>
              <a:rPr lang="es-MX" sz="8000" dirty="0" smtClean="0">
                <a:latin typeface="Arial Narrow" pitchFamily="34" charset="0"/>
              </a:rPr>
              <a:t>El Instituto Politécnico Nacional en cumplimiento del “Programa Cero Observaciones”, instituido por la Secretaría de la Función Pública para promover el abatimiento de las observaciones, tuvo en el ejercicio de 2011 los siguientes índices de recurrencia:</a:t>
            </a:r>
          </a:p>
          <a:p>
            <a:pPr algn="just"/>
            <a:endParaRPr lang="es-MX" sz="4300" dirty="0" smtClean="0">
              <a:latin typeface="Arial Narrow" pitchFamily="34" charset="0"/>
            </a:endParaRPr>
          </a:p>
          <a:p>
            <a:pPr algn="just"/>
            <a:r>
              <a:rPr lang="es-MX" sz="4300" dirty="0" smtClean="0">
                <a:latin typeface="Arial Narrow" pitchFamily="34" charset="0"/>
              </a:rPr>
              <a:t> </a:t>
            </a: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dirty="0" smtClean="0">
              <a:latin typeface="Arial Narrow" pitchFamily="34" charset="0"/>
            </a:endParaRPr>
          </a:p>
          <a:p>
            <a:pPr algn="just"/>
            <a:r>
              <a:rPr lang="es-MX" dirty="0" smtClean="0">
                <a:latin typeface="Arial Narrow" pitchFamily="34" charset="0"/>
              </a:rPr>
              <a:t> </a:t>
            </a: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sz="5600" dirty="0" smtClean="0">
              <a:latin typeface="Arial Narrow" pitchFamily="34" charset="0"/>
            </a:endParaRPr>
          </a:p>
          <a:p>
            <a:pPr algn="just"/>
            <a:endParaRPr lang="es-MX" sz="5600" dirty="0" smtClean="0">
              <a:latin typeface="Arial Narrow" pitchFamily="34" charset="0"/>
            </a:endParaRPr>
          </a:p>
          <a:p>
            <a:pPr algn="just"/>
            <a:r>
              <a:rPr lang="es-MX" sz="8000" dirty="0" smtClean="0">
                <a:latin typeface="Arial Narrow" pitchFamily="34" charset="0"/>
              </a:rPr>
              <a:t>La variación que se muestra entre el valor de la recurrencia de un trimestre para otro es mínima y para el tercer y cuarto trimestres disminuyó. Derivado de ello, la Secretaría de la Función Pública señaló que de acuerdo a los criterios de medición establecidos, en comparación con los resultados del ejercicio de 2010, no hubo un abatimiento de la recurrencia, ya que el resultado del ejercicio 2011 es ligeramente inferior en – 0.6, respecto al obtenido en 2010.</a:t>
            </a:r>
            <a:endParaRPr lang="es-MX" sz="8000" dirty="0">
              <a:latin typeface="Arial Narrow" pitchFamily="34" charset="0"/>
            </a:endParaRPr>
          </a:p>
        </p:txBody>
      </p:sp>
      <p:graphicFrame>
        <p:nvGraphicFramePr>
          <p:cNvPr id="4" name="3 Tabla"/>
          <p:cNvGraphicFramePr>
            <a:graphicFrameLocks noGrp="1"/>
          </p:cNvGraphicFramePr>
          <p:nvPr/>
        </p:nvGraphicFramePr>
        <p:xfrm>
          <a:off x="2843808" y="2370778"/>
          <a:ext cx="3096344" cy="1844040"/>
        </p:xfrm>
        <a:graphic>
          <a:graphicData uri="http://schemas.openxmlformats.org/drawingml/2006/table">
            <a:tbl>
              <a:tblPr firstRow="1" bandRow="1">
                <a:tableStyleId>{073A0DAA-6AF3-43AB-8588-CEC1D06C72B9}</a:tableStyleId>
              </a:tblPr>
              <a:tblGrid>
                <a:gridCol w="1224136"/>
                <a:gridCol w="1872208"/>
              </a:tblGrid>
              <a:tr h="370840">
                <a:tc>
                  <a:txBody>
                    <a:bodyPr/>
                    <a:lstStyle/>
                    <a:p>
                      <a:pPr algn="ctr"/>
                      <a:r>
                        <a:rPr lang="es-MX" sz="1200" dirty="0" smtClean="0"/>
                        <a:t>TRIMESTRE</a:t>
                      </a:r>
                      <a:endParaRPr lang="es-MX" sz="1200" dirty="0"/>
                    </a:p>
                  </a:txBody>
                  <a:tcPr/>
                </a:tc>
                <a:tc>
                  <a:txBody>
                    <a:bodyPr/>
                    <a:lstStyle/>
                    <a:p>
                      <a:pPr algn="ctr"/>
                      <a:r>
                        <a:rPr lang="es-MX" sz="1200" dirty="0" smtClean="0"/>
                        <a:t>VALOR DE RECURRENCIA</a:t>
                      </a:r>
                      <a:endParaRPr lang="es-MX" sz="1200" dirty="0"/>
                    </a:p>
                  </a:txBody>
                  <a:tcPr/>
                </a:tc>
              </a:tr>
              <a:tr h="370840">
                <a:tc>
                  <a:txBody>
                    <a:bodyPr/>
                    <a:lstStyle/>
                    <a:p>
                      <a:pPr algn="ctr"/>
                      <a:r>
                        <a:rPr lang="es-MX" sz="1200" dirty="0" smtClean="0"/>
                        <a:t>1</a:t>
                      </a:r>
                      <a:endParaRPr lang="es-MX" sz="1200" dirty="0"/>
                    </a:p>
                  </a:txBody>
                  <a:tcPr/>
                </a:tc>
                <a:tc>
                  <a:txBody>
                    <a:bodyPr/>
                    <a:lstStyle/>
                    <a:p>
                      <a:pPr algn="ctr"/>
                      <a:r>
                        <a:rPr lang="es-MX" sz="1200" dirty="0" smtClean="0"/>
                        <a:t>6.43</a:t>
                      </a:r>
                      <a:endParaRPr lang="es-MX" sz="1200" dirty="0"/>
                    </a:p>
                  </a:txBody>
                  <a:tcPr/>
                </a:tc>
              </a:tr>
              <a:tr h="370840">
                <a:tc>
                  <a:txBody>
                    <a:bodyPr/>
                    <a:lstStyle/>
                    <a:p>
                      <a:pPr algn="ctr"/>
                      <a:r>
                        <a:rPr lang="es-MX" sz="1200" dirty="0" smtClean="0"/>
                        <a:t>2</a:t>
                      </a:r>
                      <a:endParaRPr lang="es-MX" sz="1200" dirty="0"/>
                    </a:p>
                  </a:txBody>
                  <a:tcPr/>
                </a:tc>
                <a:tc>
                  <a:txBody>
                    <a:bodyPr/>
                    <a:lstStyle/>
                    <a:p>
                      <a:pPr algn="ctr"/>
                      <a:r>
                        <a:rPr lang="es-MX" sz="1200" dirty="0" smtClean="0"/>
                        <a:t>6.50</a:t>
                      </a:r>
                      <a:endParaRPr lang="es-MX" sz="1200" dirty="0"/>
                    </a:p>
                  </a:txBody>
                  <a:tcPr/>
                </a:tc>
              </a:tr>
              <a:tr h="370840">
                <a:tc>
                  <a:txBody>
                    <a:bodyPr/>
                    <a:lstStyle/>
                    <a:p>
                      <a:pPr algn="ctr"/>
                      <a:r>
                        <a:rPr lang="es-MX" sz="1200" dirty="0" smtClean="0"/>
                        <a:t>3</a:t>
                      </a:r>
                      <a:endParaRPr lang="es-MX" sz="1200" dirty="0"/>
                    </a:p>
                  </a:txBody>
                  <a:tcPr/>
                </a:tc>
                <a:tc>
                  <a:txBody>
                    <a:bodyPr/>
                    <a:lstStyle/>
                    <a:p>
                      <a:pPr algn="ctr"/>
                      <a:r>
                        <a:rPr lang="es-MX" sz="1200" dirty="0" smtClean="0"/>
                        <a:t>6.36</a:t>
                      </a:r>
                      <a:endParaRPr lang="es-MX" sz="1200" dirty="0"/>
                    </a:p>
                  </a:txBody>
                  <a:tcPr/>
                </a:tc>
              </a:tr>
              <a:tr h="131444">
                <a:tc>
                  <a:txBody>
                    <a:bodyPr/>
                    <a:lstStyle/>
                    <a:p>
                      <a:pPr algn="ctr"/>
                      <a:r>
                        <a:rPr lang="es-MX" sz="1200" dirty="0" smtClean="0"/>
                        <a:t>4</a:t>
                      </a:r>
                      <a:endParaRPr lang="es-MX" sz="1200" dirty="0"/>
                    </a:p>
                  </a:txBody>
                  <a:tcPr/>
                </a:tc>
                <a:tc>
                  <a:txBody>
                    <a:bodyPr/>
                    <a:lstStyle/>
                    <a:p>
                      <a:pPr algn="ctr"/>
                      <a:r>
                        <a:rPr lang="es-MX" sz="1200" dirty="0" smtClean="0"/>
                        <a:t>6.36</a:t>
                      </a:r>
                      <a:endParaRPr lang="es-MX" sz="1200" dirty="0"/>
                    </a:p>
                  </a:txBody>
                  <a:tcPr/>
                </a:tc>
              </a:tr>
            </a:tbl>
          </a:graphicData>
        </a:graphic>
      </p:graphicFrame>
      <p:pic>
        <p:nvPicPr>
          <p:cNvPr id="6" name="Picture 7"/>
          <p:cNvPicPr>
            <a:picLocks noChangeAspect="1" noChangeArrowheads="1"/>
          </p:cNvPicPr>
          <p:nvPr/>
        </p:nvPicPr>
        <p:blipFill>
          <a:blip r:embed="rId3" cstate="print"/>
          <a:srcRect/>
          <a:stretch>
            <a:fillRect/>
          </a:stretch>
        </p:blipFill>
        <p:spPr bwMode="auto">
          <a:xfrm>
            <a:off x="539552" y="188640"/>
            <a:ext cx="838200"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467544" y="1196752"/>
          <a:ext cx="8136905" cy="5400600"/>
        </p:xfrm>
        <a:graphic>
          <a:graphicData uri="http://schemas.openxmlformats.org/drawingml/2006/table">
            <a:tbl>
              <a:tblPr firstRow="1" bandRow="1">
                <a:tableStyleId>{073A0DAA-6AF3-43AB-8588-CEC1D06C72B9}</a:tableStyleId>
              </a:tblPr>
              <a:tblGrid>
                <a:gridCol w="1176268"/>
                <a:gridCol w="2870092"/>
                <a:gridCol w="4090545"/>
              </a:tblGrid>
              <a:tr h="370840">
                <a:tc>
                  <a:txBody>
                    <a:bodyPr/>
                    <a:lstStyle/>
                    <a:p>
                      <a:pPr algn="ctr"/>
                      <a:r>
                        <a:rPr lang="es-MX" dirty="0" smtClean="0"/>
                        <a:t>RUBRO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PROBLEMÁTICA</a:t>
                      </a:r>
                    </a:p>
                    <a:p>
                      <a:pPr algn="ctr"/>
                      <a:endParaRPr lang="es-MX" dirty="0"/>
                    </a:p>
                  </a:txBody>
                  <a:tcPr/>
                </a:tc>
                <a:tc>
                  <a:txBody>
                    <a:bodyPr/>
                    <a:lstStyle/>
                    <a:p>
                      <a:pPr algn="ctr"/>
                      <a:r>
                        <a:rPr lang="es-MX" dirty="0" smtClean="0"/>
                        <a:t>ALTERNATIVA DE SOLUCIÓN</a:t>
                      </a:r>
                      <a:endParaRPr lang="es-MX" dirty="0"/>
                    </a:p>
                  </a:txBody>
                  <a:tcPr/>
                </a:tc>
              </a:tr>
              <a:tr h="370840">
                <a:tc>
                  <a:txBody>
                    <a:bodyPr/>
                    <a:lstStyle/>
                    <a:p>
                      <a:endParaRPr lang="es-MX" sz="1600" dirty="0"/>
                    </a:p>
                  </a:txBody>
                  <a:tcPr/>
                </a:tc>
                <a:tc>
                  <a:txBody>
                    <a:bodyPr/>
                    <a:lstStyle/>
                    <a:p>
                      <a:endParaRPr lang="es-MX" dirty="0"/>
                    </a:p>
                  </a:txBody>
                  <a:tcPr/>
                </a:tc>
                <a:tc>
                  <a:txBody>
                    <a:bodyPr/>
                    <a:lstStyle/>
                    <a:p>
                      <a:endParaRPr lang="es-MX" dirty="0"/>
                    </a:p>
                  </a:txBody>
                  <a:tcPr/>
                </a:tc>
              </a:tr>
              <a:tr h="4389680">
                <a:tc>
                  <a:txBody>
                    <a:bodyPr/>
                    <a:lstStyle/>
                    <a:p>
                      <a:endParaRPr lang="es-MX" sz="1600" dirty="0" smtClean="0"/>
                    </a:p>
                    <a:p>
                      <a:r>
                        <a:rPr lang="es-MX" sz="1400" dirty="0" smtClean="0"/>
                        <a:t>INGRESOS AUTOGENERADOS</a:t>
                      </a:r>
                      <a:endParaRPr lang="es-MX" sz="1400" dirty="0"/>
                    </a:p>
                  </a:txBody>
                  <a:tcPr/>
                </a:tc>
                <a:tc>
                  <a:txBody>
                    <a:bodyPr/>
                    <a:lstStyle/>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r>
                        <a:rPr kumimoji="0" lang="es-MX" sz="1200" kern="1200" dirty="0" smtClean="0">
                          <a:solidFill>
                            <a:schemeClr val="dk1"/>
                          </a:solidFill>
                          <a:latin typeface="+mn-lt"/>
                          <a:ea typeface="+mn-ea"/>
                          <a:cs typeface="+mn-cs"/>
                        </a:rPr>
                        <a:t>Captación </a:t>
                      </a:r>
                      <a:r>
                        <a:rPr kumimoji="0" lang="es-MX" sz="1200" kern="1200" baseline="0" dirty="0" smtClean="0">
                          <a:solidFill>
                            <a:schemeClr val="dk1"/>
                          </a:solidFill>
                          <a:latin typeface="+mn-lt"/>
                          <a:ea typeface="+mn-ea"/>
                          <a:cs typeface="+mn-cs"/>
                        </a:rPr>
                        <a:t> y</a:t>
                      </a:r>
                      <a:endParaRPr kumimoji="0" lang="es-MX" sz="1200" kern="1200" dirty="0" smtClean="0">
                        <a:solidFill>
                          <a:schemeClr val="dk1"/>
                        </a:solidFill>
                        <a:latin typeface="+mn-lt"/>
                        <a:ea typeface="+mn-ea"/>
                        <a:cs typeface="+mn-cs"/>
                      </a:endParaRPr>
                    </a:p>
                    <a:p>
                      <a:pPr marL="0" algn="ctr" rtl="0" eaLnBrk="1" fontAlgn="b" latinLnBrk="0" hangingPunct="1"/>
                      <a:r>
                        <a:rPr kumimoji="0" lang="es-MX" sz="1200" kern="1200" dirty="0" smtClean="0">
                          <a:solidFill>
                            <a:schemeClr val="dk1"/>
                          </a:solidFill>
                          <a:latin typeface="+mn-lt"/>
                          <a:ea typeface="+mn-ea"/>
                          <a:cs typeface="+mn-cs"/>
                        </a:rPr>
                        <a:t> Enteros a la TESOFE </a:t>
                      </a:r>
                    </a:p>
                    <a:p>
                      <a:pPr marL="0" algn="ctr" rtl="0" eaLnBrk="1" fontAlgn="b" latinLnBrk="0" hangingPunct="1"/>
                      <a:endParaRPr kumimoji="0" lang="es-MX" sz="1200" kern="1200" dirty="0" smtClean="0">
                        <a:solidFill>
                          <a:schemeClr val="dk1"/>
                        </a:solidFill>
                        <a:latin typeface="+mn-lt"/>
                        <a:ea typeface="+mn-ea"/>
                        <a:cs typeface="+mn-cs"/>
                      </a:endParaRPr>
                    </a:p>
                  </a:txBody>
                  <a:tcPr/>
                </a:tc>
                <a:tc>
                  <a:txBody>
                    <a:bodyPr/>
                    <a:lstStyle/>
                    <a:p>
                      <a:pPr lvl="0" algn="just"/>
                      <a:endParaRPr kumimoji="0" lang="es-MX" sz="1200" kern="1200" dirty="0" smtClean="0">
                        <a:solidFill>
                          <a:schemeClr val="dk1"/>
                        </a:solidFill>
                        <a:latin typeface="+mn-lt"/>
                        <a:ea typeface="+mn-ea"/>
                        <a:cs typeface="+mn-cs"/>
                      </a:endParaRPr>
                    </a:p>
                  </a:txBody>
                  <a:tcPr/>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539552" y="0"/>
            <a:ext cx="838200" cy="1152525"/>
          </a:xfrm>
          <a:prstGeom prst="rect">
            <a:avLst/>
          </a:prstGeom>
          <a:noFill/>
          <a:ln w="9525">
            <a:noFill/>
            <a:miter lim="800000"/>
            <a:headEnd/>
            <a:tailEnd/>
          </a:ln>
        </p:spPr>
      </p:pic>
      <p:sp>
        <p:nvSpPr>
          <p:cNvPr id="6" name="5 CuadroTexto"/>
          <p:cNvSpPr txBox="1"/>
          <p:nvPr/>
        </p:nvSpPr>
        <p:spPr>
          <a:xfrm>
            <a:off x="4643438" y="2285992"/>
            <a:ext cx="3857652" cy="3416320"/>
          </a:xfrm>
          <a:prstGeom prst="rect">
            <a:avLst/>
          </a:prstGeom>
          <a:noFill/>
        </p:spPr>
        <p:txBody>
          <a:bodyPr wrap="square" rtlCol="0">
            <a:spAutoFit/>
          </a:bodyPr>
          <a:lstStyle/>
          <a:p>
            <a:pPr lvl="0" algn="just"/>
            <a:r>
              <a:rPr lang="es-MX" sz="1200" dirty="0" smtClean="0">
                <a:solidFill>
                  <a:schemeClr val="dk1"/>
                </a:solidFill>
              </a:rPr>
              <a:t>Las Dependencias Politécnicas deben reportar la captación de recursos autogenerados durante los tres primeros días del mes.</a:t>
            </a:r>
          </a:p>
          <a:p>
            <a:pPr lvl="0" algn="just"/>
            <a:endParaRPr lang="es-MX" sz="1200" dirty="0" smtClean="0">
              <a:solidFill>
                <a:schemeClr val="dk1"/>
              </a:solidFill>
            </a:endParaRPr>
          </a:p>
          <a:p>
            <a:pPr lvl="0" algn="just"/>
            <a:r>
              <a:rPr lang="es-MX" sz="1200" dirty="0" smtClean="0">
                <a:solidFill>
                  <a:schemeClr val="dk1"/>
                </a:solidFill>
              </a:rPr>
              <a:t>Elaborar conciliaciones periódicas con la Dirección de Recursos Financieros.</a:t>
            </a:r>
          </a:p>
          <a:p>
            <a:pPr lvl="0" algn="just"/>
            <a:endParaRPr lang="es-MX" sz="1200" dirty="0" smtClean="0">
              <a:solidFill>
                <a:schemeClr val="dk1"/>
              </a:solidFill>
            </a:endParaRPr>
          </a:p>
          <a:p>
            <a:pPr lvl="0" algn="just"/>
            <a:r>
              <a:rPr lang="es-MX" sz="1200" dirty="0" smtClean="0">
                <a:solidFill>
                  <a:schemeClr val="dk1"/>
                </a:solidFill>
              </a:rPr>
              <a:t>La División de Finanzas supervisará que la captación de los  ingresos autogenerados se registren e </a:t>
            </a:r>
            <a:r>
              <a:rPr lang="es-MX" sz="1200" dirty="0" smtClean="0">
                <a:solidFill>
                  <a:schemeClr val="dk1"/>
                </a:solidFill>
              </a:rPr>
              <a:t>informen </a:t>
            </a:r>
            <a:r>
              <a:rPr lang="es-MX" sz="1200" dirty="0" smtClean="0">
                <a:solidFill>
                  <a:schemeClr val="dk1"/>
                </a:solidFill>
              </a:rPr>
              <a:t>en su totalidad.</a:t>
            </a:r>
          </a:p>
          <a:p>
            <a:pPr lvl="0" algn="just"/>
            <a:endParaRPr lang="es-MX" sz="1200" dirty="0" smtClean="0">
              <a:solidFill>
                <a:schemeClr val="dk1"/>
              </a:solidFill>
            </a:endParaRPr>
          </a:p>
          <a:p>
            <a:pPr lvl="0" algn="just"/>
            <a:r>
              <a:rPr lang="es-MX" sz="1200" dirty="0" smtClean="0">
                <a:solidFill>
                  <a:schemeClr val="dk1"/>
                </a:solidFill>
              </a:rPr>
              <a:t>Las Dependencias Politécnicas deberán efectuar la comprobación de los anticipos que les son otorgados.</a:t>
            </a:r>
          </a:p>
          <a:p>
            <a:endParaRPr lang="es-MX" sz="1200" dirty="0" smtClean="0"/>
          </a:p>
          <a:p>
            <a:pPr lvl="0" algn="just">
              <a:defRPr/>
            </a:pPr>
            <a:endParaRPr lang="es-MX" sz="1200" dirty="0" smtClean="0">
              <a:solidFill>
                <a:schemeClr val="dk1"/>
              </a:solidFill>
            </a:endParaRPr>
          </a:p>
          <a:p>
            <a:pPr lvl="0" algn="just">
              <a:defRPr/>
            </a:pPr>
            <a:endParaRPr lang="es-MX" sz="1200" dirty="0" smtClean="0">
              <a:solidFill>
                <a:schemeClr val="dk1"/>
              </a:solidFill>
            </a:endParaRPr>
          </a:p>
          <a:p>
            <a:pPr lvl="0" algn="just">
              <a:defRPr/>
            </a:pPr>
            <a:endParaRPr lang="es-MX" sz="1200" dirty="0" smtClean="0">
              <a:solidFill>
                <a:schemeClr val="dk1"/>
              </a:solidFill>
            </a:endParaRPr>
          </a:p>
          <a:p>
            <a:pPr lvl="0" algn="just">
              <a:defRPr/>
            </a:pPr>
            <a:endParaRPr lang="es-MX" sz="1200" dirty="0" smtClean="0">
              <a:solidFill>
                <a:schemeClr val="dk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467544" y="1197945"/>
          <a:ext cx="8136905" cy="5490287"/>
        </p:xfrm>
        <a:graphic>
          <a:graphicData uri="http://schemas.openxmlformats.org/drawingml/2006/table">
            <a:tbl>
              <a:tblPr firstRow="1" bandRow="1">
                <a:tableStyleId>{073A0DAA-6AF3-43AB-8588-CEC1D06C72B9}</a:tableStyleId>
              </a:tblPr>
              <a:tblGrid>
                <a:gridCol w="1176268"/>
                <a:gridCol w="2870092"/>
                <a:gridCol w="4090545"/>
              </a:tblGrid>
              <a:tr h="638020">
                <a:tc>
                  <a:txBody>
                    <a:bodyPr/>
                    <a:lstStyle/>
                    <a:p>
                      <a:pPr algn="ctr"/>
                      <a:r>
                        <a:rPr lang="es-MX" dirty="0" smtClean="0"/>
                        <a:t>RUBRO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PROBLEMÁTICA</a:t>
                      </a:r>
                    </a:p>
                    <a:p>
                      <a:pPr algn="ctr"/>
                      <a:endParaRPr lang="es-MX" dirty="0"/>
                    </a:p>
                  </a:txBody>
                  <a:tcPr/>
                </a:tc>
                <a:tc>
                  <a:txBody>
                    <a:bodyPr/>
                    <a:lstStyle/>
                    <a:p>
                      <a:pPr algn="ctr"/>
                      <a:r>
                        <a:rPr lang="es-MX" dirty="0" smtClean="0"/>
                        <a:t>ALTERNATIVA DE SOLUCIÓN</a:t>
                      </a:r>
                      <a:endParaRPr lang="es-MX" dirty="0"/>
                    </a:p>
                  </a:txBody>
                  <a:tcPr/>
                </a:tc>
              </a:tr>
              <a:tr h="369647">
                <a:tc>
                  <a:txBody>
                    <a:bodyPr/>
                    <a:lstStyle/>
                    <a:p>
                      <a:endParaRPr lang="es-MX" sz="1600" dirty="0"/>
                    </a:p>
                  </a:txBody>
                  <a:tcPr/>
                </a:tc>
                <a:tc>
                  <a:txBody>
                    <a:bodyPr/>
                    <a:lstStyle/>
                    <a:p>
                      <a:endParaRPr lang="es-MX" dirty="0"/>
                    </a:p>
                  </a:txBody>
                  <a:tcPr/>
                </a:tc>
                <a:tc>
                  <a:txBody>
                    <a:bodyPr/>
                    <a:lstStyle/>
                    <a:p>
                      <a:endParaRPr lang="es-MX" dirty="0"/>
                    </a:p>
                  </a:txBody>
                  <a:tcPr/>
                </a:tc>
              </a:tr>
              <a:tr h="4466143">
                <a:tc>
                  <a:txBody>
                    <a:bodyPr/>
                    <a:lstStyle/>
                    <a:p>
                      <a:endParaRPr lang="es-MX" sz="1600" dirty="0" smtClean="0"/>
                    </a:p>
                    <a:p>
                      <a:r>
                        <a:rPr lang="es-MX" sz="1400" dirty="0" smtClean="0"/>
                        <a:t>INGRESOS AUTOGENERADOS</a:t>
                      </a:r>
                      <a:endParaRPr lang="es-MX" sz="1400" dirty="0"/>
                    </a:p>
                  </a:txBody>
                  <a:tcPr/>
                </a:tc>
                <a:tc>
                  <a:txBody>
                    <a:bodyPr/>
                    <a:lstStyle/>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r>
                        <a:rPr kumimoji="0" lang="es-MX" sz="1200" kern="1200" dirty="0" smtClean="0">
                          <a:solidFill>
                            <a:schemeClr val="dk1"/>
                          </a:solidFill>
                          <a:latin typeface="+mn-lt"/>
                          <a:ea typeface="+mn-ea"/>
                          <a:cs typeface="+mn-cs"/>
                        </a:rPr>
                        <a:t>Supervisión y Regulación de los Contratos por la Captación</a:t>
                      </a:r>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a:p>
                  </a:txBody>
                  <a:tcPr/>
                </a:tc>
                <a:tc>
                  <a:txBody>
                    <a:bodyPr/>
                    <a:lstStyle/>
                    <a:p>
                      <a:pPr lvl="0" algn="just"/>
                      <a:endParaRPr kumimoji="0" lang="es-MX" sz="1200" kern="1200" dirty="0" smtClean="0">
                        <a:solidFill>
                          <a:schemeClr val="dk1"/>
                        </a:solidFill>
                        <a:latin typeface="+mn-lt"/>
                        <a:ea typeface="+mn-ea"/>
                        <a:cs typeface="+mn-cs"/>
                      </a:endParaRPr>
                    </a:p>
                  </a:txBody>
                  <a:tcPr/>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683568" y="0"/>
            <a:ext cx="838200" cy="1152525"/>
          </a:xfrm>
          <a:prstGeom prst="rect">
            <a:avLst/>
          </a:prstGeom>
          <a:noFill/>
          <a:ln w="9525">
            <a:noFill/>
            <a:miter lim="800000"/>
            <a:headEnd/>
            <a:tailEnd/>
          </a:ln>
        </p:spPr>
      </p:pic>
      <p:sp>
        <p:nvSpPr>
          <p:cNvPr id="6" name="5 CuadroTexto"/>
          <p:cNvSpPr txBox="1"/>
          <p:nvPr/>
        </p:nvSpPr>
        <p:spPr>
          <a:xfrm>
            <a:off x="4572000" y="2285992"/>
            <a:ext cx="3929090" cy="3785652"/>
          </a:xfrm>
          <a:prstGeom prst="rect">
            <a:avLst/>
          </a:prstGeom>
          <a:noFill/>
        </p:spPr>
        <p:txBody>
          <a:bodyPr wrap="square" rtlCol="0">
            <a:spAutoFit/>
          </a:bodyPr>
          <a:lstStyle/>
          <a:p>
            <a:pPr lvl="0" algn="just"/>
            <a:r>
              <a:rPr lang="es-MX" sz="1200" dirty="0" smtClean="0">
                <a:solidFill>
                  <a:schemeClr val="dk1"/>
                </a:solidFill>
              </a:rPr>
              <a:t>Elaboración de controles que permitan la supervisión y conciliación de los aspectos financieros en la captación de ingresos autogenerados.</a:t>
            </a:r>
          </a:p>
          <a:p>
            <a:pPr lvl="0" algn="just"/>
            <a:endParaRPr lang="es-MX" sz="1200" dirty="0" smtClean="0">
              <a:solidFill>
                <a:schemeClr val="dk1"/>
              </a:solidFill>
            </a:endParaRPr>
          </a:p>
          <a:p>
            <a:pPr lvl="0" algn="just"/>
            <a:r>
              <a:rPr lang="es-MX" sz="1200" dirty="0" smtClean="0">
                <a:solidFill>
                  <a:schemeClr val="dk1"/>
                </a:solidFill>
              </a:rPr>
              <a:t>Revisión de los contratos que se formulen por la renta de espacios físicos y en su caso, determinar las causas de la falta de formalización de los mismos. Estas actividades siempre deberán de realizarse en coordinación con el área de la Abogada General, así como, la recuperación de los adeudos, motivados por morosidad en el pago de estos servicios.</a:t>
            </a:r>
          </a:p>
          <a:p>
            <a:pPr lvl="0" algn="just"/>
            <a:r>
              <a:rPr lang="es-MX" sz="1200" dirty="0" smtClean="0">
                <a:solidFill>
                  <a:schemeClr val="dk1"/>
                </a:solidFill>
              </a:rPr>
              <a:t> </a:t>
            </a:r>
          </a:p>
          <a:p>
            <a:pPr lvl="0" algn="just"/>
            <a:r>
              <a:rPr lang="es-MX" sz="1200" dirty="0" smtClean="0">
                <a:solidFill>
                  <a:schemeClr val="dk1"/>
                </a:solidFill>
              </a:rPr>
              <a:t>Regularización de la captación de los ingresos generados en los kioscos de las dependencias politécnicas. </a:t>
            </a:r>
          </a:p>
          <a:p>
            <a:pPr lvl="0" algn="just"/>
            <a:endParaRPr lang="es-MX" sz="1200" dirty="0" smtClean="0">
              <a:solidFill>
                <a:schemeClr val="dk1"/>
              </a:solidFill>
            </a:endParaRPr>
          </a:p>
          <a:p>
            <a:pPr lvl="0" algn="just"/>
            <a:r>
              <a:rPr lang="es-MX" sz="1200" dirty="0" smtClean="0">
                <a:solidFill>
                  <a:schemeClr val="dk1"/>
                </a:solidFill>
              </a:rPr>
              <a:t>Solicitar ante el Fondo de Investigación Científica y Tecnológica del IPN, el dictamen de los convenios de colaboración.</a:t>
            </a:r>
          </a:p>
          <a:p>
            <a:pPr lvl="0" algn="just"/>
            <a:endParaRPr lang="es-MX" sz="1200" dirty="0" smtClean="0">
              <a:solidFill>
                <a:schemeClr val="dk1"/>
              </a:solidFill>
            </a:endParaRPr>
          </a:p>
          <a:p>
            <a:pPr lvl="0" algn="just"/>
            <a:endParaRPr lang="es-MX"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OSBSERVACIONES</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467544" y="1196752"/>
          <a:ext cx="8136905" cy="5491480"/>
        </p:xfrm>
        <a:graphic>
          <a:graphicData uri="http://schemas.openxmlformats.org/drawingml/2006/table">
            <a:tbl>
              <a:tblPr firstRow="1" bandRow="1">
                <a:tableStyleId>{073A0DAA-6AF3-43AB-8588-CEC1D06C72B9}</a:tableStyleId>
              </a:tblPr>
              <a:tblGrid>
                <a:gridCol w="1176268"/>
                <a:gridCol w="2870092"/>
                <a:gridCol w="4090545"/>
              </a:tblGrid>
              <a:tr h="370840">
                <a:tc>
                  <a:txBody>
                    <a:bodyPr/>
                    <a:lstStyle/>
                    <a:p>
                      <a:pPr algn="ctr"/>
                      <a:r>
                        <a:rPr lang="es-MX" dirty="0" smtClean="0"/>
                        <a:t>RUBRO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PROBLEMÁTICA</a:t>
                      </a:r>
                    </a:p>
                    <a:p>
                      <a:pPr algn="ctr"/>
                      <a:endParaRPr lang="es-MX" dirty="0"/>
                    </a:p>
                  </a:txBody>
                  <a:tcPr/>
                </a:tc>
                <a:tc>
                  <a:txBody>
                    <a:bodyPr/>
                    <a:lstStyle/>
                    <a:p>
                      <a:pPr algn="ctr"/>
                      <a:r>
                        <a:rPr lang="es-MX" dirty="0" smtClean="0"/>
                        <a:t>ALTERNATIVA DE SOLUCIÓN</a:t>
                      </a:r>
                      <a:endParaRPr lang="es-MX" dirty="0"/>
                    </a:p>
                  </a:txBody>
                  <a:tcPr/>
                </a:tc>
              </a:tr>
              <a:tr h="370840">
                <a:tc>
                  <a:txBody>
                    <a:bodyPr/>
                    <a:lstStyle/>
                    <a:p>
                      <a:endParaRPr lang="es-MX" sz="1600" dirty="0"/>
                    </a:p>
                  </a:txBody>
                  <a:tcPr/>
                </a:tc>
                <a:tc>
                  <a:txBody>
                    <a:bodyPr/>
                    <a:lstStyle/>
                    <a:p>
                      <a:endParaRPr lang="es-MX" dirty="0"/>
                    </a:p>
                  </a:txBody>
                  <a:tcPr/>
                </a:tc>
                <a:tc>
                  <a:txBody>
                    <a:bodyPr/>
                    <a:lstStyle/>
                    <a:p>
                      <a:endParaRPr lang="es-MX" dirty="0"/>
                    </a:p>
                  </a:txBody>
                  <a:tcPr/>
                </a:tc>
              </a:tr>
              <a:tr h="4389680">
                <a:tc>
                  <a:txBody>
                    <a:bodyPr/>
                    <a:lstStyle/>
                    <a:p>
                      <a:endParaRPr lang="es-MX" sz="1600" dirty="0" smtClean="0"/>
                    </a:p>
                    <a:p>
                      <a:r>
                        <a:rPr lang="es-MX" sz="1400" dirty="0" smtClean="0"/>
                        <a:t>INGRESOS AUTOGENERADOS</a:t>
                      </a:r>
                      <a:endParaRPr lang="es-MX" sz="1400" dirty="0"/>
                    </a:p>
                  </a:txBody>
                  <a:tcPr/>
                </a:tc>
                <a:tc>
                  <a:txBody>
                    <a:bodyPr/>
                    <a:lstStyle/>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endParaRPr kumimoji="0" lang="es-MX" sz="1200" kern="1200" dirty="0" smtClean="0">
                        <a:solidFill>
                          <a:schemeClr val="dk1"/>
                        </a:solidFill>
                        <a:latin typeface="+mn-lt"/>
                        <a:ea typeface="+mn-ea"/>
                        <a:cs typeface="+mn-cs"/>
                      </a:endParaRPr>
                    </a:p>
                    <a:p>
                      <a:pPr marL="0" algn="ctr" rtl="0" eaLnBrk="1" fontAlgn="b" latinLnBrk="0" hangingPunct="1"/>
                      <a:r>
                        <a:rPr kumimoji="0" lang="es-MX" sz="1200" kern="1200" dirty="0" smtClean="0">
                          <a:solidFill>
                            <a:schemeClr val="dk1"/>
                          </a:solidFill>
                          <a:latin typeface="+mn-lt"/>
                          <a:ea typeface="+mn-ea"/>
                          <a:cs typeface="+mn-cs"/>
                        </a:rPr>
                        <a:t>Supervisión y Regulación de los Contratos por la Captación</a:t>
                      </a:r>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smtClean="0"/>
                    </a:p>
                    <a:p>
                      <a:pPr marL="0" algn="ctr" rtl="0" eaLnBrk="1" fontAlgn="b" latinLnBrk="0" hangingPunct="1"/>
                      <a:endParaRPr lang="es-MX" sz="1200" dirty="0"/>
                    </a:p>
                  </a:txBody>
                  <a:tcPr/>
                </a:tc>
                <a:tc>
                  <a:txBody>
                    <a:bodyPr/>
                    <a:lstStyle/>
                    <a:p>
                      <a:pPr lvl="0" algn="just"/>
                      <a:endParaRPr kumimoji="0" lang="es-MX" sz="1200" kern="1200" dirty="0">
                        <a:solidFill>
                          <a:schemeClr val="dk1"/>
                        </a:solidFill>
                        <a:latin typeface="+mn-lt"/>
                        <a:ea typeface="+mn-ea"/>
                        <a:cs typeface="+mn-cs"/>
                      </a:endParaRPr>
                    </a:p>
                  </a:txBody>
                  <a:tcPr/>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539552" y="0"/>
            <a:ext cx="838200" cy="1152525"/>
          </a:xfrm>
          <a:prstGeom prst="rect">
            <a:avLst/>
          </a:prstGeom>
          <a:noFill/>
          <a:ln w="9525">
            <a:noFill/>
            <a:miter lim="800000"/>
            <a:headEnd/>
            <a:tailEnd/>
          </a:ln>
        </p:spPr>
      </p:pic>
      <p:sp>
        <p:nvSpPr>
          <p:cNvPr id="6" name="5 CuadroTexto"/>
          <p:cNvSpPr txBox="1"/>
          <p:nvPr/>
        </p:nvSpPr>
        <p:spPr>
          <a:xfrm>
            <a:off x="4572000" y="2214554"/>
            <a:ext cx="3857652" cy="3046988"/>
          </a:xfrm>
          <a:prstGeom prst="rect">
            <a:avLst/>
          </a:prstGeom>
          <a:noFill/>
        </p:spPr>
        <p:txBody>
          <a:bodyPr wrap="square" rtlCol="0">
            <a:spAutoFit/>
          </a:bodyPr>
          <a:lstStyle/>
          <a:p>
            <a:pPr lvl="0" algn="just">
              <a:defRPr/>
            </a:pPr>
            <a:r>
              <a:rPr lang="es-MX" sz="1200" dirty="0" smtClean="0">
                <a:solidFill>
                  <a:schemeClr val="dk1"/>
                </a:solidFill>
              </a:rPr>
              <a:t>El Subcomité de Proyectos Vinculados del Fideicomiso formulará las actas en las que se especificarán las características del Proyecto Vinculado de la Dependencia Politécnica, cuando esté debidamente aprobado por los miembros del Comité Técnico y de Administración del Fondo.</a:t>
            </a:r>
          </a:p>
          <a:p>
            <a:pPr lvl="0" algn="just"/>
            <a:endParaRPr lang="es-MX" sz="1200" b="1" dirty="0" smtClean="0">
              <a:solidFill>
                <a:schemeClr val="dk1"/>
              </a:solidFill>
            </a:endParaRPr>
          </a:p>
          <a:p>
            <a:pPr algn="just"/>
            <a:r>
              <a:rPr lang="es-MX" sz="1200" dirty="0" smtClean="0">
                <a:solidFill>
                  <a:schemeClr val="dk1"/>
                </a:solidFill>
              </a:rPr>
              <a:t>La Dependencia Politécnica recibirá del Fideicomiso el oficio de la autorización del proyecto vinculado.</a:t>
            </a:r>
          </a:p>
          <a:p>
            <a:pPr algn="just"/>
            <a:r>
              <a:rPr lang="es-MX" sz="1200" dirty="0" smtClean="0">
                <a:solidFill>
                  <a:schemeClr val="dk1"/>
                </a:solidFill>
              </a:rPr>
              <a:t> </a:t>
            </a:r>
          </a:p>
          <a:p>
            <a:pPr algn="just"/>
            <a:r>
              <a:rPr lang="es-MX" sz="1200" dirty="0" smtClean="0">
                <a:solidFill>
                  <a:schemeClr val="dk1"/>
                </a:solidFill>
              </a:rPr>
              <a:t>La Dependencia Politécnica deberá apegarse a los lineamientos que regulan la programación, captación, ejercicio, registro y reporte de los recursos autogenerados que ingresan al presupuesto federal o al Fondo de Investigación Científica y Desarrollo Tecnológico del IPN.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755576" y="1268760"/>
          <a:ext cx="8064896" cy="5435600"/>
        </p:xfrm>
        <a:graphic>
          <a:graphicData uri="http://schemas.openxmlformats.org/drawingml/2006/table">
            <a:tbl>
              <a:tblPr firstRow="1" bandRow="1">
                <a:tableStyleId>{073A0DAA-6AF3-43AB-8588-CEC1D06C72B9}</a:tableStyleId>
              </a:tblPr>
              <a:tblGrid>
                <a:gridCol w="1607840"/>
                <a:gridCol w="1992560"/>
                <a:gridCol w="4464496"/>
              </a:tblGrid>
              <a:tr h="370840">
                <a:tc>
                  <a:txBody>
                    <a:bodyPr/>
                    <a:lstStyle/>
                    <a:p>
                      <a:pPr algn="ctr"/>
                      <a:r>
                        <a:rPr lang="es-MX" dirty="0" smtClean="0"/>
                        <a:t>RUBRO</a:t>
                      </a:r>
                      <a:endParaRPr lang="es-MX" dirty="0"/>
                    </a:p>
                  </a:txBody>
                  <a:tcPr/>
                </a:tc>
                <a:tc>
                  <a:txBody>
                    <a:bodyPr/>
                    <a:lstStyle/>
                    <a:p>
                      <a:pPr algn="ctr"/>
                      <a:r>
                        <a:rPr lang="es-MX" dirty="0" smtClean="0"/>
                        <a:t>PROBLEMÁTICA</a:t>
                      </a:r>
                      <a:endParaRPr lang="es-MX" dirty="0"/>
                    </a:p>
                  </a:txBody>
                  <a:tcPr/>
                </a:tc>
                <a:tc>
                  <a:txBody>
                    <a:bodyPr/>
                    <a:lstStyle/>
                    <a:p>
                      <a:pPr algn="ctr"/>
                      <a:r>
                        <a:rPr lang="es-MX" dirty="0" smtClean="0"/>
                        <a:t>ALTERNATIVA DE SOLUCIÓN</a:t>
                      </a:r>
                      <a:endParaRPr lang="es-MX" dirty="0"/>
                    </a:p>
                  </a:txBody>
                  <a:tcPr/>
                </a:tc>
              </a:tr>
              <a:tr h="370840">
                <a:tc>
                  <a:txBody>
                    <a:bodyPr/>
                    <a:lstStyle/>
                    <a:p>
                      <a:endParaRPr lang="es-MX" dirty="0"/>
                    </a:p>
                  </a:txBody>
                  <a:tcPr/>
                </a:tc>
                <a:tc>
                  <a:txBody>
                    <a:bodyPr/>
                    <a:lstStyle/>
                    <a:p>
                      <a:pPr algn="ctr" fontAlgn="b"/>
                      <a:endParaRPr lang="es-MX" sz="1100" b="0" i="0" u="none" strike="noStrike" dirty="0">
                        <a:solidFill>
                          <a:srgbClr val="000000"/>
                        </a:solidFill>
                        <a:latin typeface="Calibri"/>
                      </a:endParaRPr>
                    </a:p>
                  </a:txBody>
                  <a:tcPr marL="0" marR="0" marT="0" marB="0" anchor="b"/>
                </a:tc>
                <a:tc>
                  <a:txBody>
                    <a:bodyPr/>
                    <a:lstStyle/>
                    <a:p>
                      <a:endParaRPr lang="es-MX" dirty="0"/>
                    </a:p>
                  </a:txBody>
                  <a:tcPr/>
                </a:tc>
              </a:tr>
              <a:tr h="370840">
                <a:tc>
                  <a:txBody>
                    <a:bodyPr/>
                    <a:lstStyle/>
                    <a:p>
                      <a:endParaRPr lang="es-MX" dirty="0" smtClean="0"/>
                    </a:p>
                    <a:p>
                      <a:endParaRPr lang="es-MX" dirty="0" smtClean="0"/>
                    </a:p>
                    <a:p>
                      <a:endParaRPr lang="es-MX" dirty="0" smtClean="0"/>
                    </a:p>
                    <a:p>
                      <a:endParaRPr lang="es-MX" dirty="0" smtClean="0"/>
                    </a:p>
                    <a:p>
                      <a:endParaRPr lang="es-MX" dirty="0" smtClean="0"/>
                    </a:p>
                    <a:p>
                      <a:r>
                        <a:rPr lang="es-MX" sz="1400" dirty="0" smtClean="0"/>
                        <a:t>RECURSOS MATERIALES</a:t>
                      </a:r>
                      <a:endParaRPr lang="es-MX" sz="1400" dirty="0"/>
                    </a:p>
                  </a:txBody>
                  <a:tcPr/>
                </a:tc>
                <a:tc>
                  <a:txBody>
                    <a:bodyPr/>
                    <a:lstStyle/>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r>
                        <a:rPr kumimoji="0" lang="es-MX" sz="1400" kern="1200" dirty="0" smtClean="0">
                          <a:solidFill>
                            <a:schemeClr val="dk1"/>
                          </a:solidFill>
                          <a:latin typeface="+mn-lt"/>
                          <a:ea typeface="+mn-ea"/>
                          <a:cs typeface="+mn-cs"/>
                        </a:rPr>
                        <a:t>Procesos de Adjudicación </a:t>
                      </a: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txBody>
                  <a:tcPr marL="0" marR="0" marT="0" marB="0" anchor="b"/>
                </a:tc>
                <a:tc>
                  <a:txBody>
                    <a:bodyPr/>
                    <a:lstStyle/>
                    <a:p>
                      <a:pPr marL="0" algn="just" rtl="0" eaLnBrk="1" fontAlgn="b" latinLnBrk="0" hangingPunct="1"/>
                      <a:r>
                        <a:rPr kumimoji="0" lang="es-MX" sz="1200" kern="1200" dirty="0" smtClean="0">
                          <a:solidFill>
                            <a:schemeClr val="dk1"/>
                          </a:solidFill>
                          <a:latin typeface="+mn-lt"/>
                          <a:ea typeface="+mn-ea"/>
                          <a:cs typeface="+mn-cs"/>
                        </a:rPr>
                        <a:t>    </a:t>
                      </a:r>
                    </a:p>
                  </a:txBody>
                  <a:tcPr marL="0" marR="0" marT="0" marB="0"/>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827584" y="0"/>
            <a:ext cx="838200" cy="1152525"/>
          </a:xfrm>
          <a:prstGeom prst="rect">
            <a:avLst/>
          </a:prstGeom>
          <a:noFill/>
          <a:ln w="9525">
            <a:noFill/>
            <a:miter lim="800000"/>
            <a:headEnd/>
            <a:tailEnd/>
          </a:ln>
        </p:spPr>
      </p:pic>
      <p:sp>
        <p:nvSpPr>
          <p:cNvPr id="6" name="5 CuadroTexto"/>
          <p:cNvSpPr txBox="1"/>
          <p:nvPr/>
        </p:nvSpPr>
        <p:spPr>
          <a:xfrm>
            <a:off x="4429124" y="2071678"/>
            <a:ext cx="4286280" cy="3970318"/>
          </a:xfrm>
          <a:prstGeom prst="rect">
            <a:avLst/>
          </a:prstGeom>
          <a:noFill/>
        </p:spPr>
        <p:txBody>
          <a:bodyPr wrap="square" rtlCol="0">
            <a:spAutoFit/>
          </a:bodyPr>
          <a:lstStyle/>
          <a:p>
            <a:pPr algn="just"/>
            <a:r>
              <a:rPr lang="es-MX" sz="1200" dirty="0" smtClean="0">
                <a:solidFill>
                  <a:schemeClr val="bg1"/>
                </a:solidFill>
              </a:rPr>
              <a:t>En todos los procesos de adjudicación que se lleven a cabo, deberá observarse estrictamente lo establecido en el </a:t>
            </a:r>
            <a:r>
              <a:rPr lang="es-MX" sz="1200" i="1" dirty="0" smtClean="0">
                <a:solidFill>
                  <a:schemeClr val="bg1"/>
                </a:solidFill>
              </a:rPr>
              <a:t>“Manual Administrativo de Aplicación General en Materia de Adquisiciones, Arrendamientos y Servicios del Sector Público”.</a:t>
            </a:r>
          </a:p>
          <a:p>
            <a:pPr algn="just"/>
            <a:endParaRPr lang="es-MX" sz="1200" dirty="0" smtClean="0">
              <a:solidFill>
                <a:schemeClr val="bg1"/>
              </a:solidFill>
            </a:endParaRPr>
          </a:p>
          <a:p>
            <a:pPr algn="just"/>
            <a:r>
              <a:rPr lang="es-MX" sz="1200" dirty="0" smtClean="0">
                <a:solidFill>
                  <a:schemeClr val="bg1"/>
                </a:solidFill>
              </a:rPr>
              <a:t>Es también recomendable llevar a cabo conciliaciones de cifras entre las áreas que intervienen en los procesos de requisición, adjudicación y pago. </a:t>
            </a:r>
          </a:p>
          <a:p>
            <a:pPr algn="just"/>
            <a:endParaRPr lang="es-MX" sz="1200" dirty="0" smtClean="0">
              <a:solidFill>
                <a:schemeClr val="bg1"/>
              </a:solidFill>
            </a:endParaRPr>
          </a:p>
          <a:p>
            <a:pPr algn="just"/>
            <a:r>
              <a:rPr lang="es-MX" sz="1200" dirty="0" smtClean="0">
                <a:solidFill>
                  <a:schemeClr val="bg1"/>
                </a:solidFill>
              </a:rPr>
              <a:t>Cuidar la observancia de lo dispuesto en la Ley de Adquisiciones, Arrendamientos y Servicios del Sector Público, por lo que hace a la selección de los procedimientos para las adquisiciones, la formulación de bases y el desarrollo de cualquiera de los procesos de adjudicación.</a:t>
            </a:r>
          </a:p>
          <a:p>
            <a:pPr algn="just"/>
            <a:endParaRPr lang="es-MX" sz="1200" dirty="0" smtClean="0">
              <a:solidFill>
                <a:schemeClr val="bg1"/>
              </a:solidFill>
            </a:endParaRPr>
          </a:p>
          <a:p>
            <a:pPr algn="just"/>
            <a:r>
              <a:rPr lang="es-MX" sz="1200" dirty="0" smtClean="0">
                <a:solidFill>
                  <a:schemeClr val="bg1"/>
                </a:solidFill>
              </a:rPr>
              <a:t>Para los casos de la no formalización de los contratos por causas imputables a los proveedores, deberá cuidarse que se apliquen las sanciones establecidas en las disposiciones normativas. </a:t>
            </a:r>
          </a:p>
          <a:p>
            <a:pPr algn="just"/>
            <a:endParaRPr lang="es-MX" sz="1200" dirty="0" smtClean="0">
              <a:solidFill>
                <a:schemeClr val="bg1"/>
              </a:solidFill>
            </a:endParaRPr>
          </a:p>
          <a:p>
            <a:pPr algn="just"/>
            <a:endParaRPr lang="es-MX" sz="12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755576" y="1268760"/>
          <a:ext cx="8064896" cy="5496560"/>
        </p:xfrm>
        <a:graphic>
          <a:graphicData uri="http://schemas.openxmlformats.org/drawingml/2006/table">
            <a:tbl>
              <a:tblPr firstRow="1" bandRow="1">
                <a:tableStyleId>{073A0DAA-6AF3-43AB-8588-CEC1D06C72B9}</a:tableStyleId>
              </a:tblPr>
              <a:tblGrid>
                <a:gridCol w="1607840"/>
                <a:gridCol w="1992560"/>
                <a:gridCol w="4464496"/>
              </a:tblGrid>
              <a:tr h="370840">
                <a:tc>
                  <a:txBody>
                    <a:bodyPr/>
                    <a:lstStyle/>
                    <a:p>
                      <a:pPr algn="ctr"/>
                      <a:r>
                        <a:rPr lang="es-MX" dirty="0" smtClean="0"/>
                        <a:t>RUBRO</a:t>
                      </a:r>
                      <a:endParaRPr lang="es-MX" dirty="0"/>
                    </a:p>
                  </a:txBody>
                  <a:tcPr/>
                </a:tc>
                <a:tc>
                  <a:txBody>
                    <a:bodyPr/>
                    <a:lstStyle/>
                    <a:p>
                      <a:pPr algn="ctr"/>
                      <a:r>
                        <a:rPr lang="es-MX" dirty="0" smtClean="0"/>
                        <a:t>PROBLEMÁTICA</a:t>
                      </a:r>
                      <a:endParaRPr lang="es-MX" dirty="0"/>
                    </a:p>
                  </a:txBody>
                  <a:tcPr/>
                </a:tc>
                <a:tc>
                  <a:txBody>
                    <a:bodyPr/>
                    <a:lstStyle/>
                    <a:p>
                      <a:pPr algn="ctr"/>
                      <a:r>
                        <a:rPr lang="es-MX" dirty="0" smtClean="0"/>
                        <a:t>ALTERNATIVA DE SOLUCIÓN</a:t>
                      </a:r>
                      <a:endParaRPr lang="es-MX" dirty="0"/>
                    </a:p>
                  </a:txBody>
                  <a:tcPr/>
                </a:tc>
              </a:tr>
              <a:tr h="370840">
                <a:tc>
                  <a:txBody>
                    <a:bodyPr/>
                    <a:lstStyle/>
                    <a:p>
                      <a:endParaRPr lang="es-MX" dirty="0"/>
                    </a:p>
                  </a:txBody>
                  <a:tcPr/>
                </a:tc>
                <a:tc>
                  <a:txBody>
                    <a:bodyPr/>
                    <a:lstStyle/>
                    <a:p>
                      <a:pPr algn="ctr" fontAlgn="b"/>
                      <a:endParaRPr lang="es-MX" sz="1100" b="0" i="0" u="none" strike="noStrike" dirty="0">
                        <a:solidFill>
                          <a:srgbClr val="000000"/>
                        </a:solidFill>
                        <a:latin typeface="Calibri"/>
                      </a:endParaRPr>
                    </a:p>
                  </a:txBody>
                  <a:tcPr marL="0" marR="0" marT="0" marB="0" anchor="b"/>
                </a:tc>
                <a:tc>
                  <a:txBody>
                    <a:bodyPr/>
                    <a:lstStyle/>
                    <a:p>
                      <a:endParaRPr lang="es-MX" dirty="0"/>
                    </a:p>
                  </a:txBody>
                  <a:tcPr/>
                </a:tc>
              </a:tr>
              <a:tr h="370840">
                <a:tc>
                  <a:txBody>
                    <a:bodyPr/>
                    <a:lstStyle/>
                    <a:p>
                      <a:endParaRPr lang="es-MX" dirty="0" smtClean="0"/>
                    </a:p>
                    <a:p>
                      <a:endParaRPr lang="es-MX" dirty="0" smtClean="0"/>
                    </a:p>
                    <a:p>
                      <a:endParaRPr lang="es-MX" dirty="0" smtClean="0"/>
                    </a:p>
                    <a:p>
                      <a:endParaRPr lang="es-MX" dirty="0" smtClean="0"/>
                    </a:p>
                    <a:p>
                      <a:endParaRPr lang="es-MX" dirty="0" smtClean="0"/>
                    </a:p>
                    <a:p>
                      <a:endParaRPr lang="es-MX" dirty="0" smtClean="0"/>
                    </a:p>
                    <a:p>
                      <a:r>
                        <a:rPr lang="es-MX" dirty="0" smtClean="0"/>
                        <a:t>RECURSOS MATERIALES</a:t>
                      </a:r>
                    </a:p>
                    <a:p>
                      <a:endParaRPr lang="es-MX" dirty="0" smtClean="0"/>
                    </a:p>
                    <a:p>
                      <a:endParaRPr lang="es-MX" dirty="0" smtClean="0"/>
                    </a:p>
                    <a:p>
                      <a:endParaRPr lang="es-MX" dirty="0" smtClean="0"/>
                    </a:p>
                    <a:p>
                      <a:endParaRPr lang="es-MX" dirty="0" smtClean="0"/>
                    </a:p>
                    <a:p>
                      <a:endParaRPr lang="es-MX" dirty="0" smtClean="0"/>
                    </a:p>
                    <a:p>
                      <a:endParaRPr lang="es-MX" dirty="0" smtClean="0"/>
                    </a:p>
                    <a:p>
                      <a:endParaRPr lang="es-MX" dirty="0" smtClean="0"/>
                    </a:p>
                    <a:p>
                      <a:endParaRPr lang="es-MX" dirty="0" smtClean="0"/>
                    </a:p>
                    <a:p>
                      <a:endParaRPr lang="es-MX" dirty="0"/>
                    </a:p>
                  </a:txBody>
                  <a:tcPr/>
                </a:tc>
                <a:tc>
                  <a:txBody>
                    <a:bodyPr/>
                    <a:lstStyle/>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txBody>
                  <a:tcPr marL="0" marR="0" marT="0" marB="0" anchor="b"/>
                </a:tc>
                <a:tc>
                  <a:txBody>
                    <a:bodyPr/>
                    <a:lstStyle/>
                    <a:p>
                      <a:pPr marL="0" algn="just" rtl="0" eaLnBrk="1" fontAlgn="b" latinLnBrk="0" hangingPunct="1"/>
                      <a:r>
                        <a:rPr kumimoji="0" lang="es-MX" sz="1200" kern="1200" dirty="0" smtClean="0">
                          <a:solidFill>
                            <a:schemeClr val="dk1"/>
                          </a:solidFill>
                          <a:latin typeface="+mn-lt"/>
                          <a:ea typeface="+mn-ea"/>
                          <a:cs typeface="+mn-cs"/>
                        </a:rPr>
                        <a:t>   </a:t>
                      </a:r>
                    </a:p>
                    <a:p>
                      <a:pPr marL="0" algn="just" rtl="0" eaLnBrk="1" fontAlgn="b" latinLnBrk="0" hangingPunct="1"/>
                      <a:endParaRPr kumimoji="0" lang="es-MX" sz="1200" kern="1200" dirty="0" smtClean="0">
                        <a:solidFill>
                          <a:schemeClr val="dk1"/>
                        </a:solidFill>
                        <a:latin typeface="+mn-lt"/>
                        <a:ea typeface="+mn-ea"/>
                        <a:cs typeface="+mn-cs"/>
                      </a:endParaRPr>
                    </a:p>
                  </a:txBody>
                  <a:tcPr marL="0" marR="0" marT="0" marB="0"/>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899592" y="0"/>
            <a:ext cx="838200" cy="1152525"/>
          </a:xfrm>
          <a:prstGeom prst="rect">
            <a:avLst/>
          </a:prstGeom>
          <a:noFill/>
          <a:ln w="9525">
            <a:noFill/>
            <a:miter lim="800000"/>
            <a:headEnd/>
            <a:tailEnd/>
          </a:ln>
        </p:spPr>
      </p:pic>
      <p:sp>
        <p:nvSpPr>
          <p:cNvPr id="6" name="5 CuadroTexto"/>
          <p:cNvSpPr txBox="1"/>
          <p:nvPr/>
        </p:nvSpPr>
        <p:spPr>
          <a:xfrm>
            <a:off x="4500562" y="2071678"/>
            <a:ext cx="4143404" cy="4708981"/>
          </a:xfrm>
          <a:prstGeom prst="rect">
            <a:avLst/>
          </a:prstGeom>
          <a:noFill/>
        </p:spPr>
        <p:txBody>
          <a:bodyPr wrap="square" rtlCol="0">
            <a:spAutoFit/>
          </a:bodyPr>
          <a:lstStyle/>
          <a:p>
            <a:pPr algn="just"/>
            <a:r>
              <a:rPr lang="es-MX" sz="1200" dirty="0" smtClean="0">
                <a:solidFill>
                  <a:schemeClr val="bg1"/>
                </a:solidFill>
              </a:rPr>
              <a:t>Implementar lo establecido en el numeral 5.6.1 </a:t>
            </a:r>
            <a:r>
              <a:rPr lang="es-MX" sz="1200" i="1" dirty="0" smtClean="0">
                <a:solidFill>
                  <a:schemeClr val="bg1"/>
                </a:solidFill>
              </a:rPr>
              <a:t>"recepción, resguardo y registro de bienes en almacén", </a:t>
            </a:r>
            <a:r>
              <a:rPr lang="es-MX" sz="1200" dirty="0" smtClean="0">
                <a:solidFill>
                  <a:schemeClr val="bg1"/>
                </a:solidFill>
              </a:rPr>
              <a:t>apartado </a:t>
            </a:r>
            <a:r>
              <a:rPr lang="es-MX" sz="1200" i="1" dirty="0" smtClean="0">
                <a:solidFill>
                  <a:schemeClr val="bg1"/>
                </a:solidFill>
              </a:rPr>
              <a:t>"actividades secuenciales por responsable"</a:t>
            </a:r>
            <a:r>
              <a:rPr lang="es-MX" sz="1200" dirty="0" smtClean="0">
                <a:solidFill>
                  <a:schemeClr val="bg1"/>
                </a:solidFill>
              </a:rPr>
              <a:t>, por lo que se refiere a las fechas de entrega del informe de incumplimiento del proveedor por entregas extemporáneas, así como, los art. 214 y 217 del Acuerdo por el que se establecen las Disposiciones en Materia de Recursos Materiales y Servicios Generales, publicado en el DOF el 20/07/2011. </a:t>
            </a:r>
          </a:p>
          <a:p>
            <a:pPr algn="just"/>
            <a:endParaRPr lang="es-MX" sz="1200" dirty="0" smtClean="0">
              <a:solidFill>
                <a:schemeClr val="bg1"/>
              </a:solidFill>
            </a:endParaRPr>
          </a:p>
          <a:p>
            <a:pPr algn="just"/>
            <a:r>
              <a:rPr lang="es-MX" sz="1200" dirty="0" smtClean="0">
                <a:solidFill>
                  <a:schemeClr val="bg1"/>
                </a:solidFill>
              </a:rPr>
              <a:t>Verificar el control interno que se tiene para dar seguimiento a la entrega-recepción de los bienes y/o servicios e identificar los puntos débiles que están ocasionando las deficiencias, definir de acuerdo a la normatividad aplicable, el área responsable del seguimiento de la entrega-recepción de los bienes y/o servicios, quien deberá otorgar su visto bueno a entera satisfacción para que se realice el pago a los proveedores, y en su caso se apliquen las penalizaciones que procedan.</a:t>
            </a:r>
          </a:p>
          <a:p>
            <a:endParaRPr lang="es-MX" sz="1200" dirty="0" smtClean="0">
              <a:solidFill>
                <a:schemeClr val="bg1"/>
              </a:solidFill>
            </a:endParaRPr>
          </a:p>
          <a:p>
            <a:endParaRPr lang="es-MX" sz="1200" dirty="0" smtClean="0">
              <a:solidFill>
                <a:schemeClr val="bg1"/>
              </a:solidFill>
            </a:endParaRPr>
          </a:p>
          <a:p>
            <a:endParaRPr lang="es-MX" sz="1200" dirty="0" smtClean="0">
              <a:solidFill>
                <a:schemeClr val="bg1"/>
              </a:solidFill>
            </a:endParaRPr>
          </a:p>
          <a:p>
            <a:endParaRPr lang="es-MX" sz="1200" dirty="0" smtClean="0">
              <a:solidFill>
                <a:schemeClr val="bg1"/>
              </a:solidFill>
            </a:endParaRPr>
          </a:p>
          <a:p>
            <a:endParaRPr lang="es-MX" sz="1200" dirty="0" smtClean="0">
              <a:solidFill>
                <a:schemeClr val="bg1"/>
              </a:solidFill>
            </a:endParaRPr>
          </a:p>
          <a:p>
            <a:endParaRPr lang="es-MX" sz="1200" dirty="0">
              <a:solidFill>
                <a:schemeClr val="bg1"/>
              </a:solidFill>
            </a:endParaRPr>
          </a:p>
        </p:txBody>
      </p:sp>
      <p:sp>
        <p:nvSpPr>
          <p:cNvPr id="9" name="8 CuadroTexto"/>
          <p:cNvSpPr txBox="1"/>
          <p:nvPr/>
        </p:nvSpPr>
        <p:spPr>
          <a:xfrm>
            <a:off x="2428860" y="3643314"/>
            <a:ext cx="1857388" cy="461665"/>
          </a:xfrm>
          <a:prstGeom prst="rect">
            <a:avLst/>
          </a:prstGeom>
          <a:noFill/>
        </p:spPr>
        <p:txBody>
          <a:bodyPr wrap="square" rtlCol="0">
            <a:spAutoFit/>
          </a:bodyPr>
          <a:lstStyle/>
          <a:p>
            <a:pPr algn="ctr" fontAlgn="b"/>
            <a:r>
              <a:rPr lang="es-MX" sz="1200" dirty="0" smtClean="0">
                <a:solidFill>
                  <a:schemeClr val="dk1"/>
                </a:solidFill>
              </a:rPr>
              <a:t>Recepción de los Bienes y Servicios Adquiridos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p:cNvPicPr>
            <a:picLocks noChangeAspect="1" noChangeArrowheads="1"/>
          </p:cNvPicPr>
          <p:nvPr/>
        </p:nvPicPr>
        <p:blipFill>
          <a:blip r:embed="rId2" cstate="print"/>
          <a:srcRect/>
          <a:stretch>
            <a:fillRect/>
          </a:stretch>
        </p:blipFill>
        <p:spPr bwMode="auto">
          <a:xfrm>
            <a:off x="899592" y="0"/>
            <a:ext cx="838200" cy="1152525"/>
          </a:xfrm>
          <a:prstGeom prst="rect">
            <a:avLst/>
          </a:prstGeom>
          <a:noFill/>
          <a:ln w="9525">
            <a:noFill/>
            <a:miter lim="800000"/>
            <a:headEnd/>
            <a:tailEnd/>
          </a:ln>
        </p:spPr>
      </p:pic>
      <p:sp>
        <p:nvSpPr>
          <p:cNvPr id="10" name="9 CuadroTexto"/>
          <p:cNvSpPr txBox="1"/>
          <p:nvPr/>
        </p:nvSpPr>
        <p:spPr>
          <a:xfrm>
            <a:off x="1259632" y="1412776"/>
            <a:ext cx="4968552" cy="4185761"/>
          </a:xfrm>
          <a:prstGeom prst="rect">
            <a:avLst/>
          </a:prstGeom>
          <a:noFill/>
        </p:spPr>
        <p:txBody>
          <a:bodyPr wrap="square" rtlCol="0">
            <a:spAutoFit/>
          </a:bodyPr>
          <a:lstStyle/>
          <a:p>
            <a:r>
              <a:rPr lang="es-MX" dirty="0" smtClean="0"/>
              <a:t>C.P. Víctor Tomás Solis Díaz</a:t>
            </a:r>
          </a:p>
          <a:p>
            <a:r>
              <a:rPr lang="es-MX" sz="1600" dirty="0" smtClean="0"/>
              <a:t>Jefe de la División de Contabilidad</a:t>
            </a:r>
          </a:p>
          <a:p>
            <a:endParaRPr lang="es-MX" dirty="0" smtClean="0"/>
          </a:p>
          <a:p>
            <a:r>
              <a:rPr lang="es-MX" sz="1600" dirty="0" smtClean="0"/>
              <a:t>Personal de Apoyo de la División de Contabilidad:</a:t>
            </a:r>
          </a:p>
          <a:p>
            <a:endParaRPr lang="es-MX" dirty="0" smtClean="0"/>
          </a:p>
          <a:p>
            <a:r>
              <a:rPr lang="es-MX" dirty="0" smtClean="0"/>
              <a:t>    C.P. Marisol Jiménez Santiago</a:t>
            </a:r>
          </a:p>
          <a:p>
            <a:r>
              <a:rPr lang="es-MX" dirty="0" smtClean="0"/>
              <a:t>            majimenezs@ipn.mx	</a:t>
            </a:r>
          </a:p>
          <a:p>
            <a:r>
              <a:rPr lang="es-MX" dirty="0" smtClean="0"/>
              <a:t>    C.P. Rocío Partida Castro</a:t>
            </a:r>
          </a:p>
          <a:p>
            <a:r>
              <a:rPr lang="es-MX" dirty="0" smtClean="0"/>
              <a:t>            rpartida@ipn.mx</a:t>
            </a:r>
          </a:p>
          <a:p>
            <a:r>
              <a:rPr lang="es-MX" dirty="0" smtClean="0"/>
              <a:t>    C.P. Fernando García Mijangos</a:t>
            </a:r>
          </a:p>
          <a:p>
            <a:r>
              <a:rPr lang="es-MX" dirty="0" smtClean="0"/>
              <a:t>            fegarciam@ipn.mx</a:t>
            </a:r>
          </a:p>
          <a:p>
            <a:r>
              <a:rPr lang="es-MX" dirty="0" smtClean="0"/>
              <a:t>    C.P. Roberto Rodríguez Botello</a:t>
            </a:r>
          </a:p>
          <a:p>
            <a:r>
              <a:rPr lang="es-MX" dirty="0" smtClean="0"/>
              <a:t>            rrodriguezb@ipn.mx</a:t>
            </a:r>
          </a:p>
          <a:p>
            <a:r>
              <a:rPr lang="es-MX" dirty="0" smtClean="0"/>
              <a:t>            Ext. 51066</a:t>
            </a:r>
          </a:p>
          <a:p>
            <a:endParaRPr lang="es-MX" dirty="0"/>
          </a:p>
        </p:txBody>
      </p:sp>
      <p:sp>
        <p:nvSpPr>
          <p:cNvPr id="1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fontScale="92500" lnSpcReduction="10000"/>
          </a:bodyPr>
          <a:lstStyle/>
          <a:p>
            <a:pPr algn="just"/>
            <a:endParaRPr lang="es-MX" dirty="0" smtClean="0">
              <a:latin typeface="Arial Narrow" pitchFamily="34" charset="0"/>
            </a:endParaRPr>
          </a:p>
          <a:p>
            <a:pPr algn="just"/>
            <a:r>
              <a:rPr lang="es-MX" sz="2000" dirty="0" smtClean="0">
                <a:latin typeface="Arial Narrow" pitchFamily="34" charset="0"/>
              </a:rPr>
              <a:t>Esa consideración nos permite establecer que durante el ejercicio 2011 se incurrió  en observaciones ya establecidas en años anteriores, por consecuencia, las </a:t>
            </a:r>
            <a:r>
              <a:rPr lang="es-MX" sz="2000" i="1" dirty="0" smtClean="0">
                <a:latin typeface="Arial Narrow" pitchFamily="34" charset="0"/>
              </a:rPr>
              <a:t>recomendaciones preventivas </a:t>
            </a:r>
            <a:r>
              <a:rPr lang="es-MX" sz="2000" dirty="0" smtClean="0">
                <a:latin typeface="Arial Narrow" pitchFamily="34" charset="0"/>
              </a:rPr>
              <a:t>no fueron atendidas en los términos en los que fueron establecidas por los órganos fiscalizadores. </a:t>
            </a:r>
            <a:endParaRPr lang="es-MX" dirty="0" smtClean="0">
              <a:latin typeface="Arial Narrow" pitchFamily="34" charset="0"/>
            </a:endParaRPr>
          </a:p>
          <a:p>
            <a:pPr algn="just"/>
            <a:endParaRPr lang="es-MX" dirty="0" smtClean="0">
              <a:latin typeface="Arial Narrow" pitchFamily="34" charset="0"/>
            </a:endParaRPr>
          </a:p>
          <a:p>
            <a:pPr algn="just"/>
            <a:r>
              <a:rPr lang="es-MX" sz="2000" dirty="0" smtClean="0">
                <a:latin typeface="Arial Narrow" pitchFamily="34" charset="0"/>
              </a:rPr>
              <a:t>Toda observación obliga a cumplir con un proceso para su atención, inicialmente enfocarse a la implementación de medidas correctivas y resolutivas que logren  corregir los términos que originaron los señalamientos del órgano fiscalizador  y  en segundo término, establecer medidas de control interno que eviten incurrir nuevamente en la misma observación, es decir, para que ésta no se convierta en una </a:t>
            </a:r>
            <a:r>
              <a:rPr lang="es-MX" sz="2000" i="1" dirty="0" smtClean="0">
                <a:solidFill>
                  <a:srgbClr val="FF0000"/>
                </a:solidFill>
                <a:latin typeface="Arial Narrow" pitchFamily="34" charset="0"/>
              </a:rPr>
              <a:t>observación recurrente</a:t>
            </a:r>
            <a:r>
              <a:rPr lang="es-MX" sz="2000" dirty="0" smtClean="0">
                <a:latin typeface="Arial Narrow" pitchFamily="34" charset="0"/>
              </a:rPr>
              <a:t>.</a:t>
            </a:r>
          </a:p>
          <a:p>
            <a:pPr algn="just"/>
            <a:r>
              <a:rPr lang="es-MX" sz="2000" dirty="0" smtClean="0">
                <a:latin typeface="Arial Narrow" pitchFamily="34" charset="0"/>
              </a:rPr>
              <a:t>La Dirección de Recursos Financieros en un esfuerzo por alcanzar la eficiencia en el ejercicio y control de los recursos, en concordancia con la Ley General de Contabilidad Gubernamental y los  lineamientos emitidos por el Consejo  Nacional de Armonización Contable (CONAC), está actualmente en el proceso de diseño e implementación del Sistema Institucional de Gestión Administrativa (SIG@) en su versión contable</a:t>
            </a:r>
          </a:p>
        </p:txBody>
      </p:sp>
      <p:pic>
        <p:nvPicPr>
          <p:cNvPr id="4" name="Picture 7"/>
          <p:cNvPicPr>
            <a:picLocks noChangeAspect="1" noChangeArrowheads="1"/>
          </p:cNvPicPr>
          <p:nvPr/>
        </p:nvPicPr>
        <p:blipFill>
          <a:blip r:embed="rId2" cstate="print"/>
          <a:srcRect/>
          <a:stretch>
            <a:fillRect/>
          </a:stretch>
        </p:blipFill>
        <p:spPr bwMode="auto">
          <a:xfrm>
            <a:off x="539552" y="188640"/>
            <a:ext cx="838200"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14348" y="1357298"/>
            <a:ext cx="7772400" cy="5041700"/>
          </a:xfrm>
        </p:spPr>
        <p:txBody>
          <a:bodyPr>
            <a:normAutofit/>
          </a:bodyPr>
          <a:lstStyle/>
          <a:p>
            <a:pPr algn="just"/>
            <a:endParaRPr lang="es-MX" sz="2000" dirty="0" smtClean="0">
              <a:latin typeface="Arial Narrow" pitchFamily="34" charset="0"/>
            </a:endParaRPr>
          </a:p>
          <a:p>
            <a:pPr algn="just"/>
            <a:r>
              <a:rPr lang="es-MX" sz="2000" dirty="0" smtClean="0">
                <a:latin typeface="Arial Narrow" pitchFamily="34" charset="0"/>
              </a:rPr>
              <a:t>Los seis principales rubros en los que se tuvieron </a:t>
            </a:r>
            <a:r>
              <a:rPr lang="es-MX" sz="2000" i="1" dirty="0" smtClean="0">
                <a:solidFill>
                  <a:srgbClr val="FF0000"/>
                </a:solidFill>
                <a:latin typeface="Arial Narrow" pitchFamily="34" charset="0"/>
              </a:rPr>
              <a:t>observaciones recurrentes </a:t>
            </a:r>
            <a:r>
              <a:rPr lang="es-MX" sz="2000" dirty="0" smtClean="0">
                <a:latin typeface="Arial Narrow" pitchFamily="34" charset="0"/>
              </a:rPr>
              <a:t>durante el ejercicio 2011</a:t>
            </a:r>
            <a:r>
              <a:rPr lang="es-MX" sz="2000" i="1" dirty="0" smtClean="0">
                <a:solidFill>
                  <a:srgbClr val="FF0000"/>
                </a:solidFill>
                <a:latin typeface="Arial Narrow" pitchFamily="34" charset="0"/>
              </a:rPr>
              <a:t> </a:t>
            </a:r>
            <a:r>
              <a:rPr lang="es-MX" sz="2000" dirty="0" smtClean="0">
                <a:latin typeface="Arial Narrow" pitchFamily="34" charset="0"/>
              </a:rPr>
              <a:t>son los siguientes:</a:t>
            </a:r>
          </a:p>
          <a:p>
            <a:pPr algn="just"/>
            <a:endParaRPr lang="es-MX" sz="2000" dirty="0" smtClean="0">
              <a:latin typeface="Arial Narrow" pitchFamily="34" charset="0"/>
            </a:endParaRPr>
          </a:p>
          <a:p>
            <a:pPr marL="1343025" marR="45720" lvl="3" algn="just">
              <a:buSzPct val="95000"/>
              <a:buFont typeface="Arial" pitchFamily="34" charset="0"/>
              <a:buChar char="•"/>
            </a:pPr>
            <a:r>
              <a:rPr lang="es-MX" b="1" dirty="0" smtClean="0"/>
              <a:t>BECAS </a:t>
            </a:r>
            <a:endParaRPr lang="es-MX" b="1" dirty="0" smtClean="0"/>
          </a:p>
          <a:p>
            <a:pPr lvl="3" algn="just">
              <a:buFont typeface="Wingdings" pitchFamily="2" charset="2"/>
              <a:buChar char="§"/>
            </a:pPr>
            <a:r>
              <a:rPr lang="es-MX" b="1" dirty="0" smtClean="0"/>
              <a:t>PRESUPUESTO</a:t>
            </a:r>
          </a:p>
          <a:p>
            <a:pPr lvl="3" algn="just">
              <a:buFont typeface="Wingdings" pitchFamily="2" charset="2"/>
              <a:buChar char="§"/>
            </a:pPr>
            <a:r>
              <a:rPr lang="es-MX" b="1" dirty="0" smtClean="0"/>
              <a:t>ACTIVO FIJO</a:t>
            </a:r>
          </a:p>
          <a:p>
            <a:pPr lvl="3" algn="just">
              <a:buFont typeface="Wingdings" pitchFamily="2" charset="2"/>
              <a:buChar char="§"/>
            </a:pPr>
            <a:r>
              <a:rPr lang="es-MX" b="1" dirty="0" smtClean="0"/>
              <a:t>INGRESOS AUTOGENERADOS</a:t>
            </a:r>
          </a:p>
          <a:p>
            <a:pPr lvl="3" algn="just">
              <a:buFont typeface="Wingdings" pitchFamily="2" charset="2"/>
              <a:buChar char="§"/>
            </a:pPr>
            <a:r>
              <a:rPr lang="es-MX" b="1" dirty="0" smtClean="0"/>
              <a:t>RECURSOS MATERIALES</a:t>
            </a:r>
            <a:r>
              <a:rPr lang="es-MX" dirty="0" smtClean="0"/>
              <a:t> </a:t>
            </a:r>
            <a:endParaRPr lang="es-MX" b="1" dirty="0" smtClean="0"/>
          </a:p>
          <a:p>
            <a:pPr algn="just"/>
            <a:endParaRPr lang="es-MX" b="1" dirty="0" smtClean="0"/>
          </a:p>
          <a:p>
            <a:pPr algn="just"/>
            <a:endParaRPr lang="es-MX" b="1" dirty="0" smtClean="0"/>
          </a:p>
          <a:p>
            <a:pPr algn="just"/>
            <a:endParaRPr lang="es-MX" dirty="0">
              <a:latin typeface="Arial Narrow" pitchFamily="34" charset="0"/>
            </a:endParaRPr>
          </a:p>
        </p:txBody>
      </p:sp>
      <p:pic>
        <p:nvPicPr>
          <p:cNvPr id="4" name="Picture 7"/>
          <p:cNvPicPr>
            <a:picLocks noChangeAspect="1" noChangeArrowheads="1"/>
          </p:cNvPicPr>
          <p:nvPr/>
        </p:nvPicPr>
        <p:blipFill>
          <a:blip r:embed="rId2" cstate="print"/>
          <a:srcRect/>
          <a:stretch>
            <a:fillRect/>
          </a:stretch>
        </p:blipFill>
        <p:spPr bwMode="auto">
          <a:xfrm>
            <a:off x="539552" y="188640"/>
            <a:ext cx="838200"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395536" y="1124744"/>
          <a:ext cx="8280920" cy="5733256"/>
        </p:xfrm>
        <a:graphic>
          <a:graphicData uri="http://schemas.openxmlformats.org/drawingml/2006/table">
            <a:tbl>
              <a:tblPr firstRow="1" bandRow="1">
                <a:tableStyleId>{073A0DAA-6AF3-43AB-8588-CEC1D06C72B9}</a:tableStyleId>
              </a:tblPr>
              <a:tblGrid>
                <a:gridCol w="1152128"/>
                <a:gridCol w="2016224"/>
                <a:gridCol w="5112568"/>
              </a:tblGrid>
              <a:tr h="640417">
                <a:tc>
                  <a:txBody>
                    <a:bodyPr/>
                    <a:lstStyle/>
                    <a:p>
                      <a:pPr algn="ctr"/>
                      <a:r>
                        <a:rPr lang="es-MX" dirty="0" smtClean="0"/>
                        <a:t>RUBRO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PROBLEMÁTICA</a:t>
                      </a:r>
                    </a:p>
                    <a:p>
                      <a:pPr algn="ctr"/>
                      <a:endParaRPr lang="es-MX" dirty="0"/>
                    </a:p>
                  </a:txBody>
                  <a:tcPr/>
                </a:tc>
                <a:tc>
                  <a:txBody>
                    <a:bodyPr/>
                    <a:lstStyle/>
                    <a:p>
                      <a:pPr algn="ctr"/>
                      <a:r>
                        <a:rPr lang="es-MX" dirty="0" smtClean="0"/>
                        <a:t>ALTERNATIVA  DE SOLUCIÓN</a:t>
                      </a:r>
                      <a:endParaRPr lang="es-MX" dirty="0"/>
                    </a:p>
                  </a:txBody>
                  <a:tcPr/>
                </a:tc>
              </a:tr>
              <a:tr h="243968">
                <a:tc>
                  <a:txBody>
                    <a:bodyPr/>
                    <a:lstStyle/>
                    <a:p>
                      <a:endParaRPr lang="es-MX" sz="1000" dirty="0"/>
                    </a:p>
                  </a:txBody>
                  <a:tcPr/>
                </a:tc>
                <a:tc>
                  <a:txBody>
                    <a:bodyPr/>
                    <a:lstStyle/>
                    <a:p>
                      <a:endParaRPr lang="es-MX" sz="1000" dirty="0"/>
                    </a:p>
                  </a:txBody>
                  <a:tcPr/>
                </a:tc>
                <a:tc>
                  <a:txBody>
                    <a:bodyPr/>
                    <a:lstStyle/>
                    <a:p>
                      <a:endParaRPr lang="es-MX" sz="1000" dirty="0"/>
                    </a:p>
                  </a:txBody>
                  <a:tcPr/>
                </a:tc>
              </a:tr>
              <a:tr h="4848871">
                <a:tc>
                  <a:txBody>
                    <a:bodyPr/>
                    <a:lstStyle/>
                    <a:p>
                      <a:pPr algn="ctr"/>
                      <a:endParaRPr lang="es-MX" dirty="0" smtClean="0"/>
                    </a:p>
                    <a:p>
                      <a:pPr algn="ctr"/>
                      <a:endParaRPr lang="es-MX" dirty="0" smtClean="0"/>
                    </a:p>
                    <a:p>
                      <a:pPr algn="ctr"/>
                      <a:r>
                        <a:rPr lang="es-MX" sz="1400" dirty="0" smtClean="0"/>
                        <a:t>BECAS</a:t>
                      </a:r>
                      <a:endParaRPr lang="es-MX" sz="1400" dirty="0"/>
                    </a:p>
                  </a:txBody>
                  <a:tcPr/>
                </a:tc>
                <a:tc>
                  <a:txBody>
                    <a:bodyPr/>
                    <a:lstStyle/>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r>
                        <a:rPr kumimoji="0" lang="es-MX" sz="1400" kern="1200" dirty="0" smtClean="0">
                          <a:solidFill>
                            <a:schemeClr val="dk1"/>
                          </a:solidFill>
                          <a:latin typeface="+mn-lt"/>
                          <a:ea typeface="+mn-ea"/>
                          <a:cs typeface="+mn-cs"/>
                        </a:rPr>
                        <a:t>Metodología de Pago</a:t>
                      </a: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r>
                        <a:rPr kumimoji="0" lang="es-MX" sz="1400" kern="1200" dirty="0" smtClean="0">
                          <a:solidFill>
                            <a:schemeClr val="dk1"/>
                          </a:solidFill>
                          <a:latin typeface="+mn-lt"/>
                          <a:ea typeface="+mn-ea"/>
                          <a:cs typeface="+mn-cs"/>
                        </a:rPr>
                        <a:t> Otorgamiento de Becas</a:t>
                      </a: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r>
                        <a:rPr kumimoji="0" lang="es-MX" sz="1400" kern="1200" dirty="0" smtClean="0">
                          <a:solidFill>
                            <a:schemeClr val="dk1"/>
                          </a:solidFill>
                          <a:latin typeface="+mn-lt"/>
                          <a:ea typeface="+mn-ea"/>
                          <a:cs typeface="+mn-cs"/>
                        </a:rPr>
                        <a:t> </a:t>
                      </a: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r>
                        <a:rPr kumimoji="0" lang="es-MX" sz="1400" kern="1200" dirty="0" smtClean="0">
                          <a:solidFill>
                            <a:schemeClr val="dk1"/>
                          </a:solidFill>
                          <a:latin typeface="+mn-lt"/>
                          <a:ea typeface="+mn-ea"/>
                          <a:cs typeface="+mn-cs"/>
                        </a:rPr>
                        <a:t>Padrón Nacional de Becarios</a:t>
                      </a:r>
                    </a:p>
                    <a:p>
                      <a:pPr algn="ctr"/>
                      <a:endParaRPr lang="es-MX" dirty="0"/>
                    </a:p>
                  </a:txBody>
                  <a:tcPr/>
                </a:tc>
                <a:tc>
                  <a:txBody>
                    <a:bodyPr/>
                    <a:lstStyle/>
                    <a:p>
                      <a:pPr algn="just">
                        <a:buFont typeface="Wingdings" pitchFamily="2" charset="2"/>
                        <a:buChar char="v"/>
                      </a:pPr>
                      <a:r>
                        <a:rPr lang="es-MX" sz="1200" dirty="0" smtClean="0"/>
                        <a:t> Como resultado de las revisiones que Órganos Fiscalizadores han llevado a cabo al concepto de subsidios por concepto de Becas, la Dirección de Recursos Financieros en coordinación con la Secretaría de Investigación y Posgrado y la Dirección de Servicios Estudiantiles, llevan a cabo negociaciones con la Tesorería de la Federación para incorporar al sistema</a:t>
                      </a:r>
                      <a:r>
                        <a:rPr lang="es-MX" sz="1200" baseline="0" dirty="0" smtClean="0"/>
                        <a:t> Cuenta Única de Tesorería (CUT), el pago a los becarios del Instituto. Esta medida permitirá utilizar los medios de que dispone el sistema CUT para cubrir los apoyos por becas a los aproximadamente 52 mil becarios que se tienen registrados  actualmente  en el Instituto.</a:t>
                      </a:r>
                    </a:p>
                    <a:p>
                      <a:pPr algn="just"/>
                      <a:endParaRPr lang="es-MX" sz="1200" baseline="0" dirty="0" smtClean="0"/>
                    </a:p>
                    <a:p>
                      <a:pPr algn="just"/>
                      <a:r>
                        <a:rPr lang="es-MX" sz="1200" dirty="0" smtClean="0"/>
                        <a:t>Otro proyecto en proceso es la aprobación del "Reglamento General de Becas para Alumnos del Instituto Politécnico Nacional" por parte del Comité Institucional de Becas, Estímulos y Otros Medios de Apoyo, así como la emisión de los lineamientos que regularán el proceso para el otorgamiento de becas. </a:t>
                      </a:r>
                    </a:p>
                    <a:p>
                      <a:pPr algn="just"/>
                      <a:endParaRPr lang="es-MX" sz="1200" dirty="0" smtClean="0"/>
                    </a:p>
                    <a:p>
                      <a:pPr algn="just"/>
                      <a:r>
                        <a:rPr lang="es-MX" sz="1200" dirty="0" smtClean="0"/>
                        <a:t>Una de las medidas preventivas recomendada por</a:t>
                      </a:r>
                      <a:r>
                        <a:rPr lang="es-MX" sz="1200" baseline="0" dirty="0" smtClean="0"/>
                        <a:t> los Órganos Fiscalizadores, es i</a:t>
                      </a:r>
                      <a:r>
                        <a:rPr kumimoji="0" lang="es-MX" sz="1200" kern="1200" dirty="0" smtClean="0">
                          <a:solidFill>
                            <a:schemeClr val="dk1"/>
                          </a:solidFill>
                          <a:latin typeface="+mn-lt"/>
                          <a:ea typeface="+mn-ea"/>
                          <a:cs typeface="+mn-cs"/>
                        </a:rPr>
                        <a:t>ntegrar el padrón de beneficiarios en el que deberá incluirse la siguiente información: becario, nombre del programa y monto de subsidio,</a:t>
                      </a:r>
                      <a:r>
                        <a:rPr kumimoji="0" lang="es-MX" sz="1200" kern="1200" baseline="0" dirty="0" smtClean="0">
                          <a:solidFill>
                            <a:schemeClr val="dk1"/>
                          </a:solidFill>
                          <a:latin typeface="+mn-lt"/>
                          <a:ea typeface="+mn-ea"/>
                          <a:cs typeface="+mn-cs"/>
                        </a:rPr>
                        <a:t> asimismo, se elaboran car</a:t>
                      </a:r>
                      <a:r>
                        <a:rPr kumimoji="0" lang="es-MX" sz="1200" kern="1200" dirty="0" smtClean="0">
                          <a:solidFill>
                            <a:schemeClr val="dk1"/>
                          </a:solidFill>
                          <a:latin typeface="+mn-lt"/>
                          <a:ea typeface="+mn-ea"/>
                          <a:cs typeface="+mn-cs"/>
                        </a:rPr>
                        <a:t>tas compromiso asentado que los becarios/firmantes no se encuentran inscritos en otros programas que les otorguen becas, en donde además, se indicarán las posibles causas a que podrán ser sujetos y la aplicación de sanciones monetarias o bien que se informe y suspendan las becas de todos los programas. </a:t>
                      </a:r>
                    </a:p>
                    <a:p>
                      <a:pPr algn="just"/>
                      <a:endParaRPr kumimoji="0" lang="es-MX" sz="1200" kern="1200" dirty="0" smtClean="0">
                        <a:solidFill>
                          <a:schemeClr val="dk1"/>
                        </a:solidFill>
                        <a:latin typeface="+mn-lt"/>
                        <a:ea typeface="+mn-ea"/>
                        <a:cs typeface="+mn-cs"/>
                      </a:endParaRPr>
                    </a:p>
                  </a:txBody>
                  <a:tcPr/>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539552" y="188641"/>
            <a:ext cx="838200" cy="936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548680"/>
            <a:ext cx="7772400" cy="504056"/>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395536" y="1124744"/>
          <a:ext cx="8280920" cy="5486400"/>
        </p:xfrm>
        <a:graphic>
          <a:graphicData uri="http://schemas.openxmlformats.org/drawingml/2006/table">
            <a:tbl>
              <a:tblPr firstRow="1" bandRow="1">
                <a:tableStyleId>{073A0DAA-6AF3-43AB-8588-CEC1D06C72B9}</a:tableStyleId>
              </a:tblPr>
              <a:tblGrid>
                <a:gridCol w="1152128"/>
                <a:gridCol w="2016224"/>
                <a:gridCol w="5112568"/>
              </a:tblGrid>
              <a:tr h="370840">
                <a:tc>
                  <a:txBody>
                    <a:bodyPr/>
                    <a:lstStyle/>
                    <a:p>
                      <a:pPr algn="ctr"/>
                      <a:r>
                        <a:rPr lang="es-MX" dirty="0" smtClean="0"/>
                        <a:t>RUBRO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PROBLEMÁTICA</a:t>
                      </a:r>
                    </a:p>
                    <a:p>
                      <a:pPr algn="ctr"/>
                      <a:endParaRPr lang="es-MX" dirty="0"/>
                    </a:p>
                  </a:txBody>
                  <a:tcPr/>
                </a:tc>
                <a:tc>
                  <a:txBody>
                    <a:bodyPr/>
                    <a:lstStyle/>
                    <a:p>
                      <a:pPr algn="ctr"/>
                      <a:r>
                        <a:rPr lang="es-MX" dirty="0" smtClean="0"/>
                        <a:t>ALTERNATIVA DE SOLUCIÓN</a:t>
                      </a:r>
                      <a:endParaRPr lang="es-MX" dirty="0"/>
                    </a:p>
                  </a:txBody>
                  <a:tcPr/>
                </a:tc>
              </a:tr>
              <a:tr h="224016">
                <a:tc>
                  <a:txBody>
                    <a:bodyPr/>
                    <a:lstStyle/>
                    <a:p>
                      <a:endParaRPr lang="es-MX" dirty="0"/>
                    </a:p>
                  </a:txBody>
                  <a:tcPr/>
                </a:tc>
                <a:tc>
                  <a:txBody>
                    <a:bodyPr/>
                    <a:lstStyle/>
                    <a:p>
                      <a:endParaRPr lang="es-MX" dirty="0"/>
                    </a:p>
                  </a:txBody>
                  <a:tcPr/>
                </a:tc>
                <a:tc>
                  <a:txBody>
                    <a:bodyPr/>
                    <a:lstStyle/>
                    <a:p>
                      <a:endParaRPr lang="es-MX" dirty="0"/>
                    </a:p>
                  </a:txBody>
                  <a:tcPr/>
                </a:tc>
              </a:tr>
              <a:tr h="370840">
                <a:tc>
                  <a:txBody>
                    <a:bodyPr/>
                    <a:lstStyle/>
                    <a:p>
                      <a:pPr algn="ctr"/>
                      <a:endParaRPr lang="es-MX" dirty="0" smtClean="0"/>
                    </a:p>
                    <a:p>
                      <a:pPr algn="ctr"/>
                      <a:endParaRPr lang="es-MX" dirty="0" smtClean="0"/>
                    </a:p>
                    <a:p>
                      <a:pPr algn="ctr"/>
                      <a:r>
                        <a:rPr lang="es-MX" sz="1400" dirty="0" smtClean="0"/>
                        <a:t>BECAS</a:t>
                      </a:r>
                      <a:endParaRPr lang="es-MX" sz="1400" dirty="0"/>
                    </a:p>
                  </a:txBody>
                  <a:tcPr/>
                </a:tc>
                <a:tc>
                  <a:txBody>
                    <a:bodyPr/>
                    <a:lstStyle/>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endParaRPr kumimoji="0" lang="es-MX" sz="1400" kern="1200" dirty="0" smtClean="0">
                        <a:solidFill>
                          <a:schemeClr val="dk1"/>
                        </a:solidFill>
                        <a:latin typeface="+mn-lt"/>
                        <a:ea typeface="+mn-ea"/>
                        <a:cs typeface="+mn-cs"/>
                      </a:endParaRPr>
                    </a:p>
                    <a:p>
                      <a:pPr marL="0" algn="ctr" rtl="0" eaLnBrk="1" fontAlgn="b" latinLnBrk="0" hangingPunct="1"/>
                      <a:r>
                        <a:rPr kumimoji="0" lang="es-MX" sz="1400" kern="1200" dirty="0" smtClean="0">
                          <a:solidFill>
                            <a:schemeClr val="dk1"/>
                          </a:solidFill>
                          <a:latin typeface="+mn-lt"/>
                          <a:ea typeface="+mn-ea"/>
                          <a:cs typeface="+mn-cs"/>
                        </a:rPr>
                        <a:t> Padrón Nacional De Becarios</a:t>
                      </a:r>
                    </a:p>
                    <a:p>
                      <a:pPr algn="ctr"/>
                      <a:endParaRPr lang="es-MX" dirty="0"/>
                    </a:p>
                  </a:txBody>
                  <a:tcPr/>
                </a:tc>
                <a:tc>
                  <a:txBody>
                    <a:bodyPr/>
                    <a:lstStyle/>
                    <a:p>
                      <a:pPr algn="just"/>
                      <a:endParaRPr lang="es-MX" sz="1200" dirty="0" smtClean="0"/>
                    </a:p>
                    <a:p>
                      <a:pPr algn="just"/>
                      <a:r>
                        <a:rPr kumimoji="0" lang="es-MX" sz="1200" kern="1200" dirty="0" smtClean="0">
                          <a:solidFill>
                            <a:schemeClr val="dk1"/>
                          </a:solidFill>
                          <a:latin typeface="+mn-lt"/>
                          <a:ea typeface="+mn-ea"/>
                          <a:cs typeface="+mn-cs"/>
                        </a:rPr>
                        <a:t>Por otra parte, habrán de modificarse los lineamientos para la Operación de Becas en los Niveles Medio Superior y Superior del IPN, de acuerdo a lo establecido en las Reglas de Operación del Programa Nacional de Becas (PRONABES), e implementar formatos que contengan la descripción de todos y cada uno de los requisitos solicitados y columnas para anotar el cumplimiento de la entrega de los mismos, y que sean firmados de conformidad de quien entrega y recibe la información.</a:t>
                      </a:r>
                    </a:p>
                    <a:p>
                      <a:pPr algn="just"/>
                      <a:endParaRPr lang="es-MX" sz="1200" dirty="0" smtClean="0"/>
                    </a:p>
                    <a:p>
                      <a:pPr algn="just"/>
                      <a:r>
                        <a:rPr lang="es-MX" sz="1200" dirty="0" smtClean="0"/>
                        <a:t>Integrar los expedientes de los becarios con la documentación que</a:t>
                      </a:r>
                      <a:r>
                        <a:rPr lang="es-MX" sz="1200" baseline="0" dirty="0" smtClean="0"/>
                        <a:t> se indica en las matrices, elaboradas para tal fin.</a:t>
                      </a:r>
                    </a:p>
                    <a:p>
                      <a:pPr algn="just"/>
                      <a:endParaRPr lang="es-MX" sz="1200" baseline="0" dirty="0" smtClean="0"/>
                    </a:p>
                    <a:p>
                      <a:pPr algn="just"/>
                      <a:endParaRPr lang="es-MX" sz="1200" baseline="0" dirty="0" smtClean="0"/>
                    </a:p>
                    <a:p>
                      <a:pPr algn="just"/>
                      <a:endParaRPr lang="es-MX" sz="1200" baseline="0" dirty="0" smtClean="0"/>
                    </a:p>
                    <a:p>
                      <a:pPr algn="just"/>
                      <a:endParaRPr lang="es-MX" sz="1200" baseline="0" dirty="0" smtClean="0"/>
                    </a:p>
                    <a:p>
                      <a:pPr algn="just"/>
                      <a:endParaRPr lang="es-MX" sz="1200" baseline="0" dirty="0" smtClean="0"/>
                    </a:p>
                    <a:p>
                      <a:pPr algn="just"/>
                      <a:endParaRPr lang="es-MX" sz="1200" baseline="0" dirty="0" smtClean="0"/>
                    </a:p>
                    <a:p>
                      <a:pPr algn="just"/>
                      <a:endParaRPr lang="es-MX" sz="1200" baseline="0" dirty="0" smtClean="0"/>
                    </a:p>
                    <a:p>
                      <a:pPr algn="just"/>
                      <a:endParaRPr lang="es-MX" sz="1200" baseline="0" dirty="0" smtClean="0"/>
                    </a:p>
                    <a:p>
                      <a:pPr algn="just"/>
                      <a:endParaRPr lang="es-MX" sz="1200" baseline="0" dirty="0" smtClean="0"/>
                    </a:p>
                    <a:p>
                      <a:pPr algn="just"/>
                      <a:endParaRPr lang="es-MX" sz="1200" baseline="0" dirty="0" smtClean="0"/>
                    </a:p>
                    <a:p>
                      <a:pPr algn="just"/>
                      <a:endParaRPr lang="es-MX" sz="1200" baseline="0" dirty="0" smtClean="0"/>
                    </a:p>
                    <a:p>
                      <a:pPr algn="just"/>
                      <a:endParaRPr lang="es-MX" sz="1200" baseline="0" dirty="0" smtClean="0"/>
                    </a:p>
                    <a:p>
                      <a:pPr algn="just"/>
                      <a:endParaRPr lang="es-MX" sz="1200" dirty="0" smtClean="0"/>
                    </a:p>
                  </a:txBody>
                  <a:tcPr/>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539552" y="188641"/>
            <a:ext cx="838200" cy="8640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476672"/>
            <a:ext cx="7772400" cy="504056"/>
          </a:xfrm>
        </p:spPr>
        <p:txBody>
          <a:bodyPr>
            <a:normAutofit/>
          </a:bodyPr>
          <a:lstStyle/>
          <a:p>
            <a:pPr algn="ctr"/>
            <a:r>
              <a:rPr lang="es-MX" sz="1800" dirty="0" smtClean="0">
                <a:latin typeface="Arial Narrow" pitchFamily="34" charset="0"/>
              </a:rPr>
              <a:t>PROGRAMA CERO OSBSERVACIONES                                 </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395536" y="620608"/>
          <a:ext cx="8424936" cy="5943600"/>
        </p:xfrm>
        <a:graphic>
          <a:graphicData uri="http://schemas.openxmlformats.org/drawingml/2006/table">
            <a:tbl>
              <a:tblPr firstRow="1" bandRow="1">
                <a:tableStyleId>{073A0DAA-6AF3-43AB-8588-CEC1D06C72B9}</a:tableStyleId>
              </a:tblPr>
              <a:tblGrid>
                <a:gridCol w="1584176"/>
                <a:gridCol w="2408707"/>
                <a:gridCol w="4432053"/>
              </a:tblGrid>
              <a:tr h="360040">
                <a:tc>
                  <a:txBody>
                    <a:bodyPr/>
                    <a:lstStyle/>
                    <a:p>
                      <a:pPr algn="ctr"/>
                      <a:r>
                        <a:rPr lang="es-MX" dirty="0" smtClean="0"/>
                        <a:t>RUBRO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PROBLEMÁTICA</a:t>
                      </a:r>
                    </a:p>
                  </a:txBody>
                  <a:tcPr/>
                </a:tc>
                <a:tc>
                  <a:txBody>
                    <a:bodyPr/>
                    <a:lstStyle/>
                    <a:p>
                      <a:pPr algn="ctr"/>
                      <a:r>
                        <a:rPr lang="es-MX" dirty="0" smtClean="0"/>
                        <a:t>ALTERNATIVA  DE SOLUCIÓN</a:t>
                      </a:r>
                      <a:endParaRPr lang="es-MX" dirty="0"/>
                    </a:p>
                  </a:txBody>
                  <a:tcPr/>
                </a:tc>
              </a:tr>
              <a:tr h="48908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MX" sz="1400" b="1" dirty="0" smtClean="0"/>
                        <a:t>PRESUPUESTO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es-MX" sz="1200" b="1" kern="1200" dirty="0" smtClean="0">
                          <a:solidFill>
                            <a:schemeClr val="dk1"/>
                          </a:solidFill>
                          <a:latin typeface="+mn-lt"/>
                          <a:ea typeface="+mn-ea"/>
                          <a:cs typeface="+mn-cs"/>
                        </a:rPr>
                        <a:t>Planeación</a:t>
                      </a: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es-MX" sz="1200" b="1" kern="1200" dirty="0" smtClean="0">
                          <a:solidFill>
                            <a:schemeClr val="dk1"/>
                          </a:solidFill>
                          <a:latin typeface="+mn-lt"/>
                          <a:ea typeface="+mn-ea"/>
                          <a:cs typeface="+mn-cs"/>
                        </a:rPr>
                        <a:t>Control y Ejercicio</a:t>
                      </a: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algn="just"/>
                      <a:endParaRPr lang="es-MX" sz="1200" dirty="0"/>
                    </a:p>
                  </a:txBody>
                  <a:tcPr/>
                </a:tc>
                <a:tc>
                  <a:txBody>
                    <a:bodyPr/>
                    <a:lstStyle/>
                    <a:p>
                      <a:pPr algn="just">
                        <a:buFont typeface="Wingdings" pitchFamily="2" charset="2"/>
                        <a:buChar char="v"/>
                      </a:pPr>
                      <a:r>
                        <a:rPr lang="es-MX" sz="1200" baseline="0" dirty="0" smtClean="0"/>
                        <a:t> Establecer mecanismos de control de probada eficacia, que permitan involucrar a todas las áreas centralizadoras del ejercicio del presupuesto en el Instituto, para que participen en la definición de las políticas de gasto.</a:t>
                      </a:r>
                    </a:p>
                    <a:p>
                      <a:pPr algn="just"/>
                      <a:endParaRPr lang="es-MX" sz="1200" baseline="0" dirty="0" smtClean="0"/>
                    </a:p>
                    <a:p>
                      <a:pPr marL="0" marR="0" indent="0" algn="just" defTabSz="914400" rtl="0" eaLnBrk="1" fontAlgn="auto" latinLnBrk="0" hangingPunct="1">
                        <a:lnSpc>
                          <a:spcPct val="100000"/>
                        </a:lnSpc>
                        <a:spcBef>
                          <a:spcPts val="0"/>
                        </a:spcBef>
                        <a:spcAft>
                          <a:spcPts val="0"/>
                        </a:spcAft>
                        <a:buClrTx/>
                        <a:buSzTx/>
                        <a:buFont typeface="Wingdings" pitchFamily="2" charset="2"/>
                        <a:buChar char="v"/>
                        <a:tabLst/>
                        <a:defRPr/>
                      </a:pPr>
                      <a:r>
                        <a:rPr lang="es-MX" sz="1200" baseline="0" dirty="0" smtClean="0"/>
                        <a:t> Contar siempre con la certificación de la Dirección de Programación y Presupuesto que permita tener la certeza de la existencia recursos presupuestales, en la partida, unidad responsable actividad institucional, así como el tipo de gasto  calendarizado en los meses por ejercer.</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dirty="0" smtClean="0"/>
                    </a:p>
                    <a:p>
                      <a:pPr marL="0" algn="just" rtl="0" eaLnBrk="1" latinLnBrk="0" hangingPunct="1">
                        <a:buFont typeface="Wingdings" pitchFamily="2" charset="2"/>
                        <a:buChar char="v"/>
                      </a:pPr>
                      <a:r>
                        <a:rPr kumimoji="0" lang="es-MX" sz="1200" kern="1200" baseline="0" dirty="0" smtClean="0">
                          <a:solidFill>
                            <a:schemeClr val="dk1"/>
                          </a:solidFill>
                          <a:latin typeface="+mn-lt"/>
                          <a:ea typeface="+mn-ea"/>
                          <a:cs typeface="+mn-cs"/>
                        </a:rPr>
                        <a:t> Observar que en el ejercicio de los recursos presupuestales se realice en apego al “Programa Institucional de Austeridad para el Ejercicio Fiscal 2012”, emitido por la Secretaría de Administración mediante la Circular No. 3, de fecha 17 de febrero de 2012, particularmente por lo que se refiere a las partidas restringidas. que incluye: </a:t>
                      </a:r>
                    </a:p>
                    <a:p>
                      <a:pPr marL="0" algn="just" rtl="0" eaLnBrk="1" latinLnBrk="0" hangingPunct="1"/>
                      <a:endParaRPr kumimoji="0" lang="es-MX" sz="1200" kern="1200" baseline="0" dirty="0" smtClean="0">
                        <a:solidFill>
                          <a:schemeClr val="dk1"/>
                        </a:solidFill>
                        <a:latin typeface="+mn-lt"/>
                        <a:ea typeface="+mn-ea"/>
                        <a:cs typeface="+mn-cs"/>
                      </a:endParaRPr>
                    </a:p>
                    <a:p>
                      <a:pPr marL="0" algn="just" rtl="0" eaLnBrk="1" latinLnBrk="0" hangingPunct="1">
                        <a:buFont typeface="Wingdings" pitchFamily="2" charset="2"/>
                        <a:buChar char="ü"/>
                      </a:pPr>
                      <a:r>
                        <a:rPr kumimoji="0" lang="es-MX" sz="1200" kern="1200" baseline="0" dirty="0" smtClean="0">
                          <a:solidFill>
                            <a:schemeClr val="dk1"/>
                          </a:solidFill>
                          <a:latin typeface="+mn-lt"/>
                          <a:ea typeface="+mn-ea"/>
                          <a:cs typeface="+mn-cs"/>
                        </a:rPr>
                        <a:t>Pasajes y viáticos, (37104, 37106, 37204, 37206, 37504 y 37602)</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es-MX" sz="1200" kern="1200" baseline="0" noProof="0" dirty="0" smtClean="0">
                          <a:solidFill>
                            <a:schemeClr val="dk1"/>
                          </a:solidFill>
                          <a:latin typeface="+mn-lt"/>
                          <a:ea typeface="+mn-ea"/>
                          <a:cs typeface="+mn-cs"/>
                        </a:rPr>
                        <a:t>Asesorías (33101 , </a:t>
                      </a:r>
                      <a:r>
                        <a:rPr kumimoji="0" lang="es-MX" sz="1200" kern="1200" baseline="0" dirty="0" smtClean="0">
                          <a:solidFill>
                            <a:schemeClr val="dk1"/>
                          </a:solidFill>
                          <a:latin typeface="+mn-lt"/>
                          <a:ea typeface="+mn-ea"/>
                          <a:cs typeface="+mn-cs"/>
                        </a:rPr>
                        <a:t>33103 y </a:t>
                      </a:r>
                      <a:r>
                        <a:rPr kumimoji="0" lang="es-MX" sz="1200" kern="1200" baseline="0" noProof="0" dirty="0" smtClean="0">
                          <a:solidFill>
                            <a:schemeClr val="dk1"/>
                          </a:solidFill>
                          <a:latin typeface="+mn-lt"/>
                          <a:ea typeface="+mn-ea"/>
                          <a:cs typeface="+mn-cs"/>
                        </a:rPr>
                        <a:t>33104)</a:t>
                      </a:r>
                    </a:p>
                    <a:p>
                      <a:pPr marL="0" marR="0" lvl="0" indent="0" algn="just" defTabSz="914400" rtl="0" eaLnBrk="1" fontAlgn="auto" latinLnBrk="0" hangingPunct="1">
                        <a:lnSpc>
                          <a:spcPct val="100000"/>
                        </a:lnSpc>
                        <a:spcBef>
                          <a:spcPts val="0"/>
                        </a:spcBef>
                        <a:spcAft>
                          <a:spcPts val="0"/>
                        </a:spcAft>
                        <a:buClrTx/>
                        <a:buSzTx/>
                        <a:buFont typeface="Wingdings" pitchFamily="2" charset="2"/>
                        <a:buChar char="ü"/>
                        <a:tabLst/>
                        <a:defRPr/>
                      </a:pPr>
                      <a:r>
                        <a:rPr kumimoji="0" lang="es-MX" sz="1200" kern="1200" baseline="0" noProof="0" dirty="0" smtClean="0">
                          <a:solidFill>
                            <a:schemeClr val="dk1"/>
                          </a:solidFill>
                          <a:latin typeface="+mn-lt"/>
                          <a:ea typeface="+mn-ea"/>
                          <a:cs typeface="+mn-cs"/>
                        </a:rPr>
                        <a:t>Estudios e investigaciones (33501)</a:t>
                      </a:r>
                    </a:p>
                    <a:p>
                      <a:pPr marL="85725" marR="0" lvl="0" indent="-85725" algn="just" defTabSz="914400" rtl="0" eaLnBrk="1" fontAlgn="auto" latinLnBrk="0" hangingPunct="1">
                        <a:lnSpc>
                          <a:spcPct val="100000"/>
                        </a:lnSpc>
                        <a:spcBef>
                          <a:spcPts val="0"/>
                        </a:spcBef>
                        <a:spcAft>
                          <a:spcPts val="0"/>
                        </a:spcAft>
                        <a:buClrTx/>
                        <a:buSzTx/>
                        <a:buFont typeface="Wingdings" pitchFamily="2" charset="2"/>
                        <a:buChar char="ü"/>
                        <a:tabLst/>
                        <a:defRPr/>
                      </a:pPr>
                      <a:r>
                        <a:rPr kumimoji="0" lang="es-MX" sz="1200" kern="1200" baseline="0" noProof="0" dirty="0" smtClean="0">
                          <a:solidFill>
                            <a:schemeClr val="dk1"/>
                          </a:solidFill>
                          <a:latin typeface="+mn-lt"/>
                          <a:ea typeface="+mn-ea"/>
                          <a:cs typeface="+mn-cs"/>
                        </a:rPr>
                        <a:t> </a:t>
                      </a:r>
                      <a:r>
                        <a:rPr kumimoji="0" lang="es-MX" sz="1200" kern="1200" baseline="0" dirty="0" smtClean="0">
                          <a:solidFill>
                            <a:schemeClr val="dk1"/>
                          </a:solidFill>
                          <a:latin typeface="+mn-lt"/>
                          <a:ea typeface="+mn-ea"/>
                          <a:cs typeface="+mn-cs"/>
                        </a:rPr>
                        <a:t>Actividades culturales, deportivas y de ayuda extraordinaria (</a:t>
                      </a:r>
                      <a:r>
                        <a:rPr kumimoji="0" lang="es-MX" sz="1200" kern="1200" baseline="0" noProof="0" dirty="0" smtClean="0">
                          <a:solidFill>
                            <a:schemeClr val="dk1"/>
                          </a:solidFill>
                          <a:latin typeface="+mn-lt"/>
                          <a:ea typeface="+mn-ea"/>
                          <a:cs typeface="+mn-cs"/>
                        </a:rPr>
                        <a:t>44101) </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es-MX" sz="1200" kern="1200" baseline="0" noProof="0" dirty="0" smtClean="0">
                          <a:solidFill>
                            <a:schemeClr val="dk1"/>
                          </a:solidFill>
                          <a:latin typeface="+mn-lt"/>
                          <a:ea typeface="+mn-ea"/>
                          <a:cs typeface="+mn-cs"/>
                        </a:rPr>
                        <a:t>Gastos de orden social  (38201) </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es-MX" sz="1200" kern="1200" baseline="0" dirty="0" smtClean="0">
                          <a:solidFill>
                            <a:schemeClr val="dk1"/>
                          </a:solidFill>
                          <a:latin typeface="+mn-lt"/>
                          <a:ea typeface="+mn-ea"/>
                          <a:cs typeface="+mn-cs"/>
                        </a:rPr>
                        <a:t>Congresos y convenciones  (38301 )</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es-MX" sz="1200" kern="1200" baseline="0" noProof="0" dirty="0" smtClean="0">
                          <a:solidFill>
                            <a:schemeClr val="dk1"/>
                          </a:solidFill>
                          <a:latin typeface="+mn-lt"/>
                          <a:ea typeface="+mn-ea"/>
                          <a:cs typeface="+mn-cs"/>
                        </a:rPr>
                        <a:t>Exposiciones  (38401)</a:t>
                      </a:r>
                      <a:endParaRPr lang="es-MX" sz="1200" dirty="0" smtClean="0"/>
                    </a:p>
                  </a:txBody>
                  <a:tcPr/>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539552" y="0"/>
            <a:ext cx="838200" cy="6206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476672"/>
            <a:ext cx="7772400" cy="504056"/>
          </a:xfrm>
        </p:spPr>
        <p:txBody>
          <a:bodyPr>
            <a:normAutofit/>
          </a:bodyPr>
          <a:lstStyle/>
          <a:p>
            <a:pPr algn="ctr"/>
            <a:r>
              <a:rPr lang="es-MX" sz="1800" dirty="0" smtClean="0">
                <a:latin typeface="Arial Narrow" pitchFamily="34" charset="0"/>
              </a:rPr>
              <a:t>PROGRAMA CERO OBSERVACIONES                                 </a:t>
            </a:r>
            <a:endParaRPr lang="es-MX" sz="1800" dirty="0">
              <a:latin typeface="Arial Narrow" pitchFamily="34" charset="0"/>
            </a:endParaRPr>
          </a:p>
        </p:txBody>
      </p:sp>
      <p:sp>
        <p:nvSpPr>
          <p:cNvPr id="3" name="2 Subtítulo"/>
          <p:cNvSpPr>
            <a:spLocks noGrp="1"/>
          </p:cNvSpPr>
          <p:nvPr>
            <p:ph type="subTitle" idx="1"/>
          </p:nvPr>
        </p:nvSpPr>
        <p:spPr>
          <a:xfrm>
            <a:off x="722376" y="1196752"/>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395536" y="1071546"/>
          <a:ext cx="8424936" cy="5577840"/>
        </p:xfrm>
        <a:graphic>
          <a:graphicData uri="http://schemas.openxmlformats.org/drawingml/2006/table">
            <a:tbl>
              <a:tblPr firstRow="1" bandRow="1">
                <a:tableStyleId>{073A0DAA-6AF3-43AB-8588-CEC1D06C72B9}</a:tableStyleId>
              </a:tblPr>
              <a:tblGrid>
                <a:gridCol w="1584176"/>
                <a:gridCol w="2408707"/>
                <a:gridCol w="4432053"/>
              </a:tblGrid>
              <a:tr h="151446">
                <a:tc>
                  <a:txBody>
                    <a:bodyPr/>
                    <a:lstStyle/>
                    <a:p>
                      <a:pPr algn="ctr"/>
                      <a:r>
                        <a:rPr lang="es-MX" dirty="0" smtClean="0"/>
                        <a:t>RUBRO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PROBLEMÁTICA</a:t>
                      </a:r>
                    </a:p>
                  </a:txBody>
                  <a:tcPr/>
                </a:tc>
                <a:tc>
                  <a:txBody>
                    <a:bodyPr/>
                    <a:lstStyle/>
                    <a:p>
                      <a:pPr algn="ctr"/>
                      <a:r>
                        <a:rPr lang="es-MX" dirty="0" smtClean="0"/>
                        <a:t>ALTERNATIVA DE</a:t>
                      </a:r>
                      <a:r>
                        <a:rPr lang="es-MX" baseline="0" dirty="0" smtClean="0"/>
                        <a:t> </a:t>
                      </a:r>
                      <a:r>
                        <a:rPr lang="es-MX" dirty="0" smtClean="0"/>
                        <a:t>SOLUCIÓN</a:t>
                      </a:r>
                      <a:endParaRPr lang="es-MX" dirty="0"/>
                    </a:p>
                  </a:txBody>
                  <a:tcPr/>
                </a:tc>
              </a:tr>
              <a:tr h="48908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MX" sz="1400" b="1" dirty="0" smtClean="0"/>
                        <a:t>PRESUPUESTO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es-MX" sz="1200" b="1" kern="1200" dirty="0" smtClean="0">
                          <a:solidFill>
                            <a:schemeClr val="dk1"/>
                          </a:solidFill>
                          <a:latin typeface="+mn-lt"/>
                          <a:ea typeface="+mn-ea"/>
                          <a:cs typeface="+mn-cs"/>
                        </a:rPr>
                        <a:t>Control y Ejercicio </a:t>
                      </a: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es-MX" sz="1200" b="1" kern="1200" dirty="0" smtClean="0">
                          <a:solidFill>
                            <a:schemeClr val="dk1"/>
                          </a:solidFill>
                          <a:latin typeface="+mn-lt"/>
                          <a:ea typeface="+mn-ea"/>
                          <a:cs typeface="+mn-cs"/>
                        </a:rPr>
                        <a:t>Rendición de Informes</a:t>
                      </a: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s-MX" sz="1200" b="1" kern="1200" dirty="0" smtClean="0">
                        <a:solidFill>
                          <a:schemeClr val="dk1"/>
                        </a:solidFill>
                        <a:latin typeface="+mn-lt"/>
                        <a:ea typeface="+mn-ea"/>
                        <a:cs typeface="+mn-cs"/>
                      </a:endParaRPr>
                    </a:p>
                    <a:p>
                      <a:pPr algn="just"/>
                      <a:endParaRPr lang="es-MX" sz="1200" dirty="0"/>
                    </a:p>
                  </a:txBody>
                  <a:tcPr/>
                </a:tc>
                <a:tc>
                  <a:txBody>
                    <a:bodyPr/>
                    <a:lstStyle/>
                    <a:p>
                      <a:pPr marL="0" algn="just" rtl="0" eaLnBrk="1" latinLnBrk="0" hangingPunct="1">
                        <a:buFont typeface="Wingdings" pitchFamily="2" charset="2"/>
                        <a:buChar char="v"/>
                      </a:pPr>
                      <a:r>
                        <a:rPr kumimoji="0" lang="es-MX" sz="1200" kern="1200" baseline="0" dirty="0" smtClean="0">
                          <a:solidFill>
                            <a:schemeClr val="dk1"/>
                          </a:solidFill>
                          <a:latin typeface="+mn-lt"/>
                          <a:ea typeface="+mn-ea"/>
                          <a:cs typeface="+mn-cs"/>
                        </a:rPr>
                        <a:t> Considerar que los gastos deben ser estrictamente indispensables para la consecución de los objetivos y metas de  las Dependencias Politécnicas y del propio Instituto.</a:t>
                      </a:r>
                    </a:p>
                    <a:p>
                      <a:pPr marL="0" algn="just" rtl="0" eaLnBrk="1" latinLnBrk="0" hangingPunct="1">
                        <a:buFont typeface="Wingdings" pitchFamily="2" charset="2"/>
                        <a:buNone/>
                      </a:pPr>
                      <a:endParaRPr kumimoji="0" lang="es-MX" sz="1200" kern="1200" baseline="0" dirty="0" smtClean="0">
                        <a:solidFill>
                          <a:schemeClr val="dk1"/>
                        </a:solidFill>
                        <a:latin typeface="+mn-lt"/>
                        <a:ea typeface="+mn-ea"/>
                        <a:cs typeface="+mn-cs"/>
                      </a:endParaRPr>
                    </a:p>
                    <a:p>
                      <a:pPr marL="0" algn="just" rtl="0" eaLnBrk="1" latinLnBrk="0" hangingPunct="1">
                        <a:buFont typeface="Wingdings" pitchFamily="2" charset="2"/>
                        <a:buChar char="v"/>
                      </a:pPr>
                      <a:r>
                        <a:rPr kumimoji="0" lang="es-MX" sz="1200" kern="1200" baseline="0" dirty="0" smtClean="0">
                          <a:solidFill>
                            <a:schemeClr val="dk1"/>
                          </a:solidFill>
                          <a:latin typeface="+mn-lt"/>
                          <a:ea typeface="+mn-ea"/>
                          <a:cs typeface="+mn-cs"/>
                        </a:rPr>
                        <a:t> Ejercer el gasto siempre con la aprobación de la Dirección de Programación  y Presupuesto, previa la autorización de la Dirección General o Secretaría correspondiente.</a:t>
                      </a:r>
                    </a:p>
                    <a:p>
                      <a:pPr marL="0" algn="just" rtl="0" eaLnBrk="1" latinLnBrk="0" hangingPunct="1">
                        <a:buFont typeface="Wingdings" pitchFamily="2" charset="2"/>
                        <a:buNone/>
                      </a:pPr>
                      <a:endParaRPr kumimoji="0" lang="es-MX" sz="1200" kern="1200" baseline="0" dirty="0" smtClean="0">
                        <a:solidFill>
                          <a:schemeClr val="dk1"/>
                        </a:solidFill>
                        <a:latin typeface="+mn-lt"/>
                        <a:ea typeface="+mn-ea"/>
                        <a:cs typeface="+mn-cs"/>
                      </a:endParaRPr>
                    </a:p>
                    <a:p>
                      <a:pPr marL="0" algn="just" rtl="0" eaLnBrk="1" latinLnBrk="0" hangingPunct="1">
                        <a:buFont typeface="Wingdings" pitchFamily="2" charset="2"/>
                        <a:buChar char="v"/>
                      </a:pPr>
                      <a:r>
                        <a:rPr lang="es-MX" sz="1200" baseline="0" dirty="0" smtClean="0">
                          <a:solidFill>
                            <a:schemeClr val="bg1"/>
                          </a:solidFill>
                        </a:rPr>
                        <a:t> Llevar a cabo periódicamente conciliaciones de la información  contable/presupuestal, con las área centralizadoras del gasto al interior del Instituto, Dirección de Programación y Presupuesto, Dirección de Recursos Financieros y Dirección de Capital Humano. </a:t>
                      </a:r>
                    </a:p>
                    <a:p>
                      <a:pPr marL="0" algn="just" rtl="0" eaLnBrk="1" latinLnBrk="0" hangingPunct="1">
                        <a:buFont typeface="Wingdings" pitchFamily="2" charset="2"/>
                        <a:buChar char="v"/>
                      </a:pPr>
                      <a:endParaRPr kumimoji="0" lang="es-MX" sz="1200" kern="1200" baseline="0" dirty="0" smtClean="0">
                        <a:solidFill>
                          <a:schemeClr val="bg1"/>
                        </a:solidFill>
                        <a:latin typeface="+mn-lt"/>
                        <a:ea typeface="+mn-ea"/>
                        <a:cs typeface="+mn-cs"/>
                      </a:endParaRPr>
                    </a:p>
                    <a:p>
                      <a:pPr marL="0" algn="just" rtl="0" eaLnBrk="1" latinLnBrk="0" hangingPunct="1">
                        <a:buFont typeface="Wingdings" pitchFamily="2" charset="2"/>
                        <a:buChar char="v"/>
                      </a:pPr>
                      <a:r>
                        <a:rPr kumimoji="0" lang="es-MX" sz="1200" kern="1200" baseline="0" dirty="0" smtClean="0">
                          <a:solidFill>
                            <a:schemeClr val="bg1"/>
                          </a:solidFill>
                          <a:latin typeface="+mn-lt"/>
                          <a:ea typeface="+mn-ea"/>
                          <a:cs typeface="+mn-cs"/>
                        </a:rPr>
                        <a:t>La elaboración  y rendición de Informes  debe apegarse siempre a las normas establecidas, de calidad, cantidad, frecuencia y oportunidad, y estar orientados a los propósitos que establece el </a:t>
                      </a:r>
                      <a:r>
                        <a:rPr kumimoji="0" lang="es-MX" sz="1200" i="1" kern="1200" baseline="0" dirty="0" smtClean="0">
                          <a:solidFill>
                            <a:schemeClr val="bg1"/>
                          </a:solidFill>
                          <a:latin typeface="+mn-lt"/>
                          <a:ea typeface="+mn-ea"/>
                          <a:cs typeface="+mn-cs"/>
                        </a:rPr>
                        <a:t>Acuerdo para la Rendición de Cuentas de la Administración Pública Federal 2006-2012, </a:t>
                      </a:r>
                      <a:r>
                        <a:rPr kumimoji="0" lang="es-MX" sz="1200" kern="1200" baseline="0" dirty="0" smtClean="0">
                          <a:solidFill>
                            <a:schemeClr val="bg1"/>
                          </a:solidFill>
                          <a:latin typeface="+mn-lt"/>
                          <a:ea typeface="+mn-ea"/>
                          <a:cs typeface="+mn-cs"/>
                        </a:rPr>
                        <a:t>que establecen que los informes deben permitir fortalecer las prácticas indispensables de la Administración Pública Federal, honesta, responsable, eficiente y transparente que permita divulgar la información sobre su gestión.</a:t>
                      </a:r>
                    </a:p>
                    <a:p>
                      <a:pPr marL="0" algn="just" rtl="0" eaLnBrk="1" latinLnBrk="0" hangingPunct="1">
                        <a:buFont typeface="Wingdings" pitchFamily="2" charset="2"/>
                        <a:buChar char="v"/>
                      </a:pPr>
                      <a:endParaRPr kumimoji="0" lang="es-MX" sz="1200" kern="1200" baseline="0" dirty="0" smtClean="0">
                        <a:solidFill>
                          <a:schemeClr val="bg1"/>
                        </a:solidFill>
                        <a:latin typeface="+mn-lt"/>
                        <a:ea typeface="+mn-ea"/>
                        <a:cs typeface="+mn-cs"/>
                      </a:endParaRPr>
                    </a:p>
                    <a:p>
                      <a:pPr marL="0" algn="just" rtl="0" eaLnBrk="1" latinLnBrk="0" hangingPunct="1">
                        <a:buFont typeface="Wingdings" pitchFamily="2" charset="2"/>
                        <a:buChar char="v"/>
                      </a:pPr>
                      <a:endParaRPr kumimoji="0" lang="es-MX" sz="1200" kern="1200" baseline="0" dirty="0" smtClean="0">
                        <a:solidFill>
                          <a:schemeClr val="bg1"/>
                        </a:solidFill>
                        <a:latin typeface="+mn-lt"/>
                        <a:ea typeface="+mn-ea"/>
                        <a:cs typeface="+mn-cs"/>
                      </a:endParaRPr>
                    </a:p>
                    <a:p>
                      <a:pPr marL="0" algn="just" rtl="0" eaLnBrk="1" latinLnBrk="0" hangingPunct="1">
                        <a:buFont typeface="Wingdings" pitchFamily="2" charset="2"/>
                        <a:buChar char="v"/>
                      </a:pPr>
                      <a:endParaRPr kumimoji="0" lang="es-MX" sz="1200" kern="1200" baseline="0" dirty="0" smtClean="0">
                        <a:solidFill>
                          <a:schemeClr val="bg1"/>
                        </a:solidFill>
                        <a:latin typeface="+mn-lt"/>
                        <a:ea typeface="+mn-ea"/>
                        <a:cs typeface="+mn-cs"/>
                      </a:endParaRPr>
                    </a:p>
                    <a:p>
                      <a:pPr marL="0" algn="just" rtl="0" eaLnBrk="1" latinLnBrk="0" hangingPunct="1">
                        <a:buFont typeface="Wingdings" pitchFamily="2" charset="2"/>
                        <a:buChar char="v"/>
                      </a:pPr>
                      <a:endParaRPr kumimoji="0" lang="es-MX" sz="1200" kern="1200" baseline="0" dirty="0" smtClean="0">
                        <a:solidFill>
                          <a:schemeClr val="bg1"/>
                        </a:solidFill>
                        <a:latin typeface="+mn-lt"/>
                        <a:ea typeface="+mn-ea"/>
                        <a:cs typeface="+mn-cs"/>
                      </a:endParaRPr>
                    </a:p>
                    <a:p>
                      <a:pPr marL="0" algn="just" rtl="0" eaLnBrk="1" latinLnBrk="0" hangingPunct="1">
                        <a:buFont typeface="Wingdings" pitchFamily="2" charset="2"/>
                        <a:buNone/>
                      </a:pPr>
                      <a:endParaRPr kumimoji="0" lang="es-MX" sz="1200" kern="1200" baseline="0" dirty="0" smtClean="0">
                        <a:solidFill>
                          <a:schemeClr val="dk1"/>
                        </a:solidFill>
                        <a:latin typeface="+mn-lt"/>
                        <a:ea typeface="+mn-ea"/>
                        <a:cs typeface="+mn-cs"/>
                      </a:endParaRPr>
                    </a:p>
                  </a:txBody>
                  <a:tcPr/>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539552" y="0"/>
            <a:ext cx="838200" cy="6206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332656"/>
            <a:ext cx="7772400" cy="576064"/>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55576" y="1142984"/>
            <a:ext cx="7772400" cy="5022320"/>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357158" y="1090332"/>
          <a:ext cx="8389596" cy="5532120"/>
        </p:xfrm>
        <a:graphic>
          <a:graphicData uri="http://schemas.openxmlformats.org/drawingml/2006/table">
            <a:tbl>
              <a:tblPr firstRow="1" bandRow="1">
                <a:tableStyleId>{073A0DAA-6AF3-43AB-8588-CEC1D06C72B9}</a:tableStyleId>
              </a:tblPr>
              <a:tblGrid>
                <a:gridCol w="1267301"/>
                <a:gridCol w="2389047"/>
                <a:gridCol w="4733248"/>
              </a:tblGrid>
              <a:tr h="277460">
                <a:tc>
                  <a:txBody>
                    <a:bodyPr/>
                    <a:lstStyle/>
                    <a:p>
                      <a:pPr algn="ctr"/>
                      <a:r>
                        <a:rPr lang="es-MX" dirty="0" smtClean="0"/>
                        <a:t>RUBRO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PROBLEMÁTICA</a:t>
                      </a:r>
                    </a:p>
                  </a:txBody>
                  <a:tcPr/>
                </a:tc>
                <a:tc>
                  <a:txBody>
                    <a:bodyPr/>
                    <a:lstStyle/>
                    <a:p>
                      <a:pPr algn="ctr"/>
                      <a:r>
                        <a:rPr lang="es-MX" dirty="0" smtClean="0"/>
                        <a:t>ALTERNATIVA</a:t>
                      </a:r>
                      <a:r>
                        <a:rPr lang="es-MX" baseline="0" dirty="0" smtClean="0"/>
                        <a:t> DE </a:t>
                      </a:r>
                      <a:r>
                        <a:rPr lang="es-MX" dirty="0" smtClean="0"/>
                        <a:t>SOLUCIÓN</a:t>
                      </a:r>
                      <a:endParaRPr lang="es-MX" dirty="0"/>
                    </a:p>
                  </a:txBody>
                  <a:tcPr/>
                </a:tc>
              </a:tr>
              <a:tr h="277460">
                <a:tc>
                  <a:txBody>
                    <a:bodyPr/>
                    <a:lstStyle/>
                    <a:p>
                      <a:endParaRPr lang="es-MX" dirty="0"/>
                    </a:p>
                  </a:txBody>
                  <a:tcPr/>
                </a:tc>
                <a:tc>
                  <a:txBody>
                    <a:bodyPr/>
                    <a:lstStyle/>
                    <a:p>
                      <a:endParaRPr lang="es-MX" dirty="0"/>
                    </a:p>
                  </a:txBody>
                  <a:tcPr/>
                </a:tc>
                <a:tc>
                  <a:txBody>
                    <a:bodyPr/>
                    <a:lstStyle/>
                    <a:p>
                      <a:endParaRPr lang="es-MX" dirty="0"/>
                    </a:p>
                  </a:txBody>
                  <a:tcPr/>
                </a:tc>
              </a:tr>
              <a:tr h="3710102">
                <a:tc>
                  <a:txBody>
                    <a:bodyPr/>
                    <a:lstStyle/>
                    <a:p>
                      <a:endParaRPr lang="es-MX" sz="1400" dirty="0" smtClean="0"/>
                    </a:p>
                    <a:p>
                      <a:endParaRPr lang="es-MX" sz="1400" dirty="0" smtClean="0"/>
                    </a:p>
                    <a:p>
                      <a:endParaRPr lang="es-MX" sz="1400" dirty="0" smtClean="0"/>
                    </a:p>
                    <a:p>
                      <a:endParaRPr lang="es-MX" sz="1400" dirty="0" smtClean="0"/>
                    </a:p>
                    <a:p>
                      <a:endParaRPr lang="es-MX" sz="1400" dirty="0" smtClean="0"/>
                    </a:p>
                    <a:p>
                      <a:endParaRPr lang="es-MX" sz="1400" dirty="0" smtClean="0"/>
                    </a:p>
                    <a:p>
                      <a:endParaRPr lang="es-MX" sz="1400" dirty="0" smtClean="0"/>
                    </a:p>
                    <a:p>
                      <a:endParaRPr lang="es-MX" sz="1400" dirty="0" smtClean="0"/>
                    </a:p>
                    <a:p>
                      <a:endParaRPr lang="es-MX" sz="1400" dirty="0" smtClean="0"/>
                    </a:p>
                    <a:p>
                      <a:endParaRPr lang="es-MX" sz="1400" dirty="0" smtClean="0"/>
                    </a:p>
                    <a:p>
                      <a:r>
                        <a:rPr lang="es-MX" sz="1400" dirty="0" smtClean="0"/>
                        <a:t>ACTIVO   </a:t>
                      </a:r>
                    </a:p>
                    <a:p>
                      <a:r>
                        <a:rPr lang="es-MX" sz="1400" dirty="0" smtClean="0"/>
                        <a:t>    FIJO</a:t>
                      </a:r>
                      <a:endParaRPr lang="es-MX" sz="1400" dirty="0"/>
                    </a:p>
                  </a:txBody>
                  <a:tcPr/>
                </a:tc>
                <a:tc>
                  <a:txBody>
                    <a:bodyPr/>
                    <a:lstStyle/>
                    <a:p>
                      <a:pPr marL="0" algn="ctr" rtl="0" eaLnBrk="1" fontAlgn="b" latinLnBrk="0" hangingPunct="1"/>
                      <a:r>
                        <a:rPr kumimoji="0" lang="es-MX" sz="1000" kern="1200" dirty="0" smtClean="0">
                          <a:solidFill>
                            <a:schemeClr val="dk1"/>
                          </a:solidFill>
                          <a:latin typeface="+mn-lt"/>
                          <a:ea typeface="+mn-ea"/>
                          <a:cs typeface="+mn-cs"/>
                        </a:rPr>
                        <a:t>Almacén </a:t>
                      </a: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r>
                        <a:rPr kumimoji="0" lang="es-MX" sz="1000" kern="1200" dirty="0" smtClean="0">
                          <a:solidFill>
                            <a:schemeClr val="dk1"/>
                          </a:solidFill>
                          <a:latin typeface="+mn-lt"/>
                          <a:ea typeface="+mn-ea"/>
                          <a:cs typeface="+mn-cs"/>
                        </a:rPr>
                        <a:t>Bienes Inmuebles </a:t>
                      </a: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r>
                        <a:rPr kumimoji="0" lang="es-MX" sz="1000" kern="1200" dirty="0" smtClean="0">
                          <a:solidFill>
                            <a:schemeClr val="dk1"/>
                          </a:solidFill>
                          <a:latin typeface="+mn-lt"/>
                          <a:ea typeface="+mn-ea"/>
                          <a:cs typeface="+mn-cs"/>
                        </a:rPr>
                        <a:t>Bienes Muebles</a:t>
                      </a: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r>
                        <a:rPr kumimoji="0" lang="es-MX" sz="1000" kern="1200" dirty="0" smtClean="0">
                          <a:solidFill>
                            <a:schemeClr val="dk1"/>
                          </a:solidFill>
                          <a:latin typeface="+mn-lt"/>
                          <a:ea typeface="+mn-ea"/>
                          <a:cs typeface="+mn-cs"/>
                        </a:rPr>
                        <a:t> </a:t>
                      </a: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r>
                        <a:rPr kumimoji="0" lang="es-MX" sz="1000" kern="1200" dirty="0" smtClean="0">
                          <a:solidFill>
                            <a:schemeClr val="dk1"/>
                          </a:solidFill>
                          <a:latin typeface="+mn-lt"/>
                          <a:ea typeface="+mn-ea"/>
                          <a:cs typeface="+mn-cs"/>
                        </a:rPr>
                        <a:t>Recuperaciones por Siniestros </a:t>
                      </a: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r>
                        <a:rPr kumimoji="0" lang="es-MX" sz="1000" kern="1200" dirty="0" smtClean="0">
                          <a:solidFill>
                            <a:schemeClr val="dk1"/>
                          </a:solidFill>
                          <a:latin typeface="+mn-lt"/>
                          <a:ea typeface="+mn-ea"/>
                          <a:cs typeface="+mn-cs"/>
                        </a:rPr>
                        <a:t>Inventarios Físicos </a:t>
                      </a: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r>
                        <a:rPr kumimoji="0" lang="es-MX" sz="1000" kern="1200" dirty="0" smtClean="0">
                          <a:solidFill>
                            <a:schemeClr val="dk1"/>
                          </a:solidFill>
                          <a:latin typeface="+mn-lt"/>
                          <a:ea typeface="+mn-ea"/>
                          <a:cs typeface="+mn-cs"/>
                        </a:rPr>
                        <a:t>Venta</a:t>
                      </a:r>
                      <a:r>
                        <a:rPr kumimoji="0" lang="es-MX" sz="1000" kern="1200" baseline="0" dirty="0" smtClean="0">
                          <a:solidFill>
                            <a:schemeClr val="dk1"/>
                          </a:solidFill>
                          <a:latin typeface="+mn-lt"/>
                          <a:ea typeface="+mn-ea"/>
                          <a:cs typeface="+mn-cs"/>
                        </a:rPr>
                        <a:t> de Bienes de Deshecho</a:t>
                      </a:r>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p>
                      <a:pPr marL="0" algn="ctr" rtl="0" eaLnBrk="1" fontAlgn="b" latinLnBrk="0" hangingPunct="1"/>
                      <a:r>
                        <a:rPr kumimoji="0" lang="es-MX" sz="1000" kern="1200" dirty="0" smtClean="0">
                          <a:solidFill>
                            <a:schemeClr val="dk1"/>
                          </a:solidFill>
                          <a:latin typeface="+mn-lt"/>
                          <a:ea typeface="+mn-ea"/>
                          <a:cs typeface="+mn-cs"/>
                        </a:rPr>
                        <a:t>Políticas de Depreciación </a:t>
                      </a:r>
                    </a:p>
                    <a:p>
                      <a:pPr marL="0" algn="ctr" rtl="0" eaLnBrk="1" fontAlgn="b" latinLnBrk="0" hangingPunct="1"/>
                      <a:endParaRPr kumimoji="0" lang="es-MX" sz="1000" kern="1200" dirty="0" smtClean="0">
                        <a:solidFill>
                          <a:schemeClr val="dk1"/>
                        </a:solidFill>
                        <a:latin typeface="+mn-lt"/>
                        <a:ea typeface="+mn-ea"/>
                        <a:cs typeface="+mn-cs"/>
                      </a:endParaRPr>
                    </a:p>
                  </a:txBody>
                  <a:tcPr marL="0" marR="0" marT="0" marB="0"/>
                </a:tc>
                <a:tc>
                  <a:txBody>
                    <a:bodyPr/>
                    <a:lstStyle/>
                    <a:p>
                      <a:pPr algn="just">
                        <a:lnSpc>
                          <a:spcPts val="1440"/>
                        </a:lnSpc>
                      </a:pPr>
                      <a:r>
                        <a:rPr kumimoji="0" lang="es-MX" sz="1000" kern="1200" baseline="0" dirty="0" smtClean="0">
                          <a:solidFill>
                            <a:schemeClr val="dk1"/>
                          </a:solidFill>
                          <a:latin typeface="+mn-lt"/>
                          <a:ea typeface="+mn-ea"/>
                          <a:cs typeface="+mn-cs"/>
                        </a:rPr>
                        <a:t> </a:t>
                      </a:r>
                      <a:r>
                        <a:rPr kumimoji="0" lang="es-MX" sz="1000" kern="1200" dirty="0" smtClean="0">
                          <a:solidFill>
                            <a:schemeClr val="dk1"/>
                          </a:solidFill>
                          <a:latin typeface="+mn-lt"/>
                          <a:ea typeface="+mn-ea"/>
                          <a:cs typeface="+mn-cs"/>
                        </a:rPr>
                        <a:t>Actualmente no existe una definición para optar por un almacén que cumpla con todas las expectativas del Instituto. Habrá que definir si debe ser de </a:t>
                      </a:r>
                      <a:r>
                        <a:rPr kumimoji="0" lang="es-MX" sz="1000" i="1" kern="1200" dirty="0" smtClean="0">
                          <a:solidFill>
                            <a:schemeClr val="dk1"/>
                          </a:solidFill>
                          <a:latin typeface="+mn-lt"/>
                          <a:ea typeface="+mn-ea"/>
                          <a:cs typeface="+mn-cs"/>
                        </a:rPr>
                        <a:t>estancia</a:t>
                      </a:r>
                      <a:r>
                        <a:rPr kumimoji="0" lang="es-MX" sz="1000" kern="1200" dirty="0" smtClean="0">
                          <a:solidFill>
                            <a:schemeClr val="dk1"/>
                          </a:solidFill>
                          <a:latin typeface="+mn-lt"/>
                          <a:ea typeface="+mn-ea"/>
                          <a:cs typeface="+mn-cs"/>
                        </a:rPr>
                        <a:t> o de tránsito. </a:t>
                      </a:r>
                    </a:p>
                    <a:p>
                      <a:pPr algn="just">
                        <a:lnSpc>
                          <a:spcPts val="1440"/>
                        </a:lnSpc>
                      </a:pPr>
                      <a:endParaRPr kumimoji="0" lang="es-MX" sz="1000" kern="1200" dirty="0" smtClean="0">
                        <a:solidFill>
                          <a:schemeClr val="dk1"/>
                        </a:solidFill>
                        <a:latin typeface="+mn-lt"/>
                        <a:ea typeface="+mn-ea"/>
                        <a:cs typeface="+mn-cs"/>
                      </a:endParaRPr>
                    </a:p>
                    <a:p>
                      <a:pPr algn="just">
                        <a:lnSpc>
                          <a:spcPts val="1440"/>
                        </a:lnSpc>
                      </a:pPr>
                      <a:r>
                        <a:rPr kumimoji="0" lang="es-MX" sz="1000" kern="1200" dirty="0" smtClean="0">
                          <a:solidFill>
                            <a:schemeClr val="dk1"/>
                          </a:solidFill>
                          <a:latin typeface="+mn-lt"/>
                          <a:ea typeface="+mn-ea"/>
                          <a:cs typeface="+mn-cs"/>
                        </a:rPr>
                        <a:t>Acelerar los trámites legales  que permitan la regularización de los inmuebles,</a:t>
                      </a:r>
                      <a:r>
                        <a:rPr kumimoji="0" lang="es-MX" sz="1000" kern="1200" baseline="0" dirty="0" smtClean="0">
                          <a:solidFill>
                            <a:schemeClr val="dk1"/>
                          </a:solidFill>
                          <a:latin typeface="+mn-lt"/>
                          <a:ea typeface="+mn-ea"/>
                          <a:cs typeface="+mn-cs"/>
                        </a:rPr>
                        <a:t> su registro ante el Padrón Catastral y gestionar la exención del pago del Impuesto Predial.</a:t>
                      </a:r>
                    </a:p>
                    <a:p>
                      <a:pPr algn="just">
                        <a:lnSpc>
                          <a:spcPts val="1440"/>
                        </a:lnSpc>
                      </a:pPr>
                      <a:endParaRPr kumimoji="0" lang="es-MX" sz="1000" kern="1200" dirty="0" smtClean="0">
                        <a:solidFill>
                          <a:schemeClr val="dk1"/>
                        </a:solidFill>
                        <a:latin typeface="+mn-lt"/>
                        <a:ea typeface="+mn-ea"/>
                        <a:cs typeface="+mn-cs"/>
                      </a:endParaRPr>
                    </a:p>
                    <a:p>
                      <a:pPr algn="just">
                        <a:lnSpc>
                          <a:spcPts val="1440"/>
                        </a:lnSpc>
                      </a:pPr>
                      <a:r>
                        <a:rPr kumimoji="0" lang="es-MX" sz="1000" kern="1200" dirty="0" smtClean="0">
                          <a:solidFill>
                            <a:schemeClr val="dk1"/>
                          </a:solidFill>
                          <a:latin typeface="+mn-lt"/>
                          <a:ea typeface="+mn-ea"/>
                          <a:cs typeface="+mn-cs"/>
                        </a:rPr>
                        <a:t>Elaborar un inventario confiable de todos los bienes muebles del Instituto, clasificándolo por  el estado que guarda y la vida útil que se espera. </a:t>
                      </a:r>
                    </a:p>
                    <a:p>
                      <a:pPr algn="just">
                        <a:lnSpc>
                          <a:spcPts val="1440"/>
                        </a:lnSpc>
                      </a:pPr>
                      <a:endParaRPr kumimoji="0" lang="es-MX" sz="1000" kern="1200" dirty="0" smtClean="0">
                        <a:solidFill>
                          <a:schemeClr val="dk1"/>
                        </a:solidFill>
                        <a:latin typeface="+mn-lt"/>
                        <a:ea typeface="+mn-ea"/>
                        <a:cs typeface="+mn-cs"/>
                      </a:endParaRPr>
                    </a:p>
                    <a:p>
                      <a:pPr algn="just">
                        <a:lnSpc>
                          <a:spcPts val="1440"/>
                        </a:lnSpc>
                      </a:pPr>
                      <a:r>
                        <a:rPr kumimoji="0" lang="es-MX" sz="1000" kern="1200" dirty="0" smtClean="0">
                          <a:solidFill>
                            <a:schemeClr val="dk1"/>
                          </a:solidFill>
                          <a:latin typeface="+mn-lt"/>
                          <a:ea typeface="+mn-ea"/>
                          <a:cs typeface="+mn-cs"/>
                        </a:rPr>
                        <a:t>Para la recuperación de los bienes siniestrados, deberán integrarse en tiempo y forma los expedientes con los documentos necesarios para obtener las indemnizaciones. Asimismo, </a:t>
                      </a:r>
                      <a:r>
                        <a:rPr kumimoji="0" lang="es-MX" sz="1000" kern="1200" baseline="0" dirty="0" smtClean="0">
                          <a:solidFill>
                            <a:schemeClr val="dk1"/>
                          </a:solidFill>
                          <a:latin typeface="+mn-lt"/>
                          <a:ea typeface="+mn-ea"/>
                          <a:cs typeface="+mn-cs"/>
                        </a:rPr>
                        <a:t>revisarse el procedimiento actual para modificarlo y buscar la </a:t>
                      </a:r>
                      <a:r>
                        <a:rPr kumimoji="0" lang="es-MX" sz="1000" kern="1200" dirty="0" smtClean="0">
                          <a:solidFill>
                            <a:schemeClr val="dk1"/>
                          </a:solidFill>
                          <a:latin typeface="+mn-lt"/>
                          <a:ea typeface="+mn-ea"/>
                          <a:cs typeface="+mn-cs"/>
                        </a:rPr>
                        <a:t>disminución de los plazos para reportarlos,</a:t>
                      </a:r>
                      <a:r>
                        <a:rPr kumimoji="0" lang="es-MX" sz="1000" kern="1200" baseline="0" dirty="0" smtClean="0">
                          <a:solidFill>
                            <a:schemeClr val="dk1"/>
                          </a:solidFill>
                          <a:latin typeface="+mn-lt"/>
                          <a:ea typeface="+mn-ea"/>
                          <a:cs typeface="+mn-cs"/>
                        </a:rPr>
                        <a:t> el</a:t>
                      </a:r>
                      <a:r>
                        <a:rPr kumimoji="0" lang="es-MX" sz="1000" kern="1200" dirty="0" smtClean="0">
                          <a:solidFill>
                            <a:schemeClr val="dk1"/>
                          </a:solidFill>
                          <a:latin typeface="+mn-lt"/>
                          <a:ea typeface="+mn-ea"/>
                          <a:cs typeface="+mn-cs"/>
                        </a:rPr>
                        <a:t>aborar las actas e integrar la documentación necesaria para requerir el</a:t>
                      </a:r>
                      <a:r>
                        <a:rPr kumimoji="0" lang="es-MX" sz="1000" kern="1200" baseline="0" dirty="0" smtClean="0">
                          <a:solidFill>
                            <a:schemeClr val="dk1"/>
                          </a:solidFill>
                          <a:latin typeface="+mn-lt"/>
                          <a:ea typeface="+mn-ea"/>
                          <a:cs typeface="+mn-cs"/>
                        </a:rPr>
                        <a:t> pago a las Compañías Aseguradoras.</a:t>
                      </a:r>
                      <a:r>
                        <a:rPr kumimoji="0" lang="es-MX" sz="1000" kern="1200" dirty="0" smtClean="0">
                          <a:solidFill>
                            <a:schemeClr val="dk1"/>
                          </a:solidFill>
                          <a:latin typeface="+mn-lt"/>
                          <a:ea typeface="+mn-ea"/>
                          <a:cs typeface="+mn-cs"/>
                        </a:rPr>
                        <a:t> </a:t>
                      </a:r>
                    </a:p>
                    <a:p>
                      <a:pPr algn="just">
                        <a:lnSpc>
                          <a:spcPts val="1440"/>
                        </a:lnSpc>
                      </a:pPr>
                      <a:endParaRPr kumimoji="0" lang="es-MX" sz="1000" kern="1200" dirty="0" smtClean="0">
                        <a:solidFill>
                          <a:schemeClr val="dk1"/>
                        </a:solidFill>
                        <a:latin typeface="+mn-lt"/>
                        <a:ea typeface="+mn-ea"/>
                        <a:cs typeface="+mn-cs"/>
                      </a:endParaRPr>
                    </a:p>
                    <a:p>
                      <a:pPr algn="just">
                        <a:lnSpc>
                          <a:spcPts val="1440"/>
                        </a:lnSpc>
                      </a:pPr>
                      <a:r>
                        <a:rPr kumimoji="0" lang="es-MX" sz="1000" kern="1200" dirty="0" smtClean="0">
                          <a:solidFill>
                            <a:schemeClr val="dk1"/>
                          </a:solidFill>
                          <a:latin typeface="+mn-lt"/>
                          <a:ea typeface="+mn-ea"/>
                          <a:cs typeface="+mn-cs"/>
                        </a:rPr>
                        <a:t>Los inventarios</a:t>
                      </a:r>
                      <a:r>
                        <a:rPr kumimoji="0" lang="es-MX" sz="1000" kern="1200" baseline="0" dirty="0" smtClean="0">
                          <a:solidFill>
                            <a:schemeClr val="dk1"/>
                          </a:solidFill>
                          <a:latin typeface="+mn-lt"/>
                          <a:ea typeface="+mn-ea"/>
                          <a:cs typeface="+mn-cs"/>
                        </a:rPr>
                        <a:t> de bienes muebles deberán realizarse cuando menos una vez por año de todos los bienes, y cada seis meses de forma selectiva, debiendo cuidarse la identificación de todos los bienes mediante números de inventario. </a:t>
                      </a:r>
                      <a:endParaRPr kumimoji="0" lang="es-MX" sz="1000" kern="1200" dirty="0" smtClean="0">
                        <a:solidFill>
                          <a:schemeClr val="dk1"/>
                        </a:solidFill>
                        <a:latin typeface="+mn-lt"/>
                        <a:ea typeface="+mn-ea"/>
                        <a:cs typeface="+mn-cs"/>
                      </a:endParaRPr>
                    </a:p>
                    <a:p>
                      <a:pPr algn="just">
                        <a:lnSpc>
                          <a:spcPts val="1440"/>
                        </a:lnSpc>
                      </a:pPr>
                      <a:endParaRPr kumimoji="0" lang="es-MX" sz="1000" kern="1200" dirty="0" smtClean="0">
                        <a:solidFill>
                          <a:schemeClr val="dk1"/>
                        </a:solidFill>
                        <a:latin typeface="+mn-lt"/>
                        <a:ea typeface="+mn-ea"/>
                        <a:cs typeface="+mn-cs"/>
                      </a:endParaRPr>
                    </a:p>
                    <a:p>
                      <a:pPr>
                        <a:lnSpc>
                          <a:spcPts val="1440"/>
                        </a:lnSpc>
                      </a:pPr>
                      <a:r>
                        <a:rPr kumimoji="0" lang="es-MX" sz="1000" kern="1200" dirty="0" smtClean="0">
                          <a:solidFill>
                            <a:schemeClr val="dk1"/>
                          </a:solidFill>
                          <a:latin typeface="+mn-lt"/>
                          <a:ea typeface="+mn-ea"/>
                          <a:cs typeface="+mn-cs"/>
                        </a:rPr>
                        <a:t>Las dependencias Politécnicas deberán de identificar aquellos</a:t>
                      </a:r>
                      <a:r>
                        <a:rPr kumimoji="0" lang="es-MX" sz="1000" kern="1200" baseline="0" dirty="0" smtClean="0">
                          <a:solidFill>
                            <a:schemeClr val="dk1"/>
                          </a:solidFill>
                          <a:latin typeface="+mn-lt"/>
                          <a:ea typeface="+mn-ea"/>
                          <a:cs typeface="+mn-cs"/>
                        </a:rPr>
                        <a:t> bienes </a:t>
                      </a:r>
                      <a:r>
                        <a:rPr kumimoji="0" lang="es-MX" sz="1000" kern="1200" dirty="0" smtClean="0">
                          <a:solidFill>
                            <a:schemeClr val="dk1"/>
                          </a:solidFill>
                          <a:latin typeface="+mn-lt"/>
                          <a:ea typeface="+mn-ea"/>
                          <a:cs typeface="+mn-cs"/>
                        </a:rPr>
                        <a:t>  obsoletos, en desuso, en mal estado, etc., para promover su venta con las áreas encargadas de estos procesos.</a:t>
                      </a:r>
                    </a:p>
                    <a:p>
                      <a:pPr>
                        <a:lnSpc>
                          <a:spcPts val="1440"/>
                        </a:lnSpc>
                      </a:pPr>
                      <a:r>
                        <a:rPr kumimoji="0" lang="es-MX" sz="1000" kern="1200" dirty="0" smtClean="0">
                          <a:solidFill>
                            <a:schemeClr val="dk1"/>
                          </a:solidFill>
                          <a:latin typeface="+mn-lt"/>
                          <a:ea typeface="+mn-ea"/>
                          <a:cs typeface="+mn-cs"/>
                        </a:rPr>
                        <a:t> </a:t>
                      </a:r>
                    </a:p>
                    <a:p>
                      <a:pPr algn="just">
                        <a:lnSpc>
                          <a:spcPts val="1440"/>
                        </a:lnSpc>
                      </a:pPr>
                      <a:r>
                        <a:rPr kumimoji="0" lang="es-MX" sz="1000" kern="1200" dirty="0" smtClean="0">
                          <a:solidFill>
                            <a:schemeClr val="dk1"/>
                          </a:solidFill>
                          <a:latin typeface="+mn-lt"/>
                          <a:ea typeface="+mn-ea"/>
                          <a:cs typeface="+mn-cs"/>
                        </a:rPr>
                        <a:t>El Consejo Nacional para la Armonización Contable (CONAC), emitió algunas disposiciones fundamentadas en la Ley General de Contabilidad Gubernamental</a:t>
                      </a:r>
                      <a:endParaRPr kumimoji="0" lang="es-MX" sz="1000" kern="1200" dirty="0">
                        <a:solidFill>
                          <a:schemeClr val="dk1"/>
                        </a:solidFill>
                        <a:latin typeface="+mn-lt"/>
                        <a:ea typeface="+mn-ea"/>
                        <a:cs typeface="+mn-cs"/>
                      </a:endParaRPr>
                    </a:p>
                  </a:txBody>
                  <a:tcPr marL="0" marR="0" marT="0" marB="0"/>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539552" y="188640"/>
            <a:ext cx="838200" cy="792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332656"/>
            <a:ext cx="7772400" cy="576064"/>
          </a:xfrm>
        </p:spPr>
        <p:txBody>
          <a:bodyPr>
            <a:normAutofit/>
          </a:bodyPr>
          <a:lstStyle/>
          <a:p>
            <a:pPr algn="ctr"/>
            <a:r>
              <a:rPr lang="es-MX" sz="1800" dirty="0" smtClean="0">
                <a:latin typeface="Arial Narrow" pitchFamily="34" charset="0"/>
              </a:rPr>
              <a:t>PROGRAMA CERO OBSERVACIONES</a:t>
            </a:r>
            <a:endParaRPr lang="es-MX" sz="1800" dirty="0">
              <a:latin typeface="Arial Narrow" pitchFamily="34" charset="0"/>
            </a:endParaRPr>
          </a:p>
        </p:txBody>
      </p:sp>
      <p:sp>
        <p:nvSpPr>
          <p:cNvPr id="3" name="2 Subtítulo"/>
          <p:cNvSpPr>
            <a:spLocks noGrp="1"/>
          </p:cNvSpPr>
          <p:nvPr>
            <p:ph type="subTitle" idx="1"/>
          </p:nvPr>
        </p:nvSpPr>
        <p:spPr>
          <a:xfrm>
            <a:off x="755576" y="980728"/>
            <a:ext cx="7772400" cy="5184576"/>
          </a:xfrm>
        </p:spPr>
        <p:txBody>
          <a:bodyPr>
            <a:normAutofit/>
          </a:bodyPr>
          <a:lstStyle/>
          <a:p>
            <a:pPr algn="just"/>
            <a:endParaRPr lang="es-MX" dirty="0" smtClean="0">
              <a:latin typeface="Arial Narrow" pitchFamily="34" charset="0"/>
            </a:endParaRPr>
          </a:p>
          <a:p>
            <a:pPr algn="just"/>
            <a:endParaRPr lang="es-MX" dirty="0" smtClean="0">
              <a:latin typeface="Arial Narrow" pitchFamily="34" charset="0"/>
            </a:endParaRPr>
          </a:p>
          <a:p>
            <a:pPr algn="just"/>
            <a:endParaRPr lang="es-MX" b="1" dirty="0" smtClean="0"/>
          </a:p>
          <a:p>
            <a:pPr algn="just"/>
            <a:endParaRPr lang="es-MX" b="1" dirty="0" smtClean="0"/>
          </a:p>
          <a:p>
            <a:pPr algn="just"/>
            <a:endParaRPr lang="es-MX" dirty="0">
              <a:latin typeface="Arial Narrow" pitchFamily="34" charset="0"/>
            </a:endParaRPr>
          </a:p>
        </p:txBody>
      </p:sp>
      <p:graphicFrame>
        <p:nvGraphicFramePr>
          <p:cNvPr id="4" name="3 Tabla"/>
          <p:cNvGraphicFramePr>
            <a:graphicFrameLocks noGrp="1"/>
          </p:cNvGraphicFramePr>
          <p:nvPr/>
        </p:nvGraphicFramePr>
        <p:xfrm>
          <a:off x="683568" y="833096"/>
          <a:ext cx="8317588" cy="5810614"/>
        </p:xfrm>
        <a:graphic>
          <a:graphicData uri="http://schemas.openxmlformats.org/drawingml/2006/table">
            <a:tbl>
              <a:tblPr firstRow="1" bandRow="1">
                <a:tableStyleId>{073A0DAA-6AF3-43AB-8588-CEC1D06C72B9}</a:tableStyleId>
              </a:tblPr>
              <a:tblGrid>
                <a:gridCol w="1152128"/>
                <a:gridCol w="3355365"/>
                <a:gridCol w="3810095"/>
              </a:tblGrid>
              <a:tr h="837294">
                <a:tc>
                  <a:txBody>
                    <a:bodyPr/>
                    <a:lstStyle/>
                    <a:p>
                      <a:pPr algn="ctr"/>
                      <a:r>
                        <a:rPr lang="es-MX" dirty="0" smtClean="0"/>
                        <a:t>RUBRO</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PROBLEMÁTICA</a:t>
                      </a:r>
                    </a:p>
                    <a:p>
                      <a:pPr algn="ctr"/>
                      <a:endParaRPr lang="es-MX" dirty="0"/>
                    </a:p>
                  </a:txBody>
                  <a:tcPr/>
                </a:tc>
                <a:tc>
                  <a:txBody>
                    <a:bodyPr/>
                    <a:lstStyle/>
                    <a:p>
                      <a:pPr algn="ctr"/>
                      <a:r>
                        <a:rPr lang="es-MX" dirty="0" smtClean="0"/>
                        <a:t>ALTERNATIVA</a:t>
                      </a:r>
                      <a:r>
                        <a:rPr lang="es-MX" baseline="0" dirty="0" smtClean="0"/>
                        <a:t> DE </a:t>
                      </a:r>
                      <a:r>
                        <a:rPr lang="es-MX" dirty="0" smtClean="0"/>
                        <a:t>SOLUCIÓN</a:t>
                      </a:r>
                      <a:endParaRPr lang="es-MX" dirty="0"/>
                    </a:p>
                  </a:txBody>
                  <a:tcPr/>
                </a:tc>
              </a:tr>
              <a:tr h="370840">
                <a:tc>
                  <a:txBody>
                    <a:bodyPr/>
                    <a:lstStyle/>
                    <a:p>
                      <a:endParaRPr lang="es-MX" dirty="0"/>
                    </a:p>
                  </a:txBody>
                  <a:tcPr/>
                </a:tc>
                <a:tc>
                  <a:txBody>
                    <a:bodyPr/>
                    <a:lstStyle/>
                    <a:p>
                      <a:endParaRPr lang="es-MX" dirty="0"/>
                    </a:p>
                  </a:txBody>
                  <a:tcPr/>
                </a:tc>
                <a:tc>
                  <a:txBody>
                    <a:bodyPr/>
                    <a:lstStyle/>
                    <a:p>
                      <a:endParaRPr lang="es-MX" dirty="0"/>
                    </a:p>
                  </a:txBody>
                  <a:tcPr/>
                </a:tc>
              </a:tr>
              <a:tr h="4364030">
                <a:tc>
                  <a:txBody>
                    <a:bodyPr/>
                    <a:lstStyle/>
                    <a:p>
                      <a:endParaRPr lang="es-MX" dirty="0" smtClean="0"/>
                    </a:p>
                    <a:p>
                      <a:endParaRPr lang="es-MX" dirty="0" smtClean="0"/>
                    </a:p>
                    <a:p>
                      <a:r>
                        <a:rPr lang="es-MX" sz="1400" dirty="0" smtClean="0"/>
                        <a:t>ACTIVO   </a:t>
                      </a:r>
                    </a:p>
                    <a:p>
                      <a:r>
                        <a:rPr lang="es-MX" sz="1400" dirty="0" smtClean="0"/>
                        <a:t>    FIJO</a:t>
                      </a:r>
                      <a:endParaRPr lang="es-MX" sz="1400" dirty="0"/>
                    </a:p>
                  </a:txBody>
                  <a:tcPr/>
                </a:tc>
                <a:tc>
                  <a:txBody>
                    <a:bodyPr/>
                    <a:lstStyle/>
                    <a:p>
                      <a:pPr marL="0" algn="ctr" rtl="0" eaLnBrk="1" fontAlgn="b" latinLnBrk="0" hangingPunct="1"/>
                      <a:endParaRPr kumimoji="0" lang="es-MX" sz="12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baseline="0" dirty="0" smtClean="0">
                        <a:solidFill>
                          <a:schemeClr val="dk1"/>
                        </a:solidFill>
                        <a:latin typeface="+mn-lt"/>
                        <a:ea typeface="+mn-ea"/>
                        <a:cs typeface="+mn-cs"/>
                      </a:endParaRPr>
                    </a:p>
                    <a:p>
                      <a:pPr marL="0" algn="ctr" rtl="0" eaLnBrk="1" fontAlgn="b" latinLnBrk="0" hangingPunct="1"/>
                      <a:endParaRPr kumimoji="0" lang="es-MX" sz="1000" kern="1200" dirty="0" smtClean="0">
                        <a:solidFill>
                          <a:schemeClr val="dk1"/>
                        </a:solidFill>
                        <a:latin typeface="+mn-lt"/>
                        <a:ea typeface="+mn-ea"/>
                        <a:cs typeface="+mn-cs"/>
                      </a:endParaRPr>
                    </a:p>
                  </a:txBody>
                  <a:tcPr marL="0" marR="0" marT="0" marB="0"/>
                </a:tc>
                <a:tc>
                  <a:txBody>
                    <a:bodyPr/>
                    <a:lstStyle/>
                    <a:p>
                      <a:pPr lvl="0" algn="just"/>
                      <a:endParaRPr kumimoji="0" lang="es-MX" sz="1000" kern="1200" dirty="0" smtClean="0">
                        <a:solidFill>
                          <a:schemeClr val="dk1"/>
                        </a:solidFill>
                        <a:latin typeface="+mn-lt"/>
                        <a:ea typeface="+mn-ea"/>
                        <a:cs typeface="+mn-cs"/>
                      </a:endParaRPr>
                    </a:p>
                  </a:txBody>
                  <a:tcPr marL="0" marR="0" marT="0" marB="0"/>
                </a:tc>
              </a:tr>
            </a:tbl>
          </a:graphicData>
        </a:graphic>
      </p:graphicFrame>
      <p:pic>
        <p:nvPicPr>
          <p:cNvPr id="5" name="Picture 7"/>
          <p:cNvPicPr>
            <a:picLocks noChangeAspect="1" noChangeArrowheads="1"/>
          </p:cNvPicPr>
          <p:nvPr/>
        </p:nvPicPr>
        <p:blipFill>
          <a:blip r:embed="rId2" cstate="print"/>
          <a:srcRect/>
          <a:stretch>
            <a:fillRect/>
          </a:stretch>
        </p:blipFill>
        <p:spPr bwMode="auto">
          <a:xfrm>
            <a:off x="755576" y="0"/>
            <a:ext cx="838200" cy="1008112"/>
          </a:xfrm>
          <a:prstGeom prst="rect">
            <a:avLst/>
          </a:prstGeom>
          <a:noFill/>
          <a:ln w="9525">
            <a:noFill/>
            <a:miter lim="800000"/>
            <a:headEnd/>
            <a:tailEnd/>
          </a:ln>
        </p:spPr>
      </p:pic>
      <p:sp>
        <p:nvSpPr>
          <p:cNvPr id="6" name="5 CuadroTexto"/>
          <p:cNvSpPr txBox="1"/>
          <p:nvPr/>
        </p:nvSpPr>
        <p:spPr>
          <a:xfrm>
            <a:off x="5214942" y="2285992"/>
            <a:ext cx="3714776" cy="1569660"/>
          </a:xfrm>
          <a:prstGeom prst="rect">
            <a:avLst/>
          </a:prstGeom>
          <a:noFill/>
        </p:spPr>
        <p:txBody>
          <a:bodyPr wrap="square" rtlCol="0">
            <a:spAutoFit/>
          </a:bodyPr>
          <a:lstStyle/>
          <a:p>
            <a:pPr algn="just"/>
            <a:r>
              <a:rPr lang="es-MX" sz="1200" dirty="0" smtClean="0">
                <a:solidFill>
                  <a:schemeClr val="bg1"/>
                </a:solidFill>
              </a:rPr>
              <a:t>La Ley General de Contabilidad Gubernamental establece en su </a:t>
            </a:r>
            <a:r>
              <a:rPr lang="es-MX" sz="1200" i="1" dirty="0" smtClean="0">
                <a:solidFill>
                  <a:schemeClr val="bg1"/>
                </a:solidFill>
              </a:rPr>
              <a:t>Artículo Séptimo Transitorio</a:t>
            </a:r>
            <a:r>
              <a:rPr lang="es-MX" sz="1200" dirty="0" smtClean="0">
                <a:solidFill>
                  <a:schemeClr val="bg1"/>
                </a:solidFill>
              </a:rPr>
              <a:t>, que el inventario de los bienes inmuebles, los bienes muebles y todos aquellos bienes que el Consejo Nacional de Armonización Contable (CONAC) determine, deberán ser registrados en la contabilidad de las Dependencias, a más tardar el 31 de diciembre de 2011.</a:t>
            </a:r>
            <a:endParaRPr lang="es-MX" sz="1200" dirty="0">
              <a:solidFill>
                <a:schemeClr val="bg1"/>
              </a:solidFill>
            </a:endParaRPr>
          </a:p>
        </p:txBody>
      </p:sp>
      <p:sp>
        <p:nvSpPr>
          <p:cNvPr id="7" name="6 CuadroTexto"/>
          <p:cNvSpPr txBox="1"/>
          <p:nvPr/>
        </p:nvSpPr>
        <p:spPr>
          <a:xfrm>
            <a:off x="1928794" y="2357430"/>
            <a:ext cx="3143272" cy="923330"/>
          </a:xfrm>
          <a:prstGeom prst="rect">
            <a:avLst/>
          </a:prstGeom>
          <a:noFill/>
        </p:spPr>
        <p:txBody>
          <a:bodyPr wrap="square" rtlCol="0">
            <a:spAutoFit/>
          </a:bodyPr>
          <a:lstStyle/>
          <a:p>
            <a:pPr algn="ctr" fontAlgn="b"/>
            <a:r>
              <a:rPr lang="es-MX" sz="1200" dirty="0" smtClean="0">
                <a:solidFill>
                  <a:schemeClr val="dk1"/>
                </a:solidFill>
              </a:rPr>
              <a:t>Incorporación de los Bienes del Activo al Patrimonio de las </a:t>
            </a:r>
          </a:p>
          <a:p>
            <a:pPr algn="ctr" fontAlgn="b"/>
            <a:r>
              <a:rPr lang="es-MX" sz="1200" dirty="0" smtClean="0">
                <a:solidFill>
                  <a:schemeClr val="dk1"/>
                </a:solidFill>
              </a:rPr>
              <a:t>Dependencias Politécnicas</a:t>
            </a:r>
          </a:p>
          <a:p>
            <a:pPr algn="ctr" fontAlgn="b"/>
            <a:endParaRPr lang="es-MX" dirty="0" smtClean="0">
              <a:solidFill>
                <a:schemeClr val="dk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5665</TotalTime>
  <Words>2131</Words>
  <Application>Microsoft Office PowerPoint</Application>
  <PresentationFormat>Presentación en pantalla (4:3)</PresentationFormat>
  <Paragraphs>503</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Flujo</vt:lpstr>
      <vt:lpstr>PROGRAMA CERO OBSERVACIONES</vt:lpstr>
      <vt:lpstr>PROGRAMA CERO OBSERVACIONES</vt:lpstr>
      <vt:lpstr>PROGRAMA CERO OBSERVACIONES</vt:lpstr>
      <vt:lpstr>PROGRAMA CERO OBSERVACIONES</vt:lpstr>
      <vt:lpstr>PROGRAMA CERO OBSERVACIONES</vt:lpstr>
      <vt:lpstr>PROGRAMA CERO OSBSERVACIONES                                 </vt:lpstr>
      <vt:lpstr>PROGRAMA CERO OBSERVACIONES                                 </vt:lpstr>
      <vt:lpstr>PROGRAMA CERO OBSERVACIONES</vt:lpstr>
      <vt:lpstr>PROGRAMA CERO OBSERVACIONES</vt:lpstr>
      <vt:lpstr>PROGRAMA CERO OBSERVACIONES</vt:lpstr>
      <vt:lpstr>PROGRAMA CERO OBSERVACIONES</vt:lpstr>
      <vt:lpstr>PROGRAMA CERO OSBSERVACIONES</vt:lpstr>
      <vt:lpstr>PROGRAMA CERO OBSERVACIONES</vt:lpstr>
      <vt:lpstr>PROGRAMA CERO OBSERVACIONES</vt:lpstr>
      <vt:lpstr>PROGRAMA CERO OBSERVACIONES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Atribuciones de la ASF:</dc:title>
  <dc:creator>Lourdes</dc:creator>
  <cp:lastModifiedBy>Maria Antonieta</cp:lastModifiedBy>
  <cp:revision>728</cp:revision>
  <dcterms:created xsi:type="dcterms:W3CDTF">2011-08-02T00:18:46Z</dcterms:created>
  <dcterms:modified xsi:type="dcterms:W3CDTF">2012-05-31T14:54:12Z</dcterms:modified>
</cp:coreProperties>
</file>