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FACTOR QUE SE MIDE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Hoja1!$A$2:$A$28</c:f>
              <c:strCache>
                <c:ptCount val="27"/>
                <c:pt idx="0">
                  <c:v>Reconocimiento Laboral</c:v>
                </c:pt>
                <c:pt idx="1">
                  <c:v>Capacitación Especializada y Desarrollo</c:v>
                </c:pt>
                <c:pt idx="2">
                  <c:v>Mejora y cambio</c:v>
                </c:pt>
                <c:pt idx="3">
                  <c:v>Calidad y Orientación al Ususario</c:v>
                </c:pt>
                <c:pt idx="4">
                  <c:v>Equidad y Género</c:v>
                </c:pt>
                <c:pt idx="5">
                  <c:v>Comunicación</c:v>
                </c:pt>
                <c:pt idx="6">
                  <c:v>Disponibilidad de Recursos</c:v>
                </c:pt>
                <c:pt idx="7">
                  <c:v>Calidad de vida Laboral</c:v>
                </c:pt>
                <c:pt idx="8">
                  <c:v>Balance Trabajo - Familia</c:v>
                </c:pt>
                <c:pt idx="9">
                  <c:v>Colaboración y Trabajo en Equipo</c:v>
                </c:pt>
                <c:pt idx="10">
                  <c:v>Liderazgo y Participación</c:v>
                </c:pt>
                <c:pt idx="11">
                  <c:v>Identidad con la Institución y Valores</c:v>
                </c:pt>
                <c:pt idx="12">
                  <c:v>Austeridad y Combate a la Corrupción</c:v>
                </c:pt>
                <c:pt idx="13">
                  <c:v>Enfoque y resultados y Productividad</c:v>
                </c:pt>
                <c:pt idx="14">
                  <c:v>Normatividad y Procesos</c:v>
                </c:pt>
                <c:pt idx="15">
                  <c:v>Servicio Profesional de Carrera</c:v>
                </c:pt>
                <c:pt idx="16">
                  <c:v>Impacto de la Encuesta en mi Institutción</c:v>
                </c:pt>
                <c:pt idx="17">
                  <c:v>Profesionalización de la APF</c:v>
                </c:pt>
                <c:pt idx="18">
                  <c:v>Estrés Laboral</c:v>
                </c:pt>
                <c:pt idx="19">
                  <c:v>Vocación de Servicio de la APF</c:v>
                </c:pt>
                <c:pt idx="20">
                  <c:v>Construir relaciones en la APF</c:v>
                </c:pt>
                <c:pt idx="21">
                  <c:v>Actuar con valores en la APF</c:v>
                </c:pt>
                <c:pt idx="22">
                  <c:v>Enfocar a Resultados en la APF</c:v>
                </c:pt>
                <c:pt idx="23">
                  <c:v>Impulsar el cambio en la APF</c:v>
                </c:pt>
                <c:pt idx="24">
                  <c:v>Aplicar eficientemente los recursos de las TIC´s</c:v>
                </c:pt>
                <c:pt idx="25">
                  <c:v>Liderear Permanentemente la Adminitración Publica</c:v>
                </c:pt>
                <c:pt idx="26">
                  <c:v>Igualdad y No Discriminación</c:v>
                </c:pt>
              </c:strCache>
            </c:strRef>
          </c:cat>
          <c:val>
            <c:numRef>
              <c:f>Hoja1!$B$2:$B$28</c:f>
              <c:numCache>
                <c:formatCode>General</c:formatCode>
                <c:ptCount val="27"/>
                <c:pt idx="0">
                  <c:v>85</c:v>
                </c:pt>
                <c:pt idx="1">
                  <c:v>86</c:v>
                </c:pt>
                <c:pt idx="2">
                  <c:v>86</c:v>
                </c:pt>
                <c:pt idx="3">
                  <c:v>88</c:v>
                </c:pt>
                <c:pt idx="4">
                  <c:v>84</c:v>
                </c:pt>
                <c:pt idx="5">
                  <c:v>83</c:v>
                </c:pt>
                <c:pt idx="6">
                  <c:v>86</c:v>
                </c:pt>
                <c:pt idx="7">
                  <c:v>89</c:v>
                </c:pt>
                <c:pt idx="8">
                  <c:v>85</c:v>
                </c:pt>
                <c:pt idx="9">
                  <c:v>85</c:v>
                </c:pt>
                <c:pt idx="10">
                  <c:v>90</c:v>
                </c:pt>
                <c:pt idx="11">
                  <c:v>89</c:v>
                </c:pt>
                <c:pt idx="12">
                  <c:v>93</c:v>
                </c:pt>
                <c:pt idx="13">
                  <c:v>86</c:v>
                </c:pt>
                <c:pt idx="14">
                  <c:v>83</c:v>
                </c:pt>
                <c:pt idx="15">
                  <c:v>80</c:v>
                </c:pt>
                <c:pt idx="16">
                  <c:v>80</c:v>
                </c:pt>
                <c:pt idx="17">
                  <c:v>86</c:v>
                </c:pt>
                <c:pt idx="18">
                  <c:v>89</c:v>
                </c:pt>
                <c:pt idx="19">
                  <c:v>89</c:v>
                </c:pt>
                <c:pt idx="20">
                  <c:v>88</c:v>
                </c:pt>
                <c:pt idx="21">
                  <c:v>91</c:v>
                </c:pt>
                <c:pt idx="22">
                  <c:v>90</c:v>
                </c:pt>
                <c:pt idx="23">
                  <c:v>89</c:v>
                </c:pt>
                <c:pt idx="24">
                  <c:v>91</c:v>
                </c:pt>
                <c:pt idx="25">
                  <c:v>90</c:v>
                </c:pt>
                <c:pt idx="26">
                  <c:v>87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95039904"/>
        <c:axId val="595030112"/>
      </c:barChart>
      <c:catAx>
        <c:axId val="595039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b="1" i="1" dirty="0" smtClean="0"/>
                  <a:t>FACTOR</a:t>
                </a:r>
                <a:endParaRPr lang="es-MX" b="1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95030112"/>
        <c:crosses val="autoZero"/>
        <c:auto val="1"/>
        <c:lblAlgn val="ctr"/>
        <c:lblOffset val="100"/>
        <c:noMultiLvlLbl val="0"/>
      </c:catAx>
      <c:valAx>
        <c:axId val="59503011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b="1" dirty="0" smtClean="0"/>
                  <a:t>RESULTADO  OBTENIDO</a:t>
                </a:r>
                <a:r>
                  <a:rPr lang="es-MX" b="1" baseline="0" dirty="0" smtClean="0"/>
                  <a:t> </a:t>
                </a:r>
                <a:endParaRPr lang="es-MX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crossAx val="59503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0.44898</cdr:x>
      <cdr:y>0.05537</cdr:y>
    </cdr:from>
    <cdr:to>
      <cdr:x>0.514</cdr:x>
      <cdr:y>0.12459</cdr:y>
    </cdr:to>
    <cdr:sp macro="" textlink="">
      <cdr:nvSpPr>
        <cdr:cNvPr id="2" name="Elipse 1"/>
        <cdr:cNvSpPr/>
      </cdr:nvSpPr>
      <cdr:spPr>
        <a:xfrm xmlns:a="http://schemas.openxmlformats.org/drawingml/2006/main">
          <a:off x="2771204" y="269875"/>
          <a:ext cx="401332" cy="33735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chemeClr val="accent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MX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344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12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471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102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744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54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573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91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924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093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88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5F50A-2D08-4E03-ACC0-35771733A043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2FC2F-FC19-46C1-8C36-DBF8EF1963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985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Bauhaus 93" panose="04030905020B02020C02" pitchFamily="82" charset="0"/>
              </a:rPr>
              <a:t>RESULTADOS DE LA ENCUESTA DE CLIMA Y CULTURA ORGANIZACIONAL 2015</a:t>
            </a:r>
            <a:endParaRPr lang="es-MX" dirty="0">
              <a:latin typeface="Bauhaus 93" panose="04030905020B02020C02" pitchFamily="82" charset="0"/>
            </a:endParaRP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524000" y="4258987"/>
            <a:ext cx="9144000" cy="1655762"/>
          </a:xfrm>
        </p:spPr>
        <p:txBody>
          <a:bodyPr/>
          <a:lstStyle/>
          <a:p>
            <a:r>
              <a:rPr lang="es-MX" dirty="0" smtClean="0">
                <a:latin typeface="Bauhaus 93" panose="04030905020B02020C02" pitchFamily="82" charset="0"/>
              </a:rPr>
              <a:t>DEL CENTRO DE DESARROLLO AEROESPACIAL</a:t>
            </a:r>
            <a:endParaRPr lang="es-MX" dirty="0">
              <a:latin typeface="Bauhaus 93" panose="04030905020B02020C02" pitchFamily="82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780" y="496527"/>
            <a:ext cx="731520" cy="80467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18" y="425522"/>
            <a:ext cx="593124" cy="8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2000" b="1" dirty="0" smtClean="0"/>
              <a:t>Resultados de la Encuesta de Clima y Cultura Organizacional del Centro de Desarrollo Aeroespacial 2015</a:t>
            </a:r>
            <a:br>
              <a:rPr lang="es-MX" sz="2000" b="1" dirty="0" smtClean="0"/>
            </a:br>
            <a:r>
              <a:rPr lang="es-MX" sz="2000" b="1" dirty="0" smtClean="0"/>
              <a:t/>
            </a:r>
            <a:br>
              <a:rPr lang="es-MX" sz="2000" b="1" dirty="0" smtClean="0"/>
            </a:br>
            <a:endParaRPr lang="es-MX" sz="2000" b="1" dirty="0"/>
          </a:p>
        </p:txBody>
      </p:sp>
      <p:graphicFrame>
        <p:nvGraphicFramePr>
          <p:cNvPr id="21" name="Marcador de contenido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287357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399557"/>
              </p:ext>
            </p:extLst>
          </p:nvPr>
        </p:nvGraphicFramePr>
        <p:xfrm>
          <a:off x="839788" y="1544702"/>
          <a:ext cx="3932237" cy="4838331"/>
        </p:xfrm>
        <a:graphic>
          <a:graphicData uri="http://schemas.openxmlformats.org/drawingml/2006/table">
            <a:tbl>
              <a:tblPr/>
              <a:tblGrid>
                <a:gridCol w="327686"/>
                <a:gridCol w="2914069"/>
                <a:gridCol w="690482"/>
              </a:tblGrid>
              <a:tr h="333678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 DEL FACTOR DE CLIMA Y CULTURA ORGANIZACIONAL 2015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Reconocimiento Laboral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Especializada y Desarrollo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y cambio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Calidad y Orientación al Ususario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Equidad y Género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Comunicación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Disponibilidad de Recursos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Calidad de vida Laboral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Balance Trabajo - Familia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y Trabajo en Equipo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Liderazgo y Participación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Identidad con la Institución y Valores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Austeridad y Combate a la Corrupción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Enfoque y resultados y Productividad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Normatividad y Procesos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Profesional de Carrera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Impacto de la Encuesta en mi Institutción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Profesionalización de la APF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Estrés Laboral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Vocación de Servicio de la APF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Construir relaciones en la APF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Actuar con valores en la APF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Enfocar a Resultados en la APF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Impulsar el cambio en la APF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Aplicar eficientemente los recursos de las TIC´s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Liderear Permanentemente la Adminitración Publica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3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Igualdad y No Discriminación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502" marR="7502" marT="75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007" y="182753"/>
            <a:ext cx="731520" cy="80467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45" y="291649"/>
            <a:ext cx="593124" cy="877078"/>
          </a:xfrm>
          <a:prstGeom prst="rect">
            <a:avLst/>
          </a:prstGeom>
        </p:spPr>
      </p:pic>
      <p:sp>
        <p:nvSpPr>
          <p:cNvPr id="11" name="Elipse 10"/>
          <p:cNvSpPr/>
          <p:nvPr/>
        </p:nvSpPr>
        <p:spPr>
          <a:xfrm>
            <a:off x="8943593" y="2291255"/>
            <a:ext cx="357352" cy="40990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Elipse 11"/>
          <p:cNvSpPr/>
          <p:nvPr/>
        </p:nvSpPr>
        <p:spPr>
          <a:xfrm>
            <a:off x="8591503" y="2296508"/>
            <a:ext cx="357352" cy="40990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14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678" y="230819"/>
            <a:ext cx="8688280" cy="651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218</Words>
  <Application>Microsoft Office PowerPoint</Application>
  <PresentationFormat>Panorámica</PresentationFormat>
  <Paragraphs>89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Bauhaus 93</vt:lpstr>
      <vt:lpstr>Calibri</vt:lpstr>
      <vt:lpstr>Calibri Light</vt:lpstr>
      <vt:lpstr>Tema de Office</vt:lpstr>
      <vt:lpstr>RESULTADOS DE LA ENCUESTA DE CLIMA Y CULTURA ORGANIZACIONAL 2015</vt:lpstr>
      <vt:lpstr>Resultados de la Encuesta de Clima y Cultura Organizacional del Centro de Desarrollo Aeroespacial 2015  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</dc:creator>
  <cp:lastModifiedBy>Alejandra</cp:lastModifiedBy>
  <cp:revision>10</cp:revision>
  <dcterms:created xsi:type="dcterms:W3CDTF">2016-02-22T19:34:58Z</dcterms:created>
  <dcterms:modified xsi:type="dcterms:W3CDTF">2016-02-23T17:53:06Z</dcterms:modified>
</cp:coreProperties>
</file>