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91" r:id="rId4"/>
    <p:sldId id="328" r:id="rId5"/>
    <p:sldId id="330" r:id="rId6"/>
    <p:sldId id="331" r:id="rId7"/>
    <p:sldId id="332" r:id="rId8"/>
    <p:sldId id="333" r:id="rId9"/>
    <p:sldId id="334" r:id="rId10"/>
    <p:sldId id="335" r:id="rId11"/>
    <p:sldId id="336" r:id="rId12"/>
    <p:sldId id="374" r:id="rId13"/>
    <p:sldId id="380" r:id="rId14"/>
    <p:sldId id="376" r:id="rId15"/>
    <p:sldId id="377" r:id="rId16"/>
    <p:sldId id="378" r:id="rId17"/>
    <p:sldId id="379" r:id="rId18"/>
    <p:sldId id="394" r:id="rId19"/>
    <p:sldId id="381" r:id="rId20"/>
    <p:sldId id="382" r:id="rId21"/>
    <p:sldId id="383" r:id="rId22"/>
    <p:sldId id="384" r:id="rId23"/>
    <p:sldId id="385" r:id="rId24"/>
    <p:sldId id="386" r:id="rId25"/>
    <p:sldId id="387" r:id="rId26"/>
    <p:sldId id="388" r:id="rId27"/>
    <p:sldId id="389" r:id="rId28"/>
    <p:sldId id="390" r:id="rId29"/>
    <p:sldId id="391" r:id="rId30"/>
    <p:sldId id="392" r:id="rId31"/>
    <p:sldId id="393" r:id="rId32"/>
    <p:sldId id="395" r:id="rId33"/>
    <p:sldId id="396" r:id="rId34"/>
    <p:sldId id="397" r:id="rId35"/>
    <p:sldId id="399" r:id="rId36"/>
    <p:sldId id="400" r:id="rId37"/>
    <p:sldId id="361" r:id="rId38"/>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1" autoAdjust="0"/>
    <p:restoredTop sz="94676" autoAdjust="0"/>
  </p:normalViewPr>
  <p:slideViewPr>
    <p:cSldViewPr>
      <p:cViewPr varScale="1">
        <p:scale>
          <a:sx n="83" d="100"/>
          <a:sy n="83" d="100"/>
        </p:scale>
        <p:origin x="-900" y="-90"/>
      </p:cViewPr>
      <p:guideLst>
        <p:guide orient="horz" pos="2160"/>
        <p:guide pos="2880"/>
      </p:guideLst>
    </p:cSldViewPr>
  </p:slideViewPr>
  <p:outlineViewPr>
    <p:cViewPr>
      <p:scale>
        <a:sx n="33" d="100"/>
        <a:sy n="33" d="100"/>
      </p:scale>
      <p:origin x="0" y="660"/>
    </p:cViewPr>
  </p:outlineViewPr>
  <p:notesTextViewPr>
    <p:cViewPr>
      <p:scale>
        <a:sx n="1" d="1"/>
        <a:sy n="1" d="1"/>
      </p:scale>
      <p:origin x="0" y="0"/>
    </p:cViewPr>
  </p:notesTextViewPr>
  <p:sorterViewPr>
    <p:cViewPr>
      <p:scale>
        <a:sx n="144" d="100"/>
        <a:sy n="144" d="100"/>
      </p:scale>
      <p:origin x="0" y="700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5A4E6F-FF3A-490C-A5FB-8FF0D84DB8B9}" type="doc">
      <dgm:prSet loTypeId="urn:microsoft.com/office/officeart/2005/8/layout/cycle3" loCatId="cycle" qsTypeId="urn:microsoft.com/office/officeart/2005/8/quickstyle/3d3" qsCatId="3D" csTypeId="urn:microsoft.com/office/officeart/2005/8/colors/accent3_2" csCatId="accent3" phldr="1"/>
      <dgm:spPr/>
      <dgm:t>
        <a:bodyPr/>
        <a:lstStyle/>
        <a:p>
          <a:endParaRPr lang="es-MX"/>
        </a:p>
      </dgm:t>
    </dgm:pt>
    <dgm:pt modelId="{59C14195-BFC5-47D9-8F9F-33449CA60027}">
      <dgm:prSet phldrT="[Texto]" custT="1"/>
      <dgm:spPr>
        <a:xfrm>
          <a:off x="2556040" y="1592"/>
          <a:ext cx="1796835" cy="898417"/>
        </a:xfr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s-MX" sz="1600" b="1" dirty="0" smtClean="0">
              <a:solidFill>
                <a:sysClr val="window" lastClr="FFFFFF"/>
              </a:solidFill>
              <a:latin typeface="Calibri"/>
              <a:ea typeface="+mn-ea"/>
              <a:cs typeface="+mn-cs"/>
            </a:rPr>
            <a:t>Capacitación Integral y Asistencia Técnica</a:t>
          </a:r>
          <a:endParaRPr lang="es-MX" sz="1600" dirty="0">
            <a:solidFill>
              <a:sysClr val="window" lastClr="FFFFFF"/>
            </a:solidFill>
            <a:latin typeface="Calibri"/>
            <a:ea typeface="+mn-ea"/>
            <a:cs typeface="+mn-cs"/>
          </a:endParaRPr>
        </a:p>
      </dgm:t>
    </dgm:pt>
    <dgm:pt modelId="{F520A41E-ECEE-4E4E-8DC5-9CC2AE4DE776}" type="parTrans" cxnId="{F412057A-38C5-414F-9922-724B4385FC00}">
      <dgm:prSet/>
      <dgm:spPr/>
      <dgm:t>
        <a:bodyPr/>
        <a:lstStyle/>
        <a:p>
          <a:endParaRPr lang="es-MX" sz="3600"/>
        </a:p>
      </dgm:t>
    </dgm:pt>
    <dgm:pt modelId="{9F31824C-3ADE-49F2-9142-BBDACA6DB9E8}" type="sibTrans" cxnId="{F412057A-38C5-414F-9922-724B4385FC00}">
      <dgm:prSet/>
      <dgm:spPr>
        <a:xfrm>
          <a:off x="1059467" y="-4646"/>
          <a:ext cx="4789983" cy="4789983"/>
        </a:xfrm>
        <a:solidFill>
          <a:srgbClr val="9BBB59">
            <a:tint val="40000"/>
            <a:hueOff val="0"/>
            <a:satOff val="0"/>
            <a:lumOff val="0"/>
            <a:alphaOff val="0"/>
          </a:srgbClr>
        </a:solidFill>
        <a:ln w="9525" cap="flat" cmpd="sng" algn="ctr">
          <a:solidFill>
            <a:srgbClr val="9BBB59">
              <a:hueOff val="0"/>
              <a:satOff val="0"/>
              <a:lumOff val="0"/>
              <a:alphaOff val="0"/>
            </a:srgbClr>
          </a:solidFill>
          <a:prstDash val="solid"/>
        </a:ln>
        <a:effectLst/>
        <a:scene3d>
          <a:camera prst="orthographicFront">
            <a:rot lat="0" lon="0" rev="0"/>
          </a:camera>
          <a:lightRig rig="contrasting" dir="t">
            <a:rot lat="0" lon="0" rev="1200000"/>
          </a:lightRig>
        </a:scene3d>
        <a:sp3d z="-300000" prstMaterial="plastic"/>
      </dgm:spPr>
      <dgm:t>
        <a:bodyPr/>
        <a:lstStyle/>
        <a:p>
          <a:endParaRPr lang="es-MX" sz="3600"/>
        </a:p>
      </dgm:t>
    </dgm:pt>
    <dgm:pt modelId="{6FF17AA9-FFFB-443F-95E8-A464D944D7C1}">
      <dgm:prSet phldrT="[Texto]" custT="1"/>
      <dgm:spPr>
        <a:xfrm>
          <a:off x="4290175" y="2528490"/>
          <a:ext cx="1796835" cy="898417"/>
        </a:xfr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s-MX" sz="1600" b="1" dirty="0" smtClean="0">
              <a:solidFill>
                <a:sysClr val="window" lastClr="FFFFFF"/>
              </a:solidFill>
              <a:latin typeface="Calibri"/>
              <a:ea typeface="+mn-ea"/>
              <a:cs typeface="+mn-cs"/>
            </a:rPr>
            <a:t>Apoyos a la Producción</a:t>
          </a:r>
          <a:endParaRPr lang="es-MX" sz="1600" dirty="0">
            <a:solidFill>
              <a:sysClr val="window" lastClr="FFFFFF"/>
            </a:solidFill>
            <a:latin typeface="Calibri"/>
            <a:ea typeface="+mn-ea"/>
            <a:cs typeface="+mn-cs"/>
          </a:endParaRPr>
        </a:p>
      </dgm:t>
    </dgm:pt>
    <dgm:pt modelId="{E7743D38-2226-4044-B532-92AD348AEA71}" type="parTrans" cxnId="{3CA45D7C-D74A-450D-A920-82185A4FE58A}">
      <dgm:prSet/>
      <dgm:spPr/>
      <dgm:t>
        <a:bodyPr/>
        <a:lstStyle/>
        <a:p>
          <a:endParaRPr lang="es-MX" sz="3600"/>
        </a:p>
      </dgm:t>
    </dgm:pt>
    <dgm:pt modelId="{8C7A26E0-198A-4886-83E0-EABD979C161B}" type="sibTrans" cxnId="{3CA45D7C-D74A-450D-A920-82185A4FE58A}">
      <dgm:prSet/>
      <dgm:spPr/>
      <dgm:t>
        <a:bodyPr/>
        <a:lstStyle/>
        <a:p>
          <a:endParaRPr lang="es-MX" sz="3600"/>
        </a:p>
      </dgm:t>
    </dgm:pt>
    <dgm:pt modelId="{F2A62AF0-D27C-47C4-84B8-AE7EC3B0F712}">
      <dgm:prSet phldrT="[Texto]" custT="1"/>
      <dgm:spPr>
        <a:xfrm>
          <a:off x="2537568" y="3700664"/>
          <a:ext cx="1796835" cy="898417"/>
        </a:xfr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s-MX" sz="1600" b="1" dirty="0" smtClean="0">
              <a:solidFill>
                <a:sysClr val="window" lastClr="FFFFFF"/>
              </a:solidFill>
              <a:latin typeface="Calibri"/>
              <a:ea typeface="+mn-ea"/>
              <a:cs typeface="+mn-cs"/>
            </a:rPr>
            <a:t>Adquisición de Artesanías </a:t>
          </a:r>
          <a:endParaRPr lang="es-MX" sz="1600" dirty="0">
            <a:solidFill>
              <a:sysClr val="window" lastClr="FFFFFF"/>
            </a:solidFill>
            <a:latin typeface="Calibri"/>
            <a:ea typeface="+mn-ea"/>
            <a:cs typeface="+mn-cs"/>
          </a:endParaRPr>
        </a:p>
      </dgm:t>
    </dgm:pt>
    <dgm:pt modelId="{7DC51EA0-05E4-4A65-8246-7B7790C7708D}" type="parTrans" cxnId="{811EB16B-6FB5-4860-BE72-E88263162E00}">
      <dgm:prSet/>
      <dgm:spPr/>
      <dgm:t>
        <a:bodyPr/>
        <a:lstStyle/>
        <a:p>
          <a:endParaRPr lang="es-MX" sz="3600"/>
        </a:p>
      </dgm:t>
    </dgm:pt>
    <dgm:pt modelId="{E7CB09AC-EC01-4E19-87CA-62B07209E02D}" type="sibTrans" cxnId="{811EB16B-6FB5-4860-BE72-E88263162E00}">
      <dgm:prSet/>
      <dgm:spPr/>
      <dgm:t>
        <a:bodyPr/>
        <a:lstStyle/>
        <a:p>
          <a:endParaRPr lang="es-MX" sz="3600"/>
        </a:p>
      </dgm:t>
    </dgm:pt>
    <dgm:pt modelId="{F240CA34-4CD9-4977-9D28-02CA55D1B4A1}">
      <dgm:prSet phldrT="[Texto]" custT="1"/>
      <dgm:spPr>
        <a:xfrm>
          <a:off x="647131" y="2545167"/>
          <a:ext cx="1934671" cy="898417"/>
        </a:xfr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s-MX" sz="1600" b="1" dirty="0" smtClean="0">
              <a:solidFill>
                <a:sysClr val="window" lastClr="FFFFFF"/>
              </a:solidFill>
              <a:latin typeface="Calibri"/>
              <a:ea typeface="+mn-ea"/>
              <a:cs typeface="+mn-cs"/>
            </a:rPr>
            <a:t>Apoyo a la Comercialización</a:t>
          </a:r>
          <a:endParaRPr lang="es-MX" sz="1600" dirty="0">
            <a:solidFill>
              <a:sysClr val="window" lastClr="FFFFFF"/>
            </a:solidFill>
            <a:latin typeface="Calibri"/>
            <a:ea typeface="+mn-ea"/>
            <a:cs typeface="+mn-cs"/>
          </a:endParaRPr>
        </a:p>
      </dgm:t>
    </dgm:pt>
    <dgm:pt modelId="{699CBD8A-C687-4D99-88D7-9726768BC791}" type="parTrans" cxnId="{732D39A6-A5F7-46DF-AC29-682C4D220908}">
      <dgm:prSet/>
      <dgm:spPr/>
      <dgm:t>
        <a:bodyPr/>
        <a:lstStyle/>
        <a:p>
          <a:endParaRPr lang="es-MX" sz="3600"/>
        </a:p>
      </dgm:t>
    </dgm:pt>
    <dgm:pt modelId="{065E7A8C-E509-4079-BB34-AA75C2F013AF}" type="sibTrans" cxnId="{732D39A6-A5F7-46DF-AC29-682C4D220908}">
      <dgm:prSet/>
      <dgm:spPr/>
      <dgm:t>
        <a:bodyPr/>
        <a:lstStyle/>
        <a:p>
          <a:endParaRPr lang="es-MX" sz="3600"/>
        </a:p>
      </dgm:t>
    </dgm:pt>
    <dgm:pt modelId="{E48FBDE9-0BEB-416D-BC42-9CBDB9E0D1C8}">
      <dgm:prSet phldrT="[Texto]" custT="1"/>
      <dgm:spPr>
        <a:xfrm>
          <a:off x="708761" y="1080699"/>
          <a:ext cx="1796835" cy="898417"/>
        </a:xfr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s-MX" sz="1600" b="1" dirty="0" smtClean="0">
              <a:solidFill>
                <a:sysClr val="window" lastClr="FFFFFF"/>
              </a:solidFill>
              <a:latin typeface="Calibri"/>
              <a:ea typeface="+mn-ea"/>
              <a:cs typeface="+mn-cs"/>
            </a:rPr>
            <a:t>Concursos de Arte Popular </a:t>
          </a:r>
          <a:endParaRPr lang="es-MX" sz="1600" dirty="0">
            <a:solidFill>
              <a:sysClr val="window" lastClr="FFFFFF"/>
            </a:solidFill>
            <a:latin typeface="Calibri"/>
            <a:ea typeface="+mn-ea"/>
            <a:cs typeface="+mn-cs"/>
          </a:endParaRPr>
        </a:p>
      </dgm:t>
    </dgm:pt>
    <dgm:pt modelId="{3DB013BF-302A-4154-B818-41F7037FA8AC}" type="parTrans" cxnId="{2C86438C-2408-4941-8221-FCDCB81A99D3}">
      <dgm:prSet/>
      <dgm:spPr/>
      <dgm:t>
        <a:bodyPr/>
        <a:lstStyle/>
        <a:p>
          <a:endParaRPr lang="es-MX" sz="3600"/>
        </a:p>
      </dgm:t>
    </dgm:pt>
    <dgm:pt modelId="{3D1497BF-2FF7-4F39-A10C-539417721B24}" type="sibTrans" cxnId="{2C86438C-2408-4941-8221-FCDCB81A99D3}">
      <dgm:prSet/>
      <dgm:spPr/>
      <dgm:t>
        <a:bodyPr/>
        <a:lstStyle/>
        <a:p>
          <a:endParaRPr lang="es-MX" sz="3600"/>
        </a:p>
      </dgm:t>
    </dgm:pt>
    <dgm:pt modelId="{779EA228-ABEB-479F-A700-E273E1956233}">
      <dgm:prSet phldrT="[Texto]" custT="1"/>
      <dgm:spPr>
        <a:xfrm>
          <a:off x="4263960" y="1080688"/>
          <a:ext cx="1796835" cy="898417"/>
        </a:xfr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s-MX" sz="1600" b="1" dirty="0" smtClean="0">
              <a:solidFill>
                <a:sysClr val="window" lastClr="FFFFFF"/>
              </a:solidFill>
              <a:latin typeface="Calibri"/>
              <a:ea typeface="+mn-ea"/>
              <a:cs typeface="+mn-cs"/>
            </a:rPr>
            <a:t>Salud Ocupacional</a:t>
          </a:r>
          <a:endParaRPr lang="es-MX" sz="1600" dirty="0">
            <a:solidFill>
              <a:sysClr val="window" lastClr="FFFFFF"/>
            </a:solidFill>
            <a:latin typeface="Calibri"/>
            <a:ea typeface="+mn-ea"/>
            <a:cs typeface="+mn-cs"/>
          </a:endParaRPr>
        </a:p>
      </dgm:t>
    </dgm:pt>
    <dgm:pt modelId="{9F5654F1-9F6D-436E-84E5-181895A36B9D}" type="parTrans" cxnId="{CB7E7FC2-C024-4958-841B-1B6586E5DE07}">
      <dgm:prSet/>
      <dgm:spPr/>
      <dgm:t>
        <a:bodyPr/>
        <a:lstStyle/>
        <a:p>
          <a:endParaRPr lang="es-MX"/>
        </a:p>
      </dgm:t>
    </dgm:pt>
    <dgm:pt modelId="{24AC3235-5190-4433-9B2D-23B7ADE5BE56}" type="sibTrans" cxnId="{CB7E7FC2-C024-4958-841B-1B6586E5DE07}">
      <dgm:prSet/>
      <dgm:spPr/>
      <dgm:t>
        <a:bodyPr/>
        <a:lstStyle/>
        <a:p>
          <a:endParaRPr lang="es-MX"/>
        </a:p>
      </dgm:t>
    </dgm:pt>
    <dgm:pt modelId="{37DFAB45-0EB0-43DF-A2D5-D02B95F2AB37}" type="pres">
      <dgm:prSet presAssocID="{F45A4E6F-FF3A-490C-A5FB-8FF0D84DB8B9}" presName="Name0" presStyleCnt="0">
        <dgm:presLayoutVars>
          <dgm:dir/>
          <dgm:resizeHandles val="exact"/>
        </dgm:presLayoutVars>
      </dgm:prSet>
      <dgm:spPr/>
      <dgm:t>
        <a:bodyPr/>
        <a:lstStyle/>
        <a:p>
          <a:endParaRPr lang="es-MX"/>
        </a:p>
      </dgm:t>
    </dgm:pt>
    <dgm:pt modelId="{74D8E487-C5FD-4923-A459-9980D15F6A56}" type="pres">
      <dgm:prSet presAssocID="{F45A4E6F-FF3A-490C-A5FB-8FF0D84DB8B9}" presName="cycle" presStyleCnt="0"/>
      <dgm:spPr/>
      <dgm:t>
        <a:bodyPr/>
        <a:lstStyle/>
        <a:p>
          <a:endParaRPr lang="es-MX"/>
        </a:p>
      </dgm:t>
    </dgm:pt>
    <dgm:pt modelId="{19A92D0B-5067-4111-B803-D0BE23436853}" type="pres">
      <dgm:prSet presAssocID="{59C14195-BFC5-47D9-8F9F-33449CA60027}" presName="nodeFirstNode" presStyleLbl="node1" presStyleIdx="0" presStyleCnt="6" custRadScaleRad="100100" custRadScaleInc="2106">
        <dgm:presLayoutVars>
          <dgm:bulletEnabled val="1"/>
        </dgm:presLayoutVars>
      </dgm:prSet>
      <dgm:spPr>
        <a:prstGeom prst="roundRect">
          <a:avLst/>
        </a:prstGeom>
      </dgm:spPr>
      <dgm:t>
        <a:bodyPr/>
        <a:lstStyle/>
        <a:p>
          <a:endParaRPr lang="es-MX"/>
        </a:p>
      </dgm:t>
    </dgm:pt>
    <dgm:pt modelId="{59433AEE-4DC1-4389-B068-D59D78D954FD}" type="pres">
      <dgm:prSet presAssocID="{9F31824C-3ADE-49F2-9142-BBDACA6DB9E8}" presName="sibTransFirstNode" presStyleLbl="bgShp" presStyleIdx="0" presStyleCnt="1"/>
      <dgm:spPr>
        <a:prstGeom prst="circularArrow">
          <a:avLst>
            <a:gd name="adj1" fmla="val 5274"/>
            <a:gd name="adj2" fmla="val 312630"/>
            <a:gd name="adj3" fmla="val 14251632"/>
            <a:gd name="adj4" fmla="val 17113279"/>
            <a:gd name="adj5" fmla="val 5477"/>
          </a:avLst>
        </a:prstGeom>
      </dgm:spPr>
      <dgm:t>
        <a:bodyPr/>
        <a:lstStyle/>
        <a:p>
          <a:endParaRPr lang="es-MX"/>
        </a:p>
      </dgm:t>
    </dgm:pt>
    <dgm:pt modelId="{9F3E6D5D-2686-4F80-B310-7FA7E4A7D4EC}" type="pres">
      <dgm:prSet presAssocID="{779EA228-ABEB-479F-A700-E273E1956233}" presName="nodeFollowingNodes" presStyleLbl="node1" presStyleIdx="1" presStyleCnt="6" custRadScaleRad="98501" custRadScaleInc="6151">
        <dgm:presLayoutVars>
          <dgm:bulletEnabled val="1"/>
        </dgm:presLayoutVars>
      </dgm:prSet>
      <dgm:spPr>
        <a:prstGeom prst="roundRect">
          <a:avLst/>
        </a:prstGeom>
      </dgm:spPr>
      <dgm:t>
        <a:bodyPr/>
        <a:lstStyle/>
        <a:p>
          <a:endParaRPr lang="es-MX"/>
        </a:p>
      </dgm:t>
    </dgm:pt>
    <dgm:pt modelId="{501B76E2-6ADC-49A7-B98C-9F257D87521C}" type="pres">
      <dgm:prSet presAssocID="{6FF17AA9-FFFB-443F-95E8-A464D944D7C1}" presName="nodeFollowingNodes" presStyleLbl="node1" presStyleIdx="2" presStyleCnt="6" custRadScaleRad="94161" custRadScaleInc="-22161">
        <dgm:presLayoutVars>
          <dgm:bulletEnabled val="1"/>
        </dgm:presLayoutVars>
      </dgm:prSet>
      <dgm:spPr>
        <a:prstGeom prst="roundRect">
          <a:avLst/>
        </a:prstGeom>
      </dgm:spPr>
      <dgm:t>
        <a:bodyPr/>
        <a:lstStyle/>
        <a:p>
          <a:endParaRPr lang="es-MX"/>
        </a:p>
      </dgm:t>
    </dgm:pt>
    <dgm:pt modelId="{AF36E434-00CE-494B-8022-C9A2E7C690AF}" type="pres">
      <dgm:prSet presAssocID="{F2A62AF0-D27C-47C4-84B8-AE7EC3B0F712}" presName="nodeFollowingNodes" presStyleLbl="node1" presStyleIdx="3" presStyleCnt="6" custRadScaleRad="90365" custRadScaleInc="1172">
        <dgm:presLayoutVars>
          <dgm:bulletEnabled val="1"/>
        </dgm:presLayoutVars>
      </dgm:prSet>
      <dgm:spPr>
        <a:prstGeom prst="roundRect">
          <a:avLst/>
        </a:prstGeom>
      </dgm:spPr>
      <dgm:t>
        <a:bodyPr/>
        <a:lstStyle/>
        <a:p>
          <a:endParaRPr lang="es-MX"/>
        </a:p>
      </dgm:t>
    </dgm:pt>
    <dgm:pt modelId="{53987C9A-2F8E-4136-A8AB-AE393F0DA0B2}" type="pres">
      <dgm:prSet presAssocID="{F240CA34-4CD9-4977-9D28-02CA55D1B4A1}" presName="nodeFollowingNodes" presStyleLbl="node1" presStyleIdx="4" presStyleCnt="6" custScaleX="107671" custRadScaleRad="99602" custRadScaleInc="23195">
        <dgm:presLayoutVars>
          <dgm:bulletEnabled val="1"/>
        </dgm:presLayoutVars>
      </dgm:prSet>
      <dgm:spPr>
        <a:prstGeom prst="roundRect">
          <a:avLst/>
        </a:prstGeom>
      </dgm:spPr>
      <dgm:t>
        <a:bodyPr/>
        <a:lstStyle/>
        <a:p>
          <a:endParaRPr lang="es-MX"/>
        </a:p>
      </dgm:t>
    </dgm:pt>
    <dgm:pt modelId="{1A1ACF65-AB8F-4A62-A764-A239C2A50309}" type="pres">
      <dgm:prSet presAssocID="{E48FBDE9-0BEB-416D-BC42-9CBDB9E0D1C8}" presName="nodeFollowingNodes" presStyleLbl="node1" presStyleIdx="5" presStyleCnt="6" custRadScaleRad="104950" custRadScaleInc="-9589">
        <dgm:presLayoutVars>
          <dgm:bulletEnabled val="1"/>
        </dgm:presLayoutVars>
      </dgm:prSet>
      <dgm:spPr>
        <a:prstGeom prst="roundRect">
          <a:avLst/>
        </a:prstGeom>
      </dgm:spPr>
      <dgm:t>
        <a:bodyPr/>
        <a:lstStyle/>
        <a:p>
          <a:endParaRPr lang="es-MX"/>
        </a:p>
      </dgm:t>
    </dgm:pt>
  </dgm:ptLst>
  <dgm:cxnLst>
    <dgm:cxn modelId="{ED8D2C98-D206-475B-8125-9010639CEB4D}" type="presOf" srcId="{9F31824C-3ADE-49F2-9142-BBDACA6DB9E8}" destId="{59433AEE-4DC1-4389-B068-D59D78D954FD}" srcOrd="0" destOrd="0" presId="urn:microsoft.com/office/officeart/2005/8/layout/cycle3"/>
    <dgm:cxn modelId="{4B8DE53E-CF90-4E8C-B880-BB3DD0333CC8}" type="presOf" srcId="{E48FBDE9-0BEB-416D-BC42-9CBDB9E0D1C8}" destId="{1A1ACF65-AB8F-4A62-A764-A239C2A50309}" srcOrd="0" destOrd="0" presId="urn:microsoft.com/office/officeart/2005/8/layout/cycle3"/>
    <dgm:cxn modelId="{04C67E71-1139-49DD-BD32-F927F47741F4}" type="presOf" srcId="{F45A4E6F-FF3A-490C-A5FB-8FF0D84DB8B9}" destId="{37DFAB45-0EB0-43DF-A2D5-D02B95F2AB37}" srcOrd="0" destOrd="0" presId="urn:microsoft.com/office/officeart/2005/8/layout/cycle3"/>
    <dgm:cxn modelId="{C8E64975-A599-4624-90C5-354522875FDF}" type="presOf" srcId="{779EA228-ABEB-479F-A700-E273E1956233}" destId="{9F3E6D5D-2686-4F80-B310-7FA7E4A7D4EC}" srcOrd="0" destOrd="0" presId="urn:microsoft.com/office/officeart/2005/8/layout/cycle3"/>
    <dgm:cxn modelId="{732D39A6-A5F7-46DF-AC29-682C4D220908}" srcId="{F45A4E6F-FF3A-490C-A5FB-8FF0D84DB8B9}" destId="{F240CA34-4CD9-4977-9D28-02CA55D1B4A1}" srcOrd="4" destOrd="0" parTransId="{699CBD8A-C687-4D99-88D7-9726768BC791}" sibTransId="{065E7A8C-E509-4079-BB34-AA75C2F013AF}"/>
    <dgm:cxn modelId="{811EB16B-6FB5-4860-BE72-E88263162E00}" srcId="{F45A4E6F-FF3A-490C-A5FB-8FF0D84DB8B9}" destId="{F2A62AF0-D27C-47C4-84B8-AE7EC3B0F712}" srcOrd="3" destOrd="0" parTransId="{7DC51EA0-05E4-4A65-8246-7B7790C7708D}" sibTransId="{E7CB09AC-EC01-4E19-87CA-62B07209E02D}"/>
    <dgm:cxn modelId="{CB7E7FC2-C024-4958-841B-1B6586E5DE07}" srcId="{F45A4E6F-FF3A-490C-A5FB-8FF0D84DB8B9}" destId="{779EA228-ABEB-479F-A700-E273E1956233}" srcOrd="1" destOrd="0" parTransId="{9F5654F1-9F6D-436E-84E5-181895A36B9D}" sibTransId="{24AC3235-5190-4433-9B2D-23B7ADE5BE56}"/>
    <dgm:cxn modelId="{E38E9E57-9C17-4B7D-AA81-2BCF5BD00806}" type="presOf" srcId="{6FF17AA9-FFFB-443F-95E8-A464D944D7C1}" destId="{501B76E2-6ADC-49A7-B98C-9F257D87521C}" srcOrd="0" destOrd="0" presId="urn:microsoft.com/office/officeart/2005/8/layout/cycle3"/>
    <dgm:cxn modelId="{2D82AF8F-BE71-491C-8083-BABB2B236508}" type="presOf" srcId="{59C14195-BFC5-47D9-8F9F-33449CA60027}" destId="{19A92D0B-5067-4111-B803-D0BE23436853}" srcOrd="0" destOrd="0" presId="urn:microsoft.com/office/officeart/2005/8/layout/cycle3"/>
    <dgm:cxn modelId="{5FF7D645-1C7F-45CF-81BE-4A2F66AD48CA}" type="presOf" srcId="{F2A62AF0-D27C-47C4-84B8-AE7EC3B0F712}" destId="{AF36E434-00CE-494B-8022-C9A2E7C690AF}" srcOrd="0" destOrd="0" presId="urn:microsoft.com/office/officeart/2005/8/layout/cycle3"/>
    <dgm:cxn modelId="{F412057A-38C5-414F-9922-724B4385FC00}" srcId="{F45A4E6F-FF3A-490C-A5FB-8FF0D84DB8B9}" destId="{59C14195-BFC5-47D9-8F9F-33449CA60027}" srcOrd="0" destOrd="0" parTransId="{F520A41E-ECEE-4E4E-8DC5-9CC2AE4DE776}" sibTransId="{9F31824C-3ADE-49F2-9142-BBDACA6DB9E8}"/>
    <dgm:cxn modelId="{2C86438C-2408-4941-8221-FCDCB81A99D3}" srcId="{F45A4E6F-FF3A-490C-A5FB-8FF0D84DB8B9}" destId="{E48FBDE9-0BEB-416D-BC42-9CBDB9E0D1C8}" srcOrd="5" destOrd="0" parTransId="{3DB013BF-302A-4154-B818-41F7037FA8AC}" sibTransId="{3D1497BF-2FF7-4F39-A10C-539417721B24}"/>
    <dgm:cxn modelId="{3CA45D7C-D74A-450D-A920-82185A4FE58A}" srcId="{F45A4E6F-FF3A-490C-A5FB-8FF0D84DB8B9}" destId="{6FF17AA9-FFFB-443F-95E8-A464D944D7C1}" srcOrd="2" destOrd="0" parTransId="{E7743D38-2226-4044-B532-92AD348AEA71}" sibTransId="{8C7A26E0-198A-4886-83E0-EABD979C161B}"/>
    <dgm:cxn modelId="{B16BECA3-ADCA-42DF-B00A-1BFBA8127F23}" type="presOf" srcId="{F240CA34-4CD9-4977-9D28-02CA55D1B4A1}" destId="{53987C9A-2F8E-4136-A8AB-AE393F0DA0B2}" srcOrd="0" destOrd="0" presId="urn:microsoft.com/office/officeart/2005/8/layout/cycle3"/>
    <dgm:cxn modelId="{399483C1-E790-47E8-9FC5-4243681F753E}" type="presParOf" srcId="{37DFAB45-0EB0-43DF-A2D5-D02B95F2AB37}" destId="{74D8E487-C5FD-4923-A459-9980D15F6A56}" srcOrd="0" destOrd="0" presId="urn:microsoft.com/office/officeart/2005/8/layout/cycle3"/>
    <dgm:cxn modelId="{784CC441-D760-45AA-A2E0-70841F51AF62}" type="presParOf" srcId="{74D8E487-C5FD-4923-A459-9980D15F6A56}" destId="{19A92D0B-5067-4111-B803-D0BE23436853}" srcOrd="0" destOrd="0" presId="urn:microsoft.com/office/officeart/2005/8/layout/cycle3"/>
    <dgm:cxn modelId="{ABA41182-AE5B-40B7-BD3B-604BA01A6AE6}" type="presParOf" srcId="{74D8E487-C5FD-4923-A459-9980D15F6A56}" destId="{59433AEE-4DC1-4389-B068-D59D78D954FD}" srcOrd="1" destOrd="0" presId="urn:microsoft.com/office/officeart/2005/8/layout/cycle3"/>
    <dgm:cxn modelId="{8F91D1B9-FCB0-4D64-A9E3-307180E3D00C}" type="presParOf" srcId="{74D8E487-C5FD-4923-A459-9980D15F6A56}" destId="{9F3E6D5D-2686-4F80-B310-7FA7E4A7D4EC}" srcOrd="2" destOrd="0" presId="urn:microsoft.com/office/officeart/2005/8/layout/cycle3"/>
    <dgm:cxn modelId="{1E778B33-756B-4AA1-AB51-878B4E9EEF27}" type="presParOf" srcId="{74D8E487-C5FD-4923-A459-9980D15F6A56}" destId="{501B76E2-6ADC-49A7-B98C-9F257D87521C}" srcOrd="3" destOrd="0" presId="urn:microsoft.com/office/officeart/2005/8/layout/cycle3"/>
    <dgm:cxn modelId="{57F0405B-AC0F-4037-90CD-A224320DAC9A}" type="presParOf" srcId="{74D8E487-C5FD-4923-A459-9980D15F6A56}" destId="{AF36E434-00CE-494B-8022-C9A2E7C690AF}" srcOrd="4" destOrd="0" presId="urn:microsoft.com/office/officeart/2005/8/layout/cycle3"/>
    <dgm:cxn modelId="{20B9E31E-8CED-49D2-BA5E-98E594651E3F}" type="presParOf" srcId="{74D8E487-C5FD-4923-A459-9980D15F6A56}" destId="{53987C9A-2F8E-4136-A8AB-AE393F0DA0B2}" srcOrd="5" destOrd="0" presId="urn:microsoft.com/office/officeart/2005/8/layout/cycle3"/>
    <dgm:cxn modelId="{57E387EF-9712-4A72-B8EF-559457F4336C}" type="presParOf" srcId="{74D8E487-C5FD-4923-A459-9980D15F6A56}" destId="{1A1ACF65-AB8F-4A62-A764-A239C2A50309}"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28DB57BD-88B3-4A01-BD9E-6EBAA28C08FE}" type="datetimeFigureOut">
              <a:rPr lang="es-MX" smtClean="0"/>
              <a:t>23/10/2014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EC91224D-28E4-46E2-8F37-D9D557A13B1C}" type="slidenum">
              <a:rPr lang="es-MX" smtClean="0"/>
              <a:t>‹Nº›</a:t>
            </a:fld>
            <a:endParaRPr lang="es-MX"/>
          </a:p>
        </p:txBody>
      </p:sp>
    </p:spTree>
    <p:extLst>
      <p:ext uri="{BB962C8B-B14F-4D97-AF65-F5344CB8AC3E}">
        <p14:creationId xmlns:p14="http://schemas.microsoft.com/office/powerpoint/2010/main" val="1985250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28DB57BD-88B3-4A01-BD9E-6EBAA28C08FE}" type="datetimeFigureOut">
              <a:rPr lang="es-MX" smtClean="0"/>
              <a:t>23/10/2014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EC91224D-28E4-46E2-8F37-D9D557A13B1C}" type="slidenum">
              <a:rPr lang="es-MX" smtClean="0"/>
              <a:t>‹Nº›</a:t>
            </a:fld>
            <a:endParaRPr lang="es-MX"/>
          </a:p>
        </p:txBody>
      </p:sp>
    </p:spTree>
    <p:extLst>
      <p:ext uri="{BB962C8B-B14F-4D97-AF65-F5344CB8AC3E}">
        <p14:creationId xmlns:p14="http://schemas.microsoft.com/office/powerpoint/2010/main" val="2801254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28DB57BD-88B3-4A01-BD9E-6EBAA28C08FE}" type="datetimeFigureOut">
              <a:rPr lang="es-MX" smtClean="0"/>
              <a:t>23/10/2014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EC91224D-28E4-46E2-8F37-D9D557A13B1C}" type="slidenum">
              <a:rPr lang="es-MX" smtClean="0"/>
              <a:t>‹Nº›</a:t>
            </a:fld>
            <a:endParaRPr lang="es-MX"/>
          </a:p>
        </p:txBody>
      </p:sp>
    </p:spTree>
    <p:extLst>
      <p:ext uri="{BB962C8B-B14F-4D97-AF65-F5344CB8AC3E}">
        <p14:creationId xmlns:p14="http://schemas.microsoft.com/office/powerpoint/2010/main" val="1573771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lvl1pPr>
              <a:defRPr/>
            </a:lvl1pPr>
          </a:lstStyle>
          <a:p>
            <a:pPr>
              <a:defRPr/>
            </a:pPr>
            <a:fld id="{0C2F74EC-ADC7-4E2A-B890-E185AC11257C}" type="datetimeFigureOut">
              <a:rPr lang="es-MX">
                <a:solidFill>
                  <a:prstClr val="black">
                    <a:tint val="75000"/>
                  </a:prstClr>
                </a:solidFill>
              </a:rPr>
              <a:pPr>
                <a:defRPr/>
              </a:pPr>
              <a:t>23/10/2014</a:t>
            </a:fld>
            <a:endParaRPr lang="es-MX" dirty="0">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F69571F3-5B58-4D45-A81C-71C3E9A42B01}" type="slidenum">
              <a:rPr lang="es-MX">
                <a:solidFill>
                  <a:prstClr val="black">
                    <a:tint val="75000"/>
                  </a:prstClr>
                </a:solidFill>
              </a:rPr>
              <a:pPr>
                <a:defRPr/>
              </a:pPr>
              <a:t>‹Nº›</a:t>
            </a:fld>
            <a:endParaRPr lang="es-MX" dirty="0">
              <a:solidFill>
                <a:prstClr val="black">
                  <a:tint val="75000"/>
                </a:prstClr>
              </a:solidFill>
            </a:endParaRPr>
          </a:p>
        </p:txBody>
      </p:sp>
    </p:spTree>
    <p:extLst>
      <p:ext uri="{BB962C8B-B14F-4D97-AF65-F5344CB8AC3E}">
        <p14:creationId xmlns:p14="http://schemas.microsoft.com/office/powerpoint/2010/main" val="627288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fld id="{AC5B9B58-785C-48F0-85B9-AA73FD58961B}" type="datetimeFigureOut">
              <a:rPr lang="es-MX">
                <a:solidFill>
                  <a:prstClr val="black">
                    <a:tint val="75000"/>
                  </a:prstClr>
                </a:solidFill>
              </a:rPr>
              <a:pPr>
                <a:defRPr/>
              </a:pPr>
              <a:t>23/10/2014</a:t>
            </a:fld>
            <a:endParaRPr lang="es-MX" dirty="0">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45F5CD44-3397-48A0-9F9D-AEC3D19A84AF}" type="slidenum">
              <a:rPr lang="es-MX">
                <a:solidFill>
                  <a:prstClr val="black">
                    <a:tint val="75000"/>
                  </a:prstClr>
                </a:solidFill>
              </a:rPr>
              <a:pPr>
                <a:defRPr/>
              </a:pPr>
              <a:t>‹Nº›</a:t>
            </a:fld>
            <a:endParaRPr lang="es-MX" dirty="0">
              <a:solidFill>
                <a:prstClr val="black">
                  <a:tint val="75000"/>
                </a:prstClr>
              </a:solidFill>
            </a:endParaRPr>
          </a:p>
        </p:txBody>
      </p:sp>
    </p:spTree>
    <p:extLst>
      <p:ext uri="{BB962C8B-B14F-4D97-AF65-F5344CB8AC3E}">
        <p14:creationId xmlns:p14="http://schemas.microsoft.com/office/powerpoint/2010/main" val="990341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0BC76237-97DA-4C48-B452-97BAA0046579}" type="datetimeFigureOut">
              <a:rPr lang="es-MX">
                <a:solidFill>
                  <a:prstClr val="black">
                    <a:tint val="75000"/>
                  </a:prstClr>
                </a:solidFill>
              </a:rPr>
              <a:pPr>
                <a:defRPr/>
              </a:pPr>
              <a:t>23/10/2014</a:t>
            </a:fld>
            <a:endParaRPr lang="es-MX" dirty="0">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7ED2D1FE-12D7-4B43-AA39-58657803AB56}" type="slidenum">
              <a:rPr lang="es-MX">
                <a:solidFill>
                  <a:prstClr val="black">
                    <a:tint val="75000"/>
                  </a:prstClr>
                </a:solidFill>
              </a:rPr>
              <a:pPr>
                <a:defRPr/>
              </a:pPr>
              <a:t>‹Nº›</a:t>
            </a:fld>
            <a:endParaRPr lang="es-MX" dirty="0">
              <a:solidFill>
                <a:prstClr val="black">
                  <a:tint val="75000"/>
                </a:prstClr>
              </a:solidFill>
            </a:endParaRPr>
          </a:p>
        </p:txBody>
      </p:sp>
    </p:spTree>
    <p:extLst>
      <p:ext uri="{BB962C8B-B14F-4D97-AF65-F5344CB8AC3E}">
        <p14:creationId xmlns:p14="http://schemas.microsoft.com/office/powerpoint/2010/main" val="571666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3 Marcador de fecha"/>
          <p:cNvSpPr>
            <a:spLocks noGrp="1"/>
          </p:cNvSpPr>
          <p:nvPr>
            <p:ph type="dt" sz="half" idx="10"/>
          </p:nvPr>
        </p:nvSpPr>
        <p:spPr/>
        <p:txBody>
          <a:bodyPr/>
          <a:lstStyle>
            <a:lvl1pPr>
              <a:defRPr/>
            </a:lvl1pPr>
          </a:lstStyle>
          <a:p>
            <a:pPr>
              <a:defRPr/>
            </a:pPr>
            <a:fld id="{241277D6-3B08-4570-8154-DBA9A6F727EA}" type="datetimeFigureOut">
              <a:rPr lang="es-MX">
                <a:solidFill>
                  <a:prstClr val="black">
                    <a:tint val="75000"/>
                  </a:prstClr>
                </a:solidFill>
              </a:rPr>
              <a:pPr>
                <a:defRPr/>
              </a:pPr>
              <a:t>23/10/2014</a:t>
            </a:fld>
            <a:endParaRPr lang="es-MX" dirty="0">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MX">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8D6CF058-9D18-4915-AA96-64EEE6C73DE0}" type="slidenum">
              <a:rPr lang="es-MX">
                <a:solidFill>
                  <a:prstClr val="black">
                    <a:tint val="75000"/>
                  </a:prstClr>
                </a:solidFill>
              </a:rPr>
              <a:pPr>
                <a:defRPr/>
              </a:pPr>
              <a:t>‹Nº›</a:t>
            </a:fld>
            <a:endParaRPr lang="es-MX" dirty="0">
              <a:solidFill>
                <a:prstClr val="black">
                  <a:tint val="75000"/>
                </a:prstClr>
              </a:solidFill>
            </a:endParaRPr>
          </a:p>
        </p:txBody>
      </p:sp>
    </p:spTree>
    <p:extLst>
      <p:ext uri="{BB962C8B-B14F-4D97-AF65-F5344CB8AC3E}">
        <p14:creationId xmlns:p14="http://schemas.microsoft.com/office/powerpoint/2010/main" val="7226862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3 Marcador de fecha"/>
          <p:cNvSpPr>
            <a:spLocks noGrp="1"/>
          </p:cNvSpPr>
          <p:nvPr>
            <p:ph type="dt" sz="half" idx="10"/>
          </p:nvPr>
        </p:nvSpPr>
        <p:spPr/>
        <p:txBody>
          <a:bodyPr/>
          <a:lstStyle>
            <a:lvl1pPr>
              <a:defRPr/>
            </a:lvl1pPr>
          </a:lstStyle>
          <a:p>
            <a:pPr>
              <a:defRPr/>
            </a:pPr>
            <a:fld id="{B77D95EE-F693-4A67-80DF-C1E048038438}" type="datetimeFigureOut">
              <a:rPr lang="es-MX">
                <a:solidFill>
                  <a:prstClr val="black">
                    <a:tint val="75000"/>
                  </a:prstClr>
                </a:solidFill>
              </a:rPr>
              <a:pPr>
                <a:defRPr/>
              </a:pPr>
              <a:t>23/10/2014</a:t>
            </a:fld>
            <a:endParaRPr lang="es-MX" dirty="0">
              <a:solidFill>
                <a:prstClr val="black">
                  <a:tint val="75000"/>
                </a:prstClr>
              </a:solidFill>
            </a:endParaRPr>
          </a:p>
        </p:txBody>
      </p:sp>
      <p:sp>
        <p:nvSpPr>
          <p:cNvPr id="8" name="4 Marcador de pie de página"/>
          <p:cNvSpPr>
            <a:spLocks noGrp="1"/>
          </p:cNvSpPr>
          <p:nvPr>
            <p:ph type="ftr" sz="quarter" idx="11"/>
          </p:nvPr>
        </p:nvSpPr>
        <p:spPr/>
        <p:txBody>
          <a:bodyPr/>
          <a:lstStyle>
            <a:lvl1pPr>
              <a:defRPr/>
            </a:lvl1pPr>
          </a:lstStyle>
          <a:p>
            <a:pPr>
              <a:defRPr/>
            </a:pPr>
            <a:endParaRPr lang="es-MX">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B88CAEB8-95F5-4F24-B5BC-4469CA4D34BD}" type="slidenum">
              <a:rPr lang="es-MX">
                <a:solidFill>
                  <a:prstClr val="black">
                    <a:tint val="75000"/>
                  </a:prstClr>
                </a:solidFill>
              </a:rPr>
              <a:pPr>
                <a:defRPr/>
              </a:pPr>
              <a:t>‹Nº›</a:t>
            </a:fld>
            <a:endParaRPr lang="es-MX" dirty="0">
              <a:solidFill>
                <a:prstClr val="black">
                  <a:tint val="75000"/>
                </a:prstClr>
              </a:solidFill>
            </a:endParaRPr>
          </a:p>
        </p:txBody>
      </p:sp>
    </p:spTree>
    <p:extLst>
      <p:ext uri="{BB962C8B-B14F-4D97-AF65-F5344CB8AC3E}">
        <p14:creationId xmlns:p14="http://schemas.microsoft.com/office/powerpoint/2010/main" val="2113441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3 Marcador de fecha"/>
          <p:cNvSpPr>
            <a:spLocks noGrp="1"/>
          </p:cNvSpPr>
          <p:nvPr>
            <p:ph type="dt" sz="half" idx="10"/>
          </p:nvPr>
        </p:nvSpPr>
        <p:spPr/>
        <p:txBody>
          <a:bodyPr/>
          <a:lstStyle>
            <a:lvl1pPr>
              <a:defRPr/>
            </a:lvl1pPr>
          </a:lstStyle>
          <a:p>
            <a:pPr>
              <a:defRPr/>
            </a:pPr>
            <a:fld id="{03B7E908-4AD9-4602-BB1E-15F7F1496069}" type="datetimeFigureOut">
              <a:rPr lang="es-MX">
                <a:solidFill>
                  <a:prstClr val="black">
                    <a:tint val="75000"/>
                  </a:prstClr>
                </a:solidFill>
              </a:rPr>
              <a:pPr>
                <a:defRPr/>
              </a:pPr>
              <a:t>23/10/2014</a:t>
            </a:fld>
            <a:endParaRPr lang="es-MX" dirty="0">
              <a:solidFill>
                <a:prstClr val="black">
                  <a:tint val="75000"/>
                </a:prstClr>
              </a:solidFill>
            </a:endParaRPr>
          </a:p>
        </p:txBody>
      </p:sp>
      <p:sp>
        <p:nvSpPr>
          <p:cNvPr id="4" name="4 Marcador de pie de página"/>
          <p:cNvSpPr>
            <a:spLocks noGrp="1"/>
          </p:cNvSpPr>
          <p:nvPr>
            <p:ph type="ftr" sz="quarter" idx="11"/>
          </p:nvPr>
        </p:nvSpPr>
        <p:spPr/>
        <p:txBody>
          <a:bodyPr/>
          <a:lstStyle>
            <a:lvl1pPr>
              <a:defRPr/>
            </a:lvl1pPr>
          </a:lstStyle>
          <a:p>
            <a:pPr>
              <a:defRPr/>
            </a:pPr>
            <a:endParaRPr lang="es-MX">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41B16052-3471-4EDF-8CA8-B29D65DCBCFD}" type="slidenum">
              <a:rPr lang="es-MX">
                <a:solidFill>
                  <a:prstClr val="black">
                    <a:tint val="75000"/>
                  </a:prstClr>
                </a:solidFill>
              </a:rPr>
              <a:pPr>
                <a:defRPr/>
              </a:pPr>
              <a:t>‹Nº›</a:t>
            </a:fld>
            <a:endParaRPr lang="es-MX" dirty="0">
              <a:solidFill>
                <a:prstClr val="black">
                  <a:tint val="75000"/>
                </a:prstClr>
              </a:solidFill>
            </a:endParaRPr>
          </a:p>
        </p:txBody>
      </p:sp>
    </p:spTree>
    <p:extLst>
      <p:ext uri="{BB962C8B-B14F-4D97-AF65-F5344CB8AC3E}">
        <p14:creationId xmlns:p14="http://schemas.microsoft.com/office/powerpoint/2010/main" val="16373926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96E87754-0D64-4F41-AF4F-962191F81C78}" type="datetimeFigureOut">
              <a:rPr lang="es-MX">
                <a:solidFill>
                  <a:prstClr val="black">
                    <a:tint val="75000"/>
                  </a:prstClr>
                </a:solidFill>
              </a:rPr>
              <a:pPr>
                <a:defRPr/>
              </a:pPr>
              <a:t>23/10/2014</a:t>
            </a:fld>
            <a:endParaRPr lang="es-MX" dirty="0">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pPr>
              <a:defRPr/>
            </a:pPr>
            <a:endParaRPr lang="es-MX">
              <a:solidFill>
                <a:prstClr val="black">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a:defRPr/>
            </a:pPr>
            <a:fld id="{16F58158-7C17-4504-A8D4-57F2AD9B310A}" type="slidenum">
              <a:rPr lang="es-MX">
                <a:solidFill>
                  <a:prstClr val="black">
                    <a:tint val="75000"/>
                  </a:prstClr>
                </a:solidFill>
              </a:rPr>
              <a:pPr>
                <a:defRPr/>
              </a:pPr>
              <a:t>‹Nº›</a:t>
            </a:fld>
            <a:endParaRPr lang="es-MX" dirty="0">
              <a:solidFill>
                <a:prstClr val="black">
                  <a:tint val="75000"/>
                </a:prstClr>
              </a:solidFill>
            </a:endParaRPr>
          </a:p>
        </p:txBody>
      </p:sp>
    </p:spTree>
    <p:extLst>
      <p:ext uri="{BB962C8B-B14F-4D97-AF65-F5344CB8AC3E}">
        <p14:creationId xmlns:p14="http://schemas.microsoft.com/office/powerpoint/2010/main" val="4145989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F31E5CD0-205B-47F8-B0B5-22E25C9C9D6F}" type="datetimeFigureOut">
              <a:rPr lang="es-MX">
                <a:solidFill>
                  <a:prstClr val="black">
                    <a:tint val="75000"/>
                  </a:prstClr>
                </a:solidFill>
              </a:rPr>
              <a:pPr>
                <a:defRPr/>
              </a:pPr>
              <a:t>23/10/2014</a:t>
            </a:fld>
            <a:endParaRPr lang="es-MX" dirty="0">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MX">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C0CF3380-E5A1-4F8B-9424-099429D86CF7}" type="slidenum">
              <a:rPr lang="es-MX">
                <a:solidFill>
                  <a:prstClr val="black">
                    <a:tint val="75000"/>
                  </a:prstClr>
                </a:solidFill>
              </a:rPr>
              <a:pPr>
                <a:defRPr/>
              </a:pPr>
              <a:t>‹Nº›</a:t>
            </a:fld>
            <a:endParaRPr lang="es-MX" dirty="0">
              <a:solidFill>
                <a:prstClr val="black">
                  <a:tint val="75000"/>
                </a:prstClr>
              </a:solidFill>
            </a:endParaRPr>
          </a:p>
        </p:txBody>
      </p:sp>
    </p:spTree>
    <p:extLst>
      <p:ext uri="{BB962C8B-B14F-4D97-AF65-F5344CB8AC3E}">
        <p14:creationId xmlns:p14="http://schemas.microsoft.com/office/powerpoint/2010/main" val="108260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28DB57BD-88B3-4A01-BD9E-6EBAA28C08FE}" type="datetimeFigureOut">
              <a:rPr lang="es-MX" smtClean="0"/>
              <a:t>23/10/2014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EC91224D-28E4-46E2-8F37-D9D557A13B1C}" type="slidenum">
              <a:rPr lang="es-MX" smtClean="0"/>
              <a:t>‹Nº›</a:t>
            </a:fld>
            <a:endParaRPr lang="es-MX"/>
          </a:p>
        </p:txBody>
      </p:sp>
    </p:spTree>
    <p:extLst>
      <p:ext uri="{BB962C8B-B14F-4D97-AF65-F5344CB8AC3E}">
        <p14:creationId xmlns:p14="http://schemas.microsoft.com/office/powerpoint/2010/main" val="17429232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dirty="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6013EF6B-067D-48C0-B86B-8E3E017ABE6C}" type="datetimeFigureOut">
              <a:rPr lang="es-MX">
                <a:solidFill>
                  <a:prstClr val="black">
                    <a:tint val="75000"/>
                  </a:prstClr>
                </a:solidFill>
              </a:rPr>
              <a:pPr>
                <a:defRPr/>
              </a:pPr>
              <a:t>23/10/2014</a:t>
            </a:fld>
            <a:endParaRPr lang="es-MX" dirty="0">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MX">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732A1C40-FF9B-466B-A6FD-EA92ACED2164}" type="slidenum">
              <a:rPr lang="es-MX">
                <a:solidFill>
                  <a:prstClr val="black">
                    <a:tint val="75000"/>
                  </a:prstClr>
                </a:solidFill>
              </a:rPr>
              <a:pPr>
                <a:defRPr/>
              </a:pPr>
              <a:t>‹Nº›</a:t>
            </a:fld>
            <a:endParaRPr lang="es-MX" dirty="0">
              <a:solidFill>
                <a:prstClr val="black">
                  <a:tint val="75000"/>
                </a:prstClr>
              </a:solidFill>
            </a:endParaRPr>
          </a:p>
        </p:txBody>
      </p:sp>
    </p:spTree>
    <p:extLst>
      <p:ext uri="{BB962C8B-B14F-4D97-AF65-F5344CB8AC3E}">
        <p14:creationId xmlns:p14="http://schemas.microsoft.com/office/powerpoint/2010/main" val="1580714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fld id="{8F500B3C-5E95-4CDA-9664-DA2685657F6F}" type="datetimeFigureOut">
              <a:rPr lang="es-MX">
                <a:solidFill>
                  <a:prstClr val="black">
                    <a:tint val="75000"/>
                  </a:prstClr>
                </a:solidFill>
              </a:rPr>
              <a:pPr>
                <a:defRPr/>
              </a:pPr>
              <a:t>23/10/2014</a:t>
            </a:fld>
            <a:endParaRPr lang="es-MX" dirty="0">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55F2FC43-CAA8-43E1-9574-43842304A76F}" type="slidenum">
              <a:rPr lang="es-MX">
                <a:solidFill>
                  <a:prstClr val="black">
                    <a:tint val="75000"/>
                  </a:prstClr>
                </a:solidFill>
              </a:rPr>
              <a:pPr>
                <a:defRPr/>
              </a:pPr>
              <a:t>‹Nº›</a:t>
            </a:fld>
            <a:endParaRPr lang="es-MX" dirty="0">
              <a:solidFill>
                <a:prstClr val="black">
                  <a:tint val="75000"/>
                </a:prstClr>
              </a:solidFill>
            </a:endParaRPr>
          </a:p>
        </p:txBody>
      </p:sp>
    </p:spTree>
    <p:extLst>
      <p:ext uri="{BB962C8B-B14F-4D97-AF65-F5344CB8AC3E}">
        <p14:creationId xmlns:p14="http://schemas.microsoft.com/office/powerpoint/2010/main" val="22418017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fld id="{1C3DC551-FE11-47BA-A7B7-C9D811994936}" type="datetimeFigureOut">
              <a:rPr lang="es-MX">
                <a:solidFill>
                  <a:prstClr val="black">
                    <a:tint val="75000"/>
                  </a:prstClr>
                </a:solidFill>
              </a:rPr>
              <a:pPr>
                <a:defRPr/>
              </a:pPr>
              <a:t>23/10/2014</a:t>
            </a:fld>
            <a:endParaRPr lang="es-MX" dirty="0">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15DD8675-9E8B-4C9E-A527-C335DC42B4ED}" type="slidenum">
              <a:rPr lang="es-MX">
                <a:solidFill>
                  <a:prstClr val="black">
                    <a:tint val="75000"/>
                  </a:prstClr>
                </a:solidFill>
              </a:rPr>
              <a:pPr>
                <a:defRPr/>
              </a:pPr>
              <a:t>‹Nº›</a:t>
            </a:fld>
            <a:endParaRPr lang="es-MX" dirty="0">
              <a:solidFill>
                <a:prstClr val="black">
                  <a:tint val="75000"/>
                </a:prstClr>
              </a:solidFill>
            </a:endParaRPr>
          </a:p>
        </p:txBody>
      </p:sp>
    </p:spTree>
    <p:extLst>
      <p:ext uri="{BB962C8B-B14F-4D97-AF65-F5344CB8AC3E}">
        <p14:creationId xmlns:p14="http://schemas.microsoft.com/office/powerpoint/2010/main" val="3399603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28DB57BD-88B3-4A01-BD9E-6EBAA28C08FE}" type="datetimeFigureOut">
              <a:rPr lang="es-MX" smtClean="0"/>
              <a:t>23/10/2014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EC91224D-28E4-46E2-8F37-D9D557A13B1C}" type="slidenum">
              <a:rPr lang="es-MX" smtClean="0"/>
              <a:t>‹Nº›</a:t>
            </a:fld>
            <a:endParaRPr lang="es-MX"/>
          </a:p>
        </p:txBody>
      </p:sp>
    </p:spTree>
    <p:extLst>
      <p:ext uri="{BB962C8B-B14F-4D97-AF65-F5344CB8AC3E}">
        <p14:creationId xmlns:p14="http://schemas.microsoft.com/office/powerpoint/2010/main" val="499850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28DB57BD-88B3-4A01-BD9E-6EBAA28C08FE}" type="datetimeFigureOut">
              <a:rPr lang="es-MX" smtClean="0"/>
              <a:t>23/10/2014</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EC91224D-28E4-46E2-8F37-D9D557A13B1C}" type="slidenum">
              <a:rPr lang="es-MX" smtClean="0"/>
              <a:t>‹Nº›</a:t>
            </a:fld>
            <a:endParaRPr lang="es-MX"/>
          </a:p>
        </p:txBody>
      </p:sp>
    </p:spTree>
    <p:extLst>
      <p:ext uri="{BB962C8B-B14F-4D97-AF65-F5344CB8AC3E}">
        <p14:creationId xmlns:p14="http://schemas.microsoft.com/office/powerpoint/2010/main" val="1519149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28DB57BD-88B3-4A01-BD9E-6EBAA28C08FE}" type="datetimeFigureOut">
              <a:rPr lang="es-MX" smtClean="0"/>
              <a:t>23/10/2014</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EC91224D-28E4-46E2-8F37-D9D557A13B1C}" type="slidenum">
              <a:rPr lang="es-MX" smtClean="0"/>
              <a:t>‹Nº›</a:t>
            </a:fld>
            <a:endParaRPr lang="es-MX"/>
          </a:p>
        </p:txBody>
      </p:sp>
    </p:spTree>
    <p:extLst>
      <p:ext uri="{BB962C8B-B14F-4D97-AF65-F5344CB8AC3E}">
        <p14:creationId xmlns:p14="http://schemas.microsoft.com/office/powerpoint/2010/main" val="3368491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28DB57BD-88B3-4A01-BD9E-6EBAA28C08FE}" type="datetimeFigureOut">
              <a:rPr lang="es-MX" smtClean="0"/>
              <a:t>23/10/2014</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EC91224D-28E4-46E2-8F37-D9D557A13B1C}" type="slidenum">
              <a:rPr lang="es-MX" smtClean="0"/>
              <a:t>‹Nº›</a:t>
            </a:fld>
            <a:endParaRPr lang="es-MX"/>
          </a:p>
        </p:txBody>
      </p:sp>
    </p:spTree>
    <p:extLst>
      <p:ext uri="{BB962C8B-B14F-4D97-AF65-F5344CB8AC3E}">
        <p14:creationId xmlns:p14="http://schemas.microsoft.com/office/powerpoint/2010/main" val="2550839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8DB57BD-88B3-4A01-BD9E-6EBAA28C08FE}" type="datetimeFigureOut">
              <a:rPr lang="es-MX" smtClean="0"/>
              <a:t>23/10/2014</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EC91224D-28E4-46E2-8F37-D9D557A13B1C}" type="slidenum">
              <a:rPr lang="es-MX" smtClean="0"/>
              <a:t>‹Nº›</a:t>
            </a:fld>
            <a:endParaRPr lang="es-MX"/>
          </a:p>
        </p:txBody>
      </p:sp>
    </p:spTree>
    <p:extLst>
      <p:ext uri="{BB962C8B-B14F-4D97-AF65-F5344CB8AC3E}">
        <p14:creationId xmlns:p14="http://schemas.microsoft.com/office/powerpoint/2010/main" val="1546218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8DB57BD-88B3-4A01-BD9E-6EBAA28C08FE}" type="datetimeFigureOut">
              <a:rPr lang="es-MX" smtClean="0"/>
              <a:t>23/10/2014</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EC91224D-28E4-46E2-8F37-D9D557A13B1C}" type="slidenum">
              <a:rPr lang="es-MX" smtClean="0"/>
              <a:t>‹Nº›</a:t>
            </a:fld>
            <a:endParaRPr lang="es-MX"/>
          </a:p>
        </p:txBody>
      </p:sp>
    </p:spTree>
    <p:extLst>
      <p:ext uri="{BB962C8B-B14F-4D97-AF65-F5344CB8AC3E}">
        <p14:creationId xmlns:p14="http://schemas.microsoft.com/office/powerpoint/2010/main" val="48043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8DB57BD-88B3-4A01-BD9E-6EBAA28C08FE}" type="datetimeFigureOut">
              <a:rPr lang="es-MX" smtClean="0"/>
              <a:t>23/10/2014</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EC91224D-28E4-46E2-8F37-D9D557A13B1C}" type="slidenum">
              <a:rPr lang="es-MX" smtClean="0"/>
              <a:t>‹Nº›</a:t>
            </a:fld>
            <a:endParaRPr lang="es-MX"/>
          </a:p>
        </p:txBody>
      </p:sp>
    </p:spTree>
    <p:extLst>
      <p:ext uri="{BB962C8B-B14F-4D97-AF65-F5344CB8AC3E}">
        <p14:creationId xmlns:p14="http://schemas.microsoft.com/office/powerpoint/2010/main" val="975674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DB57BD-88B3-4A01-BD9E-6EBAA28C08FE}" type="datetimeFigureOut">
              <a:rPr lang="es-MX" smtClean="0"/>
              <a:t>23/10/2014</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1224D-28E4-46E2-8F37-D9D557A13B1C}" type="slidenum">
              <a:rPr lang="es-MX" smtClean="0"/>
              <a:t>‹Nº›</a:t>
            </a:fld>
            <a:endParaRPr lang="es-MX"/>
          </a:p>
        </p:txBody>
      </p:sp>
    </p:spTree>
    <p:extLst>
      <p:ext uri="{BB962C8B-B14F-4D97-AF65-F5344CB8AC3E}">
        <p14:creationId xmlns:p14="http://schemas.microsoft.com/office/powerpoint/2010/main" val="13372648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MX" smtClean="0"/>
              <a:t>Haga clic para modificar el estilo de título del patrón</a:t>
            </a:r>
            <a:endParaRPr lang="es-MX" altLang="es-MX" smtClean="0"/>
          </a:p>
        </p:txBody>
      </p:sp>
      <p:sp>
        <p:nvSpPr>
          <p:cNvPr id="102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MX" smtClean="0"/>
              <a:t>Haga clic para modificar el estilo de texto del patrón</a:t>
            </a:r>
          </a:p>
          <a:p>
            <a:pPr lvl="1"/>
            <a:r>
              <a:rPr lang="es-ES" altLang="es-MX" smtClean="0"/>
              <a:t>Segundo nivel</a:t>
            </a:r>
          </a:p>
          <a:p>
            <a:pPr lvl="2"/>
            <a:r>
              <a:rPr lang="es-ES" altLang="es-MX" smtClean="0"/>
              <a:t>Tercer nivel</a:t>
            </a:r>
          </a:p>
          <a:p>
            <a:pPr lvl="3"/>
            <a:r>
              <a:rPr lang="es-ES" altLang="es-MX" smtClean="0"/>
              <a:t>Cuarto nivel</a:t>
            </a:r>
          </a:p>
          <a:p>
            <a:pPr lvl="4"/>
            <a:r>
              <a:rPr lang="es-ES" altLang="es-MX" smtClean="0"/>
              <a:t>Quinto nivel</a:t>
            </a:r>
            <a:endParaRPr lang="es-MX" altLang="es-MX"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4754573-7256-4325-884A-E5D5960272CE}" type="datetimeFigureOut">
              <a:rPr lang="es-MX">
                <a:solidFill>
                  <a:prstClr val="black">
                    <a:tint val="75000"/>
                  </a:prstClr>
                </a:solidFill>
              </a:rPr>
              <a:pPr>
                <a:defRPr/>
              </a:pPr>
              <a:t>23/10/2014</a:t>
            </a:fld>
            <a:endParaRPr lang="es-MX" dirty="0">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endParaRPr lang="es-MX">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1D42EC7-E0D4-48DC-BAC3-1D4776AEE7B2}" type="slidenum">
              <a:rPr lang="es-MX">
                <a:solidFill>
                  <a:prstClr val="black">
                    <a:tint val="75000"/>
                  </a:prstClr>
                </a:solidFill>
              </a:rPr>
              <a:pPr>
                <a:defRPr/>
              </a:pPr>
              <a:t>‹Nº›</a:t>
            </a:fld>
            <a:endParaRPr lang="es-MX" dirty="0">
              <a:solidFill>
                <a:prstClr val="black">
                  <a:tint val="75000"/>
                </a:prstClr>
              </a:solidFill>
            </a:endParaRPr>
          </a:p>
        </p:txBody>
      </p:sp>
    </p:spTree>
    <p:extLst>
      <p:ext uri="{BB962C8B-B14F-4D97-AF65-F5344CB8AC3E}">
        <p14:creationId xmlns:p14="http://schemas.microsoft.com/office/powerpoint/2010/main" val="35536024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188640"/>
            <a:ext cx="8172400" cy="1286089"/>
          </a:xfrm>
          <a:prstGeom prst="rect">
            <a:avLst/>
          </a:prstGeom>
        </p:spPr>
      </p:pic>
      <p:sp>
        <p:nvSpPr>
          <p:cNvPr id="5" name="4 CuadroTexto"/>
          <p:cNvSpPr txBox="1"/>
          <p:nvPr/>
        </p:nvSpPr>
        <p:spPr>
          <a:xfrm>
            <a:off x="461824" y="1700808"/>
            <a:ext cx="8182499" cy="1877437"/>
          </a:xfrm>
          <a:prstGeom prst="rect">
            <a:avLst/>
          </a:prstGeom>
          <a:noFill/>
        </p:spPr>
        <p:txBody>
          <a:bodyPr wrap="square" rtlCol="0">
            <a:spAutoFit/>
          </a:bodyPr>
          <a:lstStyle/>
          <a:p>
            <a:pPr algn="ctr"/>
            <a:r>
              <a:rPr lang="es-MX" sz="3200" dirty="0" smtClean="0">
                <a:solidFill>
                  <a:schemeClr val="accent3">
                    <a:lumMod val="50000"/>
                  </a:schemeClr>
                </a:solidFill>
              </a:rPr>
              <a:t>Instituto Politécnico Nacional. Tercer Foro de la Red Nacional de Servicio Social</a:t>
            </a:r>
          </a:p>
          <a:p>
            <a:pPr algn="r"/>
            <a:r>
              <a:rPr lang="es-MX" sz="2000" dirty="0" smtClean="0">
                <a:solidFill>
                  <a:schemeClr val="accent3">
                    <a:lumMod val="50000"/>
                  </a:schemeClr>
                </a:solidFill>
              </a:rPr>
              <a:t>Octubre, 2014.</a:t>
            </a:r>
          </a:p>
          <a:p>
            <a:pPr algn="ctr"/>
            <a:endParaRPr lang="es-MX" sz="3200" dirty="0">
              <a:solidFill>
                <a:schemeClr val="accent3">
                  <a:lumMod val="50000"/>
                </a:schemeClr>
              </a:solidFill>
            </a:endParaRPr>
          </a:p>
        </p:txBody>
      </p:sp>
      <p:grpSp>
        <p:nvGrpSpPr>
          <p:cNvPr id="6" name="5 Grupo"/>
          <p:cNvGrpSpPr/>
          <p:nvPr/>
        </p:nvGrpSpPr>
        <p:grpSpPr>
          <a:xfrm>
            <a:off x="309718" y="6170318"/>
            <a:ext cx="8510754" cy="504826"/>
            <a:chOff x="418642" y="6170318"/>
            <a:chExt cx="8510754" cy="504826"/>
          </a:xfrm>
        </p:grpSpPr>
        <p:pic>
          <p:nvPicPr>
            <p:cNvPr id="7" name="WordPictureWatermark1" descr="H"/>
            <p:cNvPicPr>
              <a:picLocks noChangeAspect="1" noChangeArrowheads="1"/>
            </p:cNvPicPr>
            <p:nvPr/>
          </p:nvPicPr>
          <p:blipFill rotWithShape="1">
            <a:blip r:embed="rId3">
              <a:extLst>
                <a:ext uri="{28A0092B-C50C-407E-A947-70E740481C1C}">
                  <a14:useLocalDpi xmlns:a14="http://schemas.microsoft.com/office/drawing/2010/main" val="0"/>
                </a:ext>
              </a:extLst>
            </a:blip>
            <a:srcRect l="1691" t="93784" r="1899" b="1205"/>
            <a:stretch/>
          </p:blipFill>
          <p:spPr bwMode="auto">
            <a:xfrm>
              <a:off x="418642" y="6170319"/>
              <a:ext cx="749333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WordPictureWatermark1" descr="H"/>
            <p:cNvPicPr>
              <a:picLocks noChangeAspect="1" noChangeArrowheads="1"/>
            </p:cNvPicPr>
            <p:nvPr/>
          </p:nvPicPr>
          <p:blipFill rotWithShape="1">
            <a:blip r:embed="rId3">
              <a:extLst>
                <a:ext uri="{28A0092B-C50C-407E-A947-70E740481C1C}">
                  <a14:useLocalDpi xmlns:a14="http://schemas.microsoft.com/office/drawing/2010/main" val="0"/>
                </a:ext>
              </a:extLst>
            </a:blip>
            <a:srcRect l="83964" t="93792" r="2285" b="1369"/>
            <a:stretch/>
          </p:blipFill>
          <p:spPr bwMode="auto">
            <a:xfrm>
              <a:off x="7860617" y="6170318"/>
              <a:ext cx="1068779"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857" y="2924944"/>
            <a:ext cx="4660429" cy="3111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509055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a:spLocks noChangeArrowheads="1"/>
          </p:cNvSpPr>
          <p:nvPr/>
        </p:nvSpPr>
        <p:spPr bwMode="auto">
          <a:xfrm>
            <a:off x="323850" y="836613"/>
            <a:ext cx="73437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s-MX" altLang="es-MX" sz="2400" dirty="0">
                <a:latin typeface="Tahoma" pitchFamily="34" charset="0"/>
                <a:cs typeface="Tahoma" pitchFamily="34" charset="0"/>
              </a:rPr>
              <a:t>Metodología de Trabajo</a:t>
            </a:r>
          </a:p>
        </p:txBody>
      </p:sp>
      <p:sp>
        <p:nvSpPr>
          <p:cNvPr id="4" name="3 Rectángulo"/>
          <p:cNvSpPr/>
          <p:nvPr/>
        </p:nvSpPr>
        <p:spPr>
          <a:xfrm>
            <a:off x="107504" y="4582637"/>
            <a:ext cx="8136582" cy="1754326"/>
          </a:xfrm>
          <a:prstGeom prst="rect">
            <a:avLst/>
          </a:prstGeom>
        </p:spPr>
        <p:txBody>
          <a:bodyPr wrap="square">
            <a:spAutoFit/>
          </a:bodyPr>
          <a:lstStyle/>
          <a:p>
            <a:pPr algn="just"/>
            <a:r>
              <a:rPr lang="es-MX" dirty="0">
                <a:latin typeface="Tahoma" panose="020B0604030504040204" pitchFamily="34" charset="0"/>
                <a:ea typeface="Tahoma" panose="020B0604030504040204" pitchFamily="34" charset="0"/>
                <a:cs typeface="Tahoma" panose="020B0604030504040204" pitchFamily="34" charset="0"/>
              </a:rPr>
              <a:t>Para garantizar que los recursos lleguen efectivamente a la población objetivo del FONART se aplica el Cuestionario Único de Información Socioeconómica (CUIS), y asimismo, a fin de detectar que el producto cumpla con las características de artesanía, se aplica la Matriz de Diferenciación entre Artesanía y Manualidad.</a:t>
            </a:r>
          </a:p>
          <a:p>
            <a:pPr algn="just"/>
            <a:endParaRPr lang="es-MX"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6192" y="853773"/>
            <a:ext cx="3735118" cy="3728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93624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a:spLocks noChangeArrowheads="1"/>
          </p:cNvSpPr>
          <p:nvPr/>
        </p:nvSpPr>
        <p:spPr bwMode="auto">
          <a:xfrm>
            <a:off x="323850" y="836613"/>
            <a:ext cx="7343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s-MX" altLang="es-MX" sz="2800" dirty="0">
                <a:latin typeface="Tahoma" pitchFamily="34" charset="0"/>
                <a:cs typeface="Tahoma" pitchFamily="34" charset="0"/>
              </a:rPr>
              <a:t>Metodología de Trabajo</a:t>
            </a:r>
          </a:p>
        </p:txBody>
      </p:sp>
      <p:sp>
        <p:nvSpPr>
          <p:cNvPr id="3" name="2 CuadroTexto"/>
          <p:cNvSpPr txBox="1">
            <a:spLocks noChangeArrowheads="1"/>
          </p:cNvSpPr>
          <p:nvPr/>
        </p:nvSpPr>
        <p:spPr bwMode="auto">
          <a:xfrm>
            <a:off x="395288" y="1628775"/>
            <a:ext cx="78486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s-MX" altLang="es-MX" sz="1800" dirty="0">
                <a:latin typeface="Tahoma" pitchFamily="34" charset="0"/>
                <a:cs typeface="Tahoma" pitchFamily="34" charset="0"/>
              </a:rPr>
              <a:t>El </a:t>
            </a:r>
            <a:r>
              <a:rPr lang="es-MX" altLang="es-MX" sz="1800" b="1" dirty="0">
                <a:latin typeface="Tahoma" pitchFamily="34" charset="0"/>
                <a:cs typeface="Tahoma" pitchFamily="34" charset="0"/>
              </a:rPr>
              <a:t>Esquema Integral Productivo </a:t>
            </a:r>
            <a:r>
              <a:rPr lang="es-MX" altLang="es-MX" sz="1800" dirty="0">
                <a:latin typeface="Tahoma" pitchFamily="34" charset="0"/>
                <a:cs typeface="Tahoma" pitchFamily="34" charset="0"/>
              </a:rPr>
              <a:t>es un modelo de trabajo que vincula las acciones de las vertientes de trabajo de FONART. Se sujeta a lo dispuesto a las Reglas de Operación del </a:t>
            </a:r>
            <a:r>
              <a:rPr lang="es-MX" altLang="es-MX" sz="1800" dirty="0" smtClean="0">
                <a:latin typeface="Tahoma" pitchFamily="34" charset="0"/>
                <a:cs typeface="Tahoma" pitchFamily="34" charset="0"/>
              </a:rPr>
              <a:t>Programa.</a:t>
            </a:r>
            <a:endParaRPr lang="es-MX" altLang="es-MX" sz="1800" dirty="0">
              <a:latin typeface="Tahoma" pitchFamily="34" charset="0"/>
              <a:cs typeface="Tahoma" pitchFamily="34" charset="0"/>
            </a:endParaRPr>
          </a:p>
          <a:p>
            <a:pPr algn="just" eaLnBrk="1" hangingPunct="1">
              <a:spcBef>
                <a:spcPct val="0"/>
              </a:spcBef>
              <a:buFontTx/>
              <a:buNone/>
            </a:pPr>
            <a:endParaRPr lang="es-MX" altLang="es-MX" sz="1800" dirty="0">
              <a:latin typeface="Tahoma" pitchFamily="34" charset="0"/>
              <a:cs typeface="Tahoma" pitchFamily="34" charset="0"/>
            </a:endParaRPr>
          </a:p>
          <a:p>
            <a:pPr algn="just" eaLnBrk="1" hangingPunct="1">
              <a:spcBef>
                <a:spcPct val="0"/>
              </a:spcBef>
              <a:buFontTx/>
              <a:buNone/>
            </a:pPr>
            <a:r>
              <a:rPr lang="es-MX" altLang="es-MX" sz="1800" dirty="0">
                <a:latin typeface="Tahoma" pitchFamily="34" charset="0"/>
                <a:cs typeface="Tahoma" pitchFamily="34" charset="0"/>
              </a:rPr>
              <a:t>La propuesta metodológica brinda mayor importancia a las necesidades de Capacitación y Asistencia Técnica, entendiéndose como el principio del ciclo integral de atención. Las acciones de Capacitación no solo </a:t>
            </a:r>
            <a:r>
              <a:rPr lang="es-MX" altLang="es-MX" sz="1800" dirty="0" smtClean="0">
                <a:latin typeface="Tahoma" pitchFamily="34" charset="0"/>
                <a:cs typeface="Tahoma" pitchFamily="34" charset="0"/>
              </a:rPr>
              <a:t>contemplan </a:t>
            </a:r>
            <a:r>
              <a:rPr lang="es-MX" altLang="es-MX" sz="1800" dirty="0">
                <a:latin typeface="Tahoma" pitchFamily="34" charset="0"/>
                <a:cs typeface="Tahoma" pitchFamily="34" charset="0"/>
              </a:rPr>
              <a:t>la mejora técnica del producto artesanal, sino que </a:t>
            </a:r>
            <a:r>
              <a:rPr lang="es-MX" altLang="es-MX" sz="1800" dirty="0" smtClean="0">
                <a:latin typeface="Tahoma" pitchFamily="34" charset="0"/>
                <a:cs typeface="Tahoma" pitchFamily="34" charset="0"/>
              </a:rPr>
              <a:t>ponen </a:t>
            </a:r>
            <a:r>
              <a:rPr lang="es-MX" altLang="es-MX" sz="1800" dirty="0">
                <a:latin typeface="Tahoma" pitchFamily="34" charset="0"/>
                <a:cs typeface="Tahoma" pitchFamily="34" charset="0"/>
              </a:rPr>
              <a:t>énfasis </a:t>
            </a:r>
            <a:r>
              <a:rPr lang="es-MX" altLang="es-MX" sz="1800" dirty="0" smtClean="0">
                <a:latin typeface="Tahoma" pitchFamily="34" charset="0"/>
                <a:cs typeface="Tahoma" pitchFamily="34" charset="0"/>
              </a:rPr>
              <a:t>en </a:t>
            </a:r>
            <a:r>
              <a:rPr lang="es-MX" altLang="es-MX" sz="1800" dirty="0">
                <a:latin typeface="Tahoma" pitchFamily="34" charset="0"/>
                <a:cs typeface="Tahoma" pitchFamily="34" charset="0"/>
              </a:rPr>
              <a:t>la mejora de los procesos de </a:t>
            </a:r>
            <a:r>
              <a:rPr lang="es-MX" altLang="es-MX" sz="1800" dirty="0" smtClean="0">
                <a:latin typeface="Tahoma" pitchFamily="34" charset="0"/>
                <a:cs typeface="Tahoma" pitchFamily="34" charset="0"/>
              </a:rPr>
              <a:t>producción, </a:t>
            </a:r>
            <a:r>
              <a:rPr lang="es-MX" altLang="es-MX" sz="1800" dirty="0">
                <a:latin typeface="Tahoma" pitchFamily="34" charset="0"/>
                <a:cs typeface="Tahoma" pitchFamily="34" charset="0"/>
              </a:rPr>
              <a:t>desde la organización hasta la comercialización.</a:t>
            </a:r>
          </a:p>
          <a:p>
            <a:pPr eaLnBrk="1" hangingPunct="1">
              <a:spcBef>
                <a:spcPct val="0"/>
              </a:spcBef>
              <a:buFontTx/>
              <a:buNone/>
            </a:pPr>
            <a:endParaRPr lang="es-MX" altLang="es-MX" sz="1800" dirty="0">
              <a:latin typeface="Tahoma" pitchFamily="34" charset="0"/>
              <a:cs typeface="Tahoma" pitchFamily="34" charset="0"/>
            </a:endParaRPr>
          </a:p>
          <a:p>
            <a:pPr algn="just" eaLnBrk="1" hangingPunct="1">
              <a:spcBef>
                <a:spcPct val="0"/>
              </a:spcBef>
              <a:buFontTx/>
              <a:buNone/>
            </a:pPr>
            <a:r>
              <a:rPr lang="es-MX" altLang="es-MX" sz="1800" dirty="0">
                <a:latin typeface="Tahoma" pitchFamily="34" charset="0"/>
                <a:cs typeface="Tahoma" pitchFamily="34" charset="0"/>
              </a:rPr>
              <a:t>La Vertiente de Salud </a:t>
            </a:r>
            <a:r>
              <a:rPr lang="es-MX" altLang="es-MX" sz="1800" dirty="0" smtClean="0">
                <a:latin typeface="Tahoma" pitchFamily="34" charset="0"/>
                <a:cs typeface="Tahoma" pitchFamily="34" charset="0"/>
              </a:rPr>
              <a:t>Ocupacional, </a:t>
            </a:r>
            <a:r>
              <a:rPr lang="es-MX" altLang="es-MX" sz="1800" dirty="0">
                <a:latin typeface="Tahoma" pitchFamily="34" charset="0"/>
                <a:cs typeface="Tahoma" pitchFamily="34" charset="0"/>
              </a:rPr>
              <a:t>es una nueva modalidad de </a:t>
            </a:r>
            <a:r>
              <a:rPr lang="es-MX" altLang="es-MX" sz="1800" dirty="0" smtClean="0">
                <a:latin typeface="Tahoma" pitchFamily="34" charset="0"/>
                <a:cs typeface="Tahoma" pitchFamily="34" charset="0"/>
              </a:rPr>
              <a:t>trabajo, </a:t>
            </a:r>
            <a:r>
              <a:rPr lang="es-MX" altLang="es-MX" sz="1800" dirty="0">
                <a:latin typeface="Tahoma" pitchFamily="34" charset="0"/>
                <a:cs typeface="Tahoma" pitchFamily="34" charset="0"/>
              </a:rPr>
              <a:t>que cubre </a:t>
            </a:r>
            <a:r>
              <a:rPr lang="es-MX" altLang="es-MX" sz="1800" dirty="0" smtClean="0">
                <a:latin typeface="Tahoma" pitchFamily="34" charset="0"/>
                <a:cs typeface="Tahoma" pitchFamily="34" charset="0"/>
              </a:rPr>
              <a:t>de manera transversal todo </a:t>
            </a:r>
            <a:r>
              <a:rPr lang="es-MX" altLang="es-MX" sz="1800" dirty="0">
                <a:latin typeface="Tahoma" pitchFamily="34" charset="0"/>
                <a:cs typeface="Tahoma" pitchFamily="34" charset="0"/>
              </a:rPr>
              <a:t>el espectro metodológico d</a:t>
            </a:r>
            <a:r>
              <a:rPr lang="es-MX" altLang="es-MX" sz="1800" dirty="0" smtClean="0">
                <a:latin typeface="Tahoma" pitchFamily="34" charset="0"/>
                <a:cs typeface="Tahoma" pitchFamily="34" charset="0"/>
              </a:rPr>
              <a:t>el </a:t>
            </a:r>
            <a:r>
              <a:rPr lang="es-MX" altLang="es-MX" sz="1800" dirty="0">
                <a:latin typeface="Tahoma" pitchFamily="34" charset="0"/>
                <a:cs typeface="Tahoma" pitchFamily="34" charset="0"/>
              </a:rPr>
              <a:t>Esquema Integral Productivo.</a:t>
            </a:r>
          </a:p>
          <a:p>
            <a:pPr eaLnBrk="1" hangingPunct="1">
              <a:spcBef>
                <a:spcPct val="0"/>
              </a:spcBef>
              <a:buFontTx/>
              <a:buNone/>
            </a:pPr>
            <a:endParaRPr lang="es-MX" altLang="es-MX" sz="1800" dirty="0">
              <a:latin typeface="Arial" charset="0"/>
            </a:endParaRPr>
          </a:p>
        </p:txBody>
      </p:sp>
    </p:spTree>
    <p:extLst>
      <p:ext uri="{BB962C8B-B14F-4D97-AF65-F5344CB8AC3E}">
        <p14:creationId xmlns:p14="http://schemas.microsoft.com/office/powerpoint/2010/main" val="18466300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836712"/>
            <a:ext cx="8856984" cy="5259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96085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395536" y="1052736"/>
            <a:ext cx="8424936" cy="369332"/>
          </a:xfrm>
          <a:prstGeom prst="rect">
            <a:avLst/>
          </a:prstGeom>
        </p:spPr>
        <p:txBody>
          <a:bodyPr wrap="square">
            <a:spAutoFit/>
          </a:bodyPr>
          <a:lstStyle/>
          <a:p>
            <a:pPr algn="ctr"/>
            <a:r>
              <a:rPr lang="es-MX" b="1" dirty="0">
                <a:latin typeface="Tahoma" panose="020B0604030504040204" pitchFamily="34" charset="0"/>
                <a:ea typeface="Tahoma" panose="020B0604030504040204" pitchFamily="34" charset="0"/>
                <a:cs typeface="Tahoma" panose="020B0604030504040204" pitchFamily="34" charset="0"/>
              </a:rPr>
              <a:t>Diagnóstico de la actividad artesanal en México</a:t>
            </a:r>
          </a:p>
        </p:txBody>
      </p:sp>
      <p:sp>
        <p:nvSpPr>
          <p:cNvPr id="7" name="6 Rectángulo"/>
          <p:cNvSpPr/>
          <p:nvPr/>
        </p:nvSpPr>
        <p:spPr>
          <a:xfrm>
            <a:off x="179512" y="1484784"/>
            <a:ext cx="4572000" cy="1477328"/>
          </a:xfrm>
          <a:prstGeom prst="rect">
            <a:avLst/>
          </a:prstGeom>
        </p:spPr>
        <p:txBody>
          <a:bodyPr>
            <a:spAutoFit/>
          </a:bodyPr>
          <a:lstStyle/>
          <a:p>
            <a:pPr algn="just"/>
            <a:r>
              <a:rPr lang="es-MX" dirty="0">
                <a:latin typeface="Tahoma" panose="020B0604030504040204" pitchFamily="34" charset="0"/>
                <a:ea typeface="Tahoma" panose="020B0604030504040204" pitchFamily="34" charset="0"/>
                <a:cs typeface="Tahoma" panose="020B0604030504040204" pitchFamily="34" charset="0"/>
              </a:rPr>
              <a:t>En México se estima que existen alrededor de 1O millones de personas dedicadas a la actividad artesanal. De esta población la mayoría, el 66% de ellos son indígenas y alrededor del 70% son mujeres.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4280" y="1628800"/>
            <a:ext cx="3186192" cy="4769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8498" y="3008304"/>
            <a:ext cx="2084387" cy="313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45701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334080" y="1052736"/>
            <a:ext cx="8496944" cy="1200329"/>
          </a:xfrm>
          <a:prstGeom prst="rect">
            <a:avLst/>
          </a:prstGeom>
        </p:spPr>
        <p:txBody>
          <a:bodyPr wrap="square">
            <a:spAutoFit/>
          </a:bodyPr>
          <a:lstStyle/>
          <a:p>
            <a:pPr algn="just"/>
            <a:r>
              <a:rPr lang="es-MX" dirty="0">
                <a:latin typeface="Tahoma" panose="020B0604030504040204" pitchFamily="34" charset="0"/>
                <a:ea typeface="Tahoma" panose="020B0604030504040204" pitchFamily="34" charset="0"/>
                <a:cs typeface="Tahoma" panose="020B0604030504040204" pitchFamily="34" charset="0"/>
              </a:rPr>
              <a:t>La población potencial con la que trabaja FONART está compuesta aproximadamente por 600 mil artesanos, que viven por debajo de la Línea de Bienestar, de acuerdo con la Encuesta Nacional de Ingreso y Gasto 2011 del Instituto de Nacional de Geografía y Estadística (INEGI).</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492896"/>
            <a:ext cx="2066925" cy="310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9348" y="2253065"/>
            <a:ext cx="4543224" cy="3343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62379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3632480892"/>
              </p:ext>
            </p:extLst>
          </p:nvPr>
        </p:nvGraphicFramePr>
        <p:xfrm>
          <a:off x="539552" y="548680"/>
          <a:ext cx="3744416" cy="1310233"/>
        </p:xfrm>
        <a:graphic>
          <a:graphicData uri="http://schemas.openxmlformats.org/drawingml/2006/table">
            <a:tbl>
              <a:tblPr/>
              <a:tblGrid>
                <a:gridCol w="2049109"/>
                <a:gridCol w="1695307"/>
              </a:tblGrid>
              <a:tr h="2967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endParaRPr lang="es-MX" sz="1600" b="0" i="0" u="none" strike="noStrike" dirty="0">
                        <a:effectLst/>
                        <a:latin typeface="Arial"/>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endParaRPr lang="es-MX" sz="1600" b="0" i="0" u="none" strike="noStrike" dirty="0">
                        <a:effectLst/>
                        <a:latin typeface="Arial"/>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98115">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s-MX" sz="1600" b="0" i="0" u="none" strike="noStrike" dirty="0">
                          <a:effectLst/>
                          <a:latin typeface="Arial"/>
                        </a:rPr>
                        <a:t>Localización de Población Objetivo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MX" dirty="0"/>
                    </a:p>
                  </a:txBody>
                  <a:tcPr/>
                </a:tc>
              </a:tr>
              <a:tr h="161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s-MX" sz="1600" b="0" i="0" u="none" strike="noStrike" dirty="0">
                          <a:effectLst/>
                          <a:latin typeface="Arial"/>
                        </a:rPr>
                        <a:t>Zona Rural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MX" sz="1600" b="0" i="0" u="none" strike="noStrike" dirty="0">
                          <a:effectLst/>
                          <a:latin typeface="Tahoma"/>
                        </a:rPr>
                        <a:t>417,950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61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s-MX" sz="1600" b="0" i="0" u="none" strike="noStrike" dirty="0">
                          <a:effectLst/>
                          <a:latin typeface="Arial"/>
                        </a:rPr>
                        <a:t>Zona Urbana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MX" sz="1600" b="0" i="0" u="none" strike="noStrike" dirty="0">
                          <a:effectLst/>
                          <a:latin typeface="Tahoma"/>
                        </a:rPr>
                        <a:t>179,122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61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s-MX" sz="1600" b="0" i="0" u="none" strike="noStrike" dirty="0">
                          <a:effectLst/>
                          <a:latin typeface="Arial"/>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MX" sz="1600" b="0" i="0" u="none" strike="noStrike" dirty="0">
                          <a:effectLst/>
                          <a:latin typeface="Tahoma"/>
                        </a:rPr>
                        <a:t>597,072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1075367"/>
            <a:ext cx="3888432" cy="302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852936"/>
            <a:ext cx="4181475" cy="317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4 Tabla"/>
          <p:cNvGraphicFramePr>
            <a:graphicFrameLocks noGrp="1"/>
          </p:cNvGraphicFramePr>
          <p:nvPr>
            <p:extLst>
              <p:ext uri="{D42A27DB-BD31-4B8C-83A1-F6EECF244321}">
                <p14:modId xmlns:p14="http://schemas.microsoft.com/office/powerpoint/2010/main" val="842704322"/>
              </p:ext>
            </p:extLst>
          </p:nvPr>
        </p:nvGraphicFramePr>
        <p:xfrm>
          <a:off x="4572000" y="4099554"/>
          <a:ext cx="3528392" cy="1327785"/>
        </p:xfrm>
        <a:graphic>
          <a:graphicData uri="http://schemas.openxmlformats.org/drawingml/2006/table">
            <a:tbl>
              <a:tblPr/>
              <a:tblGrid>
                <a:gridCol w="1909863"/>
                <a:gridCol w="1618529"/>
              </a:tblGrid>
              <a:tr h="161925">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s-MX" sz="1400" b="0" i="0" u="none" strike="noStrike" dirty="0">
                          <a:effectLst/>
                          <a:latin typeface="Arial"/>
                        </a:rPr>
                        <a:t>Escolaridad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MX"/>
                    </a:p>
                  </a:txBody>
                  <a:tcPr/>
                </a:tc>
              </a:tr>
              <a:tr h="161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s-MX" sz="1400" b="0" i="0" u="none" strike="noStrike" dirty="0" smtClean="0">
                          <a:effectLst/>
                          <a:latin typeface="Arial"/>
                        </a:rPr>
                        <a:t>Estatus</a:t>
                      </a:r>
                      <a:endParaRPr lang="es-MX" sz="1400" b="0" i="0" u="none" strike="noStrike" dirty="0">
                        <a:effectLst/>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s-MX" sz="1400" b="0" i="0" u="none" strike="noStrike" dirty="0">
                          <a:effectLst/>
                          <a:latin typeface="Arial"/>
                        </a:rPr>
                        <a:t>Cantidad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61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s-MX" sz="1400" b="0" i="0" u="none" strike="noStrike" dirty="0">
                          <a:effectLst/>
                          <a:latin typeface="Arial"/>
                        </a:rPr>
                        <a:t>No Asistió a la Escuela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MX" sz="1400" b="0" i="0" u="none" strike="noStrike">
                          <a:effectLst/>
                          <a:latin typeface="Tahoma"/>
                        </a:rPr>
                        <a:t>104,488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61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s-MX" sz="1400" b="0" i="0" u="none" strike="noStrike" dirty="0">
                          <a:effectLst/>
                          <a:latin typeface="Arial"/>
                        </a:rPr>
                        <a:t>Tiene Algún Tipo de Estudio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MX" sz="1400" b="0" i="0" u="none" strike="noStrike" dirty="0">
                          <a:effectLst/>
                          <a:latin typeface="Tahoma"/>
                        </a:rPr>
                        <a:t>492,584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61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s-MX" sz="1400" b="0" i="0" u="none" strike="noStrike">
                          <a:effectLst/>
                          <a:latin typeface="Arial"/>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MX" sz="1400" b="0" i="0" u="none" strike="noStrike" dirty="0">
                          <a:effectLst/>
                          <a:latin typeface="Tahoma"/>
                        </a:rPr>
                        <a:t>597,072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15217960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849436259"/>
              </p:ext>
            </p:extLst>
          </p:nvPr>
        </p:nvGraphicFramePr>
        <p:xfrm>
          <a:off x="467544" y="548680"/>
          <a:ext cx="3816424" cy="1327785"/>
        </p:xfrm>
        <a:graphic>
          <a:graphicData uri="http://schemas.openxmlformats.org/drawingml/2006/table">
            <a:tbl>
              <a:tblPr/>
              <a:tblGrid>
                <a:gridCol w="2318388"/>
                <a:gridCol w="1498036"/>
              </a:tblGrid>
              <a:tr h="161925">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s-MX" sz="1400" b="0" i="0" u="none" strike="noStrike" dirty="0">
                          <a:effectLst/>
                          <a:latin typeface="Arial"/>
                        </a:rPr>
                        <a:t>Atención Medica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MX"/>
                    </a:p>
                  </a:txBody>
                  <a:tcPr/>
                </a:tc>
              </a:tr>
              <a:tr h="161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s-MX" sz="1400" b="0" i="0" u="none" strike="noStrike" dirty="0" smtClean="0">
                          <a:effectLst/>
                          <a:latin typeface="Arial"/>
                        </a:rPr>
                        <a:t>Tipo</a:t>
                      </a:r>
                      <a:endParaRPr lang="es-MX" sz="1400" b="0" i="0" u="none" strike="noStrike" dirty="0">
                        <a:effectLst/>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s-MX" sz="1400" b="0" i="0" u="none" strike="noStrike">
                          <a:effectLst/>
                          <a:latin typeface="Arial"/>
                        </a:rPr>
                        <a:t>Cantidad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61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s-MX" sz="1400" b="0" i="0" u="none" strike="noStrike" dirty="0">
                          <a:effectLst/>
                          <a:latin typeface="Arial"/>
                        </a:rPr>
                        <a:t>Cuenta con Atención Medica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MX" sz="1400" b="0" i="0" u="none" strike="noStrike" dirty="0">
                          <a:effectLst/>
                          <a:latin typeface="Tahoma"/>
                        </a:rPr>
                        <a:t>235,843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61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s-MX" sz="1400" b="0" i="0" u="none" strike="noStrike" dirty="0">
                          <a:effectLst/>
                          <a:latin typeface="Arial"/>
                        </a:rPr>
                        <a:t>No Cuenta con Atención Medica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MX" sz="1400" b="0" i="0" u="none" strike="noStrike" dirty="0">
                          <a:effectLst/>
                          <a:latin typeface="Tahoma"/>
                        </a:rPr>
                        <a:t>361,229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61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s-MX" sz="1400" b="0" i="0" u="none" strike="noStrike">
                          <a:effectLst/>
                          <a:latin typeface="Arial"/>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MX" sz="1400" b="0" i="0" u="none" strike="noStrike" dirty="0">
                          <a:effectLst/>
                          <a:latin typeface="Tahoma"/>
                        </a:rPr>
                        <a:t>597,072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5022" y="980728"/>
            <a:ext cx="4322763" cy="295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3288374"/>
            <a:ext cx="4333502" cy="3162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5 Tabla"/>
          <p:cNvGraphicFramePr>
            <a:graphicFrameLocks noGrp="1"/>
          </p:cNvGraphicFramePr>
          <p:nvPr>
            <p:extLst>
              <p:ext uri="{D42A27DB-BD31-4B8C-83A1-F6EECF244321}">
                <p14:modId xmlns:p14="http://schemas.microsoft.com/office/powerpoint/2010/main" val="2330968986"/>
              </p:ext>
            </p:extLst>
          </p:nvPr>
        </p:nvGraphicFramePr>
        <p:xfrm>
          <a:off x="5162225" y="4581128"/>
          <a:ext cx="3514230" cy="1114425"/>
        </p:xfrm>
        <a:graphic>
          <a:graphicData uri="http://schemas.openxmlformats.org/drawingml/2006/table">
            <a:tbl>
              <a:tblPr/>
              <a:tblGrid>
                <a:gridCol w="1757115"/>
                <a:gridCol w="1757115"/>
              </a:tblGrid>
              <a:tr h="222885">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s-MX" sz="1400" b="0" i="0" u="none" strike="noStrike" dirty="0">
                          <a:effectLst/>
                          <a:latin typeface="Arial"/>
                        </a:rPr>
                        <a:t>Empleo Primario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MX"/>
                    </a:p>
                  </a:txBody>
                  <a:tcPr/>
                </a:tc>
              </a:tr>
              <a:tr h="161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s-MX" sz="1400" b="0" i="0" u="none" strike="noStrike" dirty="0">
                          <a:effectLst/>
                          <a:latin typeface="Arial"/>
                        </a:rPr>
                        <a:t>Tipo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s-MX" sz="1400" b="0" i="0" u="none" strike="noStrike" dirty="0">
                          <a:effectLst/>
                          <a:latin typeface="Arial"/>
                        </a:rPr>
                        <a:t>Cantidad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61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s-MX" sz="1400" b="0" i="0" u="none" strike="noStrike" dirty="0">
                          <a:effectLst/>
                          <a:latin typeface="Arial"/>
                        </a:rPr>
                        <a:t>Artesano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MX" sz="1400" b="0" i="0" u="none" strike="noStrike" dirty="0">
                          <a:effectLst/>
                          <a:latin typeface="Tahoma"/>
                        </a:rPr>
                        <a:t>184,495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61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s-MX" sz="1400" b="0" i="0" u="none" strike="noStrike" dirty="0">
                          <a:effectLst/>
                          <a:latin typeface="Arial"/>
                        </a:rPr>
                        <a:t>Otro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MX" sz="1400" b="0" i="0" u="none" strike="noStrike" dirty="0">
                          <a:effectLst/>
                          <a:latin typeface="Tahoma"/>
                        </a:rPr>
                        <a:t>412,577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61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s-MX" sz="1400" b="0" i="0" u="none" strike="noStrike" dirty="0">
                          <a:effectLst/>
                          <a:latin typeface="Arial"/>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MX" sz="1400" b="0" i="0" u="none" strike="noStrike" dirty="0">
                          <a:effectLst/>
                          <a:latin typeface="Tahoma"/>
                        </a:rPr>
                        <a:t>597,072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5143316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37828" y="1340768"/>
            <a:ext cx="7992888" cy="646331"/>
          </a:xfrm>
          <a:prstGeom prst="rect">
            <a:avLst/>
          </a:prstGeom>
        </p:spPr>
        <p:txBody>
          <a:bodyPr wrap="square">
            <a:spAutoFit/>
          </a:bodyPr>
          <a:lstStyle/>
          <a:p>
            <a:pPr algn="just"/>
            <a:r>
              <a:rPr lang="es-MX" dirty="0">
                <a:latin typeface="Tahoma" panose="020B0604030504040204" pitchFamily="34" charset="0"/>
                <a:ea typeface="Tahoma" panose="020B0604030504040204" pitchFamily="34" charset="0"/>
                <a:cs typeface="Tahoma" panose="020B0604030504040204" pitchFamily="34" charset="0"/>
              </a:rPr>
              <a:t>La Organización Mundial de Comercio señala que las artesanías representan cerca de una cuarta parte de las microempresas en el mundo en desarrollo. </a:t>
            </a:r>
            <a:endParaRPr lang="es-MX" dirty="0" smtClean="0">
              <a:latin typeface="Tahoma" panose="020B0604030504040204" pitchFamily="34" charset="0"/>
              <a:ea typeface="Tahoma" panose="020B0604030504040204" pitchFamily="34" charset="0"/>
              <a:cs typeface="Tahoma" panose="020B0604030504040204" pitchFamily="34" charset="0"/>
            </a:endParaRPr>
          </a:p>
        </p:txBody>
      </p:sp>
      <p:sp>
        <p:nvSpPr>
          <p:cNvPr id="5" name="4 Rectángulo"/>
          <p:cNvSpPr/>
          <p:nvPr/>
        </p:nvSpPr>
        <p:spPr>
          <a:xfrm>
            <a:off x="327635" y="3407903"/>
            <a:ext cx="3668301" cy="1200329"/>
          </a:xfrm>
          <a:prstGeom prst="rect">
            <a:avLst/>
          </a:prstGeom>
        </p:spPr>
        <p:txBody>
          <a:bodyPr wrap="square">
            <a:spAutoFit/>
          </a:bodyPr>
          <a:lstStyle/>
          <a:p>
            <a:pPr algn="ctr"/>
            <a:r>
              <a:rPr lang="es-MX" sz="22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En </a:t>
            </a:r>
            <a:r>
              <a:rPr lang="es-MX" sz="2200" b="1" dirty="0">
                <a:solidFill>
                  <a:prstClr val="black"/>
                </a:solidFill>
                <a:latin typeface="Tahoma" panose="020B0604030504040204" pitchFamily="34" charset="0"/>
                <a:ea typeface="Tahoma" panose="020B0604030504040204" pitchFamily="34" charset="0"/>
                <a:cs typeface="Tahoma" panose="020B0604030504040204" pitchFamily="34" charset="0"/>
              </a:rPr>
              <a:t>14 países de Latinoamérica </a:t>
            </a:r>
          </a:p>
          <a:p>
            <a:pPr lvl="0" algn="ctr"/>
            <a:r>
              <a:rPr lang="es-MX" sz="1400" dirty="0" smtClean="0">
                <a:solidFill>
                  <a:prstClr val="black"/>
                </a:solidFill>
                <a:latin typeface="Tahoma" panose="020B0604030504040204" pitchFamily="34" charset="0"/>
                <a:ea typeface="Tahoma" panose="020B0604030504040204" pitchFamily="34" charset="0"/>
                <a:cs typeface="Tahoma" panose="020B0604030504040204" pitchFamily="34" charset="0"/>
              </a:rPr>
              <a:t>Sistema </a:t>
            </a:r>
            <a:r>
              <a:rPr lang="es-MX" sz="1400" dirty="0">
                <a:solidFill>
                  <a:prstClr val="black"/>
                </a:solidFill>
                <a:latin typeface="Tahoma" panose="020B0604030504040204" pitchFamily="34" charset="0"/>
                <a:ea typeface="Tahoma" panose="020B0604030504040204" pitchFamily="34" charset="0"/>
                <a:cs typeface="Tahoma" panose="020B0604030504040204" pitchFamily="34" charset="0"/>
              </a:rPr>
              <a:t>Económico Latinoamericano y del Caribe (SELA) estima </a:t>
            </a:r>
            <a:r>
              <a:rPr lang="es-MX" sz="1400" dirty="0" smtClean="0">
                <a:solidFill>
                  <a:prstClr val="black"/>
                </a:solidFill>
                <a:latin typeface="Tahoma" panose="020B0604030504040204" pitchFamily="34" charset="0"/>
                <a:ea typeface="Tahoma" panose="020B0604030504040204" pitchFamily="34" charset="0"/>
                <a:cs typeface="Tahoma" panose="020B0604030504040204" pitchFamily="34" charset="0"/>
              </a:rPr>
              <a:t>que</a:t>
            </a:r>
            <a:endParaRPr lang="es-MX"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 name="5 Rectángulo"/>
          <p:cNvSpPr/>
          <p:nvPr/>
        </p:nvSpPr>
        <p:spPr>
          <a:xfrm>
            <a:off x="5747580" y="3233546"/>
            <a:ext cx="2583136" cy="1692771"/>
          </a:xfrm>
          <a:prstGeom prst="rect">
            <a:avLst/>
          </a:prstGeom>
        </p:spPr>
        <p:txBody>
          <a:bodyPr wrap="square">
            <a:spAutoFit/>
          </a:bodyPr>
          <a:lstStyle/>
          <a:p>
            <a:pPr algn="ctr"/>
            <a:r>
              <a:rPr lang="es-MX" sz="22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Más </a:t>
            </a:r>
            <a:r>
              <a:rPr lang="es-MX" sz="2200" b="1" dirty="0">
                <a:solidFill>
                  <a:prstClr val="black"/>
                </a:solidFill>
                <a:latin typeface="Tahoma" panose="020B0604030504040204" pitchFamily="34" charset="0"/>
                <a:ea typeface="Tahoma" panose="020B0604030504040204" pitchFamily="34" charset="0"/>
                <a:cs typeface="Tahoma" panose="020B0604030504040204" pitchFamily="34" charset="0"/>
              </a:rPr>
              <a:t>de 19 millones </a:t>
            </a:r>
            <a:r>
              <a:rPr lang="es-MX" sz="2200" dirty="0" smtClean="0">
                <a:solidFill>
                  <a:prstClr val="black"/>
                </a:solidFill>
                <a:latin typeface="Tahoma" panose="020B0604030504040204" pitchFamily="34" charset="0"/>
                <a:ea typeface="Tahoma" panose="020B0604030504040204" pitchFamily="34" charset="0"/>
                <a:cs typeface="Tahoma" panose="020B0604030504040204" pitchFamily="34" charset="0"/>
              </a:rPr>
              <a:t>de </a:t>
            </a:r>
            <a:r>
              <a:rPr lang="es-MX" sz="2000" dirty="0">
                <a:solidFill>
                  <a:prstClr val="black"/>
                </a:solidFill>
                <a:latin typeface="Tahoma" panose="020B0604030504040204" pitchFamily="34" charset="0"/>
                <a:ea typeface="Tahoma" panose="020B0604030504040204" pitchFamily="34" charset="0"/>
                <a:cs typeface="Tahoma" panose="020B0604030504040204" pitchFamily="34" charset="0"/>
              </a:rPr>
              <a:t>personas que trabajan en artesanías</a:t>
            </a:r>
            <a:endParaRPr lang="es-MX" sz="1600" dirty="0">
              <a:latin typeface="Tahoma" panose="020B0604030504040204" pitchFamily="34" charset="0"/>
              <a:ea typeface="Tahoma" panose="020B0604030504040204" pitchFamily="34" charset="0"/>
              <a:cs typeface="Tahoma" panose="020B0604030504040204" pitchFamily="34" charset="0"/>
            </a:endParaRPr>
          </a:p>
        </p:txBody>
      </p:sp>
      <p:sp>
        <p:nvSpPr>
          <p:cNvPr id="9" name="8 Flecha derecha"/>
          <p:cNvSpPr/>
          <p:nvPr/>
        </p:nvSpPr>
        <p:spPr>
          <a:xfrm>
            <a:off x="4334272" y="3401063"/>
            <a:ext cx="1031876" cy="816417"/>
          </a:xfrm>
          <a:prstGeom prst="rightArrow">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1 Rectángulo"/>
          <p:cNvSpPr/>
          <p:nvPr/>
        </p:nvSpPr>
        <p:spPr>
          <a:xfrm>
            <a:off x="1115616" y="836712"/>
            <a:ext cx="5760640" cy="461665"/>
          </a:xfrm>
          <a:prstGeom prst="rect">
            <a:avLst/>
          </a:prstGeom>
        </p:spPr>
        <p:txBody>
          <a:bodyPr wrap="square">
            <a:spAutoFit/>
          </a:bodyPr>
          <a:lstStyle/>
          <a:p>
            <a:pPr algn="ctr"/>
            <a:r>
              <a:rPr lang="es-MX" sz="2400" b="1" dirty="0">
                <a:latin typeface="Tahoma" panose="020B0604030504040204" pitchFamily="34" charset="0"/>
                <a:ea typeface="Tahoma" panose="020B0604030504040204" pitchFamily="34" charset="0"/>
                <a:cs typeface="Tahoma" panose="020B0604030504040204" pitchFamily="34" charset="0"/>
              </a:rPr>
              <a:t>Información de Contexto</a:t>
            </a:r>
          </a:p>
        </p:txBody>
      </p:sp>
    </p:spTree>
    <p:extLst>
      <p:ext uri="{BB962C8B-B14F-4D97-AF65-F5344CB8AC3E}">
        <p14:creationId xmlns:p14="http://schemas.microsoft.com/office/powerpoint/2010/main" val="9803033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7564" y="332656"/>
            <a:ext cx="4438836" cy="1143000"/>
          </a:xfrm>
        </p:spPr>
        <p:txBody>
          <a:bodyPr>
            <a:normAutofit/>
          </a:bodyPr>
          <a:lstStyle/>
          <a:p>
            <a:r>
              <a:rPr lang="es-MX" sz="2400" b="1" dirty="0" smtClean="0">
                <a:latin typeface="Tahoma" panose="020B0604030504040204" pitchFamily="34" charset="0"/>
                <a:ea typeface="Tahoma" panose="020B0604030504040204" pitchFamily="34" charset="0"/>
                <a:cs typeface="Tahoma" panose="020B0604030504040204" pitchFamily="34" charset="0"/>
              </a:rPr>
              <a:t>Información de Contexto</a:t>
            </a:r>
            <a:endParaRPr lang="es-MX" sz="2400" b="1" dirty="0">
              <a:latin typeface="Tahoma" panose="020B0604030504040204" pitchFamily="34" charset="0"/>
              <a:ea typeface="Tahoma" panose="020B0604030504040204" pitchFamily="34" charset="0"/>
              <a:cs typeface="Tahoma" panose="020B0604030504040204" pitchFamily="34" charset="0"/>
            </a:endParaRPr>
          </a:p>
        </p:txBody>
      </p:sp>
      <p:sp>
        <p:nvSpPr>
          <p:cNvPr id="3" name="2 Marcador de contenido"/>
          <p:cNvSpPr>
            <a:spLocks noGrp="1"/>
          </p:cNvSpPr>
          <p:nvPr>
            <p:ph idx="1"/>
          </p:nvPr>
        </p:nvSpPr>
        <p:spPr/>
        <p:txBody>
          <a:bodyPr>
            <a:normAutofit/>
          </a:bodyPr>
          <a:lstStyle/>
          <a:p>
            <a:pPr marL="0" indent="0" algn="just">
              <a:buNone/>
            </a:pPr>
            <a:endParaRPr lang="es-MX" dirty="0"/>
          </a:p>
          <a:p>
            <a:pPr marL="0" indent="0" algn="just">
              <a:buNone/>
            </a:pPr>
            <a:endParaRPr lang="es-MX" dirty="0"/>
          </a:p>
        </p:txBody>
      </p:sp>
      <p:sp>
        <p:nvSpPr>
          <p:cNvPr id="4" name="3 CuadroTexto"/>
          <p:cNvSpPr txBox="1"/>
          <p:nvPr/>
        </p:nvSpPr>
        <p:spPr>
          <a:xfrm>
            <a:off x="395536" y="1268760"/>
            <a:ext cx="4464496" cy="4524315"/>
          </a:xfrm>
          <a:prstGeom prst="rect">
            <a:avLst/>
          </a:prstGeom>
          <a:noFill/>
        </p:spPr>
        <p:txBody>
          <a:bodyPr wrap="square" rtlCol="0">
            <a:spAutoFit/>
          </a:bodyPr>
          <a:lstStyle/>
          <a:p>
            <a:pPr algn="just"/>
            <a:r>
              <a:rPr lang="es-MX" dirty="0" smtClean="0">
                <a:latin typeface="Tahoma" panose="020B0604030504040204" pitchFamily="34" charset="0"/>
                <a:ea typeface="Tahoma" panose="020B0604030504040204" pitchFamily="34" charset="0"/>
                <a:cs typeface="Tahoma" panose="020B0604030504040204" pitchFamily="34" charset="0"/>
              </a:rPr>
              <a:t>En México no es posible acceder a la información sobre ventas artesanales consolidadas, debido a que no existe un clasificador nacional en las cuentas estadísticas del país. Es por ello que desde FONART estamos impulsando la Cuenta Satélite de Artesanías, que permitirá conocer con precisión el tamaño de la actividad artesanal y su contribución total a la economía.</a:t>
            </a:r>
          </a:p>
          <a:p>
            <a:endParaRPr lang="es-MX" dirty="0">
              <a:latin typeface="Tahoma" panose="020B0604030504040204" pitchFamily="34" charset="0"/>
              <a:ea typeface="Tahoma" panose="020B0604030504040204" pitchFamily="34" charset="0"/>
              <a:cs typeface="Tahoma" panose="020B0604030504040204" pitchFamily="34" charset="0"/>
            </a:endParaRPr>
          </a:p>
          <a:p>
            <a:pPr algn="just"/>
            <a:r>
              <a:rPr lang="es-MX" dirty="0" smtClean="0">
                <a:latin typeface="Tahoma" panose="020B0604030504040204" pitchFamily="34" charset="0"/>
                <a:ea typeface="Tahoma" panose="020B0604030504040204" pitchFamily="34" charset="0"/>
                <a:cs typeface="Tahoma" panose="020B0604030504040204" pitchFamily="34" charset="0"/>
              </a:rPr>
              <a:t>No obstante lo anterior, existen datos que nos acercan a conocer la aportación de la artesanía en términos potenciales, especialmente en la relación cada vez más vigente, entre artesanías y turismo. </a:t>
            </a:r>
            <a:endParaRPr lang="es-MX" dirty="0">
              <a:latin typeface="Tahoma" panose="020B0604030504040204" pitchFamily="34" charset="0"/>
              <a:ea typeface="Tahoma" panose="020B0604030504040204" pitchFamily="34" charset="0"/>
              <a:cs typeface="Tahoma" panose="020B0604030504040204"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79" y="2060848"/>
            <a:ext cx="3608387" cy="261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10524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sz="2400" b="1" dirty="0" smtClean="0">
                <a:latin typeface="Tahoma" panose="020B0604030504040204" pitchFamily="34" charset="0"/>
                <a:ea typeface="Tahoma" panose="020B0604030504040204" pitchFamily="34" charset="0"/>
                <a:cs typeface="Tahoma" panose="020B0604030504040204" pitchFamily="34" charset="0"/>
              </a:rPr>
              <a:t>Artesanía y Turismo</a:t>
            </a:r>
            <a:endParaRPr lang="es-MX" sz="2400" b="1" dirty="0">
              <a:latin typeface="Tahoma" panose="020B0604030504040204" pitchFamily="34" charset="0"/>
              <a:ea typeface="Tahoma" panose="020B0604030504040204" pitchFamily="34" charset="0"/>
              <a:cs typeface="Tahoma" panose="020B0604030504040204" pitchFamily="34" charset="0"/>
            </a:endParaRPr>
          </a:p>
        </p:txBody>
      </p:sp>
      <p:sp>
        <p:nvSpPr>
          <p:cNvPr id="3" name="2 Marcador de contenido"/>
          <p:cNvSpPr>
            <a:spLocks noGrp="1"/>
          </p:cNvSpPr>
          <p:nvPr>
            <p:ph idx="1"/>
          </p:nvPr>
        </p:nvSpPr>
        <p:spPr>
          <a:xfrm>
            <a:off x="457200" y="1600201"/>
            <a:ext cx="8229600" cy="1684784"/>
          </a:xfrm>
        </p:spPr>
        <p:txBody>
          <a:bodyPr/>
          <a:lstStyle/>
          <a:p>
            <a:pPr marL="0" indent="0" algn="just">
              <a:buNone/>
            </a:pPr>
            <a:r>
              <a:rPr lang="es-ES" sz="1800" dirty="0">
                <a:latin typeface="Tahoma" panose="020B0604030504040204" pitchFamily="34" charset="0"/>
                <a:ea typeface="Tahoma" panose="020B0604030504040204" pitchFamily="34" charset="0"/>
                <a:cs typeface="Tahoma" panose="020B0604030504040204" pitchFamily="34" charset="0"/>
              </a:rPr>
              <a:t>D</a:t>
            </a:r>
            <a:r>
              <a:rPr lang="es-ES" sz="1800" dirty="0" smtClean="0">
                <a:latin typeface="Tahoma" panose="020B0604030504040204" pitchFamily="34" charset="0"/>
                <a:ea typeface="Tahoma" panose="020B0604030504040204" pitchFamily="34" charset="0"/>
                <a:cs typeface="Tahoma" panose="020B0604030504040204" pitchFamily="34" charset="0"/>
              </a:rPr>
              <a:t>atos </a:t>
            </a:r>
            <a:r>
              <a:rPr lang="es-ES" sz="1800" dirty="0">
                <a:latin typeface="Tahoma" panose="020B0604030504040204" pitchFamily="34" charset="0"/>
                <a:ea typeface="Tahoma" panose="020B0604030504040204" pitchFamily="34" charset="0"/>
                <a:cs typeface="Tahoma" panose="020B0604030504040204" pitchFamily="34" charset="0"/>
              </a:rPr>
              <a:t>oficiales señalan que las compras de artesanías que realizaron en el año 2012, los turistas nacionales y extranjeros en territorio mexicano ascendieron a </a:t>
            </a:r>
            <a:r>
              <a:rPr lang="es-MX" sz="1800" dirty="0">
                <a:latin typeface="Tahoma" panose="020B0604030504040204" pitchFamily="34" charset="0"/>
                <a:ea typeface="Tahoma" panose="020B0604030504040204" pitchFamily="34" charset="0"/>
                <a:cs typeface="Tahoma" panose="020B0604030504040204" pitchFamily="34" charset="0"/>
              </a:rPr>
              <a:t> 4, 700 millones de </a:t>
            </a:r>
            <a:r>
              <a:rPr lang="es-MX" sz="1800" dirty="0" smtClean="0">
                <a:latin typeface="Tahoma" panose="020B0604030504040204" pitchFamily="34" charset="0"/>
                <a:ea typeface="Tahoma" panose="020B0604030504040204" pitchFamily="34" charset="0"/>
                <a:cs typeface="Tahoma" panose="020B0604030504040204" pitchFamily="34" charset="0"/>
              </a:rPr>
              <a:t>pesos </a:t>
            </a:r>
            <a:r>
              <a:rPr lang="es-MX" sz="1800" dirty="0">
                <a:latin typeface="Tahoma" panose="020B0604030504040204" pitchFamily="34" charset="0"/>
                <a:ea typeface="Tahoma" panose="020B0604030504040204" pitchFamily="34" charset="0"/>
                <a:cs typeface="Tahoma" panose="020B0604030504040204" pitchFamily="34" charset="0"/>
              </a:rPr>
              <a:t>y que estas </a:t>
            </a:r>
            <a:r>
              <a:rPr lang="es-MX" sz="1800" dirty="0" smtClean="0">
                <a:latin typeface="Tahoma" panose="020B0604030504040204" pitchFamily="34" charset="0"/>
                <a:ea typeface="Tahoma" panose="020B0604030504040204" pitchFamily="34" charset="0"/>
                <a:cs typeface="Tahoma" panose="020B0604030504040204" pitchFamily="34" charset="0"/>
              </a:rPr>
              <a:t>ventas </a:t>
            </a:r>
            <a:r>
              <a:rPr lang="es-MX" sz="1800" dirty="0">
                <a:latin typeface="Tahoma" panose="020B0604030504040204" pitchFamily="34" charset="0"/>
                <a:ea typeface="Tahoma" panose="020B0604030504040204" pitchFamily="34" charset="0"/>
                <a:cs typeface="Tahoma" panose="020B0604030504040204" pitchFamily="34" charset="0"/>
              </a:rPr>
              <a:t>mantienen un crecimiento anual del 4% sostenido.</a:t>
            </a:r>
          </a:p>
          <a:p>
            <a:endParaRPr lang="es-MX"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2420888"/>
            <a:ext cx="2697088" cy="4047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30872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971550" y="1557338"/>
            <a:ext cx="68278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s-ES" altLang="es-MX" sz="2800" dirty="0">
                <a:latin typeface="Tahoma" pitchFamily="34" charset="0"/>
              </a:rPr>
              <a:t>Qué es el FONART? </a:t>
            </a:r>
          </a:p>
        </p:txBody>
      </p:sp>
      <p:sp>
        <p:nvSpPr>
          <p:cNvPr id="12" name="4 CuadroTexto"/>
          <p:cNvSpPr txBox="1">
            <a:spLocks noChangeArrowheads="1"/>
          </p:cNvSpPr>
          <p:nvPr/>
        </p:nvSpPr>
        <p:spPr bwMode="auto">
          <a:xfrm>
            <a:off x="971550" y="2395538"/>
            <a:ext cx="74168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s-MX" altLang="es-MX" sz="1800" dirty="0">
                <a:latin typeface="Tahoma" pitchFamily="34" charset="0"/>
                <a:cs typeface="Tahoma" pitchFamily="34" charset="0"/>
              </a:rPr>
              <a:t>El Fondo Nacional para el Fomento de las Artesanías (FONART) es un fideicomiso público del Gobierno Federal, fue constituido el 28 de mayo de 1974 por mandato del Ejecutivo Federal;  </a:t>
            </a:r>
            <a:r>
              <a:rPr lang="es-MX" altLang="es-MX" sz="1800" dirty="0" smtClean="0">
                <a:latin typeface="Tahoma" pitchFamily="34" charset="0"/>
                <a:cs typeface="Tahoma" pitchFamily="34" charset="0"/>
              </a:rPr>
              <a:t>está </a:t>
            </a:r>
            <a:r>
              <a:rPr lang="es-MX" altLang="es-MX" sz="1800" dirty="0">
                <a:latin typeface="Tahoma" pitchFamily="34" charset="0"/>
                <a:cs typeface="Tahoma" pitchFamily="34" charset="0"/>
              </a:rPr>
              <a:t>sectorizado en la Secretaría de Desarrollo Social  y nace como  respuesta a la necesidad de promover la actividad artesanal del país.</a:t>
            </a:r>
          </a:p>
          <a:p>
            <a:pPr algn="just" eaLnBrk="1" hangingPunct="1">
              <a:spcBef>
                <a:spcPct val="0"/>
              </a:spcBef>
              <a:buFontTx/>
              <a:buNone/>
            </a:pPr>
            <a:endParaRPr lang="es-MX" altLang="es-MX" sz="1800" dirty="0">
              <a:latin typeface="Tahoma" pitchFamily="34" charset="0"/>
              <a:cs typeface="Tahoma" pitchFamily="34" charset="0"/>
            </a:endParaRPr>
          </a:p>
        </p:txBody>
      </p:sp>
    </p:spTree>
    <p:extLst>
      <p:ext uri="{BB962C8B-B14F-4D97-AF65-F5344CB8AC3E}">
        <p14:creationId xmlns:p14="http://schemas.microsoft.com/office/powerpoint/2010/main" val="34763802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sz="2400" dirty="0" smtClean="0">
                <a:latin typeface="Tahoma" panose="020B0604030504040204" pitchFamily="34" charset="0"/>
                <a:ea typeface="Tahoma" panose="020B0604030504040204" pitchFamily="34" charset="0"/>
                <a:cs typeface="Tahoma" panose="020B0604030504040204" pitchFamily="34" charset="0"/>
              </a:rPr>
              <a:t>Oportunidades Comerciales</a:t>
            </a:r>
            <a:endParaRPr lang="es-MX" sz="2400" dirty="0">
              <a:latin typeface="Tahoma" panose="020B0604030504040204" pitchFamily="34" charset="0"/>
              <a:ea typeface="Tahoma" panose="020B0604030504040204" pitchFamily="34" charset="0"/>
              <a:cs typeface="Tahoma" panose="020B0604030504040204" pitchFamily="34" charset="0"/>
            </a:endParaRPr>
          </a:p>
        </p:txBody>
      </p:sp>
      <p:sp>
        <p:nvSpPr>
          <p:cNvPr id="3" name="2 Marcador de contenido"/>
          <p:cNvSpPr>
            <a:spLocks noGrp="1"/>
          </p:cNvSpPr>
          <p:nvPr>
            <p:ph idx="1"/>
          </p:nvPr>
        </p:nvSpPr>
        <p:spPr>
          <a:xfrm>
            <a:off x="457200" y="1600201"/>
            <a:ext cx="8229600" cy="1756792"/>
          </a:xfrm>
        </p:spPr>
        <p:txBody>
          <a:bodyPr>
            <a:normAutofit/>
          </a:bodyPr>
          <a:lstStyle/>
          <a:p>
            <a:pPr marL="0" indent="0" algn="just">
              <a:buNone/>
            </a:pPr>
            <a:r>
              <a:rPr lang="es-MX" sz="1800" dirty="0">
                <a:latin typeface="Tahoma" panose="020B0604030504040204" pitchFamily="34" charset="0"/>
                <a:ea typeface="Tahoma" panose="020B0604030504040204" pitchFamily="34" charset="0"/>
                <a:cs typeface="Tahoma" panose="020B0604030504040204" pitchFamily="34" charset="0"/>
              </a:rPr>
              <a:t>El principal mercado de destino de los productos mexicanos del </a:t>
            </a:r>
            <a:r>
              <a:rPr lang="es-MX" sz="1800" dirty="0" smtClean="0">
                <a:latin typeface="Tahoma" panose="020B0604030504040204" pitchFamily="34" charset="0"/>
                <a:ea typeface="Tahoma" panose="020B0604030504040204" pitchFamily="34" charset="0"/>
                <a:cs typeface="Tahoma" panose="020B0604030504040204" pitchFamily="34" charset="0"/>
              </a:rPr>
              <a:t>las artesanías </a:t>
            </a:r>
            <a:r>
              <a:rPr lang="es-MX" sz="1800" dirty="0">
                <a:latin typeface="Tahoma" panose="020B0604030504040204" pitchFamily="34" charset="0"/>
                <a:ea typeface="Tahoma" panose="020B0604030504040204" pitchFamily="34" charset="0"/>
                <a:cs typeface="Tahoma" panose="020B0604030504040204" pitchFamily="34" charset="0"/>
              </a:rPr>
              <a:t>es Estados Unidos, a donde se exporta el 80% de la producción. </a:t>
            </a:r>
            <a:endParaRPr lang="es-MX" sz="1800" dirty="0" smtClean="0">
              <a:latin typeface="Tahoma" panose="020B0604030504040204" pitchFamily="34" charset="0"/>
              <a:ea typeface="Tahoma" panose="020B0604030504040204" pitchFamily="34" charset="0"/>
              <a:cs typeface="Tahoma" panose="020B0604030504040204" pitchFamily="34" charset="0"/>
            </a:endParaRPr>
          </a:p>
          <a:p>
            <a:pPr marL="0" indent="0" algn="just">
              <a:buNone/>
            </a:pPr>
            <a:r>
              <a:rPr lang="es-MX" sz="1800" dirty="0" smtClean="0">
                <a:latin typeface="Tahoma" panose="020B0604030504040204" pitchFamily="34" charset="0"/>
                <a:ea typeface="Tahoma" panose="020B0604030504040204" pitchFamily="34" charset="0"/>
                <a:cs typeface="Tahoma" panose="020B0604030504040204" pitchFamily="34" charset="0"/>
              </a:rPr>
              <a:t>Los </a:t>
            </a:r>
            <a:r>
              <a:rPr lang="es-MX" sz="1800" dirty="0">
                <a:latin typeface="Tahoma" panose="020B0604030504040204" pitchFamily="34" charset="0"/>
                <a:ea typeface="Tahoma" panose="020B0604030504040204" pitchFamily="34" charset="0"/>
                <a:cs typeface="Tahoma" panose="020B0604030504040204" pitchFamily="34" charset="0"/>
              </a:rPr>
              <a:t>productos más demandados son </a:t>
            </a:r>
            <a:r>
              <a:rPr lang="es-MX" sz="1800" dirty="0" smtClean="0">
                <a:latin typeface="Tahoma" panose="020B0604030504040204" pitchFamily="34" charset="0"/>
                <a:ea typeface="Tahoma" panose="020B0604030504040204" pitchFamily="34" charset="0"/>
                <a:cs typeface="Tahoma" panose="020B0604030504040204" pitchFamily="34" charset="0"/>
              </a:rPr>
              <a:t>joyería </a:t>
            </a:r>
            <a:r>
              <a:rPr lang="es-MX" sz="1800" dirty="0">
                <a:latin typeface="Tahoma" panose="020B0604030504040204" pitchFamily="34" charset="0"/>
                <a:ea typeface="Tahoma" panose="020B0604030504040204" pitchFamily="34" charset="0"/>
                <a:cs typeface="Tahoma" panose="020B0604030504040204" pitchFamily="34" charset="0"/>
              </a:rPr>
              <a:t>de plata, artículos de decoración en cerámica, macetas decorativas, juegos de servicio de servilletas y manteles, candelabros y accesorios de hierro forjado.</a:t>
            </a:r>
          </a:p>
          <a:p>
            <a:endParaRPr lang="es-MX"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3284984"/>
            <a:ext cx="4005263"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599" y="3284984"/>
            <a:ext cx="3903928" cy="2601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68901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268760"/>
            <a:ext cx="4536504" cy="3456384"/>
          </a:xfrm>
        </p:spPr>
        <p:txBody>
          <a:bodyPr>
            <a:normAutofit/>
          </a:bodyPr>
          <a:lstStyle/>
          <a:p>
            <a:pPr marL="0" indent="0" algn="just">
              <a:buNone/>
            </a:pPr>
            <a:r>
              <a:rPr lang="es-MX" sz="1800" dirty="0">
                <a:latin typeface="Tahoma" panose="020B0604030504040204" pitchFamily="34" charset="0"/>
                <a:ea typeface="Tahoma" panose="020B0604030504040204" pitchFamily="34" charset="0"/>
                <a:cs typeface="Tahoma" panose="020B0604030504040204" pitchFamily="34" charset="0"/>
              </a:rPr>
              <a:t>En los países de Europa siguen presentándose oportunidades para artículos de decoración en vidrio y vidrio soplado, cerámica, velas y candelabros, floreros, joyería de plata y artículos de hierro forjado.</a:t>
            </a:r>
          </a:p>
          <a:p>
            <a:pPr marL="0" indent="0" algn="just">
              <a:buNone/>
            </a:pPr>
            <a:r>
              <a:rPr lang="es-MX" sz="1800" dirty="0">
                <a:latin typeface="Tahoma" panose="020B0604030504040204" pitchFamily="34" charset="0"/>
                <a:ea typeface="Tahoma" panose="020B0604030504040204" pitchFamily="34" charset="0"/>
                <a:cs typeface="Tahoma" panose="020B0604030504040204" pitchFamily="34" charset="0"/>
              </a:rPr>
              <a:t>En los países de Asia existen oportunidades para la </a:t>
            </a:r>
            <a:r>
              <a:rPr lang="es-MX" sz="1800" dirty="0" smtClean="0">
                <a:latin typeface="Tahoma" panose="020B0604030504040204" pitchFamily="34" charset="0"/>
                <a:ea typeface="Tahoma" panose="020B0604030504040204" pitchFamily="34" charset="0"/>
                <a:cs typeface="Tahoma" panose="020B0604030504040204" pitchFamily="34" charset="0"/>
              </a:rPr>
              <a:t>joyería de plata en </a:t>
            </a:r>
            <a:r>
              <a:rPr lang="es-MX" sz="1800" dirty="0">
                <a:latin typeface="Tahoma" panose="020B0604030504040204" pitchFamily="34" charset="0"/>
                <a:ea typeface="Tahoma" panose="020B0604030504040204" pitchFamily="34" charset="0"/>
                <a:cs typeface="Tahoma" panose="020B0604030504040204" pitchFamily="34" charset="0"/>
              </a:rPr>
              <a:t>estilo contemporáneo, así como </a:t>
            </a:r>
            <a:r>
              <a:rPr lang="es-MX" sz="1800" dirty="0" smtClean="0">
                <a:latin typeface="Tahoma" panose="020B0604030504040204" pitchFamily="34" charset="0"/>
                <a:ea typeface="Tahoma" panose="020B0604030504040204" pitchFamily="34" charset="0"/>
                <a:cs typeface="Tahoma" panose="020B0604030504040204" pitchFamily="34" charset="0"/>
              </a:rPr>
              <a:t>en </a:t>
            </a:r>
            <a:r>
              <a:rPr lang="es-MX" sz="1800" dirty="0">
                <a:latin typeface="Tahoma" panose="020B0604030504040204" pitchFamily="34" charset="0"/>
                <a:ea typeface="Tahoma" panose="020B0604030504040204" pitchFamily="34" charset="0"/>
                <a:cs typeface="Tahoma" panose="020B0604030504040204" pitchFamily="34" charset="0"/>
              </a:rPr>
              <a:t>accesorios para el </a:t>
            </a:r>
            <a:r>
              <a:rPr lang="es-MX" sz="1800" dirty="0" smtClean="0">
                <a:latin typeface="Tahoma" panose="020B0604030504040204" pitchFamily="34" charset="0"/>
                <a:ea typeface="Tahoma" panose="020B0604030504040204" pitchFamily="34" charset="0"/>
                <a:cs typeface="Tahoma" panose="020B0604030504040204" pitchFamily="34" charset="0"/>
              </a:rPr>
              <a:t>hogar y oficina, portarretratos, </a:t>
            </a:r>
            <a:r>
              <a:rPr lang="es-MX" sz="1800" dirty="0">
                <a:latin typeface="Tahoma" panose="020B0604030504040204" pitchFamily="34" charset="0"/>
                <a:ea typeface="Tahoma" panose="020B0604030504040204" pitchFamily="34" charset="0"/>
                <a:cs typeface="Tahoma" panose="020B0604030504040204" pitchFamily="34" charset="0"/>
              </a:rPr>
              <a:t>artesanías de barro negro, alfarería y </a:t>
            </a:r>
            <a:r>
              <a:rPr lang="es-MX" sz="1800" dirty="0" smtClean="0">
                <a:latin typeface="Tahoma" panose="020B0604030504040204" pitchFamily="34" charset="0"/>
                <a:ea typeface="Tahoma" panose="020B0604030504040204" pitchFamily="34" charset="0"/>
                <a:cs typeface="Tahoma" panose="020B0604030504040204" pitchFamily="34" charset="0"/>
              </a:rPr>
              <a:t>cerámica.</a:t>
            </a:r>
            <a:endParaRPr lang="es-MX" sz="1800" dirty="0">
              <a:latin typeface="Tahoma" panose="020B0604030504040204" pitchFamily="34" charset="0"/>
              <a:ea typeface="Tahoma" panose="020B0604030504040204" pitchFamily="34" charset="0"/>
              <a:cs typeface="Tahoma" panose="020B0604030504040204" pitchFamily="34"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909699"/>
            <a:ext cx="3477692" cy="45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8099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932040" y="908720"/>
            <a:ext cx="3693096" cy="5040560"/>
          </a:xfrm>
        </p:spPr>
        <p:txBody>
          <a:bodyPr>
            <a:normAutofit lnSpcReduction="10000"/>
          </a:bodyPr>
          <a:lstStyle/>
          <a:p>
            <a:pPr marL="0" indent="0" algn="just">
              <a:buNone/>
            </a:pPr>
            <a:r>
              <a:rPr lang="es-MX" sz="1800" dirty="0">
                <a:latin typeface="Tahoma" panose="020B0604030504040204" pitchFamily="34" charset="0"/>
                <a:ea typeface="Tahoma" panose="020B0604030504040204" pitchFamily="34" charset="0"/>
                <a:cs typeface="Tahoma" panose="020B0604030504040204" pitchFamily="34" charset="0"/>
              </a:rPr>
              <a:t>En los países de América Latina se presentan demandas de artículos </a:t>
            </a:r>
            <a:r>
              <a:rPr lang="es-MX" sz="1800" dirty="0" smtClean="0">
                <a:latin typeface="Tahoma" panose="020B0604030504040204" pitchFamily="34" charset="0"/>
                <a:ea typeface="Tahoma" panose="020B0604030504040204" pitchFamily="34" charset="0"/>
                <a:cs typeface="Tahoma" panose="020B0604030504040204" pitchFamily="34" charset="0"/>
              </a:rPr>
              <a:t>para </a:t>
            </a:r>
            <a:r>
              <a:rPr lang="es-MX" sz="1800" dirty="0">
                <a:latin typeface="Tahoma" panose="020B0604030504040204" pitchFamily="34" charset="0"/>
                <a:ea typeface="Tahoma" panose="020B0604030504040204" pitchFamily="34" charset="0"/>
                <a:cs typeface="Tahoma" panose="020B0604030504040204" pitchFamily="34" charset="0"/>
              </a:rPr>
              <a:t>mesa y cocina, vajillas de cerámica, así como joyería. En particular, se han exportado sombreros a Guatemala y Brasil; guitarras a Puerto Rico, artículos de vidrio soplado a Guatemala y artículos de para uso doméstico a Puerto Rico, Guatemala, Honduras y Costa Rica.</a:t>
            </a:r>
          </a:p>
          <a:p>
            <a:pPr marL="0" indent="0">
              <a:buNone/>
            </a:pPr>
            <a:endParaRPr lang="es-MX" sz="1800" dirty="0">
              <a:latin typeface="Tahoma" panose="020B0604030504040204" pitchFamily="34" charset="0"/>
              <a:ea typeface="Tahoma" panose="020B0604030504040204" pitchFamily="34" charset="0"/>
              <a:cs typeface="Tahoma" panose="020B0604030504040204" pitchFamily="34" charset="0"/>
            </a:endParaRPr>
          </a:p>
          <a:p>
            <a:pPr marL="0" indent="0" algn="just">
              <a:buNone/>
            </a:pPr>
            <a:r>
              <a:rPr lang="es-MX" sz="1800" dirty="0">
                <a:latin typeface="Tahoma" panose="020B0604030504040204" pitchFamily="34" charset="0"/>
                <a:ea typeface="Tahoma" panose="020B0604030504040204" pitchFamily="34" charset="0"/>
                <a:cs typeface="Tahoma" panose="020B0604030504040204" pitchFamily="34" charset="0"/>
              </a:rPr>
              <a:t>Los mercados chileno y argentino demandan el producto artesanal mexicano destinado a la decoración como árboles de la vida, y también joyería de plata, blusas bordadas y mantelería.</a:t>
            </a:r>
          </a:p>
          <a:p>
            <a:endParaRPr lang="es-MX"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894100"/>
            <a:ext cx="3382963" cy="509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58823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836712"/>
            <a:ext cx="3600400" cy="4968552"/>
          </a:xfrm>
        </p:spPr>
        <p:txBody>
          <a:bodyPr>
            <a:normAutofit lnSpcReduction="10000"/>
          </a:bodyPr>
          <a:lstStyle/>
          <a:p>
            <a:pPr marL="0" indent="0" algn="just">
              <a:buNone/>
            </a:pPr>
            <a:r>
              <a:rPr lang="es-ES" sz="1800" dirty="0">
                <a:latin typeface="Tahoma" panose="020B0604030504040204" pitchFamily="34" charset="0"/>
                <a:ea typeface="Tahoma" panose="020B0604030504040204" pitchFamily="34" charset="0"/>
                <a:cs typeface="Tahoma" panose="020B0604030504040204" pitchFamily="34" charset="0"/>
              </a:rPr>
              <a:t>Dentro del sector de artículos de regalos, la cerámica o alfarería es de las artesanías con una mayor participación en el comercio internacional. Las estadísticas </a:t>
            </a:r>
            <a:r>
              <a:rPr lang="es-ES" sz="1800" dirty="0" smtClean="0">
                <a:latin typeface="Tahoma" panose="020B0604030504040204" pitchFamily="34" charset="0"/>
                <a:ea typeface="Tahoma" panose="020B0604030504040204" pitchFamily="34" charset="0"/>
                <a:cs typeface="Tahoma" panose="020B0604030504040204" pitchFamily="34" charset="0"/>
              </a:rPr>
              <a:t>señalan </a:t>
            </a:r>
            <a:r>
              <a:rPr lang="es-ES" sz="1800" dirty="0">
                <a:latin typeface="Tahoma" panose="020B0604030504040204" pitchFamily="34" charset="0"/>
                <a:ea typeface="Tahoma" panose="020B0604030504040204" pitchFamily="34" charset="0"/>
                <a:cs typeface="Tahoma" panose="020B0604030504040204" pitchFamily="34" charset="0"/>
              </a:rPr>
              <a:t>que las piezas no utilitarias y de ornato tienen una mayor demanda en países como España, Canadá, Estados Unidos, Alemania, Italia y Australia entre otros. (fuente </a:t>
            </a:r>
            <a:r>
              <a:rPr lang="es-ES" sz="1800" dirty="0" err="1">
                <a:latin typeface="Tahoma" panose="020B0604030504040204" pitchFamily="34" charset="0"/>
                <a:ea typeface="Tahoma" panose="020B0604030504040204" pitchFamily="34" charset="0"/>
                <a:cs typeface="Tahoma" panose="020B0604030504040204" pitchFamily="34" charset="0"/>
              </a:rPr>
              <a:t>ProMéxico</a:t>
            </a:r>
            <a:r>
              <a:rPr lang="es-ES" sz="1800" dirty="0">
                <a:latin typeface="Tahoma" panose="020B0604030504040204" pitchFamily="34" charset="0"/>
                <a:ea typeface="Tahoma" panose="020B0604030504040204" pitchFamily="34" charset="0"/>
                <a:cs typeface="Tahoma" panose="020B0604030504040204" pitchFamily="34" charset="0"/>
              </a:rPr>
              <a:t> 2012).</a:t>
            </a:r>
            <a:endParaRPr lang="es-MX" sz="18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s-MX" sz="1800" dirty="0">
              <a:latin typeface="Tahoma" panose="020B0604030504040204" pitchFamily="34" charset="0"/>
              <a:ea typeface="Tahoma" panose="020B0604030504040204" pitchFamily="34" charset="0"/>
              <a:cs typeface="Tahoma" panose="020B0604030504040204" pitchFamily="34" charset="0"/>
            </a:endParaRPr>
          </a:p>
          <a:p>
            <a:pPr marL="0" indent="0" algn="just">
              <a:buNone/>
            </a:pPr>
            <a:r>
              <a:rPr lang="es-MX" sz="1800" dirty="0">
                <a:latin typeface="Tahoma" panose="020B0604030504040204" pitchFamily="34" charset="0"/>
                <a:ea typeface="Tahoma" panose="020B0604030504040204" pitchFamily="34" charset="0"/>
                <a:cs typeface="Tahoma" panose="020B0604030504040204" pitchFamily="34" charset="0"/>
              </a:rPr>
              <a:t>México se sitúa como el séptimo productor de </a:t>
            </a:r>
            <a:r>
              <a:rPr lang="es-MX" sz="1800" dirty="0" smtClean="0">
                <a:latin typeface="Tahoma" panose="020B0604030504040204" pitchFamily="34" charset="0"/>
                <a:ea typeface="Tahoma" panose="020B0604030504040204" pitchFamily="34" charset="0"/>
                <a:cs typeface="Tahoma" panose="020B0604030504040204" pitchFamily="34" charset="0"/>
              </a:rPr>
              <a:t>loza </a:t>
            </a:r>
            <a:r>
              <a:rPr lang="es-MX" sz="1800" dirty="0">
                <a:latin typeface="Tahoma" panose="020B0604030504040204" pitchFamily="34" charset="0"/>
                <a:ea typeface="Tahoma" panose="020B0604030504040204" pitchFamily="34" charset="0"/>
                <a:cs typeface="Tahoma" panose="020B0604030504040204" pitchFamily="34" charset="0"/>
              </a:rPr>
              <a:t>artesanal  cerámica (vajillas) a nivel mundial. (Fuente: Oficina Económica y Comercial de la Embajada de España en México). </a:t>
            </a:r>
          </a:p>
          <a:p>
            <a:endParaRPr lang="es-MX"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6289" y="980728"/>
            <a:ext cx="2987675" cy="198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2636912"/>
            <a:ext cx="2500313"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0869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683568" y="980728"/>
            <a:ext cx="7992888" cy="369332"/>
          </a:xfrm>
          <a:prstGeom prst="rect">
            <a:avLst/>
          </a:prstGeom>
        </p:spPr>
        <p:txBody>
          <a:bodyPr wrap="square">
            <a:spAutoFit/>
          </a:bodyPr>
          <a:lstStyle/>
          <a:p>
            <a:pPr algn="ctr"/>
            <a:r>
              <a:rPr lang="es-MX" b="1" dirty="0" smtClean="0">
                <a:latin typeface="Tahoma" panose="020B0604030504040204" pitchFamily="34" charset="0"/>
                <a:ea typeface="Tahoma" panose="020B0604030504040204" pitchFamily="34" charset="0"/>
                <a:cs typeface="Tahoma" panose="020B0604030504040204" pitchFamily="34" charset="0"/>
              </a:rPr>
              <a:t>Posibilidades de Desarrollo Profesional</a:t>
            </a:r>
            <a:endParaRPr lang="es-MX" b="1" dirty="0">
              <a:latin typeface="Tahoma" panose="020B0604030504040204" pitchFamily="34" charset="0"/>
              <a:ea typeface="Tahoma" panose="020B0604030504040204" pitchFamily="34" charset="0"/>
              <a:cs typeface="Tahoma" panose="020B0604030504040204" pitchFamily="34" charset="0"/>
            </a:endParaRPr>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2048256"/>
            <a:ext cx="7211374" cy="3685000"/>
          </a:xfrm>
          <a:prstGeom prst="rect">
            <a:avLst/>
          </a:prstGeom>
        </p:spPr>
      </p:pic>
    </p:spTree>
    <p:extLst>
      <p:ext uri="{BB962C8B-B14F-4D97-AF65-F5344CB8AC3E}">
        <p14:creationId xmlns:p14="http://schemas.microsoft.com/office/powerpoint/2010/main" val="23403054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122 Rectángulo"/>
          <p:cNvSpPr/>
          <p:nvPr/>
        </p:nvSpPr>
        <p:spPr>
          <a:xfrm>
            <a:off x="4295065" y="2348880"/>
            <a:ext cx="4572000" cy="1754326"/>
          </a:xfrm>
          <a:prstGeom prst="rect">
            <a:avLst/>
          </a:prstGeom>
        </p:spPr>
        <p:txBody>
          <a:bodyPr>
            <a:spAutoFit/>
          </a:bodyPr>
          <a:lstStyle/>
          <a:p>
            <a:pPr algn="just"/>
            <a:r>
              <a:rPr lang="es-MX" dirty="0">
                <a:latin typeface="Tahoma" panose="020B0604030504040204" pitchFamily="34" charset="0"/>
                <a:ea typeface="Tahoma" panose="020B0604030504040204" pitchFamily="34" charset="0"/>
                <a:cs typeface="Tahoma" panose="020B0604030504040204" pitchFamily="34" charset="0"/>
              </a:rPr>
              <a:t>La producción artesanal debe ser cuidada en un esfuerzo global que involucre a los artesanos y a los consumidores, así como a promotores empresariales serios que puedan apreciar el enorme trabajo que existe detrás de las artesanías.</a:t>
            </a:r>
          </a:p>
        </p:txBody>
      </p:sp>
      <p:pic>
        <p:nvPicPr>
          <p:cNvPr id="124" name="12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608" y="1124744"/>
            <a:ext cx="3999457" cy="4608511"/>
          </a:xfrm>
          <a:prstGeom prst="rect">
            <a:avLst/>
          </a:prstGeom>
        </p:spPr>
      </p:pic>
    </p:spTree>
    <p:extLst>
      <p:ext uri="{BB962C8B-B14F-4D97-AF65-F5344CB8AC3E}">
        <p14:creationId xmlns:p14="http://schemas.microsoft.com/office/powerpoint/2010/main" val="19226129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6 Rectángulo"/>
          <p:cNvSpPr/>
          <p:nvPr/>
        </p:nvSpPr>
        <p:spPr>
          <a:xfrm>
            <a:off x="395536" y="692696"/>
            <a:ext cx="8424936" cy="2862322"/>
          </a:xfrm>
          <a:prstGeom prst="rect">
            <a:avLst/>
          </a:prstGeom>
        </p:spPr>
        <p:txBody>
          <a:bodyPr wrap="square">
            <a:spAutoFit/>
          </a:bodyPr>
          <a:lstStyle/>
          <a:p>
            <a:pPr algn="just"/>
            <a:r>
              <a:rPr lang="es-MX" dirty="0">
                <a:latin typeface="Tahoma" panose="020B0604030504040204" pitchFamily="34" charset="0"/>
                <a:ea typeface="Tahoma" panose="020B0604030504040204" pitchFamily="34" charset="0"/>
                <a:cs typeface="Tahoma" panose="020B0604030504040204" pitchFamily="34" charset="0"/>
              </a:rPr>
              <a:t>En FONART comprendemos que: </a:t>
            </a:r>
          </a:p>
          <a:p>
            <a:pPr algn="just"/>
            <a:endParaRPr lang="es-MX" dirty="0">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anose="020B0604020202020204" pitchFamily="34" charset="0"/>
              <a:buChar char="•"/>
            </a:pPr>
            <a:r>
              <a:rPr lang="es-MX" dirty="0">
                <a:latin typeface="Tahoma" panose="020B0604030504040204" pitchFamily="34" charset="0"/>
                <a:ea typeface="Tahoma" panose="020B0604030504040204" pitchFamily="34" charset="0"/>
                <a:cs typeface="Tahoma" panose="020B0604030504040204" pitchFamily="34" charset="0"/>
              </a:rPr>
              <a:t>la capacitación integral</a:t>
            </a:r>
          </a:p>
          <a:p>
            <a:pPr marL="285750" indent="-285750" algn="just">
              <a:buFont typeface="Arial" panose="020B0604020202020204" pitchFamily="34" charset="0"/>
              <a:buChar char="•"/>
            </a:pPr>
            <a:r>
              <a:rPr lang="es-MX" dirty="0">
                <a:latin typeface="Tahoma" panose="020B0604030504040204" pitchFamily="34" charset="0"/>
                <a:ea typeface="Tahoma" panose="020B0604030504040204" pitchFamily="34" charset="0"/>
                <a:cs typeface="Tahoma" panose="020B0604030504040204" pitchFamily="34" charset="0"/>
              </a:rPr>
              <a:t>la investigación básica y aplicada</a:t>
            </a:r>
          </a:p>
          <a:p>
            <a:pPr marL="285750" indent="-285750" algn="just">
              <a:buFont typeface="Arial" panose="020B0604020202020204" pitchFamily="34" charset="0"/>
              <a:buChar char="•"/>
            </a:pPr>
            <a:r>
              <a:rPr lang="es-MX" dirty="0">
                <a:latin typeface="Tahoma" panose="020B0604030504040204" pitchFamily="34" charset="0"/>
                <a:ea typeface="Tahoma" panose="020B0604030504040204" pitchFamily="34" charset="0"/>
                <a:cs typeface="Tahoma" panose="020B0604030504040204" pitchFamily="34" charset="0"/>
              </a:rPr>
              <a:t>el uso racional del medio ambiente </a:t>
            </a:r>
          </a:p>
          <a:p>
            <a:pPr marL="285750" indent="-285750" algn="just">
              <a:buFont typeface="Arial" panose="020B0604020202020204" pitchFamily="34" charset="0"/>
              <a:buChar char="•"/>
            </a:pPr>
            <a:r>
              <a:rPr lang="es-MX" dirty="0">
                <a:latin typeface="Tahoma" panose="020B0604030504040204" pitchFamily="34" charset="0"/>
                <a:ea typeface="Tahoma" panose="020B0604030504040204" pitchFamily="34" charset="0"/>
                <a:cs typeface="Tahoma" panose="020B0604030504040204" pitchFamily="34" charset="0"/>
              </a:rPr>
              <a:t>el diseño y desarrollo de políticas públicas acordes a nuestros </a:t>
            </a:r>
            <a:r>
              <a:rPr lang="es-MX" dirty="0" smtClean="0">
                <a:latin typeface="Tahoma" panose="020B0604030504040204" pitchFamily="34" charset="0"/>
                <a:ea typeface="Tahoma" panose="020B0604030504040204" pitchFamily="34" charset="0"/>
                <a:cs typeface="Tahoma" panose="020B0604030504040204" pitchFamily="34" charset="0"/>
              </a:rPr>
              <a:t>tiempos</a:t>
            </a:r>
          </a:p>
          <a:p>
            <a:pPr marL="285750" indent="-285750" algn="just">
              <a:buFont typeface="Arial" panose="020B0604020202020204" pitchFamily="34" charset="0"/>
              <a:buChar char="•"/>
            </a:pPr>
            <a:r>
              <a:rPr lang="es-MX" dirty="0" err="1" smtClean="0">
                <a:latin typeface="Tahoma" panose="020B0604030504040204" pitchFamily="34" charset="0"/>
                <a:ea typeface="Tahoma" panose="020B0604030504040204" pitchFamily="34" charset="0"/>
                <a:cs typeface="Tahoma" panose="020B0604030504040204" pitchFamily="34" charset="0"/>
              </a:rPr>
              <a:t>iNNOVACIÓN</a:t>
            </a:r>
            <a:endParaRPr lang="es-MX" dirty="0">
              <a:latin typeface="Tahoma" panose="020B0604030504040204" pitchFamily="34" charset="0"/>
              <a:ea typeface="Tahoma" panose="020B0604030504040204" pitchFamily="34" charset="0"/>
              <a:cs typeface="Tahoma" panose="020B0604030504040204" pitchFamily="34" charset="0"/>
            </a:endParaRPr>
          </a:p>
          <a:p>
            <a:pPr algn="just"/>
            <a:endParaRPr lang="es-MX" dirty="0">
              <a:latin typeface="Tahoma" panose="020B0604030504040204" pitchFamily="34" charset="0"/>
              <a:ea typeface="Tahoma" panose="020B0604030504040204" pitchFamily="34" charset="0"/>
              <a:cs typeface="Tahoma" panose="020B0604030504040204" pitchFamily="34" charset="0"/>
            </a:endParaRPr>
          </a:p>
          <a:p>
            <a:pPr algn="just"/>
            <a:r>
              <a:rPr lang="es-MX" dirty="0">
                <a:latin typeface="Tahoma" panose="020B0604030504040204" pitchFamily="34" charset="0"/>
                <a:ea typeface="Tahoma" panose="020B0604030504040204" pitchFamily="34" charset="0"/>
                <a:cs typeface="Tahoma" panose="020B0604030504040204" pitchFamily="34" charset="0"/>
              </a:rPr>
              <a:t>Son los conceptos necesarios para lograr la comercialización de las artesanías en condiciones de equidad y de penetración eficiente en los mercados.</a:t>
            </a:r>
          </a:p>
        </p:txBody>
      </p:sp>
      <p:pic>
        <p:nvPicPr>
          <p:cNvPr id="19" name="18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3555018"/>
            <a:ext cx="7272808" cy="2600580"/>
          </a:xfrm>
          <a:prstGeom prst="rect">
            <a:avLst/>
          </a:prstGeom>
        </p:spPr>
      </p:pic>
    </p:spTree>
    <p:extLst>
      <p:ext uri="{BB962C8B-B14F-4D97-AF65-F5344CB8AC3E}">
        <p14:creationId xmlns:p14="http://schemas.microsoft.com/office/powerpoint/2010/main" val="10747985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836712"/>
            <a:ext cx="4572000" cy="4524315"/>
          </a:xfrm>
          <a:prstGeom prst="rect">
            <a:avLst/>
          </a:prstGeom>
        </p:spPr>
        <p:txBody>
          <a:bodyPr>
            <a:spAutoFit/>
          </a:bodyPr>
          <a:lstStyle/>
          <a:p>
            <a:pPr algn="just"/>
            <a:r>
              <a:rPr lang="es-MX" dirty="0">
                <a:latin typeface="Tahoma" panose="020B0604030504040204" pitchFamily="34" charset="0"/>
                <a:ea typeface="Tahoma" panose="020B0604030504040204" pitchFamily="34" charset="0"/>
                <a:cs typeface="Tahoma" panose="020B0604030504040204" pitchFamily="34" charset="0"/>
              </a:rPr>
              <a:t>Estamos trabajando para construir empresas sociales artesanales, como un organismo de los propios productores que busca beneficiar a la sociedad en donde se desenvuelve. Su principal característica distintiva es su capacidad para diseñar soluciones innovadoras y dinámicas a los problemas de desempleo y la exclusión social. </a:t>
            </a:r>
          </a:p>
          <a:p>
            <a:pPr algn="just"/>
            <a:endParaRPr lang="es-MX" dirty="0">
              <a:latin typeface="Tahoma" panose="020B0604030504040204" pitchFamily="34" charset="0"/>
              <a:ea typeface="Tahoma" panose="020B0604030504040204" pitchFamily="34" charset="0"/>
              <a:cs typeface="Tahoma" panose="020B0604030504040204" pitchFamily="34" charset="0"/>
            </a:endParaRPr>
          </a:p>
          <a:p>
            <a:pPr algn="just"/>
            <a:r>
              <a:rPr lang="es-MX" dirty="0">
                <a:latin typeface="Tahoma" panose="020B0604030504040204" pitchFamily="34" charset="0"/>
                <a:ea typeface="Tahoma" panose="020B0604030504040204" pitchFamily="34" charset="0"/>
                <a:cs typeface="Tahoma" panose="020B0604030504040204" pitchFamily="34" charset="0"/>
              </a:rPr>
              <a:t>Es cambiar conceptos, lo que conlleva cambiar visiones y mentalidades, ver la producción artesanal no como un trabajo de la pobreza, sino como una empresa para el desarrollo económico, social y cultural.</a:t>
            </a:r>
          </a:p>
        </p:txBody>
      </p:sp>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58" y="969328"/>
            <a:ext cx="4190942" cy="3960440"/>
          </a:xfrm>
          <a:prstGeom prst="rect">
            <a:avLst/>
          </a:prstGeom>
        </p:spPr>
      </p:pic>
    </p:spTree>
    <p:extLst>
      <p:ext uri="{BB962C8B-B14F-4D97-AF65-F5344CB8AC3E}">
        <p14:creationId xmlns:p14="http://schemas.microsoft.com/office/powerpoint/2010/main" val="28064826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771800" y="393343"/>
            <a:ext cx="2860078" cy="461665"/>
          </a:xfrm>
          <a:prstGeom prst="rect">
            <a:avLst/>
          </a:prstGeom>
        </p:spPr>
        <p:txBody>
          <a:bodyPr wrap="none">
            <a:spAutoFit/>
          </a:bodyPr>
          <a:lstStyle/>
          <a:p>
            <a:r>
              <a:rPr lang="es-MX" sz="2400" b="1" dirty="0">
                <a:latin typeface="Tahoma" panose="020B0604030504040204" pitchFamily="34" charset="0"/>
                <a:ea typeface="Tahoma" panose="020B0604030504040204" pitchFamily="34" charset="0"/>
                <a:cs typeface="Tahoma" panose="020B0604030504040204" pitchFamily="34" charset="0"/>
              </a:rPr>
              <a:t>INVESTIGACION </a:t>
            </a:r>
          </a:p>
        </p:txBody>
      </p:sp>
      <p:sp>
        <p:nvSpPr>
          <p:cNvPr id="3" name="2 Rectángulo"/>
          <p:cNvSpPr/>
          <p:nvPr/>
        </p:nvSpPr>
        <p:spPr>
          <a:xfrm>
            <a:off x="402412" y="1052736"/>
            <a:ext cx="8280920" cy="923330"/>
          </a:xfrm>
          <a:prstGeom prst="rect">
            <a:avLst/>
          </a:prstGeom>
        </p:spPr>
        <p:txBody>
          <a:bodyPr wrap="square">
            <a:spAutoFit/>
          </a:bodyPr>
          <a:lstStyle/>
          <a:p>
            <a:pPr algn="just"/>
            <a:r>
              <a:rPr lang="es-MX" dirty="0">
                <a:latin typeface="Tahoma" panose="020B0604030504040204" pitchFamily="34" charset="0"/>
                <a:ea typeface="Tahoma" panose="020B0604030504040204" pitchFamily="34" charset="0"/>
                <a:cs typeface="Tahoma" panose="020B0604030504040204" pitchFamily="34" charset="0"/>
              </a:rPr>
              <a:t>La investigación tiene un carácter multidimensional, que va desde la recuperación estética, y sustantiva de la cultura, hasta la investigación de mercados, la utilización de técnicas, materias primas y la organización del taller.</a:t>
            </a: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4720" y="1976066"/>
            <a:ext cx="3197480" cy="4796220"/>
          </a:xfrm>
          <a:prstGeom prst="rect">
            <a:avLst/>
          </a:prstGeom>
        </p:spPr>
      </p:pic>
    </p:spTree>
    <p:extLst>
      <p:ext uri="{BB962C8B-B14F-4D97-AF65-F5344CB8AC3E}">
        <p14:creationId xmlns:p14="http://schemas.microsoft.com/office/powerpoint/2010/main" val="10512421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64088" y="1052736"/>
            <a:ext cx="3420000" cy="461665"/>
          </a:xfrm>
          <a:prstGeom prst="rect">
            <a:avLst/>
          </a:prstGeom>
        </p:spPr>
        <p:txBody>
          <a:bodyPr wrap="square">
            <a:spAutoFit/>
          </a:bodyPr>
          <a:lstStyle/>
          <a:p>
            <a:pPr algn="ctr"/>
            <a:r>
              <a:rPr lang="es-MX" sz="2400" b="1" dirty="0">
                <a:latin typeface="Tahoma" panose="020B0604030504040204" pitchFamily="34" charset="0"/>
                <a:ea typeface="Tahoma" panose="020B0604030504040204" pitchFamily="34" charset="0"/>
                <a:cs typeface="Tahoma" panose="020B0604030504040204" pitchFamily="34" charset="0"/>
              </a:rPr>
              <a:t>Medio Ambiente</a:t>
            </a:r>
          </a:p>
        </p:txBody>
      </p:sp>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237402"/>
            <a:ext cx="4181400" cy="4181400"/>
          </a:xfrm>
          <a:prstGeom prst="rect">
            <a:avLst/>
          </a:prstGeom>
        </p:spPr>
      </p:pic>
      <p:sp>
        <p:nvSpPr>
          <p:cNvPr id="4" name="3 Rectángulo"/>
          <p:cNvSpPr/>
          <p:nvPr/>
        </p:nvSpPr>
        <p:spPr>
          <a:xfrm>
            <a:off x="4427984" y="2035440"/>
            <a:ext cx="4572000" cy="2862322"/>
          </a:xfrm>
          <a:prstGeom prst="rect">
            <a:avLst/>
          </a:prstGeom>
        </p:spPr>
        <p:txBody>
          <a:bodyPr>
            <a:spAutoFit/>
          </a:bodyPr>
          <a:lstStyle/>
          <a:p>
            <a:pPr algn="just"/>
            <a:r>
              <a:rPr lang="es-MX" dirty="0">
                <a:latin typeface="Tahoma" panose="020B0604030504040204" pitchFamily="34" charset="0"/>
                <a:ea typeface="Tahoma" panose="020B0604030504040204" pitchFamily="34" charset="0"/>
                <a:cs typeface="Tahoma" panose="020B0604030504040204" pitchFamily="34" charset="0"/>
              </a:rPr>
              <a:t>Aunque la artesanía no es intensiva en el uso de materias primas, si afecta la cantidad y calidad de la materia prima, por lo que es preciso desarrollar propuestas que diversifiquen los recursos naturales utilizados en la producción artesanal. Es importante para el sector artesanal asumir el compromiso sustentable en su producción, aprovechando el medio ambiente.</a:t>
            </a:r>
          </a:p>
        </p:txBody>
      </p:sp>
    </p:spTree>
    <p:extLst>
      <p:ext uri="{BB962C8B-B14F-4D97-AF65-F5344CB8AC3E}">
        <p14:creationId xmlns:p14="http://schemas.microsoft.com/office/powerpoint/2010/main" val="7597235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a:spLocks noChangeArrowheads="1"/>
          </p:cNvSpPr>
          <p:nvPr/>
        </p:nvSpPr>
        <p:spPr bwMode="auto">
          <a:xfrm>
            <a:off x="947614" y="548680"/>
            <a:ext cx="1914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s-MX" altLang="es-MX" sz="2800" dirty="0">
                <a:latin typeface="Tahoma" pitchFamily="34" charset="0"/>
                <a:cs typeface="Tahoma" pitchFamily="34" charset="0"/>
              </a:rPr>
              <a:t>Misión</a:t>
            </a:r>
          </a:p>
        </p:txBody>
      </p:sp>
      <p:sp>
        <p:nvSpPr>
          <p:cNvPr id="3" name="2 CuadroTexto"/>
          <p:cNvSpPr txBox="1">
            <a:spLocks noChangeArrowheads="1"/>
          </p:cNvSpPr>
          <p:nvPr/>
        </p:nvSpPr>
        <p:spPr bwMode="auto">
          <a:xfrm>
            <a:off x="827584" y="1072555"/>
            <a:ext cx="799288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s-MX" altLang="es-MX" sz="1800" dirty="0">
                <a:latin typeface="Tahoma" pitchFamily="34" charset="0"/>
                <a:cs typeface="Tahoma" pitchFamily="34" charset="0"/>
              </a:rPr>
              <a:t>El Fonart es una institución gubernamental que diseña y ejecuta políticas de desarrollo, promoción y comercialización de la actividad artesanal; impulsa su investigación, así como la normatividad relativa, coadyuvando a incrementar la calidad de vida de los artesanos y a difundir el patrimonio cultural de México.</a:t>
            </a:r>
          </a:p>
          <a:p>
            <a:pPr algn="just" eaLnBrk="1" hangingPunct="1">
              <a:spcBef>
                <a:spcPct val="0"/>
              </a:spcBef>
              <a:buFontTx/>
              <a:buNone/>
            </a:pPr>
            <a:r>
              <a:rPr lang="es-MX" altLang="es-MX" sz="1800" dirty="0">
                <a:latin typeface="Tahoma" pitchFamily="34" charset="0"/>
                <a:cs typeface="Tahoma" pitchFamily="34" charset="0"/>
              </a:rPr>
              <a:t/>
            </a:r>
            <a:br>
              <a:rPr lang="es-MX" altLang="es-MX" sz="1800" dirty="0">
                <a:latin typeface="Tahoma" pitchFamily="34" charset="0"/>
                <a:cs typeface="Tahoma" pitchFamily="34" charset="0"/>
              </a:rPr>
            </a:br>
            <a:r>
              <a:rPr lang="es-MX" altLang="es-MX" sz="1800" dirty="0">
                <a:latin typeface="Tahoma" pitchFamily="34" charset="0"/>
                <a:cs typeface="Tahoma" pitchFamily="34" charset="0"/>
              </a:rPr>
              <a:t>Nuestra filosofía se basa en compromiso social, honestidad, imparcialidad, transparencia, equidad, calidad, profesionalismo, respeto y sensibilidad.</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675" y="3560167"/>
            <a:ext cx="18653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827585" y="4272550"/>
            <a:ext cx="7992888" cy="1200329"/>
          </a:xfrm>
          <a:prstGeom prst="rect">
            <a:avLst/>
          </a:prstGeom>
        </p:spPr>
        <p:txBody>
          <a:bodyPr wrap="square">
            <a:spAutoFit/>
          </a:bodyPr>
          <a:lstStyle/>
          <a:p>
            <a:pPr algn="just"/>
            <a:r>
              <a:rPr lang="es-MX" dirty="0" smtClean="0">
                <a:latin typeface="Tahoma" panose="020B0604030504040204" pitchFamily="34" charset="0"/>
                <a:ea typeface="Tahoma" panose="020B0604030504040204" pitchFamily="34" charset="0"/>
                <a:cs typeface="Tahoma" panose="020B0604030504040204" pitchFamily="34" charset="0"/>
              </a:rPr>
              <a:t>Somos el organismo rector de la actividad artesanal que, con liderazgo, confiabilidad y competitividad, acompaña a los artesanos desde la producción hasta la comercialización efectiva de sus productos en el mercado global. </a:t>
            </a:r>
            <a:endParaRPr lang="es-MX"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693624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28112" y="2121530"/>
            <a:ext cx="4572000" cy="3046988"/>
          </a:xfrm>
          <a:prstGeom prst="rect">
            <a:avLst/>
          </a:prstGeom>
        </p:spPr>
        <p:txBody>
          <a:bodyPr>
            <a:spAutoFit/>
          </a:bodyPr>
          <a:lstStyle/>
          <a:p>
            <a:pPr algn="ctr"/>
            <a:r>
              <a:rPr lang="es-MX" sz="2400" b="1" dirty="0">
                <a:latin typeface="Tahoma" panose="020B0604030504040204" pitchFamily="34" charset="0"/>
                <a:ea typeface="Tahoma" panose="020B0604030504040204" pitchFamily="34" charset="0"/>
                <a:cs typeface="Tahoma" panose="020B0604030504040204" pitchFamily="34" charset="0"/>
              </a:rPr>
              <a:t>Proceso de </a:t>
            </a:r>
            <a:r>
              <a:rPr lang="es-MX" sz="2400" b="1" dirty="0" smtClean="0">
                <a:latin typeface="Tahoma" panose="020B0604030504040204" pitchFamily="34" charset="0"/>
                <a:ea typeface="Tahoma" panose="020B0604030504040204" pitchFamily="34" charset="0"/>
                <a:cs typeface="Tahoma" panose="020B0604030504040204" pitchFamily="34" charset="0"/>
              </a:rPr>
              <a:t>Innovación</a:t>
            </a:r>
          </a:p>
          <a:p>
            <a:pPr algn="ctr"/>
            <a:endParaRPr lang="es-MX" sz="2400" b="1" dirty="0">
              <a:latin typeface="Tahoma" panose="020B0604030504040204" pitchFamily="34" charset="0"/>
              <a:ea typeface="Tahoma" panose="020B0604030504040204" pitchFamily="34" charset="0"/>
              <a:cs typeface="Tahoma" panose="020B0604030504040204" pitchFamily="34" charset="0"/>
            </a:endParaRPr>
          </a:p>
          <a:p>
            <a:pPr algn="just"/>
            <a:r>
              <a:rPr lang="es-MX" dirty="0">
                <a:latin typeface="Tahoma" panose="020B0604030504040204" pitchFamily="34" charset="0"/>
                <a:ea typeface="Tahoma" panose="020B0604030504040204" pitchFamily="34" charset="0"/>
                <a:cs typeface="Tahoma" panose="020B0604030504040204" pitchFamily="34" charset="0"/>
              </a:rPr>
              <a:t>En FONART entendemos a la  innovación como la introducción de nuevos servicios, nuevos procesos, nuevas fuentes de abastecimiento y cambios en la organización, orientados primero al productor mismo y después al cliente o consumidor</a:t>
            </a:r>
          </a:p>
          <a:p>
            <a:pPr algn="just"/>
            <a:endParaRPr lang="es-MX" dirty="0">
              <a:latin typeface="Tahoma" panose="020B0604030504040204" pitchFamily="34" charset="0"/>
              <a:ea typeface="Tahoma" panose="020B0604030504040204" pitchFamily="34" charset="0"/>
              <a:cs typeface="Tahoma" panose="020B0604030504040204" pitchFamily="34" charset="0"/>
            </a:endParaRPr>
          </a:p>
        </p:txBody>
      </p:sp>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982551"/>
            <a:ext cx="3747920" cy="2498613"/>
          </a:xfrm>
          <a:prstGeom prst="rect">
            <a:avLst/>
          </a:prstGeom>
        </p:spPr>
      </p:pic>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7468" y="3645024"/>
            <a:ext cx="3710164" cy="2473443"/>
          </a:xfrm>
          <a:prstGeom prst="rect">
            <a:avLst/>
          </a:prstGeom>
        </p:spPr>
      </p:pic>
    </p:spTree>
    <p:extLst>
      <p:ext uri="{BB962C8B-B14F-4D97-AF65-F5344CB8AC3E}">
        <p14:creationId xmlns:p14="http://schemas.microsoft.com/office/powerpoint/2010/main" val="15971471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1089318"/>
            <a:ext cx="8352928" cy="2585323"/>
          </a:xfrm>
          <a:prstGeom prst="rect">
            <a:avLst/>
          </a:prstGeom>
        </p:spPr>
        <p:txBody>
          <a:bodyPr wrap="square">
            <a:spAutoFit/>
          </a:bodyPr>
          <a:lstStyle/>
          <a:p>
            <a:pPr algn="just"/>
            <a:r>
              <a:rPr lang="es-MX" dirty="0" smtClean="0">
                <a:latin typeface="Tahoma" panose="020B0604030504040204" pitchFamily="34" charset="0"/>
                <a:ea typeface="Tahoma" panose="020B0604030504040204" pitchFamily="34" charset="0"/>
                <a:cs typeface="Tahoma" panose="020B0604030504040204" pitchFamily="34" charset="0"/>
              </a:rPr>
              <a:t>En </a:t>
            </a:r>
            <a:r>
              <a:rPr lang="es-MX" dirty="0">
                <a:latin typeface="Tahoma" panose="020B0604030504040204" pitchFamily="34" charset="0"/>
                <a:ea typeface="Tahoma" panose="020B0604030504040204" pitchFamily="34" charset="0"/>
                <a:cs typeface="Tahoma" panose="020B0604030504040204" pitchFamily="34" charset="0"/>
              </a:rPr>
              <a:t>México la artesanía ha pasado de ser una fuente alterna de ingresos, para convertirse en una actividad productiva principal en muchos hogares </a:t>
            </a:r>
            <a:r>
              <a:rPr lang="es-MX" dirty="0" smtClean="0">
                <a:latin typeface="Tahoma" panose="020B0604030504040204" pitchFamily="34" charset="0"/>
                <a:ea typeface="Tahoma" panose="020B0604030504040204" pitchFamily="34" charset="0"/>
                <a:cs typeface="Tahoma" panose="020B0604030504040204" pitchFamily="34" charset="0"/>
              </a:rPr>
              <a:t>mexicanos y tiene la </a:t>
            </a:r>
            <a:r>
              <a:rPr lang="es-MX" dirty="0">
                <a:latin typeface="Tahoma" panose="020B0604030504040204" pitchFamily="34" charset="0"/>
                <a:ea typeface="Tahoma" panose="020B0604030504040204" pitchFamily="34" charset="0"/>
                <a:cs typeface="Tahoma" panose="020B0604030504040204" pitchFamily="34" charset="0"/>
              </a:rPr>
              <a:t>capacidad de generar empleos para segmentos de la </a:t>
            </a:r>
            <a:r>
              <a:rPr lang="es-MX" dirty="0" smtClean="0">
                <a:latin typeface="Tahoma" panose="020B0604030504040204" pitchFamily="34" charset="0"/>
                <a:ea typeface="Tahoma" panose="020B0604030504040204" pitchFamily="34" charset="0"/>
                <a:cs typeface="Tahoma" panose="020B0604030504040204" pitchFamily="34" charset="0"/>
              </a:rPr>
              <a:t>población, </a:t>
            </a:r>
            <a:r>
              <a:rPr lang="es-MX" dirty="0">
                <a:latin typeface="Tahoma" panose="020B0604030504040204" pitchFamily="34" charset="0"/>
                <a:ea typeface="Tahoma" panose="020B0604030504040204" pitchFamily="34" charset="0"/>
                <a:cs typeface="Tahoma" panose="020B0604030504040204" pitchFamily="34" charset="0"/>
              </a:rPr>
              <a:t>tradicionalmente excluidos de los mercados formales del trabajo. </a:t>
            </a:r>
            <a:endParaRPr lang="es-MX" dirty="0" smtClean="0">
              <a:latin typeface="Tahoma" panose="020B0604030504040204" pitchFamily="34" charset="0"/>
              <a:ea typeface="Tahoma" panose="020B0604030504040204" pitchFamily="34" charset="0"/>
              <a:cs typeface="Tahoma" panose="020B0604030504040204" pitchFamily="34" charset="0"/>
            </a:endParaRPr>
          </a:p>
          <a:p>
            <a:pPr algn="just"/>
            <a:endParaRPr lang="es-MX" dirty="0">
              <a:latin typeface="Tahoma" panose="020B0604030504040204" pitchFamily="34" charset="0"/>
              <a:ea typeface="Tahoma" panose="020B0604030504040204" pitchFamily="34" charset="0"/>
              <a:cs typeface="Tahoma" panose="020B0604030504040204" pitchFamily="34" charset="0"/>
            </a:endParaRPr>
          </a:p>
          <a:p>
            <a:pPr algn="just"/>
            <a:r>
              <a:rPr lang="es-MX" dirty="0" smtClean="0">
                <a:latin typeface="Tahoma" panose="020B0604030504040204" pitchFamily="34" charset="0"/>
                <a:ea typeface="Tahoma" panose="020B0604030504040204" pitchFamily="34" charset="0"/>
                <a:cs typeface="Tahoma" panose="020B0604030504040204" pitchFamily="34" charset="0"/>
              </a:rPr>
              <a:t>Ofrece </a:t>
            </a:r>
            <a:r>
              <a:rPr lang="es-MX" dirty="0">
                <a:latin typeface="Tahoma" panose="020B0604030504040204" pitchFamily="34" charset="0"/>
                <a:ea typeface="Tahoma" panose="020B0604030504040204" pitchFamily="34" charset="0"/>
                <a:cs typeface="Tahoma" panose="020B0604030504040204" pitchFamily="34" charset="0"/>
              </a:rPr>
              <a:t>además posibilidades significativas de desarrollo y formación, en particular con las mujeres, aprovechando los conocimientos tradicionales heredados de padres a hijos, así como las materias primas sustentables y bajos costos de la producción.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775" y="491773"/>
            <a:ext cx="4913313"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69035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sz="2400" dirty="0" smtClean="0">
                <a:latin typeface="Tahoma" panose="020B0604030504040204" pitchFamily="34" charset="0"/>
                <a:ea typeface="Tahoma" panose="020B0604030504040204" pitchFamily="34" charset="0"/>
                <a:cs typeface="Tahoma" panose="020B0604030504040204" pitchFamily="34" charset="0"/>
              </a:rPr>
              <a:t>CONCLUSIONES</a:t>
            </a:r>
            <a:endParaRPr lang="es-MX" sz="2400" dirty="0">
              <a:latin typeface="Tahoma" panose="020B0604030504040204" pitchFamily="34" charset="0"/>
              <a:ea typeface="Tahoma" panose="020B0604030504040204" pitchFamily="34" charset="0"/>
              <a:cs typeface="Tahoma" panose="020B0604030504040204" pitchFamily="34" charset="0"/>
            </a:endParaRPr>
          </a:p>
        </p:txBody>
      </p:sp>
      <p:sp>
        <p:nvSpPr>
          <p:cNvPr id="3" name="2 Marcador de contenido"/>
          <p:cNvSpPr>
            <a:spLocks noGrp="1"/>
          </p:cNvSpPr>
          <p:nvPr>
            <p:ph idx="1"/>
          </p:nvPr>
        </p:nvSpPr>
        <p:spPr>
          <a:xfrm>
            <a:off x="467544" y="2348880"/>
            <a:ext cx="8229600" cy="1900808"/>
          </a:xfrm>
        </p:spPr>
        <p:txBody>
          <a:bodyPr>
            <a:normAutofit/>
          </a:bodyPr>
          <a:lstStyle/>
          <a:p>
            <a:pPr marL="0" indent="0" algn="just">
              <a:buNone/>
            </a:pPr>
            <a:r>
              <a:rPr lang="es-MX" sz="1800" dirty="0" smtClean="0">
                <a:latin typeface="Tahoma" panose="020B0604030504040204" pitchFamily="34" charset="0"/>
                <a:ea typeface="Tahoma" panose="020B0604030504040204" pitchFamily="34" charset="0"/>
                <a:cs typeface="Tahoma" panose="020B0604030504040204" pitchFamily="34" charset="0"/>
              </a:rPr>
              <a:t>La cultura, el medio ambiente y la economía son los tres conceptos que deben de estar presentes en los modelos de trabajo que se impulsen para diseñar proyectos de desarrollo artesanal. Conceptos que no pueden ser tratados de forma aislada. El trabajo deberá de ser en consecuencia siempre interdisciplinario, porque así de manera integral y multifactorial se expresa el Hecho Artesanal. </a:t>
            </a:r>
            <a:endParaRPr lang="es-MX" sz="1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914133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a:bodyPr>
          <a:lstStyle/>
          <a:p>
            <a:pPr marL="0" indent="0" algn="just">
              <a:buNone/>
            </a:pPr>
            <a:r>
              <a:rPr lang="es-MX" sz="1800" dirty="0" smtClean="0">
                <a:latin typeface="Tahoma" panose="020B0604030504040204" pitchFamily="34" charset="0"/>
                <a:ea typeface="Tahoma" panose="020B0604030504040204" pitchFamily="34" charset="0"/>
                <a:cs typeface="Tahoma" panose="020B0604030504040204" pitchFamily="34" charset="0"/>
              </a:rPr>
              <a:t>Los artesanos representan una de las expresiones más dinámicas de la diversidad cultural. En la actualidad los bienes producidos interaccionan activamente en el mercado de masas, en condiciones de desventaja, lo que repercute en la alta incidencia de pobreza que acusa el sector artesanal.</a:t>
            </a:r>
          </a:p>
          <a:p>
            <a:pPr marL="0" indent="0" algn="just">
              <a:buNone/>
            </a:pPr>
            <a:endParaRPr lang="es-MX" dirty="0" smtClean="0"/>
          </a:p>
          <a:p>
            <a:pPr marL="0" indent="0" algn="just">
              <a:buNone/>
            </a:pPr>
            <a:r>
              <a:rPr lang="es-MX" sz="1800" dirty="0">
                <a:latin typeface="Tahoma" panose="020B0604030504040204" pitchFamily="34" charset="0"/>
                <a:ea typeface="Tahoma" panose="020B0604030504040204" pitchFamily="34" charset="0"/>
                <a:cs typeface="Tahoma" panose="020B0604030504040204" pitchFamily="34" charset="0"/>
              </a:rPr>
              <a:t>La herencia cultural que se ha preservado a través de los trabajos artesanales ha sido y es un referente de nuestro país a nivel internacional, y en el contexto nacional, las artesanías son símbolo de la identidad mexicana. </a:t>
            </a:r>
          </a:p>
          <a:p>
            <a:pPr marL="0" indent="0" algn="just">
              <a:buNone/>
            </a:pPr>
            <a:endParaRPr lang="es-MX" dirty="0" smtClean="0"/>
          </a:p>
          <a:p>
            <a:pPr marL="0" indent="0">
              <a:buNone/>
            </a:pPr>
            <a:endParaRPr lang="es-MX" dirty="0"/>
          </a:p>
        </p:txBody>
      </p:sp>
    </p:spTree>
    <p:extLst>
      <p:ext uri="{BB962C8B-B14F-4D97-AF65-F5344CB8AC3E}">
        <p14:creationId xmlns:p14="http://schemas.microsoft.com/office/powerpoint/2010/main" val="29113717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1052736"/>
            <a:ext cx="8229600" cy="2908920"/>
          </a:xfrm>
        </p:spPr>
        <p:txBody>
          <a:bodyPr>
            <a:normAutofit/>
          </a:bodyPr>
          <a:lstStyle/>
          <a:p>
            <a:pPr marL="0" indent="0" algn="just">
              <a:buNone/>
            </a:pPr>
            <a:r>
              <a:rPr lang="es-MX" sz="1800" dirty="0" smtClean="0">
                <a:latin typeface="Tahoma" panose="020B0604030504040204" pitchFamily="34" charset="0"/>
                <a:ea typeface="Tahoma" panose="020B0604030504040204" pitchFamily="34" charset="0"/>
                <a:cs typeface="Tahoma" panose="020B0604030504040204" pitchFamily="34" charset="0"/>
              </a:rPr>
              <a:t>El artesano no realiza oficios del pasado, como equivocadamente se ha entendido, son parte de la realidad actual, representan una forma de vida, de trabajo y de producción, de autoabastecimiento y realización personal. Y sobre todo, representan una aportación económica, estética y utilitaria para la vida moderna. </a:t>
            </a:r>
          </a:p>
          <a:p>
            <a:pPr marL="0" indent="0" algn="just">
              <a:buNone/>
            </a:pPr>
            <a:endParaRPr lang="es-MX" sz="1800" dirty="0" smtClean="0">
              <a:latin typeface="Tahoma" panose="020B0604030504040204" pitchFamily="34" charset="0"/>
              <a:ea typeface="Tahoma" panose="020B0604030504040204" pitchFamily="34" charset="0"/>
              <a:cs typeface="Tahoma" panose="020B0604030504040204" pitchFamily="34" charset="0"/>
            </a:endParaRPr>
          </a:p>
          <a:p>
            <a:pPr marL="0" indent="0" algn="just">
              <a:buNone/>
            </a:pPr>
            <a:r>
              <a:rPr lang="es-MX" sz="1800" dirty="0">
                <a:latin typeface="Tahoma" panose="020B0604030504040204" pitchFamily="34" charset="0"/>
                <a:ea typeface="Tahoma" panose="020B0604030504040204" pitchFamily="34" charset="0"/>
                <a:cs typeface="Tahoma" panose="020B0604030504040204" pitchFamily="34" charset="0"/>
              </a:rPr>
              <a:t>El gran desafío reside en adoptar procedimientos de calidad e innovación, con el objetivo de mejorar su competitividad, sin perder la herencia cultural</a:t>
            </a:r>
          </a:p>
          <a:p>
            <a:pPr marL="0" indent="0" algn="just">
              <a:buNone/>
            </a:pPr>
            <a:endParaRPr lang="es-MX" sz="1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17799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642" y="198694"/>
            <a:ext cx="8172400" cy="1286089"/>
          </a:xfrm>
          <a:prstGeom prst="rect">
            <a:avLst/>
          </a:prstGeom>
        </p:spPr>
      </p:pic>
      <p:grpSp>
        <p:nvGrpSpPr>
          <p:cNvPr id="6" name="5 Grupo"/>
          <p:cNvGrpSpPr/>
          <p:nvPr/>
        </p:nvGrpSpPr>
        <p:grpSpPr>
          <a:xfrm>
            <a:off x="309718" y="6170318"/>
            <a:ext cx="8510754" cy="504826"/>
            <a:chOff x="418642" y="6170318"/>
            <a:chExt cx="8510754" cy="504826"/>
          </a:xfrm>
        </p:grpSpPr>
        <p:pic>
          <p:nvPicPr>
            <p:cNvPr id="7" name="WordPictureWatermark1" descr="H"/>
            <p:cNvPicPr>
              <a:picLocks noChangeAspect="1" noChangeArrowheads="1"/>
            </p:cNvPicPr>
            <p:nvPr/>
          </p:nvPicPr>
          <p:blipFill rotWithShape="1">
            <a:blip r:embed="rId3">
              <a:extLst>
                <a:ext uri="{28A0092B-C50C-407E-A947-70E740481C1C}">
                  <a14:useLocalDpi xmlns:a14="http://schemas.microsoft.com/office/drawing/2010/main" val="0"/>
                </a:ext>
              </a:extLst>
            </a:blip>
            <a:srcRect l="1691" t="93784" r="1899" b="1205"/>
            <a:stretch/>
          </p:blipFill>
          <p:spPr bwMode="auto">
            <a:xfrm>
              <a:off x="418642" y="6170319"/>
              <a:ext cx="749333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WordPictureWatermark1" descr="H"/>
            <p:cNvPicPr>
              <a:picLocks noChangeAspect="1" noChangeArrowheads="1"/>
            </p:cNvPicPr>
            <p:nvPr/>
          </p:nvPicPr>
          <p:blipFill rotWithShape="1">
            <a:blip r:embed="rId3">
              <a:extLst>
                <a:ext uri="{28A0092B-C50C-407E-A947-70E740481C1C}">
                  <a14:useLocalDpi xmlns:a14="http://schemas.microsoft.com/office/drawing/2010/main" val="0"/>
                </a:ext>
              </a:extLst>
            </a:blip>
            <a:srcRect l="83964" t="93792" r="2285" b="1369"/>
            <a:stretch/>
          </p:blipFill>
          <p:spPr bwMode="auto">
            <a:xfrm>
              <a:off x="7860617" y="6170318"/>
              <a:ext cx="1068779"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11" name="10 Tabla"/>
          <p:cNvGraphicFramePr>
            <a:graphicFrameLocks noGrp="1"/>
          </p:cNvGraphicFramePr>
          <p:nvPr>
            <p:extLst>
              <p:ext uri="{D42A27DB-BD31-4B8C-83A1-F6EECF244321}">
                <p14:modId xmlns:p14="http://schemas.microsoft.com/office/powerpoint/2010/main" val="4071356083"/>
              </p:ext>
            </p:extLst>
          </p:nvPr>
        </p:nvGraphicFramePr>
        <p:xfrm>
          <a:off x="285525" y="2204864"/>
          <a:ext cx="8678963" cy="2668840"/>
        </p:xfrm>
        <a:graphic>
          <a:graphicData uri="http://schemas.openxmlformats.org/drawingml/2006/table">
            <a:tbl>
              <a:tblPr firstRow="1" bandRow="1">
                <a:tableStyleId>{0505E3EF-67EA-436B-97B2-0124C06EBD24}</a:tableStyleId>
              </a:tblPr>
              <a:tblGrid>
                <a:gridCol w="6151130"/>
                <a:gridCol w="2527833"/>
              </a:tblGrid>
              <a:tr h="2668840">
                <a:tc>
                  <a:txBody>
                    <a:bodyPr/>
                    <a:lstStyle/>
                    <a:p>
                      <a:pPr algn="ctr"/>
                      <a:endParaRPr lang="es-MX" b="0" dirty="0" smtClean="0"/>
                    </a:p>
                    <a:p>
                      <a:pPr algn="ctr"/>
                      <a:r>
                        <a:rPr lang="es-MX" b="0" dirty="0" smtClean="0">
                          <a:latin typeface="Tahoma" panose="020B0604030504040204" pitchFamily="34" charset="0"/>
                          <a:ea typeface="Tahoma" panose="020B0604030504040204" pitchFamily="34" charset="0"/>
                          <a:cs typeface="Tahoma" panose="020B0604030504040204" pitchFamily="34" charset="0"/>
                        </a:rPr>
                        <a:t>Antrop. José Hernández</a:t>
                      </a:r>
                      <a:r>
                        <a:rPr lang="es-MX" b="0" baseline="0" dirty="0" smtClean="0">
                          <a:latin typeface="Tahoma" panose="020B0604030504040204" pitchFamily="34" charset="0"/>
                          <a:ea typeface="Tahoma" panose="020B0604030504040204" pitchFamily="34" charset="0"/>
                          <a:cs typeface="Tahoma" panose="020B0604030504040204" pitchFamily="34" charset="0"/>
                        </a:rPr>
                        <a:t> Reyes</a:t>
                      </a:r>
                    </a:p>
                    <a:p>
                      <a:pPr algn="ctr"/>
                      <a:r>
                        <a:rPr lang="es-MX" b="0" baseline="0" dirty="0" smtClean="0">
                          <a:latin typeface="Tahoma" panose="020B0604030504040204" pitchFamily="34" charset="0"/>
                          <a:ea typeface="Tahoma" panose="020B0604030504040204" pitchFamily="34" charset="0"/>
                          <a:cs typeface="Tahoma" panose="020B0604030504040204" pitchFamily="34" charset="0"/>
                        </a:rPr>
                        <a:t>Coordinador de Proyectos Especiales</a:t>
                      </a:r>
                    </a:p>
                    <a:p>
                      <a:pPr algn="ctr"/>
                      <a:endParaRPr lang="es-MX" b="0" baseline="0" dirty="0" smtClean="0">
                        <a:latin typeface="Tahoma" panose="020B0604030504040204" pitchFamily="34" charset="0"/>
                        <a:ea typeface="Tahoma" panose="020B0604030504040204" pitchFamily="34" charset="0"/>
                        <a:cs typeface="Tahoma" panose="020B0604030504040204" pitchFamily="34" charset="0"/>
                      </a:endParaRPr>
                    </a:p>
                    <a:p>
                      <a:pPr algn="ctr"/>
                      <a:r>
                        <a:rPr lang="es-MX" b="0" baseline="0" dirty="0" smtClean="0">
                          <a:latin typeface="Tahoma" panose="020B0604030504040204" pitchFamily="34" charset="0"/>
                          <a:ea typeface="Tahoma" panose="020B0604030504040204" pitchFamily="34" charset="0"/>
                          <a:cs typeface="Tahoma" panose="020B0604030504040204" pitchFamily="34" charset="0"/>
                        </a:rPr>
                        <a:t>Correo: jhernandez@fonart.gob.mx</a:t>
                      </a:r>
                      <a:endParaRPr lang="es-MX" b="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endParaRPr lang="es-MX" b="0" dirty="0" smtClean="0"/>
                    </a:p>
                    <a:p>
                      <a:endParaRPr lang="es-MX" b="0" dirty="0" smtClean="0"/>
                    </a:p>
                    <a:p>
                      <a:endParaRPr lang="es-MX" b="0" dirty="0" smtClean="0"/>
                    </a:p>
                    <a:p>
                      <a:pPr algn="ctr"/>
                      <a:r>
                        <a:rPr lang="es-MX" b="0" dirty="0" smtClean="0">
                          <a:latin typeface="Tahoma" panose="020B0604030504040204" pitchFamily="34" charset="0"/>
                          <a:ea typeface="Tahoma" panose="020B0604030504040204" pitchFamily="34" charset="0"/>
                          <a:cs typeface="Tahoma" panose="020B0604030504040204" pitchFamily="34" charset="0"/>
                        </a:rPr>
                        <a:t>Teléfono:50936000</a:t>
                      </a:r>
                    </a:p>
                    <a:p>
                      <a:pPr algn="ctr"/>
                      <a:r>
                        <a:rPr lang="es-MX" b="0" dirty="0" smtClean="0">
                          <a:latin typeface="Tahoma" panose="020B0604030504040204" pitchFamily="34" charset="0"/>
                          <a:ea typeface="Tahoma" panose="020B0604030504040204" pitchFamily="34" charset="0"/>
                          <a:cs typeface="Tahoma" panose="020B0604030504040204" pitchFamily="34" charset="0"/>
                        </a:rPr>
                        <a:t>Extensión 67558</a:t>
                      </a:r>
                    </a:p>
                    <a:p>
                      <a:endParaRPr lang="es-MX" b="0" dirty="0"/>
                    </a:p>
                  </a:txBody>
                  <a:tcPr/>
                </a:tc>
              </a:tr>
            </a:tbl>
          </a:graphicData>
        </a:graphic>
      </p:graphicFrame>
    </p:spTree>
    <p:extLst>
      <p:ext uri="{BB962C8B-B14F-4D97-AF65-F5344CB8AC3E}">
        <p14:creationId xmlns:p14="http://schemas.microsoft.com/office/powerpoint/2010/main" val="28056120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548680"/>
            <a:ext cx="8172400" cy="1286089"/>
          </a:xfrm>
          <a:prstGeom prst="rect">
            <a:avLst/>
          </a:prstGeom>
        </p:spPr>
      </p:pic>
      <p:grpSp>
        <p:nvGrpSpPr>
          <p:cNvPr id="6" name="5 Grupo"/>
          <p:cNvGrpSpPr/>
          <p:nvPr/>
        </p:nvGrpSpPr>
        <p:grpSpPr>
          <a:xfrm>
            <a:off x="309718" y="6170318"/>
            <a:ext cx="8510754" cy="504826"/>
            <a:chOff x="418642" y="6170318"/>
            <a:chExt cx="8510754" cy="504826"/>
          </a:xfrm>
        </p:grpSpPr>
        <p:pic>
          <p:nvPicPr>
            <p:cNvPr id="7" name="WordPictureWatermark1" descr="H"/>
            <p:cNvPicPr>
              <a:picLocks noChangeAspect="1" noChangeArrowheads="1"/>
            </p:cNvPicPr>
            <p:nvPr/>
          </p:nvPicPr>
          <p:blipFill rotWithShape="1">
            <a:blip r:embed="rId3">
              <a:extLst>
                <a:ext uri="{28A0092B-C50C-407E-A947-70E740481C1C}">
                  <a14:useLocalDpi xmlns:a14="http://schemas.microsoft.com/office/drawing/2010/main" val="0"/>
                </a:ext>
              </a:extLst>
            </a:blip>
            <a:srcRect l="1691" t="93784" r="1899" b="1205"/>
            <a:stretch/>
          </p:blipFill>
          <p:spPr bwMode="auto">
            <a:xfrm>
              <a:off x="418642" y="6170319"/>
              <a:ext cx="749333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WordPictureWatermark1" descr="H"/>
            <p:cNvPicPr>
              <a:picLocks noChangeAspect="1" noChangeArrowheads="1"/>
            </p:cNvPicPr>
            <p:nvPr/>
          </p:nvPicPr>
          <p:blipFill rotWithShape="1">
            <a:blip r:embed="rId3">
              <a:extLst>
                <a:ext uri="{28A0092B-C50C-407E-A947-70E740481C1C}">
                  <a14:useLocalDpi xmlns:a14="http://schemas.microsoft.com/office/drawing/2010/main" val="0"/>
                </a:ext>
              </a:extLst>
            </a:blip>
            <a:srcRect l="83964" t="93792" r="2285" b="1369"/>
            <a:stretch/>
          </p:blipFill>
          <p:spPr bwMode="auto">
            <a:xfrm>
              <a:off x="7860617" y="6170318"/>
              <a:ext cx="1068779"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1 CuadroTexto"/>
          <p:cNvSpPr txBox="1"/>
          <p:nvPr/>
        </p:nvSpPr>
        <p:spPr>
          <a:xfrm>
            <a:off x="2123728" y="2996952"/>
            <a:ext cx="4968552" cy="1015663"/>
          </a:xfrm>
          <a:prstGeom prst="rect">
            <a:avLst/>
          </a:prstGeom>
          <a:noFill/>
        </p:spPr>
        <p:txBody>
          <a:bodyPr wrap="square" rtlCol="0">
            <a:spAutoFit/>
          </a:bodyPr>
          <a:lstStyle/>
          <a:p>
            <a:pPr algn="ctr"/>
            <a:r>
              <a:rPr lang="es-MX" sz="6000" i="1" dirty="0" smtClean="0">
                <a:latin typeface="Tahoma" panose="020B0604030504040204" pitchFamily="34" charset="0"/>
                <a:ea typeface="Tahoma" panose="020B0604030504040204" pitchFamily="34" charset="0"/>
                <a:cs typeface="Tahoma" panose="020B0604030504040204" pitchFamily="34" charset="0"/>
              </a:rPr>
              <a:t>GRACIAS</a:t>
            </a:r>
            <a:endParaRPr lang="es-MX" sz="6000" i="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4936941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609600" y="1557338"/>
            <a:ext cx="777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buFont typeface="Wingdings" pitchFamily="2" charset="2"/>
              <a:buChar char="Ø"/>
            </a:pPr>
            <a:r>
              <a:rPr lang="es-ES" altLang="es-MX" sz="1800" dirty="0">
                <a:latin typeface="Tahoma" pitchFamily="34" charset="0"/>
                <a:cs typeface="Tahoma" pitchFamily="34" charset="0"/>
              </a:rPr>
              <a:t>Contribuir a mejorar las fuentes de ingreso de las y los artesanos mexicanos cuyo ingreso es inferior a la línea de bienestar, mediante el desarrollo de proyectos sostenibles, que fomenten la actividad artesanal.</a:t>
            </a:r>
            <a:endParaRPr lang="es-ES" altLang="es-MX" sz="1800" b="1" dirty="0">
              <a:latin typeface="Tahoma" pitchFamily="34" charset="0"/>
            </a:endParaRPr>
          </a:p>
        </p:txBody>
      </p:sp>
      <p:sp>
        <p:nvSpPr>
          <p:cNvPr id="3" name="2 CuadroTexto"/>
          <p:cNvSpPr txBox="1">
            <a:spLocks noChangeArrowheads="1"/>
          </p:cNvSpPr>
          <p:nvPr/>
        </p:nvSpPr>
        <p:spPr bwMode="auto">
          <a:xfrm>
            <a:off x="611188" y="1033463"/>
            <a:ext cx="2952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s-MX" altLang="es-MX" sz="2200" dirty="0">
                <a:latin typeface="Tahoma" pitchFamily="34" charset="0"/>
                <a:cs typeface="Tahoma" pitchFamily="34" charset="0"/>
              </a:rPr>
              <a:t>Objetivo </a:t>
            </a:r>
            <a:r>
              <a:rPr lang="es-MX" altLang="es-MX" sz="2800" dirty="0">
                <a:latin typeface="Tahoma" pitchFamily="34" charset="0"/>
                <a:cs typeface="Tahoma" pitchFamily="34" charset="0"/>
              </a:rPr>
              <a:t>General</a:t>
            </a:r>
            <a:r>
              <a:rPr lang="es-MX" altLang="es-MX" sz="2200" dirty="0">
                <a:latin typeface="Tahoma" pitchFamily="34" charset="0"/>
                <a:cs typeface="Tahoma" pitchFamily="34" charset="0"/>
              </a:rPr>
              <a:t>: </a:t>
            </a:r>
          </a:p>
        </p:txBody>
      </p:sp>
      <p:sp>
        <p:nvSpPr>
          <p:cNvPr id="4" name="3 CuadroTexto"/>
          <p:cNvSpPr txBox="1"/>
          <p:nvPr/>
        </p:nvSpPr>
        <p:spPr>
          <a:xfrm>
            <a:off x="611188" y="3524250"/>
            <a:ext cx="7770812" cy="1200329"/>
          </a:xfrm>
          <a:prstGeom prst="rect">
            <a:avLst/>
          </a:prstGeom>
          <a:noFill/>
        </p:spPr>
        <p:txBody>
          <a:bodyPr>
            <a:spAutoFit/>
          </a:bodyPr>
          <a:lstStyle/>
          <a:p>
            <a:pPr marL="285750" indent="-285750" algn="just" fontAlgn="auto">
              <a:spcBef>
                <a:spcPts val="0"/>
              </a:spcBef>
              <a:spcAft>
                <a:spcPts val="0"/>
              </a:spcAft>
              <a:buFont typeface="Wingdings" panose="05000000000000000000" pitchFamily="2" charset="2"/>
              <a:buChar char="Ø"/>
              <a:defRPr/>
            </a:pPr>
            <a:r>
              <a:rPr lang="es-MX" dirty="0">
                <a:latin typeface="Tahoma" panose="020B0604030504040204" pitchFamily="34" charset="0"/>
                <a:ea typeface="Tahoma" panose="020B0604030504040204" pitchFamily="34" charset="0"/>
                <a:cs typeface="Tahoma" panose="020B0604030504040204" pitchFamily="34" charset="0"/>
              </a:rPr>
              <a:t>Mejorar las capacidades productivas y comerciales de las y los artesanos con ingresos por debajo de la línea de bienestar, </a:t>
            </a:r>
            <a:r>
              <a:rPr lang="es-ES" dirty="0">
                <a:latin typeface="Tahoma" panose="020B0604030504040204" pitchFamily="34" charset="0"/>
                <a:ea typeface="Tahoma" panose="020B0604030504040204" pitchFamily="34" charset="0"/>
                <a:cs typeface="Tahoma" panose="020B0604030504040204" pitchFamily="34" charset="0"/>
              </a:rPr>
              <a:t>promoviendo condiciones adecuadas para la actividad artesanal.</a:t>
            </a:r>
            <a:endParaRPr lang="es-MX" dirty="0">
              <a:latin typeface="Tahoma" panose="020B0604030504040204" pitchFamily="34" charset="0"/>
              <a:ea typeface="Tahoma" panose="020B0604030504040204" pitchFamily="34" charset="0"/>
              <a:cs typeface="Tahoma" panose="020B0604030504040204" pitchFamily="34" charset="0"/>
            </a:endParaRPr>
          </a:p>
          <a:p>
            <a:pPr fontAlgn="auto">
              <a:spcBef>
                <a:spcPts val="0"/>
              </a:spcBef>
              <a:spcAft>
                <a:spcPts val="0"/>
              </a:spcAft>
              <a:defRPr/>
            </a:pPr>
            <a:endParaRPr lang="es-MX" dirty="0">
              <a:latin typeface="+mn-lt"/>
              <a:cs typeface="+mn-cs"/>
            </a:endParaRPr>
          </a:p>
        </p:txBody>
      </p:sp>
      <p:sp>
        <p:nvSpPr>
          <p:cNvPr id="5" name="4 Rectángulo"/>
          <p:cNvSpPr>
            <a:spLocks noChangeArrowheads="1"/>
          </p:cNvSpPr>
          <p:nvPr/>
        </p:nvSpPr>
        <p:spPr bwMode="auto">
          <a:xfrm>
            <a:off x="611188" y="4718050"/>
            <a:ext cx="7993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s-MX" altLang="es-MX" sz="2800" dirty="0">
                <a:latin typeface="Tahoma" pitchFamily="34" charset="0"/>
                <a:cs typeface="Tahoma" pitchFamily="34" charset="0"/>
              </a:rPr>
              <a:t>Cobertura</a:t>
            </a:r>
            <a:r>
              <a:rPr lang="es-MX" altLang="es-MX" sz="2200" dirty="0">
                <a:latin typeface="Tahoma" pitchFamily="34" charset="0"/>
                <a:cs typeface="Tahoma" pitchFamily="34" charset="0"/>
              </a:rPr>
              <a:t>:</a:t>
            </a:r>
          </a:p>
        </p:txBody>
      </p:sp>
      <p:sp>
        <p:nvSpPr>
          <p:cNvPr id="6" name="5 Rectángulo"/>
          <p:cNvSpPr>
            <a:spLocks noChangeArrowheads="1"/>
          </p:cNvSpPr>
          <p:nvPr/>
        </p:nvSpPr>
        <p:spPr bwMode="auto">
          <a:xfrm>
            <a:off x="611188" y="2924175"/>
            <a:ext cx="44656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s-MX" altLang="es-MX" sz="2200" dirty="0">
                <a:latin typeface="Tahoma" pitchFamily="34" charset="0"/>
                <a:cs typeface="Tahoma" pitchFamily="34" charset="0"/>
              </a:rPr>
              <a:t>Objetivo </a:t>
            </a:r>
            <a:r>
              <a:rPr lang="es-MX" altLang="es-MX" sz="2800" dirty="0">
                <a:latin typeface="Tahoma" pitchFamily="34" charset="0"/>
                <a:cs typeface="Tahoma" pitchFamily="34" charset="0"/>
              </a:rPr>
              <a:t>Específico</a:t>
            </a:r>
            <a:r>
              <a:rPr lang="es-MX" altLang="es-MX" sz="2200" dirty="0">
                <a:latin typeface="Tahoma" pitchFamily="34" charset="0"/>
                <a:cs typeface="Tahoma" pitchFamily="34" charset="0"/>
              </a:rPr>
              <a:t>: </a:t>
            </a:r>
          </a:p>
        </p:txBody>
      </p:sp>
      <p:sp>
        <p:nvSpPr>
          <p:cNvPr id="7" name="6 Rectángulo"/>
          <p:cNvSpPr>
            <a:spLocks noChangeArrowheads="1"/>
          </p:cNvSpPr>
          <p:nvPr/>
        </p:nvSpPr>
        <p:spPr bwMode="auto">
          <a:xfrm>
            <a:off x="611188" y="5373687"/>
            <a:ext cx="7770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s-MX" altLang="es-MX" sz="1800" dirty="0">
                <a:latin typeface="Tahoma" pitchFamily="34" charset="0"/>
                <a:cs typeface="Tahoma" pitchFamily="34" charset="0"/>
              </a:rPr>
              <a:t>El Programa opera a nivel nacional.</a:t>
            </a:r>
          </a:p>
        </p:txBody>
      </p:sp>
    </p:spTree>
    <p:extLst>
      <p:ext uri="{BB962C8B-B14F-4D97-AF65-F5344CB8AC3E}">
        <p14:creationId xmlns:p14="http://schemas.microsoft.com/office/powerpoint/2010/main" val="24693624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a:spLocks noChangeArrowheads="1"/>
          </p:cNvSpPr>
          <p:nvPr/>
        </p:nvSpPr>
        <p:spPr bwMode="auto">
          <a:xfrm>
            <a:off x="900113" y="2146300"/>
            <a:ext cx="77755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s-ES" altLang="es-MX" sz="1800" dirty="0">
                <a:latin typeface="Tahoma" pitchFamily="34" charset="0"/>
                <a:cs typeface="Tahoma" pitchFamily="34" charset="0"/>
              </a:rPr>
              <a:t>La población </a:t>
            </a:r>
            <a:r>
              <a:rPr lang="es-ES" altLang="es-MX" sz="1800" dirty="0" smtClean="0">
                <a:latin typeface="Tahoma" pitchFamily="34" charset="0"/>
                <a:cs typeface="Tahoma" pitchFamily="34" charset="0"/>
              </a:rPr>
              <a:t>objetivo que FONART atiende en su Programa por Reglas de Operación son </a:t>
            </a:r>
            <a:r>
              <a:rPr lang="es-ES" altLang="es-MX" sz="1800" dirty="0">
                <a:latin typeface="Tahoma" pitchFamily="34" charset="0"/>
                <a:cs typeface="Tahoma" pitchFamily="34" charset="0"/>
              </a:rPr>
              <a:t>los artesanos mexicanos cuyo ingreso es inferior a la </a:t>
            </a:r>
            <a:r>
              <a:rPr lang="es-ES" altLang="es-MX" sz="1800" dirty="0" smtClean="0">
                <a:latin typeface="Tahoma" pitchFamily="34" charset="0"/>
                <a:cs typeface="Tahoma" pitchFamily="34" charset="0"/>
              </a:rPr>
              <a:t>Línea </a:t>
            </a:r>
            <a:r>
              <a:rPr lang="es-ES" altLang="es-MX" sz="1800" dirty="0">
                <a:latin typeface="Tahoma" pitchFamily="34" charset="0"/>
                <a:cs typeface="Tahoma" pitchFamily="34" charset="0"/>
              </a:rPr>
              <a:t>de </a:t>
            </a:r>
            <a:r>
              <a:rPr lang="es-ES" altLang="es-MX" sz="1800" dirty="0" smtClean="0">
                <a:latin typeface="Tahoma" pitchFamily="34" charset="0"/>
                <a:cs typeface="Tahoma" pitchFamily="34" charset="0"/>
              </a:rPr>
              <a:t>Bienestar</a:t>
            </a:r>
            <a:r>
              <a:rPr lang="es-ES" altLang="es-MX" sz="1800" dirty="0">
                <a:latin typeface="Tahoma" pitchFamily="34" charset="0"/>
                <a:cs typeface="Tahoma" pitchFamily="34" charset="0"/>
              </a:rPr>
              <a:t> </a:t>
            </a:r>
            <a:r>
              <a:rPr lang="es-ES" altLang="es-MX" sz="1800" dirty="0" smtClean="0">
                <a:latin typeface="Tahoma" pitchFamily="34" charset="0"/>
                <a:cs typeface="Tahoma" pitchFamily="34" charset="0"/>
              </a:rPr>
              <a:t>establecida por CONEVAL.</a:t>
            </a:r>
            <a:endParaRPr lang="es-MX" altLang="es-MX" sz="1800" dirty="0">
              <a:latin typeface="Tahoma" pitchFamily="34" charset="0"/>
              <a:cs typeface="Tahoma" pitchFamily="34" charset="0"/>
            </a:endParaRPr>
          </a:p>
          <a:p>
            <a:pPr eaLnBrk="1" hangingPunct="1">
              <a:spcBef>
                <a:spcPct val="0"/>
              </a:spcBef>
              <a:buFontTx/>
              <a:buNone/>
            </a:pPr>
            <a:endParaRPr lang="es-MX" altLang="es-MX" sz="1800" dirty="0"/>
          </a:p>
        </p:txBody>
      </p:sp>
      <p:sp>
        <p:nvSpPr>
          <p:cNvPr id="3" name="2 CuadroTexto"/>
          <p:cNvSpPr txBox="1">
            <a:spLocks noChangeArrowheads="1"/>
          </p:cNvSpPr>
          <p:nvPr/>
        </p:nvSpPr>
        <p:spPr bwMode="auto">
          <a:xfrm>
            <a:off x="900113" y="1412875"/>
            <a:ext cx="7775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s-MX" altLang="es-MX" sz="2800">
                <a:latin typeface="Tahoma" pitchFamily="34" charset="0"/>
                <a:cs typeface="Tahoma" pitchFamily="34" charset="0"/>
              </a:rPr>
              <a:t>Población</a:t>
            </a:r>
            <a:r>
              <a:rPr lang="es-MX" altLang="es-MX" sz="2600">
                <a:latin typeface="Tahoma" pitchFamily="34" charset="0"/>
                <a:cs typeface="Tahoma" pitchFamily="34" charset="0"/>
              </a:rPr>
              <a:t> Objetivo: </a:t>
            </a:r>
          </a:p>
        </p:txBody>
      </p:sp>
      <p:sp>
        <p:nvSpPr>
          <p:cNvPr id="4" name="3 Rectángulo"/>
          <p:cNvSpPr>
            <a:spLocks noChangeArrowheads="1"/>
          </p:cNvSpPr>
          <p:nvPr/>
        </p:nvSpPr>
        <p:spPr bwMode="auto">
          <a:xfrm>
            <a:off x="900113" y="4149725"/>
            <a:ext cx="77755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s-MX" altLang="es-MX" sz="1800" dirty="0">
                <a:latin typeface="Tahoma" pitchFamily="34" charset="0"/>
                <a:cs typeface="Tahoma" pitchFamily="34" charset="0"/>
              </a:rPr>
              <a:t>Con el propósito de contribuir al cumplimiento de los objetivos de la Cruzada contra el Hambre establecidos mediante el decreto del C. Presidente de la República, publicado el 22 de enero de 2013, este Programa dará prioridad a las personas, hogares y localidades que para tales fines se determinen como población </a:t>
            </a:r>
            <a:r>
              <a:rPr lang="es-MX" altLang="es-MX" sz="1800" dirty="0" smtClean="0">
                <a:latin typeface="Tahoma" pitchFamily="34" charset="0"/>
                <a:cs typeface="Tahoma" pitchFamily="34" charset="0"/>
              </a:rPr>
              <a:t>objetivo.</a:t>
            </a:r>
            <a:endParaRPr lang="es-MX" altLang="es-MX" sz="1800" dirty="0">
              <a:latin typeface="Tahoma" pitchFamily="34" charset="0"/>
              <a:cs typeface="Tahoma" pitchFamily="34" charset="0"/>
            </a:endParaRPr>
          </a:p>
        </p:txBody>
      </p:sp>
      <p:sp>
        <p:nvSpPr>
          <p:cNvPr id="5" name="4 CuadroTexto"/>
          <p:cNvSpPr txBox="1">
            <a:spLocks noChangeArrowheads="1"/>
          </p:cNvSpPr>
          <p:nvPr/>
        </p:nvSpPr>
        <p:spPr bwMode="auto">
          <a:xfrm>
            <a:off x="900113" y="3338513"/>
            <a:ext cx="7775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s-MX" altLang="es-MX" sz="2600">
                <a:latin typeface="Tahoma" pitchFamily="34" charset="0"/>
                <a:cs typeface="Tahoma" pitchFamily="34" charset="0"/>
              </a:rPr>
              <a:t>Cruzada </a:t>
            </a:r>
            <a:r>
              <a:rPr lang="es-MX" altLang="es-MX" sz="2800">
                <a:latin typeface="Tahoma" pitchFamily="34" charset="0"/>
                <a:cs typeface="Tahoma" pitchFamily="34" charset="0"/>
              </a:rPr>
              <a:t>Nacional</a:t>
            </a:r>
            <a:r>
              <a:rPr lang="es-MX" altLang="es-MX" sz="2600">
                <a:latin typeface="Tahoma" pitchFamily="34" charset="0"/>
                <a:cs typeface="Tahoma" pitchFamily="34" charset="0"/>
              </a:rPr>
              <a:t> Contra el Hambre:</a:t>
            </a:r>
          </a:p>
        </p:txBody>
      </p:sp>
    </p:spTree>
    <p:extLst>
      <p:ext uri="{BB962C8B-B14F-4D97-AF65-F5344CB8AC3E}">
        <p14:creationId xmlns:p14="http://schemas.microsoft.com/office/powerpoint/2010/main" val="24693624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a:spLocks noChangeArrowheads="1"/>
          </p:cNvSpPr>
          <p:nvPr/>
        </p:nvSpPr>
        <p:spPr bwMode="auto">
          <a:xfrm>
            <a:off x="900113" y="549275"/>
            <a:ext cx="60483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s-MX" altLang="es-MX" sz="2800" dirty="0">
                <a:latin typeface="Tahoma" pitchFamily="34" charset="0"/>
                <a:cs typeface="Tahoma" pitchFamily="34" charset="0"/>
              </a:rPr>
              <a:t>Reglas de Operación 2014.</a:t>
            </a:r>
          </a:p>
        </p:txBody>
      </p:sp>
      <p:sp>
        <p:nvSpPr>
          <p:cNvPr id="3" name="2 CuadroTexto"/>
          <p:cNvSpPr txBox="1">
            <a:spLocks noChangeArrowheads="1"/>
          </p:cNvSpPr>
          <p:nvPr/>
        </p:nvSpPr>
        <p:spPr bwMode="auto">
          <a:xfrm>
            <a:off x="971550" y="1268413"/>
            <a:ext cx="76327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s-MX" altLang="es-MX" sz="1800" dirty="0">
                <a:latin typeface="Tahoma" pitchFamily="34" charset="0"/>
                <a:cs typeface="Tahoma" pitchFamily="34" charset="0"/>
              </a:rPr>
              <a:t>El Programa FONART cuenta con recursos presupuestales del Gobierno de la República, del Programa denominado “Desarrollo Social”: Ramo General 20; que está orientado al desarrollo integral de comunidades y familias en situación de pobreza extrema, a la generación de ingresos y empleos y al desarrollo </a:t>
            </a:r>
            <a:r>
              <a:rPr lang="es-MX" altLang="es-MX" sz="1800" dirty="0" smtClean="0">
                <a:latin typeface="Tahoma" pitchFamily="34" charset="0"/>
                <a:cs typeface="Tahoma" pitchFamily="34" charset="0"/>
              </a:rPr>
              <a:t>regional de las zonas que </a:t>
            </a:r>
            <a:r>
              <a:rPr lang="es-MX" altLang="es-MX" sz="1800" dirty="0">
                <a:latin typeface="Tahoma" pitchFamily="34" charset="0"/>
                <a:cs typeface="Tahoma" pitchFamily="34" charset="0"/>
              </a:rPr>
              <a:t>por sus condiciones de rezago y marginación han sido definidas, y a las áreas y grupos sociales convenidos conforme a indicadores de pobreza.</a:t>
            </a:r>
          </a:p>
          <a:p>
            <a:pPr algn="just" eaLnBrk="1" hangingPunct="1">
              <a:spcBef>
                <a:spcPct val="0"/>
              </a:spcBef>
              <a:buFontTx/>
              <a:buNone/>
            </a:pPr>
            <a:endParaRPr lang="es-MX" altLang="es-MX" sz="1800" dirty="0">
              <a:latin typeface="Tahoma" pitchFamily="34" charset="0"/>
              <a:cs typeface="Tahoma" pitchFamily="34"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4208" y="3212976"/>
            <a:ext cx="2376264" cy="259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93624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a:spLocks noChangeArrowheads="1"/>
          </p:cNvSpPr>
          <p:nvPr/>
        </p:nvSpPr>
        <p:spPr bwMode="auto">
          <a:xfrm>
            <a:off x="539748" y="428625"/>
            <a:ext cx="7559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s-MX" altLang="es-MX" sz="2800" dirty="0">
                <a:latin typeface="Tahoma" pitchFamily="34" charset="0"/>
                <a:cs typeface="Tahoma" pitchFamily="34" charset="0"/>
              </a:rPr>
              <a:t>Estructura del trabajo institucional</a:t>
            </a:r>
          </a:p>
        </p:txBody>
      </p:sp>
      <p:sp>
        <p:nvSpPr>
          <p:cNvPr id="3" name="2 CuadroTexto"/>
          <p:cNvSpPr txBox="1"/>
          <p:nvPr/>
        </p:nvSpPr>
        <p:spPr>
          <a:xfrm>
            <a:off x="827584" y="1095127"/>
            <a:ext cx="6696075" cy="923330"/>
          </a:xfrm>
          <a:prstGeom prst="rect">
            <a:avLst/>
          </a:prstGeom>
          <a:noFill/>
        </p:spPr>
        <p:txBody>
          <a:bodyPr>
            <a:spAutoFit/>
          </a:bodyPr>
          <a:lstStyle/>
          <a:p>
            <a:pPr algn="just" fontAlgn="auto">
              <a:spcBef>
                <a:spcPts val="0"/>
              </a:spcBef>
              <a:spcAft>
                <a:spcPts val="0"/>
              </a:spcAft>
              <a:defRPr/>
            </a:pPr>
            <a:r>
              <a:rPr lang="es-MX" dirty="0">
                <a:latin typeface="Tahoma" panose="020B0604030504040204" pitchFamily="34" charset="0"/>
                <a:ea typeface="Tahoma" panose="020B0604030504040204" pitchFamily="34" charset="0"/>
                <a:cs typeface="Tahoma" panose="020B0604030504040204" pitchFamily="34" charset="0"/>
              </a:rPr>
              <a:t>El Fonart  apoya a la actividad artesanal a través </a:t>
            </a:r>
            <a:r>
              <a:rPr lang="es-MX" dirty="0" smtClean="0">
                <a:latin typeface="Tahoma" panose="020B0604030504040204" pitchFamily="34" charset="0"/>
                <a:ea typeface="Tahoma" panose="020B0604030504040204" pitchFamily="34" charset="0"/>
                <a:cs typeface="Tahoma" panose="020B0604030504040204" pitchFamily="34" charset="0"/>
              </a:rPr>
              <a:t>de </a:t>
            </a:r>
            <a:r>
              <a:rPr lang="es-MX" dirty="0">
                <a:latin typeface="Tahoma" panose="020B0604030504040204" pitchFamily="34" charset="0"/>
                <a:ea typeface="Tahoma" panose="020B0604030504040204" pitchFamily="34" charset="0"/>
                <a:cs typeface="Tahoma" panose="020B0604030504040204" pitchFamily="34" charset="0"/>
              </a:rPr>
              <a:t>seis vertientes de trabajo:</a:t>
            </a:r>
          </a:p>
          <a:p>
            <a:pPr algn="just" fontAlgn="auto">
              <a:spcBef>
                <a:spcPts val="0"/>
              </a:spcBef>
              <a:spcAft>
                <a:spcPts val="0"/>
              </a:spcAft>
              <a:defRPr/>
            </a:pPr>
            <a:endParaRPr lang="es-MX"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3 Diagrama"/>
          <p:cNvGraphicFramePr/>
          <p:nvPr>
            <p:extLst>
              <p:ext uri="{D42A27DB-BD31-4B8C-83A1-F6EECF244321}">
                <p14:modId xmlns:p14="http://schemas.microsoft.com/office/powerpoint/2010/main" val="1559054316"/>
              </p:ext>
            </p:extLst>
          </p:nvPr>
        </p:nvGraphicFramePr>
        <p:xfrm>
          <a:off x="1691680" y="1844824"/>
          <a:ext cx="5813453" cy="4464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93624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7544" y="836712"/>
            <a:ext cx="8280920" cy="4585871"/>
          </a:xfrm>
          <a:prstGeom prst="rect">
            <a:avLst/>
          </a:prstGeom>
        </p:spPr>
        <p:txBody>
          <a:bodyPr wrap="square">
            <a:spAutoFit/>
          </a:bodyPr>
          <a:lstStyle/>
          <a:p>
            <a:pPr marL="342900" indent="-342900">
              <a:buFont typeface="Arial" panose="020B0604020202020204" pitchFamily="34" charset="0"/>
              <a:buChar char="•"/>
            </a:pPr>
            <a:r>
              <a:rPr lang="es-MX" dirty="0" smtClean="0">
                <a:latin typeface="Tahoma" panose="020B0604030504040204" pitchFamily="34" charset="0"/>
                <a:ea typeface="Tahoma" panose="020B0604030504040204" pitchFamily="34" charset="0"/>
                <a:cs typeface="Tahoma" panose="020B0604030504040204" pitchFamily="34" charset="0"/>
              </a:rPr>
              <a:t>Capacitación Integral y Asistencia Técnica</a:t>
            </a:r>
          </a:p>
          <a:p>
            <a:pPr algn="just"/>
            <a:r>
              <a:rPr lang="es-MX" dirty="0" smtClean="0">
                <a:latin typeface="Tahoma" panose="020B0604030504040204" pitchFamily="34" charset="0"/>
                <a:ea typeface="Tahoma" panose="020B0604030504040204" pitchFamily="34" charset="0"/>
                <a:cs typeface="Tahoma" panose="020B0604030504040204" pitchFamily="34" charset="0"/>
              </a:rPr>
              <a:t>Tiene por objeto el mejoramiento de la condición productiva.</a:t>
            </a:r>
          </a:p>
          <a:p>
            <a:pPr algn="just"/>
            <a:r>
              <a:rPr lang="es-MX" dirty="0" smtClean="0">
                <a:latin typeface="Tahoma" panose="020B0604030504040204" pitchFamily="34" charset="0"/>
                <a:ea typeface="Tahoma" panose="020B0604030504040204" pitchFamily="34" charset="0"/>
                <a:cs typeface="Tahoma" panose="020B0604030504040204" pitchFamily="34" charset="0"/>
              </a:rPr>
              <a:t>Se podrán cubrir gastos hasta por $15,000 por beneficiario, en grupos de mínimo 15 artesanos.</a:t>
            </a:r>
          </a:p>
          <a:p>
            <a:endParaRPr lang="es-MX" sz="2000" dirty="0" smtClean="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s-MX" dirty="0" smtClean="0">
                <a:latin typeface="Tahoma" panose="020B0604030504040204" pitchFamily="34" charset="0"/>
                <a:ea typeface="Tahoma" panose="020B0604030504040204" pitchFamily="34" charset="0"/>
                <a:cs typeface="Tahoma" panose="020B0604030504040204" pitchFamily="34" charset="0"/>
              </a:rPr>
              <a:t>Salud Ocupacional </a:t>
            </a:r>
          </a:p>
          <a:p>
            <a:pPr algn="just"/>
            <a:r>
              <a:rPr lang="es-MX" dirty="0" smtClean="0">
                <a:latin typeface="Tahoma" panose="020B0604030504040204" pitchFamily="34" charset="0"/>
                <a:ea typeface="Tahoma" panose="020B0604030504040204" pitchFamily="34" charset="0"/>
                <a:cs typeface="Tahoma" panose="020B0604030504040204" pitchFamily="34" charset="0"/>
              </a:rPr>
              <a:t>Previene la incidencia de enfermedades y accidentes derivados de la actividad artesanal, así como fomentar un estilo de vida y ambiente de trabajo saludables.</a:t>
            </a:r>
            <a:r>
              <a:rPr lang="es-MX" dirty="0">
                <a:latin typeface="Tahoma" panose="020B0604030504040204" pitchFamily="34" charset="0"/>
                <a:ea typeface="Tahoma" panose="020B0604030504040204" pitchFamily="34" charset="0"/>
                <a:cs typeface="Tahoma" panose="020B0604030504040204" pitchFamily="34" charset="0"/>
              </a:rPr>
              <a:t> </a:t>
            </a:r>
            <a:r>
              <a:rPr lang="es-MX" dirty="0" smtClean="0">
                <a:latin typeface="Tahoma" panose="020B0604030504040204" pitchFamily="34" charset="0"/>
                <a:ea typeface="Tahoma" panose="020B0604030504040204" pitchFamily="34" charset="0"/>
                <a:cs typeface="Tahoma" panose="020B0604030504040204" pitchFamily="34" charset="0"/>
              </a:rPr>
              <a:t>El monto máximo de apoyo por artesano es hasta por $15,000 al año.</a:t>
            </a:r>
          </a:p>
          <a:p>
            <a:endParaRPr lang="es-MX" sz="2000" dirty="0" smtClean="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s-MX" dirty="0" smtClean="0">
                <a:latin typeface="Tahoma" panose="020B0604030504040204" pitchFamily="34" charset="0"/>
                <a:ea typeface="Tahoma" panose="020B0604030504040204" pitchFamily="34" charset="0"/>
                <a:cs typeface="Tahoma" panose="020B0604030504040204" pitchFamily="34" charset="0"/>
              </a:rPr>
              <a:t>Apoyos a la Producción</a:t>
            </a:r>
          </a:p>
          <a:p>
            <a:pPr algn="just"/>
            <a:r>
              <a:rPr lang="es-MX" dirty="0" smtClean="0">
                <a:latin typeface="Tahoma" panose="020B0604030504040204" pitchFamily="34" charset="0"/>
                <a:ea typeface="Tahoma" panose="020B0604030504040204" pitchFamily="34" charset="0"/>
                <a:cs typeface="Tahoma" panose="020B0604030504040204" pitchFamily="34" charset="0"/>
              </a:rPr>
              <a:t>Se apoya con recursos económicos para la adquisición de activo fijo y capital de trabajo destinado a la producción artesanal.</a:t>
            </a:r>
          </a:p>
          <a:p>
            <a:pPr algn="just"/>
            <a:r>
              <a:rPr lang="es-MX" dirty="0" smtClean="0">
                <a:latin typeface="Tahoma" panose="020B0604030504040204" pitchFamily="34" charset="0"/>
                <a:ea typeface="Tahoma" panose="020B0604030504040204" pitchFamily="34" charset="0"/>
                <a:cs typeface="Tahoma" panose="020B0604030504040204" pitchFamily="34" charset="0"/>
              </a:rPr>
              <a:t>Se podrán otorgar apoyos individuales hasta por $15,000 al año y grupales de hasta $225,000.</a:t>
            </a:r>
            <a:endParaRPr lang="es-MX"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693624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7544" y="908720"/>
            <a:ext cx="8352928" cy="4191917"/>
          </a:xfrm>
          <a:prstGeom prst="rect">
            <a:avLst/>
          </a:prstGeom>
        </p:spPr>
        <p:txBody>
          <a:bodyPr wrap="square">
            <a:spAutoFit/>
          </a:bodyPr>
          <a:lstStyle/>
          <a:p>
            <a:pPr lvl="0" algn="just" fontAlgn="auto">
              <a:spcBef>
                <a:spcPct val="20000"/>
              </a:spcBef>
              <a:spcAft>
                <a:spcPts val="0"/>
              </a:spcAft>
              <a:defRPr/>
            </a:pPr>
            <a:r>
              <a:rPr lang="es-ES" b="1"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Adquisición de Artesanías </a:t>
            </a:r>
          </a:p>
          <a:p>
            <a:pPr marL="342900" lvl="0" indent="-342900" algn="just" fontAlgn="auto">
              <a:spcBef>
                <a:spcPct val="20000"/>
              </a:spcBef>
              <a:spcAft>
                <a:spcPts val="0"/>
              </a:spcAft>
              <a:buFont typeface="Arial" panose="020B0604020202020204" pitchFamily="34" charset="0"/>
              <a:buChar char="•"/>
              <a:defRPr/>
            </a:pPr>
            <a:r>
              <a:rPr lang="es-ES"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Beneficia en forma individual a través de la compra de su producción.</a:t>
            </a:r>
          </a:p>
          <a:p>
            <a:pPr marL="342900" lvl="0" indent="-342900" algn="just" fontAlgn="auto">
              <a:spcBef>
                <a:spcPct val="20000"/>
              </a:spcBef>
              <a:spcAft>
                <a:spcPts val="0"/>
              </a:spcAft>
              <a:buFont typeface="Arial" panose="020B0604020202020204" pitchFamily="34" charset="0"/>
              <a:buChar char="•"/>
              <a:defRPr/>
            </a:pPr>
            <a:r>
              <a:rPr lang="es-ES"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El monto máximo de adquisición es de hasta $15,000  al año.</a:t>
            </a:r>
          </a:p>
          <a:p>
            <a:pPr lvl="0" algn="just" fontAlgn="auto">
              <a:spcBef>
                <a:spcPct val="20000"/>
              </a:spcBef>
              <a:spcAft>
                <a:spcPts val="0"/>
              </a:spcAft>
              <a:defRPr/>
            </a:pPr>
            <a:r>
              <a:rPr lang="es-ES" b="1"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Apoyo a la Comercialización</a:t>
            </a:r>
          </a:p>
          <a:p>
            <a:pPr marL="342900" lvl="0" indent="-342900" algn="just" fontAlgn="auto">
              <a:spcBef>
                <a:spcPts val="0"/>
              </a:spcBef>
              <a:spcAft>
                <a:spcPts val="0"/>
              </a:spcAft>
              <a:buFont typeface="Arial" panose="020B0604020202020204" pitchFamily="34" charset="0"/>
              <a:buChar char="•"/>
              <a:defRPr/>
            </a:pPr>
            <a:r>
              <a:rPr lang="es-ES" kern="0"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Se apoya con recursos económicos para mejorar la comercialización de sus artesanías .</a:t>
            </a:r>
          </a:p>
          <a:p>
            <a:pPr marL="342900" lvl="0" indent="-342900" algn="just" fontAlgn="auto">
              <a:spcBef>
                <a:spcPts val="0"/>
              </a:spcBef>
              <a:spcAft>
                <a:spcPts val="0"/>
              </a:spcAft>
              <a:buFont typeface="Arial" panose="020B0604020202020204" pitchFamily="34" charset="0"/>
              <a:buChar char="•"/>
              <a:defRPr/>
            </a:pPr>
            <a:r>
              <a:rPr lang="es-ES" kern="0"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Se entregan apoyos económicos hasta por $15,000 al año.</a:t>
            </a:r>
          </a:p>
          <a:p>
            <a:pPr lvl="0" algn="just" fontAlgn="auto">
              <a:spcBef>
                <a:spcPct val="20000"/>
              </a:spcBef>
              <a:spcAft>
                <a:spcPts val="0"/>
              </a:spcAft>
              <a:defRPr/>
            </a:pPr>
            <a:r>
              <a:rPr lang="es-ES" b="1"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Concursos de Arte Popular </a:t>
            </a:r>
          </a:p>
          <a:p>
            <a:pPr marL="342900" lvl="0" indent="-342900" algn="just" fontAlgn="auto">
              <a:spcBef>
                <a:spcPts val="0"/>
              </a:spcBef>
              <a:spcAft>
                <a:spcPts val="0"/>
              </a:spcAft>
              <a:buFont typeface="Arial" panose="020B0604020202020204" pitchFamily="34" charset="0"/>
              <a:buChar char="•"/>
              <a:defRPr/>
            </a:pPr>
            <a:r>
              <a:rPr lang="es-ES"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Son </a:t>
            </a:r>
            <a:r>
              <a:rPr lang="es-ES" dirty="0" smtClean="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premios en </a:t>
            </a:r>
            <a:r>
              <a:rPr lang="es-ES"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económico que se obtienen al resultar ganadores en los concursos de arte popular a nivel regional, estatal y nacional</a:t>
            </a:r>
          </a:p>
          <a:p>
            <a:pPr marL="342900" lvl="0" indent="-342900" algn="just" fontAlgn="auto">
              <a:spcBef>
                <a:spcPts val="0"/>
              </a:spcBef>
              <a:spcAft>
                <a:spcPts val="0"/>
              </a:spcAft>
              <a:buFont typeface="Arial" panose="020B0604020202020204" pitchFamily="34" charset="0"/>
              <a:buChar char="•"/>
              <a:defRPr/>
            </a:pPr>
            <a:r>
              <a:rPr lang="es-ES"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Los montos máximos de premio son:</a:t>
            </a:r>
          </a:p>
          <a:p>
            <a:pPr lvl="1" algn="just" fontAlgn="auto">
              <a:spcBef>
                <a:spcPts val="0"/>
              </a:spcBef>
              <a:spcAft>
                <a:spcPts val="0"/>
              </a:spcAft>
              <a:defRPr/>
            </a:pPr>
            <a:r>
              <a:rPr lang="es-ES"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Regional: $10,000 </a:t>
            </a:r>
          </a:p>
          <a:p>
            <a:pPr lvl="1" algn="just" fontAlgn="auto">
              <a:spcBef>
                <a:spcPts val="0"/>
              </a:spcBef>
              <a:spcAft>
                <a:spcPts val="0"/>
              </a:spcAft>
              <a:defRPr/>
            </a:pPr>
            <a:r>
              <a:rPr lang="es-ES"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Estatal: $15,000 </a:t>
            </a:r>
          </a:p>
          <a:p>
            <a:pPr lvl="1" algn="just" fontAlgn="auto">
              <a:spcBef>
                <a:spcPts val="0"/>
              </a:spcBef>
              <a:spcAft>
                <a:spcPts val="0"/>
              </a:spcAft>
              <a:defRPr/>
            </a:pPr>
            <a:r>
              <a:rPr lang="es-ES"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Nacional: $125,000</a:t>
            </a:r>
          </a:p>
        </p:txBody>
      </p:sp>
    </p:spTree>
    <p:extLst>
      <p:ext uri="{BB962C8B-B14F-4D97-AF65-F5344CB8AC3E}">
        <p14:creationId xmlns:p14="http://schemas.microsoft.com/office/powerpoint/2010/main" val="246936241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12030</TotalTime>
  <Words>2178</Words>
  <Application>Microsoft Office PowerPoint</Application>
  <PresentationFormat>Presentación en pantalla (4:3)</PresentationFormat>
  <Paragraphs>160</Paragraphs>
  <Slides>36</Slides>
  <Notes>0</Notes>
  <HiddenSlides>0</HiddenSlides>
  <MMClips>0</MMClips>
  <ScaleCrop>false</ScaleCrop>
  <HeadingPairs>
    <vt:vector size="4" baseType="variant">
      <vt:variant>
        <vt:lpstr>Tema</vt:lpstr>
      </vt:variant>
      <vt:variant>
        <vt:i4>2</vt:i4>
      </vt:variant>
      <vt:variant>
        <vt:lpstr>Títulos de diapositiva</vt:lpstr>
      </vt:variant>
      <vt:variant>
        <vt:i4>36</vt:i4>
      </vt:variant>
    </vt:vector>
  </HeadingPairs>
  <TitlesOfParts>
    <vt:vector size="38" baseType="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Información de Contexto</vt:lpstr>
      <vt:lpstr>Artesanía y Turismo</vt:lpstr>
      <vt:lpstr>Oportunidades Comerciales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José Hernández</dc:creator>
  <cp:lastModifiedBy>José Hernández</cp:lastModifiedBy>
  <cp:revision>74</cp:revision>
  <dcterms:created xsi:type="dcterms:W3CDTF">2014-08-06T21:20:38Z</dcterms:created>
  <dcterms:modified xsi:type="dcterms:W3CDTF">2014-10-23T23:07:40Z</dcterms:modified>
</cp:coreProperties>
</file>