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7" r:id="rId4"/>
    <p:sldId id="279" r:id="rId5"/>
    <p:sldId id="281" r:id="rId6"/>
    <p:sldId id="261" r:id="rId7"/>
    <p:sldId id="259" r:id="rId8"/>
    <p:sldId id="264" r:id="rId9"/>
    <p:sldId id="270" r:id="rId10"/>
    <p:sldId id="280" r:id="rId11"/>
    <p:sldId id="274" r:id="rId1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87899" autoAdjust="0"/>
  </p:normalViewPr>
  <p:slideViewPr>
    <p:cSldViewPr>
      <p:cViewPr>
        <p:scale>
          <a:sx n="66" d="100"/>
          <a:sy n="66" d="100"/>
        </p:scale>
        <p:origin x="-1206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1B3BC-FDE2-43BC-A7E4-44154538B5BD}" type="datetimeFigureOut">
              <a:rPr lang="es-MX" smtClean="0"/>
              <a:t>23/10/2014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4FED1-7348-4226-87AB-3A01628C41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913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Actualmente,  más del 60% de la producción de las hortalizas es exportada a los mercados internacionales, con normas sanitarias que exigen productos libres de patógenos y de alta calidad. </a:t>
            </a: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FED1-7348-4226-87AB-3A01628C4179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2585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smtClean="0">
                <a:latin typeface="Arial" pitchFamily="34" charset="0"/>
                <a:cs typeface="Arial" pitchFamily="34" charset="0"/>
              </a:rPr>
              <a:t>Microorganismos  endófitos  como potencial  agente de control biológico</a:t>
            </a:r>
          </a:p>
          <a:p>
            <a:r>
              <a:rPr lang="es-MX" sz="1200" dirty="0" smtClean="0">
                <a:latin typeface="Arial" pitchFamily="34" charset="0"/>
                <a:cs typeface="Arial" pitchFamily="34" charset="0"/>
              </a:rPr>
              <a:t>inhibiendo  el desarrollo de las enfermedades  atreves de la activación de mecanismos de defensa en la planta. </a:t>
            </a:r>
          </a:p>
          <a:p>
            <a:endParaRPr lang="es-MX" sz="1200" dirty="0" smtClean="0">
              <a:latin typeface="Arial" pitchFamily="34" charset="0"/>
              <a:cs typeface="Arial" pitchFamily="34" charset="0"/>
            </a:endParaRPr>
          </a:p>
          <a:p>
            <a:endParaRPr lang="es-MX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1200" dirty="0" smtClean="0">
                <a:latin typeface="Arial" pitchFamily="34" charset="0"/>
                <a:cs typeface="Arial" pitchFamily="34" charset="0"/>
              </a:rPr>
              <a:t>En la actualidad este tipo de microorganismos han atraído  la atención de los científicos en busca de estrategias biotecnológicas  para la agricultura sustentable convirtiendo a los microorganismos  endófitos  como potencial  agente de control biológico, inhibiendo  el desarrollo de las enfermedades  atreves de la activación de mecanismos de defensa en la planta. </a:t>
            </a:r>
          </a:p>
          <a:p>
            <a:endParaRPr lang="es-MX" sz="1200" dirty="0" smtClean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FED1-7348-4226-87AB-3A01628C4179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3168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FED1-7348-4226-87AB-3A01628C4179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9352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base a los resultados obtenidos a partir de este trabajo se obtuvieron  aislados con diferentes características  morfológicas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4FED1-7348-4226-87AB-3A01628C4179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48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9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732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56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9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10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17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870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39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054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931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764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E29DD-9801-41F8-BADF-6520528B7B71}" type="datetimeFigureOut">
              <a:rPr lang="es-MX" smtClean="0"/>
              <a:t>23/10/2014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EB574-344F-4D4C-91CB-0CD4AEA5C29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666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microsoft.com/office/2007/relationships/hdphoto" Target="../media/hdphoto9.wdp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microsoft.com/office/2007/relationships/hdphoto" Target="../media/hdphoto10.wdp"/><Relationship Id="rId5" Type="http://schemas.openxmlformats.org/officeDocument/2006/relationships/image" Target="../media/image14.jpe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5"/>
          <a:stretch/>
        </p:blipFill>
        <p:spPr bwMode="auto">
          <a:xfrm>
            <a:off x="0" y="-22474"/>
            <a:ext cx="9144000" cy="687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63688" y="1713434"/>
            <a:ext cx="6984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BACTERIAS ENDÓFITAS: </a:t>
            </a:r>
            <a:r>
              <a:rPr lang="es-MX" sz="3200" b="1" dirty="0" smtClean="0"/>
              <a:t>UNA </a:t>
            </a:r>
            <a:r>
              <a:rPr lang="es-MX" sz="3200" b="1" dirty="0"/>
              <a:t>ALTERNATIVA PARA CONTROL BIOLÓGICO DEL CULTIVO DE TOMATE </a:t>
            </a:r>
            <a:endParaRPr lang="es-MX" sz="3200" b="1" dirty="0" smtClean="0"/>
          </a:p>
          <a:p>
            <a:pPr algn="ctr"/>
            <a:r>
              <a:rPr lang="es-MX" sz="3200" b="1" dirty="0" smtClean="0"/>
              <a:t>EN </a:t>
            </a:r>
            <a:r>
              <a:rPr lang="es-MX" sz="3200" b="1" dirty="0"/>
              <a:t>EL ESTADO DE SINALOA</a:t>
            </a:r>
            <a:endParaRPr lang="es-MX" sz="3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131840" y="4533547"/>
            <a:ext cx="5616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" pitchFamily="34" charset="0"/>
                <a:cs typeface="Arial" pitchFamily="34" charset="0"/>
              </a:rPr>
              <a:t>Presentan</a:t>
            </a:r>
            <a:endParaRPr lang="es-MX" sz="23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2300" b="1" dirty="0" smtClean="0">
                <a:latin typeface="Arial" pitchFamily="34" charset="0"/>
                <a:cs typeface="Arial" pitchFamily="34" charset="0"/>
              </a:rPr>
              <a:t>Rubén  Enrique  Flores  Sánchez</a:t>
            </a:r>
          </a:p>
          <a:p>
            <a:pPr algn="ctr"/>
            <a:r>
              <a:rPr lang="es-MX" sz="2300" b="1" dirty="0" err="1" smtClean="0">
                <a:latin typeface="Arial" pitchFamily="34" charset="0"/>
                <a:cs typeface="Arial" pitchFamily="34" charset="0"/>
              </a:rPr>
              <a:t>Jesus</a:t>
            </a:r>
            <a:r>
              <a:rPr lang="es-MX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300" b="1" dirty="0" err="1" smtClean="0">
                <a:latin typeface="Arial" pitchFamily="34" charset="0"/>
                <a:cs typeface="Arial" pitchFamily="34" charset="0"/>
              </a:rPr>
              <a:t>Efren</a:t>
            </a:r>
            <a:r>
              <a:rPr lang="es-MX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300" b="1" dirty="0" err="1" smtClean="0">
                <a:latin typeface="Arial" pitchFamily="34" charset="0"/>
                <a:cs typeface="Arial" pitchFamily="34" charset="0"/>
              </a:rPr>
              <a:t>Lopez</a:t>
            </a:r>
            <a:r>
              <a:rPr lang="es-MX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300" b="1" dirty="0" err="1">
                <a:latin typeface="Arial" pitchFamily="34" charset="0"/>
                <a:cs typeface="Arial" pitchFamily="34" charset="0"/>
              </a:rPr>
              <a:t>L</a:t>
            </a:r>
            <a:r>
              <a:rPr lang="es-MX" sz="2300" b="1" dirty="0" err="1" smtClean="0">
                <a:latin typeface="Arial" pitchFamily="34" charset="0"/>
                <a:cs typeface="Arial" pitchFamily="34" charset="0"/>
              </a:rPr>
              <a:t>opez</a:t>
            </a:r>
            <a:endParaRPr lang="es-MX" sz="23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23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2300" b="1" dirty="0" smtClean="0">
                <a:latin typeface="Arial" pitchFamily="34" charset="0"/>
                <a:cs typeface="Arial" pitchFamily="34" charset="0"/>
              </a:rPr>
              <a:t>  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" r="14634" b="11648"/>
          <a:stretch/>
        </p:blipFill>
        <p:spPr bwMode="auto">
          <a:xfrm>
            <a:off x="30702" y="-125908"/>
            <a:ext cx="1616760" cy="1898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891919" y="346400"/>
            <a:ext cx="5360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C00000"/>
                </a:solidFill>
              </a:rPr>
              <a:t>UNIVERSIDAD DE OCCIDENTE   Unidad Guasave</a:t>
            </a:r>
            <a:endParaRPr lang="es-MX" sz="2800" b="1" dirty="0">
              <a:solidFill>
                <a:srgbClr val="C00000"/>
              </a:solidFill>
            </a:endParaRPr>
          </a:p>
        </p:txBody>
      </p:sp>
      <p:pic>
        <p:nvPicPr>
          <p:cNvPr id="10" name="Picture 6" descr="http://triplenlace.com/wp-content/uploads/2013/02/tomates-ecol%C3%B3gicos-triplenlace.com_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0" b="93711" l="44167" r="94375">
                        <a14:foregroundMark x1="64583" y1="19811" x2="64583" y2="19811"/>
                        <a14:foregroundMark x1="65833" y1="22327" x2="65833" y2="22327"/>
                        <a14:foregroundMark x1="67083" y1="26730" x2="67083" y2="26730"/>
                        <a14:foregroundMark x1="68333" y1="33019" x2="68333" y2="33019"/>
                        <a14:foregroundMark x1="67917" y1="40881" x2="67917" y2="40881"/>
                        <a14:foregroundMark x1="67292" y1="49057" x2="67292" y2="49057"/>
                        <a14:foregroundMark x1="62917" y1="53459" x2="62917" y2="53459"/>
                        <a14:foregroundMark x1="64792" y1="13522" x2="64792" y2="13522"/>
                        <a14:foregroundMark x1="66042" y1="5660" x2="66042" y2="5660"/>
                        <a14:foregroundMark x1="76250" y1="38365" x2="76250" y2="38365"/>
                        <a14:foregroundMark x1="73125" y1="20440" x2="73125" y2="20440"/>
                        <a14:foregroundMark x1="63750" y1="16352" x2="63750" y2="16352"/>
                        <a14:foregroundMark x1="63750" y1="9119" x2="63750" y2="9119"/>
                        <a14:foregroundMark x1="59583" y1="31132" x2="59583" y2="31132"/>
                        <a14:foregroundMark x1="58958" y1="26101" x2="58958" y2="26101"/>
                        <a14:foregroundMark x1="58958" y1="23899" x2="58958" y2="23899"/>
                        <a14:foregroundMark x1="68958" y1="44654" x2="68958" y2="44654"/>
                        <a14:foregroundMark x1="78333" y1="48428" x2="78333" y2="48428"/>
                        <a14:foregroundMark x1="80625" y1="44340" x2="80625" y2="44340"/>
                        <a14:foregroundMark x1="81250" y1="41824" x2="81250" y2="41824"/>
                        <a14:foregroundMark x1="79792" y1="46855" x2="79792" y2="46855"/>
                        <a14:backgroundMark x1="79583" y1="13522" x2="79583" y2="13522"/>
                        <a14:backgroundMark x1="84167" y1="16981" x2="84167" y2="16981"/>
                        <a14:backgroundMark x1="86667" y1="25157" x2="86667" y2="25157"/>
                        <a14:backgroundMark x1="84583" y1="32704" x2="84583" y2="32704"/>
                        <a14:backgroundMark x1="87292" y1="30818" x2="87292" y2="30818"/>
                        <a14:backgroundMark x1="86458" y1="21384" x2="86458" y2="21384"/>
                        <a14:backgroundMark x1="75417" y1="35220" x2="75417" y2="35220"/>
                        <a14:backgroundMark x1="75417" y1="35220" x2="75417" y2="35220"/>
                        <a14:backgroundMark x1="84167" y1="37107" x2="84167" y2="37107"/>
                        <a14:backgroundMark x1="71458" y1="18553" x2="71458" y2="18553"/>
                        <a14:backgroundMark x1="74375" y1="17296" x2="74375" y2="17296"/>
                        <a14:backgroundMark x1="72500" y1="35535" x2="72500" y2="35535"/>
                        <a14:backgroundMark x1="73125" y1="36164" x2="73125" y2="36164"/>
                        <a14:backgroundMark x1="71042" y1="21384" x2="71042" y2="21384"/>
                        <a14:backgroundMark x1="76042" y1="38365" x2="76042" y2="38365"/>
                        <a14:backgroundMark x1="76042" y1="38365" x2="76042" y2="38365"/>
                        <a14:backgroundMark x1="81458" y1="41195" x2="81458" y2="41195"/>
                        <a14:backgroundMark x1="80833" y1="44340" x2="80833" y2="44340"/>
                        <a14:backgroundMark x1="80000" y1="46541" x2="80000" y2="46541"/>
                        <a14:backgroundMark x1="77917" y1="49057" x2="77917" y2="49057"/>
                        <a14:backgroundMark x1="81458" y1="39937" x2="81458" y2="39937"/>
                        <a14:backgroundMark x1="81250" y1="43082" x2="81250" y2="43082"/>
                        <a14:backgroundMark x1="84375" y1="37736" x2="84375" y2="37736"/>
                        <a14:backgroundMark x1="73333" y1="20440" x2="73333" y2="20440"/>
                        <a14:backgroundMark x1="81875" y1="33648" x2="81875" y2="33648"/>
                        <a14:backgroundMark x1="78125" y1="35849" x2="78125" y2="35849"/>
                        <a14:backgroundMark x1="77917" y1="39623" x2="77917" y2="39623"/>
                        <a14:backgroundMark x1="77917" y1="39623" x2="83333" y2="35849"/>
                        <a14:backgroundMark x1="84792" y1="39937" x2="84375" y2="42767"/>
                        <a14:backgroundMark x1="70417" y1="20126" x2="70417" y2="20126"/>
                        <a14:backgroundMark x1="84583" y1="52201" x2="84583" y2="52201"/>
                        <a14:backgroundMark x1="83542" y1="48113" x2="83542" y2="48113"/>
                        <a14:backgroundMark x1="86458" y1="55346" x2="86458" y2="55346"/>
                        <a14:backgroundMark x1="86875" y1="59119" x2="86875" y2="59119"/>
                        <a14:backgroundMark x1="87083" y1="61635" x2="87083" y2="61635"/>
                        <a14:backgroundMark x1="78125" y1="50943" x2="78125" y2="50943"/>
                        <a14:backgroundMark x1="81042" y1="53145" x2="81042" y2="53145"/>
                        <a14:backgroundMark x1="87917" y1="64465" x2="87917" y2="64465"/>
                        <a14:backgroundMark x1="86042" y1="61635" x2="86042" y2="61635"/>
                        <a14:backgroundMark x1="83333" y1="58491" x2="83333" y2="58491"/>
                        <a14:backgroundMark x1="80833" y1="55031" x2="80833" y2="55031"/>
                        <a14:backgroundMark x1="81250" y1="56289" x2="81250" y2="56289"/>
                        <a14:backgroundMark x1="82500" y1="56918" x2="82500" y2="56918"/>
                        <a14:backgroundMark x1="87708" y1="68239" x2="87708" y2="68239"/>
                        <a14:backgroundMark x1="66042" y1="6604" x2="66042" y2="6604"/>
                        <a14:backgroundMark x1="67083" y1="9748" x2="67083" y2="9748"/>
                        <a14:backgroundMark x1="70625" y1="24214" x2="70625" y2="24214"/>
                        <a14:backgroundMark x1="84583" y1="42453" x2="84583" y2="42453"/>
                        <a14:backgroundMark x1="82292" y1="36792" x2="82292" y2="36792"/>
                        <a14:backgroundMark x1="78958" y1="39623" x2="78958" y2="39623"/>
                        <a14:backgroundMark x1="80625" y1="44340" x2="80625" y2="44340"/>
                        <a14:backgroundMark x1="81042" y1="41195" x2="81042" y2="41195"/>
                        <a14:backgroundMark x1="80000" y1="38679" x2="80000" y2="38679"/>
                        <a14:backgroundMark x1="78333" y1="38050" x2="78333" y2="3805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20" t="6292" r="11625" b="6348"/>
          <a:stretch/>
        </p:blipFill>
        <p:spPr bwMode="auto">
          <a:xfrm rot="20518327" flipH="1">
            <a:off x="-434362" y="2624348"/>
            <a:ext cx="2003147" cy="426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538998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b="1" dirty="0">
                <a:latin typeface="Arial" pitchFamily="34" charset="0"/>
                <a:cs typeface="Arial" pitchFamily="34" charset="0"/>
              </a:rPr>
              <a:t>Asesora </a:t>
            </a:r>
          </a:p>
          <a:p>
            <a:pPr algn="ctr"/>
            <a:r>
              <a:rPr lang="es-MX" b="1" dirty="0">
                <a:latin typeface="Arial" pitchFamily="34" charset="0"/>
                <a:cs typeface="Arial" pitchFamily="34" charset="0"/>
              </a:rPr>
              <a:t>Dra. Rosa María Longoria Espinoza</a:t>
            </a:r>
          </a:p>
        </p:txBody>
      </p:sp>
    </p:spTree>
    <p:extLst>
      <p:ext uri="{BB962C8B-B14F-4D97-AF65-F5344CB8AC3E}">
        <p14:creationId xmlns:p14="http://schemas.microsoft.com/office/powerpoint/2010/main" val="16488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5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51520" y="907359"/>
            <a:ext cx="77768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s-MX" sz="2000" b="1" dirty="0">
                <a:latin typeface="Arial" pitchFamily="34" charset="0"/>
                <a:cs typeface="Arial" pitchFamily="34" charset="0"/>
              </a:rPr>
              <a:t>Programa Educativo.</a:t>
            </a:r>
          </a:p>
          <a:p>
            <a:pPr marL="0" lvl="1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Generación de investigación involucrando alumnos en estancia académica, verano científico y prestadores de servicio Social, que a su vez generen tesis de Licenciatura.</a:t>
            </a:r>
          </a:p>
          <a:p>
            <a:pPr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Sector Social.</a:t>
            </a:r>
          </a:p>
          <a:p>
            <a:pPr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Directamente a los Productores de Hortalizas de la región, ofreciendo alternativas de control biológico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sustentable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en el cultivo de tomate.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000" b="1" dirty="0">
                <a:latin typeface="Arial" pitchFamily="34" charset="0"/>
                <a:cs typeface="Arial" pitchFamily="34" charset="0"/>
              </a:rPr>
              <a:t>Sector institucional. </a:t>
            </a:r>
          </a:p>
          <a:p>
            <a:pPr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 Favorecer la consolidación del cuerpo académico,  de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FITOPATOLOGIA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y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GENOTOXICOLOGIA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de la universidad de occidente  de que maneja como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línea de investigación 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ETIOLOGÍA, EPIDEMIOLOGÍA Y MANEJO DE ENFERMEDADES EN HORTALIZAS.</a:t>
            </a:r>
            <a:endParaRPr lang="es-MX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27406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IMPACTOS DEL PROYECTO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268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-12009"/>
            <a:ext cx="3707905" cy="276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4"/>
          <a:stretch/>
        </p:blipFill>
        <p:spPr bwMode="auto">
          <a:xfrm>
            <a:off x="1" y="4866799"/>
            <a:ext cx="3881302" cy="199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81" y="-6329"/>
            <a:ext cx="2016223" cy="277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16" y="2769945"/>
            <a:ext cx="1656592" cy="209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Ruben\Documents\PROLLECTO UDEO serbicio social\imajenes de proyecto\DSC025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5" r="10909" b="1"/>
          <a:stretch/>
        </p:blipFill>
        <p:spPr bwMode="auto">
          <a:xfrm>
            <a:off x="-407" y="2790220"/>
            <a:ext cx="2987823" cy="211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47" y="4880795"/>
            <a:ext cx="1853954" cy="1977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C:\Users\Ruben\Documents\PROLLECTO UDEO serbicio social\FOTOS DE LAS RECIEMBRAS DE BACTERIA ENDOFITAS\DSC0317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25439" r="30041" b="4552"/>
          <a:stretch/>
        </p:blipFill>
        <p:spPr bwMode="auto">
          <a:xfrm>
            <a:off x="3881304" y="4886238"/>
            <a:ext cx="1872748" cy="1977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83" y="4866798"/>
            <a:ext cx="1636197" cy="1977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362"/>
            <a:ext cx="1441549" cy="120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4823521" y="2982480"/>
            <a:ext cx="432048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MX" sz="4800" b="1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GRACIAS POR </a:t>
            </a:r>
            <a:endParaRPr lang="es-MX" sz="4800" b="1" kern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+mj-ea"/>
              <a:cs typeface="+mj-cs"/>
            </a:endParaRPr>
          </a:p>
          <a:p>
            <a:r>
              <a:rPr lang="es-MX" sz="4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SU ATENCI</a:t>
            </a:r>
            <a:r>
              <a:rPr lang="es-MX" sz="4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  <a:sym typeface="Wingdings" pitchFamily="2" charset="2"/>
              </a:rPr>
              <a:t>Ó</a:t>
            </a:r>
            <a:r>
              <a:rPr lang="es-MX" sz="4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N.</a:t>
            </a:r>
            <a:endParaRPr lang="es-MX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431467" cy="156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Ruben\Pictures\imajenes de proyecto\DSC025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68" y="0"/>
            <a:ext cx="2007757" cy="276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" y="2420888"/>
            <a:ext cx="11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07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43"/>
            <a:ext cx="9144000" cy="687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77788" y="1898193"/>
            <a:ext cx="475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100" dirty="0" smtClean="0">
                <a:latin typeface="Arial" pitchFamily="34" charset="0"/>
                <a:cs typeface="Arial" pitchFamily="34" charset="0"/>
              </a:rPr>
              <a:t>La agricultura es una de las principales fuentes de desarrollo de la economía de nuestro país. Sinaloa es uno de los productores y exportadores de hortalizas más importantes, siendo su principal mercado Norteamérica.</a:t>
            </a:r>
          </a:p>
          <a:p>
            <a:pPr algn="just"/>
            <a:endParaRPr lang="es-ES" sz="21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S" sz="2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2100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ES" sz="2100" dirty="0">
                <a:latin typeface="Arial" pitchFamily="34" charset="0"/>
                <a:cs typeface="Arial" pitchFamily="34" charset="0"/>
              </a:rPr>
              <a:t>los últimos años se ha observado una reducción en la producción de hortalizas en Sinaloa debido a la presencia de agentes </a:t>
            </a:r>
            <a:r>
              <a:rPr lang="es-ES" sz="2100" dirty="0" smtClean="0">
                <a:latin typeface="Arial" pitchFamily="34" charset="0"/>
                <a:cs typeface="Arial" pitchFamily="34" charset="0"/>
              </a:rPr>
              <a:t>fitopatógenos</a:t>
            </a:r>
            <a:r>
              <a:rPr lang="es-ES" sz="2100" dirty="0">
                <a:latin typeface="Arial" pitchFamily="34" charset="0"/>
                <a:cs typeface="Arial" pitchFamily="34" charset="0"/>
              </a:rPr>
              <a:t>.</a:t>
            </a:r>
            <a:endParaRPr lang="es-ES" sz="2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506024" y="6407414"/>
            <a:ext cx="2193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(</a:t>
            </a:r>
            <a:r>
              <a:rPr lang="es-MX" dirty="0" err="1" smtClean="0"/>
              <a:t>Rosenblueth</a:t>
            </a:r>
            <a:r>
              <a:rPr lang="es-MX" dirty="0" smtClean="0"/>
              <a:t> , </a:t>
            </a:r>
            <a:r>
              <a:rPr lang="es-MX" dirty="0"/>
              <a:t>2006)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2" b="100000" l="9798" r="96579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39" t="53329" r="14763" b="1724"/>
          <a:stretch/>
        </p:blipFill>
        <p:spPr bwMode="auto">
          <a:xfrm>
            <a:off x="5646706" y="2840007"/>
            <a:ext cx="2745790" cy="297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" b="98251" l="3560" r="9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4"/>
          <a:stretch/>
        </p:blipFill>
        <p:spPr bwMode="auto">
          <a:xfrm flipH="1">
            <a:off x="6421748" y="4896596"/>
            <a:ext cx="216881" cy="25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" b="98251" l="3560" r="9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4"/>
          <a:stretch/>
        </p:blipFill>
        <p:spPr bwMode="auto">
          <a:xfrm flipH="1">
            <a:off x="6235706" y="3779204"/>
            <a:ext cx="180022" cy="20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5" b="98251" l="3560" r="9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4"/>
          <a:stretch/>
        </p:blipFill>
        <p:spPr bwMode="auto">
          <a:xfrm flipH="1">
            <a:off x="6866805" y="4103654"/>
            <a:ext cx="180019" cy="20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" b="98251" l="3560" r="9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4"/>
          <a:stretch/>
        </p:blipFill>
        <p:spPr bwMode="auto">
          <a:xfrm flipH="1">
            <a:off x="6066266" y="3284984"/>
            <a:ext cx="180019" cy="20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" b="98251" l="3560" r="9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4"/>
          <a:stretch/>
        </p:blipFill>
        <p:spPr bwMode="auto">
          <a:xfrm>
            <a:off x="7587535" y="3822073"/>
            <a:ext cx="144016" cy="16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" b="98251" l="3560" r="9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4"/>
          <a:stretch/>
        </p:blipFill>
        <p:spPr bwMode="auto">
          <a:xfrm flipH="1">
            <a:off x="6908003" y="3402516"/>
            <a:ext cx="180019" cy="20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 rot="20662843">
            <a:off x="7083146" y="4434931"/>
            <a:ext cx="176202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60% </a:t>
            </a:r>
            <a:endParaRPr lang="es-MX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9552" y="251357"/>
            <a:ext cx="6575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IMPORTANCIA ECONÓMICA DEL CULTIVO DE TOMATE</a:t>
            </a:r>
            <a:endParaRPr lang="es-MX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31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04"/>
            <a:ext cx="9149360" cy="687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83568" y="2039629"/>
            <a:ext cx="741682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L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a comunidad científica esta en busca de estrategias biotecnológicas  para una agricultura sustentable.</a:t>
            </a:r>
          </a:p>
          <a:p>
            <a:pPr algn="just"/>
            <a:endParaRPr lang="es-MX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s-MX" sz="2400" dirty="0" smtClean="0">
                <a:latin typeface="Arial" pitchFamily="34" charset="0"/>
                <a:cs typeface="Arial" pitchFamily="34" charset="0"/>
              </a:rPr>
              <a:t>Microorganismos  endófitos  como potencial  agente de control biológico. </a:t>
            </a:r>
          </a:p>
          <a:p>
            <a:pPr algn="just"/>
            <a:endParaRPr lang="es-MX" sz="23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732240" y="6180639"/>
            <a:ext cx="2135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(</a:t>
            </a:r>
            <a:r>
              <a:rPr lang="es-MX" dirty="0" err="1" smtClean="0"/>
              <a:t>Rosenblueth</a:t>
            </a:r>
            <a:r>
              <a:rPr lang="es-MX" dirty="0" smtClean="0"/>
              <a:t>, </a:t>
            </a:r>
            <a:r>
              <a:rPr lang="es-MX" dirty="0"/>
              <a:t>2006)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776920" y="404664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endParaRPr lang="es-MX" sz="2400" dirty="0">
              <a:solidFill>
                <a:prstClr val="black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83568" y="54868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Trebuchet MS" pitchFamily="34" charset="0"/>
              </a:rPr>
              <a:t>IMPORTANCIA DE MICROORGANISMOS ENDÓFITOS </a:t>
            </a:r>
            <a:endParaRPr lang="es-MX" sz="2400" b="1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8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732240" y="6471972"/>
            <a:ext cx="230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buClr>
                <a:srgbClr val="465E9C"/>
              </a:buClr>
              <a:buSzPct val="73000"/>
            </a:pPr>
            <a:r>
              <a:rPr lang="es-MX" dirty="0" smtClean="0">
                <a:solidFill>
                  <a:prstClr val="black"/>
                </a:solidFill>
              </a:rPr>
              <a:t>(</a:t>
            </a:r>
            <a:r>
              <a:rPr lang="es-MX" dirty="0" err="1" smtClean="0">
                <a:solidFill>
                  <a:prstClr val="black"/>
                </a:solidFill>
              </a:rPr>
              <a:t>Reinhold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i="1" dirty="0">
                <a:solidFill>
                  <a:prstClr val="black"/>
                </a:solidFill>
              </a:rPr>
              <a:t>et al.,</a:t>
            </a:r>
            <a:r>
              <a:rPr lang="es-MX" dirty="0" smtClean="0">
                <a:solidFill>
                  <a:prstClr val="black"/>
                </a:solidFill>
              </a:rPr>
              <a:t>2011</a:t>
            </a:r>
            <a:r>
              <a:rPr lang="es-MX" dirty="0">
                <a:solidFill>
                  <a:prstClr val="black"/>
                </a:solidFill>
              </a:rPr>
              <a:t>)</a:t>
            </a:r>
            <a:r>
              <a:rPr lang="es-MX" dirty="0" smtClean="0">
                <a:solidFill>
                  <a:prstClr val="black"/>
                </a:solidFill>
              </a:rPr>
              <a:t>  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6" name="Picture 2" descr="C:\Users\Ruben\Pictures\Adaptaciones-metab+¦licas-FOTO-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6552728" cy="542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9050" y="262773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INTERACCIÓN ENDÓFITO – PLANTA </a:t>
            </a:r>
            <a:endParaRPr lang="es-MX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54968"/>
          </a:xfrm>
        </p:spPr>
        <p:txBody>
          <a:bodyPr>
            <a:normAutofit/>
          </a:bodyPr>
          <a:lstStyle/>
          <a:p>
            <a:r>
              <a:rPr lang="es-MX" sz="2800" b="1" kern="0" noProof="0" dirty="0" smtClean="0">
                <a:latin typeface="Arial" pitchFamily="34" charset="0"/>
                <a:cs typeface="Arial" pitchFamily="34" charset="0"/>
              </a:rPr>
              <a:t>JUSTIFICACIÓN.</a:t>
            </a:r>
            <a:endParaRPr lang="es-MX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84068" y="1412776"/>
            <a:ext cx="75163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Arial" pitchFamily="34" charset="0"/>
                <a:cs typeface="Arial" pitchFamily="34" charset="0"/>
              </a:rPr>
              <a:t>Debido a la importancia económica del cultivo de tomate en el estado de Sinaloa y la alta incidencia de agentes fitopatógenos que atacan a dicho cultivo se requiere el desarrollo de estrategias altamente específicas, eficientes y rápidas que permitan  un mejor manejo de las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enfermedades. </a:t>
            </a:r>
          </a:p>
          <a:p>
            <a:pPr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000" dirty="0" smtClean="0">
                <a:latin typeface="Arial" pitchFamily="34" charset="0"/>
                <a:cs typeface="Arial" pitchFamily="34" charset="0"/>
              </a:rPr>
              <a:t>sin embargo es poca la evidencia experimental sobre la interacción de bacterias endófitas en plantas de tomate; el conocimiento de estos procesos simbióticos abre la posibilidad de hacer una agricultura sustentable utilizando a las bacterias como potenciales controladores de patógenos. </a:t>
            </a:r>
            <a:endParaRPr lang="es-MX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6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574"/>
            <a:ext cx="9144000" cy="689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4766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0" normalizeH="0" baseline="0" noProof="0" dirty="0" smtClean="0"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OBJETIVO</a:t>
            </a:r>
            <a:endParaRPr kumimoji="0" lang="es-MX" sz="1800" b="1" i="0" u="none" strike="noStrike" kern="0" normalizeH="0" baseline="0" noProof="0" dirty="0" smtClean="0">
              <a:uLnTx/>
              <a:uFillTx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230642" y="1412776"/>
            <a:ext cx="686974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v"/>
            </a:pPr>
            <a:r>
              <a:rPr lang="es-MX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Aislamiento e identificación de bacterias endófitas en plantas de tomate (</a:t>
            </a:r>
            <a:r>
              <a:rPr lang="es-MX" sz="2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Lycopersicum</a:t>
            </a:r>
            <a:r>
              <a:rPr lang="es-MX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2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esculentum</a:t>
            </a:r>
            <a:r>
              <a:rPr lang="es-MX" sz="20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lvl="0" algn="just"/>
            <a:endParaRPr lang="es-MX" sz="20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0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MX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OBJETIVOS </a:t>
            </a:r>
            <a:r>
              <a:rPr lang="es-MX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ESPECIFICOS</a:t>
            </a:r>
          </a:p>
          <a:p>
            <a:pPr lvl="0" algn="just"/>
            <a:endParaRPr lang="es-MX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endParaRPr lang="es-MX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es-MX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Establecimiento </a:t>
            </a:r>
            <a:r>
              <a:rPr lang="es-MX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 plantas de tomate en condiciones de   </a:t>
            </a:r>
            <a:r>
              <a:rPr lang="es-MX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vitro </a:t>
            </a:r>
            <a:r>
              <a:rPr lang="es-MX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s-MX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invernadero.</a:t>
            </a:r>
            <a:endParaRPr lang="es-MX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endParaRPr lang="es-MX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es-MX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Aislamiento y purificación de la microbiota endógena.</a:t>
            </a:r>
          </a:p>
          <a:p>
            <a:pPr marL="285750" lvl="0" indent="-285750" algn="just">
              <a:buFont typeface="Wingdings" pitchFamily="2" charset="2"/>
              <a:buChar char="v"/>
            </a:pPr>
            <a:endParaRPr lang="es-MX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es-MX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Caracterizar molecularmente las cepas de bacterias endófitas encontradas en las plantas de </a:t>
            </a:r>
            <a:r>
              <a:rPr lang="es-MX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tomate. </a:t>
            </a:r>
          </a:p>
        </p:txBody>
      </p:sp>
    </p:spTree>
    <p:extLst>
      <p:ext uri="{BB962C8B-B14F-4D97-AF65-F5344CB8AC3E}">
        <p14:creationId xmlns:p14="http://schemas.microsoft.com/office/powerpoint/2010/main" val="36773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76"/>
            <a:ext cx="9144000" cy="689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xfrm>
            <a:off x="3102049" y="116632"/>
            <a:ext cx="29210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MX" sz="2800" b="1" kern="0" dirty="0" smtClean="0">
                <a:latin typeface="Trebuchet MS" pitchFamily="34" charset="0"/>
                <a:cs typeface="Arial" pitchFamily="34" charset="0"/>
              </a:rPr>
              <a:t>METODOLOGÍA</a:t>
            </a:r>
            <a:r>
              <a:rPr lang="es-MX" sz="2800" b="1" kern="0" dirty="0" smtClean="0">
                <a:latin typeface="Trebuchet MS" pitchFamily="34" charset="0"/>
              </a:rPr>
              <a:t>  </a:t>
            </a:r>
            <a:endParaRPr lang="es-MX" sz="2800" b="1" kern="0" dirty="0">
              <a:latin typeface="Trebuchet MS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477697" y="836712"/>
            <a:ext cx="197720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000" dirty="0" smtClean="0"/>
              <a:t>Material vegetal</a:t>
            </a:r>
            <a:endParaRPr lang="es-MX" sz="2000" dirty="0"/>
          </a:p>
        </p:txBody>
      </p:sp>
      <p:sp>
        <p:nvSpPr>
          <p:cNvPr id="23" name="22 Cerrar llave"/>
          <p:cNvSpPr/>
          <p:nvPr/>
        </p:nvSpPr>
        <p:spPr>
          <a:xfrm rot="16200000">
            <a:off x="4506266" y="-1283497"/>
            <a:ext cx="389565" cy="5638096"/>
          </a:xfrm>
          <a:prstGeom prst="rightBrace">
            <a:avLst>
              <a:gd name="adj1" fmla="val 0"/>
              <a:gd name="adj2" fmla="val 4534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31" name="30 Conector recto de flecha"/>
          <p:cNvCxnSpPr/>
          <p:nvPr/>
        </p:nvCxnSpPr>
        <p:spPr>
          <a:xfrm>
            <a:off x="1761807" y="3275003"/>
            <a:ext cx="971797" cy="3700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1" name="2050 Conector recto de flecha"/>
          <p:cNvCxnSpPr/>
          <p:nvPr/>
        </p:nvCxnSpPr>
        <p:spPr>
          <a:xfrm flipH="1">
            <a:off x="6329140" y="3269321"/>
            <a:ext cx="960188" cy="4477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3" name="2052 Conector recto de flecha"/>
          <p:cNvCxnSpPr/>
          <p:nvPr/>
        </p:nvCxnSpPr>
        <p:spPr>
          <a:xfrm flipH="1">
            <a:off x="4427760" y="3205145"/>
            <a:ext cx="9074" cy="2238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54" name="2053 CuadroTexto"/>
          <p:cNvSpPr txBox="1"/>
          <p:nvPr/>
        </p:nvSpPr>
        <p:spPr>
          <a:xfrm>
            <a:off x="2992137" y="3481263"/>
            <a:ext cx="288032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Arial" pitchFamily="34" charset="0"/>
                <a:cs typeface="Arial" pitchFamily="34" charset="0"/>
              </a:rPr>
              <a:t>Diluciones  10</a:t>
            </a:r>
            <a:r>
              <a:rPr lang="es-MX" sz="1400" baseline="30000" dirty="0" smtClean="0">
                <a:latin typeface="Arial" pitchFamily="34" charset="0"/>
                <a:cs typeface="Arial" pitchFamily="34" charset="0"/>
              </a:rPr>
              <a:t>-1     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10</a:t>
            </a:r>
            <a:r>
              <a:rPr lang="es-MX" sz="1400" baseline="30000" dirty="0">
                <a:latin typeface="Arial" pitchFamily="34" charset="0"/>
                <a:cs typeface="Arial" pitchFamily="34" charset="0"/>
              </a:rPr>
              <a:t>-2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  10</a:t>
            </a:r>
            <a:r>
              <a:rPr lang="es-MX" sz="1400" baseline="30000" dirty="0">
                <a:latin typeface="Arial" pitchFamily="34" charset="0"/>
                <a:cs typeface="Arial" pitchFamily="34" charset="0"/>
              </a:rPr>
              <a:t>-3   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10</a:t>
            </a:r>
            <a:r>
              <a:rPr lang="es-MX" sz="1400" baseline="30000" dirty="0">
                <a:latin typeface="Arial" pitchFamily="34" charset="0"/>
                <a:cs typeface="Arial" pitchFamily="34" charset="0"/>
              </a:rPr>
              <a:t>-4         </a:t>
            </a:r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4411140" y="3933056"/>
            <a:ext cx="300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3454281" y="4283804"/>
            <a:ext cx="191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Medios de cultivo</a:t>
            </a:r>
            <a:endParaRPr lang="es-MX" dirty="0"/>
          </a:p>
        </p:txBody>
      </p:sp>
      <p:cxnSp>
        <p:nvCxnSpPr>
          <p:cNvPr id="28" name="27 Conector recto de flecha"/>
          <p:cNvCxnSpPr>
            <a:stCxn id="26" idx="3"/>
          </p:cNvCxnSpPr>
          <p:nvPr/>
        </p:nvCxnSpPr>
        <p:spPr>
          <a:xfrm>
            <a:off x="5371006" y="4468470"/>
            <a:ext cx="29727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stCxn id="26" idx="1"/>
          </p:cNvCxnSpPr>
          <p:nvPr/>
        </p:nvCxnSpPr>
        <p:spPr>
          <a:xfrm flipH="1">
            <a:off x="3188733" y="4468470"/>
            <a:ext cx="2655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48" name="2047 CuadroTexto"/>
          <p:cNvSpPr txBox="1"/>
          <p:nvPr/>
        </p:nvSpPr>
        <p:spPr>
          <a:xfrm>
            <a:off x="5983560" y="4283804"/>
            <a:ext cx="158417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Agar nutritivo</a:t>
            </a:r>
            <a:endParaRPr lang="es-MX" dirty="0"/>
          </a:p>
        </p:txBody>
      </p:sp>
      <p:sp>
        <p:nvSpPr>
          <p:cNvPr id="2049" name="2048 CuadroTexto"/>
          <p:cNvSpPr txBox="1"/>
          <p:nvPr/>
        </p:nvSpPr>
        <p:spPr>
          <a:xfrm>
            <a:off x="1381843" y="4017838"/>
            <a:ext cx="172020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(PDA</a:t>
            </a:r>
            <a:r>
              <a:rPr lang="es-MX" dirty="0" smtClean="0"/>
              <a:t>)</a:t>
            </a:r>
            <a:endParaRPr lang="es-MX" dirty="0"/>
          </a:p>
          <a:p>
            <a:pPr algn="ctr"/>
            <a:r>
              <a:rPr lang="es-MX" dirty="0" smtClean="0"/>
              <a:t>Agar dextrosa papa</a:t>
            </a:r>
            <a:endParaRPr lang="es-MX" dirty="0"/>
          </a:p>
        </p:txBody>
      </p:sp>
      <p:cxnSp>
        <p:nvCxnSpPr>
          <p:cNvPr id="2055" name="2054 Conector recto de flecha"/>
          <p:cNvCxnSpPr/>
          <p:nvPr/>
        </p:nvCxnSpPr>
        <p:spPr>
          <a:xfrm>
            <a:off x="4406691" y="4623940"/>
            <a:ext cx="0" cy="3172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56" name="2055 CuadroTexto"/>
          <p:cNvSpPr txBox="1"/>
          <p:nvPr/>
        </p:nvSpPr>
        <p:spPr>
          <a:xfrm>
            <a:off x="3298351" y="5083746"/>
            <a:ext cx="15657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Purificaciones</a:t>
            </a:r>
            <a:endParaRPr lang="es-MX" dirty="0"/>
          </a:p>
        </p:txBody>
      </p:sp>
      <p:sp>
        <p:nvSpPr>
          <p:cNvPr id="2057" name="2056 CuadroTexto"/>
          <p:cNvSpPr txBox="1"/>
          <p:nvPr/>
        </p:nvSpPr>
        <p:spPr>
          <a:xfrm>
            <a:off x="652840" y="5761508"/>
            <a:ext cx="145800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Morfología   microscópica</a:t>
            </a:r>
            <a:endParaRPr lang="es-MX" dirty="0"/>
          </a:p>
        </p:txBody>
      </p:sp>
      <p:sp>
        <p:nvSpPr>
          <p:cNvPr id="2058" name="2057 CuadroTexto"/>
          <p:cNvSpPr txBox="1"/>
          <p:nvPr/>
        </p:nvSpPr>
        <p:spPr>
          <a:xfrm>
            <a:off x="3253112" y="5734997"/>
            <a:ext cx="165618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Caracterización molecular</a:t>
            </a:r>
            <a:endParaRPr lang="es-MX" dirty="0"/>
          </a:p>
        </p:txBody>
      </p:sp>
      <p:sp>
        <p:nvSpPr>
          <p:cNvPr id="2061" name="2060 CuadroTexto"/>
          <p:cNvSpPr txBox="1"/>
          <p:nvPr/>
        </p:nvSpPr>
        <p:spPr>
          <a:xfrm>
            <a:off x="5651215" y="5800744"/>
            <a:ext cx="219152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Análisis filogenético </a:t>
            </a:r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6995375" y="6381328"/>
            <a:ext cx="1922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(Yang </a:t>
            </a:r>
            <a:r>
              <a:rPr lang="es-MX" i="1" dirty="0"/>
              <a:t>et al</a:t>
            </a:r>
            <a:r>
              <a:rPr lang="es-MX" dirty="0" smtClean="0"/>
              <a:t>., </a:t>
            </a:r>
            <a:r>
              <a:rPr lang="es-MX" dirty="0"/>
              <a:t>2011</a:t>
            </a:r>
            <a:r>
              <a:rPr lang="es-MX" dirty="0" smtClean="0"/>
              <a:t>)</a:t>
            </a:r>
            <a:endParaRPr lang="es-MX" dirty="0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2252848" y="6170077"/>
            <a:ext cx="84920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4986947" y="6058162"/>
            <a:ext cx="46795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1386434" y="5309857"/>
            <a:ext cx="1" cy="3359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63" name="2062 Conector recto"/>
          <p:cNvCxnSpPr/>
          <p:nvPr/>
        </p:nvCxnSpPr>
        <p:spPr>
          <a:xfrm flipH="1">
            <a:off x="1375573" y="5268412"/>
            <a:ext cx="86586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3" name="Picture 2" descr="C:\Users\Ruben\Documents\PROLLECTO UDEO serbicio social\imajenes de proyecto\DSC025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7322" b="5737"/>
          <a:stretch/>
        </p:blipFill>
        <p:spPr bwMode="auto">
          <a:xfrm>
            <a:off x="3757456" y="1772816"/>
            <a:ext cx="134968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encrypted-tbn2.gstatic.com/images?q=tbn:ANd9GcTru3FASYRre84iUEMBHUIk-RZ0NKyC1R_6n-vOCt0s3z2cwteR&amp;reload=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475" y="1916832"/>
            <a:ext cx="1356925" cy="101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s://encrypted-tbn1.gstatic.com/images?q=tbn:ANd9GcQY70FM3LsRs4EZrQCtlCh5qnY7e0iRd-vEf-eUaZvgcrHqvvXpu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36" y="1844824"/>
            <a:ext cx="138872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2 Conector recto"/>
          <p:cNvCxnSpPr/>
          <p:nvPr/>
        </p:nvCxnSpPr>
        <p:spPr>
          <a:xfrm flipH="1">
            <a:off x="2241435" y="5268412"/>
            <a:ext cx="9843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393073" y="2923972"/>
            <a:ext cx="92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/>
              <a:t>In vitro</a:t>
            </a:r>
            <a:endParaRPr lang="es-MX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734564" y="2856236"/>
            <a:ext cx="146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Invernadero 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7072048" y="2924944"/>
            <a:ext cx="99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campo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773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253760" y="32283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 smtClean="0">
                <a:latin typeface="Trebuchet MS" pitchFamily="34" charset="0"/>
                <a:cs typeface="Arial" pitchFamily="34" charset="0"/>
              </a:rPr>
              <a:t>RESULTADOS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 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60240" y="678614"/>
            <a:ext cx="12241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i="1" dirty="0" smtClean="0"/>
              <a:t>  In vitro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3796787" y="678614"/>
            <a:ext cx="144016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Invernadero 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6993862" y="692696"/>
            <a:ext cx="103452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 Campo </a:t>
            </a:r>
            <a:endParaRPr lang="es-MX" dirty="0"/>
          </a:p>
        </p:txBody>
      </p:sp>
      <p:pic>
        <p:nvPicPr>
          <p:cNvPr id="11" name="Picture 2" descr="F:\DCIM\101MSDCF\DSC03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736303" cy="3869792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Ruben\Documents\PROLLECTO UDEO serbicio social\FOTOS DE LAS RECIEMBRAS DE BACTERIA ENDOFITAS\DSC031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1406"/>
          <a:stretch/>
        </p:blipFill>
        <p:spPr bwMode="auto">
          <a:xfrm rot="5400000">
            <a:off x="5589430" y="2195545"/>
            <a:ext cx="3869793" cy="2736302"/>
          </a:xfrm>
          <a:prstGeom prst="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DCIM\Camera\IMG538.jpg"/>
          <p:cNvPicPr>
            <a:picLocks noChangeAspect="1" noChangeArrowheads="1"/>
          </p:cNvPicPr>
          <p:nvPr/>
        </p:nvPicPr>
        <p:blipFill rotWithShape="1">
          <a:blip r:embed="rId8" cstate="print"/>
          <a:srcRect b="3852"/>
          <a:stretch/>
        </p:blipFill>
        <p:spPr bwMode="auto">
          <a:xfrm>
            <a:off x="170424" y="1628800"/>
            <a:ext cx="2724260" cy="3869792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1205354" y="5690384"/>
            <a:ext cx="168933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7 col SUN 6366</a:t>
            </a:r>
          </a:p>
          <a:p>
            <a:r>
              <a:rPr lang="es-MX" dirty="0" smtClean="0"/>
              <a:t>3 col HM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955838" y="5616553"/>
            <a:ext cx="118813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10 col THB 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6902666" y="5690384"/>
            <a:ext cx="864096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12 col 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1" y="1411046"/>
            <a:ext cx="27432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Flecha abajo"/>
          <p:cNvSpPr/>
          <p:nvPr/>
        </p:nvSpPr>
        <p:spPr>
          <a:xfrm>
            <a:off x="1331640" y="37890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9" r="13934"/>
          <a:stretch/>
        </p:blipFill>
        <p:spPr bwMode="auto">
          <a:xfrm rot="16200000">
            <a:off x="394676" y="4395277"/>
            <a:ext cx="2255195" cy="267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F:\DCIM\101MSDCF\DSC0307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339" r="1991" b="47237"/>
          <a:stretch/>
        </p:blipFill>
        <p:spPr bwMode="auto">
          <a:xfrm rot="16200000">
            <a:off x="3589724" y="1147088"/>
            <a:ext cx="2208388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60" y="4602805"/>
            <a:ext cx="2736307" cy="22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340768"/>
            <a:ext cx="2632548" cy="215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Flecha abajo"/>
          <p:cNvSpPr/>
          <p:nvPr/>
        </p:nvSpPr>
        <p:spPr>
          <a:xfrm>
            <a:off x="4427984" y="37890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Flecha abajo"/>
          <p:cNvSpPr/>
          <p:nvPr/>
        </p:nvSpPr>
        <p:spPr>
          <a:xfrm>
            <a:off x="7524328" y="37890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" name="Picture 6" descr="C:\Users\Ruben\Documents\PROLLECTO UDEO serbicio social\microscopia esterioscopio\microscopia de campo\colonia2 16x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2" y="4531063"/>
            <a:ext cx="2509477" cy="231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5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6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543138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" pitchFamily="34" charset="0"/>
                <a:cs typeface="Arial" pitchFamily="34" charset="0"/>
              </a:rPr>
              <a:t>CONCLUSIÓN</a:t>
            </a:r>
            <a:endParaRPr lang="es-MX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56428" y="1708626"/>
            <a:ext cx="715593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3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s-MX" sz="2300" dirty="0">
                <a:latin typeface="Arial" pitchFamily="34" charset="0"/>
                <a:cs typeface="Arial" pitchFamily="34" charset="0"/>
              </a:rPr>
              <a:t>partir de tejido vegetal de plantas de tomate se obtuvieron aislados con </a:t>
            </a:r>
            <a:r>
              <a:rPr lang="es-MX" sz="2300" dirty="0" smtClean="0">
                <a:latin typeface="Arial" pitchFamily="34" charset="0"/>
                <a:cs typeface="Arial" pitchFamily="34" charset="0"/>
              </a:rPr>
              <a:t>diferentes variaciones morfológicas, </a:t>
            </a:r>
            <a:r>
              <a:rPr lang="es-MX" sz="2300" dirty="0">
                <a:latin typeface="Arial" pitchFamily="34" charset="0"/>
                <a:cs typeface="Arial" pitchFamily="34" charset="0"/>
              </a:rPr>
              <a:t>tanto de las plantas cultivadas </a:t>
            </a:r>
            <a:r>
              <a:rPr lang="es-MX" sz="2300" i="1" dirty="0">
                <a:latin typeface="Arial" pitchFamily="34" charset="0"/>
                <a:cs typeface="Arial" pitchFamily="34" charset="0"/>
              </a:rPr>
              <a:t>in vitro, </a:t>
            </a:r>
            <a:r>
              <a:rPr lang="es-MX" sz="2300" dirty="0">
                <a:latin typeface="Arial" pitchFamily="34" charset="0"/>
                <a:cs typeface="Arial" pitchFamily="34" charset="0"/>
              </a:rPr>
              <a:t>invernadero y campo. </a:t>
            </a:r>
            <a:endParaRPr lang="es-MX" sz="23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MX" sz="23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300" dirty="0">
                <a:latin typeface="Arial" pitchFamily="34" charset="0"/>
                <a:cs typeface="Arial" pitchFamily="34" charset="0"/>
              </a:rPr>
              <a:t>La densidad poblacional de bacterias endófitas </a:t>
            </a:r>
            <a:r>
              <a:rPr lang="es-MX" sz="2300" dirty="0" smtClean="0">
                <a:latin typeface="Arial" pitchFamily="34" charset="0"/>
                <a:cs typeface="Arial" pitchFamily="34" charset="0"/>
              </a:rPr>
              <a:t>fue altamente </a:t>
            </a:r>
            <a:r>
              <a:rPr lang="es-MX" sz="2300" dirty="0">
                <a:latin typeface="Arial" pitchFamily="34" charset="0"/>
                <a:cs typeface="Arial" pitchFamily="34" charset="0"/>
              </a:rPr>
              <a:t>variable, </a:t>
            </a:r>
            <a:r>
              <a:rPr lang="es-MX" sz="2300" dirty="0" smtClean="0">
                <a:latin typeface="Arial" pitchFamily="34" charset="0"/>
                <a:cs typeface="Arial" pitchFamily="34" charset="0"/>
              </a:rPr>
              <a:t>dependiendo de </a:t>
            </a:r>
            <a:r>
              <a:rPr lang="es-MX" sz="2300" dirty="0">
                <a:latin typeface="Arial" pitchFamily="34" charset="0"/>
                <a:cs typeface="Arial" pitchFamily="34" charset="0"/>
              </a:rPr>
              <a:t>la especie de bacteria y el genotipo de la planta hospedera, además del estado de desarrollo de la planta, la densidad del inoculo y las condiciones </a:t>
            </a:r>
            <a:r>
              <a:rPr lang="es-MX" sz="2300" dirty="0" smtClean="0">
                <a:latin typeface="Arial" pitchFamily="34" charset="0"/>
                <a:cs typeface="Arial" pitchFamily="34" charset="0"/>
              </a:rPr>
              <a:t>ambientales.</a:t>
            </a:r>
          </a:p>
          <a:p>
            <a:pPr algn="just"/>
            <a:endParaRPr lang="es-MX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4088</TotalTime>
  <Words>661</Words>
  <Application>Microsoft Office PowerPoint</Application>
  <PresentationFormat>Presentación en pantalla (4:3)</PresentationFormat>
  <Paragraphs>93</Paragraphs>
  <Slides>11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JUSTIFICACIÓN.</vt:lpstr>
      <vt:lpstr>Presentación de PowerPoint</vt:lpstr>
      <vt:lpstr>METODOLOGÍA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Ruben</dc:creator>
  <cp:lastModifiedBy>Ruben</cp:lastModifiedBy>
  <cp:revision>215</cp:revision>
  <dcterms:created xsi:type="dcterms:W3CDTF">2014-02-24T23:27:30Z</dcterms:created>
  <dcterms:modified xsi:type="dcterms:W3CDTF">2014-10-23T07:57:36Z</dcterms:modified>
</cp:coreProperties>
</file>