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2" r:id="rId8"/>
    <p:sldId id="266" r:id="rId9"/>
    <p:sldId id="265" r:id="rId10"/>
    <p:sldId id="267" r:id="rId11"/>
    <p:sldId id="261" r:id="rId12"/>
  </p:sldIdLst>
  <p:sldSz cx="9144000" cy="6858000" type="screen4x3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C0B-D6F3-47DE-A606-E219B092AE8D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581-5E4C-4E88-BDC3-B2A5F54A75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88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C0B-D6F3-47DE-A606-E219B092AE8D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581-5E4C-4E88-BDC3-B2A5F54A75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366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C0B-D6F3-47DE-A606-E219B092AE8D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581-5E4C-4E88-BDC3-B2A5F54A75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82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C0B-D6F3-47DE-A606-E219B092AE8D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581-5E4C-4E88-BDC3-B2A5F54A75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114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C0B-D6F3-47DE-A606-E219B092AE8D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581-5E4C-4E88-BDC3-B2A5F54A75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62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C0B-D6F3-47DE-A606-E219B092AE8D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581-5E4C-4E88-BDC3-B2A5F54A75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8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C0B-D6F3-47DE-A606-E219B092AE8D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581-5E4C-4E88-BDC3-B2A5F54A75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660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C0B-D6F3-47DE-A606-E219B092AE8D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581-5E4C-4E88-BDC3-B2A5F54A75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495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C0B-D6F3-47DE-A606-E219B092AE8D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581-5E4C-4E88-BDC3-B2A5F54A75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7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C0B-D6F3-47DE-A606-E219B092AE8D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581-5E4C-4E88-BDC3-B2A5F54A75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16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C0B-D6F3-47DE-A606-E219B092AE8D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581-5E4C-4E88-BDC3-B2A5F54A75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210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47C0B-D6F3-47DE-A606-E219B092AE8D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A581-5E4C-4E88-BDC3-B2A5F54A75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16234" y="0"/>
            <a:ext cx="9127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1052736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accent6">
                    <a:lumMod val="50000"/>
                  </a:schemeClr>
                </a:solidFill>
              </a:rPr>
              <a:t>Contexto de intervención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58001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población de Corralero, Oaxaca está compuesta por 1735 habitantes*, 51.24% son hombres y  48.76% mujeres</a:t>
            </a:r>
            <a:r>
              <a:rPr lang="es-MX" dirty="0" smtClean="0"/>
              <a:t>.</a:t>
            </a:r>
          </a:p>
          <a:p>
            <a:endParaRPr lang="es-ES" dirty="0"/>
          </a:p>
          <a:p>
            <a:r>
              <a:rPr lang="es-MX" dirty="0"/>
              <a:t>El 17.4% de su población es </a:t>
            </a:r>
            <a:r>
              <a:rPr lang="es-MX" dirty="0" smtClean="0"/>
              <a:t>analfabeta.</a:t>
            </a:r>
          </a:p>
          <a:p>
            <a:endParaRPr lang="es-MX" dirty="0"/>
          </a:p>
          <a:p>
            <a:r>
              <a:rPr lang="es-MX" dirty="0" smtClean="0"/>
              <a:t>Existe </a:t>
            </a:r>
            <a:r>
              <a:rPr lang="es-MX" dirty="0"/>
              <a:t>un alto índice de deserción escolar en el nivel secundaria </a:t>
            </a:r>
            <a:r>
              <a:rPr lang="es-MX" dirty="0" smtClean="0"/>
              <a:t>por </a:t>
            </a:r>
            <a:r>
              <a:rPr lang="es-MX" dirty="0"/>
              <a:t>alta </a:t>
            </a:r>
            <a:r>
              <a:rPr lang="es-MX" dirty="0" smtClean="0"/>
              <a:t>migración.</a:t>
            </a:r>
          </a:p>
          <a:p>
            <a:endParaRPr lang="es-MX" dirty="0"/>
          </a:p>
          <a:p>
            <a:r>
              <a:rPr lang="es-MX" dirty="0" smtClean="0"/>
              <a:t>La </a:t>
            </a:r>
            <a:r>
              <a:rPr lang="es-MX" dirty="0"/>
              <a:t>vida sexual activa comienza a muy temprana edad, así como los embarazos en jóvenes entre 12 y 15 </a:t>
            </a:r>
            <a:r>
              <a:rPr lang="es-MX" dirty="0" smtClean="0"/>
              <a:t>años.</a:t>
            </a:r>
          </a:p>
          <a:p>
            <a:r>
              <a:rPr lang="es-MX" dirty="0" smtClean="0"/>
              <a:t> </a:t>
            </a:r>
            <a:endParaRPr lang="es-ES" dirty="0"/>
          </a:p>
          <a:p>
            <a:r>
              <a:rPr lang="es-MX" dirty="0" smtClean="0"/>
              <a:t>Malos caminos que en </a:t>
            </a:r>
            <a:r>
              <a:rPr lang="es-MX" dirty="0"/>
              <a:t>temporada de lluvias </a:t>
            </a:r>
            <a:r>
              <a:rPr lang="es-MX" dirty="0" smtClean="0"/>
              <a:t>deja aisladas a las localidades de la región.</a:t>
            </a:r>
          </a:p>
          <a:p>
            <a:endParaRPr lang="es-MX" i="1" dirty="0" smtClean="0"/>
          </a:p>
          <a:p>
            <a:r>
              <a:rPr lang="es-MX" i="1" dirty="0" smtClean="0"/>
              <a:t>4740.5 </a:t>
            </a:r>
            <a:r>
              <a:rPr lang="es-MX" i="1" dirty="0"/>
              <a:t>Has de tierras ejidales, cuya posesión la detentan 174 </a:t>
            </a:r>
            <a:r>
              <a:rPr lang="es-MX" i="1" dirty="0" smtClean="0"/>
              <a:t>ejidatarios. 300 </a:t>
            </a:r>
            <a:r>
              <a:rPr lang="es-MX" i="1" dirty="0"/>
              <a:t>has. de tierras comunales y dos pequeñas propiedades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37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16234" y="0"/>
            <a:ext cx="9127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724626" y="1719392"/>
            <a:ext cx="773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Las brigadas multidisciplinarias trabajas coordinadamente con actores sociales diferentes pero siempre en convergencia. Con valores y compromiso social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51520" y="980728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</a:rPr>
              <a:t>Conclusiones 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9 Imagen" descr="C:\Users\Antrop. Pedro\Desktop\Proyecto Corralero\EVIDENCIA AUDIOVISUAL\20131213_0921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875680" cy="246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C:\Users\Antrop. Pedro\Desktop\Proyecto Corralero\EVIDENCIA AUDIOVISUAL\10530473_324773097686070_5576976234807549991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16" y="3869204"/>
            <a:ext cx="4311803" cy="2166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7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-6230" y="0"/>
            <a:ext cx="9127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251520" y="98072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</a:rPr>
              <a:t>MUCHAS GRACIAS</a:t>
            </a:r>
          </a:p>
          <a:p>
            <a:pPr algn="ctr"/>
            <a:endParaRPr lang="es-MX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</a:rPr>
              <a:t>JOSÉ PEDRO CHÁVEZ BERNAL </a:t>
            </a:r>
          </a:p>
          <a:p>
            <a:pPr algn="ctr"/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</a:rPr>
              <a:t>jpcbernal@gmail.com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473791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</a:t>
            </a:r>
            <a:r>
              <a:rPr lang="es-ES" i="1" dirty="0"/>
              <a:t>desarrollo humano </a:t>
            </a:r>
            <a:r>
              <a:rPr lang="es-ES" dirty="0"/>
              <a:t>es un proceso de expansión de las libertades de las personas </a:t>
            </a:r>
            <a:r>
              <a:rPr lang="es-ES" dirty="0" smtClean="0"/>
              <a:t>para conseguir </a:t>
            </a:r>
            <a:r>
              <a:rPr lang="es-ES" dirty="0"/>
              <a:t>las metas que consideran valiosas y participar activamente en darle forma </a:t>
            </a:r>
            <a:r>
              <a:rPr lang="es-ES" dirty="0" smtClean="0"/>
              <a:t>al desarrollo </a:t>
            </a:r>
            <a:r>
              <a:rPr lang="es-ES" dirty="0"/>
              <a:t>de manera equitativa y sostenible en </a:t>
            </a:r>
            <a:r>
              <a:rPr lang="es-ES"/>
              <a:t>un </a:t>
            </a:r>
            <a:r>
              <a:rPr lang="es-ES" smtClean="0"/>
              <a:t>territorio </a:t>
            </a:r>
            <a:r>
              <a:rPr lang="es-ES" dirty="0"/>
              <a:t>compartido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99592" y="206084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171939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18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16234" y="0"/>
            <a:ext cx="9127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5" y="836712"/>
            <a:ext cx="381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accent2"/>
                </a:solidFill>
              </a:rPr>
              <a:t>Contexto de intervención</a:t>
            </a:r>
            <a:endParaRPr lang="es-ES" sz="2400" dirty="0">
              <a:solidFill>
                <a:schemeClr val="accent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41277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PEA (</a:t>
            </a:r>
            <a:r>
              <a:rPr lang="es-MX" dirty="0"/>
              <a:t>34.5%).  </a:t>
            </a:r>
            <a:r>
              <a:rPr lang="es-MX" dirty="0" smtClean="0"/>
              <a:t>Su </a:t>
            </a:r>
            <a:r>
              <a:rPr lang="es-MX" dirty="0"/>
              <a:t>principal actividad es la pesca, </a:t>
            </a:r>
            <a:r>
              <a:rPr lang="es-MX" dirty="0" smtClean="0"/>
              <a:t>alrededor </a:t>
            </a:r>
            <a:r>
              <a:rPr lang="es-MX" dirty="0"/>
              <a:t>de 400 </a:t>
            </a:r>
            <a:r>
              <a:rPr lang="es-MX" dirty="0" smtClean="0"/>
              <a:t>personas; existen </a:t>
            </a:r>
            <a:r>
              <a:rPr lang="es-MX" dirty="0"/>
              <a:t>6 cooperativas de </a:t>
            </a:r>
            <a:r>
              <a:rPr lang="es-MX" dirty="0" smtClean="0"/>
              <a:t>pescadores. La pesca irracional y furtiva pone en riesgo la actividad.</a:t>
            </a:r>
          </a:p>
          <a:p>
            <a:endParaRPr lang="es-MX" dirty="0" smtClean="0"/>
          </a:p>
          <a:p>
            <a:pPr algn="just"/>
            <a:r>
              <a:rPr lang="es-MX" dirty="0" smtClean="0"/>
              <a:t>Las </a:t>
            </a:r>
            <a:r>
              <a:rPr lang="es-MX" dirty="0"/>
              <a:t>actividades productivas son insuficientes para atender las necesidades económicas y de empleo de la población en edad </a:t>
            </a:r>
            <a:r>
              <a:rPr lang="es-MX" dirty="0" smtClean="0"/>
              <a:t>productiva.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Machismos arraigado que </a:t>
            </a:r>
            <a:r>
              <a:rPr lang="es-MX" dirty="0"/>
              <a:t>limita el desarrollo de la mujer.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Aprovechamiento irracional de recursos naturales y escasa conciencia para protección </a:t>
            </a:r>
            <a:r>
              <a:rPr lang="es-MX" dirty="0" smtClean="0"/>
              <a:t>ambiental.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A </a:t>
            </a:r>
            <a:r>
              <a:rPr lang="es-MX" dirty="0"/>
              <a:t>pesar de su riqueza natural y su potencial turístico, no existía ninguna oferta turística, ni  la infraestructura necesaria.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		Débil </a:t>
            </a:r>
            <a:r>
              <a:rPr lang="es-MX" dirty="0"/>
              <a:t>organización social y gestión para el desarrollo.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		Dependencia </a:t>
            </a:r>
            <a:r>
              <a:rPr lang="es-MX" dirty="0"/>
              <a:t>por políticas asistencialista.</a:t>
            </a:r>
          </a:p>
          <a:p>
            <a:endParaRPr lang="es-MX" dirty="0" smtClean="0"/>
          </a:p>
          <a:p>
            <a:endParaRPr lang="es-MX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59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-163278" y="116632"/>
            <a:ext cx="9127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251520" y="980728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</a:rPr>
              <a:t>Desarrollo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375" y="1442394"/>
            <a:ext cx="86200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 smtClean="0"/>
              <a:t>Solicitud de intervención en diciembre de 2011 por parte del gobierno municipal y local.</a:t>
            </a:r>
          </a:p>
          <a:p>
            <a:endParaRPr lang="es-MX" i="1" dirty="0" smtClean="0"/>
          </a:p>
          <a:p>
            <a:r>
              <a:rPr lang="es-MX" i="1" dirty="0" smtClean="0"/>
              <a:t>Brigada multidisciplinaria de servicio social comunitario (Atención integral a la salud, </a:t>
            </a:r>
          </a:p>
          <a:p>
            <a:r>
              <a:rPr lang="es-MX" i="1" dirty="0" smtClean="0"/>
              <a:t>Ingeniería, Ambientales y Ciencias sociales).</a:t>
            </a:r>
          </a:p>
          <a:p>
            <a:endParaRPr lang="es-MX" i="1" dirty="0" smtClean="0"/>
          </a:p>
          <a:p>
            <a:r>
              <a:rPr lang="es-MX" i="1" dirty="0" smtClean="0"/>
              <a:t>1ª. Etapa: diagnóstico participativo sobre potencial turístico de la región  </a:t>
            </a:r>
            <a:r>
              <a:rPr lang="es-MX" i="1" dirty="0"/>
              <a:t>y sensibilización </a:t>
            </a:r>
            <a:r>
              <a:rPr lang="es-MX" i="1" dirty="0" smtClean="0"/>
              <a:t> </a:t>
            </a:r>
            <a:r>
              <a:rPr lang="es-MX" i="1" dirty="0"/>
              <a:t>para </a:t>
            </a:r>
            <a:r>
              <a:rPr lang="es-MX" i="1" dirty="0" smtClean="0"/>
              <a:t>el manejo y aprovechamiento de residuos sólidos.</a:t>
            </a:r>
          </a:p>
          <a:p>
            <a:endParaRPr lang="es-ES" dirty="0"/>
          </a:p>
          <a:p>
            <a:r>
              <a:rPr lang="es-MX" i="1" dirty="0" smtClean="0"/>
              <a:t>2ª. Etapa capacitación y asesoría para el manejo sustentable de los recursos naturales y capacitación a prestadores de servicios: </a:t>
            </a:r>
            <a:r>
              <a:rPr lang="es-MX" i="1" dirty="0"/>
              <a:t>anteproyecto </a:t>
            </a:r>
            <a:r>
              <a:rPr lang="es-MX" i="1" dirty="0" smtClean="0"/>
              <a:t>para desarrollo ecoturístico sustentable de la laguna y estudio de impacto ambiental.</a:t>
            </a:r>
          </a:p>
          <a:p>
            <a:endParaRPr lang="es-MX" i="1" dirty="0" smtClean="0"/>
          </a:p>
          <a:p>
            <a:r>
              <a:rPr lang="es-MX" i="1" dirty="0" smtClean="0"/>
              <a:t>3ª. Etapa impulso a la organización comunitaria: reuniones para planeación participativa, priorización de necesidades y visión de futuro, </a:t>
            </a:r>
            <a:r>
              <a:rPr lang="es-MX" i="1" dirty="0" err="1" smtClean="0"/>
              <a:t>emprendedurismo</a:t>
            </a:r>
            <a:r>
              <a:rPr lang="es-MX" i="1" dirty="0" smtClean="0"/>
              <a:t>, manejo y aprovechamiento de residuos sólidos y determinación del sitio para iniciar el proyecto arquitectónico del lugar. </a:t>
            </a:r>
          </a:p>
          <a:p>
            <a:endParaRPr lang="es-ES" dirty="0"/>
          </a:p>
        </p:txBody>
      </p:sp>
      <p:pic>
        <p:nvPicPr>
          <p:cNvPr id="6" name="5 Imagen" descr="F:\brigada\laguna Alotengo\010420122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2473" y="5661248"/>
            <a:ext cx="2376264" cy="135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04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16234" y="0"/>
            <a:ext cx="9127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/>
          </a:p>
          <a:p>
            <a:pPr algn="just"/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79512" y="980728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i="1" dirty="0" smtClean="0"/>
          </a:p>
          <a:p>
            <a:r>
              <a:rPr lang="es-MX" i="1" dirty="0" smtClean="0"/>
              <a:t>Cuarta etapa</a:t>
            </a:r>
            <a:r>
              <a:rPr lang="es-MX" i="1" dirty="0"/>
              <a:t>: </a:t>
            </a:r>
            <a:r>
              <a:rPr lang="es-MX" i="1" dirty="0" smtClean="0"/>
              <a:t>Desarrollo de proyecto ecoturístico y articulación social: Hacia una transformación social concertada.</a:t>
            </a:r>
          </a:p>
          <a:p>
            <a:endParaRPr lang="es-ES" dirty="0"/>
          </a:p>
          <a:p>
            <a:endParaRPr lang="es-MX" i="1" dirty="0" smtClean="0"/>
          </a:p>
          <a:p>
            <a:r>
              <a:rPr lang="es-MX" i="1" dirty="0" smtClean="0"/>
              <a:t>Quinta </a:t>
            </a:r>
            <a:r>
              <a:rPr lang="es-MX" i="1" dirty="0"/>
              <a:t>etapa: </a:t>
            </a:r>
            <a:r>
              <a:rPr lang="es-MX" i="1" dirty="0" smtClean="0"/>
              <a:t>Integración y consolidación de la organización social: avance en los procesos de gestión.</a:t>
            </a:r>
          </a:p>
          <a:p>
            <a:endParaRPr lang="es-MX" i="1" dirty="0"/>
          </a:p>
          <a:p>
            <a:endParaRPr lang="es-MX" i="1" dirty="0" smtClean="0"/>
          </a:p>
          <a:p>
            <a:r>
              <a:rPr lang="es-MX" i="1" dirty="0" smtClean="0"/>
              <a:t>Sexta Etapa: Plan de negocios y  calidad en el servicio</a:t>
            </a:r>
          </a:p>
          <a:p>
            <a:endParaRPr lang="es-MX" i="1" dirty="0"/>
          </a:p>
          <a:p>
            <a:endParaRPr lang="es-MX" i="1" dirty="0" smtClean="0"/>
          </a:p>
          <a:p>
            <a:r>
              <a:rPr lang="es-MX" i="1" dirty="0" err="1" smtClean="0"/>
              <a:t>Septima</a:t>
            </a:r>
            <a:r>
              <a:rPr lang="es-MX" i="1" dirty="0" smtClean="0"/>
              <a:t> Etapa: Autogestión y desarrollo sustentable comunitario</a:t>
            </a:r>
            <a:endParaRPr lang="es-ES" dirty="0"/>
          </a:p>
        </p:txBody>
      </p:sp>
      <p:pic>
        <p:nvPicPr>
          <p:cNvPr id="5" name="4 Imagen" descr="F:\brigada\laguna Alotengo\DSC0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819847"/>
            <a:ext cx="246443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0" y="0"/>
            <a:ext cx="9127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251520" y="980728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</a:rPr>
              <a:t>Resultados 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4436" y="91280"/>
            <a:ext cx="3583559" cy="813244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39552" y="1458650"/>
            <a:ext cx="8209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Participación de 211 brigadistas de 21 especialidades</a:t>
            </a:r>
          </a:p>
          <a:p>
            <a:endParaRPr lang="es-MX" dirty="0"/>
          </a:p>
          <a:p>
            <a:r>
              <a:rPr lang="es-MX" dirty="0" smtClean="0"/>
              <a:t>Se impulsa una atención integral que pretende alcanzar un desarrollo humano sustentable </a:t>
            </a:r>
          </a:p>
          <a:p>
            <a:endParaRPr lang="es-MX" dirty="0"/>
          </a:p>
          <a:p>
            <a:r>
              <a:rPr lang="es-MX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76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16234" y="0"/>
            <a:ext cx="9127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251520" y="980728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4 Imagen" descr="C:\Users\Antrop. Pedro\Desktop\Proyecto Corralero\EVIDENCIA AUDIOVISUAL\1039926_324773614352685_3321448929604552618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44" y="1910080"/>
            <a:ext cx="5747567" cy="31030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984393" y="98675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Se impulsan proyectos productivos que contribuyan a generar empleos e ingresos de calidad.</a:t>
            </a:r>
          </a:p>
          <a:p>
            <a:pPr algn="ctr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367644" y="5013176"/>
            <a:ext cx="6732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Capacitación de 25 agricultores en el manejo de cultivos hidropónicos y construcción e invernaderos de bajo costo.</a:t>
            </a:r>
          </a:p>
          <a:p>
            <a:endParaRPr lang="es-MX" dirty="0"/>
          </a:p>
          <a:p>
            <a:r>
              <a:rPr lang="es-MX" dirty="0" smtClean="0"/>
              <a:t>Se realiza capacitación, apoyo técnico y seguimiento de </a:t>
            </a:r>
            <a:r>
              <a:rPr lang="es-MX" dirty="0" smtClean="0"/>
              <a:t>huertos </a:t>
            </a:r>
            <a:r>
              <a:rPr lang="es-MX" dirty="0" smtClean="0"/>
              <a:t>familiares y elaboración de fertilizantes orgánicos con productos de la región.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87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16234" y="0"/>
            <a:ext cx="9127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251520" y="980728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933095"/>
            <a:ext cx="46544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Se redujo una cantidad importante de residuos sólidos de la localidad.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Se capacitaron a 160 niños, jóvenes y adultos en la elaboración de composta.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Se mejoró la disposición </a:t>
            </a:r>
            <a:r>
              <a:rPr lang="es-MX" dirty="0"/>
              <a:t>final </a:t>
            </a:r>
            <a:r>
              <a:rPr lang="es-MX" dirty="0" smtClean="0"/>
              <a:t>de residuos sólidos mediante campañas </a:t>
            </a:r>
            <a:r>
              <a:rPr lang="es-MX" dirty="0"/>
              <a:t>de reúso, reducción y </a:t>
            </a:r>
            <a:r>
              <a:rPr lang="es-MX" dirty="0" smtClean="0"/>
              <a:t>reciclaje.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Se realizó un proyecto para estación de transferencia de basura, que está gestionando, que les permitirá obtención de recursos y generará al menos dos empleos.</a:t>
            </a:r>
            <a:endParaRPr lang="es-ES" dirty="0"/>
          </a:p>
        </p:txBody>
      </p:sp>
      <p:pic>
        <p:nvPicPr>
          <p:cNvPr id="8" name="7 Imagen" descr="C:\Users\Antrop. Pedro\Desktop\Proyecto Corralero\EVIDENCIA AUDIOVISUAL\20131214_1155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0377" y="1608734"/>
            <a:ext cx="5400040" cy="4048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7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16234" y="-21554"/>
            <a:ext cx="9127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ES" dirty="0"/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9392"/>
            <a:ext cx="2682240" cy="1810385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2584767"/>
            <a:ext cx="2755900" cy="1688465"/>
          </a:xfrm>
          <a:prstGeom prst="rect">
            <a:avLst/>
          </a:prstGeom>
          <a:noFill/>
        </p:spPr>
      </p:pic>
      <p:pic>
        <p:nvPicPr>
          <p:cNvPr id="12" name="11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27" y="4328160"/>
            <a:ext cx="2700655" cy="179832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6516216" y="1719392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Estudio sobre población y hábitat del cocodrilo, para proyecto de UMA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36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16234" y="0"/>
            <a:ext cx="9127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ES" dirty="0"/>
          </a:p>
        </p:txBody>
      </p:sp>
      <p:pic>
        <p:nvPicPr>
          <p:cNvPr id="7" name="6 Imagen" descr="C:\Users\Antrop. Pedro\Downloads\001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7" y="2178368"/>
            <a:ext cx="5325393" cy="3050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395536" y="126876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dio inicio la construcción de la primera etapa del proyecto eco turístico de Corralero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55576" y="55172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Sitio turístico integralmente planificado, con una inversión municipal de $3,000,000.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64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655</Words>
  <Application>Microsoft Office PowerPoint</Application>
  <PresentationFormat>Presentación en pantalla (4:3)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Veronica</dc:creator>
  <cp:lastModifiedBy>Antrop. Pedro</cp:lastModifiedBy>
  <cp:revision>26</cp:revision>
  <cp:lastPrinted>2014-10-23T12:24:56Z</cp:lastPrinted>
  <dcterms:created xsi:type="dcterms:W3CDTF">2014-10-23T01:40:18Z</dcterms:created>
  <dcterms:modified xsi:type="dcterms:W3CDTF">2014-10-23T12:25:18Z</dcterms:modified>
</cp:coreProperties>
</file>