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6" r:id="rId6"/>
    <p:sldId id="270" r:id="rId7"/>
    <p:sldId id="261" r:id="rId8"/>
    <p:sldId id="269" r:id="rId9"/>
    <p:sldId id="271" r:id="rId10"/>
    <p:sldId id="264"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B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81" d="100"/>
          <a:sy n="81" d="100"/>
        </p:scale>
        <p:origin x="-84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Hoja1!$C$1</c:f>
              <c:strCache>
                <c:ptCount val="1"/>
                <c:pt idx="0">
                  <c:v>Ranking</c:v>
                </c:pt>
              </c:strCache>
            </c:strRef>
          </c:tx>
          <c:dLbls>
            <c:showLegendKey val="0"/>
            <c:showVal val="1"/>
            <c:showCatName val="0"/>
            <c:showSerName val="0"/>
            <c:showPercent val="1"/>
            <c:showBubbleSize val="0"/>
            <c:showLeaderLines val="1"/>
          </c:dLbls>
          <c:cat>
            <c:strRef>
              <c:f>Hoja1!$B$2:$B$9</c:f>
              <c:strCache>
                <c:ptCount val="8"/>
                <c:pt idx="0">
                  <c:v>ENERO </c:v>
                </c:pt>
                <c:pt idx="1">
                  <c:v>FEBRERO</c:v>
                </c:pt>
                <c:pt idx="2">
                  <c:v>MARZO</c:v>
                </c:pt>
                <c:pt idx="3">
                  <c:v>ABRIL </c:v>
                </c:pt>
                <c:pt idx="4">
                  <c:v>MAYO </c:v>
                </c:pt>
                <c:pt idx="5">
                  <c:v>JUNIO</c:v>
                </c:pt>
                <c:pt idx="6">
                  <c:v>JULIO</c:v>
                </c:pt>
                <c:pt idx="7">
                  <c:v>AGOSTO</c:v>
                </c:pt>
              </c:strCache>
            </c:strRef>
          </c:cat>
          <c:val>
            <c:numRef>
              <c:f>Hoja1!$C$2:$C$9</c:f>
              <c:numCache>
                <c:formatCode>General</c:formatCode>
                <c:ptCount val="8"/>
                <c:pt idx="0">
                  <c:v>0.6000000000000002</c:v>
                </c:pt>
                <c:pt idx="1">
                  <c:v>0.70000000000000018</c:v>
                </c:pt>
                <c:pt idx="2">
                  <c:v>0.8</c:v>
                </c:pt>
                <c:pt idx="3">
                  <c:v>0.70000000000000018</c:v>
                </c:pt>
                <c:pt idx="4">
                  <c:v>0.8</c:v>
                </c:pt>
                <c:pt idx="5">
                  <c:v>0.9</c:v>
                </c:pt>
                <c:pt idx="6">
                  <c:v>0.9</c:v>
                </c:pt>
                <c:pt idx="7">
                  <c:v>1.1000000000000001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spPr>
    <a:ln w="6350">
      <a:solidFill>
        <a:schemeClr val="tx1"/>
      </a:solidFill>
    </a:ln>
  </c:sp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E4FAB3C-5755-471C-B518-9791E32418A6}" type="datetimeFigureOut">
              <a:rPr lang="es-MX" smtClean="0"/>
              <a:pPr/>
              <a:t>23/10/2014</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B5BAF99-BADD-4469-9EF4-2F4AC73247CC}"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EE4FAB3C-5755-471C-B518-9791E32418A6}" type="datetimeFigureOut">
              <a:rPr lang="es-MX" smtClean="0"/>
              <a:pPr/>
              <a:t>23/10/2014</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B5BAF99-BADD-4469-9EF4-2F4AC73247C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E4FAB3C-5755-471C-B518-9791E32418A6}" type="datetimeFigureOut">
              <a:rPr lang="es-MX" smtClean="0"/>
              <a:pPr/>
              <a:t>23/10/2014</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DB5BAF99-BADD-4469-9EF4-2F4AC73247CC}"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EE4FAB3C-5755-471C-B518-9791E32418A6}" type="datetimeFigureOut">
              <a:rPr lang="es-MX" smtClean="0"/>
              <a:pPr/>
              <a:t>23/10/2014</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E4FAB3C-5755-471C-B518-9791E32418A6}" type="datetimeFigureOut">
              <a:rPr lang="es-MX" smtClean="0"/>
              <a:pPr/>
              <a:t>23/10/2014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DB5BAF99-BADD-4469-9EF4-2F4AC73247CC}"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E4FAB3C-5755-471C-B518-9791E32418A6}" type="datetimeFigureOut">
              <a:rPr lang="es-MX" smtClean="0"/>
              <a:pPr/>
              <a:t>23/10/2014</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B5BAF99-BADD-4469-9EF4-2F4AC73247C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714612" y="332656"/>
            <a:ext cx="6401042" cy="5832647"/>
          </a:xfrm>
        </p:spPr>
        <p:txBody>
          <a:bodyPr>
            <a:normAutofit fontScale="90000"/>
          </a:bodyPr>
          <a:lstStyle/>
          <a:p>
            <a:pPr algn="ctr"/>
            <a:r>
              <a:rPr lang="es-MX" sz="2700" b="1" cap="all" dirty="0" smtClean="0"/>
              <a:t>UNIVERSIDAD DE OCCIDENTe          </a:t>
            </a:r>
            <a:r>
              <a:rPr lang="es-MX" sz="2700" dirty="0" smtClean="0"/>
              <a:t/>
            </a:r>
            <a:br>
              <a:rPr lang="es-MX" sz="2700" dirty="0" smtClean="0"/>
            </a:br>
            <a:r>
              <a:rPr lang="es-MX" sz="2000" b="1" cap="all" dirty="0" smtClean="0"/>
              <a:t>UNIDAD LOS MOCHIS</a:t>
            </a:r>
            <a:br>
              <a:rPr lang="es-MX" sz="2000" b="1" cap="all" dirty="0" smtClean="0"/>
            </a:br>
            <a:r>
              <a:rPr lang="es-MX" sz="2000" b="1" cap="all" dirty="0" smtClean="0"/>
              <a:t/>
            </a:r>
            <a:br>
              <a:rPr lang="es-MX" sz="2000" b="1" cap="all" dirty="0" smtClean="0"/>
            </a:br>
            <a:r>
              <a:rPr lang="es-MX" sz="2000" dirty="0" smtClean="0"/>
              <a:t/>
            </a:r>
            <a:br>
              <a:rPr lang="es-MX" sz="2000" dirty="0" smtClean="0"/>
            </a:br>
            <a:r>
              <a:rPr lang="es-MX" sz="2000" b="1" cap="all" dirty="0" smtClean="0"/>
              <a:t>DEPARTAMENTO académico DE INGENIERÍA Y TECNOLOGÍA</a:t>
            </a:r>
            <a:br>
              <a:rPr lang="es-MX" sz="2000" b="1" cap="all" dirty="0" smtClean="0"/>
            </a:br>
            <a:r>
              <a:rPr lang="es-MX" b="1" cap="all" dirty="0" smtClean="0"/>
              <a:t> </a:t>
            </a:r>
            <a:r>
              <a:rPr lang="es-MX" dirty="0" smtClean="0"/>
              <a:t/>
            </a:r>
            <a:br>
              <a:rPr lang="es-MX" dirty="0" smtClean="0"/>
            </a:br>
            <a:r>
              <a:rPr lang="es-MX" sz="1800" b="1" cap="all" dirty="0" smtClean="0"/>
              <a:t>PROYECTO DE SERVICIO </a:t>
            </a:r>
            <a:r>
              <a:rPr lang="es-MX" sz="1800" b="1" cap="all" smtClean="0"/>
              <a:t>SOCIAL:</a:t>
            </a:r>
            <a:br>
              <a:rPr lang="es-MX" sz="1800" b="1" cap="all" smtClean="0"/>
            </a:br>
            <a:r>
              <a:rPr lang="es-MX" sz="1800" dirty="0" smtClean="0"/>
              <a:t/>
            </a:r>
            <a:br>
              <a:rPr lang="es-MX" sz="1800" dirty="0" smtClean="0"/>
            </a:br>
            <a:r>
              <a:rPr lang="es-MX" sz="2200" cap="all" dirty="0" smtClean="0"/>
              <a:t>LA VOZ AMBIENTAL, RADIO U. de O.</a:t>
            </a:r>
            <a:r>
              <a:rPr lang="es-MX" sz="1800" cap="all" dirty="0" smtClean="0"/>
              <a:t/>
            </a:r>
            <a:br>
              <a:rPr lang="es-MX" sz="1800" cap="all" dirty="0" smtClean="0"/>
            </a:br>
            <a:r>
              <a:rPr lang="es-MX" sz="1800" dirty="0" smtClean="0"/>
              <a:t/>
            </a:r>
            <a:br>
              <a:rPr lang="es-MX" sz="1800" dirty="0" smtClean="0"/>
            </a:br>
            <a:r>
              <a:rPr lang="es-MX" sz="1800" cap="all" dirty="0" smtClean="0"/>
              <a:t> </a:t>
            </a:r>
            <a:r>
              <a:rPr lang="es-MX" sz="1800" dirty="0" smtClean="0"/>
              <a:t/>
            </a:r>
            <a:br>
              <a:rPr lang="es-MX" sz="1800" dirty="0" smtClean="0"/>
            </a:br>
            <a:r>
              <a:rPr lang="es-MX" sz="1800" b="1" cap="all" dirty="0" smtClean="0"/>
              <a:t>prestadores de servicio social:</a:t>
            </a:r>
            <a:r>
              <a:rPr lang="es-MX" sz="1800" dirty="0" smtClean="0"/>
              <a:t/>
            </a:r>
            <a:br>
              <a:rPr lang="es-MX" sz="1800" dirty="0" smtClean="0"/>
            </a:br>
            <a:r>
              <a:rPr lang="es-MX" sz="1800" dirty="0" smtClean="0"/>
              <a:t>GPE. ITZEL FLORES ANGULO</a:t>
            </a:r>
            <a:br>
              <a:rPr lang="es-MX" sz="1800" dirty="0" smtClean="0"/>
            </a:br>
            <a:r>
              <a:rPr lang="es-MX" sz="1800" b="1" cap="all" dirty="0" smtClean="0"/>
              <a:t> </a:t>
            </a:r>
            <a:r>
              <a:rPr lang="es-MX" sz="1800" dirty="0" smtClean="0"/>
              <a:t/>
            </a:r>
            <a:br>
              <a:rPr lang="es-MX" sz="1800" dirty="0" smtClean="0"/>
            </a:br>
            <a:r>
              <a:rPr lang="es-MX" sz="1800" b="1" cap="all" dirty="0" smtClean="0"/>
              <a:t>PROGRAMA EDUCATIVO:</a:t>
            </a:r>
            <a:r>
              <a:rPr lang="es-MX" sz="1800" dirty="0" smtClean="0"/>
              <a:t/>
            </a:r>
            <a:br>
              <a:rPr lang="es-MX" sz="1800" dirty="0" smtClean="0"/>
            </a:br>
            <a:r>
              <a:rPr lang="es-MX" sz="1800" dirty="0" smtClean="0"/>
              <a:t>ING. AMBIENTAL</a:t>
            </a:r>
            <a:br>
              <a:rPr lang="es-MX" sz="1800" dirty="0" smtClean="0"/>
            </a:br>
            <a:r>
              <a:rPr lang="es-MX" sz="1800" dirty="0" smtClean="0"/>
              <a:t/>
            </a:r>
            <a:br>
              <a:rPr lang="es-MX" sz="1800" dirty="0" smtClean="0"/>
            </a:br>
            <a:r>
              <a:rPr lang="es-MX" sz="1800" dirty="0" smtClean="0"/>
              <a:t/>
            </a:r>
            <a:br>
              <a:rPr lang="es-MX" sz="1800" dirty="0" smtClean="0"/>
            </a:br>
            <a:r>
              <a:rPr lang="es-MX" sz="1800" b="1" dirty="0" smtClean="0"/>
              <a:t>ASESOR:</a:t>
            </a:r>
            <a:r>
              <a:rPr lang="es-MX" sz="1800" dirty="0" smtClean="0"/>
              <a:t/>
            </a:r>
            <a:br>
              <a:rPr lang="es-MX" sz="1800" dirty="0" smtClean="0"/>
            </a:br>
            <a:r>
              <a:rPr lang="es-MX" sz="1800" dirty="0" smtClean="0"/>
              <a:t>M.C. MARCO ARTURO ARCINIEGA GALAVIZ</a:t>
            </a:r>
            <a:endParaRPr lang="es-MX" sz="1800"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3494"/>
            <a:ext cx="1260140" cy="1368152"/>
          </a:xfrm>
          <a:prstGeom prst="rect">
            <a:avLst/>
          </a:prstGeom>
          <a:noFill/>
          <a:ln>
            <a:noFill/>
          </a:ln>
        </p:spPr>
      </p:pic>
    </p:spTree>
    <p:extLst>
      <p:ext uri="{BB962C8B-B14F-4D97-AF65-F5344CB8AC3E}">
        <p14:creationId xmlns:p14="http://schemas.microsoft.com/office/powerpoint/2010/main" val="3836303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lstStyle/>
          <a:p>
            <a:r>
              <a:rPr lang="es-MX" dirty="0" smtClean="0"/>
              <a:t>CONCLUSIÓN </a:t>
            </a:r>
            <a:endParaRPr lang="es-MX" dirty="0"/>
          </a:p>
        </p:txBody>
      </p:sp>
      <p:sp>
        <p:nvSpPr>
          <p:cNvPr id="3" name="2 Marcador de contenido"/>
          <p:cNvSpPr>
            <a:spLocks noGrp="1"/>
          </p:cNvSpPr>
          <p:nvPr>
            <p:ph idx="1"/>
          </p:nvPr>
        </p:nvSpPr>
        <p:spPr>
          <a:xfrm>
            <a:off x="395536" y="1201807"/>
            <a:ext cx="7239000" cy="4846320"/>
          </a:xfrm>
          <a:ln>
            <a:solidFill>
              <a:srgbClr val="FFFF00"/>
            </a:solidFill>
          </a:ln>
        </p:spPr>
        <p:txBody>
          <a:bodyPr>
            <a:normAutofit/>
          </a:bodyPr>
          <a:lstStyle/>
          <a:p>
            <a:pPr algn="just">
              <a:buNone/>
            </a:pPr>
            <a:r>
              <a:rPr lang="es-MX" sz="1800" dirty="0" smtClean="0"/>
              <a:t>	La </a:t>
            </a:r>
            <a:r>
              <a:rPr lang="es-MX" sz="1800" dirty="0"/>
              <a:t>mayoría de las personas encuestadas cuentan con </a:t>
            </a:r>
            <a:r>
              <a:rPr lang="es-MX" sz="1800" dirty="0" smtClean="0"/>
              <a:t>toda disposición </a:t>
            </a:r>
            <a:r>
              <a:rPr lang="es-MX" sz="1800" dirty="0"/>
              <a:t>para   colaborar con el cuidado del medio </a:t>
            </a:r>
            <a:r>
              <a:rPr lang="es-MX" sz="1800" dirty="0" smtClean="0"/>
              <a:t>ambiente, siempre </a:t>
            </a:r>
            <a:r>
              <a:rPr lang="es-MX" sz="1800" dirty="0"/>
              <a:t>y cuando no les genere costo alguno, sin embargo, </a:t>
            </a:r>
            <a:r>
              <a:rPr lang="es-MX" sz="1800" dirty="0" smtClean="0"/>
              <a:t>si están </a:t>
            </a:r>
            <a:r>
              <a:rPr lang="es-MX" sz="1800" dirty="0"/>
              <a:t>dispuestos a reducir gastos realizando actividades </a:t>
            </a:r>
            <a:r>
              <a:rPr lang="es-MX" sz="1800" dirty="0" smtClean="0"/>
              <a:t>como el </a:t>
            </a:r>
            <a:r>
              <a:rPr lang="es-MX" sz="1800" dirty="0"/>
              <a:t>reciclaje y reutilización de algunos artículos para la </a:t>
            </a:r>
            <a:r>
              <a:rPr lang="es-MX" sz="1800" dirty="0" smtClean="0"/>
              <a:t>vida  cotidiana, para llegar a la </a:t>
            </a:r>
            <a:r>
              <a:rPr lang="es-MX" sz="1800" dirty="0"/>
              <a:t>meta de una sociedad responsable </a:t>
            </a:r>
            <a:r>
              <a:rPr lang="es-MX" sz="1800" dirty="0" smtClean="0"/>
              <a:t>y sustentable mejorando </a:t>
            </a:r>
            <a:r>
              <a:rPr lang="es-MX" sz="1800" dirty="0"/>
              <a:t>la calidad de los habitantes de </a:t>
            </a:r>
            <a:r>
              <a:rPr lang="es-MX" sz="1800" dirty="0" smtClean="0"/>
              <a:t>la ciudad </a:t>
            </a:r>
            <a:r>
              <a:rPr lang="es-MX" sz="1800" dirty="0"/>
              <a:t>y de las generaciones </a:t>
            </a:r>
            <a:r>
              <a:rPr lang="es-MX" sz="1800" dirty="0" smtClean="0"/>
              <a:t>futuras.</a:t>
            </a:r>
            <a:endParaRPr lang="es-MX"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789040"/>
            <a:ext cx="1722884" cy="2259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7239000" cy="1143000"/>
          </a:xfrm>
        </p:spPr>
        <p:txBody>
          <a:bodyPr/>
          <a:lstStyle/>
          <a:p>
            <a:r>
              <a:rPr lang="es-MX" dirty="0" smtClean="0"/>
              <a:t>INTRODUCCIÓN 	</a:t>
            </a:r>
            <a:endParaRPr lang="es-MX" dirty="0"/>
          </a:p>
        </p:txBody>
      </p:sp>
      <p:sp>
        <p:nvSpPr>
          <p:cNvPr id="3" name="2 Marcador de contenido"/>
          <p:cNvSpPr>
            <a:spLocks noGrp="1"/>
          </p:cNvSpPr>
          <p:nvPr>
            <p:ph idx="1"/>
          </p:nvPr>
        </p:nvSpPr>
        <p:spPr>
          <a:xfrm>
            <a:off x="457200" y="1268760"/>
            <a:ext cx="7239000" cy="4846320"/>
          </a:xfrm>
        </p:spPr>
        <p:txBody>
          <a:bodyPr>
            <a:normAutofit/>
          </a:bodyPr>
          <a:lstStyle/>
          <a:p>
            <a:pPr marL="114300" indent="0" algn="just">
              <a:buNone/>
            </a:pPr>
            <a:r>
              <a:rPr lang="es-MX" sz="1900" dirty="0" smtClean="0"/>
              <a:t>Durante las últimas décadas se ha impulsado la necesidad  de un cambio de actitud en las nuevas generaciones  como principal herramienta para enfrentarse a los graves  problemas ambientales que afectan al planeta. La Educación  Ambiental no ha conseguido los principales objetivos que inspiraron su desarrollo. Por lo que se estima necesario la relación entre educación  ambiental y medios de comunicación.</a:t>
            </a:r>
            <a:endParaRPr lang="es-MX" sz="19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10801"/>
            <a:ext cx="3113705" cy="2342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E:\WhatsApp\Media\WhatsApp Images\IMG-20140310-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437112"/>
            <a:ext cx="3173236" cy="1784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1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lstStyle/>
          <a:p>
            <a:r>
              <a:rPr lang="es-MX" dirty="0" smtClean="0"/>
              <a:t>OBJETIVO </a:t>
            </a:r>
            <a:endParaRPr lang="es-MX" dirty="0"/>
          </a:p>
        </p:txBody>
      </p:sp>
      <p:sp>
        <p:nvSpPr>
          <p:cNvPr id="3" name="2 Marcador de contenido"/>
          <p:cNvSpPr>
            <a:spLocks noGrp="1"/>
          </p:cNvSpPr>
          <p:nvPr>
            <p:ph idx="1"/>
          </p:nvPr>
        </p:nvSpPr>
        <p:spPr>
          <a:xfrm>
            <a:off x="457200" y="1124744"/>
            <a:ext cx="7239000" cy="4846320"/>
          </a:xfrm>
        </p:spPr>
        <p:txBody>
          <a:bodyPr>
            <a:normAutofit/>
          </a:bodyPr>
          <a:lstStyle/>
          <a:p>
            <a:pPr marL="114300" indent="0">
              <a:buNone/>
            </a:pPr>
            <a:r>
              <a:rPr lang="es-MX" sz="1900" dirty="0"/>
              <a:t>El principal objetivo de este proyecto </a:t>
            </a:r>
            <a:r>
              <a:rPr lang="es-MX" sz="1900" dirty="0" smtClean="0"/>
              <a:t>es </a:t>
            </a:r>
            <a:r>
              <a:rPr lang="es-MX" sz="1900" dirty="0"/>
              <a:t>la concientización de la ciudadanía </a:t>
            </a:r>
            <a:r>
              <a:rPr lang="es-MX" sz="1900" dirty="0" smtClean="0"/>
              <a:t>en el cuidado del medio ambiente mediante </a:t>
            </a:r>
            <a:r>
              <a:rPr lang="es-MX" sz="1900" dirty="0"/>
              <a:t>el uso de medios de comunicación masiva en este caso la radio.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84" y="3068960"/>
            <a:ext cx="2520280" cy="2854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103565"/>
            <a:ext cx="3168352"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8144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7239000" cy="1143000"/>
          </a:xfrm>
        </p:spPr>
        <p:txBody>
          <a:bodyPr/>
          <a:lstStyle/>
          <a:p>
            <a:r>
              <a:rPr lang="es-MX" sz="3600" dirty="0" smtClean="0"/>
              <a:t>SEMBLANZA DEL PROYECTO.</a:t>
            </a:r>
            <a:endParaRPr lang="es-MX" sz="3600" dirty="0"/>
          </a:p>
        </p:txBody>
      </p:sp>
      <p:sp>
        <p:nvSpPr>
          <p:cNvPr id="3" name="2 Marcador de contenido"/>
          <p:cNvSpPr>
            <a:spLocks noGrp="1"/>
          </p:cNvSpPr>
          <p:nvPr>
            <p:ph idx="1"/>
          </p:nvPr>
        </p:nvSpPr>
        <p:spPr>
          <a:xfrm>
            <a:off x="457200" y="1268760"/>
            <a:ext cx="7239000" cy="4846320"/>
          </a:xfrm>
        </p:spPr>
        <p:txBody>
          <a:bodyPr>
            <a:normAutofit/>
          </a:bodyPr>
          <a:lstStyle/>
          <a:p>
            <a:pPr algn="just">
              <a:buNone/>
            </a:pPr>
            <a:r>
              <a:rPr lang="es-MX" sz="1900" dirty="0" smtClean="0"/>
              <a:t>	El programa educativo de Ingeniería Ambiental de la </a:t>
            </a:r>
            <a:r>
              <a:rPr lang="es-MX" sz="1900" dirty="0" err="1" smtClean="0"/>
              <a:t>UdeO</a:t>
            </a:r>
            <a:r>
              <a:rPr lang="es-MX" sz="1900" dirty="0" smtClean="0"/>
              <a:t> esta innovando con éste proyecto el uso de la radio como un medio  de comunicación para dar a conocer información importante  para el cuidado del medio ambiente de la región.</a:t>
            </a:r>
          </a:p>
          <a:p>
            <a:pPr algn="just">
              <a:buNone/>
            </a:pPr>
            <a:r>
              <a:rPr lang="es-MX" sz="1900" dirty="0" smtClean="0"/>
              <a:t>	Siendo hasta el momento la única estación radiofónica en la </a:t>
            </a:r>
            <a:r>
              <a:rPr lang="es-MX" sz="1900" dirty="0"/>
              <a:t> </a:t>
            </a:r>
            <a:r>
              <a:rPr lang="es-MX" sz="1900" dirty="0" smtClean="0"/>
              <a:t>región que brinda educación ambiental a la sociedad.</a:t>
            </a:r>
            <a:endParaRPr lang="es-MX" sz="19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789" y="3573016"/>
            <a:ext cx="237626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46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7242048" cy="1143000"/>
          </a:xfrm>
        </p:spPr>
        <p:txBody>
          <a:bodyPr/>
          <a:lstStyle/>
          <a:p>
            <a:r>
              <a:rPr lang="es-MX" dirty="0" smtClean="0"/>
              <a:t>METAS </a:t>
            </a:r>
            <a:endParaRPr lang="es-MX" dirty="0"/>
          </a:p>
        </p:txBody>
      </p:sp>
      <p:sp>
        <p:nvSpPr>
          <p:cNvPr id="4" name="3 Marcador de contenido"/>
          <p:cNvSpPr>
            <a:spLocks noGrp="1"/>
          </p:cNvSpPr>
          <p:nvPr>
            <p:ph sz="half" idx="1"/>
          </p:nvPr>
        </p:nvSpPr>
        <p:spPr>
          <a:xfrm>
            <a:off x="395536" y="1340768"/>
            <a:ext cx="3520440" cy="4525963"/>
          </a:xfrm>
        </p:spPr>
        <p:txBody>
          <a:bodyPr>
            <a:normAutofit fontScale="77500" lnSpcReduction="20000"/>
          </a:bodyPr>
          <a:lstStyle/>
          <a:p>
            <a:pPr algn="just">
              <a:buNone/>
            </a:pPr>
            <a:r>
              <a:rPr lang="es-MX" sz="2500" dirty="0" smtClean="0"/>
              <a:t>	Se </a:t>
            </a:r>
            <a:r>
              <a:rPr lang="es-MX" sz="2500" dirty="0"/>
              <a:t>encuentran establecidas 3 actividades primordiales en el proyecto </a:t>
            </a:r>
          </a:p>
          <a:p>
            <a:pPr lvl="0" algn="just"/>
            <a:r>
              <a:rPr lang="es-MX" sz="2500" dirty="0"/>
              <a:t>30 Spots con la información recaudada.</a:t>
            </a:r>
          </a:p>
          <a:p>
            <a:pPr lvl="0" algn="just"/>
            <a:r>
              <a:rPr lang="es-MX" sz="2500" dirty="0"/>
              <a:t>3 Entrevistas a los diversos funcionarios públicos relacionados con el cuidado del medio ambiente.</a:t>
            </a:r>
          </a:p>
          <a:p>
            <a:pPr algn="just"/>
            <a:r>
              <a:rPr lang="es-MX" sz="2500" dirty="0"/>
              <a:t>Un debate entre personas relacionadas con los temas ambientales tratados, se incluirá profesores de nuestra institución.</a:t>
            </a:r>
          </a:p>
          <a:p>
            <a:endParaRPr lang="es-MX" dirty="0"/>
          </a:p>
        </p:txBody>
      </p:sp>
      <p:sp>
        <p:nvSpPr>
          <p:cNvPr id="5" name="4 Marcador de contenido"/>
          <p:cNvSpPr>
            <a:spLocks noGrp="1"/>
          </p:cNvSpPr>
          <p:nvPr>
            <p:ph sz="half" idx="2"/>
          </p:nvPr>
        </p:nvSpPr>
        <p:spPr/>
        <p:txBody>
          <a:bodyPr>
            <a:normAutofit fontScale="77500" lnSpcReduction="20000"/>
          </a:bodyPr>
          <a:lstStyle/>
          <a:p>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716" y="710426"/>
            <a:ext cx="2895600" cy="15811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772" y="2492896"/>
            <a:ext cx="2466975" cy="1847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497" y="4653135"/>
            <a:ext cx="2048819" cy="17767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690644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lstStyle/>
          <a:p>
            <a:r>
              <a:rPr lang="es-MX" dirty="0" smtClean="0"/>
              <a:t>METODOLOGIA </a:t>
            </a:r>
            <a:endParaRPr lang="es-MX" dirty="0"/>
          </a:p>
        </p:txBody>
      </p:sp>
      <p:pic>
        <p:nvPicPr>
          <p:cNvPr id="4103"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8106" y="1313821"/>
            <a:ext cx="1110795" cy="1110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xMTEhUTExIUFRQXFyAYGRYYGRodGBobHxwZGB4cHBgaHSggHh0lGxcdIjEhJiksLi4uHR8zODMsNygvLisBCgoKDg0OGxAQGiwkICQsLC0sLCwsLCwsLCwsLCwsLCwsLCwsLCw0LCwsLCwsLCwsLCwsLCwsLCwsLCwsLCwsLP/AABEIAMcA/gMBIgACEQEDEQH/xAAcAAEAAwEBAQEBAAAAAAAAAAAABQYHBAMIAQL/xABIEAACAQMBBQUFBQUFBgUFAAABAgMABBEhBQYSMUETIlFhcQcygZGhI0JSscEUcoLR8DNikqLCFSRTstLhNGOjs/EWNkNkc//EABcBAQEBAQAAAAAAAAAAAAAAAAACAQP/xAAfEQEBAAMBAAIDAQAAAAAAAAAAAQIRITFBUQMSYTL/2gAMAwEAAhEDEQA/AMNpSlApSlApSlApSlApSlApSlApSlApSlAr+4YmdgqqWY8gAST6AVZtx9yJ9oyHg7kKf2kze6PIeLfl+enftmy9jrwW6CWfGGkbVif66cqjLPSpjtRNgeyy9nAZ17JfPn/If1pVtt/Y/Cg+0mBPm3/TioHbftOuZNA/AOmK8tl2m1rxe1jikMZ17WRgiEeIZyMjzGa5251U0tT+zK3x3XjPwqI2l7L2GSiK37pP5A1y/wCz7xTrdWYPgLlc/Su2129tGD7omTxjdZR/lJNTvL7bxRtq7rvCSGV1+v8AKoWS0I5HP0P9fGtxsN9rS6HZ3UYQnTJGn8xUHvXuApHa2rB0Oumv5VeP5L8suP0yNkI5iv5qVuYjGxRxXI1sD7pA8j/P+dddo05aV+kY0NflawpSlApSlApSlApSlApSlApSlApSlApSlApSlAqd3T3fN3IeJuCCMcUsp5Kv6seQFRWz7J5pUiiUtJIwVVHUk4FX/fS6htLePZdswPZniuZR/wDkm5H+FeQqcr8Rsed9vrJHALS1+zhXTQYY+JJ8TVPkZnY5OvUnnXpBH4j616Myr3mGnw1PQAGpkkbbtJbv3MVue0EKzTZ7naDiRP73DyZvDOg9eVxk2XtC+QtPI0hYqqQ5I7zd4LpouEPG34Vxrk4qpbh8d1epGSoUAydmMKX4dQgIGT441yAa+kI9rGC0lme2dREnEEXDM58BjmScDPnWWd02XjEbvc+1UXErSO8FovZtIedxdZx2cZPKNTpjOdM510rm09gvaQQXPa8Es+WjjjypCD7xPQHIx6jx03OXe2yukCzwNw6N2ciK2GBGMqCRnJ/PwqF3lg2VcyrLIyPMo4VQuyaA5wUyAwyeWvyrLlG6Y/Z7zSxtm4hWUHU8QwxHmetWHZm/UcBUxcYRtJIjqvqvUf1jFcftDsgGWQDBOQf6+Nc/s32TFcX0MUqB0ckEHl7rH86frjlNm7LpYt79ixXsZu7Ug4HeUcx6is0ZSpwa3G+3Tl2dL21tl4jo8PivUDxPhVE392Gg4bqDWGXUY6HqD4UxuuFm+qRInEPPpXIRXeiZ9RX83FvleIcxz9P+1dYhw0pStYUpSgUpSgUpSgUpSgUpSgUpSgUpSgUpX6ozoNTQaB7P4haWtxtRx31zb2uf+Iw77j91DjI8WqocRdizHJJySepqxb4XJRLexGiWyYIHWVu9I3+IkelQUaYqJ3qnogJIA5mo2/n4mwD3RoPPz+P8q7LuXhTTm2nw6/Q4+NeWwdltdXEcCYDOcZPQAFidfIGqjK1/2NbvzCASIFhkkfJkYqWMWBw8C4zq3ENcePlWlbz/AO0lWFbIxORntmkIDHlgKNB4/SufdXY8JVZW7R2jChWdQF7q44kUDGvMkdTVPkNheTy3MG1ZA8hyUkV0UacIAzw6AAa865b+Vfx7bU25tCP/AMVZxyqOeY+X8allHj1qg7b2js68bHA9m5+9njiJ8/6X1q5bTg2pboXtrjtkH4ZFkzp+GT9DnU1QpdtW9y7JtC3MUv8AxolKsDjTjQ64/wAXoKmdUittwzw/YSyCWMaowbiUg9VY648uXhVr9i9uDtGM5GVDEDr7pHL41Sr22aMlA4kj1KkagjnlfD4VofsS2FBcXAug7rLbHJTHdbiVlBz8+R9RrXX4Q3G+tw6kEZrMtr7GVZJLZh9jcZKf3JufwD8/UHxrRNobct4JIoppVR5yRGD97hxnXkPeHPxqv7+W47NuhHeU+BGoPzFTlNtj5zvLUwzsjDBBwa9ux4X8m/P/ALirT7SrIN2V2ox2q98eDjRh8xUFbp2kII94fmOVJlw0rF/b9m5XpzHp/Wlc1WXbtsHiEgHLX4H+R/Wq1XSXabClKVrClKUClKUClKUClKUClKUClKUCpndOFGuMuQAqswB5lsYAH97XI8xUNU1ubAGvIuL3UJlPpGrS/wCisvhHgHZ24nJLdS3PPmT1rpUV5wsWJZveY5PqdT9TS9k4UONCSBp8/wBKxTl2ue+F8FHzPe/Iir77GNgdrK8zQcZTHZF42aPOdSG5cakLgevhWcxIzuFGrMwA8yTj86+i/ZhsQiFI3lVXjGOCMlWIySSw97OuOeNM4BrM/NQx92uO9G8H7DbiT9nlmc6BI1JGcZyzgEIvmfrWcwXOzXHavYyWrv3m7J8qCevCcLnXotW7bsO1jdPLbyp+zcICIrKToNSwdfeLZGh5VU9vb0Sxgi+sI5RnmyGNvUPhgT6Y9a5534VjFe2zsdJHzs+9Bfn2ZJjfx59R/DjzqGvNtNw/s+1LUk47kwULKvQEEaOnjwn4HlSS0sr1/wDd5mtZSe7HMe7nyfORr4Enyr+Nq7RvIB+ybRjMsanus2Cw0wOGT7wwORw3mOVMY21X1tHDfYHtQO9hdfp1P18q+h/ZfYKlikvYCGWcccgAwTjIGeXT86xLc/YDXN1EbWUDDgup5hc5PTXTofnX0fdEiJwkiRuVKRM+OEOVIXnz72uPKrqGe757Rs767k2beI1tNEQba6J5llU+XdYjGM68IwQRpANti8RZNn3WXmVcRyDXiXIXOeo15+vhp/V7tLtwdnbciMd0mewuwBnJ5ajRkbxGh8iNITbF1cW1rIzyDtI+K2R2GWYPwMezbyTPe6aDnStfibVhm2ddI76x3BMWhJIYscDHTAB+FVrYd1wCQHopbHoM/lUZsJwSyMwUHBBZgBkZHMkDOG+ldVrayFyFHNSMk4BHu5B6jGKWa2Su+x7RohxqDHIG5cxknXHhr8qqUqFSVPMHB+GlaNFMDp+zJnHPIPTnyrP9oODIxVuIfixjJwMnHrW41mUc9KUq0lKUoFKUoFKUoFKUoFKUoFKUoFT+6en7W3haSY/iKR/66gKsux4lFlcuFPGQq8WT7plTKkcsaA1OXjY5bcaCubax0Uev6V7pnHOvy8QGNiRlhyOumqjGOVG/Dp3FsIprtElDt1VEbhZmGujaYwMnQ50FfTFvPa2tqZXLwKTwFzhn4mPvDHFlsnOdeRJ61TPZTs2K1tI2eMszRidjgc5HEaJg65OCPLh89NC23LZtHILkRGOHhZuMd1CchSD0bXGmuvnUW7u2+RQIN2bdF4bXaI4ycjtGKPrywVI+gqH3j2htezUhwZojz4gJVxy94faY82/7Vd7/AHPtp41aCQorqChGHQqRkHDa4x51m23NkX9s/wDu0hlRcHgTJ9Psj/pyda561ernUFbR7OvQQ/8AuUxGjjBhZtdGGgGT+76mubaxvLQGC4PbRDGDnjAHTDkZAx0bTwqTj2hYXg7O9iNpcA4NxGO6x5YkXGhzzzn94VHLZXUDqsf+8RcQAxkrgnHLUqNemRVxNaB7G9iQgPfRhgXHZhTyGupHX64qb3+ksrtl2ZLctBcgrNFIRhOMhlVSc8yCfDmMHpU9utaJHGkSIqIvRQAMnU6D1rNdp7attoyvabVg/YbxGKxXABAXUlUkydV8GzwnUgrnJ3HvWVz7VvLjA2btWPikT+wuBq3gBxAd5ToM/AgEaUPfe7jZ4okU8UcY7R2GC7sq6hckheELjPUmrtm7jDxXISUWa9sk0gZlCrnhHECCwJwVGc6Y6YrK7+7eaR5ZDl3Ysx8yc/LyqsfWZOernsybiS2Y+HB8iVH0AqmVbNif+EVvwTEf+2f9VM/DH1YrQ4cfprnpg/zrO9qw8E0ifhdgPTJx9K0EPhxj5jnzGmPOqVvUuLuX1B+ag/rU/j9VmiaUpXVzKUpQKUpQKUpQKUpQKUpQKUpQKs+zpAuz5gQe+yqp6ZDhz8lH1FVirbsuxzCkLE5Y9rjHdBcAKGPPUIDpjnU5eNiLQ0uv7N/Qf8y1yvG4ODkEEgjPIjSkLOG9455UG07j7xCSG35HMtrG+fBBIG/9ReL+JfGuDeXbjy2F7kd99pFG8lSMSAfNaznZe1HtW4jrHJpIo0Pky+DDn8B5EaBAFmRnY5guOEyyr7qSA8KXI6DU8MinUHGdK5XHVXK9PaBfL/tHZ8KuUigjiClTjhywGR5hVFWDd+77ecHpnibHieSg+Q0qmbW2e80bQFQNoWunD/x4hgBo26nAHXOn944ltyttxOgkyI5EwsqctfxAeDfQ5FTZtUulq373ftZo2kkjAk0xKujgeGevocis83c2Q9vNntuKHGQvI8WRzXly6g/CrnvdvFEY8K2c8lHU/wAqquxoJGkQcJBc93PXz9BVJaPtS1kksjbQ3S291MuYiX4HbhZWYKQeIZHdJHLNZ7f7YMw/YdtQFLmPSK7wA6g9JMaOh/EO6euCOKtA3w3AXaEMTpKYriFeGN9eEjQ4bGo1GjDUeB5Vn15cXlwwsL6Dtp0yIpDoxA1ILrjiUgHvAjOPHFV5GKnvfPEttFB2jyTh9ThgixrxhVBb3jlsZGg4MdKptS28+1nubhnfs9O4BHns8Lkd3JJIJy2ScksTUTXSTUTX6oq7KyxWdxGg0WTiBJyc9rHH4Y90fP5VTLcd5fUfnVknf7CbPMuB8e0DH8qzJsWHd4dtkscMoBHDgaNkHmDnVfqKgN9bRRIzga9zLEnJJDD05J4VKbOfs4RKCylfw8yDgY1865d9FCwKObNLxEnmcKR+ornj/pd8UulKV2cilKUClKUClKUClKUClKUClKUCtU3D2jEUYs0IVokjlV8ZVohwq6qSCSUVeEjOCX9ayuvW3dgRwEgk4GDg1OU3Gy6Sd9dAzTOBgPIzBTzAZiwB+BrmZzkN9KmN5+FRFGPeUYJ8dRqT1JIY1yQ2B7A3HcCg6DBydcaf141ks1ttnXFeyl0GnI5P5D9a6t3d5Z7Nj2bZjb+0ibPA45EHGoOOowa4Z2wuPHT/AFH6kfKp7c/ci6vJ4VEEghZ145COECPI4mBbn3c8s1XNdY2rY+5Ed5aQXal4J3RZYgSCI86ryAypGPAYPKq5tvcGWENc4WMjJlGS6lRksVwQSpxkqdRpgkittgZB9mhXuADhBHdGNBjppVU9qG1xDZtGD35sp6L94/LT41Fxkm43dYbZbzLDIGKibHJiMf5ST9amNlb5iW6WWQcBzzHQdRj00qEutlW8hyuVPiv6jlX7bbLCZeYJJEoy7nKsB6g5J6AdTgVOsW7r6Ft9vwNEWR1OB9TWN+0naAMUkvG64IiiKMVLOSGfUc1EYII5ZYdagBvPs+FuKFb18ckdkVCfUFm+lVTeHb0l3IGfCooxHGvuoOeniTzLHU/ICpL8stRVfqjJwOdflTG68QMrMQDwRs2DqDpw8uvvZ+FXeJfxZWXZvG8iuVDKzBVzkAgkcRwNQPSu3bF2HkYR6RvJx4wM51A8xoTpnGdfCrHsfd15rKW+a5QMhH2ZbJIJxqM93P3QR3sN5EwtraILoxOO6RkeI0DD9RUbVpKSRfYxJ+ORR9eI/RajN/JNYl8Ax+eB+n1qwXAAltxqQOLA8whAP5/OovfwDsUOO92mB6cJz+Qqcb2Lvij0pSuzkUpSgUpSgUpSgUpSgUpSgUpSgV0WBHax55ca5+Yrnrrsoub/AIcAfvHP5AE/KlEnt/BlOuSBwnHQ8sV0bF2fc3rpawgvjXHJEXqzkDRR558tTXFYQB5EThaRnYKkanDOxIAGTyBJAz5+pGy7ftBYWgsYOGN3Tju5k6DH9mreecDyOepxzvIqdrPbxLe0bs4Cs8qnDXDAcAbqIlORpj3j9emteyHaUTQzMzcUqAM7E5PCc/8ATzrD1gMsjhMBEUsSeSoCB8TqABzJ+dSezN4Gt8mHiUHu8+a9c9CTUX7XPp9Gx7DjNws/E3EmTwg6Fm1LN4nJ+g6Cs43wlW9uJneYpHETGmMDPZgsx4jkBcnOccqv28e2ILO2/aGwiyFFeQKSe8vCpPCOI40HI+lYF37lOySThjhHC7YzxBicuG6s+AAOgA8KZT4jMf64ds7QtSI/2RJUkAAbJyrHrgHJznrnUdBpUVe3srLwSHIznhzpnpnHPFdu0gkXdjUA455y2OuW/wDj4VaN3PZ65RZ7kd5u8kJHIdGk8z+H566CtyTbNbVPYewZJ9VRFT8bgBfgSMn4A1NQ7sQcXA2ZSf8Ahrg/DrVi2vZdkMuT5KOVdm6l84IKkKM8h19fH41FzvqpirN77L2ZeKDtkP4Zo24f8ajT4j4147D3IkjikmkJFwhPZxDBVwBqCwPXXB8vl9CbLvOJQTzqE34hA7KUDBJKE+OmQfhg/Oq/a6TrrBNmbZt0A4i5jBDdj3tSM4BI00BI4tCAT41zWe0R+0Pcy6s2eFRy10+QAxXrLsxBJMMe7K6j0DHH0xXrcbESCdQrl45E4l4scQxjnjQ9a3h163W8ScauWXiRSAuGJHFgn7uM4A61W9t7Ye4YFtFX3R68z6n9K9d5ogJQR95R8wSPyxURV4yestpSlKpJSlKBSlKBSlKBSlKBSlKBSlKBUvHARDEfxs5+XCv+k1EVZLbvWkJ/BLIh9CI3X6l/lWVsaL7Cd2g9xNfuARB9lEDy7QqCx+CsP8flT2t7VCjgB70n2jHrj7gPwJYjoXatD3JsVttlW6cjKvaN4/atxH5I3+WsbuyNpbaSNjmN58sP/LTLv/kQ1zy7lFTkcm24VtLC3hx9vcgXMp6hD/ZIfRTnHixqe9ju8NpCZobmJpDLjHcV1CrnmPezk9AelUjfTa5uryaXoXIXwCjuqB5YFSvsmuezv+PXSJjpz95OQ60vMdk902D2oX0F3Zx21vIryyzII410JKknUEd1R1yNBnwqrjYkNtYkPwrFBxN2gHemkxws58idFA6YrSL7s7hUMca5ZmRW4eSnPGw5YygxnxaqltC2F7tEWyAfs9oFkkX7rSE8MMZ8uLvHyQ1zuVyqpJEL7Ndxu0c3lyvdU5WM8i/vKp8lBBPi2B0Iq+XbqvEWOBzYmpjaUkdpb4+6g+ZOpJ8yxz8axzeHeQzkhT9mD/iY0zndGP28N67x7ubggXKjr+ua47GWW3YKoBxzY8vgD08z9Klru+hsIQJT9owyY199j+HyUdSeueeBWd7X25LcMeLur0ReXxPNvj8hW4y0t0v8vtPaLuoO0I65OPga4m9pM13IkU4WOMHu8Jz3uXeJ5+A5YzWfJXdZ7IkmOUR2A97hBOnqOVX+sid2pOEl2kcah5XYHxHEcGo6wu5JZQraiMHHkM6D61LWNqzsYkUcSxs/ATzVBkhR1PDk8I8DXjZLHk8JwSTk+JBIP1zQQu8x76g8wufmT/Koau/bg+3f4fkK4K6TxN9KUpWsKUpQKUpQKUpQKUpQKUpQKUpQKnd3JgyTQE44wJEJ/HGG0+KM/wAQKgq/qNyCCDgjUGss3Gy6fS+9+0+wSKMHASz4wP4HiH/NWO7gzkTXcwGWSzlYHoCxRMn4O1XXfi+7e3tp1Okuz0H8WSWHwKkVQd1nxb7Q55MCjn04/ryrl9q+lZdqsW75ksWW5kTuSRHs+8MEnhYA8yug8KrbCrhtLaY2lbWsCRmOa0iZWOQVlAVFUjkVbKcjpqdelXl4mNl3WvuNTcEsAlqpKEnCmX7THhkKqgnzr39kcPFbvctq9xM85PXhyYYx6cKMfjVS23twxbMkCjBbI+CosY/Krt7M+5s2MnoqoPREUH/PxH41y/GvJU/bbvAVKW6nGnE35D9azGy2g0Sxy4GQeJFbqfuuR4A6jxwOnOb3zuFnvppZNUVsBT97GgH7uck/LrkU3ad0XYknOarGbLx43l00js7sWZjkseZrs2BsG4vJeyt4y7dTyVR4sx0AqY3B3Il2jIdezgTHaSddeSoOrHB15D6H6K2BsOC1iWGCMIg+bHxY8yfM1e/iJUfdP2SW8AD3R/aJPw6iIH05t8dPKtChsEVeBUVVGgUAAD4CusLX7is0bZhvnuuIJ4b2BcdnKpYDwzg/MEj41jW3YDDfTQroI5mRQPw8R4foRX1RtWMGJwwyOE6fCvmf2hsE2leOOYl4V/eCqGPwOfjik9bVW2pLxSufPHy0/SuSlK6IKUpQKUpQKUpQKUpQKUpQKUpQKUpQKUpQaRu1d9vssR5y9rKwx/5cw0PoHBH8Qqu7CR2kmtxIsSSoe0ZiAAqZf45OmBzrg3Y2z+yzhyC0bAxyoPvRtzA8wQGHmoqU29ZiKRLiMiSIkOjD3XGeR8Oqkcwcg1y1q3+r3uK2wqw7iD7aQ+CfqPI/kaidpQgO2MFTqpHLB1GK9N3YblpsWiyNKAW4YxklRqe7yYeRqspvFM5V237mKwtFkMFZhnlnUa4q23W937Dse1CJxvM0uMnAAVzk8ufeFUTasjzxP2i8Mg0ZeErg4xqp5Zx6eFdO25O12LaP1hneM/xor5/xKR8K5YzmnSo5t6YZInSa0JZtRIsgDKfEZTX0NQOy4EmlCyTLCp++4Yj/AC/qQPOuVFzX8RjvYrrJJ457fQnsyvLSKB0WeEcc2EUyLxMAq4wM5OpNaRGK+ZdwNmC74rPhjDySK3bMTxxooJYRjkWYD+un03GKyTSq/rFMV+1+McVTFV383qSxjUtGZOJgGAbhAXvNqcHmEbA8j4V8tbVv3nmkmf3pHZz4AsSxx8SavPtd3lS5unMRzHgIpzoyqWy4/eZiB/dBP3qzumP2ylKUqmFKUoFKUoFKUoFKUoFKUoFKUoFKUoFKUoFd9htR41Ke9Exy0bcs8sj8LY6jyzmuClBOKsbqVjbTOQrYDqeoGfeHpWm+wXs4bmeOSJu0eMMs3NQinvL4gksD/D0xWLVKbubfmsphNAQGAKkMMqwPMEZ9PkKmy/Ddvo32jbKS4KGMxiQRs2TwgOoKDhL+Izpnlr41lOwIgwutnEjFwvHAc6dsh4gmeWp4l/iqR9oFwLe4jQ5ftIkl/d4+LTnrjh5+df3vjsiKHZlpe5fjl4HBXRk4lDDGupGeenKuU3e6dORmbRFWK8j59PhX7Lb6Ag6/nU7esLw9qhTtz74GgkP4wv3XPVep1XOcCNjgIbvAgjoRjFdNo0993tqtb3CTocEEH0I6HyP5E19M7s7zwXiBo3AfHeiJHGp9Oo/vDSvmSBQ2WIGOnp4muq2lATiPIajJ5eGp5HFY19Gf/Wtn2rxGThCKWMrYWI8LBWCuT3iGONBjIIzms19pXtNWSNoLfiETaMx0eUeCjmsfixwTyAxzzDaW8GcLHk8I4QzEsFGuiKdFGSTy5k6VAyyliWYkk8yedbJflm37cTF2LNzP9fKvOlKtJSlKBSlKBSlKBSlKBSlKBSlKBSlKBSlKBSlKBSlKBSlKDS/aw2bq3P8A+rB/ysf1qw+0j/7d2b//ADi/9tKUqMfFViddUG0JUGFc48Dgj5NkUpVpep2vN+If4E/6a5Jp2bVmJ9TX7Smh5UpSgUpSgUpSgUpS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MTEhUTExIUFRQXFyAYGRYYGRodGBobHxwZGB4cHBgaHSggHh0lGxcdIjEhJiksLi4uHR8zODMsNygvLisBCgoKDg0OGxAQGiwkICQsLC0sLCwsLCwsLCwsLCwsLCwsLCwsLCw0LCwsLCwsLCwsLCwsLCwsLCwsLCwsLCwsLP/AABEIAMcA/gMBIgACEQEDEQH/xAAcAAEAAwEBAQEBAAAAAAAAAAAABQYHBAMIAQL/xABIEAACAQMBBQUFBQUFBgUFAAABAgMABBEhBQYSMUETIlFhcQcygZGhI0JSscEUcoLR8DNikqLCFSRTstLhNGOjs/EWNkNkc//EABcBAQEBAQAAAAAAAAAAAAAAAAACAQP/xAAfEQEBAAMBAAIDAQAAAAAAAAAAAQIRITFBUQMSYTL/2gAMAwEAAhEDEQA/AMNpSlApSlApSlApSlApSlApSlApSlApSlAr+4YmdgqqWY8gAST6AVZtx9yJ9oyHg7kKf2kze6PIeLfl+enftmy9jrwW6CWfGGkbVif66cqjLPSpjtRNgeyy9nAZ17JfPn/If1pVtt/Y/Cg+0mBPm3/TioHbftOuZNA/AOmK8tl2m1rxe1jikMZ17WRgiEeIZyMjzGa5251U0tT+zK3x3XjPwqI2l7L2GSiK37pP5A1y/wCz7xTrdWYPgLlc/Su2129tGD7omTxjdZR/lJNTvL7bxRtq7rvCSGV1+v8AKoWS0I5HP0P9fGtxsN9rS6HZ3UYQnTJGn8xUHvXuApHa2rB0Oumv5VeP5L8suP0yNkI5iv5qVuYjGxRxXI1sD7pA8j/P+dddo05aV+kY0NflawpSlApSlApSlApSlApSlApSlApSlApSlApSlAqd3T3fN3IeJuCCMcUsp5Kv6seQFRWz7J5pUiiUtJIwVVHUk4FX/fS6htLePZdswPZniuZR/wDkm5H+FeQqcr8Rsed9vrJHALS1+zhXTQYY+JJ8TVPkZnY5OvUnnXpBH4j616Myr3mGnw1PQAGpkkbbtJbv3MVue0EKzTZ7naDiRP73DyZvDOg9eVxk2XtC+QtPI0hYqqQ5I7zd4LpouEPG34Vxrk4qpbh8d1epGSoUAydmMKX4dQgIGT441yAa+kI9rGC0lme2dREnEEXDM58BjmScDPnWWd02XjEbvc+1UXErSO8FovZtIedxdZx2cZPKNTpjOdM510rm09gvaQQXPa8Es+WjjjypCD7xPQHIx6jx03OXe2yukCzwNw6N2ciK2GBGMqCRnJ/PwqF3lg2VcyrLIyPMo4VQuyaA5wUyAwyeWvyrLlG6Y/Z7zSxtm4hWUHU8QwxHmetWHZm/UcBUxcYRtJIjqvqvUf1jFcftDsgGWQDBOQf6+Nc/s32TFcX0MUqB0ckEHl7rH86frjlNm7LpYt79ixXsZu7Ug4HeUcx6is0ZSpwa3G+3Tl2dL21tl4jo8PivUDxPhVE392Gg4bqDWGXUY6HqD4UxuuFm+qRInEPPpXIRXeiZ9RX83FvleIcxz9P+1dYhw0pStYUpSgUpSgUpSgUpSgUpSgUpSgUpSgUpX6ozoNTQaB7P4haWtxtRx31zb2uf+Iw77j91DjI8WqocRdizHJJySepqxb4XJRLexGiWyYIHWVu9I3+IkelQUaYqJ3qnogJIA5mo2/n4mwD3RoPPz+P8q7LuXhTTm2nw6/Q4+NeWwdltdXEcCYDOcZPQAFidfIGqjK1/2NbvzCASIFhkkfJkYqWMWBw8C4zq3ENcePlWlbz/AO0lWFbIxORntmkIDHlgKNB4/SufdXY8JVZW7R2jChWdQF7q44kUDGvMkdTVPkNheTy3MG1ZA8hyUkV0UacIAzw6AAa865b+Vfx7bU25tCP/AMVZxyqOeY+X8allHj1qg7b2js68bHA9m5+9njiJ8/6X1q5bTg2pboXtrjtkH4ZFkzp+GT9DnU1QpdtW9y7JtC3MUv8AxolKsDjTjQ64/wAXoKmdUittwzw/YSyCWMaowbiUg9VY648uXhVr9i9uDtGM5GVDEDr7pHL41Sr22aMlA4kj1KkagjnlfD4VofsS2FBcXAug7rLbHJTHdbiVlBz8+R9RrXX4Q3G+tw6kEZrMtr7GVZJLZh9jcZKf3JufwD8/UHxrRNobct4JIoppVR5yRGD97hxnXkPeHPxqv7+W47NuhHeU+BGoPzFTlNtj5zvLUwzsjDBBwa9ux4X8m/P/ALirT7SrIN2V2ox2q98eDjRh8xUFbp2kII94fmOVJlw0rF/b9m5XpzHp/Wlc1WXbtsHiEgHLX4H+R/Wq1XSXabClKVrClKUClKUClKUClKUClKUClKUCpndOFGuMuQAqswB5lsYAH97XI8xUNU1ubAGvIuL3UJlPpGrS/wCisvhHgHZ24nJLdS3PPmT1rpUV5wsWJZveY5PqdT9TS9k4UONCSBp8/wBKxTl2ue+F8FHzPe/Iir77GNgdrK8zQcZTHZF42aPOdSG5cakLgevhWcxIzuFGrMwA8yTj86+i/ZhsQiFI3lVXjGOCMlWIySSw97OuOeNM4BrM/NQx92uO9G8H7DbiT9nlmc6BI1JGcZyzgEIvmfrWcwXOzXHavYyWrv3m7J8qCevCcLnXotW7bsO1jdPLbyp+zcICIrKToNSwdfeLZGh5VU9vb0Sxgi+sI5RnmyGNvUPhgT6Y9a5534VjFe2zsdJHzs+9Bfn2ZJjfx59R/DjzqGvNtNw/s+1LUk47kwULKvQEEaOnjwn4HlSS0sr1/wDd5mtZSe7HMe7nyfORr4Enyr+Nq7RvIB+ybRjMsanus2Cw0wOGT7wwORw3mOVMY21X1tHDfYHtQO9hdfp1P18q+h/ZfYKlikvYCGWcccgAwTjIGeXT86xLc/YDXN1EbWUDDgup5hc5PTXTofnX0fdEiJwkiRuVKRM+OEOVIXnz72uPKrqGe757Rs767k2beI1tNEQba6J5llU+XdYjGM68IwQRpANti8RZNn3WXmVcRyDXiXIXOeo15+vhp/V7tLtwdnbciMd0mewuwBnJ5ajRkbxGh8iNITbF1cW1rIzyDtI+K2R2GWYPwMezbyTPe6aDnStfibVhm2ddI76x3BMWhJIYscDHTAB+FVrYd1wCQHopbHoM/lUZsJwSyMwUHBBZgBkZHMkDOG+ldVrayFyFHNSMk4BHu5B6jGKWa2Su+x7RohxqDHIG5cxknXHhr8qqUqFSVPMHB+GlaNFMDp+zJnHPIPTnyrP9oODIxVuIfixjJwMnHrW41mUc9KUq0lKUoFKUoFKUoFKUoFKUoFKUoFT+6en7W3haSY/iKR/66gKsux4lFlcuFPGQq8WT7plTKkcsaA1OXjY5bcaCubax0Uev6V7pnHOvy8QGNiRlhyOumqjGOVG/Dp3FsIprtElDt1VEbhZmGujaYwMnQ50FfTFvPa2tqZXLwKTwFzhn4mPvDHFlsnOdeRJ61TPZTs2K1tI2eMszRidjgc5HEaJg65OCPLh89NC23LZtHILkRGOHhZuMd1CchSD0bXGmuvnUW7u2+RQIN2bdF4bXaI4ycjtGKPrywVI+gqH3j2htezUhwZojz4gJVxy94faY82/7Vd7/AHPtp41aCQorqChGHQqRkHDa4x51m23NkX9s/wDu0hlRcHgTJ9Psj/pyda561ernUFbR7OvQQ/8AuUxGjjBhZtdGGgGT+76mubaxvLQGC4PbRDGDnjAHTDkZAx0bTwqTj2hYXg7O9iNpcA4NxGO6x5YkXGhzzzn94VHLZXUDqsf+8RcQAxkrgnHLUqNemRVxNaB7G9iQgPfRhgXHZhTyGupHX64qb3+ksrtl2ZLctBcgrNFIRhOMhlVSc8yCfDmMHpU9utaJHGkSIqIvRQAMnU6D1rNdp7attoyvabVg/YbxGKxXABAXUlUkydV8GzwnUgrnJ3HvWVz7VvLjA2btWPikT+wuBq3gBxAd5ToM/AgEaUPfe7jZ4okU8UcY7R2GC7sq6hckheELjPUmrtm7jDxXISUWa9sk0gZlCrnhHECCwJwVGc6Y6YrK7+7eaR5ZDl3Ysx8yc/LyqsfWZOernsybiS2Y+HB8iVH0AqmVbNif+EVvwTEf+2f9VM/DH1YrQ4cfprnpg/zrO9qw8E0ifhdgPTJx9K0EPhxj5jnzGmPOqVvUuLuX1B+ag/rU/j9VmiaUpXVzKUpQKUpQKUpQKUpQKUpQKUpQKs+zpAuz5gQe+yqp6ZDhz8lH1FVirbsuxzCkLE5Y9rjHdBcAKGPPUIDpjnU5eNiLQ0uv7N/Qf8y1yvG4ODkEEgjPIjSkLOG9455UG07j7xCSG35HMtrG+fBBIG/9ReL+JfGuDeXbjy2F7kd99pFG8lSMSAfNaznZe1HtW4jrHJpIo0Pky+DDn8B5EaBAFmRnY5guOEyyr7qSA8KXI6DU8MinUHGdK5XHVXK9PaBfL/tHZ8KuUigjiClTjhywGR5hVFWDd+77ecHpnibHieSg+Q0qmbW2e80bQFQNoWunD/x4hgBo26nAHXOn944ltyttxOgkyI5EwsqctfxAeDfQ5FTZtUulq373ftZo2kkjAk0xKujgeGevocis83c2Q9vNntuKHGQvI8WRzXly6g/CrnvdvFEY8K2c8lHU/wAqquxoJGkQcJBc93PXz9BVJaPtS1kksjbQ3S291MuYiX4HbhZWYKQeIZHdJHLNZ7f7YMw/YdtQFLmPSK7wA6g9JMaOh/EO6euCOKtA3w3AXaEMTpKYriFeGN9eEjQ4bGo1GjDUeB5Vn15cXlwwsL6Dtp0yIpDoxA1ILrjiUgHvAjOPHFV5GKnvfPEttFB2jyTh9ThgixrxhVBb3jlsZGg4MdKptS28+1nubhnfs9O4BHns8Lkd3JJIJy2ScksTUTXSTUTX6oq7KyxWdxGg0WTiBJyc9rHH4Y90fP5VTLcd5fUfnVknf7CbPMuB8e0DH8qzJsWHd4dtkscMoBHDgaNkHmDnVfqKgN9bRRIzga9zLEnJJDD05J4VKbOfs4RKCylfw8yDgY1865d9FCwKObNLxEnmcKR+ornj/pd8UulKV2cilKUClKUClKUClKUClKUClKUCtU3D2jEUYs0IVokjlV8ZVohwq6qSCSUVeEjOCX9ayuvW3dgRwEgk4GDg1OU3Gy6Sd9dAzTOBgPIzBTzAZiwB+BrmZzkN9KmN5+FRFGPeUYJ8dRqT1JIY1yQ2B7A3HcCg6DBydcaf141ks1ttnXFeyl0GnI5P5D9a6t3d5Z7Nj2bZjb+0ibPA45EHGoOOowa4Z2wuPHT/AFH6kfKp7c/ci6vJ4VEEghZ145COECPI4mBbn3c8s1XNdY2rY+5Ed5aQXal4J3RZYgSCI86ryAypGPAYPKq5tvcGWENc4WMjJlGS6lRksVwQSpxkqdRpgkittgZB9mhXuADhBHdGNBjppVU9qG1xDZtGD35sp6L94/LT41Fxkm43dYbZbzLDIGKibHJiMf5ST9amNlb5iW6WWQcBzzHQdRj00qEutlW8hyuVPiv6jlX7bbLCZeYJJEoy7nKsB6g5J6AdTgVOsW7r6Ft9vwNEWR1OB9TWN+0naAMUkvG64IiiKMVLOSGfUc1EYII5ZYdagBvPs+FuKFb18ckdkVCfUFm+lVTeHb0l3IGfCooxHGvuoOeniTzLHU/ICpL8stRVfqjJwOdflTG68QMrMQDwRs2DqDpw8uvvZ+FXeJfxZWXZvG8iuVDKzBVzkAgkcRwNQPSu3bF2HkYR6RvJx4wM51A8xoTpnGdfCrHsfd15rKW+a5QMhH2ZbJIJxqM93P3QR3sN5EwtraILoxOO6RkeI0DD9RUbVpKSRfYxJ+ORR9eI/RajN/JNYl8Ax+eB+n1qwXAAltxqQOLA8whAP5/OovfwDsUOO92mB6cJz+Qqcb2Lvij0pSuzkUpSgUpSgUpSgUpSgUpSgUpSgV0WBHax55ca5+Yrnrrsoub/AIcAfvHP5AE/KlEnt/BlOuSBwnHQ8sV0bF2fc3rpawgvjXHJEXqzkDRR558tTXFYQB5EThaRnYKkanDOxIAGTyBJAz5+pGy7ftBYWgsYOGN3Tju5k6DH9mreecDyOepxzvIqdrPbxLe0bs4Cs8qnDXDAcAbqIlORpj3j9emteyHaUTQzMzcUqAM7E5PCc/8ATzrD1gMsjhMBEUsSeSoCB8TqABzJ+dSezN4Gt8mHiUHu8+a9c9CTUX7XPp9Gx7DjNws/E3EmTwg6Fm1LN4nJ+g6Cs43wlW9uJneYpHETGmMDPZgsx4jkBcnOccqv28e2ILO2/aGwiyFFeQKSe8vCpPCOI40HI+lYF37lOySThjhHC7YzxBicuG6s+AAOgA8KZT4jMf64ds7QtSI/2RJUkAAbJyrHrgHJznrnUdBpUVe3srLwSHIznhzpnpnHPFdu0gkXdjUA455y2OuW/wDj4VaN3PZ65RZ7kd5u8kJHIdGk8z+H566CtyTbNbVPYewZJ9VRFT8bgBfgSMn4A1NQ7sQcXA2ZSf8Ahrg/DrVi2vZdkMuT5KOVdm6l84IKkKM8h19fH41FzvqpirN77L2ZeKDtkP4Zo24f8ajT4j4147D3IkjikmkJFwhPZxDBVwBqCwPXXB8vl9CbLvOJQTzqE34hA7KUDBJKE+OmQfhg/Oq/a6TrrBNmbZt0A4i5jBDdj3tSM4BI00BI4tCAT41zWe0R+0Pcy6s2eFRy10+QAxXrLsxBJMMe7K6j0DHH0xXrcbESCdQrl45E4l4scQxjnjQ9a3h163W8ScauWXiRSAuGJHFgn7uM4A61W9t7Ye4YFtFX3R68z6n9K9d5ogJQR95R8wSPyxURV4yestpSlKpJSlKBSlKBSlKBSlKBSlKBSlKBUvHARDEfxs5+XCv+k1EVZLbvWkJ/BLIh9CI3X6l/lWVsaL7Cd2g9xNfuARB9lEDy7QqCx+CsP8flT2t7VCjgB70n2jHrj7gPwJYjoXatD3JsVttlW6cjKvaN4/atxH5I3+WsbuyNpbaSNjmN58sP/LTLv/kQ1zy7lFTkcm24VtLC3hx9vcgXMp6hD/ZIfRTnHixqe9ju8NpCZobmJpDLjHcV1CrnmPezk9AelUjfTa5uryaXoXIXwCjuqB5YFSvsmuezv+PXSJjpz95OQ60vMdk902D2oX0F3Zx21vIryyzII410JKknUEd1R1yNBnwqrjYkNtYkPwrFBxN2gHemkxws58idFA6YrSL7s7hUMca5ZmRW4eSnPGw5YygxnxaqltC2F7tEWyAfs9oFkkX7rSE8MMZ8uLvHyQ1zuVyqpJEL7Ndxu0c3lyvdU5WM8i/vKp8lBBPi2B0Iq+XbqvEWOBzYmpjaUkdpb4+6g+ZOpJ8yxz8axzeHeQzkhT9mD/iY0zndGP28N67x7ubggXKjr+ua47GWW3YKoBxzY8vgD08z9Klru+hsIQJT9owyY199j+HyUdSeueeBWd7X25LcMeLur0ReXxPNvj8hW4y0t0v8vtPaLuoO0I65OPga4m9pM13IkU4WOMHu8Jz3uXeJ5+A5YzWfJXdZ7IkmOUR2A97hBOnqOVX+sid2pOEl2kcah5XYHxHEcGo6wu5JZQraiMHHkM6D61LWNqzsYkUcSxs/ATzVBkhR1PDk8I8DXjZLHk8JwSTk+JBIP1zQQu8x76g8wufmT/Koau/bg+3f4fkK4K6TxN9KUpWsKUpQKUpQKUpQKUpQKUpQKUpQKnd3JgyTQE44wJEJ/HGG0+KM/wAQKgq/qNyCCDgjUGss3Gy6fS+9+0+wSKMHASz4wP4HiH/NWO7gzkTXcwGWSzlYHoCxRMn4O1XXfi+7e3tp1Okuz0H8WSWHwKkVQd1nxb7Q55MCjn04/ryrl9q+lZdqsW75ksWW5kTuSRHs+8MEnhYA8yug8KrbCrhtLaY2lbWsCRmOa0iZWOQVlAVFUjkVbKcjpqdelXl4mNl3WvuNTcEsAlqpKEnCmX7THhkKqgnzr39kcPFbvctq9xM85PXhyYYx6cKMfjVS23twxbMkCjBbI+CosY/Krt7M+5s2MnoqoPREUH/PxH41y/GvJU/bbvAVKW6nGnE35D9azGy2g0Sxy4GQeJFbqfuuR4A6jxwOnOb3zuFnvppZNUVsBT97GgH7uck/LrkU3ad0XYknOarGbLx43l00js7sWZjkseZrs2BsG4vJeyt4y7dTyVR4sx0AqY3B3Il2jIdezgTHaSddeSoOrHB15D6H6K2BsOC1iWGCMIg+bHxY8yfM1e/iJUfdP2SW8AD3R/aJPw6iIH05t8dPKtChsEVeBUVVGgUAAD4CusLX7is0bZhvnuuIJ4b2BcdnKpYDwzg/MEj41jW3YDDfTQroI5mRQPw8R4foRX1RtWMGJwwyOE6fCvmf2hsE2leOOYl4V/eCqGPwOfjik9bVW2pLxSufPHy0/SuSlK6IKUpQKUpQKUpQKUpQKUpQKUpQKUpQKUpQaRu1d9vssR5y9rKwx/5cw0PoHBH8Qqu7CR2kmtxIsSSoe0ZiAAqZf45OmBzrg3Y2z+yzhyC0bAxyoPvRtzA8wQGHmoqU29ZiKRLiMiSIkOjD3XGeR8Oqkcwcg1y1q3+r3uK2wqw7iD7aQ+CfqPI/kaidpQgO2MFTqpHLB1GK9N3YblpsWiyNKAW4YxklRqe7yYeRqspvFM5V237mKwtFkMFZhnlnUa4q23W937Dse1CJxvM0uMnAAVzk8ufeFUTasjzxP2i8Mg0ZeErg4xqp5Zx6eFdO25O12LaP1hneM/xor5/xKR8K5YzmnSo5t6YZInSa0JZtRIsgDKfEZTX0NQOy4EmlCyTLCp++4Yj/AC/qQPOuVFzX8RjvYrrJJ457fQnsyvLSKB0WeEcc2EUyLxMAq4wM5OpNaRGK+ZdwNmC74rPhjDySK3bMTxxooJYRjkWYD+un03GKyTSq/rFMV+1+McVTFV383qSxjUtGZOJgGAbhAXvNqcHmEbA8j4V8tbVv3nmkmf3pHZz4AsSxx8SavPtd3lS5unMRzHgIpzoyqWy4/eZiB/dBP3qzumP2ylKUqmFKUoFKUoFKUoFKUoFKUoFKUoFKUoFKUoFd9htR41Ke9Exy0bcs8sj8LY6jyzmuClBOKsbqVjbTOQrYDqeoGfeHpWm+wXs4bmeOSJu0eMMs3NQinvL4gksD/D0xWLVKbubfmsphNAQGAKkMMqwPMEZ9PkKmy/Ddvo32jbKS4KGMxiQRs2TwgOoKDhL+Izpnlr41lOwIgwutnEjFwvHAc6dsh4gmeWp4l/iqR9oFwLe4jQ5ftIkl/d4+LTnrjh5+df3vjsiKHZlpe5fjl4HBXRk4lDDGupGeenKuU3e6dORmbRFWK8j59PhX7Lb6Ag6/nU7esLw9qhTtz74GgkP4wv3XPVep1XOcCNjgIbvAgjoRjFdNo0993tqtb3CTocEEH0I6HyP5E19M7s7zwXiBo3AfHeiJHGp9Oo/vDSvmSBQ2WIGOnp4muq2lATiPIajJ5eGp5HFY19Gf/Wtn2rxGThCKWMrYWI8LBWCuT3iGONBjIIzms19pXtNWSNoLfiETaMx0eUeCjmsfixwTyAxzzDaW8GcLHk8I4QzEsFGuiKdFGSTy5k6VAyyliWYkk8yedbJflm37cTF2LNzP9fKvOlKtJSlKBSlKBSlKBSlKBSlKBSlKBSlKBSlKBSlKBSlKBSlKDS/aw2bq3P8A+rB/ysf1qw+0j/7d2b//ADi/9tKUqMfFViddUG0JUGFc48Dgj5NkUpVpep2vN+If4E/6a5Jp2bVmJ9TX7Smh5UpSgUpSgUpSgUpS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54841"/>
            <a:ext cx="1633142"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612" y="3186948"/>
            <a:ext cx="1938014" cy="17256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408" y="1628800"/>
            <a:ext cx="1478188" cy="1623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3933056"/>
            <a:ext cx="1575231" cy="1540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4101" y="5301208"/>
            <a:ext cx="1437940" cy="1307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21" y="4077072"/>
            <a:ext cx="1772146" cy="1334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rot="13465452">
            <a:off x="2262260" y="3142219"/>
            <a:ext cx="648072" cy="24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derecha"/>
          <p:cNvSpPr/>
          <p:nvPr/>
        </p:nvSpPr>
        <p:spPr>
          <a:xfrm rot="16200000">
            <a:off x="3941088" y="2696406"/>
            <a:ext cx="530084" cy="215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derecha"/>
          <p:cNvSpPr/>
          <p:nvPr/>
        </p:nvSpPr>
        <p:spPr>
          <a:xfrm rot="19742171">
            <a:off x="5203420" y="3270072"/>
            <a:ext cx="648072" cy="24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a:off x="5203420" y="4509120"/>
            <a:ext cx="648072" cy="24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Flecha derecha"/>
          <p:cNvSpPr/>
          <p:nvPr/>
        </p:nvSpPr>
        <p:spPr>
          <a:xfrm rot="5400000">
            <a:off x="4118496" y="4989167"/>
            <a:ext cx="265041" cy="215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Flecha derecha"/>
          <p:cNvSpPr/>
          <p:nvPr/>
        </p:nvSpPr>
        <p:spPr>
          <a:xfrm rot="10800000">
            <a:off x="2428811" y="4578841"/>
            <a:ext cx="648072" cy="248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623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580">
                                          <p:stCondLst>
                                            <p:cond delay="0"/>
                                          </p:stCondLst>
                                        </p:cTn>
                                        <p:tgtEl>
                                          <p:spTgt spid="4102"/>
                                        </p:tgtEl>
                                      </p:cBhvr>
                                    </p:animEffect>
                                    <p:anim calcmode="lin" valueType="num">
                                      <p:cBhvr>
                                        <p:cTn id="8"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2"/>
                                        </p:tgtEl>
                                      </p:cBhvr>
                                      <p:to x="100000" y="60000"/>
                                    </p:animScale>
                                    <p:animScale>
                                      <p:cBhvr>
                                        <p:cTn id="14" dur="166" decel="50000">
                                          <p:stCondLst>
                                            <p:cond delay="676"/>
                                          </p:stCondLst>
                                        </p:cTn>
                                        <p:tgtEl>
                                          <p:spTgt spid="4102"/>
                                        </p:tgtEl>
                                      </p:cBhvr>
                                      <p:to x="100000" y="100000"/>
                                    </p:animScale>
                                    <p:animScale>
                                      <p:cBhvr>
                                        <p:cTn id="15" dur="26">
                                          <p:stCondLst>
                                            <p:cond delay="1312"/>
                                          </p:stCondLst>
                                        </p:cTn>
                                        <p:tgtEl>
                                          <p:spTgt spid="4102"/>
                                        </p:tgtEl>
                                      </p:cBhvr>
                                      <p:to x="100000" y="80000"/>
                                    </p:animScale>
                                    <p:animScale>
                                      <p:cBhvr>
                                        <p:cTn id="16" dur="166" decel="50000">
                                          <p:stCondLst>
                                            <p:cond delay="1338"/>
                                          </p:stCondLst>
                                        </p:cTn>
                                        <p:tgtEl>
                                          <p:spTgt spid="4102"/>
                                        </p:tgtEl>
                                      </p:cBhvr>
                                      <p:to x="100000" y="100000"/>
                                    </p:animScale>
                                    <p:animScale>
                                      <p:cBhvr>
                                        <p:cTn id="17" dur="26">
                                          <p:stCondLst>
                                            <p:cond delay="1642"/>
                                          </p:stCondLst>
                                        </p:cTn>
                                        <p:tgtEl>
                                          <p:spTgt spid="4102"/>
                                        </p:tgtEl>
                                      </p:cBhvr>
                                      <p:to x="100000" y="90000"/>
                                    </p:animScale>
                                    <p:animScale>
                                      <p:cBhvr>
                                        <p:cTn id="18" dur="166" decel="50000">
                                          <p:stCondLst>
                                            <p:cond delay="1668"/>
                                          </p:stCondLst>
                                        </p:cTn>
                                        <p:tgtEl>
                                          <p:spTgt spid="4102"/>
                                        </p:tgtEl>
                                      </p:cBhvr>
                                      <p:to x="100000" y="100000"/>
                                    </p:animScale>
                                    <p:animScale>
                                      <p:cBhvr>
                                        <p:cTn id="19" dur="26">
                                          <p:stCondLst>
                                            <p:cond delay="1808"/>
                                          </p:stCondLst>
                                        </p:cTn>
                                        <p:tgtEl>
                                          <p:spTgt spid="4102"/>
                                        </p:tgtEl>
                                      </p:cBhvr>
                                      <p:to x="100000" y="95000"/>
                                    </p:animScale>
                                    <p:animScale>
                                      <p:cBhvr>
                                        <p:cTn id="20" dur="166" decel="50000">
                                          <p:stCondLst>
                                            <p:cond delay="1834"/>
                                          </p:stCondLst>
                                        </p:cTn>
                                        <p:tgtEl>
                                          <p:spTgt spid="410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 calcmode="lin" valueType="num">
                                      <p:cBhvr additive="base">
                                        <p:cTn id="29" dur="500" fill="hold"/>
                                        <p:tgtEl>
                                          <p:spTgt spid="4101"/>
                                        </p:tgtEl>
                                        <p:attrNameLst>
                                          <p:attrName>ppt_x</p:attrName>
                                        </p:attrNameLst>
                                      </p:cBhvr>
                                      <p:tavLst>
                                        <p:tav tm="0">
                                          <p:val>
                                            <p:strVal val="#ppt_x"/>
                                          </p:val>
                                        </p:tav>
                                        <p:tav tm="100000">
                                          <p:val>
                                            <p:strVal val="#ppt_x"/>
                                          </p:val>
                                        </p:tav>
                                      </p:tavLst>
                                    </p:anim>
                                    <p:anim calcmode="lin" valueType="num">
                                      <p:cBhvr additive="base">
                                        <p:cTn id="3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4103"/>
                                        </p:tgtEl>
                                        <p:attrNameLst>
                                          <p:attrName>style.visibility</p:attrName>
                                        </p:attrNameLst>
                                      </p:cBhvr>
                                      <p:to>
                                        <p:strVal val="visible"/>
                                      </p:to>
                                    </p:set>
                                    <p:animEffect transition="in" filter="fade">
                                      <p:cBhvr>
                                        <p:cTn id="39" dur="1000"/>
                                        <p:tgtEl>
                                          <p:spTgt spid="4103"/>
                                        </p:tgtEl>
                                      </p:cBhvr>
                                    </p:animEffect>
                                    <p:anim calcmode="lin" valueType="num">
                                      <p:cBhvr>
                                        <p:cTn id="40" dur="1000" fill="hold"/>
                                        <p:tgtEl>
                                          <p:spTgt spid="4103"/>
                                        </p:tgtEl>
                                        <p:attrNameLst>
                                          <p:attrName>ppt_x</p:attrName>
                                        </p:attrNameLst>
                                      </p:cBhvr>
                                      <p:tavLst>
                                        <p:tav tm="0">
                                          <p:val>
                                            <p:strVal val="#ppt_x"/>
                                          </p:val>
                                        </p:tav>
                                        <p:tav tm="100000">
                                          <p:val>
                                            <p:strVal val="#ppt_x"/>
                                          </p:val>
                                        </p:tav>
                                      </p:tavLst>
                                    </p:anim>
                                    <p:anim calcmode="lin" valueType="num">
                                      <p:cBhvr>
                                        <p:cTn id="41"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53" presetClass="entr" presetSubtype="16" fill="hold" nodeType="afterEffect">
                                  <p:stCondLst>
                                    <p:cond delay="0"/>
                                  </p:stCondLst>
                                  <p:childTnLst>
                                    <p:set>
                                      <p:cBhvr>
                                        <p:cTn id="49" dur="1" fill="hold">
                                          <p:stCondLst>
                                            <p:cond delay="0"/>
                                          </p:stCondLst>
                                        </p:cTn>
                                        <p:tgtEl>
                                          <p:spTgt spid="4104"/>
                                        </p:tgtEl>
                                        <p:attrNameLst>
                                          <p:attrName>style.visibility</p:attrName>
                                        </p:attrNameLst>
                                      </p:cBhvr>
                                      <p:to>
                                        <p:strVal val="visible"/>
                                      </p:to>
                                    </p:set>
                                    <p:anim calcmode="lin" valueType="num">
                                      <p:cBhvr>
                                        <p:cTn id="50" dur="500" fill="hold"/>
                                        <p:tgtEl>
                                          <p:spTgt spid="4104"/>
                                        </p:tgtEl>
                                        <p:attrNameLst>
                                          <p:attrName>ppt_w</p:attrName>
                                        </p:attrNameLst>
                                      </p:cBhvr>
                                      <p:tavLst>
                                        <p:tav tm="0">
                                          <p:val>
                                            <p:fltVal val="0"/>
                                          </p:val>
                                        </p:tav>
                                        <p:tav tm="100000">
                                          <p:val>
                                            <p:strVal val="#ppt_w"/>
                                          </p:val>
                                        </p:tav>
                                      </p:tavLst>
                                    </p:anim>
                                    <p:anim calcmode="lin" valueType="num">
                                      <p:cBhvr>
                                        <p:cTn id="51" dur="500" fill="hold"/>
                                        <p:tgtEl>
                                          <p:spTgt spid="4104"/>
                                        </p:tgtEl>
                                        <p:attrNameLst>
                                          <p:attrName>ppt_h</p:attrName>
                                        </p:attrNameLst>
                                      </p:cBhvr>
                                      <p:tavLst>
                                        <p:tav tm="0">
                                          <p:val>
                                            <p:fltVal val="0"/>
                                          </p:val>
                                        </p:tav>
                                        <p:tav tm="100000">
                                          <p:val>
                                            <p:strVal val="#ppt_h"/>
                                          </p:val>
                                        </p:tav>
                                      </p:tavLst>
                                    </p:anim>
                                    <p:animEffect transition="in" filter="fade">
                                      <p:cBhvr>
                                        <p:cTn id="52" dur="500"/>
                                        <p:tgtEl>
                                          <p:spTgt spid="410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500"/>
                            </p:stCondLst>
                            <p:childTnLst>
                              <p:par>
                                <p:cTn id="59" presetID="6" presetClass="entr" presetSubtype="16" fill="hold" nodeType="afterEffect">
                                  <p:stCondLst>
                                    <p:cond delay="0"/>
                                  </p:stCondLst>
                                  <p:childTnLst>
                                    <p:set>
                                      <p:cBhvr>
                                        <p:cTn id="60" dur="1" fill="hold">
                                          <p:stCondLst>
                                            <p:cond delay="0"/>
                                          </p:stCondLst>
                                        </p:cTn>
                                        <p:tgtEl>
                                          <p:spTgt spid="4105"/>
                                        </p:tgtEl>
                                        <p:attrNameLst>
                                          <p:attrName>style.visibility</p:attrName>
                                        </p:attrNameLst>
                                      </p:cBhvr>
                                      <p:to>
                                        <p:strVal val="visible"/>
                                      </p:to>
                                    </p:set>
                                    <p:animEffect transition="in" filter="circle(in)">
                                      <p:cBhvr>
                                        <p:cTn id="61" dur="2000"/>
                                        <p:tgtEl>
                                          <p:spTgt spid="410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500"/>
                            </p:stCondLst>
                            <p:childTnLst>
                              <p:par>
                                <p:cTn id="68" presetID="31" presetClass="entr" presetSubtype="0" fill="hold" nodeType="afterEffect">
                                  <p:stCondLst>
                                    <p:cond delay="0"/>
                                  </p:stCondLst>
                                  <p:childTnLst>
                                    <p:set>
                                      <p:cBhvr>
                                        <p:cTn id="69" dur="1" fill="hold">
                                          <p:stCondLst>
                                            <p:cond delay="0"/>
                                          </p:stCondLst>
                                        </p:cTn>
                                        <p:tgtEl>
                                          <p:spTgt spid="4106"/>
                                        </p:tgtEl>
                                        <p:attrNameLst>
                                          <p:attrName>style.visibility</p:attrName>
                                        </p:attrNameLst>
                                      </p:cBhvr>
                                      <p:to>
                                        <p:strVal val="visible"/>
                                      </p:to>
                                    </p:set>
                                    <p:anim calcmode="lin" valueType="num">
                                      <p:cBhvr>
                                        <p:cTn id="70" dur="1000" fill="hold"/>
                                        <p:tgtEl>
                                          <p:spTgt spid="4106"/>
                                        </p:tgtEl>
                                        <p:attrNameLst>
                                          <p:attrName>ppt_w</p:attrName>
                                        </p:attrNameLst>
                                      </p:cBhvr>
                                      <p:tavLst>
                                        <p:tav tm="0">
                                          <p:val>
                                            <p:fltVal val="0"/>
                                          </p:val>
                                        </p:tav>
                                        <p:tav tm="100000">
                                          <p:val>
                                            <p:strVal val="#ppt_w"/>
                                          </p:val>
                                        </p:tav>
                                      </p:tavLst>
                                    </p:anim>
                                    <p:anim calcmode="lin" valueType="num">
                                      <p:cBhvr>
                                        <p:cTn id="71" dur="1000" fill="hold"/>
                                        <p:tgtEl>
                                          <p:spTgt spid="4106"/>
                                        </p:tgtEl>
                                        <p:attrNameLst>
                                          <p:attrName>ppt_h</p:attrName>
                                        </p:attrNameLst>
                                      </p:cBhvr>
                                      <p:tavLst>
                                        <p:tav tm="0">
                                          <p:val>
                                            <p:fltVal val="0"/>
                                          </p:val>
                                        </p:tav>
                                        <p:tav tm="100000">
                                          <p:val>
                                            <p:strVal val="#ppt_h"/>
                                          </p:val>
                                        </p:tav>
                                      </p:tavLst>
                                    </p:anim>
                                    <p:anim calcmode="lin" valueType="num">
                                      <p:cBhvr>
                                        <p:cTn id="72" dur="1000" fill="hold"/>
                                        <p:tgtEl>
                                          <p:spTgt spid="4106"/>
                                        </p:tgtEl>
                                        <p:attrNameLst>
                                          <p:attrName>style.rotation</p:attrName>
                                        </p:attrNameLst>
                                      </p:cBhvr>
                                      <p:tavLst>
                                        <p:tav tm="0">
                                          <p:val>
                                            <p:fltVal val="90"/>
                                          </p:val>
                                        </p:tav>
                                        <p:tav tm="100000">
                                          <p:val>
                                            <p:fltVal val="0"/>
                                          </p:val>
                                        </p:tav>
                                      </p:tavLst>
                                    </p:anim>
                                    <p:animEffect transition="in" filter="fade">
                                      <p:cBhvr>
                                        <p:cTn id="73" dur="1000"/>
                                        <p:tgtEl>
                                          <p:spTgt spid="410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00"/>
                            </p:stCondLst>
                            <p:childTnLst>
                              <p:par>
                                <p:cTn id="80" presetID="21" presetClass="entr" presetSubtype="1" fill="hold" nodeType="afterEffect">
                                  <p:stCondLst>
                                    <p:cond delay="0"/>
                                  </p:stCondLst>
                                  <p:childTnLst>
                                    <p:set>
                                      <p:cBhvr>
                                        <p:cTn id="81" dur="1" fill="hold">
                                          <p:stCondLst>
                                            <p:cond delay="0"/>
                                          </p:stCondLst>
                                        </p:cTn>
                                        <p:tgtEl>
                                          <p:spTgt spid="4107"/>
                                        </p:tgtEl>
                                        <p:attrNameLst>
                                          <p:attrName>style.visibility</p:attrName>
                                        </p:attrNameLst>
                                      </p:cBhvr>
                                      <p:to>
                                        <p:strVal val="visible"/>
                                      </p:to>
                                    </p:set>
                                    <p:animEffect transition="in" filter="wheel(1)">
                                      <p:cBhvr>
                                        <p:cTn id="82" dur="2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lstStyle/>
          <a:p>
            <a:r>
              <a:rPr lang="es-MX" dirty="0" smtClean="0"/>
              <a:t>EN LO PERSONAL…</a:t>
            </a:r>
            <a:endParaRPr lang="es-MX" dirty="0"/>
          </a:p>
        </p:txBody>
      </p:sp>
      <p:sp>
        <p:nvSpPr>
          <p:cNvPr id="3" name="2 Marcador de contenido"/>
          <p:cNvSpPr>
            <a:spLocks noGrp="1"/>
          </p:cNvSpPr>
          <p:nvPr>
            <p:ph idx="1"/>
          </p:nvPr>
        </p:nvSpPr>
        <p:spPr>
          <a:xfrm>
            <a:off x="457200" y="1124744"/>
            <a:ext cx="7239000" cy="4846320"/>
          </a:xfrm>
        </p:spPr>
        <p:txBody>
          <a:bodyPr/>
          <a:lstStyle/>
          <a:p>
            <a:pPr marL="0" indent="0" algn="just">
              <a:buNone/>
            </a:pPr>
            <a:r>
              <a:rPr lang="es-MX" sz="1900" dirty="0" smtClean="0"/>
              <a:t>En el crecimiento como persona, siento que estoy  contribuyendo al cuidado de  mi  hogar, La Tierra, con acciones que pueden informar a la sociedad como se encuentra la situación ambiental actual y que puede hacer para ayudar un poco a frenar el problema.</a:t>
            </a:r>
          </a:p>
          <a:p>
            <a:endParaRPr lang="es-MX" dirty="0"/>
          </a:p>
        </p:txBody>
      </p:sp>
      <p:pic>
        <p:nvPicPr>
          <p:cNvPr id="5122" name="Picture 2" descr="E:\WhatsApp\Media\WhatsApp Images\IMG-20140310-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3665984" cy="2062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1008"/>
            <a:ext cx="3491210" cy="17381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74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lstStyle/>
          <a:p>
            <a:r>
              <a:rPr lang="es-MX" dirty="0" smtClean="0"/>
              <a:t>RESULTADOS </a:t>
            </a:r>
            <a:endParaRPr lang="es-MX" dirty="0"/>
          </a:p>
        </p:txBody>
      </p:sp>
      <p:sp>
        <p:nvSpPr>
          <p:cNvPr id="3" name="2 Marcador de contenido"/>
          <p:cNvSpPr>
            <a:spLocks noGrp="1"/>
          </p:cNvSpPr>
          <p:nvPr>
            <p:ph idx="1"/>
          </p:nvPr>
        </p:nvSpPr>
        <p:spPr>
          <a:xfrm>
            <a:off x="457200" y="958944"/>
            <a:ext cx="7239000" cy="4846320"/>
          </a:xfrm>
        </p:spPr>
        <p:txBody>
          <a:bodyPr>
            <a:normAutofit/>
          </a:bodyPr>
          <a:lstStyle/>
          <a:p>
            <a:pPr marL="114300" indent="0" algn="just">
              <a:buNone/>
            </a:pPr>
            <a:r>
              <a:rPr lang="es-MX" sz="1900" dirty="0"/>
              <a:t>Hasta el momento los resultados están siendo satisfactorios, al lograr el objetivo de hacer conciencia en cuestión de manejo y cuidado de los recursos naturales, para conocer estos resultados </a:t>
            </a:r>
            <a:r>
              <a:rPr lang="es-MX" sz="1900" dirty="0" smtClean="0"/>
              <a:t>nos </a:t>
            </a:r>
            <a:r>
              <a:rPr lang="es-MX" sz="1900" dirty="0"/>
              <a:t>encontramos en la etapa de aplicación de encuestas </a:t>
            </a:r>
            <a:r>
              <a:rPr lang="es-MX" sz="1900" dirty="0" smtClean="0"/>
              <a:t>a la </a:t>
            </a:r>
            <a:r>
              <a:rPr lang="es-MX" sz="1900" dirty="0"/>
              <a:t>población para descubrir el impacto que se ocasionó las </a:t>
            </a:r>
            <a:r>
              <a:rPr lang="es-MX" sz="1900" dirty="0" smtClean="0"/>
              <a:t>actividades </a:t>
            </a:r>
            <a:r>
              <a:rPr lang="es-MX" sz="1900" dirty="0"/>
              <a:t>del </a:t>
            </a:r>
            <a:r>
              <a:rPr lang="es-MX" sz="1900" dirty="0" smtClean="0"/>
              <a:t>proyecto . Así </a:t>
            </a:r>
            <a:r>
              <a:rPr lang="es-MX" sz="1900" dirty="0"/>
              <a:t>como también se plasma el ranking que la radio obtuvo durante esos </a:t>
            </a:r>
            <a:r>
              <a:rPr lang="es-MX" sz="1900" dirty="0" smtClean="0"/>
              <a:t>meses.</a:t>
            </a:r>
          </a:p>
          <a:p>
            <a:endParaRPr lang="es-MX" dirty="0" smtClean="0"/>
          </a:p>
        </p:txBody>
      </p:sp>
      <p:graphicFrame>
        <p:nvGraphicFramePr>
          <p:cNvPr id="5" name="4 Gráfico"/>
          <p:cNvGraphicFramePr/>
          <p:nvPr>
            <p:extLst>
              <p:ext uri="{D42A27DB-BD31-4B8C-83A1-F6EECF244321}">
                <p14:modId xmlns:p14="http://schemas.microsoft.com/office/powerpoint/2010/main" val="2761787302"/>
              </p:ext>
            </p:extLst>
          </p:nvPr>
        </p:nvGraphicFramePr>
        <p:xfrm>
          <a:off x="471101" y="3524634"/>
          <a:ext cx="3528392" cy="177165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4" y="3500438"/>
            <a:ext cx="3857652" cy="18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49360" y="5466129"/>
            <a:ext cx="3546575" cy="246221"/>
          </a:xfrm>
          <a:prstGeom prst="rect">
            <a:avLst/>
          </a:prstGeom>
        </p:spPr>
        <p:txBody>
          <a:bodyPr wrap="square">
            <a:spAutoFit/>
          </a:bodyPr>
          <a:lstStyle/>
          <a:p>
            <a:r>
              <a:rPr lang="es-MX" sz="1000" dirty="0"/>
              <a:t>Figura1.  Porcentaje de audiencia durante servicio social</a:t>
            </a:r>
          </a:p>
        </p:txBody>
      </p:sp>
      <p:sp>
        <p:nvSpPr>
          <p:cNvPr id="8" name="3 Rectángulo"/>
          <p:cNvSpPr/>
          <p:nvPr/>
        </p:nvSpPr>
        <p:spPr>
          <a:xfrm>
            <a:off x="4214810" y="3286124"/>
            <a:ext cx="3438525"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200" b="1" dirty="0">
                <a:solidFill>
                  <a:srgbClr val="000000"/>
                </a:solidFill>
                <a:effectLst/>
                <a:latin typeface="Arial"/>
                <a:ea typeface="Calibri"/>
                <a:cs typeface="Times New Roman"/>
              </a:rPr>
              <a:t>Población Encuestada</a:t>
            </a:r>
            <a:endParaRPr lang="es-MX" sz="1100" dirty="0">
              <a:effectLst/>
              <a:ea typeface="Calibri"/>
              <a:cs typeface="Times New Roman"/>
            </a:endParaRPr>
          </a:p>
        </p:txBody>
      </p:sp>
      <p:sp>
        <p:nvSpPr>
          <p:cNvPr id="7" name="6 Rectángulo"/>
          <p:cNvSpPr/>
          <p:nvPr/>
        </p:nvSpPr>
        <p:spPr>
          <a:xfrm>
            <a:off x="4572000" y="5805264"/>
            <a:ext cx="2419252" cy="246221"/>
          </a:xfrm>
          <a:prstGeom prst="rect">
            <a:avLst/>
          </a:prstGeom>
        </p:spPr>
        <p:txBody>
          <a:bodyPr wrap="none">
            <a:spAutoFit/>
          </a:bodyPr>
          <a:lstStyle/>
          <a:p>
            <a:r>
              <a:rPr lang="es-MX" sz="1000" dirty="0"/>
              <a:t>Figura 2.Resultados de encuestas aplicadas</a:t>
            </a:r>
          </a:p>
        </p:txBody>
      </p:sp>
    </p:spTree>
    <p:extLst>
      <p:ext uri="{BB962C8B-B14F-4D97-AF65-F5344CB8AC3E}">
        <p14:creationId xmlns:p14="http://schemas.microsoft.com/office/powerpoint/2010/main" val="654415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7239000" cy="1143000"/>
          </a:xfrm>
        </p:spPr>
        <p:txBody>
          <a:bodyPr>
            <a:normAutofit fontScale="90000"/>
          </a:bodyPr>
          <a:lstStyle/>
          <a:p>
            <a:r>
              <a:rPr lang="es-MX" dirty="0" smtClean="0"/>
              <a:t>RESULTADOS TRABAJO EN CABINA</a:t>
            </a:r>
            <a:endParaRPr lang="es-MX" dirty="0"/>
          </a:p>
        </p:txBody>
      </p:sp>
      <p:sp>
        <p:nvSpPr>
          <p:cNvPr id="3" name="2 Marcador de contenido"/>
          <p:cNvSpPr>
            <a:spLocks noGrp="1"/>
          </p:cNvSpPr>
          <p:nvPr>
            <p:ph idx="1"/>
          </p:nvPr>
        </p:nvSpPr>
        <p:spPr>
          <a:xfrm>
            <a:off x="467544" y="1196752"/>
            <a:ext cx="7239000" cy="4846320"/>
          </a:xfrm>
        </p:spPr>
        <p:txBody>
          <a:bodyPr>
            <a:normAutofit/>
          </a:bodyPr>
          <a:lstStyle/>
          <a:p>
            <a:r>
              <a:rPr lang="es-MX" sz="1900" b="1" dirty="0" smtClean="0"/>
              <a:t>COMERCIAL :</a:t>
            </a:r>
          </a:p>
          <a:p>
            <a:pPr marL="114300" indent="0" algn="just">
              <a:buNone/>
            </a:pPr>
            <a:r>
              <a:rPr lang="es-ES" sz="1500" b="1" dirty="0" smtClean="0"/>
              <a:t>MÉXICO </a:t>
            </a:r>
            <a:r>
              <a:rPr lang="es-ES" sz="1500" b="1" dirty="0"/>
              <a:t>OCUPA EL LUGAR 10 EN EL MUNDO COMO GENERADOR DE BASURA,  Y LA ZONA CENTRO DEL PAÍS PRODUCE 62% DEL TOTAL DE LOS RESIDUOS</a:t>
            </a:r>
            <a:endParaRPr lang="es-MX" sz="1500" dirty="0"/>
          </a:p>
          <a:p>
            <a:pPr marL="114300" indent="0" algn="just">
              <a:buNone/>
            </a:pPr>
            <a:r>
              <a:rPr lang="es-ES" sz="1500" dirty="0"/>
              <a:t>El reciclaje ayuda a ahorrar energía, reducir las emisiones de gases de efecto invernadero y frena tanto la contaminación del agua como del aire. Es la </a:t>
            </a:r>
            <a:r>
              <a:rPr lang="es-ES" sz="1500" dirty="0" smtClean="0"/>
              <a:t>solución </a:t>
            </a:r>
            <a:r>
              <a:rPr lang="es-ES" sz="1500" dirty="0"/>
              <a:t>y la puerta a un mundo mejor, </a:t>
            </a:r>
            <a:r>
              <a:rPr lang="es-ES" sz="1500" dirty="0" smtClean="0"/>
              <a:t>practícalo, </a:t>
            </a:r>
            <a:r>
              <a:rPr lang="es-ES" sz="1500" dirty="0"/>
              <a:t>es gratis.</a:t>
            </a:r>
            <a:endParaRPr lang="es-MX" sz="1500" dirty="0"/>
          </a:p>
          <a:p>
            <a:pPr marL="114300" indent="0" algn="just">
              <a:buNone/>
            </a:pPr>
            <a:r>
              <a:rPr lang="es-ES" sz="1500" b="1" dirty="0" smtClean="0"/>
              <a:t>¡Reciclar </a:t>
            </a:r>
            <a:r>
              <a:rPr lang="es-ES" sz="1500" b="1" dirty="0"/>
              <a:t>no es una obligación, es tu </a:t>
            </a:r>
            <a:r>
              <a:rPr lang="es-ES" sz="1500" b="1" dirty="0" smtClean="0"/>
              <a:t>responsabilidad!</a:t>
            </a:r>
            <a:endParaRPr lang="es-MX" sz="1500" dirty="0"/>
          </a:p>
          <a:p>
            <a:pPr marL="114300" indent="0" algn="just">
              <a:buNone/>
            </a:pPr>
            <a:r>
              <a:rPr lang="es-ES" sz="1500" i="1" dirty="0"/>
              <a:t>Mensaje de  alumnos de ingeniería ambiental de universidad de occidente.</a:t>
            </a:r>
            <a:endParaRPr lang="es-MX" sz="1500" i="1" dirty="0"/>
          </a:p>
          <a:p>
            <a:pPr marL="114300" indent="0">
              <a:buNone/>
            </a:pPr>
            <a:endParaRPr lang="es-MX" sz="1500" dirty="0"/>
          </a:p>
          <a:p>
            <a:r>
              <a:rPr lang="es-MX" sz="1900" b="1" dirty="0" smtClean="0"/>
              <a:t>NOTICIAS:</a:t>
            </a:r>
          </a:p>
          <a:p>
            <a:pPr marL="0" indent="0">
              <a:buNone/>
            </a:pPr>
            <a:r>
              <a:rPr lang="es-MX" dirty="0" smtClean="0"/>
              <a:t>-</a:t>
            </a:r>
            <a:r>
              <a:rPr lang="es-MX" sz="1900" dirty="0" smtClean="0"/>
              <a:t>Paso ecológico </a:t>
            </a:r>
          </a:p>
          <a:p>
            <a:pPr marL="0" indent="0">
              <a:buNone/>
            </a:pPr>
            <a:r>
              <a:rPr lang="es-MX" sz="1900" dirty="0" smtClean="0"/>
              <a:t>-Negligencia Animal </a:t>
            </a:r>
            <a:endParaRPr lang="es-MX" sz="1900" dirty="0"/>
          </a:p>
        </p:txBody>
      </p:sp>
      <p:pic>
        <p:nvPicPr>
          <p:cNvPr id="4" name="NOTA ECOLOGICA- PASEOS ECOLOGICOS Y NEGLIGENCIAS  ANIMALES -GUADALUPE FLORES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139952" y="4930116"/>
            <a:ext cx="609600" cy="609600"/>
          </a:xfrm>
          <a:prstGeom prst="rect">
            <a:avLst/>
          </a:prstGeom>
        </p:spPr>
      </p:pic>
    </p:spTree>
    <p:extLst>
      <p:ext uri="{BB962C8B-B14F-4D97-AF65-F5344CB8AC3E}">
        <p14:creationId xmlns:p14="http://schemas.microsoft.com/office/powerpoint/2010/main" val="3992182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541" fill="hold"/>
                                        <p:tgtEl>
                                          <p:spTgt spid="4"/>
                                        </p:tgtEl>
                                      </p:cBhvr>
                                    </p:cmd>
                                  </p:childTnLst>
                                </p:cTn>
                              </p:par>
                            </p:childTnLst>
                          </p:cTn>
                        </p:par>
                      </p:childTnLst>
                    </p:cTn>
                  </p:par>
                </p:childTnLst>
              </p:cTn>
              <p:nextCondLst>
                <p:cond evt="onClick" delay="0">
                  <p:tgtEl>
                    <p:spTgt spid="4"/>
                  </p:tgtEl>
                </p:cond>
              </p:nextCondLst>
            </p:seq>
            <p:audio>
              <p:cMediaNode vol="83019">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385</TotalTime>
  <Words>350</Words>
  <Application>Microsoft Office PowerPoint</Application>
  <PresentationFormat>Presentación en pantalla (4:3)</PresentationFormat>
  <Paragraphs>34</Paragraphs>
  <Slides>10</Slides>
  <Notes>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Opulento</vt:lpstr>
      <vt:lpstr>UNIVERSIDAD DE OCCIDENTe           UNIDAD LOS MOCHIS   DEPARTAMENTO académico DE INGENIERÍA Y TECNOLOGÍA   PROYECTO DE SERVICIO SOCIAL:  LA VOZ AMBIENTAL, RADIO U. de O.    prestadores de servicio social: GPE. ITZEL FLORES ANGULO   PROGRAMA EDUCATIVO: ING. AMBIENTAL   ASESOR: M.C. MARCO ARTURO ARCINIEGA GALAVIZ</vt:lpstr>
      <vt:lpstr>INTRODUCCIÓN  </vt:lpstr>
      <vt:lpstr>OBJETIVO </vt:lpstr>
      <vt:lpstr>SEMBLANZA DEL PROYECTO.</vt:lpstr>
      <vt:lpstr>METAS </vt:lpstr>
      <vt:lpstr>METODOLOGIA </vt:lpstr>
      <vt:lpstr>EN LO PERSONAL…</vt:lpstr>
      <vt:lpstr>RESULTADOS </vt:lpstr>
      <vt:lpstr>RESULTADOS TRABAJO EN CABINA</vt:lpstr>
      <vt:lpstr>CONCLUSIÓN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OCCIDENTe           UNIDAD LOS MOCHIS  DEPARTAMENTO aCADEMICO DE INGENIERÍA Y TECNOLOGÍA  PROYECTO DE SERVICIO SOCIAL: LA VOZ AMBIENTAL, RADIO U. de O.    prestadores de srvicio social: GPE. ITZEL FLORES ANGULO   PROGRAMA EDUCATIVO: ING. AMBIENTAL   ASESOR: M.C. ARTURO ARCINIEGA GALAVIZ</dc:title>
  <dc:creator>user</dc:creator>
  <cp:lastModifiedBy>user</cp:lastModifiedBy>
  <cp:revision>42</cp:revision>
  <dcterms:created xsi:type="dcterms:W3CDTF">2014-03-10T23:47:13Z</dcterms:created>
  <dcterms:modified xsi:type="dcterms:W3CDTF">2014-10-23T12:24:12Z</dcterms:modified>
</cp:coreProperties>
</file>