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3" r:id="rId4"/>
    <p:sldId id="262" r:id="rId5"/>
    <p:sldId id="265" r:id="rId6"/>
    <p:sldId id="264" r:id="rId7"/>
    <p:sldId id="267" r:id="rId8"/>
    <p:sldId id="266" r:id="rId9"/>
    <p:sldId id="268" r:id="rId10"/>
    <p:sldId id="273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B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49A62-CF93-4B20-9B02-3E9B015CA467}" type="datetimeFigureOut">
              <a:rPr lang="es-MX" smtClean="0"/>
              <a:pPr/>
              <a:t>08/09/2014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5E86-5BFF-46B5-812C-C6C4123AF4D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5E86-5BFF-46B5-812C-C6C4123AF4D1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56662"/>
            <a:ext cx="8629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Escudo Unicach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588770" cy="1767786"/>
          </a:xfrm>
          <a:prstGeom prst="rect">
            <a:avLst/>
          </a:prstGeom>
        </p:spPr>
      </p:pic>
      <p:pic>
        <p:nvPicPr>
          <p:cNvPr id="5" name="9 Imagen" descr="Esc Ing Am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6296" y="4837514"/>
            <a:ext cx="1440160" cy="13277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91680" y="4797152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Euphemia" pitchFamily="34" charset="0"/>
              </a:rPr>
              <a:t>Mtra. Miriam Domínguez Hernández.</a:t>
            </a:r>
          </a:p>
          <a:p>
            <a:r>
              <a:rPr lang="es-MX" sz="2000" dirty="0" smtClean="0">
                <a:latin typeface="Euphemia" pitchFamily="34" charset="0"/>
              </a:rPr>
              <a:t>Responsable de Servicio Social y Coordinadora del TRECA.</a:t>
            </a:r>
          </a:p>
          <a:p>
            <a:r>
              <a:rPr lang="es-MX" sz="2000" dirty="0" smtClean="0">
                <a:latin typeface="Euphemia" pitchFamily="34" charset="0"/>
              </a:rPr>
              <a:t>Ingeniería Ambiental - UNICACH.</a:t>
            </a:r>
          </a:p>
          <a:p>
            <a:r>
              <a:rPr lang="es-MX" sz="2000" dirty="0" smtClean="0">
                <a:latin typeface="Euphemia" pitchFamily="34" charset="0"/>
              </a:rPr>
              <a:t>23 – Octubre –2014.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126876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Proyecto:</a:t>
            </a:r>
            <a:endParaRPr lang="es-MX" sz="4400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5816" y="-2738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Resultados: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555776" y="620688"/>
            <a:ext cx="6336704" cy="61653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400" dirty="0" smtClean="0"/>
              <a:t> </a:t>
            </a:r>
            <a:r>
              <a:rPr lang="es-MX" sz="3000" dirty="0" smtClean="0"/>
              <a:t> Contribución Social en necesidades del entorno (De </a:t>
            </a:r>
            <a:r>
              <a:rPr lang="es-MX" sz="3000" b="1" dirty="0" smtClean="0">
                <a:solidFill>
                  <a:srgbClr val="92D050"/>
                </a:solidFill>
              </a:rPr>
              <a:t>75</a:t>
            </a:r>
            <a:r>
              <a:rPr lang="es-MX" sz="3000" dirty="0" smtClean="0"/>
              <a:t> a aprox. </a:t>
            </a:r>
            <a:r>
              <a:rPr lang="es-MX" sz="3000" b="1" dirty="0" smtClean="0">
                <a:solidFill>
                  <a:srgbClr val="92D050"/>
                </a:solidFill>
              </a:rPr>
              <a:t>200  participantes</a:t>
            </a:r>
            <a:r>
              <a:rPr lang="es-MX" sz="3000" dirty="0" smtClean="0"/>
              <a:t>).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000" dirty="0" smtClean="0"/>
              <a:t> </a:t>
            </a:r>
            <a:r>
              <a:rPr lang="es-MX" sz="3000" b="1" dirty="0" smtClean="0">
                <a:solidFill>
                  <a:srgbClr val="92D050"/>
                </a:solidFill>
              </a:rPr>
              <a:t>Certificación</a:t>
            </a:r>
            <a:r>
              <a:rPr lang="es-MX" sz="3000" dirty="0" smtClean="0"/>
              <a:t> del proyecto.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000" dirty="0" smtClean="0"/>
              <a:t> </a:t>
            </a:r>
            <a:r>
              <a:rPr lang="es-MX" sz="3000" b="1" dirty="0" smtClean="0">
                <a:solidFill>
                  <a:srgbClr val="92D050"/>
                </a:solidFill>
              </a:rPr>
              <a:t>Pertinencia</a:t>
            </a:r>
            <a:r>
              <a:rPr lang="es-MX" sz="3000" dirty="0" smtClean="0"/>
              <a:t> del Servicio Social.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000" dirty="0" smtClean="0"/>
              <a:t>Fomento a la cultura ambiental con </a:t>
            </a:r>
            <a:r>
              <a:rPr lang="es-MX" sz="3000" b="1" dirty="0" smtClean="0">
                <a:solidFill>
                  <a:srgbClr val="92D050"/>
                </a:solidFill>
              </a:rPr>
              <a:t>temáticas</a:t>
            </a:r>
            <a:r>
              <a:rPr lang="es-MX" sz="3000" dirty="0" smtClean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000" dirty="0" smtClean="0"/>
              <a:t> </a:t>
            </a:r>
            <a:r>
              <a:rPr lang="es-MX" sz="3000" b="1" dirty="0" smtClean="0">
                <a:solidFill>
                  <a:srgbClr val="92D050"/>
                </a:solidFill>
              </a:rPr>
              <a:t>Innovación </a:t>
            </a:r>
            <a:r>
              <a:rPr lang="es-MX" sz="3000" dirty="0" smtClean="0"/>
              <a:t>Educativa.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0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MX" sz="3000" dirty="0" smtClean="0"/>
              <a:t> </a:t>
            </a:r>
            <a:r>
              <a:rPr lang="es-MX" sz="3000" b="1" dirty="0" smtClean="0">
                <a:solidFill>
                  <a:srgbClr val="92D050"/>
                </a:solidFill>
              </a:rPr>
              <a:t>Divulgación</a:t>
            </a:r>
            <a:r>
              <a:rPr lang="es-MX" sz="3000" dirty="0" smtClean="0"/>
              <a:t> en foros académicos y tecnológicos.</a:t>
            </a:r>
            <a:endParaRPr lang="es-MX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6184947" cy="32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24688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137" y="188639"/>
            <a:ext cx="2931739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59641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5616624" cy="32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5816" y="-2738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Conclusiones: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555776" y="620688"/>
            <a:ext cx="6336704" cy="61653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3400" dirty="0" smtClean="0"/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MX" sz="2900" dirty="0" smtClean="0">
                <a:solidFill>
                  <a:srgbClr val="92D050"/>
                </a:solidFill>
              </a:rPr>
              <a:t>Vinculación social </a:t>
            </a:r>
            <a:r>
              <a:rPr lang="es-MX" sz="2900" dirty="0" smtClean="0"/>
              <a:t>con proyectos de investigación para preservación del entorno.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MX" sz="2900" dirty="0" smtClean="0"/>
              <a:t>Ser una opción de </a:t>
            </a:r>
            <a:r>
              <a:rPr lang="es-MX" sz="2900" dirty="0" smtClean="0">
                <a:solidFill>
                  <a:srgbClr val="92D050"/>
                </a:solidFill>
              </a:rPr>
              <a:t>servicio social y titulación</a:t>
            </a:r>
            <a:r>
              <a:rPr lang="es-MX" sz="2900" dirty="0" smtClean="0"/>
              <a:t> institucionales.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MX" sz="2900" dirty="0" smtClean="0"/>
              <a:t>Cumple con el </a:t>
            </a:r>
            <a:r>
              <a:rPr lang="es-MX" sz="2900" dirty="0" smtClean="0">
                <a:solidFill>
                  <a:srgbClr val="92D050"/>
                </a:solidFill>
              </a:rPr>
              <a:t>Modelo Educativo</a:t>
            </a:r>
            <a:r>
              <a:rPr lang="es-MX" sz="2900" dirty="0" smtClean="0"/>
              <a:t> UNICACH Visión 2025.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MX" sz="2900" dirty="0" smtClean="0">
                <a:solidFill>
                  <a:srgbClr val="92D050"/>
                </a:solidFill>
              </a:rPr>
              <a:t>Desarrolla la conciencia </a:t>
            </a:r>
            <a:r>
              <a:rPr lang="es-MX" sz="2900" dirty="0" smtClean="0"/>
              <a:t>social autocrítica, solidaria, de responsabilidad, con vocación, convicción y ética profesional.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s-MX" sz="2900" dirty="0" smtClean="0"/>
              <a:t>Trabajos </a:t>
            </a:r>
            <a:r>
              <a:rPr lang="es-MX" sz="2900" dirty="0" smtClean="0">
                <a:solidFill>
                  <a:srgbClr val="92D050"/>
                </a:solidFill>
              </a:rPr>
              <a:t>interinstitucionales</a:t>
            </a:r>
            <a:r>
              <a:rPr lang="es-MX" sz="2900" dirty="0" smtClean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5816" y="18864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Bibliografía: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915816" y="980728"/>
            <a:ext cx="5976664" cy="561662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romanLcPeriod"/>
            </a:pPr>
            <a:r>
              <a:rPr lang="es-MX" sz="2400" dirty="0" smtClean="0"/>
              <a:t>UNICACH. (2001). </a:t>
            </a:r>
            <a:r>
              <a:rPr lang="es-MX" sz="2400" dirty="0" smtClean="0">
                <a:solidFill>
                  <a:srgbClr val="92D050"/>
                </a:solidFill>
              </a:rPr>
              <a:t>Reglamento General de alumnos de Licenciatura</a:t>
            </a:r>
            <a:r>
              <a:rPr lang="es-MX" sz="2400" dirty="0" smtClean="0"/>
              <a:t>. UNICACH. Chiapas, México. 39-59 pp.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</a:pPr>
            <a:endParaRPr lang="es-MX" sz="2400" dirty="0" smtClean="0"/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romanLcPeriod" startAt="2"/>
            </a:pPr>
            <a:r>
              <a:rPr lang="es-MX" sz="2400" dirty="0" smtClean="0"/>
              <a:t>UNICACH. (2005). </a:t>
            </a:r>
            <a:r>
              <a:rPr lang="es-MX" sz="2400" dirty="0" smtClean="0">
                <a:solidFill>
                  <a:srgbClr val="92D050"/>
                </a:solidFill>
              </a:rPr>
              <a:t>Guía de Procedimientos para Titulación por Modalidades</a:t>
            </a:r>
            <a:r>
              <a:rPr lang="es-MX" sz="2400" dirty="0" smtClean="0"/>
              <a:t>. Secretaría General de Dirección de Servicios Escolares. Chiapas, México  38-43 pp.</a:t>
            </a:r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</a:pPr>
            <a:endParaRPr lang="es-MX" sz="2400" dirty="0" smtClean="0"/>
          </a:p>
          <a:p>
            <a:pPr marL="514350" lvl="0" indent="-514350" algn="just">
              <a:buClr>
                <a:schemeClr val="accent6">
                  <a:lumMod val="75000"/>
                </a:schemeClr>
              </a:buClr>
              <a:buFont typeface="+mj-lt"/>
              <a:buAutoNum type="romanLcPeriod" startAt="3"/>
            </a:pPr>
            <a:r>
              <a:rPr lang="es-MX" sz="2400" dirty="0" smtClean="0"/>
              <a:t>UNICACH. (2013). </a:t>
            </a:r>
            <a:r>
              <a:rPr lang="es-MX" sz="2400" dirty="0" smtClean="0">
                <a:solidFill>
                  <a:srgbClr val="92D050"/>
                </a:solidFill>
              </a:rPr>
              <a:t>Modelo Educativo Unicach Visión 2025</a:t>
            </a:r>
            <a:r>
              <a:rPr lang="es-MX" sz="2400" dirty="0" smtClean="0"/>
              <a:t>. Dirección de Extensión y Vinculación. Chiapas, México. 38-40 pp.</a:t>
            </a:r>
            <a:endParaRPr lang="es-MX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9872" y="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Grupo de Trabajo:</a:t>
            </a:r>
            <a:endParaRPr lang="es-MX" sz="4400" dirty="0">
              <a:latin typeface="Euphemi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Proceso alternativo"/>
          <p:cNvSpPr/>
          <p:nvPr/>
        </p:nvSpPr>
        <p:spPr>
          <a:xfrm>
            <a:off x="2555776" y="692696"/>
            <a:ext cx="6588224" cy="194421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3200" dirty="0" smtClean="0"/>
          </a:p>
          <a:p>
            <a:pPr algn="just"/>
            <a:endParaRPr lang="es-MX" sz="3200" dirty="0" smtClean="0"/>
          </a:p>
          <a:p>
            <a:pPr algn="just"/>
            <a:endParaRPr lang="es-MX" sz="3200" dirty="0" smtClean="0">
              <a:solidFill>
                <a:srgbClr val="FFC000"/>
              </a:solidFill>
            </a:endParaRPr>
          </a:p>
          <a:p>
            <a:pPr algn="just"/>
            <a:r>
              <a:rPr lang="es-MX" sz="3200" dirty="0" smtClean="0">
                <a:solidFill>
                  <a:srgbClr val="FFC000"/>
                </a:solidFill>
              </a:rPr>
              <a:t>Estudiantes</a:t>
            </a:r>
            <a:r>
              <a:rPr lang="es-MX" sz="3200" dirty="0" smtClean="0"/>
              <a:t> y </a:t>
            </a:r>
            <a:r>
              <a:rPr lang="es-MX" sz="3200" dirty="0" smtClean="0">
                <a:solidFill>
                  <a:srgbClr val="FFC000"/>
                </a:solidFill>
              </a:rPr>
              <a:t>egresados</a:t>
            </a:r>
            <a:r>
              <a:rPr lang="es-MX" sz="3200" dirty="0" smtClean="0"/>
              <a:t> del PE de Ingeniería Ambiental en la UNICACH.</a:t>
            </a:r>
          </a:p>
          <a:p>
            <a:pPr algn="just"/>
            <a:endParaRPr lang="es-MX" sz="3200" dirty="0" smtClean="0"/>
          </a:p>
          <a:p>
            <a:r>
              <a:rPr lang="es-MX" sz="3600" dirty="0" smtClean="0"/>
              <a:t> </a:t>
            </a:r>
          </a:p>
          <a:p>
            <a:endParaRPr lang="es-MX" sz="3400" dirty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2348880"/>
            <a:ext cx="658822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635896" y="76470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Resumen: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915816" y="1484784"/>
            <a:ext cx="5400600" cy="489654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400" dirty="0" smtClean="0"/>
              <a:t>Surge de la necesidad social de </a:t>
            </a:r>
            <a:r>
              <a:rPr lang="es-MX" sz="3400" dirty="0" smtClean="0">
                <a:solidFill>
                  <a:srgbClr val="FFC000"/>
                </a:solidFill>
              </a:rPr>
              <a:t>prevención</a:t>
            </a:r>
            <a:r>
              <a:rPr lang="es-MX" sz="3400" dirty="0" smtClean="0"/>
              <a:t> ante las problemáticas ambientales, </a:t>
            </a:r>
            <a:r>
              <a:rPr lang="es-MX" sz="3400" dirty="0" smtClean="0">
                <a:solidFill>
                  <a:srgbClr val="FFC000"/>
                </a:solidFill>
              </a:rPr>
              <a:t>fomentando </a:t>
            </a:r>
            <a:r>
              <a:rPr lang="es-MX" sz="3400" dirty="0" smtClean="0"/>
              <a:t>la UNICACH la concientización con nuestro entorno .</a:t>
            </a:r>
            <a:endParaRPr lang="es-MX" sz="3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99792" y="18864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Introducción: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843808" y="980728"/>
            <a:ext cx="5400600" cy="568863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3200" dirty="0" smtClean="0"/>
          </a:p>
          <a:p>
            <a:pPr algn="just"/>
            <a:endParaRPr lang="es-MX" sz="3200" dirty="0" smtClean="0"/>
          </a:p>
          <a:p>
            <a:pPr algn="just"/>
            <a:r>
              <a:rPr lang="es-MX" sz="3200" dirty="0" smtClean="0">
                <a:solidFill>
                  <a:srgbClr val="FFC000"/>
                </a:solidFill>
              </a:rPr>
              <a:t>TRECA</a:t>
            </a:r>
            <a:r>
              <a:rPr lang="es-MX" sz="3200" dirty="0" smtClean="0"/>
              <a:t> plantea en los niños, los jóvenes y la sociedad en general la </a:t>
            </a:r>
            <a:r>
              <a:rPr lang="es-MX" sz="3200" dirty="0" smtClean="0">
                <a:solidFill>
                  <a:srgbClr val="FFC000"/>
                </a:solidFill>
              </a:rPr>
              <a:t>cultura</a:t>
            </a:r>
            <a:r>
              <a:rPr lang="es-MX" sz="3200" dirty="0" smtClean="0"/>
              <a:t> ambientalista implementando su  participación en divertidos talleres, donde desarrollaran la conciencia, reflexiva y participativa con su entorno.</a:t>
            </a:r>
          </a:p>
          <a:p>
            <a:r>
              <a:rPr lang="es-MX" sz="3600" dirty="0" smtClean="0"/>
              <a:t> </a:t>
            </a:r>
          </a:p>
          <a:p>
            <a:endParaRPr lang="es-MX" sz="3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-43066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Euphemia" pitchFamily="34" charset="0"/>
              </a:rPr>
              <a:t>Contexto de Intervención o Investigación:</a:t>
            </a:r>
          </a:p>
          <a:p>
            <a:endParaRPr lang="es-MX" sz="400" dirty="0" smtClean="0">
              <a:latin typeface="Euphemia" pitchFamily="34" charset="0"/>
            </a:endParaRPr>
          </a:p>
          <a:p>
            <a:pPr algn="ctr"/>
            <a:r>
              <a:rPr lang="es-MX" sz="3200" b="1" dirty="0" smtClean="0">
                <a:solidFill>
                  <a:srgbClr val="1B6B47"/>
                </a:solidFill>
                <a:latin typeface="+mj-lt"/>
              </a:rPr>
              <a:t>T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aller </a:t>
            </a:r>
            <a:r>
              <a:rPr lang="es-MX" sz="3200" b="1" dirty="0" smtClean="0">
                <a:solidFill>
                  <a:srgbClr val="1B6B47"/>
                </a:solidFill>
                <a:latin typeface="+mj-lt"/>
              </a:rPr>
              <a:t>Re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creativo de </a:t>
            </a:r>
            <a:r>
              <a:rPr lang="es-MX" sz="3200" b="1" dirty="0" smtClean="0">
                <a:solidFill>
                  <a:srgbClr val="1B6B47"/>
                </a:solidFill>
                <a:latin typeface="+mj-lt"/>
              </a:rPr>
              <a:t>C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uidado del </a:t>
            </a:r>
            <a:r>
              <a:rPr lang="es-MX" sz="3200" b="1" dirty="0" smtClean="0">
                <a:solidFill>
                  <a:srgbClr val="1B6B47"/>
                </a:solidFill>
                <a:latin typeface="+mj-lt"/>
              </a:rPr>
              <a:t>A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mbiente (</a:t>
            </a:r>
            <a:r>
              <a:rPr lang="es-MX" sz="3200" b="1" dirty="0" smtClean="0">
                <a:solidFill>
                  <a:srgbClr val="1B6B47"/>
                </a:solidFill>
                <a:latin typeface="+mj-lt"/>
              </a:rPr>
              <a:t>TRECA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051745" y="3334352"/>
            <a:ext cx="648072" cy="0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Proceso alternativo"/>
          <p:cNvSpPr/>
          <p:nvPr/>
        </p:nvSpPr>
        <p:spPr>
          <a:xfrm>
            <a:off x="179536" y="3933056"/>
            <a:ext cx="8784952" cy="9361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     Necesidad                              Institución                                       Concientización 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         Social                                    Educativa                                           Ambiental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6084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1876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688" y="234888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6"/>
            <a:ext cx="2088232" cy="17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22 Conector recto de flecha"/>
          <p:cNvCxnSpPr/>
          <p:nvPr/>
        </p:nvCxnSpPr>
        <p:spPr>
          <a:xfrm>
            <a:off x="5292080" y="3334352"/>
            <a:ext cx="648072" cy="0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819275"/>
            <a:ext cx="2017610" cy="20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941168"/>
            <a:ext cx="2609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43808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Objetivo: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915816" y="1124744"/>
            <a:ext cx="5256584" cy="525658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600" dirty="0" smtClean="0">
                <a:solidFill>
                  <a:srgbClr val="FFC000"/>
                </a:solidFill>
              </a:rPr>
              <a:t>Fomentar</a:t>
            </a:r>
            <a:r>
              <a:rPr lang="es-MX" sz="4000" dirty="0" smtClean="0"/>
              <a:t> </a:t>
            </a:r>
            <a:r>
              <a:rPr lang="es-MX" sz="3600" dirty="0" smtClean="0">
                <a:solidFill>
                  <a:srgbClr val="FFC000"/>
                </a:solidFill>
              </a:rPr>
              <a:t>valores  ambientales </a:t>
            </a:r>
            <a:r>
              <a:rPr lang="es-MX" sz="3600" dirty="0" smtClean="0"/>
              <a:t>en los niños, jóvenes y adultos, para un actuar solidario a favor de nuestro medio ambiente  ya que el futuro de nuestro planeta esta en nuestras manos.</a:t>
            </a:r>
            <a:endParaRPr lang="es-MX" sz="3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Proceso alternativo"/>
          <p:cNvSpPr/>
          <p:nvPr/>
        </p:nvSpPr>
        <p:spPr>
          <a:xfrm>
            <a:off x="2915816" y="1772816"/>
            <a:ext cx="5688632" cy="475252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itchFamily="2" charset="2"/>
              <a:buChar char="ü"/>
            </a:pPr>
            <a:r>
              <a:rPr lang="es-MX" sz="3400" dirty="0" smtClean="0">
                <a:solidFill>
                  <a:srgbClr val="FFC000"/>
                </a:solidFill>
              </a:rPr>
              <a:t>Experiencia</a:t>
            </a:r>
            <a:r>
              <a:rPr lang="es-MX" sz="3400" dirty="0" smtClean="0"/>
              <a:t> y fortalecimiento Profesional.</a:t>
            </a:r>
          </a:p>
          <a:p>
            <a:pPr marL="857250" indent="-857250" algn="just">
              <a:buFont typeface="Wingdings" pitchFamily="2" charset="2"/>
              <a:buChar char="ü"/>
            </a:pPr>
            <a:endParaRPr lang="es-MX" sz="1600" dirty="0" smtClean="0"/>
          </a:p>
          <a:p>
            <a:pPr marL="857250" indent="-857250" algn="just">
              <a:buFont typeface="Wingdings" pitchFamily="2" charset="2"/>
              <a:buChar char="ü"/>
            </a:pPr>
            <a:r>
              <a:rPr lang="es-MX" sz="3400" dirty="0" smtClean="0">
                <a:solidFill>
                  <a:srgbClr val="FFC000"/>
                </a:solidFill>
              </a:rPr>
              <a:t>Eficiencia </a:t>
            </a:r>
            <a:r>
              <a:rPr lang="es-MX" sz="3400" dirty="0" smtClean="0"/>
              <a:t>terminal.</a:t>
            </a:r>
          </a:p>
          <a:p>
            <a:pPr marL="857250" indent="-857250" algn="just">
              <a:buFont typeface="Wingdings" pitchFamily="2" charset="2"/>
              <a:buChar char="ü"/>
            </a:pPr>
            <a:endParaRPr lang="es-MX" sz="1600" dirty="0" smtClean="0"/>
          </a:p>
          <a:p>
            <a:pPr marL="857250" indent="-857250" algn="just">
              <a:buFont typeface="Wingdings" pitchFamily="2" charset="2"/>
              <a:buChar char="ü"/>
            </a:pPr>
            <a:r>
              <a:rPr lang="es-MX" sz="3400" dirty="0" smtClean="0"/>
              <a:t>UNICACH </a:t>
            </a:r>
            <a:r>
              <a:rPr lang="es-MX" sz="3400" dirty="0" smtClean="0">
                <a:solidFill>
                  <a:srgbClr val="FFC000"/>
                </a:solidFill>
              </a:rPr>
              <a:t>en</a:t>
            </a:r>
            <a:r>
              <a:rPr lang="es-MX" sz="3400" dirty="0" smtClean="0"/>
              <a:t> la sociedad.</a:t>
            </a:r>
          </a:p>
          <a:p>
            <a:pPr marL="857250" indent="-857250" algn="just">
              <a:buFont typeface="Wingdings" pitchFamily="2" charset="2"/>
              <a:buChar char="ü"/>
            </a:pPr>
            <a:endParaRPr lang="es-MX" sz="1600" dirty="0" smtClean="0"/>
          </a:p>
          <a:p>
            <a:pPr marL="857250" indent="-857250" algn="just">
              <a:buFont typeface="Wingdings" pitchFamily="2" charset="2"/>
              <a:buChar char="ü"/>
            </a:pPr>
            <a:r>
              <a:rPr lang="es-MX" sz="3400" dirty="0" smtClean="0">
                <a:solidFill>
                  <a:srgbClr val="FFC000"/>
                </a:solidFill>
              </a:rPr>
              <a:t>Formación integral</a:t>
            </a:r>
            <a:r>
              <a:rPr lang="es-MX" sz="3400" dirty="0" smtClean="0"/>
              <a:t>.</a:t>
            </a:r>
            <a:endParaRPr lang="es-MX" sz="3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15816" y="332656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Contribución Académica y Social:</a:t>
            </a:r>
            <a:endParaRPr lang="es-MX" sz="4400" dirty="0">
              <a:latin typeface="Euphemi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71800" y="13927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Metas: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915816" y="836712"/>
            <a:ext cx="5904656" cy="576064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s-MX" sz="3400" dirty="0" smtClean="0"/>
              <a:t> </a:t>
            </a:r>
            <a:r>
              <a:rPr lang="es-MX" sz="3000" dirty="0" smtClean="0">
                <a:solidFill>
                  <a:srgbClr val="FFC000"/>
                </a:solidFill>
              </a:rPr>
              <a:t>Fomentar</a:t>
            </a:r>
            <a:r>
              <a:rPr lang="es-MX" sz="3000" dirty="0" smtClean="0"/>
              <a:t> la conciencia de solidaridad, compromiso y reciprocidad  social.</a:t>
            </a:r>
          </a:p>
          <a:p>
            <a:pPr algn="just">
              <a:buClr>
                <a:srgbClr val="FFC000"/>
              </a:buClr>
            </a:pPr>
            <a:endParaRPr lang="es-MX" sz="20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s-MX" sz="3000" dirty="0" smtClean="0"/>
              <a:t> El acercamiento de los estudiantes a las </a:t>
            </a:r>
            <a:r>
              <a:rPr lang="es-MX" sz="3000" dirty="0" smtClean="0">
                <a:solidFill>
                  <a:srgbClr val="FFC000"/>
                </a:solidFill>
              </a:rPr>
              <a:t>problemáticas reales</a:t>
            </a:r>
            <a:r>
              <a:rPr lang="es-MX" sz="3000" dirty="0" smtClean="0"/>
              <a:t>.</a:t>
            </a:r>
          </a:p>
          <a:p>
            <a:pPr algn="just">
              <a:buClr>
                <a:srgbClr val="FFC000"/>
              </a:buClr>
            </a:pPr>
            <a:endParaRPr lang="es-MX" sz="20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s-MX" sz="3000" dirty="0" smtClean="0"/>
              <a:t> </a:t>
            </a:r>
            <a:r>
              <a:rPr lang="es-MX" sz="3000" dirty="0" smtClean="0">
                <a:solidFill>
                  <a:srgbClr val="FFC000"/>
                </a:solidFill>
              </a:rPr>
              <a:t>Vinculación</a:t>
            </a:r>
            <a:r>
              <a:rPr lang="es-MX" sz="3000" dirty="0" smtClean="0"/>
              <a:t> a la Universidad con la sociedad.</a:t>
            </a:r>
          </a:p>
          <a:p>
            <a:pPr algn="just">
              <a:buClr>
                <a:srgbClr val="FFC000"/>
              </a:buClr>
            </a:pPr>
            <a:endParaRPr lang="es-MX" sz="2000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s-MX" sz="3000" dirty="0" smtClean="0"/>
              <a:t> </a:t>
            </a:r>
            <a:r>
              <a:rPr lang="es-MX" sz="3000" dirty="0" smtClean="0">
                <a:solidFill>
                  <a:srgbClr val="FFC000"/>
                </a:solidFill>
              </a:rPr>
              <a:t>Promover </a:t>
            </a:r>
            <a:r>
              <a:rPr lang="es-MX" sz="3000" dirty="0" smtClean="0"/>
              <a:t>actitudes reflexivas, críticas y constructivas.</a:t>
            </a:r>
            <a:endParaRPr lang="es-MX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59832" y="-9939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Euphemia" pitchFamily="34" charset="0"/>
              </a:rPr>
              <a:t>Desarrollo:</a:t>
            </a:r>
            <a:endParaRPr lang="es-MX" sz="4400" dirty="0">
              <a:latin typeface="Euphemia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2843808" y="620688"/>
            <a:ext cx="5400600" cy="612068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MX" sz="3400" dirty="0" smtClean="0"/>
              <a:t> Necesidad social (Brigadas).</a:t>
            </a:r>
            <a:endParaRPr lang="es-MX" sz="2800" dirty="0" smtClean="0"/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MX" sz="2800" dirty="0" smtClean="0"/>
              <a:t> </a:t>
            </a:r>
            <a:endParaRPr lang="es-MX" sz="2800" dirty="0" smtClean="0">
              <a:latin typeface="+mj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MX" sz="3400" dirty="0" smtClean="0"/>
              <a:t> Temáticas.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MX" sz="28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MX" sz="3400" dirty="0" smtClean="0"/>
              <a:t> Vinculación institución y sociedad en general (Preescolar, Primaria, Secundaria y Medio Superior).</a:t>
            </a:r>
            <a:endParaRPr lang="es-MX" sz="2800" dirty="0" smtClean="0"/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MX" sz="2800" dirty="0" smtClean="0"/>
              <a:t> </a:t>
            </a:r>
            <a:endParaRPr lang="es-MX" sz="34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MX" sz="3400" dirty="0" smtClean="0"/>
              <a:t> Curso-Talleres. </a:t>
            </a:r>
            <a:endParaRPr lang="es-MX" sz="3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437</Words>
  <Application>Microsoft Office PowerPoint</Application>
  <PresentationFormat>Presentación en pantalla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Personal</cp:lastModifiedBy>
  <cp:revision>77</cp:revision>
  <dcterms:created xsi:type="dcterms:W3CDTF">2014-06-07T02:34:32Z</dcterms:created>
  <dcterms:modified xsi:type="dcterms:W3CDTF">2014-09-09T00:36:45Z</dcterms:modified>
</cp:coreProperties>
</file>