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9" r:id="rId3"/>
    <p:sldId id="258" r:id="rId4"/>
    <p:sldId id="260" r:id="rId5"/>
    <p:sldId id="273" r:id="rId6"/>
    <p:sldId id="261" r:id="rId7"/>
    <p:sldId id="270" r:id="rId8"/>
    <p:sldId id="263" r:id="rId9"/>
    <p:sldId id="264" r:id="rId10"/>
    <p:sldId id="265" r:id="rId11"/>
    <p:sldId id="269" r:id="rId12"/>
    <p:sldId id="266" r:id="rId13"/>
    <p:sldId id="267" r:id="rId14"/>
    <p:sldId id="271" r:id="rId15"/>
    <p:sldId id="268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ka Natalia Sánchez Barquera" initials="" lastIdx="1" clrIdx="0"/>
  <p:cmAuthor id="1" name="DGCV Gabriela Vazquez Flores" initials="DGVF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7-17T11:52:21.064" idx="1">
    <p:pos x="5481" y="3625"/>
    <p:text>Gaby, por favor pon la tabla referente al objetivo de la Dirección de Productividad en gris, con letras negras.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2E37F8-17EF-4B73-B3B7-2E02644C372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71734EBE-5233-4FFD-A726-7CCE9F992C4A}">
      <dgm:prSet phldrT="[Texto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s-MX" sz="9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Apoyar al Comité Técnico de la Coordinación Nacional, en el análisis y atención de los temas relativos a la Coordinación con otros programas sociales que fomenten el empleo, ingreso y ahorro de las familias en situación de pobreza extrema, con objeto de impulsar sus capacidades y potencialidades a fin de elevar su nivel de bienestar, generar oportunidades y propiciar su incorporación al desarrollo integral (de acuerdo a la modificación del RICTCN).</a:t>
          </a:r>
          <a:endParaRPr lang="es-MX" sz="900" dirty="0">
            <a:solidFill>
              <a:schemeClr val="tx1"/>
            </a:solidFill>
          </a:endParaRPr>
        </a:p>
      </dgm:t>
    </dgm:pt>
    <dgm:pt modelId="{E4B20923-AC3F-4582-AFDC-1C5B21D52092}" type="parTrans" cxnId="{5F036C91-A91C-47FE-9040-B161A9DF8FBC}">
      <dgm:prSet/>
      <dgm:spPr/>
      <dgm:t>
        <a:bodyPr/>
        <a:lstStyle/>
        <a:p>
          <a:endParaRPr lang="es-MX"/>
        </a:p>
      </dgm:t>
    </dgm:pt>
    <dgm:pt modelId="{54822D4B-0AFF-42ED-894F-26B587A72F92}" type="sibTrans" cxnId="{5F036C91-A91C-47FE-9040-B161A9DF8FBC}">
      <dgm:prSet/>
      <dgm:spPr/>
      <dgm:t>
        <a:bodyPr/>
        <a:lstStyle/>
        <a:p>
          <a:endParaRPr lang="es-MX"/>
        </a:p>
      </dgm:t>
    </dgm:pt>
    <dgm:pt modelId="{5BB6A68D-DEBF-4439-9F60-BDDE6D894E25}">
      <dgm:prSet phldrT="[Texto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/>
          </a:solidFill>
        </a:ln>
      </dgm:spPr>
      <dgm:t>
        <a:bodyPr/>
        <a:lstStyle/>
        <a:p>
          <a:r>
            <a:rPr lang="es-MX" sz="9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Proponer a través de la DGCV, la aplicación de las medidas que permitan atender en forma adecuada los asuntos encomendados por el Consejo </a:t>
          </a:r>
          <a:r>
            <a:rPr lang="es-MX" sz="9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o </a:t>
          </a:r>
          <a:r>
            <a:rPr lang="es-MX" sz="9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Comité Técnico de la Coordinación Nacional. </a:t>
          </a:r>
          <a:endParaRPr lang="es-MX" sz="900" dirty="0">
            <a:solidFill>
              <a:schemeClr val="tx1"/>
            </a:solidFill>
          </a:endParaRPr>
        </a:p>
      </dgm:t>
    </dgm:pt>
    <dgm:pt modelId="{81845795-7086-4E47-9BFC-5018353BA8FA}" type="parTrans" cxnId="{13A1DBED-E045-4559-9A11-F1B11A84819B}">
      <dgm:prSet/>
      <dgm:spPr/>
      <dgm:t>
        <a:bodyPr/>
        <a:lstStyle/>
        <a:p>
          <a:endParaRPr lang="es-MX"/>
        </a:p>
      </dgm:t>
    </dgm:pt>
    <dgm:pt modelId="{326CA3C6-0484-4C93-AEB5-79619A2A22F6}" type="sibTrans" cxnId="{13A1DBED-E045-4559-9A11-F1B11A84819B}">
      <dgm:prSet/>
      <dgm:spPr/>
      <dgm:t>
        <a:bodyPr/>
        <a:lstStyle/>
        <a:p>
          <a:endParaRPr lang="es-MX"/>
        </a:p>
      </dgm:t>
    </dgm:pt>
    <dgm:pt modelId="{70F9F2CF-0403-435E-BA40-1DC5C2BF50F6}">
      <dgm:prSet phldrT="[Texto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es-MX" sz="9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Acordar estrategias y canales más apropiados que permitan aprovechar la oferta de los distintos programas productivos institucionales, a las familias en situación de pobreza. </a:t>
          </a:r>
          <a:endParaRPr lang="es-MX" sz="900" dirty="0">
            <a:solidFill>
              <a:schemeClr val="tx1"/>
            </a:solidFill>
          </a:endParaRPr>
        </a:p>
      </dgm:t>
    </dgm:pt>
    <dgm:pt modelId="{B6485E72-98F6-4290-899D-AB06215507C0}" type="parTrans" cxnId="{8799EE3D-49B1-4AF9-A679-92B798CB30F4}">
      <dgm:prSet/>
      <dgm:spPr/>
      <dgm:t>
        <a:bodyPr/>
        <a:lstStyle/>
        <a:p>
          <a:endParaRPr lang="es-MX"/>
        </a:p>
      </dgm:t>
    </dgm:pt>
    <dgm:pt modelId="{FFB82C5A-A5F0-439D-B0A4-26206C1F1DA8}" type="sibTrans" cxnId="{8799EE3D-49B1-4AF9-A679-92B798CB30F4}">
      <dgm:prSet/>
      <dgm:spPr/>
      <dgm:t>
        <a:bodyPr/>
        <a:lstStyle/>
        <a:p>
          <a:endParaRPr lang="es-MX"/>
        </a:p>
      </dgm:t>
    </dgm:pt>
    <dgm:pt modelId="{9FEBA3E5-60EF-4E53-BE82-F85E0AD2A52C}">
      <dgm:prSet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es-MX" sz="9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Dar cumplimiento a las políticas de operación previstas por el Reglamento Interno del CTCN, en otros ordenamientos regulatorios del programa, así como a instrucciones específicas del citado Comité. </a:t>
          </a:r>
          <a:endParaRPr lang="es-MX" sz="900" dirty="0">
            <a:solidFill>
              <a:schemeClr val="tx1"/>
            </a:solidFill>
          </a:endParaRPr>
        </a:p>
      </dgm:t>
    </dgm:pt>
    <dgm:pt modelId="{F30BB594-3CA6-4A87-ACAE-578055479DED}" type="parTrans" cxnId="{E8D15F16-CC81-414A-A948-E2F200D598D7}">
      <dgm:prSet/>
      <dgm:spPr/>
      <dgm:t>
        <a:bodyPr/>
        <a:lstStyle/>
        <a:p>
          <a:endParaRPr lang="es-MX"/>
        </a:p>
      </dgm:t>
    </dgm:pt>
    <dgm:pt modelId="{52AEE7C6-DC5B-49C3-88B1-73756B6FAF64}" type="sibTrans" cxnId="{E8D15F16-CC81-414A-A948-E2F200D598D7}">
      <dgm:prSet/>
      <dgm:spPr/>
      <dgm:t>
        <a:bodyPr/>
        <a:lstStyle/>
        <a:p>
          <a:endParaRPr lang="es-MX"/>
        </a:p>
      </dgm:t>
    </dgm:pt>
    <dgm:pt modelId="{D856D4CE-1A67-4629-87CF-CF5C236E4E83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s-MX" sz="9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rPr>
            <a:t>Proponer a las instancias competentes del Programa, la revisión de otras políticas que tengan como propósito fomentar el empleo, ingreso, ahorro y la capacitación para el trabajo. </a:t>
          </a:r>
          <a:endParaRPr lang="es-MX" sz="900" dirty="0">
            <a:solidFill>
              <a:schemeClr val="tx1"/>
            </a:solidFill>
          </a:endParaRPr>
        </a:p>
      </dgm:t>
    </dgm:pt>
    <dgm:pt modelId="{992C59A1-F82E-400B-AB3F-80BA65647505}" type="parTrans" cxnId="{1C571421-C8C2-4386-AEBF-A333453FC3AC}">
      <dgm:prSet/>
      <dgm:spPr/>
      <dgm:t>
        <a:bodyPr/>
        <a:lstStyle/>
        <a:p>
          <a:endParaRPr lang="es-MX"/>
        </a:p>
      </dgm:t>
    </dgm:pt>
    <dgm:pt modelId="{59E6C4BB-D633-45E3-9293-ACAB9E72B47B}" type="sibTrans" cxnId="{1C571421-C8C2-4386-AEBF-A333453FC3AC}">
      <dgm:prSet/>
      <dgm:spPr/>
      <dgm:t>
        <a:bodyPr/>
        <a:lstStyle/>
        <a:p>
          <a:endParaRPr lang="es-MX"/>
        </a:p>
      </dgm:t>
    </dgm:pt>
    <dgm:pt modelId="{1A9C4A45-6972-4D9F-9B30-7B7AE75A5290}">
      <dgm:prSet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/>
          </a:solidFill>
        </a:ln>
      </dgm:spPr>
      <dgm:t>
        <a:bodyPr/>
        <a:lstStyle/>
        <a:p>
          <a:r>
            <a:rPr lang="es-MX" altLang="es-MX" sz="900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rPr>
            <a:t>Atender los asuntos relacionados con la coordinación y vinculación interinstitucional, con las instancias de apoyo al emprendimiento. </a:t>
          </a:r>
          <a:endParaRPr lang="es-MX" sz="900" dirty="0">
            <a:solidFill>
              <a:schemeClr val="tx1"/>
            </a:solidFill>
          </a:endParaRPr>
        </a:p>
      </dgm:t>
    </dgm:pt>
    <dgm:pt modelId="{01352C20-BE95-4B0E-BDBF-F8B1F85FD433}" type="parTrans" cxnId="{A2255ACD-91BA-4141-9BA7-3DB82A30543B}">
      <dgm:prSet/>
      <dgm:spPr/>
      <dgm:t>
        <a:bodyPr/>
        <a:lstStyle/>
        <a:p>
          <a:endParaRPr lang="es-MX"/>
        </a:p>
      </dgm:t>
    </dgm:pt>
    <dgm:pt modelId="{241CFDB6-17DC-430E-BF31-651DD379DBFD}" type="sibTrans" cxnId="{A2255ACD-91BA-4141-9BA7-3DB82A30543B}">
      <dgm:prSet/>
      <dgm:spPr/>
      <dgm:t>
        <a:bodyPr/>
        <a:lstStyle/>
        <a:p>
          <a:endParaRPr lang="es-MX"/>
        </a:p>
      </dgm:t>
    </dgm:pt>
    <dgm:pt modelId="{10FF8DBC-AD3E-488B-A47A-AD24F5F86A3C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es-MX" altLang="es-MX" sz="900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rPr>
            <a:t>Promover en las titulares y sus familiares la importancia de ahorro vinculada con las instancias públicas y privadas relacionadas con el tema. </a:t>
          </a:r>
          <a:endParaRPr lang="es-MX" sz="900" dirty="0">
            <a:solidFill>
              <a:schemeClr val="tx1"/>
            </a:solidFill>
          </a:endParaRPr>
        </a:p>
      </dgm:t>
    </dgm:pt>
    <dgm:pt modelId="{EC46BBCF-9C9D-4A4C-856E-E8B122D7B471}" type="parTrans" cxnId="{A33BA366-2560-464D-9337-D002BF6604A2}">
      <dgm:prSet/>
      <dgm:spPr/>
      <dgm:t>
        <a:bodyPr/>
        <a:lstStyle/>
        <a:p>
          <a:endParaRPr lang="es-MX"/>
        </a:p>
      </dgm:t>
    </dgm:pt>
    <dgm:pt modelId="{7414D6E8-CF53-4886-9F88-D0CAE4986735}" type="sibTrans" cxnId="{A33BA366-2560-464D-9337-D002BF6604A2}">
      <dgm:prSet/>
      <dgm:spPr/>
      <dgm:t>
        <a:bodyPr/>
        <a:lstStyle/>
        <a:p>
          <a:endParaRPr lang="es-MX"/>
        </a:p>
      </dgm:t>
    </dgm:pt>
    <dgm:pt modelId="{7ACE9F00-236B-4F5C-BA8E-3BAC26E0E50C}" type="pres">
      <dgm:prSet presAssocID="{C42E37F8-17EF-4B73-B3B7-2E02644C372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CF027F70-D578-4E8B-9487-F0908CB5E23B}" type="pres">
      <dgm:prSet presAssocID="{C42E37F8-17EF-4B73-B3B7-2E02644C3727}" presName="Name1" presStyleCnt="0"/>
      <dgm:spPr/>
    </dgm:pt>
    <dgm:pt modelId="{A31C4D14-9020-4424-8A97-8CA042716572}" type="pres">
      <dgm:prSet presAssocID="{C42E37F8-17EF-4B73-B3B7-2E02644C3727}" presName="cycle" presStyleCnt="0"/>
      <dgm:spPr/>
    </dgm:pt>
    <dgm:pt modelId="{69261D20-DD25-4699-8E8D-898A7506732F}" type="pres">
      <dgm:prSet presAssocID="{C42E37F8-17EF-4B73-B3B7-2E02644C3727}" presName="srcNode" presStyleLbl="node1" presStyleIdx="0" presStyleCnt="7"/>
      <dgm:spPr/>
    </dgm:pt>
    <dgm:pt modelId="{AC7941E9-A630-43BB-9134-461B18891870}" type="pres">
      <dgm:prSet presAssocID="{C42E37F8-17EF-4B73-B3B7-2E02644C3727}" presName="conn" presStyleLbl="parChTrans1D2" presStyleIdx="0" presStyleCnt="1"/>
      <dgm:spPr/>
      <dgm:t>
        <a:bodyPr/>
        <a:lstStyle/>
        <a:p>
          <a:endParaRPr lang="es-MX"/>
        </a:p>
      </dgm:t>
    </dgm:pt>
    <dgm:pt modelId="{5AF08746-7535-4A3E-B69B-C80BF3337F7E}" type="pres">
      <dgm:prSet presAssocID="{C42E37F8-17EF-4B73-B3B7-2E02644C3727}" presName="extraNode" presStyleLbl="node1" presStyleIdx="0" presStyleCnt="7"/>
      <dgm:spPr/>
    </dgm:pt>
    <dgm:pt modelId="{DF4E6CFC-E406-469C-A474-CBA91FD043C5}" type="pres">
      <dgm:prSet presAssocID="{C42E37F8-17EF-4B73-B3B7-2E02644C3727}" presName="dstNode" presStyleLbl="node1" presStyleIdx="0" presStyleCnt="7"/>
      <dgm:spPr/>
    </dgm:pt>
    <dgm:pt modelId="{CB549230-F16A-43C6-B70D-471E9A075928}" type="pres">
      <dgm:prSet presAssocID="{71734EBE-5233-4FFD-A726-7CCE9F992C4A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F8DAB3-A106-4FDB-9FB6-FC62FBD68C11}" type="pres">
      <dgm:prSet presAssocID="{71734EBE-5233-4FFD-A726-7CCE9F992C4A}" presName="accent_1" presStyleCnt="0"/>
      <dgm:spPr/>
    </dgm:pt>
    <dgm:pt modelId="{4A1D5DA1-5828-431F-9A5B-E42ED8D53F62}" type="pres">
      <dgm:prSet presAssocID="{71734EBE-5233-4FFD-A726-7CCE9F992C4A}" presName="accentRepeatNode" presStyleLbl="solidFgAcc1" presStyleIdx="0" presStyleCnt="7"/>
      <dgm:spPr>
        <a:solidFill>
          <a:schemeClr val="bg1"/>
        </a:solidFill>
        <a:ln>
          <a:solidFill>
            <a:schemeClr val="accent2"/>
          </a:solidFill>
        </a:ln>
      </dgm:spPr>
    </dgm:pt>
    <dgm:pt modelId="{4C62E42A-5171-4687-AD67-ADE5A90E786E}" type="pres">
      <dgm:prSet presAssocID="{5BB6A68D-DEBF-4439-9F60-BDDE6D894E25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47829F-40CD-4F39-9F25-764F54FD72D9}" type="pres">
      <dgm:prSet presAssocID="{5BB6A68D-DEBF-4439-9F60-BDDE6D894E25}" presName="accent_2" presStyleCnt="0"/>
      <dgm:spPr/>
    </dgm:pt>
    <dgm:pt modelId="{5FE250AC-AAE2-467D-86E1-12D85B739478}" type="pres">
      <dgm:prSet presAssocID="{5BB6A68D-DEBF-4439-9F60-BDDE6D894E25}" presName="accentRepeatNode" presStyleLbl="solidFgAcc1" presStyleIdx="1" presStyleCnt="7"/>
      <dgm:spPr/>
    </dgm:pt>
    <dgm:pt modelId="{209A175F-086F-43E7-900C-AB231E031F02}" type="pres">
      <dgm:prSet presAssocID="{70F9F2CF-0403-435E-BA40-1DC5C2BF50F6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3835CA-4325-4E97-B65E-AD44839FF0B7}" type="pres">
      <dgm:prSet presAssocID="{70F9F2CF-0403-435E-BA40-1DC5C2BF50F6}" presName="accent_3" presStyleCnt="0"/>
      <dgm:spPr/>
    </dgm:pt>
    <dgm:pt modelId="{501EC542-7D66-47B0-AFC8-FC2DB9B4D649}" type="pres">
      <dgm:prSet presAssocID="{70F9F2CF-0403-435E-BA40-1DC5C2BF50F6}" presName="accentRepeatNode" presStyleLbl="solidFgAcc1" presStyleIdx="2" presStyleCnt="7"/>
      <dgm:spPr/>
    </dgm:pt>
    <dgm:pt modelId="{98CE5441-4B2D-4D11-875F-4E39F5DFF3D9}" type="pres">
      <dgm:prSet presAssocID="{9FEBA3E5-60EF-4E53-BE82-F85E0AD2A52C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9DE971-34E1-4C05-ABC2-7588D32EDF99}" type="pres">
      <dgm:prSet presAssocID="{9FEBA3E5-60EF-4E53-BE82-F85E0AD2A52C}" presName="accent_4" presStyleCnt="0"/>
      <dgm:spPr/>
    </dgm:pt>
    <dgm:pt modelId="{388F39CA-B155-4485-A3A5-FD3B04B3FFB3}" type="pres">
      <dgm:prSet presAssocID="{9FEBA3E5-60EF-4E53-BE82-F85E0AD2A52C}" presName="accentRepeatNode" presStyleLbl="solidFgAcc1" presStyleIdx="3" presStyleCnt="7"/>
      <dgm:spPr>
        <a:solidFill>
          <a:schemeClr val="bg1"/>
        </a:solidFill>
        <a:ln>
          <a:solidFill>
            <a:schemeClr val="accent6"/>
          </a:solidFill>
        </a:ln>
      </dgm:spPr>
    </dgm:pt>
    <dgm:pt modelId="{A2340DF4-0F0F-4E4D-8181-C44A7E5437A6}" type="pres">
      <dgm:prSet presAssocID="{D856D4CE-1A67-4629-87CF-CF5C236E4E83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CDB776-4D68-4884-BEFF-7CCB616CEE75}" type="pres">
      <dgm:prSet presAssocID="{D856D4CE-1A67-4629-87CF-CF5C236E4E83}" presName="accent_5" presStyleCnt="0"/>
      <dgm:spPr/>
    </dgm:pt>
    <dgm:pt modelId="{01FA11D7-DECF-4027-BE43-EBDD00B55EDF}" type="pres">
      <dgm:prSet presAssocID="{D856D4CE-1A67-4629-87CF-CF5C236E4E83}" presName="accentRepeatNode" presStyleLbl="solidFgAcc1" presStyleIdx="4" presStyleCnt="7"/>
      <dgm:spPr>
        <a:ln>
          <a:solidFill>
            <a:schemeClr val="accent2"/>
          </a:solidFill>
        </a:ln>
      </dgm:spPr>
    </dgm:pt>
    <dgm:pt modelId="{FF654C1C-24F3-42D9-BE3C-C213AFC1C23D}" type="pres">
      <dgm:prSet presAssocID="{1A9C4A45-6972-4D9F-9B30-7B7AE75A5290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54FD67-EB2C-4CA0-8D6C-157AA12DB1D9}" type="pres">
      <dgm:prSet presAssocID="{1A9C4A45-6972-4D9F-9B30-7B7AE75A5290}" presName="accent_6" presStyleCnt="0"/>
      <dgm:spPr/>
    </dgm:pt>
    <dgm:pt modelId="{7041F8C7-9EA0-45E9-9980-57B13AB45A60}" type="pres">
      <dgm:prSet presAssocID="{1A9C4A45-6972-4D9F-9B30-7B7AE75A5290}" presName="accentRepeatNode" presStyleLbl="solidFgAcc1" presStyleIdx="5" presStyleCnt="7"/>
      <dgm:spPr>
        <a:ln>
          <a:solidFill>
            <a:schemeClr val="accent3"/>
          </a:solidFill>
        </a:ln>
      </dgm:spPr>
    </dgm:pt>
    <dgm:pt modelId="{B42F3FBB-C601-4707-A748-DF3B61E558D4}" type="pres">
      <dgm:prSet presAssocID="{10FF8DBC-AD3E-488B-A47A-AD24F5F86A3C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5B39EF5-A865-433D-AA5A-D03F6464BC5B}" type="pres">
      <dgm:prSet presAssocID="{10FF8DBC-AD3E-488B-A47A-AD24F5F86A3C}" presName="accent_7" presStyleCnt="0"/>
      <dgm:spPr/>
    </dgm:pt>
    <dgm:pt modelId="{7E4EAE9D-2D86-4E69-A819-AA3AD2FE6A86}" type="pres">
      <dgm:prSet presAssocID="{10FF8DBC-AD3E-488B-A47A-AD24F5F86A3C}" presName="accentRepeatNode" presStyleLbl="solidFgAcc1" presStyleIdx="6" presStyleCnt="7"/>
      <dgm:spPr>
        <a:ln>
          <a:solidFill>
            <a:schemeClr val="accent4"/>
          </a:solidFill>
        </a:ln>
      </dgm:spPr>
    </dgm:pt>
  </dgm:ptLst>
  <dgm:cxnLst>
    <dgm:cxn modelId="{C0C8345C-08ED-4A56-A989-80640FE8CA3C}" type="presOf" srcId="{54822D4B-0AFF-42ED-894F-26B587A72F92}" destId="{AC7941E9-A630-43BB-9134-461B18891870}" srcOrd="0" destOrd="0" presId="urn:microsoft.com/office/officeart/2008/layout/VerticalCurvedList"/>
    <dgm:cxn modelId="{913693EC-52E6-4DB8-B80D-84AE1793761C}" type="presOf" srcId="{71734EBE-5233-4FFD-A726-7CCE9F992C4A}" destId="{CB549230-F16A-43C6-B70D-471E9A075928}" srcOrd="0" destOrd="0" presId="urn:microsoft.com/office/officeart/2008/layout/VerticalCurvedList"/>
    <dgm:cxn modelId="{1C571421-C8C2-4386-AEBF-A333453FC3AC}" srcId="{C42E37F8-17EF-4B73-B3B7-2E02644C3727}" destId="{D856D4CE-1A67-4629-87CF-CF5C236E4E83}" srcOrd="4" destOrd="0" parTransId="{992C59A1-F82E-400B-AB3F-80BA65647505}" sibTransId="{59E6C4BB-D633-45E3-9293-ACAB9E72B47B}"/>
    <dgm:cxn modelId="{50C38356-276D-49B6-AD55-C940EF8FFBA9}" type="presOf" srcId="{1A9C4A45-6972-4D9F-9B30-7B7AE75A5290}" destId="{FF654C1C-24F3-42D9-BE3C-C213AFC1C23D}" srcOrd="0" destOrd="0" presId="urn:microsoft.com/office/officeart/2008/layout/VerticalCurvedList"/>
    <dgm:cxn modelId="{5F036C91-A91C-47FE-9040-B161A9DF8FBC}" srcId="{C42E37F8-17EF-4B73-B3B7-2E02644C3727}" destId="{71734EBE-5233-4FFD-A726-7CCE9F992C4A}" srcOrd="0" destOrd="0" parTransId="{E4B20923-AC3F-4582-AFDC-1C5B21D52092}" sibTransId="{54822D4B-0AFF-42ED-894F-26B587A72F92}"/>
    <dgm:cxn modelId="{E8D15F16-CC81-414A-A948-E2F200D598D7}" srcId="{C42E37F8-17EF-4B73-B3B7-2E02644C3727}" destId="{9FEBA3E5-60EF-4E53-BE82-F85E0AD2A52C}" srcOrd="3" destOrd="0" parTransId="{F30BB594-3CA6-4A87-ACAE-578055479DED}" sibTransId="{52AEE7C6-DC5B-49C3-88B1-73756B6FAF64}"/>
    <dgm:cxn modelId="{6302B1DD-DB57-4BD8-8BE1-7EEC5A9B6CD2}" type="presOf" srcId="{D856D4CE-1A67-4629-87CF-CF5C236E4E83}" destId="{A2340DF4-0F0F-4E4D-8181-C44A7E5437A6}" srcOrd="0" destOrd="0" presId="urn:microsoft.com/office/officeart/2008/layout/VerticalCurvedList"/>
    <dgm:cxn modelId="{13A1DBED-E045-4559-9A11-F1B11A84819B}" srcId="{C42E37F8-17EF-4B73-B3B7-2E02644C3727}" destId="{5BB6A68D-DEBF-4439-9F60-BDDE6D894E25}" srcOrd="1" destOrd="0" parTransId="{81845795-7086-4E47-9BFC-5018353BA8FA}" sibTransId="{326CA3C6-0484-4C93-AEB5-79619A2A22F6}"/>
    <dgm:cxn modelId="{A2255ACD-91BA-4141-9BA7-3DB82A30543B}" srcId="{C42E37F8-17EF-4B73-B3B7-2E02644C3727}" destId="{1A9C4A45-6972-4D9F-9B30-7B7AE75A5290}" srcOrd="5" destOrd="0" parTransId="{01352C20-BE95-4B0E-BDBF-F8B1F85FD433}" sibTransId="{241CFDB6-17DC-430E-BF31-651DD379DBFD}"/>
    <dgm:cxn modelId="{67B4AD92-AA9E-4DFE-8281-29C79308B82F}" type="presOf" srcId="{C42E37F8-17EF-4B73-B3B7-2E02644C3727}" destId="{7ACE9F00-236B-4F5C-BA8E-3BAC26E0E50C}" srcOrd="0" destOrd="0" presId="urn:microsoft.com/office/officeart/2008/layout/VerticalCurvedList"/>
    <dgm:cxn modelId="{373ACE6A-6169-4E5D-8529-8221F2387D10}" type="presOf" srcId="{70F9F2CF-0403-435E-BA40-1DC5C2BF50F6}" destId="{209A175F-086F-43E7-900C-AB231E031F02}" srcOrd="0" destOrd="0" presId="urn:microsoft.com/office/officeart/2008/layout/VerticalCurvedList"/>
    <dgm:cxn modelId="{355FE4A0-DD01-47DD-B920-FA1CA378D7BA}" type="presOf" srcId="{5BB6A68D-DEBF-4439-9F60-BDDE6D894E25}" destId="{4C62E42A-5171-4687-AD67-ADE5A90E786E}" srcOrd="0" destOrd="0" presId="urn:microsoft.com/office/officeart/2008/layout/VerticalCurvedList"/>
    <dgm:cxn modelId="{09EE8D85-6837-482D-80AA-3F385A9424AB}" type="presOf" srcId="{10FF8DBC-AD3E-488B-A47A-AD24F5F86A3C}" destId="{B42F3FBB-C601-4707-A748-DF3B61E558D4}" srcOrd="0" destOrd="0" presId="urn:microsoft.com/office/officeart/2008/layout/VerticalCurvedList"/>
    <dgm:cxn modelId="{8799EE3D-49B1-4AF9-A679-92B798CB30F4}" srcId="{C42E37F8-17EF-4B73-B3B7-2E02644C3727}" destId="{70F9F2CF-0403-435E-BA40-1DC5C2BF50F6}" srcOrd="2" destOrd="0" parTransId="{B6485E72-98F6-4290-899D-AB06215507C0}" sibTransId="{FFB82C5A-A5F0-439D-B0A4-26206C1F1DA8}"/>
    <dgm:cxn modelId="{4D0339E4-1C7C-41E9-BD9B-A8A22BDE360B}" type="presOf" srcId="{9FEBA3E5-60EF-4E53-BE82-F85E0AD2A52C}" destId="{98CE5441-4B2D-4D11-875F-4E39F5DFF3D9}" srcOrd="0" destOrd="0" presId="urn:microsoft.com/office/officeart/2008/layout/VerticalCurvedList"/>
    <dgm:cxn modelId="{A33BA366-2560-464D-9337-D002BF6604A2}" srcId="{C42E37F8-17EF-4B73-B3B7-2E02644C3727}" destId="{10FF8DBC-AD3E-488B-A47A-AD24F5F86A3C}" srcOrd="6" destOrd="0" parTransId="{EC46BBCF-9C9D-4A4C-856E-E8B122D7B471}" sibTransId="{7414D6E8-CF53-4886-9F88-D0CAE4986735}"/>
    <dgm:cxn modelId="{5F5F2F7C-087A-4E16-84EB-909DC6157308}" type="presParOf" srcId="{7ACE9F00-236B-4F5C-BA8E-3BAC26E0E50C}" destId="{CF027F70-D578-4E8B-9487-F0908CB5E23B}" srcOrd="0" destOrd="0" presId="urn:microsoft.com/office/officeart/2008/layout/VerticalCurvedList"/>
    <dgm:cxn modelId="{B9DA9961-F3F8-4EDE-BAAA-300B4E15AE24}" type="presParOf" srcId="{CF027F70-D578-4E8B-9487-F0908CB5E23B}" destId="{A31C4D14-9020-4424-8A97-8CA042716572}" srcOrd="0" destOrd="0" presId="urn:microsoft.com/office/officeart/2008/layout/VerticalCurvedList"/>
    <dgm:cxn modelId="{664656A3-9E8B-4C96-A41C-3D5004203173}" type="presParOf" srcId="{A31C4D14-9020-4424-8A97-8CA042716572}" destId="{69261D20-DD25-4699-8E8D-898A7506732F}" srcOrd="0" destOrd="0" presId="urn:microsoft.com/office/officeart/2008/layout/VerticalCurvedList"/>
    <dgm:cxn modelId="{B69DCC12-C18A-486C-AEBD-558C941D2A16}" type="presParOf" srcId="{A31C4D14-9020-4424-8A97-8CA042716572}" destId="{AC7941E9-A630-43BB-9134-461B18891870}" srcOrd="1" destOrd="0" presId="urn:microsoft.com/office/officeart/2008/layout/VerticalCurvedList"/>
    <dgm:cxn modelId="{6AE2D1F9-AC0C-4B79-8AD4-F48DA13F30D4}" type="presParOf" srcId="{A31C4D14-9020-4424-8A97-8CA042716572}" destId="{5AF08746-7535-4A3E-B69B-C80BF3337F7E}" srcOrd="2" destOrd="0" presId="urn:microsoft.com/office/officeart/2008/layout/VerticalCurvedList"/>
    <dgm:cxn modelId="{B8403C56-4830-467D-A60D-C4EB0F72A639}" type="presParOf" srcId="{A31C4D14-9020-4424-8A97-8CA042716572}" destId="{DF4E6CFC-E406-469C-A474-CBA91FD043C5}" srcOrd="3" destOrd="0" presId="urn:microsoft.com/office/officeart/2008/layout/VerticalCurvedList"/>
    <dgm:cxn modelId="{82AC5952-B4CB-4BAC-87E3-92C1AED5E058}" type="presParOf" srcId="{CF027F70-D578-4E8B-9487-F0908CB5E23B}" destId="{CB549230-F16A-43C6-B70D-471E9A075928}" srcOrd="1" destOrd="0" presId="urn:microsoft.com/office/officeart/2008/layout/VerticalCurvedList"/>
    <dgm:cxn modelId="{D2650B7B-77D8-4213-96A2-AEDF1F19B481}" type="presParOf" srcId="{CF027F70-D578-4E8B-9487-F0908CB5E23B}" destId="{EBF8DAB3-A106-4FDB-9FB6-FC62FBD68C11}" srcOrd="2" destOrd="0" presId="urn:microsoft.com/office/officeart/2008/layout/VerticalCurvedList"/>
    <dgm:cxn modelId="{AE6684CA-BC5D-497E-BF5B-5F7D440180E7}" type="presParOf" srcId="{EBF8DAB3-A106-4FDB-9FB6-FC62FBD68C11}" destId="{4A1D5DA1-5828-431F-9A5B-E42ED8D53F62}" srcOrd="0" destOrd="0" presId="urn:microsoft.com/office/officeart/2008/layout/VerticalCurvedList"/>
    <dgm:cxn modelId="{A2022ED2-269E-4D60-AF07-1DA716904F1D}" type="presParOf" srcId="{CF027F70-D578-4E8B-9487-F0908CB5E23B}" destId="{4C62E42A-5171-4687-AD67-ADE5A90E786E}" srcOrd="3" destOrd="0" presId="urn:microsoft.com/office/officeart/2008/layout/VerticalCurvedList"/>
    <dgm:cxn modelId="{7CE0AA10-1E0F-4CF0-9AC9-0C63C3AE6959}" type="presParOf" srcId="{CF027F70-D578-4E8B-9487-F0908CB5E23B}" destId="{F047829F-40CD-4F39-9F25-764F54FD72D9}" srcOrd="4" destOrd="0" presId="urn:microsoft.com/office/officeart/2008/layout/VerticalCurvedList"/>
    <dgm:cxn modelId="{C940B096-A2D6-4019-B4A1-772360DD9F81}" type="presParOf" srcId="{F047829F-40CD-4F39-9F25-764F54FD72D9}" destId="{5FE250AC-AAE2-467D-86E1-12D85B739478}" srcOrd="0" destOrd="0" presId="urn:microsoft.com/office/officeart/2008/layout/VerticalCurvedList"/>
    <dgm:cxn modelId="{EE8B3CC8-020E-4DC5-830D-E037A76D65F9}" type="presParOf" srcId="{CF027F70-D578-4E8B-9487-F0908CB5E23B}" destId="{209A175F-086F-43E7-900C-AB231E031F02}" srcOrd="5" destOrd="0" presId="urn:microsoft.com/office/officeart/2008/layout/VerticalCurvedList"/>
    <dgm:cxn modelId="{3512CA54-B011-4124-866A-E116C0010BDC}" type="presParOf" srcId="{CF027F70-D578-4E8B-9487-F0908CB5E23B}" destId="{EE3835CA-4325-4E97-B65E-AD44839FF0B7}" srcOrd="6" destOrd="0" presId="urn:microsoft.com/office/officeart/2008/layout/VerticalCurvedList"/>
    <dgm:cxn modelId="{7C35155F-DF85-4479-A520-F239C56AB08B}" type="presParOf" srcId="{EE3835CA-4325-4E97-B65E-AD44839FF0B7}" destId="{501EC542-7D66-47B0-AFC8-FC2DB9B4D649}" srcOrd="0" destOrd="0" presId="urn:microsoft.com/office/officeart/2008/layout/VerticalCurvedList"/>
    <dgm:cxn modelId="{1F1E5249-8A8D-4AF1-B4D2-90D2795DFABD}" type="presParOf" srcId="{CF027F70-D578-4E8B-9487-F0908CB5E23B}" destId="{98CE5441-4B2D-4D11-875F-4E39F5DFF3D9}" srcOrd="7" destOrd="0" presId="urn:microsoft.com/office/officeart/2008/layout/VerticalCurvedList"/>
    <dgm:cxn modelId="{74A0DB5B-2F8F-4C7E-9184-F698B58578C3}" type="presParOf" srcId="{CF027F70-D578-4E8B-9487-F0908CB5E23B}" destId="{5F9DE971-34E1-4C05-ABC2-7588D32EDF99}" srcOrd="8" destOrd="0" presId="urn:microsoft.com/office/officeart/2008/layout/VerticalCurvedList"/>
    <dgm:cxn modelId="{9BEF9B89-34A3-4F6E-BFA2-35B2A4BDFC5F}" type="presParOf" srcId="{5F9DE971-34E1-4C05-ABC2-7588D32EDF99}" destId="{388F39CA-B155-4485-A3A5-FD3B04B3FFB3}" srcOrd="0" destOrd="0" presId="urn:microsoft.com/office/officeart/2008/layout/VerticalCurvedList"/>
    <dgm:cxn modelId="{79A70291-922E-4C0E-B128-5DE08249710C}" type="presParOf" srcId="{CF027F70-D578-4E8B-9487-F0908CB5E23B}" destId="{A2340DF4-0F0F-4E4D-8181-C44A7E5437A6}" srcOrd="9" destOrd="0" presId="urn:microsoft.com/office/officeart/2008/layout/VerticalCurvedList"/>
    <dgm:cxn modelId="{A66CFF48-46E7-4DA9-BC12-A1E75CDA1E25}" type="presParOf" srcId="{CF027F70-D578-4E8B-9487-F0908CB5E23B}" destId="{FFCDB776-4D68-4884-BEFF-7CCB616CEE75}" srcOrd="10" destOrd="0" presId="urn:microsoft.com/office/officeart/2008/layout/VerticalCurvedList"/>
    <dgm:cxn modelId="{1394F956-66F8-4305-A9D5-04FD240EFB55}" type="presParOf" srcId="{FFCDB776-4D68-4884-BEFF-7CCB616CEE75}" destId="{01FA11D7-DECF-4027-BE43-EBDD00B55EDF}" srcOrd="0" destOrd="0" presId="urn:microsoft.com/office/officeart/2008/layout/VerticalCurvedList"/>
    <dgm:cxn modelId="{BA347778-80A8-4882-AB35-B1F886E5F394}" type="presParOf" srcId="{CF027F70-D578-4E8B-9487-F0908CB5E23B}" destId="{FF654C1C-24F3-42D9-BE3C-C213AFC1C23D}" srcOrd="11" destOrd="0" presId="urn:microsoft.com/office/officeart/2008/layout/VerticalCurvedList"/>
    <dgm:cxn modelId="{D219102A-E489-472A-8CAA-E4D5B304968F}" type="presParOf" srcId="{CF027F70-D578-4E8B-9487-F0908CB5E23B}" destId="{0054FD67-EB2C-4CA0-8D6C-157AA12DB1D9}" srcOrd="12" destOrd="0" presId="urn:microsoft.com/office/officeart/2008/layout/VerticalCurvedList"/>
    <dgm:cxn modelId="{EC332A36-C1C8-42E7-8AFC-16E5BFE48458}" type="presParOf" srcId="{0054FD67-EB2C-4CA0-8D6C-157AA12DB1D9}" destId="{7041F8C7-9EA0-45E9-9980-57B13AB45A60}" srcOrd="0" destOrd="0" presId="urn:microsoft.com/office/officeart/2008/layout/VerticalCurvedList"/>
    <dgm:cxn modelId="{44DBB810-740A-4924-98BB-FCBCE37810D6}" type="presParOf" srcId="{CF027F70-D578-4E8B-9487-F0908CB5E23B}" destId="{B42F3FBB-C601-4707-A748-DF3B61E558D4}" srcOrd="13" destOrd="0" presId="urn:microsoft.com/office/officeart/2008/layout/VerticalCurvedList"/>
    <dgm:cxn modelId="{0F87EB20-06B3-4F24-A5A7-02191181A1F3}" type="presParOf" srcId="{CF027F70-D578-4E8B-9487-F0908CB5E23B}" destId="{B5B39EF5-A865-433D-AA5A-D03F6464BC5B}" srcOrd="14" destOrd="0" presId="urn:microsoft.com/office/officeart/2008/layout/VerticalCurvedList"/>
    <dgm:cxn modelId="{E9661905-E528-4A68-AFE6-91C049EDB651}" type="presParOf" srcId="{B5B39EF5-A865-433D-AA5A-D03F6464BC5B}" destId="{7E4EAE9D-2D86-4E69-A819-AA3AD2FE6A8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4903EF-0295-4AF1-A357-CFD2571F4031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38DEEF1-DF9E-4C59-AD2A-4E05BCF1C811}">
      <dgm:prSet phldrT="[Texto]"/>
      <dgm:spPr/>
      <dgm:t>
        <a:bodyPr/>
        <a:lstStyle/>
        <a:p>
          <a:pPr algn="just"/>
          <a:r>
            <a:rPr lang="es-MX" dirty="0" smtClean="0">
              <a:solidFill>
                <a:schemeClr val="tx1"/>
              </a:solidFill>
            </a:rPr>
            <a:t>Sostener reuniones de trabajo con los Delegados Estatales, Jefes de Planeación y Proyectos Productivos, Jefes de Coordinación y Vinculación, Jefes de Unidad de Atención Regional, Enlaces de Fortalecimiento Comunitario y Vocales, así como visitas de articulación con algunas Delegaciones Federales.</a:t>
          </a:r>
          <a:endParaRPr lang="es-MX" dirty="0">
            <a:solidFill>
              <a:schemeClr val="tx1"/>
            </a:solidFill>
          </a:endParaRPr>
        </a:p>
      </dgm:t>
    </dgm:pt>
    <dgm:pt modelId="{534031A8-7000-4DB2-8C97-40463CA93AF9}" type="parTrans" cxnId="{42CA14ED-7B3F-43BC-B69A-AE6BE7120EB9}">
      <dgm:prSet/>
      <dgm:spPr/>
      <dgm:t>
        <a:bodyPr/>
        <a:lstStyle/>
        <a:p>
          <a:endParaRPr lang="es-MX"/>
        </a:p>
      </dgm:t>
    </dgm:pt>
    <dgm:pt modelId="{73CABD71-4051-4ED7-ABFA-3E160AAF7A66}" type="sibTrans" cxnId="{42CA14ED-7B3F-43BC-B69A-AE6BE7120EB9}">
      <dgm:prSet/>
      <dgm:spPr/>
      <dgm:t>
        <a:bodyPr/>
        <a:lstStyle/>
        <a:p>
          <a:endParaRPr lang="es-MX"/>
        </a:p>
      </dgm:t>
    </dgm:pt>
    <dgm:pt modelId="{4BB28B82-702F-489E-BC12-564C806EF72D}">
      <dgm:prSet phldrT="[Texto]"/>
      <dgm:spPr/>
      <dgm:t>
        <a:bodyPr/>
        <a:lstStyle/>
        <a:p>
          <a:pPr algn="just"/>
          <a:r>
            <a:rPr lang="es-MX" dirty="0" smtClean="0">
              <a:solidFill>
                <a:schemeClr val="tx1"/>
              </a:solidFill>
            </a:rPr>
            <a:t>Orientarlos acerca de las fechas de apertura y cierre de las Convocatorias de las diversas dependencias.</a:t>
          </a:r>
          <a:endParaRPr lang="es-MX" dirty="0">
            <a:solidFill>
              <a:schemeClr val="tx1"/>
            </a:solidFill>
          </a:endParaRPr>
        </a:p>
      </dgm:t>
    </dgm:pt>
    <dgm:pt modelId="{3D86BA2C-C84D-412B-A002-75F03AC051B0}" type="parTrans" cxnId="{92F6D067-3F8E-4716-AA87-8142736466BF}">
      <dgm:prSet/>
      <dgm:spPr/>
      <dgm:t>
        <a:bodyPr/>
        <a:lstStyle/>
        <a:p>
          <a:endParaRPr lang="es-MX"/>
        </a:p>
      </dgm:t>
    </dgm:pt>
    <dgm:pt modelId="{4B63654C-44AB-47DA-92DF-22D34283F97E}" type="sibTrans" cxnId="{92F6D067-3F8E-4716-AA87-8142736466BF}">
      <dgm:prSet/>
      <dgm:spPr/>
      <dgm:t>
        <a:bodyPr/>
        <a:lstStyle/>
        <a:p>
          <a:endParaRPr lang="es-MX"/>
        </a:p>
      </dgm:t>
    </dgm:pt>
    <dgm:pt modelId="{7ACB0B85-2575-45D7-A95E-C48217CA9A8D}">
      <dgm:prSet phldrT="[Texto]"/>
      <dgm:spPr/>
      <dgm:t>
        <a:bodyPr/>
        <a:lstStyle/>
        <a:p>
          <a:pPr algn="just"/>
          <a:r>
            <a:rPr lang="es-MX" dirty="0" smtClean="0">
              <a:solidFill>
                <a:schemeClr val="tx1"/>
              </a:solidFill>
            </a:rPr>
            <a:t>Revisar expedientes técnicos para su mejora y observaciones normativas, así como llevar a cabo la canalización correspondiente.</a:t>
          </a:r>
          <a:endParaRPr lang="es-MX" dirty="0">
            <a:solidFill>
              <a:schemeClr val="tx1"/>
            </a:solidFill>
          </a:endParaRPr>
        </a:p>
      </dgm:t>
    </dgm:pt>
    <dgm:pt modelId="{D6B60F8B-D20C-4260-9A68-1FF4B4440A30}" type="parTrans" cxnId="{C2E7E1F2-A7DF-45F4-B35B-2F0645D49D71}">
      <dgm:prSet/>
      <dgm:spPr/>
      <dgm:t>
        <a:bodyPr/>
        <a:lstStyle/>
        <a:p>
          <a:endParaRPr lang="es-MX"/>
        </a:p>
      </dgm:t>
    </dgm:pt>
    <dgm:pt modelId="{4C643E86-5942-4CE8-B0C8-0219B8FE5D00}" type="sibTrans" cxnId="{C2E7E1F2-A7DF-45F4-B35B-2F0645D49D71}">
      <dgm:prSet/>
      <dgm:spPr/>
      <dgm:t>
        <a:bodyPr/>
        <a:lstStyle/>
        <a:p>
          <a:endParaRPr lang="es-MX"/>
        </a:p>
      </dgm:t>
    </dgm:pt>
    <dgm:pt modelId="{0E9305FA-46CC-4981-93B8-67AB2FAAA78D}">
      <dgm:prSet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pPr algn="just"/>
          <a:r>
            <a:rPr lang="es-MX" dirty="0" smtClean="0">
              <a:solidFill>
                <a:schemeClr val="tx1"/>
              </a:solidFill>
            </a:rPr>
            <a:t>Celebrar acuerdos de colaboración con instituciones académicas de nivel superior para contribuir en el acompañamiento técnico.</a:t>
          </a:r>
          <a:endParaRPr lang="es-MX" dirty="0">
            <a:solidFill>
              <a:schemeClr val="tx1"/>
            </a:solidFill>
          </a:endParaRPr>
        </a:p>
      </dgm:t>
    </dgm:pt>
    <dgm:pt modelId="{C7D36620-D545-4042-B18E-E94EF1E478C4}" type="parTrans" cxnId="{86BF57A2-068C-4997-911D-536B9F11A9BB}">
      <dgm:prSet/>
      <dgm:spPr/>
      <dgm:t>
        <a:bodyPr/>
        <a:lstStyle/>
        <a:p>
          <a:endParaRPr lang="es-MX"/>
        </a:p>
      </dgm:t>
    </dgm:pt>
    <dgm:pt modelId="{01491006-8AF7-4FE5-A7B1-DAB828907BB7}" type="sibTrans" cxnId="{86BF57A2-068C-4997-911D-536B9F11A9BB}">
      <dgm:prSet/>
      <dgm:spPr/>
      <dgm:t>
        <a:bodyPr/>
        <a:lstStyle/>
        <a:p>
          <a:endParaRPr lang="es-MX"/>
        </a:p>
      </dgm:t>
    </dgm:pt>
    <dgm:pt modelId="{0A52DFE5-A661-45EE-AE3E-B8A85B0327D9}" type="pres">
      <dgm:prSet presAssocID="{7F4903EF-0295-4AF1-A357-CFD2571F403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84BD177-3268-4FB1-AE2E-07F0DCAEC1CB}" type="pres">
      <dgm:prSet presAssocID="{038DEEF1-DF9E-4C59-AD2A-4E05BCF1C81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EF3F7F-B3FD-49FE-AB96-70DD449CA287}" type="pres">
      <dgm:prSet presAssocID="{73CABD71-4051-4ED7-ABFA-3E160AAF7A66}" presName="sibTrans" presStyleCnt="0"/>
      <dgm:spPr/>
    </dgm:pt>
    <dgm:pt modelId="{1162A25E-327D-4937-865C-B4B7FC726898}" type="pres">
      <dgm:prSet presAssocID="{4BB28B82-702F-489E-BC12-564C806EF72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44C2F5-52C8-4D69-9C46-F07A09AD779B}" type="pres">
      <dgm:prSet presAssocID="{4B63654C-44AB-47DA-92DF-22D34283F97E}" presName="sibTrans" presStyleCnt="0"/>
      <dgm:spPr/>
    </dgm:pt>
    <dgm:pt modelId="{496E280E-0E53-48C5-AFCE-9AB99591B05E}" type="pres">
      <dgm:prSet presAssocID="{7ACB0B85-2575-45D7-A95E-C48217CA9A8D}" presName="node" presStyleLbl="node1" presStyleIdx="2" presStyleCnt="4" custLinFactNeighborX="-5303" custLinFactNeighborY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48DCB7-4141-41F5-A77F-436BC9BF8D3A}" type="pres">
      <dgm:prSet presAssocID="{4C643E86-5942-4CE8-B0C8-0219B8FE5D00}" presName="sibTrans" presStyleCnt="0"/>
      <dgm:spPr/>
    </dgm:pt>
    <dgm:pt modelId="{057EEB5B-3762-463F-9098-FC85374FB10B}" type="pres">
      <dgm:prSet presAssocID="{0E9305FA-46CC-4981-93B8-67AB2FAAA78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2CA14ED-7B3F-43BC-B69A-AE6BE7120EB9}" srcId="{7F4903EF-0295-4AF1-A357-CFD2571F4031}" destId="{038DEEF1-DF9E-4C59-AD2A-4E05BCF1C811}" srcOrd="0" destOrd="0" parTransId="{534031A8-7000-4DB2-8C97-40463CA93AF9}" sibTransId="{73CABD71-4051-4ED7-ABFA-3E160AAF7A66}"/>
    <dgm:cxn modelId="{1E51F97E-FB6A-4520-9432-AFB876D2C7D1}" type="presOf" srcId="{4BB28B82-702F-489E-BC12-564C806EF72D}" destId="{1162A25E-327D-4937-865C-B4B7FC726898}" srcOrd="0" destOrd="0" presId="urn:microsoft.com/office/officeart/2005/8/layout/hList6"/>
    <dgm:cxn modelId="{92F6D067-3F8E-4716-AA87-8142736466BF}" srcId="{7F4903EF-0295-4AF1-A357-CFD2571F4031}" destId="{4BB28B82-702F-489E-BC12-564C806EF72D}" srcOrd="1" destOrd="0" parTransId="{3D86BA2C-C84D-412B-A002-75F03AC051B0}" sibTransId="{4B63654C-44AB-47DA-92DF-22D34283F97E}"/>
    <dgm:cxn modelId="{C2E7E1F2-A7DF-45F4-B35B-2F0645D49D71}" srcId="{7F4903EF-0295-4AF1-A357-CFD2571F4031}" destId="{7ACB0B85-2575-45D7-A95E-C48217CA9A8D}" srcOrd="2" destOrd="0" parTransId="{D6B60F8B-D20C-4260-9A68-1FF4B4440A30}" sibTransId="{4C643E86-5942-4CE8-B0C8-0219B8FE5D00}"/>
    <dgm:cxn modelId="{86BF57A2-068C-4997-911D-536B9F11A9BB}" srcId="{7F4903EF-0295-4AF1-A357-CFD2571F4031}" destId="{0E9305FA-46CC-4981-93B8-67AB2FAAA78D}" srcOrd="3" destOrd="0" parTransId="{C7D36620-D545-4042-B18E-E94EF1E478C4}" sibTransId="{01491006-8AF7-4FE5-A7B1-DAB828907BB7}"/>
    <dgm:cxn modelId="{7B23F5F5-6FFA-40A2-B367-5AC26DE97523}" type="presOf" srcId="{7F4903EF-0295-4AF1-A357-CFD2571F4031}" destId="{0A52DFE5-A661-45EE-AE3E-B8A85B0327D9}" srcOrd="0" destOrd="0" presId="urn:microsoft.com/office/officeart/2005/8/layout/hList6"/>
    <dgm:cxn modelId="{ACC736F5-8C98-4715-8348-98BC61E70D95}" type="presOf" srcId="{038DEEF1-DF9E-4C59-AD2A-4E05BCF1C811}" destId="{284BD177-3268-4FB1-AE2E-07F0DCAEC1CB}" srcOrd="0" destOrd="0" presId="urn:microsoft.com/office/officeart/2005/8/layout/hList6"/>
    <dgm:cxn modelId="{6CD23B2E-2DFF-4694-B7BB-F39690419A1D}" type="presOf" srcId="{0E9305FA-46CC-4981-93B8-67AB2FAAA78D}" destId="{057EEB5B-3762-463F-9098-FC85374FB10B}" srcOrd="0" destOrd="0" presId="urn:microsoft.com/office/officeart/2005/8/layout/hList6"/>
    <dgm:cxn modelId="{88985782-6648-4C70-AED3-FD0E646FEB41}" type="presOf" srcId="{7ACB0B85-2575-45D7-A95E-C48217CA9A8D}" destId="{496E280E-0E53-48C5-AFCE-9AB99591B05E}" srcOrd="0" destOrd="0" presId="urn:microsoft.com/office/officeart/2005/8/layout/hList6"/>
    <dgm:cxn modelId="{AA726EED-8AD6-4D38-B835-F321423E17D5}" type="presParOf" srcId="{0A52DFE5-A661-45EE-AE3E-B8A85B0327D9}" destId="{284BD177-3268-4FB1-AE2E-07F0DCAEC1CB}" srcOrd="0" destOrd="0" presId="urn:microsoft.com/office/officeart/2005/8/layout/hList6"/>
    <dgm:cxn modelId="{82A72960-A177-4EEB-AE9A-3F5ED29BCD82}" type="presParOf" srcId="{0A52DFE5-A661-45EE-AE3E-B8A85B0327D9}" destId="{DEEF3F7F-B3FD-49FE-AB96-70DD449CA287}" srcOrd="1" destOrd="0" presId="urn:microsoft.com/office/officeart/2005/8/layout/hList6"/>
    <dgm:cxn modelId="{2BC2231E-ED29-4410-8E98-029A4E23F805}" type="presParOf" srcId="{0A52DFE5-A661-45EE-AE3E-B8A85B0327D9}" destId="{1162A25E-327D-4937-865C-B4B7FC726898}" srcOrd="2" destOrd="0" presId="urn:microsoft.com/office/officeart/2005/8/layout/hList6"/>
    <dgm:cxn modelId="{28EF0418-3BAB-4A47-844D-4E988CB4E983}" type="presParOf" srcId="{0A52DFE5-A661-45EE-AE3E-B8A85B0327D9}" destId="{6244C2F5-52C8-4D69-9C46-F07A09AD779B}" srcOrd="3" destOrd="0" presId="urn:microsoft.com/office/officeart/2005/8/layout/hList6"/>
    <dgm:cxn modelId="{D3AD7EB9-0760-4B45-997E-29FCF3412298}" type="presParOf" srcId="{0A52DFE5-A661-45EE-AE3E-B8A85B0327D9}" destId="{496E280E-0E53-48C5-AFCE-9AB99591B05E}" srcOrd="4" destOrd="0" presId="urn:microsoft.com/office/officeart/2005/8/layout/hList6"/>
    <dgm:cxn modelId="{93A1CB58-7821-4366-9A80-114F558CDBA6}" type="presParOf" srcId="{0A52DFE5-A661-45EE-AE3E-B8A85B0327D9}" destId="{A048DCB7-4141-41F5-A77F-436BC9BF8D3A}" srcOrd="5" destOrd="0" presId="urn:microsoft.com/office/officeart/2005/8/layout/hList6"/>
    <dgm:cxn modelId="{11CF2103-2DFB-40FD-AD86-6CF7751D33FE}" type="presParOf" srcId="{0A52DFE5-A661-45EE-AE3E-B8A85B0327D9}" destId="{057EEB5B-3762-463F-9098-FC85374FB10B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76D2B0-5991-48D2-8B29-3CB14D9F0375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49D034F0-D193-4514-8D2E-7F03AB35FD15}">
      <dgm:prSet phldrT="[Texto]" custT="1"/>
      <dgm:spPr/>
      <dgm:t>
        <a:bodyPr/>
        <a:lstStyle/>
        <a:p>
          <a:r>
            <a:rPr lang="es-MX" sz="1600" u="none" dirty="0" smtClean="0"/>
            <a:t>Con las titulares y familias de Oportunidades, en coordinación con las </a:t>
          </a:r>
          <a:r>
            <a:rPr lang="es-MX" sz="1600" u="none" dirty="0" err="1" smtClean="0"/>
            <a:t>DEO´s</a:t>
          </a:r>
          <a:r>
            <a:rPr lang="es-MX" sz="1600" u="none" dirty="0" smtClean="0"/>
            <a:t>:</a:t>
          </a:r>
          <a:endParaRPr lang="es-MX" sz="1600" u="none" dirty="0"/>
        </a:p>
      </dgm:t>
    </dgm:pt>
    <dgm:pt modelId="{E6040C2C-A456-43A9-9A64-A50269F64D0F}" type="parTrans" cxnId="{ABF59C2D-F132-47F5-9F8C-6797413E9A35}">
      <dgm:prSet/>
      <dgm:spPr/>
      <dgm:t>
        <a:bodyPr/>
        <a:lstStyle/>
        <a:p>
          <a:endParaRPr lang="es-MX"/>
        </a:p>
      </dgm:t>
    </dgm:pt>
    <dgm:pt modelId="{DCD8CD46-7CD9-4AD1-B891-F1FBD5E0D525}" type="sibTrans" cxnId="{ABF59C2D-F132-47F5-9F8C-6797413E9A35}">
      <dgm:prSet/>
      <dgm:spPr/>
      <dgm:t>
        <a:bodyPr/>
        <a:lstStyle/>
        <a:p>
          <a:endParaRPr lang="es-MX"/>
        </a:p>
      </dgm:t>
    </dgm:pt>
    <dgm:pt modelId="{DE216261-CAE8-43F4-8FA5-6C3735E3C6EE}">
      <dgm:prSet phldrT="[Texto]" custT="1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pPr algn="just"/>
          <a:r>
            <a:rPr lang="es-MX" sz="1400" b="0" dirty="0" smtClean="0">
              <a:solidFill>
                <a:schemeClr val="tx1"/>
              </a:solidFill>
            </a:rPr>
            <a:t>Identificar la vocación productiva tanto en las entregas de apoyos como en las Mesas de Atención del Programa Oportunidades (</a:t>
          </a:r>
          <a:r>
            <a:rPr lang="es-MX" sz="1400" b="0" dirty="0" err="1" smtClean="0">
              <a:solidFill>
                <a:schemeClr val="tx1"/>
              </a:solidFill>
            </a:rPr>
            <a:t>MAPO’s</a:t>
          </a:r>
          <a:r>
            <a:rPr lang="es-MX" sz="1400" b="0" dirty="0" smtClean="0">
              <a:solidFill>
                <a:schemeClr val="tx1"/>
              </a:solidFill>
            </a:rPr>
            <a:t>).</a:t>
          </a:r>
          <a:endParaRPr lang="es-MX" sz="1400" b="0" dirty="0">
            <a:solidFill>
              <a:schemeClr val="tx1"/>
            </a:solidFill>
          </a:endParaRPr>
        </a:p>
      </dgm:t>
    </dgm:pt>
    <dgm:pt modelId="{FB3B8F55-4A3D-427B-A93B-30C048610454}" type="parTrans" cxnId="{DCE9A982-5554-48C0-938C-499D1FD955C7}">
      <dgm:prSet/>
      <dgm:spPr/>
      <dgm:t>
        <a:bodyPr/>
        <a:lstStyle/>
        <a:p>
          <a:endParaRPr lang="es-MX"/>
        </a:p>
      </dgm:t>
    </dgm:pt>
    <dgm:pt modelId="{629ACCAB-AD17-4C9D-838A-B6D4BEE0AA22}" type="sibTrans" cxnId="{DCE9A982-5554-48C0-938C-499D1FD955C7}">
      <dgm:prSet/>
      <dgm:spPr/>
      <dgm:t>
        <a:bodyPr/>
        <a:lstStyle/>
        <a:p>
          <a:endParaRPr lang="es-MX"/>
        </a:p>
      </dgm:t>
    </dgm:pt>
    <dgm:pt modelId="{4ADC323A-3AF2-459A-BB8B-185E2E0DC4C2}">
      <dgm:prSet phldrT="[Texto]" custT="1"/>
      <dgm:spPr>
        <a:solidFill>
          <a:schemeClr val="accent4"/>
        </a:solidFill>
        <a:ln>
          <a:solidFill>
            <a:schemeClr val="accent4"/>
          </a:solidFill>
        </a:ln>
      </dgm:spPr>
      <dgm:t>
        <a:bodyPr/>
        <a:lstStyle/>
        <a:p>
          <a:pPr algn="just"/>
          <a:r>
            <a:rPr lang="es-MX" sz="1400" dirty="0" smtClean="0">
              <a:solidFill>
                <a:schemeClr val="tx1"/>
              </a:solidFill>
            </a:rPr>
            <a:t>Darles a conocer las consideraciones técnicas y requisitos de participación en los distintos Programas a los que pueden acceder nuestros beneficiarios.</a:t>
          </a:r>
          <a:endParaRPr lang="es-MX" sz="1400" dirty="0">
            <a:solidFill>
              <a:schemeClr val="tx1"/>
            </a:solidFill>
          </a:endParaRPr>
        </a:p>
      </dgm:t>
    </dgm:pt>
    <dgm:pt modelId="{A774E5B6-C113-4009-BC92-00078978A179}" type="parTrans" cxnId="{5D68D1CD-AB23-4416-8FBB-8EBE6ED602DE}">
      <dgm:prSet/>
      <dgm:spPr/>
      <dgm:t>
        <a:bodyPr/>
        <a:lstStyle/>
        <a:p>
          <a:endParaRPr lang="es-MX"/>
        </a:p>
      </dgm:t>
    </dgm:pt>
    <dgm:pt modelId="{C9FEA601-02E2-4786-8C13-40692F9E6951}" type="sibTrans" cxnId="{5D68D1CD-AB23-4416-8FBB-8EBE6ED602DE}">
      <dgm:prSet/>
      <dgm:spPr/>
      <dgm:t>
        <a:bodyPr/>
        <a:lstStyle/>
        <a:p>
          <a:endParaRPr lang="es-MX"/>
        </a:p>
      </dgm:t>
    </dgm:pt>
    <dgm:pt modelId="{0D1E87CC-7A5E-437B-AA91-38C1B218D457}" type="pres">
      <dgm:prSet presAssocID="{0076D2B0-5991-48D2-8B29-3CB14D9F037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40118D0-AF01-4F25-8AE2-66CDC005BC35}" type="pres">
      <dgm:prSet presAssocID="{49D034F0-D193-4514-8D2E-7F03AB35FD15}" presName="roof" presStyleLbl="dkBgShp" presStyleIdx="0" presStyleCnt="2"/>
      <dgm:spPr>
        <a:prstGeom prst="flowChartAlternateProcess">
          <a:avLst/>
        </a:prstGeom>
      </dgm:spPr>
      <dgm:t>
        <a:bodyPr/>
        <a:lstStyle/>
        <a:p>
          <a:endParaRPr lang="es-MX"/>
        </a:p>
      </dgm:t>
    </dgm:pt>
    <dgm:pt modelId="{DF0F73F1-3F8D-4E76-8E2D-893B9740BEC2}" type="pres">
      <dgm:prSet presAssocID="{49D034F0-D193-4514-8D2E-7F03AB35FD15}" presName="pillars" presStyleCnt="0"/>
      <dgm:spPr/>
    </dgm:pt>
    <dgm:pt modelId="{CD69AF04-F71F-4A81-80E1-9488C6BC9641}" type="pres">
      <dgm:prSet presAssocID="{49D034F0-D193-4514-8D2E-7F03AB35FD15}" presName="pillar1" presStyleLbl="node1" presStyleIdx="0" presStyleCnt="2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s-MX"/>
        </a:p>
      </dgm:t>
    </dgm:pt>
    <dgm:pt modelId="{A2329341-FDF6-41D5-9473-2395C7DEA649}" type="pres">
      <dgm:prSet presAssocID="{4ADC323A-3AF2-459A-BB8B-185E2E0DC4C2}" presName="pillarX" presStyleLbl="node1" presStyleIdx="1" presStyleCnt="2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s-MX"/>
        </a:p>
      </dgm:t>
    </dgm:pt>
    <dgm:pt modelId="{F6BAECF8-944D-4D40-884F-BABC922B1A1D}" type="pres">
      <dgm:prSet presAssocID="{49D034F0-D193-4514-8D2E-7F03AB35FD15}" presName="base" presStyleLbl="dkBgShp" presStyleIdx="1" presStyleCnt="2" custLinFactNeighborY="54080"/>
      <dgm:spPr>
        <a:prstGeom prst="flowChartAlternateProcess">
          <a:avLst/>
        </a:prstGeom>
      </dgm:spPr>
      <dgm:t>
        <a:bodyPr/>
        <a:lstStyle/>
        <a:p>
          <a:endParaRPr lang="es-MX"/>
        </a:p>
      </dgm:t>
    </dgm:pt>
  </dgm:ptLst>
  <dgm:cxnLst>
    <dgm:cxn modelId="{ABF59C2D-F132-47F5-9F8C-6797413E9A35}" srcId="{0076D2B0-5991-48D2-8B29-3CB14D9F0375}" destId="{49D034F0-D193-4514-8D2E-7F03AB35FD15}" srcOrd="0" destOrd="0" parTransId="{E6040C2C-A456-43A9-9A64-A50269F64D0F}" sibTransId="{DCD8CD46-7CD9-4AD1-B891-F1FBD5E0D525}"/>
    <dgm:cxn modelId="{20EE8BA9-54BE-4BD6-B654-BC00D25C3959}" type="presOf" srcId="{DE216261-CAE8-43F4-8FA5-6C3735E3C6EE}" destId="{CD69AF04-F71F-4A81-80E1-9488C6BC9641}" srcOrd="0" destOrd="0" presId="urn:microsoft.com/office/officeart/2005/8/layout/hList3"/>
    <dgm:cxn modelId="{DCE9A982-5554-48C0-938C-499D1FD955C7}" srcId="{49D034F0-D193-4514-8D2E-7F03AB35FD15}" destId="{DE216261-CAE8-43F4-8FA5-6C3735E3C6EE}" srcOrd="0" destOrd="0" parTransId="{FB3B8F55-4A3D-427B-A93B-30C048610454}" sibTransId="{629ACCAB-AD17-4C9D-838A-B6D4BEE0AA22}"/>
    <dgm:cxn modelId="{6BDEF0C0-4C6C-4AA0-A8A5-F69AABDE58E7}" type="presOf" srcId="{0076D2B0-5991-48D2-8B29-3CB14D9F0375}" destId="{0D1E87CC-7A5E-437B-AA91-38C1B218D457}" srcOrd="0" destOrd="0" presId="urn:microsoft.com/office/officeart/2005/8/layout/hList3"/>
    <dgm:cxn modelId="{0443AC90-41AB-4776-8D64-1CA3FE0FD75C}" type="presOf" srcId="{49D034F0-D193-4514-8D2E-7F03AB35FD15}" destId="{740118D0-AF01-4F25-8AE2-66CDC005BC35}" srcOrd="0" destOrd="0" presId="urn:microsoft.com/office/officeart/2005/8/layout/hList3"/>
    <dgm:cxn modelId="{5D68D1CD-AB23-4416-8FBB-8EBE6ED602DE}" srcId="{49D034F0-D193-4514-8D2E-7F03AB35FD15}" destId="{4ADC323A-3AF2-459A-BB8B-185E2E0DC4C2}" srcOrd="1" destOrd="0" parTransId="{A774E5B6-C113-4009-BC92-00078978A179}" sibTransId="{C9FEA601-02E2-4786-8C13-40692F9E6951}"/>
    <dgm:cxn modelId="{7A639919-D175-45A5-8884-D1AED1BDC353}" type="presOf" srcId="{4ADC323A-3AF2-459A-BB8B-185E2E0DC4C2}" destId="{A2329341-FDF6-41D5-9473-2395C7DEA649}" srcOrd="0" destOrd="0" presId="urn:microsoft.com/office/officeart/2005/8/layout/hList3"/>
    <dgm:cxn modelId="{8A23AC7A-8640-49C7-839C-E02CACED3FB3}" type="presParOf" srcId="{0D1E87CC-7A5E-437B-AA91-38C1B218D457}" destId="{740118D0-AF01-4F25-8AE2-66CDC005BC35}" srcOrd="0" destOrd="0" presId="urn:microsoft.com/office/officeart/2005/8/layout/hList3"/>
    <dgm:cxn modelId="{C405F903-1EA4-443A-A54E-F9702587566C}" type="presParOf" srcId="{0D1E87CC-7A5E-437B-AA91-38C1B218D457}" destId="{DF0F73F1-3F8D-4E76-8E2D-893B9740BEC2}" srcOrd="1" destOrd="0" presId="urn:microsoft.com/office/officeart/2005/8/layout/hList3"/>
    <dgm:cxn modelId="{2EE81504-9897-45CE-AAB6-674F44696311}" type="presParOf" srcId="{DF0F73F1-3F8D-4E76-8E2D-893B9740BEC2}" destId="{CD69AF04-F71F-4A81-80E1-9488C6BC9641}" srcOrd="0" destOrd="0" presId="urn:microsoft.com/office/officeart/2005/8/layout/hList3"/>
    <dgm:cxn modelId="{DA59874B-2A2D-4287-89AC-0A22CF586098}" type="presParOf" srcId="{DF0F73F1-3F8D-4E76-8E2D-893B9740BEC2}" destId="{A2329341-FDF6-41D5-9473-2395C7DEA649}" srcOrd="1" destOrd="0" presId="urn:microsoft.com/office/officeart/2005/8/layout/hList3"/>
    <dgm:cxn modelId="{13761DFB-4693-4CDC-A76F-1363B2BC2BFA}" type="presParOf" srcId="{0D1E87CC-7A5E-437B-AA91-38C1B218D457}" destId="{F6BAECF8-944D-4D40-884F-BABC922B1A1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3E6E24-8DBB-4501-A2C9-DF79775C677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9B26BF18-10EA-4280-883E-FE52EB6DAD5D}">
      <dgm:prSet custT="1"/>
      <dgm:spPr>
        <a:solidFill>
          <a:schemeClr val="accent2"/>
        </a:solidFill>
      </dgm:spPr>
      <dgm:t>
        <a:bodyPr/>
        <a:lstStyle/>
        <a:p>
          <a:r>
            <a:rPr lang="es-MX" sz="1400" dirty="0" smtClean="0">
              <a:solidFill>
                <a:schemeClr val="bg1"/>
              </a:solidFill>
            </a:rPr>
            <a:t>Conocer los proyectos productivos  que fueron aprobados </a:t>
          </a:r>
          <a:endParaRPr lang="es-MX" sz="1400" dirty="0">
            <a:solidFill>
              <a:schemeClr val="bg1"/>
            </a:solidFill>
          </a:endParaRPr>
        </a:p>
      </dgm:t>
    </dgm:pt>
    <dgm:pt modelId="{6B5098B1-90B9-4B8E-9008-CB9198237F29}" type="parTrans" cxnId="{81D6C398-53A6-488F-ADF1-486BE17510CC}">
      <dgm:prSet/>
      <dgm:spPr/>
      <dgm:t>
        <a:bodyPr/>
        <a:lstStyle/>
        <a:p>
          <a:endParaRPr lang="es-MX" sz="1300">
            <a:solidFill>
              <a:schemeClr val="bg1"/>
            </a:solidFill>
          </a:endParaRPr>
        </a:p>
      </dgm:t>
    </dgm:pt>
    <dgm:pt modelId="{FDFE5B3D-421C-4366-9570-022221793134}" type="sibTrans" cxnId="{81D6C398-53A6-488F-ADF1-486BE17510CC}">
      <dgm:prSet/>
      <dgm:spPr/>
      <dgm:t>
        <a:bodyPr/>
        <a:lstStyle/>
        <a:p>
          <a:endParaRPr lang="es-MX" sz="1300">
            <a:solidFill>
              <a:schemeClr val="bg1"/>
            </a:solidFill>
          </a:endParaRPr>
        </a:p>
      </dgm:t>
    </dgm:pt>
    <dgm:pt modelId="{D3737B57-83E7-4403-9A32-75EBA8E0C378}">
      <dgm:prSet custT="1"/>
      <dgm:spPr>
        <a:solidFill>
          <a:schemeClr val="accent3"/>
        </a:solidFill>
      </dgm:spPr>
      <dgm:t>
        <a:bodyPr/>
        <a:lstStyle/>
        <a:p>
          <a:r>
            <a:rPr lang="es-MX" sz="1400" dirty="0" smtClean="0">
              <a:solidFill>
                <a:schemeClr val="bg1"/>
              </a:solidFill>
            </a:rPr>
            <a:t>Verificar la entrega del recurso</a:t>
          </a:r>
          <a:endParaRPr lang="es-MX" sz="1400" dirty="0">
            <a:solidFill>
              <a:schemeClr val="bg1"/>
            </a:solidFill>
          </a:endParaRPr>
        </a:p>
      </dgm:t>
    </dgm:pt>
    <dgm:pt modelId="{6D437C80-2831-4BB7-A769-4EE7C475027F}" type="parTrans" cxnId="{8A30C8B4-0BC1-4856-82FF-FD3D2B14A982}">
      <dgm:prSet/>
      <dgm:spPr/>
      <dgm:t>
        <a:bodyPr/>
        <a:lstStyle/>
        <a:p>
          <a:endParaRPr lang="es-MX" sz="1300">
            <a:solidFill>
              <a:schemeClr val="bg1"/>
            </a:solidFill>
          </a:endParaRPr>
        </a:p>
      </dgm:t>
    </dgm:pt>
    <dgm:pt modelId="{CC72F8F5-362B-46D8-9DBA-12EBBE1877C6}" type="sibTrans" cxnId="{8A30C8B4-0BC1-4856-82FF-FD3D2B14A982}">
      <dgm:prSet/>
      <dgm:spPr/>
      <dgm:t>
        <a:bodyPr/>
        <a:lstStyle/>
        <a:p>
          <a:endParaRPr lang="es-MX" sz="1300">
            <a:solidFill>
              <a:schemeClr val="bg1"/>
            </a:solidFill>
          </a:endParaRPr>
        </a:p>
      </dgm:t>
    </dgm:pt>
    <dgm:pt modelId="{815482D3-EBBD-42CA-A5DB-720A6F38735F}">
      <dgm:prSet custT="1"/>
      <dgm:spPr>
        <a:solidFill>
          <a:schemeClr val="accent4"/>
        </a:solidFill>
      </dgm:spPr>
      <dgm:t>
        <a:bodyPr/>
        <a:lstStyle/>
        <a:p>
          <a:r>
            <a:rPr lang="es-MX" sz="1400" dirty="0" smtClean="0">
              <a:solidFill>
                <a:schemeClr val="bg1"/>
              </a:solidFill>
            </a:rPr>
            <a:t>Revisar que los proyectos sean puesto en marcha</a:t>
          </a:r>
          <a:endParaRPr lang="es-MX" sz="1400" dirty="0">
            <a:solidFill>
              <a:schemeClr val="bg1"/>
            </a:solidFill>
          </a:endParaRPr>
        </a:p>
      </dgm:t>
    </dgm:pt>
    <dgm:pt modelId="{D365CDE6-61C9-4A8E-A4EE-92B1A72440B9}" type="parTrans" cxnId="{25515F41-9A2B-4A2E-A30F-A72BF17D0D81}">
      <dgm:prSet/>
      <dgm:spPr/>
      <dgm:t>
        <a:bodyPr/>
        <a:lstStyle/>
        <a:p>
          <a:endParaRPr lang="es-MX" sz="1300">
            <a:solidFill>
              <a:schemeClr val="bg1"/>
            </a:solidFill>
          </a:endParaRPr>
        </a:p>
      </dgm:t>
    </dgm:pt>
    <dgm:pt modelId="{C16D1318-0C17-4A5B-954C-A5FA4A3F1AD7}" type="sibTrans" cxnId="{25515F41-9A2B-4A2E-A30F-A72BF17D0D81}">
      <dgm:prSet/>
      <dgm:spPr/>
      <dgm:t>
        <a:bodyPr/>
        <a:lstStyle/>
        <a:p>
          <a:endParaRPr lang="es-MX" sz="1300">
            <a:solidFill>
              <a:schemeClr val="bg1"/>
            </a:solidFill>
          </a:endParaRPr>
        </a:p>
      </dgm:t>
    </dgm:pt>
    <dgm:pt modelId="{7D619107-BBD4-4F0C-9D5B-63F8C294FE1F}">
      <dgm:prSet custT="1"/>
      <dgm:spPr>
        <a:solidFill>
          <a:schemeClr val="accent6"/>
        </a:solidFill>
      </dgm:spPr>
      <dgm:t>
        <a:bodyPr/>
        <a:lstStyle/>
        <a:p>
          <a:r>
            <a:rPr lang="es-MX" sz="1400" dirty="0" smtClean="0">
              <a:solidFill>
                <a:schemeClr val="bg1"/>
              </a:solidFill>
            </a:rPr>
            <a:t>Comprobar la ejecución del recurso para los proyectos solicitados</a:t>
          </a:r>
          <a:endParaRPr lang="es-MX" sz="1400" dirty="0">
            <a:solidFill>
              <a:schemeClr val="bg1"/>
            </a:solidFill>
          </a:endParaRPr>
        </a:p>
      </dgm:t>
    </dgm:pt>
    <dgm:pt modelId="{81249EA5-5B43-45FD-9CFD-DFFCF4EB2456}" type="parTrans" cxnId="{D15AA91E-A33D-4509-9972-E4AC034647CB}">
      <dgm:prSet/>
      <dgm:spPr/>
      <dgm:t>
        <a:bodyPr/>
        <a:lstStyle/>
        <a:p>
          <a:endParaRPr lang="es-MX" sz="1300">
            <a:solidFill>
              <a:schemeClr val="bg1"/>
            </a:solidFill>
          </a:endParaRPr>
        </a:p>
      </dgm:t>
    </dgm:pt>
    <dgm:pt modelId="{4C510E9E-0C2B-47A3-A699-804D4F428F53}" type="sibTrans" cxnId="{D15AA91E-A33D-4509-9972-E4AC034647CB}">
      <dgm:prSet/>
      <dgm:spPr/>
      <dgm:t>
        <a:bodyPr/>
        <a:lstStyle/>
        <a:p>
          <a:endParaRPr lang="es-MX" sz="1300">
            <a:solidFill>
              <a:schemeClr val="bg1"/>
            </a:solidFill>
          </a:endParaRPr>
        </a:p>
      </dgm:t>
    </dgm:pt>
    <dgm:pt modelId="{5992D4AF-3302-497D-8C83-F26FC62A3770}">
      <dgm:prSet custT="1"/>
      <dgm:spPr>
        <a:solidFill>
          <a:schemeClr val="accent2"/>
        </a:solidFill>
      </dgm:spPr>
      <dgm:t>
        <a:bodyPr/>
        <a:lstStyle/>
        <a:p>
          <a:r>
            <a:rPr lang="es-MX" sz="1400" dirty="0" smtClean="0">
              <a:solidFill>
                <a:schemeClr val="bg1"/>
              </a:solidFill>
            </a:rPr>
            <a:t>Verificar el resultado de los proyectos</a:t>
          </a:r>
          <a:endParaRPr lang="es-MX" sz="1400" dirty="0">
            <a:solidFill>
              <a:schemeClr val="bg1"/>
            </a:solidFill>
          </a:endParaRPr>
        </a:p>
      </dgm:t>
    </dgm:pt>
    <dgm:pt modelId="{A1487E95-E01B-42FE-BC37-0778F2BC1AC8}" type="parTrans" cxnId="{82F2FE42-A9A2-4B64-AA46-EECB40C5C2CA}">
      <dgm:prSet/>
      <dgm:spPr/>
      <dgm:t>
        <a:bodyPr/>
        <a:lstStyle/>
        <a:p>
          <a:endParaRPr lang="es-MX" sz="1300">
            <a:solidFill>
              <a:schemeClr val="bg1"/>
            </a:solidFill>
          </a:endParaRPr>
        </a:p>
      </dgm:t>
    </dgm:pt>
    <dgm:pt modelId="{DCB13EE6-CE13-4D38-BF41-748ECEFACE9C}" type="sibTrans" cxnId="{82F2FE42-A9A2-4B64-AA46-EECB40C5C2CA}">
      <dgm:prSet/>
      <dgm:spPr/>
      <dgm:t>
        <a:bodyPr/>
        <a:lstStyle/>
        <a:p>
          <a:endParaRPr lang="es-MX" sz="1300">
            <a:solidFill>
              <a:schemeClr val="bg1"/>
            </a:solidFill>
          </a:endParaRPr>
        </a:p>
      </dgm:t>
    </dgm:pt>
    <dgm:pt modelId="{949D0DE9-B2F4-435D-821A-76CBBA61815D}" type="pres">
      <dgm:prSet presAssocID="{843E6E24-8DBB-4501-A2C9-DF79775C6775}" presName="Name0" presStyleCnt="0">
        <dgm:presLayoutVars>
          <dgm:dir/>
          <dgm:resizeHandles val="exact"/>
        </dgm:presLayoutVars>
      </dgm:prSet>
      <dgm:spPr/>
    </dgm:pt>
    <dgm:pt modelId="{421C7320-AC54-44FE-9A25-4717B9C7FB79}" type="pres">
      <dgm:prSet presAssocID="{843E6E24-8DBB-4501-A2C9-DF79775C6775}" presName="arrow" presStyleLbl="bgShp" presStyleIdx="0" presStyleCnt="1"/>
      <dgm:spPr>
        <a:solidFill>
          <a:schemeClr val="bg1">
            <a:lumMod val="85000"/>
          </a:schemeClr>
        </a:solidFill>
      </dgm:spPr>
    </dgm:pt>
    <dgm:pt modelId="{35689192-E9CF-46FB-9810-B9A7C74F8B07}" type="pres">
      <dgm:prSet presAssocID="{843E6E24-8DBB-4501-A2C9-DF79775C6775}" presName="points" presStyleCnt="0"/>
      <dgm:spPr/>
    </dgm:pt>
    <dgm:pt modelId="{8DBF2013-A062-4799-8909-CE7CA80645D7}" type="pres">
      <dgm:prSet presAssocID="{9B26BF18-10EA-4280-883E-FE52EB6DAD5D}" presName="compositeA" presStyleCnt="0"/>
      <dgm:spPr/>
    </dgm:pt>
    <dgm:pt modelId="{B34DA056-2F16-4414-8E65-6F739D926883}" type="pres">
      <dgm:prSet presAssocID="{9B26BF18-10EA-4280-883E-FE52EB6DAD5D}" presName="textA" presStyleLbl="revTx" presStyleIdx="0" presStyleCnt="5" custScaleX="23124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125297-2352-466B-BB94-E2AD900C17CB}" type="pres">
      <dgm:prSet presAssocID="{9B26BF18-10EA-4280-883E-FE52EB6DAD5D}" presName="circleA" presStyleLbl="node1" presStyleIdx="0" presStyleCnt="5"/>
      <dgm:spPr>
        <a:solidFill>
          <a:schemeClr val="accent2">
            <a:lumMod val="75000"/>
          </a:schemeClr>
        </a:solidFill>
      </dgm:spPr>
    </dgm:pt>
    <dgm:pt modelId="{A0908E35-D945-4FA6-97EC-EE1AB0A3BB0C}" type="pres">
      <dgm:prSet presAssocID="{9B26BF18-10EA-4280-883E-FE52EB6DAD5D}" presName="spaceA" presStyleCnt="0"/>
      <dgm:spPr/>
    </dgm:pt>
    <dgm:pt modelId="{81E47513-3CAF-4500-837C-9ED00E91DAE0}" type="pres">
      <dgm:prSet presAssocID="{FDFE5B3D-421C-4366-9570-022221793134}" presName="space" presStyleCnt="0"/>
      <dgm:spPr/>
    </dgm:pt>
    <dgm:pt modelId="{C660D1C4-3E09-4379-B04A-3EF7CDC1FFCE}" type="pres">
      <dgm:prSet presAssocID="{D3737B57-83E7-4403-9A32-75EBA8E0C378}" presName="compositeB" presStyleCnt="0"/>
      <dgm:spPr/>
    </dgm:pt>
    <dgm:pt modelId="{8CABC0AB-F9D3-4B88-A703-70FB5A4BF3C2}" type="pres">
      <dgm:prSet presAssocID="{D3737B57-83E7-4403-9A32-75EBA8E0C378}" presName="textB" presStyleLbl="revTx" presStyleIdx="1" presStyleCnt="5" custScaleX="1974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40FF554-7A78-4372-BE7C-D009E2AEC40F}" type="pres">
      <dgm:prSet presAssocID="{D3737B57-83E7-4403-9A32-75EBA8E0C378}" presName="circleB" presStyleLbl="node1" presStyleIdx="1" presStyleCnt="5"/>
      <dgm:spPr>
        <a:solidFill>
          <a:schemeClr val="accent3"/>
        </a:solidFill>
      </dgm:spPr>
    </dgm:pt>
    <dgm:pt modelId="{B0CFA787-5F86-4E32-A792-C8078D34AB50}" type="pres">
      <dgm:prSet presAssocID="{D3737B57-83E7-4403-9A32-75EBA8E0C378}" presName="spaceB" presStyleCnt="0"/>
      <dgm:spPr/>
    </dgm:pt>
    <dgm:pt modelId="{4054AF48-5E4D-449B-B199-1766139613C9}" type="pres">
      <dgm:prSet presAssocID="{CC72F8F5-362B-46D8-9DBA-12EBBE1877C6}" presName="space" presStyleCnt="0"/>
      <dgm:spPr/>
    </dgm:pt>
    <dgm:pt modelId="{811880D0-A286-4A59-A09B-BDECAD7A884D}" type="pres">
      <dgm:prSet presAssocID="{815482D3-EBBD-42CA-A5DB-720A6F38735F}" presName="compositeA" presStyleCnt="0"/>
      <dgm:spPr/>
    </dgm:pt>
    <dgm:pt modelId="{699D3F9D-E60F-4E63-92FF-BCA8F865E67C}" type="pres">
      <dgm:prSet presAssocID="{815482D3-EBBD-42CA-A5DB-720A6F38735F}" presName="textA" presStyleLbl="revTx" presStyleIdx="2" presStyleCnt="5" custScaleX="19475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F196F7-51CD-47DB-A432-1E06746BD57D}" type="pres">
      <dgm:prSet presAssocID="{815482D3-EBBD-42CA-A5DB-720A6F38735F}" presName="circleA" presStyleLbl="node1" presStyleIdx="2" presStyleCnt="5"/>
      <dgm:spPr>
        <a:solidFill>
          <a:schemeClr val="accent4"/>
        </a:solidFill>
      </dgm:spPr>
    </dgm:pt>
    <dgm:pt modelId="{DA09B3C2-6F14-450F-8D41-3A2E5F17FCC9}" type="pres">
      <dgm:prSet presAssocID="{815482D3-EBBD-42CA-A5DB-720A6F38735F}" presName="spaceA" presStyleCnt="0"/>
      <dgm:spPr/>
    </dgm:pt>
    <dgm:pt modelId="{15BFB09D-E7A2-4818-959F-8A516A982381}" type="pres">
      <dgm:prSet presAssocID="{C16D1318-0C17-4A5B-954C-A5FA4A3F1AD7}" presName="space" presStyleCnt="0"/>
      <dgm:spPr/>
    </dgm:pt>
    <dgm:pt modelId="{8BB1CEB4-AF9F-47C6-9ED3-8AC5324B116F}" type="pres">
      <dgm:prSet presAssocID="{7D619107-BBD4-4F0C-9D5B-63F8C294FE1F}" presName="compositeB" presStyleCnt="0"/>
      <dgm:spPr/>
    </dgm:pt>
    <dgm:pt modelId="{3205D80A-CD13-4C94-9557-DC01275E1D2F}" type="pres">
      <dgm:prSet presAssocID="{7D619107-BBD4-4F0C-9D5B-63F8C294FE1F}" presName="textB" presStyleLbl="revTx" presStyleIdx="3" presStyleCnt="5" custScaleX="20547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5FF93C-1D1E-4958-BDA2-6E750C8943B6}" type="pres">
      <dgm:prSet presAssocID="{7D619107-BBD4-4F0C-9D5B-63F8C294FE1F}" presName="circleB" presStyleLbl="node1" presStyleIdx="3" presStyleCnt="5"/>
      <dgm:spPr>
        <a:solidFill>
          <a:schemeClr val="accent6"/>
        </a:solidFill>
      </dgm:spPr>
    </dgm:pt>
    <dgm:pt modelId="{D82375F2-F917-44E7-85B7-62B3F3CC61CA}" type="pres">
      <dgm:prSet presAssocID="{7D619107-BBD4-4F0C-9D5B-63F8C294FE1F}" presName="spaceB" presStyleCnt="0"/>
      <dgm:spPr/>
    </dgm:pt>
    <dgm:pt modelId="{C194E2E5-44AA-454F-BDF8-F80800FD5A75}" type="pres">
      <dgm:prSet presAssocID="{4C510E9E-0C2B-47A3-A699-804D4F428F53}" presName="space" presStyleCnt="0"/>
      <dgm:spPr/>
    </dgm:pt>
    <dgm:pt modelId="{FDC02393-1623-4804-AD62-00FC43115540}" type="pres">
      <dgm:prSet presAssocID="{5992D4AF-3302-497D-8C83-F26FC62A3770}" presName="compositeA" presStyleCnt="0"/>
      <dgm:spPr/>
    </dgm:pt>
    <dgm:pt modelId="{76CACA98-8C46-4B63-AC58-EC2A4510239A}" type="pres">
      <dgm:prSet presAssocID="{5992D4AF-3302-497D-8C83-F26FC62A3770}" presName="textA" presStyleLbl="revTx" presStyleIdx="4" presStyleCnt="5" custScaleX="22440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8BA774-4C09-4266-9133-13673DD36B55}" type="pres">
      <dgm:prSet presAssocID="{5992D4AF-3302-497D-8C83-F26FC62A3770}" presName="circleA" presStyleLbl="node1" presStyleIdx="4" presStyleCnt="5"/>
      <dgm:spPr>
        <a:solidFill>
          <a:schemeClr val="accent2"/>
        </a:solidFill>
      </dgm:spPr>
    </dgm:pt>
    <dgm:pt modelId="{62AB711F-7DC0-48F5-A537-78F58245B91B}" type="pres">
      <dgm:prSet presAssocID="{5992D4AF-3302-497D-8C83-F26FC62A3770}" presName="spaceA" presStyleCnt="0"/>
      <dgm:spPr/>
    </dgm:pt>
  </dgm:ptLst>
  <dgm:cxnLst>
    <dgm:cxn modelId="{82F2FE42-A9A2-4B64-AA46-EECB40C5C2CA}" srcId="{843E6E24-8DBB-4501-A2C9-DF79775C6775}" destId="{5992D4AF-3302-497D-8C83-F26FC62A3770}" srcOrd="4" destOrd="0" parTransId="{A1487E95-E01B-42FE-BC37-0778F2BC1AC8}" sibTransId="{DCB13EE6-CE13-4D38-BF41-748ECEFACE9C}"/>
    <dgm:cxn modelId="{D059A944-9BC5-410C-A1B0-A006DAC7FF12}" type="presOf" srcId="{9B26BF18-10EA-4280-883E-FE52EB6DAD5D}" destId="{B34DA056-2F16-4414-8E65-6F739D926883}" srcOrd="0" destOrd="0" presId="urn:microsoft.com/office/officeart/2005/8/layout/hProcess11"/>
    <dgm:cxn modelId="{D15AA91E-A33D-4509-9972-E4AC034647CB}" srcId="{843E6E24-8DBB-4501-A2C9-DF79775C6775}" destId="{7D619107-BBD4-4F0C-9D5B-63F8C294FE1F}" srcOrd="3" destOrd="0" parTransId="{81249EA5-5B43-45FD-9CFD-DFFCF4EB2456}" sibTransId="{4C510E9E-0C2B-47A3-A699-804D4F428F53}"/>
    <dgm:cxn modelId="{B3BFFB6E-0DF1-453B-9AB9-15A46B2557C1}" type="presOf" srcId="{815482D3-EBBD-42CA-A5DB-720A6F38735F}" destId="{699D3F9D-E60F-4E63-92FF-BCA8F865E67C}" srcOrd="0" destOrd="0" presId="urn:microsoft.com/office/officeart/2005/8/layout/hProcess11"/>
    <dgm:cxn modelId="{81D6C398-53A6-488F-ADF1-486BE17510CC}" srcId="{843E6E24-8DBB-4501-A2C9-DF79775C6775}" destId="{9B26BF18-10EA-4280-883E-FE52EB6DAD5D}" srcOrd="0" destOrd="0" parTransId="{6B5098B1-90B9-4B8E-9008-CB9198237F29}" sibTransId="{FDFE5B3D-421C-4366-9570-022221793134}"/>
    <dgm:cxn modelId="{5D2FCD7E-AF68-4B0E-B625-79EF1996C729}" type="presOf" srcId="{7D619107-BBD4-4F0C-9D5B-63F8C294FE1F}" destId="{3205D80A-CD13-4C94-9557-DC01275E1D2F}" srcOrd="0" destOrd="0" presId="urn:microsoft.com/office/officeart/2005/8/layout/hProcess11"/>
    <dgm:cxn modelId="{D6F26E00-F32D-474F-950E-BDE9833E2C51}" type="presOf" srcId="{D3737B57-83E7-4403-9A32-75EBA8E0C378}" destId="{8CABC0AB-F9D3-4B88-A703-70FB5A4BF3C2}" srcOrd="0" destOrd="0" presId="urn:microsoft.com/office/officeart/2005/8/layout/hProcess11"/>
    <dgm:cxn modelId="{8A30C8B4-0BC1-4856-82FF-FD3D2B14A982}" srcId="{843E6E24-8DBB-4501-A2C9-DF79775C6775}" destId="{D3737B57-83E7-4403-9A32-75EBA8E0C378}" srcOrd="1" destOrd="0" parTransId="{6D437C80-2831-4BB7-A769-4EE7C475027F}" sibTransId="{CC72F8F5-362B-46D8-9DBA-12EBBE1877C6}"/>
    <dgm:cxn modelId="{550D7D85-7598-4481-B5EF-39C92F0A71A5}" type="presOf" srcId="{5992D4AF-3302-497D-8C83-F26FC62A3770}" destId="{76CACA98-8C46-4B63-AC58-EC2A4510239A}" srcOrd="0" destOrd="0" presId="urn:microsoft.com/office/officeart/2005/8/layout/hProcess11"/>
    <dgm:cxn modelId="{25515F41-9A2B-4A2E-A30F-A72BF17D0D81}" srcId="{843E6E24-8DBB-4501-A2C9-DF79775C6775}" destId="{815482D3-EBBD-42CA-A5DB-720A6F38735F}" srcOrd="2" destOrd="0" parTransId="{D365CDE6-61C9-4A8E-A4EE-92B1A72440B9}" sibTransId="{C16D1318-0C17-4A5B-954C-A5FA4A3F1AD7}"/>
    <dgm:cxn modelId="{F95EA7B8-FC92-4F3F-B76C-36C0E1171354}" type="presOf" srcId="{843E6E24-8DBB-4501-A2C9-DF79775C6775}" destId="{949D0DE9-B2F4-435D-821A-76CBBA61815D}" srcOrd="0" destOrd="0" presId="urn:microsoft.com/office/officeart/2005/8/layout/hProcess11"/>
    <dgm:cxn modelId="{429E00CA-5C41-4FC7-966C-C7BD676388AB}" type="presParOf" srcId="{949D0DE9-B2F4-435D-821A-76CBBA61815D}" destId="{421C7320-AC54-44FE-9A25-4717B9C7FB79}" srcOrd="0" destOrd="0" presId="urn:microsoft.com/office/officeart/2005/8/layout/hProcess11"/>
    <dgm:cxn modelId="{A4F10BBC-60BC-4959-B780-6E61CA01CA7F}" type="presParOf" srcId="{949D0DE9-B2F4-435D-821A-76CBBA61815D}" destId="{35689192-E9CF-46FB-9810-B9A7C74F8B07}" srcOrd="1" destOrd="0" presId="urn:microsoft.com/office/officeart/2005/8/layout/hProcess11"/>
    <dgm:cxn modelId="{CA897976-7FC9-4AFC-9885-095FFE52BF4C}" type="presParOf" srcId="{35689192-E9CF-46FB-9810-B9A7C74F8B07}" destId="{8DBF2013-A062-4799-8909-CE7CA80645D7}" srcOrd="0" destOrd="0" presId="urn:microsoft.com/office/officeart/2005/8/layout/hProcess11"/>
    <dgm:cxn modelId="{FD5551F2-83F3-4455-948F-2570B86C3ACF}" type="presParOf" srcId="{8DBF2013-A062-4799-8909-CE7CA80645D7}" destId="{B34DA056-2F16-4414-8E65-6F739D926883}" srcOrd="0" destOrd="0" presId="urn:microsoft.com/office/officeart/2005/8/layout/hProcess11"/>
    <dgm:cxn modelId="{021E5AB2-18AC-4FF3-BFCC-CD6732BF0C0B}" type="presParOf" srcId="{8DBF2013-A062-4799-8909-CE7CA80645D7}" destId="{6C125297-2352-466B-BB94-E2AD900C17CB}" srcOrd="1" destOrd="0" presId="urn:microsoft.com/office/officeart/2005/8/layout/hProcess11"/>
    <dgm:cxn modelId="{40474185-295F-40D4-92FD-52A8A7FB3737}" type="presParOf" srcId="{8DBF2013-A062-4799-8909-CE7CA80645D7}" destId="{A0908E35-D945-4FA6-97EC-EE1AB0A3BB0C}" srcOrd="2" destOrd="0" presId="urn:microsoft.com/office/officeart/2005/8/layout/hProcess11"/>
    <dgm:cxn modelId="{50A30EAC-11E0-4AD2-8E4E-140923F5CE14}" type="presParOf" srcId="{35689192-E9CF-46FB-9810-B9A7C74F8B07}" destId="{81E47513-3CAF-4500-837C-9ED00E91DAE0}" srcOrd="1" destOrd="0" presId="urn:microsoft.com/office/officeart/2005/8/layout/hProcess11"/>
    <dgm:cxn modelId="{9F30613B-92F0-4411-94E7-EEADAC0C39F6}" type="presParOf" srcId="{35689192-E9CF-46FB-9810-B9A7C74F8B07}" destId="{C660D1C4-3E09-4379-B04A-3EF7CDC1FFCE}" srcOrd="2" destOrd="0" presId="urn:microsoft.com/office/officeart/2005/8/layout/hProcess11"/>
    <dgm:cxn modelId="{5DEF547C-1923-4EDA-885C-3E5ABF37C19A}" type="presParOf" srcId="{C660D1C4-3E09-4379-B04A-3EF7CDC1FFCE}" destId="{8CABC0AB-F9D3-4B88-A703-70FB5A4BF3C2}" srcOrd="0" destOrd="0" presId="urn:microsoft.com/office/officeart/2005/8/layout/hProcess11"/>
    <dgm:cxn modelId="{5DA3360B-3877-4378-A1A1-4AB825180D4E}" type="presParOf" srcId="{C660D1C4-3E09-4379-B04A-3EF7CDC1FFCE}" destId="{C40FF554-7A78-4372-BE7C-D009E2AEC40F}" srcOrd="1" destOrd="0" presId="urn:microsoft.com/office/officeart/2005/8/layout/hProcess11"/>
    <dgm:cxn modelId="{7F3D5A0C-F06F-42DE-B6E1-AE18481C0212}" type="presParOf" srcId="{C660D1C4-3E09-4379-B04A-3EF7CDC1FFCE}" destId="{B0CFA787-5F86-4E32-A792-C8078D34AB50}" srcOrd="2" destOrd="0" presId="urn:microsoft.com/office/officeart/2005/8/layout/hProcess11"/>
    <dgm:cxn modelId="{8733D286-8BC9-41B9-94A5-4B505AF20A99}" type="presParOf" srcId="{35689192-E9CF-46FB-9810-B9A7C74F8B07}" destId="{4054AF48-5E4D-449B-B199-1766139613C9}" srcOrd="3" destOrd="0" presId="urn:microsoft.com/office/officeart/2005/8/layout/hProcess11"/>
    <dgm:cxn modelId="{0F18010A-68EB-4AB6-A311-5021F7A23E2F}" type="presParOf" srcId="{35689192-E9CF-46FB-9810-B9A7C74F8B07}" destId="{811880D0-A286-4A59-A09B-BDECAD7A884D}" srcOrd="4" destOrd="0" presId="urn:microsoft.com/office/officeart/2005/8/layout/hProcess11"/>
    <dgm:cxn modelId="{1DAA740C-F642-4C51-A0EB-784770E4456D}" type="presParOf" srcId="{811880D0-A286-4A59-A09B-BDECAD7A884D}" destId="{699D3F9D-E60F-4E63-92FF-BCA8F865E67C}" srcOrd="0" destOrd="0" presId="urn:microsoft.com/office/officeart/2005/8/layout/hProcess11"/>
    <dgm:cxn modelId="{0EB48A71-D582-49D0-85FA-9F0559B72435}" type="presParOf" srcId="{811880D0-A286-4A59-A09B-BDECAD7A884D}" destId="{53F196F7-51CD-47DB-A432-1E06746BD57D}" srcOrd="1" destOrd="0" presId="urn:microsoft.com/office/officeart/2005/8/layout/hProcess11"/>
    <dgm:cxn modelId="{C87278D1-3C0F-4D65-9D5F-A28738A056B4}" type="presParOf" srcId="{811880D0-A286-4A59-A09B-BDECAD7A884D}" destId="{DA09B3C2-6F14-450F-8D41-3A2E5F17FCC9}" srcOrd="2" destOrd="0" presId="urn:microsoft.com/office/officeart/2005/8/layout/hProcess11"/>
    <dgm:cxn modelId="{818CDB0A-8A65-4038-B1CB-7AB11061A1F6}" type="presParOf" srcId="{35689192-E9CF-46FB-9810-B9A7C74F8B07}" destId="{15BFB09D-E7A2-4818-959F-8A516A982381}" srcOrd="5" destOrd="0" presId="urn:microsoft.com/office/officeart/2005/8/layout/hProcess11"/>
    <dgm:cxn modelId="{DEB57740-1809-4F17-9BD0-CDA3F8908DE8}" type="presParOf" srcId="{35689192-E9CF-46FB-9810-B9A7C74F8B07}" destId="{8BB1CEB4-AF9F-47C6-9ED3-8AC5324B116F}" srcOrd="6" destOrd="0" presId="urn:microsoft.com/office/officeart/2005/8/layout/hProcess11"/>
    <dgm:cxn modelId="{A4FDF278-B63B-41DA-84D6-98FB61B73573}" type="presParOf" srcId="{8BB1CEB4-AF9F-47C6-9ED3-8AC5324B116F}" destId="{3205D80A-CD13-4C94-9557-DC01275E1D2F}" srcOrd="0" destOrd="0" presId="urn:microsoft.com/office/officeart/2005/8/layout/hProcess11"/>
    <dgm:cxn modelId="{A203ACC5-01E3-4891-97C6-72F5C9F9E0D5}" type="presParOf" srcId="{8BB1CEB4-AF9F-47C6-9ED3-8AC5324B116F}" destId="{C95FF93C-1D1E-4958-BDA2-6E750C8943B6}" srcOrd="1" destOrd="0" presId="urn:microsoft.com/office/officeart/2005/8/layout/hProcess11"/>
    <dgm:cxn modelId="{B35C92A3-209E-4F0C-86A7-659A17E98DBD}" type="presParOf" srcId="{8BB1CEB4-AF9F-47C6-9ED3-8AC5324B116F}" destId="{D82375F2-F917-44E7-85B7-62B3F3CC61CA}" srcOrd="2" destOrd="0" presId="urn:microsoft.com/office/officeart/2005/8/layout/hProcess11"/>
    <dgm:cxn modelId="{B4A8FEBE-0352-4866-8A61-AF38F61A455E}" type="presParOf" srcId="{35689192-E9CF-46FB-9810-B9A7C74F8B07}" destId="{C194E2E5-44AA-454F-BDF8-F80800FD5A75}" srcOrd="7" destOrd="0" presId="urn:microsoft.com/office/officeart/2005/8/layout/hProcess11"/>
    <dgm:cxn modelId="{56C25D8E-3471-40AB-9174-F6A0EF5EA53C}" type="presParOf" srcId="{35689192-E9CF-46FB-9810-B9A7C74F8B07}" destId="{FDC02393-1623-4804-AD62-00FC43115540}" srcOrd="8" destOrd="0" presId="urn:microsoft.com/office/officeart/2005/8/layout/hProcess11"/>
    <dgm:cxn modelId="{295DCBF8-9EBA-4DC3-ABE0-C08A7864124F}" type="presParOf" srcId="{FDC02393-1623-4804-AD62-00FC43115540}" destId="{76CACA98-8C46-4B63-AC58-EC2A4510239A}" srcOrd="0" destOrd="0" presId="urn:microsoft.com/office/officeart/2005/8/layout/hProcess11"/>
    <dgm:cxn modelId="{ADAA4B42-0A1E-4D90-B9A2-60C3EE051F9E}" type="presParOf" srcId="{FDC02393-1623-4804-AD62-00FC43115540}" destId="{278BA774-4C09-4266-9133-13673DD36B55}" srcOrd="1" destOrd="0" presId="urn:microsoft.com/office/officeart/2005/8/layout/hProcess11"/>
    <dgm:cxn modelId="{010CD183-4C02-4A1F-9F9E-B58F8D145B28}" type="presParOf" srcId="{FDC02393-1623-4804-AD62-00FC43115540}" destId="{62AB711F-7DC0-48F5-A537-78F58245B91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941E9-A630-43BB-9134-461B18891870}">
      <dsp:nvSpPr>
        <dsp:cNvPr id="0" name=""/>
        <dsp:cNvSpPr/>
      </dsp:nvSpPr>
      <dsp:spPr>
        <a:xfrm>
          <a:off x="-6021049" y="-921917"/>
          <a:ext cx="7172427" cy="7172427"/>
        </a:xfrm>
        <a:prstGeom prst="blockArc">
          <a:avLst>
            <a:gd name="adj1" fmla="val 18900000"/>
            <a:gd name="adj2" fmla="val 2700000"/>
            <a:gd name="adj3" fmla="val 301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549230-F16A-43C6-B70D-471E9A075928}">
      <dsp:nvSpPr>
        <dsp:cNvPr id="0" name=""/>
        <dsp:cNvSpPr/>
      </dsp:nvSpPr>
      <dsp:spPr>
        <a:xfrm>
          <a:off x="373800" y="242237"/>
          <a:ext cx="7784662" cy="484262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383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Apoyar al Comité Técnico de la Coordinación Nacional, en el análisis y atención de los temas relativos a la Coordinación con otros programas sociales que fomenten el empleo, ingreso y ahorro de las familias en situación de pobreza extrema, con objeto de impulsar sus capacidades y potencialidades a fin de elevar su nivel de bienestar, generar oportunidades y propiciar su incorporación al desarrollo integral (de acuerdo a la modificación del RICTCN).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373800" y="242237"/>
        <a:ext cx="7784662" cy="484262"/>
      </dsp:txXfrm>
    </dsp:sp>
    <dsp:sp modelId="{4A1D5DA1-5828-431F-9A5B-E42ED8D53F62}">
      <dsp:nvSpPr>
        <dsp:cNvPr id="0" name=""/>
        <dsp:cNvSpPr/>
      </dsp:nvSpPr>
      <dsp:spPr>
        <a:xfrm>
          <a:off x="71136" y="181704"/>
          <a:ext cx="605328" cy="605328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62E42A-5171-4687-AD67-ADE5A90E786E}">
      <dsp:nvSpPr>
        <dsp:cNvPr id="0" name=""/>
        <dsp:cNvSpPr/>
      </dsp:nvSpPr>
      <dsp:spPr>
        <a:xfrm>
          <a:off x="812343" y="969057"/>
          <a:ext cx="7346119" cy="484262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383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Proponer a través de la DGCV, la aplicación de las medidas que permitan atender en forma adecuada los asuntos encomendados por el Consejo </a:t>
          </a:r>
          <a:r>
            <a:rPr lang="es-MX" sz="900" kern="12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o </a:t>
          </a:r>
          <a:r>
            <a:rPr lang="es-MX" sz="900" kern="12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Comité Técnico de la Coordinación Nacional. 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812343" y="969057"/>
        <a:ext cx="7346119" cy="484262"/>
      </dsp:txXfrm>
    </dsp:sp>
    <dsp:sp modelId="{5FE250AC-AAE2-467D-86E1-12D85B739478}">
      <dsp:nvSpPr>
        <dsp:cNvPr id="0" name=""/>
        <dsp:cNvSpPr/>
      </dsp:nvSpPr>
      <dsp:spPr>
        <a:xfrm>
          <a:off x="509679" y="908524"/>
          <a:ext cx="605328" cy="6053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9A175F-086F-43E7-900C-AB231E031F02}">
      <dsp:nvSpPr>
        <dsp:cNvPr id="0" name=""/>
        <dsp:cNvSpPr/>
      </dsp:nvSpPr>
      <dsp:spPr>
        <a:xfrm>
          <a:off x="1052663" y="1695344"/>
          <a:ext cx="7105799" cy="48426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383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Acordar estrategias y canales más apropiados que permitan aprovechar la oferta de los distintos programas productivos institucionales, a las familias en situación de pobreza. 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1052663" y="1695344"/>
        <a:ext cx="7105799" cy="484262"/>
      </dsp:txXfrm>
    </dsp:sp>
    <dsp:sp modelId="{501EC542-7D66-47B0-AFC8-FC2DB9B4D649}">
      <dsp:nvSpPr>
        <dsp:cNvPr id="0" name=""/>
        <dsp:cNvSpPr/>
      </dsp:nvSpPr>
      <dsp:spPr>
        <a:xfrm>
          <a:off x="749999" y="1634812"/>
          <a:ext cx="605328" cy="6053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CE5441-4B2D-4D11-875F-4E39F5DFF3D9}">
      <dsp:nvSpPr>
        <dsp:cNvPr id="0" name=""/>
        <dsp:cNvSpPr/>
      </dsp:nvSpPr>
      <dsp:spPr>
        <a:xfrm>
          <a:off x="1129395" y="2422164"/>
          <a:ext cx="7029068" cy="48426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383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tx1"/>
              </a:solidFill>
              <a:latin typeface="Calibri" pitchFamily="34" charset="0"/>
              <a:cs typeface="Arial" charset="0"/>
            </a:rPr>
            <a:t>Dar cumplimiento a las políticas de operación previstas por el Reglamento Interno del CTCN, en otros ordenamientos regulatorios del programa, así como a instrucciones específicas del citado Comité. 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1129395" y="2422164"/>
        <a:ext cx="7029068" cy="484262"/>
      </dsp:txXfrm>
    </dsp:sp>
    <dsp:sp modelId="{388F39CA-B155-4485-A3A5-FD3B04B3FFB3}">
      <dsp:nvSpPr>
        <dsp:cNvPr id="0" name=""/>
        <dsp:cNvSpPr/>
      </dsp:nvSpPr>
      <dsp:spPr>
        <a:xfrm>
          <a:off x="826731" y="2361631"/>
          <a:ext cx="605328" cy="605328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40DF4-0F0F-4E4D-8181-C44A7E5437A6}">
      <dsp:nvSpPr>
        <dsp:cNvPr id="0" name=""/>
        <dsp:cNvSpPr/>
      </dsp:nvSpPr>
      <dsp:spPr>
        <a:xfrm>
          <a:off x="1052663" y="3148984"/>
          <a:ext cx="7105799" cy="484262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383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rPr>
            <a:t>Proponer a las instancias competentes del Programa, la revisión de otras políticas que tengan como propósito fomentar el empleo, ingreso, ahorro y la capacitación para el trabajo. 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1052663" y="3148984"/>
        <a:ext cx="7105799" cy="484262"/>
      </dsp:txXfrm>
    </dsp:sp>
    <dsp:sp modelId="{01FA11D7-DECF-4027-BE43-EBDD00B55EDF}">
      <dsp:nvSpPr>
        <dsp:cNvPr id="0" name=""/>
        <dsp:cNvSpPr/>
      </dsp:nvSpPr>
      <dsp:spPr>
        <a:xfrm>
          <a:off x="749999" y="3088451"/>
          <a:ext cx="605328" cy="6053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654C1C-24F3-42D9-BE3C-C213AFC1C23D}">
      <dsp:nvSpPr>
        <dsp:cNvPr id="0" name=""/>
        <dsp:cNvSpPr/>
      </dsp:nvSpPr>
      <dsp:spPr>
        <a:xfrm>
          <a:off x="812343" y="3875271"/>
          <a:ext cx="7346119" cy="484262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383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900" kern="1200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rPr>
            <a:t>Atender los asuntos relacionados con la coordinación y vinculación interinstitucional, con las instancias de apoyo al emprendimiento. 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812343" y="3875271"/>
        <a:ext cx="7346119" cy="484262"/>
      </dsp:txXfrm>
    </dsp:sp>
    <dsp:sp modelId="{7041F8C7-9EA0-45E9-9980-57B13AB45A60}">
      <dsp:nvSpPr>
        <dsp:cNvPr id="0" name=""/>
        <dsp:cNvSpPr/>
      </dsp:nvSpPr>
      <dsp:spPr>
        <a:xfrm>
          <a:off x="509679" y="3814739"/>
          <a:ext cx="605328" cy="6053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2F3FBB-C601-4707-A748-DF3B61E558D4}">
      <dsp:nvSpPr>
        <dsp:cNvPr id="0" name=""/>
        <dsp:cNvSpPr/>
      </dsp:nvSpPr>
      <dsp:spPr>
        <a:xfrm>
          <a:off x="373800" y="4602091"/>
          <a:ext cx="7784662" cy="48426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383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900" kern="1200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rPr>
            <a:t>Promover en las titulares y sus familiares la importancia de ahorro vinculada con las instancias públicas y privadas relacionadas con el tema. </a:t>
          </a:r>
          <a:endParaRPr lang="es-MX" sz="900" kern="1200" dirty="0">
            <a:solidFill>
              <a:schemeClr val="tx1"/>
            </a:solidFill>
          </a:endParaRPr>
        </a:p>
      </dsp:txBody>
      <dsp:txXfrm>
        <a:off x="373800" y="4602091"/>
        <a:ext cx="7784662" cy="484262"/>
      </dsp:txXfrm>
    </dsp:sp>
    <dsp:sp modelId="{7E4EAE9D-2D86-4E69-A819-AA3AD2FE6A86}">
      <dsp:nvSpPr>
        <dsp:cNvPr id="0" name=""/>
        <dsp:cNvSpPr/>
      </dsp:nvSpPr>
      <dsp:spPr>
        <a:xfrm>
          <a:off x="71136" y="4541558"/>
          <a:ext cx="605328" cy="6053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4BD177-3268-4FB1-AE2E-07F0DCAEC1CB}">
      <dsp:nvSpPr>
        <dsp:cNvPr id="0" name=""/>
        <dsp:cNvSpPr/>
      </dsp:nvSpPr>
      <dsp:spPr>
        <a:xfrm rot="16200000">
          <a:off x="-1459300" y="1461018"/>
          <a:ext cx="4608512" cy="168647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817" bIns="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Sostener reuniones de trabajo con los Delegados Estatales, Jefes de Planeación y Proyectos Productivos, Jefes de Coordinación y Vinculación, Jefes de Unidad de Atención Regional, Enlaces de Fortalecimiento Comunitario y Vocales, así como visitas de articulación con algunas Delegaciones Federales.</a:t>
          </a:r>
          <a:endParaRPr lang="es-MX" sz="1200" kern="1200" dirty="0">
            <a:solidFill>
              <a:schemeClr val="tx1"/>
            </a:solidFill>
          </a:endParaRPr>
        </a:p>
      </dsp:txBody>
      <dsp:txXfrm rot="5400000">
        <a:off x="1719" y="921701"/>
        <a:ext cx="1686474" cy="2765108"/>
      </dsp:txXfrm>
    </dsp:sp>
    <dsp:sp modelId="{1162A25E-327D-4937-865C-B4B7FC726898}">
      <dsp:nvSpPr>
        <dsp:cNvPr id="0" name=""/>
        <dsp:cNvSpPr/>
      </dsp:nvSpPr>
      <dsp:spPr>
        <a:xfrm rot="16200000">
          <a:off x="353659" y="1461018"/>
          <a:ext cx="4608512" cy="1686474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817" bIns="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Orientarlos acerca de las fechas de apertura y cierre de las Convocatorias de las diversas dependencias.</a:t>
          </a:r>
          <a:endParaRPr lang="es-MX" sz="1200" kern="1200" dirty="0">
            <a:solidFill>
              <a:schemeClr val="tx1"/>
            </a:solidFill>
          </a:endParaRPr>
        </a:p>
      </dsp:txBody>
      <dsp:txXfrm rot="5400000">
        <a:off x="1814678" y="921701"/>
        <a:ext cx="1686474" cy="2765108"/>
      </dsp:txXfrm>
    </dsp:sp>
    <dsp:sp modelId="{496E280E-0E53-48C5-AFCE-9AB99591B05E}">
      <dsp:nvSpPr>
        <dsp:cNvPr id="0" name=""/>
        <dsp:cNvSpPr/>
      </dsp:nvSpPr>
      <dsp:spPr>
        <a:xfrm rot="16200000">
          <a:off x="2159912" y="1461018"/>
          <a:ext cx="4608512" cy="1686474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817" bIns="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Revisar expedientes técnicos para su mejora y observaciones normativas, así como llevar a cabo la canalización correspondiente.</a:t>
          </a:r>
          <a:endParaRPr lang="es-MX" sz="1200" kern="1200" dirty="0">
            <a:solidFill>
              <a:schemeClr val="tx1"/>
            </a:solidFill>
          </a:endParaRPr>
        </a:p>
      </dsp:txBody>
      <dsp:txXfrm rot="5400000">
        <a:off x="3620931" y="921701"/>
        <a:ext cx="1686474" cy="2765108"/>
      </dsp:txXfrm>
    </dsp:sp>
    <dsp:sp modelId="{057EEB5B-3762-463F-9098-FC85374FB10B}">
      <dsp:nvSpPr>
        <dsp:cNvPr id="0" name=""/>
        <dsp:cNvSpPr/>
      </dsp:nvSpPr>
      <dsp:spPr>
        <a:xfrm rot="16200000">
          <a:off x="3979580" y="1461018"/>
          <a:ext cx="4608512" cy="1686474"/>
        </a:xfrm>
        <a:prstGeom prst="flowChartManualOperation">
          <a:avLst/>
        </a:prstGeom>
        <a:solidFill>
          <a:schemeClr val="accent6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817" bIns="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Celebrar acuerdos de colaboración con instituciones académicas de nivel superior para contribuir en el acompañamiento técnico.</a:t>
          </a:r>
          <a:endParaRPr lang="es-MX" sz="1200" kern="1200" dirty="0">
            <a:solidFill>
              <a:schemeClr val="tx1"/>
            </a:solidFill>
          </a:endParaRPr>
        </a:p>
      </dsp:txBody>
      <dsp:txXfrm rot="5400000">
        <a:off x="5440599" y="921701"/>
        <a:ext cx="1686474" cy="27651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118D0-AF01-4F25-8AE2-66CDC005BC35}">
      <dsp:nvSpPr>
        <dsp:cNvPr id="0" name=""/>
        <dsp:cNvSpPr/>
      </dsp:nvSpPr>
      <dsp:spPr>
        <a:xfrm>
          <a:off x="0" y="0"/>
          <a:ext cx="6864424" cy="1344081"/>
        </a:xfrm>
        <a:prstGeom prst="flowChartAlternateProcess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u="none" kern="1200" dirty="0" smtClean="0"/>
            <a:t>Con las titulares y familias de Oportunidades, en coordinación con las </a:t>
          </a:r>
          <a:r>
            <a:rPr lang="es-MX" sz="1600" u="none" kern="1200" dirty="0" err="1" smtClean="0"/>
            <a:t>DEO´s</a:t>
          </a:r>
          <a:r>
            <a:rPr lang="es-MX" sz="1600" u="none" kern="1200" dirty="0" smtClean="0"/>
            <a:t>:</a:t>
          </a:r>
          <a:endParaRPr lang="es-MX" sz="1600" u="none" kern="1200" dirty="0"/>
        </a:p>
      </dsp:txBody>
      <dsp:txXfrm>
        <a:off x="65611" y="65611"/>
        <a:ext cx="6733202" cy="1212859"/>
      </dsp:txXfrm>
    </dsp:sp>
    <dsp:sp modelId="{CD69AF04-F71F-4A81-80E1-9488C6BC9641}">
      <dsp:nvSpPr>
        <dsp:cNvPr id="0" name=""/>
        <dsp:cNvSpPr/>
      </dsp:nvSpPr>
      <dsp:spPr>
        <a:xfrm>
          <a:off x="0" y="1344081"/>
          <a:ext cx="3432212" cy="282257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solidFill>
                <a:schemeClr val="tx1"/>
              </a:solidFill>
            </a:rPr>
            <a:t>Identificar la vocación productiva tanto en las entregas de apoyos como en las Mesas de Atención del Programa Oportunidades (</a:t>
          </a:r>
          <a:r>
            <a:rPr lang="es-MX" sz="1400" b="0" kern="1200" dirty="0" err="1" smtClean="0">
              <a:solidFill>
                <a:schemeClr val="tx1"/>
              </a:solidFill>
            </a:rPr>
            <a:t>MAPO’s</a:t>
          </a:r>
          <a:r>
            <a:rPr lang="es-MX" sz="1400" b="0" kern="1200" dirty="0" smtClean="0">
              <a:solidFill>
                <a:schemeClr val="tx1"/>
              </a:solidFill>
            </a:rPr>
            <a:t>).</a:t>
          </a:r>
          <a:endParaRPr lang="es-MX" sz="1400" b="0" kern="1200" dirty="0">
            <a:solidFill>
              <a:schemeClr val="tx1"/>
            </a:solidFill>
          </a:endParaRPr>
        </a:p>
      </dsp:txBody>
      <dsp:txXfrm>
        <a:off x="137784" y="1481865"/>
        <a:ext cx="3156644" cy="2547003"/>
      </dsp:txXfrm>
    </dsp:sp>
    <dsp:sp modelId="{A2329341-FDF6-41D5-9473-2395C7DEA649}">
      <dsp:nvSpPr>
        <dsp:cNvPr id="0" name=""/>
        <dsp:cNvSpPr/>
      </dsp:nvSpPr>
      <dsp:spPr>
        <a:xfrm>
          <a:off x="3432212" y="1344081"/>
          <a:ext cx="3432212" cy="2822571"/>
        </a:xfrm>
        <a:prstGeom prst="flowChartAlternateProcess">
          <a:avLst/>
        </a:prstGeom>
        <a:solidFill>
          <a:schemeClr val="accent4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Darles a conocer las consideraciones técnicas y requisitos de participación en los distintos Programas a los que pueden acceder nuestros beneficiarios.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3569996" y="1481865"/>
        <a:ext cx="3156644" cy="2547003"/>
      </dsp:txXfrm>
    </dsp:sp>
    <dsp:sp modelId="{F6BAECF8-944D-4D40-884F-BABC922B1A1D}">
      <dsp:nvSpPr>
        <dsp:cNvPr id="0" name=""/>
        <dsp:cNvSpPr/>
      </dsp:nvSpPr>
      <dsp:spPr>
        <a:xfrm>
          <a:off x="0" y="4166652"/>
          <a:ext cx="6864424" cy="313619"/>
        </a:xfrm>
        <a:prstGeom prst="flowChartAlternateProcess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C7320-AC54-44FE-9A25-4717B9C7FB79}">
      <dsp:nvSpPr>
        <dsp:cNvPr id="0" name=""/>
        <dsp:cNvSpPr/>
      </dsp:nvSpPr>
      <dsp:spPr>
        <a:xfrm>
          <a:off x="0" y="1239130"/>
          <a:ext cx="6264695" cy="1652174"/>
        </a:xfrm>
        <a:prstGeom prst="notchedRightArrow">
          <a:avLst/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4DA056-2F16-4414-8E65-6F739D926883}">
      <dsp:nvSpPr>
        <dsp:cNvPr id="0" name=""/>
        <dsp:cNvSpPr/>
      </dsp:nvSpPr>
      <dsp:spPr>
        <a:xfrm>
          <a:off x="784" y="0"/>
          <a:ext cx="1214355" cy="1652174"/>
        </a:xfrm>
        <a:prstGeom prst="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Conocer los proyectos productivos  que fueron aprobados 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784" y="0"/>
        <a:ext cx="1214355" cy="1652174"/>
      </dsp:txXfrm>
    </dsp:sp>
    <dsp:sp modelId="{6C125297-2352-466B-BB94-E2AD900C17CB}">
      <dsp:nvSpPr>
        <dsp:cNvPr id="0" name=""/>
        <dsp:cNvSpPr/>
      </dsp:nvSpPr>
      <dsp:spPr>
        <a:xfrm>
          <a:off x="401439" y="1858695"/>
          <a:ext cx="413043" cy="413043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BC0AB-F9D3-4B88-A703-70FB5A4BF3C2}">
      <dsp:nvSpPr>
        <dsp:cNvPr id="0" name=""/>
        <dsp:cNvSpPr/>
      </dsp:nvSpPr>
      <dsp:spPr>
        <a:xfrm>
          <a:off x="1241396" y="2478260"/>
          <a:ext cx="1037077" cy="1652174"/>
        </a:xfrm>
        <a:prstGeom prst="rect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Verificar la entrega del recurso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1241396" y="2478260"/>
        <a:ext cx="1037077" cy="1652174"/>
      </dsp:txXfrm>
    </dsp:sp>
    <dsp:sp modelId="{C40FF554-7A78-4372-BE7C-D009E2AEC40F}">
      <dsp:nvSpPr>
        <dsp:cNvPr id="0" name=""/>
        <dsp:cNvSpPr/>
      </dsp:nvSpPr>
      <dsp:spPr>
        <a:xfrm>
          <a:off x="1553413" y="1858695"/>
          <a:ext cx="413043" cy="413043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9D3F9D-E60F-4E63-92FF-BCA8F865E67C}">
      <dsp:nvSpPr>
        <dsp:cNvPr id="0" name=""/>
        <dsp:cNvSpPr/>
      </dsp:nvSpPr>
      <dsp:spPr>
        <a:xfrm>
          <a:off x="2304730" y="0"/>
          <a:ext cx="1022756" cy="1652174"/>
        </a:xfrm>
        <a:prstGeom prst="rect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Revisar que los proyectos sean puesto en marcha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2304730" y="0"/>
        <a:ext cx="1022756" cy="1652174"/>
      </dsp:txXfrm>
    </dsp:sp>
    <dsp:sp modelId="{53F196F7-51CD-47DB-A432-1E06746BD57D}">
      <dsp:nvSpPr>
        <dsp:cNvPr id="0" name=""/>
        <dsp:cNvSpPr/>
      </dsp:nvSpPr>
      <dsp:spPr>
        <a:xfrm>
          <a:off x="2609587" y="1858695"/>
          <a:ext cx="413043" cy="413043"/>
        </a:xfrm>
        <a:prstGeom prst="ellipse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05D80A-CD13-4C94-9557-DC01275E1D2F}">
      <dsp:nvSpPr>
        <dsp:cNvPr id="0" name=""/>
        <dsp:cNvSpPr/>
      </dsp:nvSpPr>
      <dsp:spPr>
        <a:xfrm>
          <a:off x="3353744" y="2478260"/>
          <a:ext cx="1079010" cy="1652174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Comprobar la ejecución del recurso para los proyectos solicitados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3353744" y="2478260"/>
        <a:ext cx="1079010" cy="1652174"/>
      </dsp:txXfrm>
    </dsp:sp>
    <dsp:sp modelId="{C95FF93C-1D1E-4958-BDA2-6E750C8943B6}">
      <dsp:nvSpPr>
        <dsp:cNvPr id="0" name=""/>
        <dsp:cNvSpPr/>
      </dsp:nvSpPr>
      <dsp:spPr>
        <a:xfrm>
          <a:off x="3686728" y="1858695"/>
          <a:ext cx="413043" cy="413043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ACA98-8C46-4B63-AC58-EC2A4510239A}">
      <dsp:nvSpPr>
        <dsp:cNvPr id="0" name=""/>
        <dsp:cNvSpPr/>
      </dsp:nvSpPr>
      <dsp:spPr>
        <a:xfrm>
          <a:off x="4459012" y="0"/>
          <a:ext cx="1178430" cy="1652174"/>
        </a:xfrm>
        <a:prstGeom prst="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Verificar el resultado de los proyectos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4459012" y="0"/>
        <a:ext cx="1178430" cy="1652174"/>
      </dsp:txXfrm>
    </dsp:sp>
    <dsp:sp modelId="{278BA774-4C09-4266-9133-13673DD36B55}">
      <dsp:nvSpPr>
        <dsp:cNvPr id="0" name=""/>
        <dsp:cNvSpPr/>
      </dsp:nvSpPr>
      <dsp:spPr>
        <a:xfrm>
          <a:off x="4841705" y="1858695"/>
          <a:ext cx="413043" cy="413043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E9B1E-2DDA-4C53-81C3-D754552A9BE5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B840C-80C6-4337-9AFE-B6C206A6DB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612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MX" altLang="es-MX" smtClean="0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29057" indent="-2804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39D3846-B218-47FA-935B-0B7FAAD158DC}" type="slidenum">
              <a:rPr lang="es-MX" altLang="es-MX" smtClean="0"/>
              <a:pPr eaLnBrk="1" hangingPunct="1">
                <a:spcBef>
                  <a:spcPct val="0"/>
                </a:spcBef>
              </a:pPr>
              <a:t>14</a:t>
            </a:fld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299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241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392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2000">
                <a:schemeClr val="bg1">
                  <a:lumMod val="75000"/>
                </a:schemeClr>
              </a:gs>
              <a:gs pos="0">
                <a:schemeClr val="bg1">
                  <a:lumMod val="65000"/>
                </a:schemeClr>
              </a:gs>
              <a:gs pos="56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285860"/>
            <a:ext cx="3929090" cy="17859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678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333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342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179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73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807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261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84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85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E8AD5-BE68-478D-8737-EF3AC315FA49}" type="datetimeFigureOut">
              <a:rPr lang="es-MX" smtClean="0"/>
              <a:t>18/07/2014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41610-CF6A-46EB-BE5B-A834B542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555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A.%20C%C3%89DULA%20DE%20IDENTIFICACI%C3%93N%20DE%20PROYECTOS%20PRODUCTIVOS.xls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/>
          <p:cNvCxnSpPr>
            <a:cxnSpLocks noChangeShapeType="1"/>
          </p:cNvCxnSpPr>
          <p:nvPr/>
        </p:nvCxnSpPr>
        <p:spPr bwMode="auto">
          <a:xfrm>
            <a:off x="0" y="925513"/>
            <a:ext cx="9144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>
            <a:outerShdw blurRad="40005" dist="19050" dir="5400000" algn="tl" rotWithShape="0">
              <a:srgbClr val="262626">
                <a:alpha val="5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5124" name="9 Imagen" descr="SinHam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8" y="6100763"/>
            <a:ext cx="20240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428625" y="2035175"/>
            <a:ext cx="8304213" cy="304083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endParaRPr lang="es-MX" altLang="es-MX" sz="1400" b="1" dirty="0" smtClean="0">
              <a:solidFill>
                <a:srgbClr val="404040"/>
              </a:solidFill>
              <a:latin typeface="Gotham Light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s-MX" altLang="es-MX" sz="1400" b="1" dirty="0" smtClean="0">
              <a:solidFill>
                <a:srgbClr val="404040"/>
              </a:solidFill>
              <a:latin typeface="Gotham Light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es-MX" altLang="es-MX" sz="3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ESTRATEGIA DE </a:t>
            </a:r>
            <a:r>
              <a:rPr lang="es-MX" altLang="es-MX" sz="3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ARTICULACIÓN CON </a:t>
            </a:r>
            <a:r>
              <a:rPr lang="es-MX" altLang="es-MX" sz="3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PROYECTOS PRODUCTIVOS</a:t>
            </a:r>
          </a:p>
          <a:p>
            <a:pPr eaLnBrk="1" hangingPunct="1">
              <a:lnSpc>
                <a:spcPct val="120000"/>
              </a:lnSpc>
              <a:defRPr/>
            </a:pPr>
            <a:endParaRPr lang="es-MX" altLang="es-MX" sz="2000" b="1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s-MX" altLang="es-MX" sz="2000" b="1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es-MX" altLang="es-MX" sz="2000" b="1" dirty="0" smtClean="0">
                <a:solidFill>
                  <a:srgbClr val="404040"/>
                </a:solidFill>
                <a:latin typeface="Calibri" panose="020F0502020204030204" pitchFamily="34" charset="0"/>
              </a:rPr>
              <a:t>DIRECCIÓN DE PRODUCTIVIDAD</a:t>
            </a:r>
          </a:p>
          <a:p>
            <a:pPr eaLnBrk="1" hangingPunct="1">
              <a:defRPr/>
            </a:pPr>
            <a:endParaRPr lang="es-MX" altLang="es-MX" sz="1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31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306828249"/>
              </p:ext>
            </p:extLst>
          </p:nvPr>
        </p:nvGraphicFramePr>
        <p:xfrm>
          <a:off x="1187624" y="1541016"/>
          <a:ext cx="6864424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833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1052736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/>
              <a:t>Se generaron materiales para apoyar a las </a:t>
            </a:r>
            <a:r>
              <a:rPr lang="es-MX" sz="1600" dirty="0" err="1" smtClean="0"/>
              <a:t>DEO´s</a:t>
            </a:r>
            <a:r>
              <a:rPr lang="es-MX" sz="1600" dirty="0" smtClean="0"/>
              <a:t> en su identificación de proyectos productivos, así mismo se hizo un formato junto con su manual de usuario para que informaran cuantos proyectos fueron identificados y registrados.</a:t>
            </a:r>
            <a:endParaRPr lang="es-MX" sz="1600" dirty="0"/>
          </a:p>
        </p:txBody>
      </p:sp>
      <p:sp>
        <p:nvSpPr>
          <p:cNvPr id="5" name="4 Elipse"/>
          <p:cNvSpPr/>
          <p:nvPr/>
        </p:nvSpPr>
        <p:spPr>
          <a:xfrm>
            <a:off x="2267744" y="2348880"/>
            <a:ext cx="1872208" cy="12961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altLang="es-MX" sz="1400" b="1" dirty="0" smtClean="0">
              <a:solidFill>
                <a:srgbClr val="FFFFFF"/>
              </a:solidFill>
              <a:latin typeface="Calibri" pitchFamily="34" charset="0"/>
              <a:hlinkClick r:id="rId2" action="ppaction://hlinkfile"/>
            </a:endParaRPr>
          </a:p>
          <a:p>
            <a:pPr algn="ctr"/>
            <a:r>
              <a:rPr lang="es-MX" altLang="es-MX" sz="1400" b="1" dirty="0" smtClean="0">
                <a:solidFill>
                  <a:schemeClr val="tx1"/>
                </a:solidFill>
                <a:latin typeface="Calibri" pitchFamily="34" charset="0"/>
              </a:rPr>
              <a:t>Cédula </a:t>
            </a:r>
            <a:r>
              <a:rPr lang="es-MX" altLang="es-MX" sz="1400" b="1" dirty="0">
                <a:solidFill>
                  <a:schemeClr val="tx1"/>
                </a:solidFill>
                <a:latin typeface="Calibri" pitchFamily="34" charset="0"/>
              </a:rPr>
              <a:t>de Identificación de Proyectos Productivos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MX" dirty="0"/>
          </a:p>
        </p:txBody>
      </p:sp>
      <p:sp>
        <p:nvSpPr>
          <p:cNvPr id="7" name="6 Abrir llave"/>
          <p:cNvSpPr/>
          <p:nvPr/>
        </p:nvSpPr>
        <p:spPr>
          <a:xfrm rot="16200000">
            <a:off x="4121950" y="1502786"/>
            <a:ext cx="756084" cy="4752528"/>
          </a:xfrm>
          <a:prstGeom prst="leftBrace">
            <a:avLst/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4838700" y="2348880"/>
            <a:ext cx="1893540" cy="129614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MX" altLang="es-MX" sz="1400" b="1" dirty="0" smtClean="0">
              <a:solidFill>
                <a:srgbClr val="FFFFFF"/>
              </a:solidFill>
              <a:latin typeface="Calibri" pitchFamily="34" charset="0"/>
              <a:hlinkClick r:id="rId2" action="ppaction://hlinkfile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/>
              <a:t>Cuestionario de Articulación en materia de Inclusión Productiva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MX" dirty="0"/>
          </a:p>
        </p:txBody>
      </p:sp>
      <p:sp>
        <p:nvSpPr>
          <p:cNvPr id="9" name="8 Rectángulo redondeado"/>
          <p:cNvSpPr/>
          <p:nvPr/>
        </p:nvSpPr>
        <p:spPr>
          <a:xfrm>
            <a:off x="3563888" y="4365104"/>
            <a:ext cx="1872208" cy="7200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1400" b="1" dirty="0" smtClean="0"/>
          </a:p>
          <a:p>
            <a:pPr algn="ctr"/>
            <a:r>
              <a:rPr lang="es-MX" sz="1400" b="1" dirty="0" smtClean="0"/>
              <a:t>Formato </a:t>
            </a:r>
            <a:r>
              <a:rPr lang="es-MX" sz="1400" b="1" dirty="0"/>
              <a:t>de Informe Quincenal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MX" dirty="0"/>
          </a:p>
        </p:txBody>
      </p:sp>
      <p:sp>
        <p:nvSpPr>
          <p:cNvPr id="10" name="9 Flecha izquierda"/>
          <p:cNvSpPr/>
          <p:nvPr/>
        </p:nvSpPr>
        <p:spPr>
          <a:xfrm>
            <a:off x="5652120" y="4653136"/>
            <a:ext cx="720080" cy="216024"/>
          </a:xfrm>
          <a:prstGeom prst="lef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MX" dirty="0"/>
          </a:p>
        </p:txBody>
      </p:sp>
      <p:sp>
        <p:nvSpPr>
          <p:cNvPr id="11" name="10 Proceso"/>
          <p:cNvSpPr/>
          <p:nvPr/>
        </p:nvSpPr>
        <p:spPr>
          <a:xfrm>
            <a:off x="6516216" y="4437112"/>
            <a:ext cx="1008112" cy="50405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Manual </a:t>
            </a:r>
            <a:r>
              <a:rPr lang="es-MX" sz="1400" b="1" dirty="0">
                <a:solidFill>
                  <a:schemeClr val="tx1"/>
                </a:solidFill>
              </a:rPr>
              <a:t>de Usuario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MX" dirty="0"/>
          </a:p>
        </p:txBody>
      </p:sp>
      <p:sp>
        <p:nvSpPr>
          <p:cNvPr id="12" name="CuadroTexto 3"/>
          <p:cNvSpPr txBox="1">
            <a:spLocks noChangeArrowheads="1"/>
          </p:cNvSpPr>
          <p:nvPr/>
        </p:nvSpPr>
        <p:spPr bwMode="auto">
          <a:xfrm>
            <a:off x="3161321" y="404664"/>
            <a:ext cx="5983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MX" sz="2000" b="1" dirty="0" smtClean="0">
                <a:solidFill>
                  <a:srgbClr val="953735"/>
                </a:solidFill>
                <a:ea typeface="Gotham Book"/>
                <a:cs typeface="Gotham Book"/>
              </a:rPr>
              <a:t>Material de apoyo para las </a:t>
            </a:r>
            <a:r>
              <a:rPr lang="es-ES" altLang="es-MX" sz="2000" b="1" dirty="0" err="1" smtClean="0">
                <a:solidFill>
                  <a:srgbClr val="953735"/>
                </a:solidFill>
                <a:ea typeface="Gotham Book"/>
                <a:cs typeface="Gotham Book"/>
              </a:rPr>
              <a:t>DEO´s</a:t>
            </a:r>
            <a:endParaRPr lang="es-ES" altLang="es-MX" sz="2000" b="1" dirty="0">
              <a:solidFill>
                <a:srgbClr val="953735"/>
              </a:solidFill>
              <a:ea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1150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980728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_tradnl" sz="1600" b="1" dirty="0"/>
              <a:t>3,289 proyectos productivos identificados</a:t>
            </a:r>
            <a:r>
              <a:rPr lang="es-ES_tradnl" sz="1600" dirty="0"/>
              <a:t>, de los cuales a la fecha se tiene el registro </a:t>
            </a:r>
            <a:r>
              <a:rPr lang="es-ES_tradnl" sz="1600" b="1" dirty="0"/>
              <a:t>de 2,751 folios </a:t>
            </a:r>
            <a:r>
              <a:rPr lang="es-ES_tradnl" sz="1600" dirty="0"/>
              <a:t>que pertenecen a familias beneficiarias del Programa Oportunidades y que ya se encuentran en proceso de desarrollo.</a:t>
            </a:r>
            <a:endParaRPr lang="es-MX" sz="16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52366"/>
              </p:ext>
            </p:extLst>
          </p:nvPr>
        </p:nvGraphicFramePr>
        <p:xfrm>
          <a:off x="467545" y="2077688"/>
          <a:ext cx="8208910" cy="4375648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273517"/>
                <a:gridCol w="3273517"/>
                <a:gridCol w="1661876"/>
              </a:tblGrid>
              <a:tr h="403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 dirty="0">
                          <a:solidFill>
                            <a:schemeClr val="bg1"/>
                          </a:solidFill>
                          <a:effectLst/>
                        </a:rPr>
                        <a:t>Dependencia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 dirty="0">
                          <a:solidFill>
                            <a:schemeClr val="bg1"/>
                          </a:solidFill>
                          <a:effectLst/>
                        </a:rPr>
                        <a:t>Convocatoria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 dirty="0">
                          <a:solidFill>
                            <a:schemeClr val="bg1"/>
                          </a:solidFill>
                          <a:effectLst/>
                        </a:rPr>
                        <a:t>Proyectos registrados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</a:tr>
              <a:tr h="195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Secretaría de Desarrollo Social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Programa Opciones Productivas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1,226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25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Comisión Nacional para el Desarrollo de los Pueblos Indígenas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Programa para el Mejoramiento de la Producción y Productividad Indígena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716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406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Secretaría de Economía / Instituto Nacional de la Economía Social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Programa de Fomento a la Economía Social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38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406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Proyecto Escala con Oportunidades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36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541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Secretaría del Trabajo y Previsión Social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Programa de Fomento al Autoempleo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3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541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Capacitación para el Trabajo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7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9599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Secretaría de Agricultura, Ganadería, Desarrollo Rural, Pesca y Alimentación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Programa de Fomento a la Agricultura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4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25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Programa Fondo para el Apoyo a Proyectos Productivos de Núcleos Agrarios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334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25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Programa de Apoyo para la Productividad de la Mujer Emprendedora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333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173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 dirty="0">
                          <a:effectLst/>
                        </a:rPr>
                        <a:t>Secretaría de Gobernación, en coordinación con la Secretaría de Economía a través del Instituto Nacional del Emprendedor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Reactivación Económica para el Programa Nacional para la Prevención Social de la Violencia y la Delincuencia y la Cruzada Nacional contra el Hambre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spc="30">
                          <a:effectLst/>
                        </a:rPr>
                        <a:t>54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338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 spc="30">
                          <a:effectLst/>
                        </a:rPr>
                        <a:t>TOTAL</a:t>
                      </a:r>
                      <a:endParaRPr lang="es-MX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 spc="30" dirty="0" smtClean="0">
                          <a:effectLst/>
                        </a:rPr>
                        <a:t>2,751</a:t>
                      </a:r>
                      <a:endParaRPr lang="es-MX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65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1052736"/>
            <a:ext cx="72728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Lo anterior, de acuerdo a los siguientes giros:</a:t>
            </a:r>
            <a:endParaRPr lang="es-MX" sz="1600" dirty="0"/>
          </a:p>
          <a:p>
            <a:endParaRPr lang="es-MX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707759"/>
              </p:ext>
            </p:extLst>
          </p:nvPr>
        </p:nvGraphicFramePr>
        <p:xfrm>
          <a:off x="1907704" y="1668289"/>
          <a:ext cx="5112568" cy="392095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308132"/>
                <a:gridCol w="1804436"/>
              </a:tblGrid>
              <a:tr h="381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GIRO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PROYECTOS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3"/>
                    </a:solidFill>
                  </a:tcPr>
                </a:tc>
              </a:tr>
              <a:tr h="353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AGRÍCOLA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202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3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ARTESANAL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15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3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CAPACITACIÓN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7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3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COMERCIO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528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3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INDUSTRIA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395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3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NO ESPECIFICADO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58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3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PECUARIO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1312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3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RECURSOS NATURALES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5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3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SERVICIOS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229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3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b="1">
                          <a:effectLst/>
                        </a:rPr>
                        <a:t>TOTAL</a:t>
                      </a:r>
                      <a:endParaRPr lang="es-MX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</a:rPr>
                        <a:t>2751</a:t>
                      </a:r>
                      <a:endParaRPr lang="es-MX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7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uadroTexto 3"/>
          <p:cNvSpPr txBox="1">
            <a:spLocks noChangeArrowheads="1"/>
          </p:cNvSpPr>
          <p:nvPr/>
        </p:nvSpPr>
        <p:spPr bwMode="auto">
          <a:xfrm>
            <a:off x="3000375" y="285750"/>
            <a:ext cx="5983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s-ES" altLang="es-MX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Gotham Book"/>
                <a:cs typeface="Gotham Book"/>
              </a:rPr>
              <a:t>Proceso de seguimiento</a:t>
            </a:r>
          </a:p>
        </p:txBody>
      </p:sp>
      <p:graphicFrame>
        <p:nvGraphicFramePr>
          <p:cNvPr id="11" name="10 Diagrama"/>
          <p:cNvGraphicFramePr/>
          <p:nvPr/>
        </p:nvGraphicFramePr>
        <p:xfrm>
          <a:off x="2555776" y="1890853"/>
          <a:ext cx="6264696" cy="413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364" name="11 CuadroTexto"/>
          <p:cNvSpPr txBox="1">
            <a:spLocks noChangeArrowheads="1"/>
          </p:cNvSpPr>
          <p:nvPr/>
        </p:nvSpPr>
        <p:spPr bwMode="auto">
          <a:xfrm>
            <a:off x="250825" y="1116013"/>
            <a:ext cx="8713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MX" altLang="es-MX" sz="1600"/>
              <a:t>El proceso de seguimiento se realizará a través de los </a:t>
            </a:r>
            <a:r>
              <a:rPr lang="es-MX" altLang="es-MX" sz="1600" b="1"/>
              <a:t>Jefes de Planeación y Proyectos Productivos</a:t>
            </a:r>
            <a:r>
              <a:rPr lang="es-MX" altLang="es-MX" sz="1600"/>
              <a:t>, de acuerdo a las siguientes actividades: </a:t>
            </a:r>
          </a:p>
        </p:txBody>
      </p:sp>
      <p:sp>
        <p:nvSpPr>
          <p:cNvPr id="15365" name="11 CuadroTexto"/>
          <p:cNvSpPr txBox="1">
            <a:spLocks noChangeArrowheads="1"/>
          </p:cNvSpPr>
          <p:nvPr/>
        </p:nvSpPr>
        <p:spPr bwMode="auto">
          <a:xfrm>
            <a:off x="250825" y="6156325"/>
            <a:ext cx="87137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600">
                <a:solidFill>
                  <a:srgbClr val="000000"/>
                </a:solidFill>
              </a:rPr>
              <a:t>Cabe resaltar, que se deberá atender </a:t>
            </a:r>
            <a:r>
              <a:rPr lang="es-MX" altLang="es-MX" sz="1600"/>
              <a:t>a los proyectos productivos que se registraron pero no recibieron apoyo por parte de los programas federales.</a:t>
            </a:r>
          </a:p>
        </p:txBody>
      </p:sp>
      <p:sp>
        <p:nvSpPr>
          <p:cNvPr id="2" name="1 Abrir llave"/>
          <p:cNvSpPr/>
          <p:nvPr/>
        </p:nvSpPr>
        <p:spPr>
          <a:xfrm>
            <a:off x="2051050" y="1773238"/>
            <a:ext cx="433388" cy="4383087"/>
          </a:xfrm>
          <a:prstGeom prst="leftBrace">
            <a:avLst>
              <a:gd name="adj1" fmla="val 8333"/>
              <a:gd name="adj2" fmla="val 49565"/>
            </a:avLst>
          </a:prstGeom>
          <a:ln w="508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5367" name="2 CuadroTexto"/>
          <p:cNvSpPr txBox="1">
            <a:spLocks noChangeArrowheads="1"/>
          </p:cNvSpPr>
          <p:nvPr/>
        </p:nvSpPr>
        <p:spPr bwMode="auto">
          <a:xfrm>
            <a:off x="323850" y="3549650"/>
            <a:ext cx="1800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600">
                <a:latin typeface="Arial" pitchFamily="34" charset="0"/>
              </a:rPr>
              <a:t>Identificación de necesidades de asistencia técnica</a:t>
            </a:r>
          </a:p>
        </p:txBody>
      </p:sp>
    </p:spTree>
    <p:extLst>
      <p:ext uri="{BB962C8B-B14F-4D97-AF65-F5344CB8AC3E}">
        <p14:creationId xmlns:p14="http://schemas.microsoft.com/office/powerpoint/2010/main" val="29198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2 Imagen" descr="Oportunidades.bmp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00" y="549275"/>
            <a:ext cx="1960563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5 Imagen" descr="SEDESOL Negr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57188"/>
            <a:ext cx="21605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2 Título"/>
          <p:cNvSpPr txBox="1">
            <a:spLocks/>
          </p:cNvSpPr>
          <p:nvPr/>
        </p:nvSpPr>
        <p:spPr>
          <a:xfrm>
            <a:off x="2285984" y="2708920"/>
            <a:ext cx="4500594" cy="178595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sz="7200" dirty="0">
                <a:ln w="12700" cmpd="sng">
                  <a:solidFill>
                    <a:srgbClr val="7030A0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¡GRACIAS!</a:t>
            </a:r>
          </a:p>
        </p:txBody>
      </p:sp>
      <p:sp>
        <p:nvSpPr>
          <p:cNvPr id="16389" name="4 CuadroTexto"/>
          <p:cNvSpPr txBox="1">
            <a:spLocks noChangeArrowheads="1"/>
          </p:cNvSpPr>
          <p:nvPr/>
        </p:nvSpPr>
        <p:spPr bwMode="auto">
          <a:xfrm>
            <a:off x="4249738" y="5165725"/>
            <a:ext cx="4643437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MX" altLang="es-MX" sz="2100" b="1">
                <a:solidFill>
                  <a:srgbClr val="000000"/>
                </a:solidFill>
              </a:rPr>
              <a:t>Joaquín Narro Lobo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MX" altLang="es-MX" sz="1800">
                <a:solidFill>
                  <a:srgbClr val="000000"/>
                </a:solidFill>
              </a:rPr>
              <a:t>Director General de Coordinación y Vinculación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600">
                <a:solidFill>
                  <a:srgbClr val="000000"/>
                </a:solidFill>
              </a:rPr>
              <a:t>Coordinación Nacional del Programa de Desarrollo Humano Oportunidades.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600">
                <a:solidFill>
                  <a:srgbClr val="000000"/>
                </a:solidFill>
              </a:rPr>
              <a:t>joaquin.narro@oportunidades.gob.mx</a:t>
            </a:r>
          </a:p>
        </p:txBody>
      </p:sp>
    </p:spTree>
    <p:extLst>
      <p:ext uri="{BB962C8B-B14F-4D97-AF65-F5344CB8AC3E}">
        <p14:creationId xmlns:p14="http://schemas.microsoft.com/office/powerpoint/2010/main" val="22829403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CuadroTexto"/>
          <p:cNvSpPr txBox="1"/>
          <p:nvPr/>
        </p:nvSpPr>
        <p:spPr>
          <a:xfrm>
            <a:off x="611560" y="1262364"/>
            <a:ext cx="8001056" cy="52629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just" eaLnBrk="1" hangingPunct="1">
              <a:defRPr/>
            </a:pPr>
            <a:r>
              <a:rPr lang="es-MX" altLang="es-MX" sz="1600" b="1" dirty="0" smtClean="0">
                <a:solidFill>
                  <a:srgbClr val="604A7B"/>
                </a:solidFill>
                <a:latin typeface="Calibri" pitchFamily="34" charset="0"/>
              </a:rPr>
              <a:t>Ley General de Desarrollo Social:</a:t>
            </a:r>
          </a:p>
          <a:p>
            <a:pPr algn="just" eaLnBrk="1" hangingPunct="1">
              <a:defRPr/>
            </a:pPr>
            <a:endParaRPr lang="es-MX" altLang="es-MX" sz="1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 eaLnBrk="1" hangingPunct="1">
              <a:defRPr/>
            </a:pPr>
            <a:r>
              <a:rPr lang="es-MX" altLang="es-MX" sz="1600" b="1" dirty="0" smtClean="0">
                <a:solidFill>
                  <a:srgbClr val="000000"/>
                </a:solidFill>
                <a:latin typeface="Calibri" pitchFamily="34" charset="0"/>
              </a:rPr>
              <a:t>Artículo 14:</a:t>
            </a:r>
          </a:p>
          <a:p>
            <a:pPr algn="just" eaLnBrk="1" hangingPunct="1">
              <a:defRPr/>
            </a:pPr>
            <a:endParaRPr lang="es-MX" altLang="es-MX" sz="1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 eaLnBrk="1" hangingPunct="1">
              <a:defRPr/>
            </a:pPr>
            <a:r>
              <a:rPr lang="ja-JP" altLang="es-MX" sz="1600" dirty="0" smtClean="0">
                <a:solidFill>
                  <a:srgbClr val="000000"/>
                </a:solidFill>
                <a:latin typeface="Calibri" pitchFamily="34" charset="0"/>
              </a:rPr>
              <a:t>“</a:t>
            </a:r>
            <a:r>
              <a:rPr lang="es-MX" altLang="ja-JP" sz="1600" dirty="0" smtClean="0">
                <a:solidFill>
                  <a:srgbClr val="000000"/>
                </a:solidFill>
                <a:latin typeface="Calibri" pitchFamily="34" charset="0"/>
              </a:rPr>
              <a:t>La Política Nacional de Desarrollo Social debe incluir la superación de la pobreza a través de la educación, la salud, la alimentación, la generación de empleo e ingreso, autoempleo y capacitación […]</a:t>
            </a:r>
            <a:r>
              <a:rPr lang="ja-JP" altLang="es-MX" sz="1600" dirty="0" smtClean="0">
                <a:solidFill>
                  <a:srgbClr val="000000"/>
                </a:solidFill>
                <a:latin typeface="Calibri" pitchFamily="34" charset="0"/>
              </a:rPr>
              <a:t>”</a:t>
            </a:r>
            <a:r>
              <a:rPr lang="es-MX" altLang="ja-JP" sz="1600" dirty="0" smtClean="0">
                <a:solidFill>
                  <a:srgbClr val="000000"/>
                </a:solidFill>
                <a:latin typeface="Calibri" pitchFamily="34" charset="0"/>
              </a:rPr>
              <a:t>.</a:t>
            </a:r>
          </a:p>
          <a:p>
            <a:pPr algn="just" eaLnBrk="1" hangingPunct="1">
              <a:defRPr/>
            </a:pPr>
            <a:endParaRPr lang="es-MX" altLang="es-MX" sz="1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 eaLnBrk="1" hangingPunct="1">
              <a:defRPr/>
            </a:pPr>
            <a:r>
              <a:rPr lang="es-MX" altLang="es-MX" sz="1600" b="1" dirty="0" smtClean="0">
                <a:solidFill>
                  <a:srgbClr val="604A7B"/>
                </a:solidFill>
                <a:latin typeface="Calibri" pitchFamily="34" charset="0"/>
              </a:rPr>
              <a:t>Decreto de creación del Programa de Desarrollo Humano Oportunidades: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s-MX" altLang="es-MX" sz="16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 eaLnBrk="1" hangingPunct="1">
              <a:defRPr/>
            </a:pPr>
            <a:r>
              <a:rPr lang="es-MX" altLang="es-MX" sz="1600" b="1" dirty="0" smtClean="0">
                <a:solidFill>
                  <a:srgbClr val="000000"/>
                </a:solidFill>
                <a:latin typeface="Calibri" pitchFamily="34" charset="0"/>
              </a:rPr>
              <a:t>Artículo 2: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s-MX" altLang="es-MX" sz="1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 eaLnBrk="1" hangingPunct="1">
              <a:defRPr/>
            </a:pPr>
            <a:r>
              <a:rPr lang="ja-JP" altLang="es-MX" sz="1600" dirty="0" smtClean="0">
                <a:solidFill>
                  <a:srgbClr val="000000"/>
                </a:solidFill>
                <a:latin typeface="Calibri" pitchFamily="34" charset="0"/>
              </a:rPr>
              <a:t>“</a:t>
            </a:r>
            <a:r>
              <a:rPr lang="es-MX" altLang="ja-JP" sz="1600" dirty="0" smtClean="0">
                <a:solidFill>
                  <a:srgbClr val="000000"/>
                </a:solidFill>
                <a:latin typeface="Calibri" pitchFamily="34" charset="0"/>
              </a:rPr>
              <a:t>La Coordinación Nacional tendrá por objeto formular, coordinar, dar seguimiento, supervisar y evaluar la ejecución del programa que se denominará PDHO […].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s-MX" altLang="es-MX" sz="1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 eaLnBrk="1" hangingPunct="1">
              <a:defRPr/>
            </a:pPr>
            <a:r>
              <a:rPr lang="es-MX" altLang="es-MX" sz="1600" dirty="0" smtClean="0">
                <a:solidFill>
                  <a:srgbClr val="000000"/>
                </a:solidFill>
                <a:latin typeface="Calibri" pitchFamily="34" charset="0"/>
              </a:rPr>
              <a:t>[…] Este último promoverá en el marco de la política social del Gobierno Federal, estrategias y acciones intersectoriales para la educación, la salud, la alimentación, así como para la coordinación con otros programas sociales que fomenten el empleo, el ingreso y el ahorro de las familias en situación de pobreza extrema, a efecto de impulsar y fortalecer sus capacidades y potencialidades, elevar su nivel de vida, generar oportunidades y propiciar su incorporación al desarrollo integral […]</a:t>
            </a:r>
            <a:r>
              <a:rPr lang="ja-JP" altLang="es-MX" sz="1600" dirty="0" smtClean="0">
                <a:solidFill>
                  <a:srgbClr val="000000"/>
                </a:solidFill>
                <a:latin typeface="Calibri" pitchFamily="34" charset="0"/>
              </a:rPr>
              <a:t>”</a:t>
            </a:r>
            <a:r>
              <a:rPr lang="es-MX" altLang="ja-JP" sz="1600" dirty="0" smtClean="0">
                <a:solidFill>
                  <a:srgbClr val="000000"/>
                </a:solidFill>
                <a:latin typeface="Calibri" pitchFamily="34" charset="0"/>
              </a:rPr>
              <a:t>.</a:t>
            </a:r>
            <a:endParaRPr lang="es-MX" altLang="es-MX" sz="1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CuadroTexto 3"/>
          <p:cNvSpPr txBox="1">
            <a:spLocks noChangeArrowheads="1"/>
          </p:cNvSpPr>
          <p:nvPr/>
        </p:nvSpPr>
        <p:spPr bwMode="auto">
          <a:xfrm>
            <a:off x="3059832" y="404664"/>
            <a:ext cx="5983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MX" sz="2000" b="1" dirty="0" smtClean="0">
                <a:solidFill>
                  <a:srgbClr val="953735"/>
                </a:solidFill>
                <a:ea typeface="Gotham Book"/>
                <a:cs typeface="Gotham Book"/>
              </a:rPr>
              <a:t>Antecedentes</a:t>
            </a:r>
            <a:endParaRPr lang="es-ES" altLang="es-MX" sz="2000" b="1" dirty="0">
              <a:solidFill>
                <a:srgbClr val="953735"/>
              </a:solidFill>
              <a:ea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9471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CuadroTexto"/>
          <p:cNvSpPr txBox="1"/>
          <p:nvPr/>
        </p:nvSpPr>
        <p:spPr>
          <a:xfrm>
            <a:off x="584987" y="2242607"/>
            <a:ext cx="8001056" cy="255454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just"/>
            <a:endParaRPr lang="es-MX" altLang="es-MX" sz="1600" dirty="0">
              <a:latin typeface="+mj-lt"/>
              <a:cs typeface="Times New Roman" pitchFamily="18" charset="0"/>
            </a:endParaRPr>
          </a:p>
          <a:p>
            <a:pPr algn="just" eaLnBrk="1" fontAlgn="base" hangingPunct="1"/>
            <a:r>
              <a:rPr lang="es-MX" sz="1600" dirty="0">
                <a:latin typeface="+mj-lt"/>
              </a:rPr>
              <a:t>En la septuagésima sexta sesión ordinaria del Comité Técnico de la Coordinación Nacional del PDHO celebrada el 13 de diciembre de 2013, mediante Acuerdo </a:t>
            </a:r>
            <a:r>
              <a:rPr lang="es-MX" sz="1600" dirty="0" smtClean="0">
                <a:latin typeface="+mj-lt"/>
              </a:rPr>
              <a:t>952/13-12-13 con </a:t>
            </a:r>
            <a:r>
              <a:rPr lang="es-MX" sz="1600" dirty="0">
                <a:latin typeface="+mj-lt"/>
              </a:rPr>
              <a:t>fundamento en el articulo 11 fracción IV del decreto por el que se reforma el diverso por el que se crea la Coordinación Nacional del programa de Educación, Salud y Alimentación como órgano desconcentrado de la Secretaria de Desarrollo Social y el Artículo 33 del reglamento  interno del Comité Técnico de la Coordinación Nacional, del PDHO autoriza la integración y funcionamiento del Subcomité Técnico de Empleo, ingreso y </a:t>
            </a:r>
            <a:r>
              <a:rPr lang="es-MX" sz="1600" dirty="0" smtClean="0">
                <a:latin typeface="+mj-lt"/>
              </a:rPr>
              <a:t>ahorro.</a:t>
            </a:r>
            <a:endParaRPr lang="es-MX" sz="1600" dirty="0">
              <a:latin typeface="+mj-lt"/>
            </a:endParaRPr>
          </a:p>
          <a:p>
            <a:pPr algn="just"/>
            <a:endParaRPr lang="es-MX" altLang="es-MX" sz="1600" dirty="0" smtClean="0">
              <a:latin typeface="+mj-lt"/>
              <a:cs typeface="Times New Roman" pitchFamily="18" charset="0"/>
            </a:endParaRPr>
          </a:p>
          <a:p>
            <a:pPr algn="just"/>
            <a:endParaRPr lang="es-MX" altLang="es-MX" sz="1600" dirty="0">
              <a:latin typeface="+mj-lt"/>
            </a:endParaRPr>
          </a:p>
        </p:txBody>
      </p:sp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3059832" y="404664"/>
            <a:ext cx="5983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MX" sz="2000" b="1" dirty="0" smtClean="0">
                <a:solidFill>
                  <a:srgbClr val="953735"/>
                </a:solidFill>
                <a:ea typeface="Gotham Book"/>
                <a:cs typeface="Gotham Book"/>
              </a:rPr>
              <a:t>Antecedentes</a:t>
            </a:r>
            <a:endParaRPr lang="es-ES" altLang="es-MX" sz="2000" b="1" dirty="0">
              <a:solidFill>
                <a:srgbClr val="953735"/>
              </a:solidFill>
              <a:ea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17716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936711"/>
              </p:ext>
            </p:extLst>
          </p:nvPr>
        </p:nvGraphicFramePr>
        <p:xfrm>
          <a:off x="457200" y="1196753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3053208" y="116632"/>
            <a:ext cx="59832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MX" sz="1800" b="1" dirty="0" smtClean="0">
                <a:solidFill>
                  <a:srgbClr val="953735"/>
                </a:solidFill>
                <a:ea typeface="Gotham Book"/>
                <a:cs typeface="Gotham Book"/>
              </a:rPr>
              <a:t>Objetivos del </a:t>
            </a:r>
            <a:r>
              <a:rPr lang="es-ES" altLang="es-MX" sz="1800" b="1" dirty="0" smtClean="0">
                <a:solidFill>
                  <a:srgbClr val="953735"/>
                </a:solidFill>
                <a:ea typeface="Gotham Book"/>
                <a:cs typeface="Gotham Book"/>
              </a:rPr>
              <a:t>Subcomité Técnico de Empleo,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MX" sz="1800" b="1" dirty="0" smtClean="0">
                <a:solidFill>
                  <a:srgbClr val="953735"/>
                </a:solidFill>
                <a:ea typeface="Gotham Book"/>
                <a:cs typeface="Gotham Book"/>
              </a:rPr>
              <a:t>Ingreso y Ahorro</a:t>
            </a:r>
            <a:endParaRPr lang="es-ES" altLang="es-MX" sz="1800" b="1" dirty="0">
              <a:solidFill>
                <a:srgbClr val="953735"/>
              </a:solidFill>
              <a:ea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280880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323850" y="1052513"/>
          <a:ext cx="8496300" cy="3200420"/>
        </p:xfrm>
        <a:graphic>
          <a:graphicData uri="http://schemas.openxmlformats.org/drawingml/2006/table">
            <a:tbl>
              <a:tblPr/>
              <a:tblGrid>
                <a:gridCol w="936625"/>
                <a:gridCol w="1439863"/>
                <a:gridCol w="1439862"/>
                <a:gridCol w="2016125"/>
                <a:gridCol w="2663825"/>
              </a:tblGrid>
              <a:tr h="4571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Meta Nacional</a:t>
                      </a:r>
                    </a:p>
                  </a:txBody>
                  <a:tcPr marL="91433" marR="91433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Objetivo de la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Meta Nacional</a:t>
                      </a:r>
                    </a:p>
                  </a:txBody>
                  <a:tcPr marL="91433" marR="91433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Estrategia del Objetivo Nacional</a:t>
                      </a:r>
                    </a:p>
                  </a:txBody>
                  <a:tcPr marL="91433" marR="91433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Objetivo del Programa Sectorial</a:t>
                      </a:r>
                    </a:p>
                  </a:txBody>
                  <a:tcPr marL="91433" marR="91433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Estrategia del Objetivo del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Programa Sectorial</a:t>
                      </a:r>
                    </a:p>
                  </a:txBody>
                  <a:tcPr marL="91433" marR="91433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</a:tr>
              <a:tr h="15544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II. México Incluyente</a:t>
                      </a:r>
                    </a:p>
                  </a:txBody>
                  <a:tcPr marL="91433" marR="91433"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Objetivo 2.2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Transitar hacia una sociedad equitativa e incluyente.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1433" marR="91433"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Estrategia 2.2.1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Generar esquemas de desarrollo comunitario a través de procesos de participación social.</a:t>
                      </a:r>
                    </a:p>
                  </a:txBody>
                  <a:tcPr marL="91433" marR="91433"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Objetivo 5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Fortalecer la participación social para impulsar el desarrollo comunitario a través de sistemas de inclusión productiva y cohesión social.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1433" marR="91433"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Estrategia 5.3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Consolidar mecanismos de participación social para que las personas y sus comunidades sean sujetos activos en las políticas públicas.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1433" marR="91433"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</a:tr>
              <a:tr h="11887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IV. México Próspero</a:t>
                      </a:r>
                    </a:p>
                  </a:txBody>
                  <a:tcPr marL="91433" marR="91433"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Objetivo 4.8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Desarrollar los sectores estratégicos del país.</a:t>
                      </a:r>
                    </a:p>
                  </a:txBody>
                  <a:tcPr marL="91433" marR="91433"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Estrategia 4.8.5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Fomentar la economía social.</a:t>
                      </a:r>
                    </a:p>
                  </a:txBody>
                  <a:tcPr marL="91433" marR="91433"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Objetivo 6</a:t>
                      </a:r>
                      <a:endParaRPr kumimoji="0" lang="es-MX" alt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Mejorar el ingreso de las personas en situación de pobreza mediante el apoyo y desarrollo de proyectos productivos.</a:t>
                      </a:r>
                    </a:p>
                  </a:txBody>
                  <a:tcPr marL="91433" marR="91433"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Estrategia 6.1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Promover la generación y consolidación de proyectos productivos sustentables en el sector social de la economía para mejorar los ingresos de las personas en situación de pobreza.</a:t>
                      </a:r>
                    </a:p>
                  </a:txBody>
                  <a:tcPr marL="91433" marR="91433"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</a:tr>
            </a:tbl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323528" y="4276253"/>
            <a:ext cx="8496944" cy="1384995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s-MX" altLang="es-MX" sz="1200" b="1" dirty="0" smtClean="0">
                <a:latin typeface="Calibri" pitchFamily="34" charset="0"/>
              </a:rPr>
              <a:t>Objetivo específico del Programa de Desarrollo Humano Oportunidades:</a:t>
            </a:r>
          </a:p>
          <a:p>
            <a:pPr eaLnBrk="1" hangingPunct="1">
              <a:defRPr/>
            </a:pPr>
            <a:endParaRPr lang="es-MX" altLang="es-MX" sz="1200" dirty="0" smtClean="0">
              <a:latin typeface="Calibri" pitchFamily="34" charset="0"/>
            </a:endParaRPr>
          </a:p>
          <a:p>
            <a:pPr algn="just" eaLnBrk="1" hangingPunct="1">
              <a:defRPr/>
            </a:pPr>
            <a:r>
              <a:rPr lang="es-MX" altLang="es-MX" sz="1200" dirty="0" smtClean="0">
                <a:latin typeface="Calibri" pitchFamily="34" charset="0"/>
              </a:rPr>
              <a:t>Promover que la población atendida acceda a la oferta institucional de programas sociales federales que incrementen sus capacidades productivas y mejoren el bienestar económico de las familias y sus integrantes, a través de acciones de coordinación y vinculación institucional.</a:t>
            </a:r>
          </a:p>
          <a:p>
            <a:pPr algn="just" eaLnBrk="1" hangingPunct="1">
              <a:defRPr/>
            </a:pPr>
            <a:endParaRPr lang="es-MX" altLang="es-MX" sz="1200" i="1" dirty="0" smtClean="0">
              <a:latin typeface="Calibri" pitchFamily="34" charset="0"/>
            </a:endParaRPr>
          </a:p>
          <a:p>
            <a:pPr algn="r" eaLnBrk="1" hangingPunct="1">
              <a:defRPr/>
            </a:pPr>
            <a:r>
              <a:rPr lang="es-MX" altLang="es-MX" sz="1200" i="1" dirty="0" smtClean="0">
                <a:latin typeface="Calibri" pitchFamily="34" charset="0"/>
              </a:rPr>
              <a:t>Reglas de Operación de Oportunidades 2014</a:t>
            </a:r>
          </a:p>
        </p:txBody>
      </p:sp>
      <p:sp>
        <p:nvSpPr>
          <p:cNvPr id="7199" name="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913" y="6524625"/>
            <a:ext cx="682625" cy="33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D115922-F678-4D8C-87BE-A60130548100}" type="slidenum">
              <a:rPr lang="es-MX" altLang="es-MX" sz="8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s-MX" altLang="es-MX" sz="800" smtClean="0">
              <a:solidFill>
                <a:srgbClr val="898989"/>
              </a:solidFill>
            </a:endParaRPr>
          </a:p>
        </p:txBody>
      </p:sp>
      <p:sp>
        <p:nvSpPr>
          <p:cNvPr id="13" name="CuadroTexto 3"/>
          <p:cNvSpPr txBox="1">
            <a:spLocks noChangeArrowheads="1"/>
          </p:cNvSpPr>
          <p:nvPr/>
        </p:nvSpPr>
        <p:spPr bwMode="auto">
          <a:xfrm>
            <a:off x="4838700" y="242888"/>
            <a:ext cx="4144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s-ES" altLang="es-MX" sz="2000" b="1" dirty="0">
                <a:solidFill>
                  <a:srgbClr val="B50202"/>
                </a:solidFill>
                <a:latin typeface="+mj-lt"/>
                <a:ea typeface="Gotham Book"/>
                <a:cs typeface="Gotham Book"/>
              </a:rPr>
              <a:t>Marco normativo </a:t>
            </a:r>
          </a:p>
        </p:txBody>
      </p:sp>
      <p:sp>
        <p:nvSpPr>
          <p:cNvPr id="7" name="9 CuadroTexto"/>
          <p:cNvSpPr txBox="1"/>
          <p:nvPr/>
        </p:nvSpPr>
        <p:spPr>
          <a:xfrm>
            <a:off x="323528" y="5716413"/>
            <a:ext cx="8496944" cy="830997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s-MX" altLang="es-MX" sz="1200" b="1" dirty="0" smtClean="0">
                <a:latin typeface="Calibri" pitchFamily="34" charset="0"/>
              </a:rPr>
              <a:t>Objetivo de la Dirección de Productividad</a:t>
            </a:r>
          </a:p>
          <a:p>
            <a:pPr algn="ctr" eaLnBrk="1" hangingPunct="1">
              <a:defRPr/>
            </a:pPr>
            <a:endParaRPr lang="es-MX" altLang="es-MX" sz="1200" dirty="0" smtClean="0">
              <a:latin typeface="Calibri" pitchFamily="34" charset="0"/>
            </a:endParaRPr>
          </a:p>
          <a:p>
            <a:pPr algn="just">
              <a:defRPr/>
            </a:pPr>
            <a:r>
              <a:rPr lang="es-MX" altLang="es-MX" sz="1200" dirty="0" smtClean="0">
                <a:latin typeface="Calibri" pitchFamily="34" charset="0"/>
              </a:rPr>
              <a:t>Promover el acceso a la oferta institucional de programas federales que incrementen las capacidades productivas y mejoren el bienestar económico de las titulares y sus familias .</a:t>
            </a:r>
          </a:p>
        </p:txBody>
      </p:sp>
    </p:spTree>
    <p:extLst>
      <p:ext uri="{BB962C8B-B14F-4D97-AF65-F5344CB8AC3E}">
        <p14:creationId xmlns:p14="http://schemas.microsoft.com/office/powerpoint/2010/main" val="83545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03392" y="1078865"/>
            <a:ext cx="8001056" cy="35394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just"/>
            <a:endParaRPr lang="es-MX" sz="1600" dirty="0" smtClean="0">
              <a:latin typeface="+mj-lt"/>
            </a:endParaRPr>
          </a:p>
          <a:p>
            <a:pPr algn="just"/>
            <a:r>
              <a:rPr lang="es-MX" sz="1600" dirty="0" smtClean="0">
                <a:latin typeface="+mj-lt"/>
              </a:rPr>
              <a:t>Dentro </a:t>
            </a:r>
            <a:r>
              <a:rPr lang="es-MX" sz="1600" dirty="0">
                <a:latin typeface="+mj-lt"/>
              </a:rPr>
              <a:t>de la visión que tiene el Gobierno de la República en materia de política social, asegurar que quienes sean beneficiarios de programas sociales se incorporen a la vida activa y productiva por sí mismos y puedan encontrar un mejor porvenir a partir de encontrar un mejor entorno y mejores condiciones</a:t>
            </a:r>
            <a:r>
              <a:rPr lang="es-MX" sz="1600" dirty="0" smtClean="0">
                <a:latin typeface="+mj-lt"/>
              </a:rPr>
              <a:t>.</a:t>
            </a:r>
          </a:p>
          <a:p>
            <a:pPr algn="just"/>
            <a:endParaRPr lang="es-MX" altLang="es-MX" sz="1600" dirty="0">
              <a:latin typeface="+mj-lt"/>
            </a:endParaRPr>
          </a:p>
          <a:p>
            <a:pPr algn="just"/>
            <a:r>
              <a:rPr lang="es-MX" sz="1600" dirty="0" smtClean="0">
                <a:latin typeface="+mj-lt"/>
              </a:rPr>
              <a:t>Dentro </a:t>
            </a:r>
            <a:r>
              <a:rPr lang="es-MX" sz="1600" dirty="0">
                <a:latin typeface="+mj-lt"/>
              </a:rPr>
              <a:t>del programa Oportunidades se realizaron las siguientes acciones para contribuir a que las titulares y sus familias se incorporen a la vida productiva:</a:t>
            </a:r>
          </a:p>
          <a:p>
            <a:pPr lvl="0" algn="just"/>
            <a:endParaRPr lang="es-MX" sz="1600" dirty="0">
              <a:latin typeface="+mj-lt"/>
            </a:endParaRPr>
          </a:p>
          <a:p>
            <a:pPr lvl="0" algn="just"/>
            <a:r>
              <a:rPr lang="es-MX" sz="1600" dirty="0">
                <a:latin typeface="+mj-lt"/>
              </a:rPr>
              <a:t>29 Programas federales incluyeron en sus Reglas de Operación para el ejercicio fiscal 2014, un párrafo   de atención prioritaria para la población beneficiaria de Oportunidades; de estos programas, 15 de ellos enmarcados en el fomento productivo, generación de ingreso e inserción laboral, a saber:</a:t>
            </a:r>
          </a:p>
          <a:p>
            <a:pPr algn="just"/>
            <a:endParaRPr lang="es-MX" altLang="es-MX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800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5695160"/>
              </p:ext>
            </p:extLst>
          </p:nvPr>
        </p:nvGraphicFramePr>
        <p:xfrm>
          <a:off x="467544" y="1299676"/>
          <a:ext cx="8229600" cy="515366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4770864"/>
                <a:gridCol w="3458736"/>
              </a:tblGrid>
              <a:tr h="245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chemeClr val="bg1"/>
                          </a:solidFill>
                          <a:effectLst/>
                        </a:rPr>
                        <a:t>Programa</a:t>
                      </a:r>
                      <a:endParaRPr lang="es-MX" sz="11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chemeClr val="bg1"/>
                          </a:solidFill>
                          <a:effectLst/>
                        </a:rPr>
                        <a:t>Dependencia</a:t>
                      </a:r>
                      <a:endParaRPr lang="es-MX" sz="11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>
                    <a:solidFill>
                      <a:schemeClr val="accent2"/>
                    </a:solidFill>
                  </a:tcPr>
                </a:tc>
              </a:tr>
              <a:tr h="245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de Fomento a la Economía Social (INAES)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Secretaría de Economía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(SE)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 anchor="ctr"/>
                </a:tc>
              </a:tr>
              <a:tr h="245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Fondo Nacional Emprendedor (INADEM)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5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Fondo de </a:t>
                      </a:r>
                      <a:r>
                        <a:rPr lang="es-MX" sz="1100" dirty="0" err="1">
                          <a:effectLst/>
                        </a:rPr>
                        <a:t>Microfinanciamiento</a:t>
                      </a:r>
                      <a:r>
                        <a:rPr lang="es-MX" sz="1100" dirty="0">
                          <a:effectLst/>
                        </a:rPr>
                        <a:t> a Mujeres Rurales (PRONAFIM)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27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para el Mejoramiento de la Producción y la Productividad Indígena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Comisión Nacional para el Desarrollo de los Pueblos Indígenas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(CDI)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 anchor="ctr"/>
                </a:tc>
              </a:tr>
              <a:tr h="245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de Fomento a la Agricultura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Secretaría de Agricultura, Ganadería, Desarrollo Rural, Pesca y Alimentación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(SAGARPA)</a:t>
                      </a:r>
                      <a:endParaRPr lang="es-MX" sz="110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 anchor="ctr"/>
                </a:tc>
              </a:tr>
              <a:tr h="4917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Integral de Desarrollo Rural – Componente PESA y Componente de Agricultura Familiar Periurbana y de Traspatio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917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de Productividad y Competitividad Agroalimentaria – Componente de Desarrollo Productivo del Sur – Sureste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5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de Apoyo para la Productividad de la Mujer Emprendedora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5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Fondo para el Apoyo de Proyectos Productivos de Núcleos Agrarios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9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de Apoyo a Jóvenes para la Productividad de Futuras Empresas Rurales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Secretaría de Desarrollo Agrario, Territorial y Urbano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(SEDATU)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 anchor="ctr"/>
                </a:tc>
              </a:tr>
              <a:tr h="245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del Fondo Nacional de Fomento a las Artesanías (FONART)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Secretaría de Desarrollo Social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(SEDESOL)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 anchor="ctr"/>
                </a:tc>
              </a:tr>
              <a:tr h="245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de Opciones Productivas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5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3 x 1 para Migrantes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5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de Empleo Temporal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Secretaría del Trabajo y Previsión Social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(STPS)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 anchor="ctr"/>
                </a:tc>
              </a:tr>
              <a:tr h="245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Programa de Apoyo al Empleo – Fomento al Autoempleo</a:t>
                      </a:r>
                      <a:endParaRPr lang="es-MX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610" marR="6761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uadroTexto 3"/>
          <p:cNvSpPr txBox="1">
            <a:spLocks noChangeArrowheads="1"/>
          </p:cNvSpPr>
          <p:nvPr/>
        </p:nvSpPr>
        <p:spPr bwMode="auto">
          <a:xfrm>
            <a:off x="3145567" y="404664"/>
            <a:ext cx="5983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MX" sz="2000" b="1" dirty="0" smtClean="0">
                <a:solidFill>
                  <a:srgbClr val="953735"/>
                </a:solidFill>
                <a:ea typeface="Gotham Book"/>
                <a:cs typeface="Gotham Book"/>
              </a:rPr>
              <a:t>Programas Productivos</a:t>
            </a:r>
            <a:endParaRPr lang="es-ES" altLang="es-MX" sz="2000" b="1" dirty="0">
              <a:solidFill>
                <a:srgbClr val="953735"/>
              </a:solidFill>
              <a:ea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57610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755576" y="2060848"/>
            <a:ext cx="7704856" cy="3096344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1600" dirty="0" smtClean="0"/>
              <a:t>Taller de Articulación con Programas Productivos y de Desarrollo Social, celebrado el pasado mes de febrero, en la Ciudad de México, con el propósito de promover </a:t>
            </a:r>
            <a:r>
              <a:rPr lang="es-MX" sz="1600" dirty="0"/>
              <a:t>a</a:t>
            </a:r>
            <a:r>
              <a:rPr lang="es-MX" sz="1600" dirty="0" smtClean="0"/>
              <a:t> la población atendida por el Programa Oportunidades acceda a la oferta institucional de programas sociales federales que incrementen sus capacidades productivas y mejoren el bienestar económico de las familias y sus integrantes, a través de acciones de coordinación y vinculación institucional. A éste asistieron 200 figuras de las Delegaciones Estatales de Oportunidades (</a:t>
            </a:r>
            <a:r>
              <a:rPr lang="es-MX" sz="1600" dirty="0" err="1" smtClean="0"/>
              <a:t>DEO´s</a:t>
            </a:r>
            <a:r>
              <a:rPr lang="es-MX" sz="1600" dirty="0" smtClean="0"/>
              <a:t>), y se contó con la participación de representantes de 13 programas federales.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375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59160" y="972017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600" dirty="0"/>
              <a:t>Visitas de acompañamiento a las 32 entidades federativas (marzo a mayo), en las que se llevaron a cabo las siguientes actividades:</a:t>
            </a:r>
          </a:p>
        </p:txBody>
      </p:sp>
      <p:graphicFrame>
        <p:nvGraphicFramePr>
          <p:cNvPr id="15" name="14 Diagrama"/>
          <p:cNvGraphicFramePr/>
          <p:nvPr>
            <p:extLst>
              <p:ext uri="{D42A27DB-BD31-4B8C-83A1-F6EECF244321}">
                <p14:modId xmlns:p14="http://schemas.microsoft.com/office/powerpoint/2010/main" val="1433084293"/>
              </p:ext>
            </p:extLst>
          </p:nvPr>
        </p:nvGraphicFramePr>
        <p:xfrm>
          <a:off x="971600" y="1844824"/>
          <a:ext cx="712879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15 Explosión 2"/>
          <p:cNvSpPr/>
          <p:nvPr/>
        </p:nvSpPr>
        <p:spPr>
          <a:xfrm>
            <a:off x="323528" y="1772816"/>
            <a:ext cx="360040" cy="360040"/>
          </a:xfrm>
          <a:prstGeom prst="irregularSeal2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928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1812</Words>
  <Application>Microsoft Office PowerPoint</Application>
  <PresentationFormat>Presentación en pantalla (4:3)</PresentationFormat>
  <Paragraphs>192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DGCV Gabriela Vazquez Flores</dc:creator>
  <cp:lastModifiedBy>DGCV Teresita de Jesus Fausto Moya</cp:lastModifiedBy>
  <cp:revision>26</cp:revision>
  <dcterms:created xsi:type="dcterms:W3CDTF">2014-07-18T18:23:37Z</dcterms:created>
  <dcterms:modified xsi:type="dcterms:W3CDTF">2014-07-19T01:32:11Z</dcterms:modified>
</cp:coreProperties>
</file>