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9" r:id="rId5"/>
    <p:sldId id="263" r:id="rId6"/>
    <p:sldId id="261" r:id="rId7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0389511567525588E-3"/>
          <c:y val="0.14729799148561623"/>
          <c:w val="0.57070824353930805"/>
          <c:h val="0.77911608432086199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00B050"/>
              </a:solidFill>
            </c:spPr>
          </c:dPt>
          <c:dPt>
            <c:idx val="1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47%</a:t>
                    </a:r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53%</a:t>
                    </a:r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1"/>
            <c:showVal val="1"/>
            <c:showCatName val="1"/>
            <c:showSerName val="1"/>
            <c:showPercent val="1"/>
            <c:showBubbleSize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Hoja1!$G$8:$G$9</c:f>
              <c:strCache>
                <c:ptCount val="2"/>
                <c:pt idx="0">
                  <c:v>menores de 12 años</c:v>
                </c:pt>
                <c:pt idx="1">
                  <c:v>mayores de 12 años</c:v>
                </c:pt>
              </c:strCache>
            </c:strRef>
          </c:cat>
          <c:val>
            <c:numRef>
              <c:f>Hoja1!$H$8:$H$9</c:f>
              <c:numCache>
                <c:formatCode>General</c:formatCode>
                <c:ptCount val="2"/>
                <c:pt idx="0">
                  <c:v>37.035150280183444</c:v>
                </c:pt>
                <c:pt idx="1">
                  <c:v>62.964849719816513</c:v>
                </c:pt>
              </c:numCache>
            </c:numRef>
          </c:val>
        </c:ser>
        <c:dLbls>
          <c:showLegendKey val="1"/>
          <c:showVal val="1"/>
          <c:showCatName val="1"/>
          <c:showSerName val="1"/>
          <c:showPercent val="1"/>
          <c:showBubbleSize val="1"/>
          <c:showLeaderLines val="1"/>
        </c:dLbls>
      </c:pie3DChart>
    </c:plotArea>
    <c:legend>
      <c:legendPos val="r"/>
      <c:layout>
        <c:manualLayout>
          <c:xMode val="edge"/>
          <c:yMode val="edge"/>
          <c:x val="0.50687663082393286"/>
          <c:y val="2.0944135484062411E-2"/>
          <c:w val="0.37808856626052961"/>
          <c:h val="0.48207473866006495"/>
        </c:manualLayout>
      </c:layout>
      <c:overlay val="1"/>
    </c:legend>
    <c:plotVisOnly val="1"/>
    <c:dispBlanksAs val="zero"/>
    <c:showDLblsOverMax val="1"/>
  </c:chart>
  <c:spPr>
    <a:ln>
      <a:noFill/>
    </a:ln>
  </c:spPr>
  <c:txPr>
    <a:bodyPr/>
    <a:lstStyle/>
    <a:p>
      <a:pPr>
        <a:defRPr sz="1600"/>
      </a:pPr>
      <a:endParaRPr lang="es-MX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56B6D-E984-4514-BD76-5CBDA5E2E532}" type="datetimeFigureOut">
              <a:rPr lang="es-MX" smtClean="0"/>
              <a:t>28/02/2014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662EA-CC2B-4589-B94F-87733BABD7E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30292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56B6D-E984-4514-BD76-5CBDA5E2E532}" type="datetimeFigureOut">
              <a:rPr lang="es-MX" smtClean="0"/>
              <a:t>28/02/2014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662EA-CC2B-4589-B94F-87733BABD7E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6758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56B6D-E984-4514-BD76-5CBDA5E2E532}" type="datetimeFigureOut">
              <a:rPr lang="es-MX" smtClean="0"/>
              <a:t>28/02/2014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662EA-CC2B-4589-B94F-87733BABD7E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08839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56B6D-E984-4514-BD76-5CBDA5E2E532}" type="datetimeFigureOut">
              <a:rPr lang="es-MX" smtClean="0"/>
              <a:t>28/02/2014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662EA-CC2B-4589-B94F-87733BABD7E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21648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56B6D-E984-4514-BD76-5CBDA5E2E532}" type="datetimeFigureOut">
              <a:rPr lang="es-MX" smtClean="0"/>
              <a:t>28/02/2014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662EA-CC2B-4589-B94F-87733BABD7E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48812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56B6D-E984-4514-BD76-5CBDA5E2E532}" type="datetimeFigureOut">
              <a:rPr lang="es-MX" smtClean="0"/>
              <a:t>28/02/2014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662EA-CC2B-4589-B94F-87733BABD7E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67092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56B6D-E984-4514-BD76-5CBDA5E2E532}" type="datetimeFigureOut">
              <a:rPr lang="es-MX" smtClean="0"/>
              <a:t>28/02/2014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662EA-CC2B-4589-B94F-87733BABD7E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80924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56B6D-E984-4514-BD76-5CBDA5E2E532}" type="datetimeFigureOut">
              <a:rPr lang="es-MX" smtClean="0"/>
              <a:t>28/02/2014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662EA-CC2B-4589-B94F-87733BABD7E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14555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56B6D-E984-4514-BD76-5CBDA5E2E532}" type="datetimeFigureOut">
              <a:rPr lang="es-MX" smtClean="0"/>
              <a:t>28/02/2014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662EA-CC2B-4589-B94F-87733BABD7E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2859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56B6D-E984-4514-BD76-5CBDA5E2E532}" type="datetimeFigureOut">
              <a:rPr lang="es-MX" smtClean="0"/>
              <a:t>28/02/2014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662EA-CC2B-4589-B94F-87733BABD7E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0815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56B6D-E984-4514-BD76-5CBDA5E2E532}" type="datetimeFigureOut">
              <a:rPr lang="es-MX" smtClean="0"/>
              <a:t>28/02/2014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662EA-CC2B-4589-B94F-87733BABD7E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32376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56B6D-E984-4514-BD76-5CBDA5E2E532}" type="datetimeFigureOut">
              <a:rPr lang="es-MX" smtClean="0"/>
              <a:t>28/02/2014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662EA-CC2B-4589-B94F-87733BABD7E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28187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5" y="163448"/>
            <a:ext cx="9010849" cy="657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1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86767"/>
            <a:ext cx="7772400" cy="1470025"/>
          </a:xfrm>
        </p:spPr>
        <p:txBody>
          <a:bodyPr>
            <a:noAutofit/>
          </a:bodyPr>
          <a:lstStyle/>
          <a:p>
            <a:r>
              <a:rPr lang="es-ES" sz="2400" dirty="0" smtClean="0"/>
              <a:t>Instituto Politécnico Nacional</a:t>
            </a:r>
            <a:br>
              <a:rPr lang="es-ES" sz="2400" dirty="0" smtClean="0"/>
            </a:br>
            <a:r>
              <a:rPr lang="es-ES" sz="2400" dirty="0" smtClean="0"/>
              <a:t>Escuela Nacional de Ciencias Biológicas</a:t>
            </a:r>
            <a:br>
              <a:rPr lang="es-ES" sz="2400" dirty="0" smtClean="0"/>
            </a:br>
            <a:r>
              <a:rPr lang="es-ES" sz="1800" dirty="0" smtClean="0"/>
              <a:t>“La técnica al servicio de la patria”</a:t>
            </a:r>
            <a:endParaRPr lang="es-ES" sz="18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372200" y="5949280"/>
            <a:ext cx="2368352" cy="553616"/>
          </a:xfrm>
        </p:spPr>
        <p:txBody>
          <a:bodyPr>
            <a:normAutofit fontScale="92500"/>
          </a:bodyPr>
          <a:lstStyle/>
          <a:p>
            <a:pPr algn="r"/>
            <a:r>
              <a:rPr lang="es-ES" dirty="0" smtClean="0"/>
              <a:t>Febrero 2014</a:t>
            </a:r>
            <a:endParaRPr lang="es-E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3625" y1="7584" x2="13625" y2="7584"/>
                        <a14:foregroundMark x1="19465" y1="8113" x2="19465" y2="8113"/>
                        <a14:foregroundMark x1="24088" y1="7584" x2="24088" y2="7584"/>
                        <a14:foregroundMark x1="29927" y1="5291" x2="29927" y2="5291"/>
                        <a14:foregroundMark x1="29927" y1="13228" x2="29927" y2="13228"/>
                        <a14:foregroundMark x1="24818" y1="12875" x2="24818" y2="12875"/>
                        <a14:foregroundMark x1="18978" y1="14109" x2="18978" y2="14109"/>
                        <a14:foregroundMark x1="14112" y1="16755" x2="14112" y2="16755"/>
                        <a14:foregroundMark x1="14355" y1="23457" x2="14355" y2="23457"/>
                        <a14:foregroundMark x1="19465" y1="23457" x2="19465" y2="23457"/>
                        <a14:foregroundMark x1="25061" y1="23810" x2="25061" y2="23810"/>
                        <a14:foregroundMark x1="28954" y1="22046" x2="28954" y2="22046"/>
                        <a14:foregroundMark x1="31144" y1="29277" x2="31144" y2="29277"/>
                        <a14:foregroundMark x1="24818" y1="29453" x2="24818" y2="29453"/>
                        <a14:foregroundMark x1="18248" y1="29982" x2="18248" y2="29982"/>
                        <a14:foregroundMark x1="14599" y1="30335" x2="14599" y2="30335"/>
                        <a14:foregroundMark x1="14112" y1="39506" x2="14112" y2="39506"/>
                        <a14:foregroundMark x1="19221" y1="39506" x2="19221" y2="39506"/>
                        <a14:foregroundMark x1="24331" y1="39506" x2="24331" y2="39506"/>
                        <a14:foregroundMark x1="8759" y1="38801" x2="8759" y2="38801"/>
                        <a14:foregroundMark x1="6813" y1="46914" x2="6813" y2="46914"/>
                        <a14:foregroundMark x1="14355" y1="45679" x2="14355" y2="45679"/>
                        <a14:foregroundMark x1="19221" y1="43915" x2="19221" y2="43915"/>
                        <a14:foregroundMark x1="50852" y1="16402" x2="50852" y2="16402"/>
                        <a14:foregroundMark x1="10949" y1="64198" x2="10949" y2="64198"/>
                        <a14:foregroundMark x1="20195" y1="48677" x2="20195" y2="48677"/>
                        <a14:foregroundMark x1="38686" y1="79365" x2="38686" y2="79365"/>
                        <a14:foregroundMark x1="31144" y1="75838" x2="31144" y2="75838"/>
                        <a14:foregroundMark x1="7299" y1="84656" x2="7299" y2="84656"/>
                        <a14:foregroundMark x1="4866" y1="55908" x2="4866" y2="55908"/>
                        <a14:foregroundMark x1="29927" y1="45326" x2="29927" y2="45326"/>
                        <a14:foregroundMark x1="25547" y1="45679" x2="25547" y2="45679"/>
                        <a14:foregroundMark x1="33333" y1="43739" x2="33333" y2="43739"/>
                        <a14:foregroundMark x1="38686" y1="43034" x2="38686" y2="43034"/>
                        <a14:foregroundMark x1="37226" y1="48148" x2="37226" y2="48148"/>
                        <a14:foregroundMark x1="35523" y1="46737" x2="35523" y2="46737"/>
                        <a14:foregroundMark x1="23844" y1="43739" x2="23844" y2="43739"/>
                        <a14:foregroundMark x1="26277" y1="42857" x2="26277" y2="42857"/>
                        <a14:foregroundMark x1="28224" y1="42328" x2="28224" y2="42328"/>
                        <a14:foregroundMark x1="22141" y1="44444" x2="22141" y2="44444"/>
                        <a14:foregroundMark x1="3406" y1="50617" x2="3406" y2="50617"/>
                        <a14:foregroundMark x1="4866" y1="50088" x2="4866" y2="50088"/>
                        <a14:foregroundMark x1="6326" y1="49383" x2="6326" y2="49383"/>
                        <a14:foregroundMark x1="6569" y1="52734" x2="6569" y2="52734"/>
                        <a14:foregroundMark x1="2433" y1="52910" x2="2433" y2="52910"/>
                        <a14:foregroundMark x1="1217" y1="53086" x2="1217" y2="53086"/>
                        <a14:foregroundMark x1="52555" y1="46914" x2="52555" y2="46914"/>
                        <a14:foregroundMark x1="43552" y1="43386" x2="43552" y2="43386"/>
                        <a14:foregroundMark x1="40389" y1="47266" x2="40389" y2="47266"/>
                        <a14:foregroundMark x1="46229" y1="44621" x2="46229" y2="44621"/>
                        <a14:foregroundMark x1="44039" y1="46561" x2="44039" y2="46561"/>
                        <a14:foregroundMark x1="57421" y1="44974" x2="57421" y2="44974"/>
                        <a14:foregroundMark x1="70316" y1="46914" x2="70316" y2="46914"/>
                        <a14:foregroundMark x1="45012" y1="48148" x2="45012" y2="48148"/>
                        <a14:foregroundMark x1="47445" y1="47266" x2="47445" y2="47266"/>
                        <a14:foregroundMark x1="48905" y1="46737" x2="48905" y2="46737"/>
                        <a14:foregroundMark x1="49635" y1="48325" x2="49635" y2="48325"/>
                        <a14:foregroundMark x1="89051" y1="39859" x2="89051" y2="39859"/>
                        <a14:foregroundMark x1="87105" y1="39859" x2="87105" y2="39859"/>
                        <a14:foregroundMark x1="93917" y1="34039" x2="93917" y2="34039"/>
                        <a14:foregroundMark x1="73479" y1="50441" x2="73479" y2="50441"/>
                        <a14:foregroundMark x1="35523" y1="60494" x2="35523" y2="60494"/>
                        <a14:foregroundMark x1="40876" y1="59436" x2="40876" y2="59436"/>
                        <a14:foregroundMark x1="48418" y1="60141" x2="48418" y2="60141"/>
                        <a14:foregroundMark x1="98540" y1="46208" x2="98540" y2="46208"/>
                        <a14:foregroundMark x1="98297" y1="44444" x2="98297" y2="44444"/>
                        <a14:foregroundMark x1="97324" y1="43563" x2="97324" y2="43563"/>
                        <a14:foregroundMark x1="94404" y1="43210" x2="94404" y2="43210"/>
                        <a14:foregroundMark x1="94647" y1="47266" x2="94647" y2="47266"/>
                        <a14:foregroundMark x1="92457" y1="50617" x2="92457" y2="50617"/>
                        <a14:foregroundMark x1="94404" y1="49206" x2="94404" y2="49206"/>
                        <a14:foregroundMark x1="96594" y1="48325" x2="96594" y2="48325"/>
                        <a14:foregroundMark x1="87835" y1="64550" x2="87835" y2="64550"/>
                        <a14:foregroundMark x1="95864" y1="66490" x2="95864" y2="66490"/>
                        <a14:foregroundMark x1="93674" y1="67725" x2="93674" y2="67725"/>
                        <a14:foregroundMark x1="94404" y1="65785" x2="94404" y2="65785"/>
                        <a14:foregroundMark x1="91727" y1="62434" x2="91727" y2="62434"/>
                        <a14:foregroundMark x1="96107" y1="71252" x2="96107" y2="71252"/>
                        <a14:foregroundMark x1="96594" y1="69841" x2="96594" y2="69841"/>
                        <a14:foregroundMark x1="92214" y1="71429" x2="92214" y2="71429"/>
                        <a14:foregroundMark x1="84428" y1="74074" x2="84428" y2="74074"/>
                        <a14:foregroundMark x1="89781" y1="75485" x2="89781" y2="75485"/>
                        <a14:foregroundMark x1="91971" y1="78483" x2="91971" y2="78483"/>
                        <a14:foregroundMark x1="88808" y1="78660" x2="88808" y2="78660"/>
                        <a14:foregroundMark x1="87835" y1="82011" x2="87835" y2="82011"/>
                        <a14:foregroundMark x1="75669" y1="94885" x2="75669" y2="94885"/>
                        <a14:foregroundMark x1="73236" y1="94885" x2="73236" y2="94885"/>
                        <a14:foregroundMark x1="59611" y1="98236" x2="59611" y2="98236"/>
                        <a14:foregroundMark x1="63260" y1="97707" x2="63260" y2="97707"/>
                        <a14:foregroundMark x1="61314" y1="98060" x2="61314" y2="98060"/>
                        <a14:foregroundMark x1="49148" y1="98765" x2="49148" y2="98765"/>
                        <a14:foregroundMark x1="47202" y1="99471" x2="47202" y2="99471"/>
                        <a14:foregroundMark x1="38200" y1="96825" x2="38200" y2="96825"/>
                        <a14:foregroundMark x1="83455" y1="85362" x2="83455" y2="85362"/>
                        <a14:foregroundMark x1="6569" y1="79365" x2="6569" y2="79365"/>
                        <a14:foregroundMark x1="6813" y1="77954" x2="6813" y2="77954"/>
                        <a14:foregroundMark x1="6326" y1="75485" x2="6326" y2="75485"/>
                        <a14:foregroundMark x1="6569" y1="82716" x2="6569" y2="82716"/>
                        <a14:foregroundMark x1="2920" y1="85362" x2="2920" y2="85362"/>
                        <a14:foregroundMark x1="5109" y1="86949" x2="5109" y2="86949"/>
                        <a14:foregroundMark x1="7786" y1="87831" x2="7786" y2="87831"/>
                        <a14:foregroundMark x1="23601" y1="68783" x2="23601" y2="68783"/>
                        <a14:foregroundMark x1="24331" y1="69489" x2="24331" y2="69489"/>
                        <a14:foregroundMark x1="24818" y1="67019" x2="24818" y2="67019"/>
                        <a14:foregroundMark x1="28224" y1="68607" x2="28224" y2="68607"/>
                        <a14:foregroundMark x1="29197" y1="68783" x2="29197" y2="68783"/>
                        <a14:foregroundMark x1="29927" y1="68959" x2="29927" y2="68959"/>
                        <a14:foregroundMark x1="27494" y1="65785" x2="27494" y2="65785"/>
                        <a14:foregroundMark x1="51338" y1="69136" x2="51338" y2="69136"/>
                        <a14:foregroundMark x1="49148" y1="71958" x2="49148" y2="71958"/>
                        <a14:foregroundMark x1="46715" y1="73721" x2="46715" y2="73721"/>
                        <a14:foregroundMark x1="47932" y1="73192" x2="47932" y2="73192"/>
                        <a14:foregroundMark x1="43796" y1="75309" x2="43796" y2="75309"/>
                        <a14:foregroundMark x1="45012" y1="74780" x2="45012" y2="74780"/>
                        <a14:foregroundMark x1="40876" y1="76190" x2="40876" y2="76190"/>
                        <a14:foregroundMark x1="42336" y1="75838" x2="42336" y2="75838"/>
                        <a14:foregroundMark x1="28224" y1="74603" x2="28224" y2="74603"/>
                        <a14:foregroundMark x1="6569" y1="72310" x2="6569" y2="72310"/>
                        <a14:foregroundMark x1="61071" y1="43739" x2="61071" y2="43739"/>
                        <a14:foregroundMark x1="63260" y1="44092" x2="63260" y2="44092"/>
                        <a14:foregroundMark x1="65207" y1="44621" x2="65207" y2="44621"/>
                        <a14:foregroundMark x1="67153" y1="44621" x2="67153" y2="44621"/>
                        <a14:foregroundMark x1="68370" y1="44974" x2="68370" y2="44974"/>
                        <a14:foregroundMark x1="59124" y1="43386" x2="59124" y2="43386"/>
                        <a14:foregroundMark x1="63747" y1="45679" x2="63747" y2="45679"/>
                        <a14:foregroundMark x1="37470" y1="3527" x2="37470" y2="3527"/>
                        <a14:foregroundMark x1="34307" y1="4409" x2="34307" y2="4409"/>
                        <a14:foregroundMark x1="34063" y1="7055" x2="34063" y2="7055"/>
                        <a14:foregroundMark x1="34063" y1="7937" x2="34063" y2="7937"/>
                        <a14:foregroundMark x1="34063" y1="5467" x2="34063" y2="5467"/>
                        <a14:foregroundMark x1="37470" y1="5291" x2="37470" y2="5291"/>
                        <a14:foregroundMark x1="37226" y1="7937" x2="37226" y2="7937"/>
                        <a14:foregroundMark x1="40633" y1="8289" x2="40633" y2="8289"/>
                        <a14:foregroundMark x1="44039" y1="10406" x2="44039" y2="10406"/>
                        <a14:foregroundMark x1="43796" y1="8642" x2="43796" y2="8642"/>
                        <a14:foregroundMark x1="64964" y1="13051" x2="64964" y2="13051"/>
                        <a14:foregroundMark x1="64720" y1="11993" x2="64720" y2="11993"/>
                        <a14:foregroundMark x1="64964" y1="10582" x2="64964" y2="10582"/>
                        <a14:foregroundMark x1="64234" y1="9347" x2="64234" y2="9347"/>
                        <a14:foregroundMark x1="61557" y1="8466" x2="61557" y2="8466"/>
                        <a14:foregroundMark x1="59611" y1="7584" x2="59611" y2="7584"/>
                        <a14:foregroundMark x1="57908" y1="21517" x2="57908" y2="21517"/>
                        <a14:foregroundMark x1="64234" y1="19400" x2="64234" y2="19400"/>
                        <a14:foregroundMark x1="63017" y1="20282" x2="63017" y2="20282"/>
                        <a14:foregroundMark x1="60827" y1="20988" x2="60827" y2="20988"/>
                        <a14:foregroundMark x1="54988" y1="20811" x2="54988" y2="20811"/>
                        <a14:foregroundMark x1="52798" y1="20106" x2="52798" y2="20106"/>
                        <a14:foregroundMark x1="80535" y1="26455" x2="80535" y2="26455"/>
                        <a14:foregroundMark x1="81752" y1="27337" x2="81752" y2="27337"/>
                        <a14:foregroundMark x1="90998" y1="26102" x2="90998" y2="26102"/>
                        <a14:foregroundMark x1="91484" y1="23104" x2="91484" y2="23104"/>
                        <a14:foregroundMark x1="89051" y1="21869" x2="89051" y2="21869"/>
                        <a14:foregroundMark x1="87591" y1="21869" x2="87591" y2="21869"/>
                        <a14:foregroundMark x1="83942" y1="30511" x2="83942" y2="30511"/>
                        <a14:foregroundMark x1="93187" y1="32451" x2="93187" y2="32451"/>
                        <a14:foregroundMark x1="90268" y1="31922" x2="90268" y2="31922"/>
                        <a14:foregroundMark x1="85888" y1="27160" x2="85888" y2="27160"/>
                        <a14:foregroundMark x1="87591" y1="25044" x2="87591" y2="25044"/>
                        <a14:foregroundMark x1="91484" y1="24339" x2="91484" y2="24339"/>
                        <a14:foregroundMark x1="88808" y1="20459" x2="88808" y2="20459"/>
                        <a14:foregroundMark x1="88808" y1="12875" x2="88808" y2="12875"/>
                        <a14:foregroundMark x1="88808" y1="10582" x2="88808" y2="10582"/>
                        <a14:foregroundMark x1="89051" y1="8289" x2="89051" y2="8289"/>
                        <a14:foregroundMark x1="88808" y1="5115" x2="88808" y2="5115"/>
                        <a14:foregroundMark x1="88808" y1="2998" x2="88808" y2="2998"/>
                        <a14:foregroundMark x1="87105" y1="1764" x2="87105" y2="1764"/>
                        <a14:foregroundMark x1="85401" y1="1235" x2="85401" y2="1235"/>
                        <a14:foregroundMark x1="88808" y1="18871" x2="88808" y2="18871"/>
                        <a14:foregroundMark x1="88808" y1="16931" x2="88808" y2="16931"/>
                        <a14:foregroundMark x1="73966" y1="4056" x2="73966" y2="4056"/>
                        <a14:foregroundMark x1="75426" y1="4586" x2="75426" y2="4586"/>
                        <a14:foregroundMark x1="10706" y1="48148" x2="10706" y2="48148"/>
                        <a14:foregroundMark x1="730" y1="51499" x2="730" y2="51499"/>
                        <a14:foregroundMark x1="2190" y1="50794" x2="2190" y2="50794"/>
                        <a14:foregroundMark x1="35280" y1="50794" x2="35280" y2="50794"/>
                        <a14:foregroundMark x1="33577" y1="50970" x2="33577" y2="50970"/>
                        <a14:backgroundMark x1="38929" y1="7584" x2="38929" y2="7584"/>
                        <a14:backgroundMark x1="35523" y1="6173" x2="35523" y2="6173"/>
                        <a14:backgroundMark x1="53041" y1="13933" x2="53041" y2="13933"/>
                        <a14:backgroundMark x1="88564" y1="23633" x2="88564" y2="23633"/>
                        <a14:backgroundMark x1="16788" y1="49206" x2="16788" y2="49206"/>
                        <a14:backgroundMark x1="22384" y1="48325" x2="22384" y2="48325"/>
                        <a14:backgroundMark x1="27494" y1="45503" x2="27494" y2="45503"/>
                        <a14:backgroundMark x1="27251" y1="49030" x2="27251" y2="49030"/>
                        <a14:backgroundMark x1="36496" y1="40035" x2="36496" y2="40035"/>
                        <a14:backgroundMark x1="39416" y1="40564" x2="39416" y2="40564"/>
                        <a14:backgroundMark x1="42579" y1="46384" x2="42579" y2="46384"/>
                        <a14:backgroundMark x1="50122" y1="47443" x2="50122" y2="47443"/>
                        <a14:backgroundMark x1="54745" y1="46032" x2="54745" y2="46032"/>
                        <a14:backgroundMark x1="62287" y1="46384" x2="62287" y2="46384"/>
                        <a14:backgroundMark x1="91727" y1="48501" x2="91727" y2="48501"/>
                        <a14:backgroundMark x1="57421" y1="55732" x2="57421" y2="55732"/>
                        <a14:backgroundMark x1="92214" y1="54674" x2="92214" y2="54674"/>
                        <a14:backgroundMark x1="93187" y1="54674" x2="93187" y2="54674"/>
                        <a14:backgroundMark x1="91241" y1="54497" x2="91241" y2="54497"/>
                        <a14:backgroundMark x1="29197" y1="91005" x2="29197" y2="91005"/>
                        <a14:backgroundMark x1="80779" y1="90829" x2="80779" y2="90829"/>
                        <a14:backgroundMark x1="17518" y1="84832" x2="17518" y2="84832"/>
                        <a14:backgroundMark x1="81509" y1="88889" x2="81509" y2="88889"/>
                        <a14:backgroundMark x1="21168" y1="84656" x2="21168" y2="84656"/>
                        <a14:backgroundMark x1="35036" y1="12698" x2="35036" y2="12698"/>
                        <a14:backgroundMark x1="52798" y1="11287" x2="52798" y2="11287"/>
                      </a14:backgroundRemoval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30" y="1369104"/>
            <a:ext cx="3006439" cy="4148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6" name="Picture 2" descr="http://www.conabio.gob.mx/remib/doctos/imagenes/logo_encb-ipn.gif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962" y="1465540"/>
            <a:ext cx="3427486" cy="3998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9" t="3367" r="3254" b="5489"/>
          <a:stretch/>
        </p:blipFill>
        <p:spPr>
          <a:xfrm>
            <a:off x="1139038" y="1493383"/>
            <a:ext cx="6879224" cy="372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76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b="1" dirty="0" smtClean="0"/>
              <a:t>¿Qué es Biológicas Niños?</a:t>
            </a:r>
            <a:r>
              <a:rPr lang="es-MX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75656" y="1628800"/>
            <a:ext cx="6491064" cy="168478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dirty="0" err="1" smtClean="0"/>
              <a:t>Es</a:t>
            </a:r>
            <a:r>
              <a:rPr lang="en-US" dirty="0" smtClean="0"/>
              <a:t> un </a:t>
            </a:r>
            <a:r>
              <a:rPr lang="en-US" dirty="0" err="1" smtClean="0"/>
              <a:t>evento</a:t>
            </a:r>
            <a:r>
              <a:rPr lang="en-US" dirty="0" smtClean="0"/>
              <a:t> </a:t>
            </a:r>
            <a:r>
              <a:rPr lang="en-US" dirty="0" err="1" smtClean="0"/>
              <a:t>dirigido</a:t>
            </a:r>
            <a:r>
              <a:rPr lang="en-US" dirty="0" smtClean="0"/>
              <a:t> a la </a:t>
            </a:r>
            <a:r>
              <a:rPr lang="en-US" dirty="0" err="1" smtClean="0"/>
              <a:t>sociedad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tiene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finalidad</a:t>
            </a:r>
            <a:r>
              <a:rPr lang="en-US" dirty="0" smtClean="0"/>
              <a:t> </a:t>
            </a:r>
            <a:r>
              <a:rPr lang="en-US" dirty="0" err="1" smtClean="0"/>
              <a:t>acercar</a:t>
            </a:r>
            <a:r>
              <a:rPr lang="en-US" dirty="0" smtClean="0"/>
              <a:t> parte de la </a:t>
            </a:r>
            <a:r>
              <a:rPr lang="en-US" dirty="0" err="1" smtClean="0"/>
              <a:t>ciencia</a:t>
            </a:r>
            <a:r>
              <a:rPr lang="en-US" dirty="0" smtClean="0"/>
              <a:t> y </a:t>
            </a:r>
            <a:r>
              <a:rPr lang="en-US" dirty="0" err="1" smtClean="0"/>
              <a:t>tecnología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se </a:t>
            </a:r>
            <a:r>
              <a:rPr lang="en-US" dirty="0" err="1" smtClean="0"/>
              <a:t>imparte</a:t>
            </a:r>
            <a:r>
              <a:rPr lang="en-US" dirty="0" smtClean="0"/>
              <a:t> y </a:t>
            </a:r>
            <a:r>
              <a:rPr lang="en-US" dirty="0" err="1" smtClean="0"/>
              <a:t>desarolla</a:t>
            </a:r>
            <a:r>
              <a:rPr lang="en-US" dirty="0" smtClean="0"/>
              <a:t>  en el IPN.</a:t>
            </a:r>
            <a:endParaRPr lang="es-MX" dirty="0"/>
          </a:p>
        </p:txBody>
      </p:sp>
      <p:sp>
        <p:nvSpPr>
          <p:cNvPr id="5" name="2 Marcador de contenido"/>
          <p:cNvSpPr>
            <a:spLocks noGrp="1"/>
          </p:cNvSpPr>
          <p:nvPr>
            <p:ph sz="half" idx="1"/>
          </p:nvPr>
        </p:nvSpPr>
        <p:spPr>
          <a:xfrm>
            <a:off x="395536" y="3284984"/>
            <a:ext cx="7776864" cy="29809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MX" sz="2000" b="1" dirty="0" smtClean="0"/>
              <a:t>Misión</a:t>
            </a:r>
            <a:endParaRPr lang="en-US" sz="2000" dirty="0"/>
          </a:p>
          <a:p>
            <a:pPr marL="0" indent="0" algn="just">
              <a:buNone/>
            </a:pPr>
            <a:r>
              <a:rPr lang="es-MX" sz="2000" dirty="0"/>
              <a:t>Desarrollar el conocimiento </a:t>
            </a:r>
            <a:r>
              <a:rPr lang="es-MX" sz="2000" dirty="0" smtClean="0"/>
              <a:t>científico y tecnológico </a:t>
            </a:r>
            <a:r>
              <a:rPr lang="es-MX" sz="2000" dirty="0"/>
              <a:t>en los niños y jóvenes a través de proyectos de calidad, comprometidos con la mejora a su educación para la transformación social, </a:t>
            </a:r>
            <a:r>
              <a:rPr lang="es-MX" sz="2000" dirty="0" smtClean="0"/>
              <a:t>cultural, científica y tecnológica </a:t>
            </a:r>
            <a:r>
              <a:rPr lang="es-MX" sz="2000" dirty="0"/>
              <a:t>del país</a:t>
            </a:r>
            <a:r>
              <a:rPr lang="es-MX" sz="2000" dirty="0" smtClean="0"/>
              <a:t>.</a:t>
            </a:r>
            <a:endParaRPr lang="en-US" sz="2000" dirty="0"/>
          </a:p>
        </p:txBody>
      </p:sp>
      <p:grpSp>
        <p:nvGrpSpPr>
          <p:cNvPr id="6" name="5 Grupo"/>
          <p:cNvGrpSpPr/>
          <p:nvPr/>
        </p:nvGrpSpPr>
        <p:grpSpPr>
          <a:xfrm>
            <a:off x="221537" y="5263205"/>
            <a:ext cx="1458218" cy="1506199"/>
            <a:chOff x="221537" y="5263205"/>
            <a:chExt cx="1458218" cy="1506199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813"/>
            <a:stretch/>
          </p:blipFill>
          <p:spPr bwMode="auto">
            <a:xfrm>
              <a:off x="251520" y="5263205"/>
              <a:ext cx="720080" cy="1458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813"/>
            <a:stretch/>
          </p:blipFill>
          <p:spPr bwMode="auto">
            <a:xfrm rot="1821917">
              <a:off x="403920" y="5311186"/>
              <a:ext cx="720080" cy="1458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813"/>
            <a:stretch/>
          </p:blipFill>
          <p:spPr bwMode="auto">
            <a:xfrm rot="3881705">
              <a:off x="590606" y="5526299"/>
              <a:ext cx="720080" cy="1458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95" t="-2069" r="3091" b="1"/>
          <a:stretch/>
        </p:blipFill>
        <p:spPr bwMode="auto">
          <a:xfrm>
            <a:off x="7668344" y="4509120"/>
            <a:ext cx="1151599" cy="2040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474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sz="half" idx="2"/>
          </p:nvPr>
        </p:nvSpPr>
        <p:spPr>
          <a:xfrm>
            <a:off x="827584" y="1052736"/>
            <a:ext cx="7494984" cy="2941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2000" b="1" dirty="0" smtClean="0"/>
              <a:t>Visión</a:t>
            </a:r>
            <a:endParaRPr lang="en-US" sz="2000" dirty="0" smtClean="0"/>
          </a:p>
          <a:p>
            <a:pPr marL="0" indent="0" algn="just">
              <a:buNone/>
            </a:pPr>
            <a:r>
              <a:rPr lang="es-MX" sz="2400" dirty="0" smtClean="0"/>
              <a:t>Convertirse en la mejor y más importante feria científica infantil y juvenil en el Instituto Politécnico Nacional y en la República Mexicana, siendo reconocida por tener la más alta calidad en sus proyectos creando un nuevo enfoque científico y tecnológico en los niños y jóvenes.</a:t>
            </a:r>
            <a:endParaRPr lang="en-US" sz="2400" dirty="0" smtClean="0"/>
          </a:p>
          <a:p>
            <a:pPr marL="0" indent="0">
              <a:buNone/>
            </a:pPr>
            <a:endParaRPr lang="es-ES" sz="2000" dirty="0" smtClean="0"/>
          </a:p>
          <a:p>
            <a:endParaRPr lang="es-ES" sz="2000" dirty="0"/>
          </a:p>
        </p:txBody>
      </p:sp>
      <p:grpSp>
        <p:nvGrpSpPr>
          <p:cNvPr id="9" name="8 Grupo"/>
          <p:cNvGrpSpPr/>
          <p:nvPr/>
        </p:nvGrpSpPr>
        <p:grpSpPr>
          <a:xfrm>
            <a:off x="221537" y="5263205"/>
            <a:ext cx="1458218" cy="1506199"/>
            <a:chOff x="221537" y="5263205"/>
            <a:chExt cx="1458218" cy="1506199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813"/>
            <a:stretch/>
          </p:blipFill>
          <p:spPr bwMode="auto">
            <a:xfrm>
              <a:off x="251520" y="5263205"/>
              <a:ext cx="720080" cy="1458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813"/>
            <a:stretch/>
          </p:blipFill>
          <p:spPr bwMode="auto">
            <a:xfrm rot="1821917">
              <a:off x="403920" y="5311186"/>
              <a:ext cx="720080" cy="1458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813"/>
            <a:stretch/>
          </p:blipFill>
          <p:spPr bwMode="auto">
            <a:xfrm rot="3881705">
              <a:off x="590606" y="5526299"/>
              <a:ext cx="720080" cy="1458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10" name="9 Rectángulo"/>
          <p:cNvSpPr/>
          <p:nvPr/>
        </p:nvSpPr>
        <p:spPr>
          <a:xfrm>
            <a:off x="2304256" y="3919100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000" b="1" dirty="0" smtClean="0"/>
              <a:t>¿Qué se realiza?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 smtClean="0"/>
              <a:t>Experimentos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 smtClean="0"/>
              <a:t>Talleres</a:t>
            </a:r>
            <a:endParaRPr lang="es-E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/>
              <a:t>Exposición de carteles “Adicciones”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 smtClean="0"/>
              <a:t>Obra </a:t>
            </a:r>
            <a:r>
              <a:rPr lang="es-ES" sz="2000" dirty="0"/>
              <a:t>de teatro con el tema de seguridad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 smtClean="0"/>
              <a:t>Show </a:t>
            </a:r>
            <a:r>
              <a:rPr lang="es-ES" sz="2000" dirty="0"/>
              <a:t>del monociclo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 smtClean="0"/>
              <a:t>Show </a:t>
            </a:r>
            <a:r>
              <a:rPr lang="es-ES" sz="2000" dirty="0"/>
              <a:t>de la ciencia (</a:t>
            </a:r>
            <a:r>
              <a:rPr lang="es-ES" sz="2000" dirty="0" err="1"/>
              <a:t>CEDICyT</a:t>
            </a:r>
            <a:r>
              <a:rPr lang="es-ES" sz="2000" dirty="0"/>
              <a:t>) 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95" t="-2069" r="3091" b="1"/>
          <a:stretch/>
        </p:blipFill>
        <p:spPr bwMode="auto">
          <a:xfrm>
            <a:off x="7668344" y="4509120"/>
            <a:ext cx="1151599" cy="2040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797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Image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521753"/>
              </p:ext>
            </p:extLst>
          </p:nvPr>
        </p:nvGraphicFramePr>
        <p:xfrm>
          <a:off x="262581" y="1052736"/>
          <a:ext cx="6192422" cy="2594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6 Rectángulo"/>
          <p:cNvSpPr/>
          <p:nvPr/>
        </p:nvSpPr>
        <p:spPr>
          <a:xfrm>
            <a:off x="541690" y="3645024"/>
            <a:ext cx="30557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400" b="1" dirty="0"/>
              <a:t>Fig. </a:t>
            </a:r>
            <a:r>
              <a:rPr lang="es-MX" sz="1400" b="1" dirty="0" smtClean="0"/>
              <a:t>1.</a:t>
            </a:r>
            <a:r>
              <a:rPr lang="es-MX" sz="1400" dirty="0" smtClean="0"/>
              <a:t> </a:t>
            </a:r>
            <a:r>
              <a:rPr lang="es-MX" sz="1400" dirty="0"/>
              <a:t>Porcentaje de </a:t>
            </a:r>
            <a:r>
              <a:rPr lang="es-MX" sz="1400" dirty="0" smtClean="0"/>
              <a:t>asistentes</a:t>
            </a:r>
            <a:r>
              <a:rPr lang="es-MX" sz="1400" dirty="0"/>
              <a:t> </a:t>
            </a:r>
            <a:r>
              <a:rPr lang="es-MX" sz="1400" dirty="0" smtClean="0"/>
              <a:t>BN2013</a:t>
            </a:r>
          </a:p>
        </p:txBody>
      </p:sp>
      <p:sp>
        <p:nvSpPr>
          <p:cNvPr id="8" name="7 Rectángulo"/>
          <p:cNvSpPr/>
          <p:nvPr/>
        </p:nvSpPr>
        <p:spPr>
          <a:xfrm>
            <a:off x="1043608" y="4437112"/>
            <a:ext cx="14939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2000" b="1" dirty="0"/>
          </a:p>
          <a:p>
            <a:r>
              <a:rPr lang="es-ES" sz="4000" b="1" dirty="0" smtClean="0"/>
              <a:t>1,968</a:t>
            </a:r>
            <a:r>
              <a:rPr lang="es-ES" sz="2000" b="1" dirty="0" smtClean="0"/>
              <a:t> asistentes </a:t>
            </a:r>
            <a:endParaRPr lang="es-ES" sz="2000" b="1" dirty="0"/>
          </a:p>
        </p:txBody>
      </p:sp>
      <p:sp>
        <p:nvSpPr>
          <p:cNvPr id="10" name="9 Abrir llave"/>
          <p:cNvSpPr/>
          <p:nvPr/>
        </p:nvSpPr>
        <p:spPr>
          <a:xfrm>
            <a:off x="2400328" y="4365104"/>
            <a:ext cx="155448" cy="1872208"/>
          </a:xfrm>
          <a:prstGeom prst="leftBrac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10 Rectángulo"/>
          <p:cNvSpPr/>
          <p:nvPr/>
        </p:nvSpPr>
        <p:spPr>
          <a:xfrm>
            <a:off x="2646038" y="4543960"/>
            <a:ext cx="387017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Volanteo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Facebook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Radio ENCB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Plotters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Sociedad Mexicana de Inmunología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95" t="-2069" r="3091" b="1"/>
          <a:stretch/>
        </p:blipFill>
        <p:spPr bwMode="auto">
          <a:xfrm>
            <a:off x="7668345" y="5098831"/>
            <a:ext cx="818758" cy="1450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13771" y="332656"/>
            <a:ext cx="90302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 smtClean="0">
                <a:solidFill>
                  <a:srgbClr val="7030A0"/>
                </a:solidFill>
                <a:latin typeface="Forte" panose="03060902040502070203" pitchFamily="66" charset="0"/>
              </a:rPr>
              <a:t>RESULTADOS DE LA PRIMERA EDICIÓN (ABRIL 2013)</a:t>
            </a:r>
            <a:endParaRPr lang="es-MX" sz="2800" dirty="0">
              <a:solidFill>
                <a:srgbClr val="7030A0"/>
              </a:solidFill>
              <a:latin typeface="Forte" panose="03060902040502070203" pitchFamily="66" charset="0"/>
            </a:endParaRPr>
          </a:p>
        </p:txBody>
      </p:sp>
      <p:pic>
        <p:nvPicPr>
          <p:cNvPr id="1026" name="Picture 2" descr="C:\Users\User\Downloads\1263060_293755350766936_322714011_o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93" t="40901" r="27384" b="28633"/>
          <a:stretch/>
        </p:blipFill>
        <p:spPr bwMode="auto">
          <a:xfrm>
            <a:off x="3995936" y="2449258"/>
            <a:ext cx="4995289" cy="2352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6228184" y="1292406"/>
            <a:ext cx="24674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lain" startAt="54"/>
            </a:pPr>
            <a:r>
              <a:rPr lang="es-MX" dirty="0" smtClean="0"/>
              <a:t>Experimentos/ Taller</a:t>
            </a:r>
          </a:p>
          <a:p>
            <a:r>
              <a:rPr lang="es-MX" dirty="0" smtClean="0"/>
              <a:t>Química</a:t>
            </a:r>
          </a:p>
          <a:p>
            <a:r>
              <a:rPr lang="es-MX" dirty="0" smtClean="0"/>
              <a:t>Física </a:t>
            </a:r>
          </a:p>
          <a:p>
            <a:r>
              <a:rPr lang="es-MX" dirty="0" smtClean="0"/>
              <a:t>Biología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1131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1" t="82685" r="78537" b="11794"/>
          <a:stretch/>
        </p:blipFill>
        <p:spPr bwMode="auto">
          <a:xfrm>
            <a:off x="35442" y="5013176"/>
            <a:ext cx="1889488" cy="40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5" t="65625" r="85390" b="25168"/>
          <a:stretch/>
        </p:blipFill>
        <p:spPr bwMode="auto">
          <a:xfrm>
            <a:off x="556815" y="3076060"/>
            <a:ext cx="1007807" cy="673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5" t="65625" r="79533" b="25168"/>
          <a:stretch/>
        </p:blipFill>
        <p:spPr bwMode="auto">
          <a:xfrm>
            <a:off x="8001642" y="311305"/>
            <a:ext cx="812346" cy="957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2" t="65623" r="65289" b="25099"/>
          <a:stretch/>
        </p:blipFill>
        <p:spPr bwMode="auto">
          <a:xfrm>
            <a:off x="7487696" y="2924944"/>
            <a:ext cx="1653613" cy="678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97" t="65625" r="54421" b="25043"/>
          <a:stretch/>
        </p:blipFill>
        <p:spPr bwMode="auto">
          <a:xfrm>
            <a:off x="104402" y="302176"/>
            <a:ext cx="1912632" cy="96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6" t="81956" r="67228" b="12399"/>
          <a:stretch/>
        </p:blipFill>
        <p:spPr bwMode="auto">
          <a:xfrm>
            <a:off x="220644" y="5373216"/>
            <a:ext cx="1519084" cy="412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72" t="81956" r="55553" b="12399"/>
          <a:stretch/>
        </p:blipFill>
        <p:spPr bwMode="auto">
          <a:xfrm>
            <a:off x="301176" y="5733256"/>
            <a:ext cx="1519084" cy="412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017034" y="942507"/>
            <a:ext cx="313103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s-ES" b="1" dirty="0">
                <a:solidFill>
                  <a:srgbClr val="7030A0"/>
                </a:solidFill>
                <a:latin typeface="Baskerville Old Face" panose="02020602080505020303" pitchFamily="18" charset="0"/>
              </a:rPr>
              <a:t>¡TRAE A TUS PEQUEÑOS GENIOS!</a:t>
            </a:r>
            <a:endParaRPr lang="es-MX" dirty="0">
              <a:solidFill>
                <a:srgbClr val="7030A0"/>
              </a:solidFill>
              <a:latin typeface="Baskerville Old Face" panose="02020602080505020303" pitchFamily="18" charset="0"/>
            </a:endParaRPr>
          </a:p>
          <a:p>
            <a:pPr algn="just" fontAlgn="base"/>
            <a:r>
              <a:rPr lang="es-ES" dirty="0">
                <a:solidFill>
                  <a:srgbClr val="7030A0"/>
                </a:solidFill>
                <a:latin typeface="Baskerville Old Face" panose="02020602080505020303" pitchFamily="18" charset="0"/>
              </a:rPr>
              <a:t>Conoce lo maravilloso de la ciencia, con experimentos, talleres  y actividades ágiles  y sencillas que te divertirán.</a:t>
            </a:r>
            <a:endParaRPr lang="es-MX" dirty="0">
              <a:solidFill>
                <a:srgbClr val="7030A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435095" y="1373394"/>
            <a:ext cx="324136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s-ES" sz="2000" dirty="0" smtClean="0">
                <a:solidFill>
                  <a:srgbClr val="7030A0"/>
                </a:solidFill>
                <a:latin typeface="Baskerville Old Face" panose="02020602080505020303" pitchFamily="18" charset="0"/>
              </a:rPr>
              <a:t>Sábado </a:t>
            </a:r>
            <a:r>
              <a:rPr lang="es-ES" sz="2000" dirty="0">
                <a:solidFill>
                  <a:srgbClr val="7030A0"/>
                </a:solidFill>
                <a:latin typeface="Baskerville Old Face" panose="02020602080505020303" pitchFamily="18" charset="0"/>
              </a:rPr>
              <a:t>26 y Domingo 27 de Abril de 10:00 a 17:00 </a:t>
            </a:r>
            <a:r>
              <a:rPr lang="es-ES" sz="2000" dirty="0" err="1">
                <a:solidFill>
                  <a:srgbClr val="7030A0"/>
                </a:solidFill>
                <a:latin typeface="Baskerville Old Face" panose="02020602080505020303" pitchFamily="18" charset="0"/>
              </a:rPr>
              <a:t>hrs</a:t>
            </a:r>
            <a:r>
              <a:rPr lang="es-ES" sz="2000" dirty="0">
                <a:solidFill>
                  <a:srgbClr val="7030A0"/>
                </a:solidFill>
                <a:latin typeface="Baskerville Old Face" panose="02020602080505020303" pitchFamily="18" charset="0"/>
              </a:rPr>
              <a:t>. </a:t>
            </a:r>
            <a:endParaRPr lang="es-ES" sz="2000" dirty="0" smtClean="0">
              <a:solidFill>
                <a:srgbClr val="7030A0"/>
              </a:solidFill>
              <a:latin typeface="Baskerville Old Face" panose="02020602080505020303" pitchFamily="18" charset="0"/>
            </a:endParaRPr>
          </a:p>
          <a:p>
            <a:pPr fontAlgn="base"/>
            <a:endParaRPr lang="es-ES" sz="2000" dirty="0" smtClean="0">
              <a:solidFill>
                <a:srgbClr val="7030A0"/>
              </a:solidFill>
              <a:latin typeface="Baskerville Old Face" panose="02020602080505020303" pitchFamily="18" charset="0"/>
            </a:endParaRPr>
          </a:p>
          <a:p>
            <a:pPr fontAlgn="base"/>
            <a:r>
              <a:rPr lang="es-ES" sz="2000" dirty="0" smtClean="0">
                <a:solidFill>
                  <a:srgbClr val="7030A0"/>
                </a:solidFill>
                <a:latin typeface="Baskerville Old Face" panose="02020602080505020303" pitchFamily="18" charset="0"/>
              </a:rPr>
              <a:t>ENCB </a:t>
            </a:r>
            <a:r>
              <a:rPr lang="es-ES" sz="2000" dirty="0">
                <a:solidFill>
                  <a:srgbClr val="7030A0"/>
                </a:solidFill>
                <a:latin typeface="Baskerville Old Face" panose="02020602080505020303" pitchFamily="18" charset="0"/>
              </a:rPr>
              <a:t>campus Zacatenco.</a:t>
            </a:r>
            <a:r>
              <a:rPr lang="es-ES" sz="2000" b="1" dirty="0">
                <a:solidFill>
                  <a:srgbClr val="7030A0"/>
                </a:solidFill>
                <a:latin typeface="Baskerville Old Face" panose="02020602080505020303" pitchFamily="18" charset="0"/>
              </a:rPr>
              <a:t> </a:t>
            </a:r>
            <a:endParaRPr lang="es-MX" sz="2000" dirty="0">
              <a:solidFill>
                <a:srgbClr val="7030A0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20" name="19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390" y="3099481"/>
            <a:ext cx="3686175" cy="30467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12 Rectángulo"/>
          <p:cNvSpPr/>
          <p:nvPr/>
        </p:nvSpPr>
        <p:spPr>
          <a:xfrm>
            <a:off x="6046756" y="4385901"/>
            <a:ext cx="26642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s-ES" sz="2800" b="1" dirty="0">
                <a:solidFill>
                  <a:srgbClr val="7030A0"/>
                </a:solidFill>
                <a:latin typeface="Forte" panose="03060902040502070203" pitchFamily="66" charset="0"/>
              </a:rPr>
              <a:t>¡Te esperamos!</a:t>
            </a:r>
            <a:endParaRPr lang="es-MX" sz="2800" dirty="0">
              <a:solidFill>
                <a:srgbClr val="7030A0"/>
              </a:solidFill>
              <a:latin typeface="Forte" panose="03060902040502070203" pitchFamily="66" charset="0"/>
            </a:endParaRPr>
          </a:p>
          <a:p>
            <a:pPr algn="ctr" fontAlgn="base"/>
            <a:r>
              <a:rPr lang="es-ES" sz="2800" b="1" dirty="0">
                <a:solidFill>
                  <a:srgbClr val="7030A0"/>
                </a:solidFill>
                <a:latin typeface="Forte" panose="03060902040502070203" pitchFamily="66" charset="0"/>
              </a:rPr>
              <a:t>ENTRADA LIBRE </a:t>
            </a:r>
            <a:endParaRPr lang="es-MX" sz="2800" dirty="0">
              <a:solidFill>
                <a:srgbClr val="7030A0"/>
              </a:solidFill>
              <a:latin typeface="Forte" panose="03060902040502070203" pitchFamily="66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3503141" y="311305"/>
            <a:ext cx="24502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 smtClean="0">
                <a:solidFill>
                  <a:srgbClr val="7030A0"/>
                </a:solidFill>
                <a:latin typeface="Broadway" panose="04040905080B02020502" pitchFamily="82" charset="0"/>
              </a:rPr>
              <a:t>INVITACIÓN</a:t>
            </a:r>
            <a:endParaRPr lang="es-MX" sz="2800" dirty="0">
              <a:solidFill>
                <a:srgbClr val="7030A0"/>
              </a:solidFill>
              <a:latin typeface="Broadway" panose="04040905080B020205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35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245</Words>
  <Application>Microsoft Office PowerPoint</Application>
  <PresentationFormat>Presentación en pantalla (4:3)</PresentationFormat>
  <Paragraphs>38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Presentación de PowerPoint</vt:lpstr>
      <vt:lpstr>Instituto Politécnico Nacional Escuela Nacional de Ciencias Biológicas “La técnica al servicio de la patria”</vt:lpstr>
      <vt:lpstr>¿Qué es Biológicas Niños?  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User</cp:lastModifiedBy>
  <cp:revision>9</cp:revision>
  <dcterms:created xsi:type="dcterms:W3CDTF">2014-02-28T06:58:52Z</dcterms:created>
  <dcterms:modified xsi:type="dcterms:W3CDTF">2014-02-28T08:17:44Z</dcterms:modified>
</cp:coreProperties>
</file>