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8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9" r:id="rId21"/>
    <p:sldId id="274" r:id="rId22"/>
    <p:sldId id="277" r:id="rId23"/>
    <p:sldId id="278" r:id="rId24"/>
    <p:sldId id="282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A35E7-37CC-4067-868C-DEB10CE22659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3C9C-A914-476E-872C-0EF4754732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556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3C9C-A914-476E-872C-0EF475473280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3C9C-A914-476E-872C-0EF47547328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5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E794A-A997-48EB-A599-D49DE21E33B5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DF965-7179-4E0B-AA87-EF4DAA329ACB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ages?q=viajes&amp;oe=utf-8&amp;rls=org.mozilla:es-ES:official&amp;client=firefoxa&amp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AGENCIA DE VIAJES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429124" y="5214950"/>
            <a:ext cx="4357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C.P. MARIA GUADALUPE SANCHEZ CAZARES</a:t>
            </a:r>
            <a:endParaRPr lang="es-ES" sz="1500" dirty="0"/>
          </a:p>
        </p:txBody>
      </p:sp>
      <p:pic>
        <p:nvPicPr>
          <p:cNvPr id="4" name="Agencia de viajes">
            <a:hlinkClick r:id="" action="ppaction://media"/>
          </p:cNvPr>
          <p:cNvPicPr>
            <a:picLocks noRot="1" noChangeAspect="1"/>
          </p:cNvPicPr>
          <p:nvPr>
            <a:wavAudioFile r:embed="rId1" name="Agencia de viajes"/>
          </p:nvPr>
        </p:nvPicPr>
        <p:blipFill>
          <a:blip r:embed="rId3" cstate="print"/>
          <a:stretch>
            <a:fillRect/>
          </a:stretch>
        </p:blipFill>
        <p:spPr>
          <a:xfrm>
            <a:off x="7884368" y="602128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739775"/>
            <a:ext cx="86090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Organizacional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La función organizacional está gestionada por tour operadores y agencias mayoristas. Para llevarla a cabo se tienen que cumplir algunos puntos:</a:t>
            </a:r>
          </a:p>
          <a:p>
            <a:r>
              <a:rPr lang="es-MX" dirty="0" smtClean="0"/>
              <a:t>Se tiene que hacer una investigación permanente de los mercados para conocer las tendencias y necesidades de los clientes, así como también las ofertas de la competencia.</a:t>
            </a:r>
          </a:p>
          <a:p>
            <a:r>
              <a:rPr lang="es-MX" dirty="0" smtClean="0"/>
              <a:t>La agencia debe ser creativa para diseñar nuevos productos que le permitan diferenciarse de la competencia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20880" cy="52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Técnica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398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Se refiere a que la agencia proyecte, elabore y ponga en marcha productos turísticos. Para ello es necesario realizar las siguientes actividades: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Planear el programa que se pretende llevar a cabo, por ejemplo si el cliente desea viajar a un determinado sitio, la agencia tiene que investigar todo lo que se refiere al lugar: como llegar, en cuanto tiempo, mejor opción para hospedarse, que lugares de interés tiene, el costo del viaje, etc.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Diseñar viajes, para ello hay que investigar con los proveedores, tener varias alternativas y realizar las contrataciones necesarias.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Organización y distribución de las plazas, asegurándose de vender solo las que vengan.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Tener el control de las operaciones, estar al tanto de como se va desarrollando el viaje</a:t>
            </a:r>
          </a:p>
          <a:p>
            <a:pPr algn="just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Función Administrativa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Esta función abarca la planificación, organización mando y control de todas las actividades que se realizan en la agencia; algunas sobre todo las grandes empresas tiene departamentos que llevan a cabo estas funciones, en cambio para las pequeñas quien las realiza es el director.</a:t>
            </a:r>
          </a:p>
          <a:p>
            <a:pPr algn="just"/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Comercial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Se pretende conectar la empresa con el exterior, contactando por un lado con los proveedores y por otro con los consumidores. Mejorar las condiciones de ventas y compra de la empresa.</a:t>
            </a:r>
          </a:p>
          <a:p>
            <a:pPr algn="just"/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4" y="3789040"/>
            <a:ext cx="330554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Financiera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Mejorar la administración de los recursos económicos de la empresa, para esto es necesario: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Conocer y analizar la estructura económica-financiera de la empresa.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Realizar los presupuestos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Establecer un método adecuado de ingreso y gastos y de cobros y pagos.</a:t>
            </a: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3136"/>
            <a:ext cx="3168352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Las agencias de viajes proporcionan: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Viajes de Vacaciones.</a:t>
            </a:r>
          </a:p>
          <a:p>
            <a:r>
              <a:rPr lang="es-MX" dirty="0" smtClean="0"/>
              <a:t>Viajes doméstico independiente.</a:t>
            </a:r>
          </a:p>
          <a:p>
            <a:r>
              <a:rPr lang="es-MX" dirty="0" smtClean="0"/>
              <a:t>Viaje sencillo.</a:t>
            </a:r>
          </a:p>
          <a:p>
            <a:r>
              <a:rPr lang="es-MX" dirty="0" smtClean="0"/>
              <a:t>Viaje Sentimental.</a:t>
            </a:r>
          </a:p>
          <a:p>
            <a:r>
              <a:rPr lang="es-MX" dirty="0" smtClean="0"/>
              <a:t>Viaje de todo incluido.</a:t>
            </a:r>
          </a:p>
          <a:p>
            <a:r>
              <a:rPr lang="es-MX" dirty="0" smtClean="0"/>
              <a:t>Viajeros de tránsito.</a:t>
            </a:r>
          </a:p>
          <a:p>
            <a:r>
              <a:rPr lang="es-MX" dirty="0" smtClean="0"/>
              <a:t>Viajero solitario.</a:t>
            </a:r>
          </a:p>
          <a:p>
            <a:r>
              <a:rPr lang="es-MX" dirty="0" smtClean="0"/>
              <a:t>Viaje de familiarización.</a:t>
            </a:r>
          </a:p>
          <a:p>
            <a:r>
              <a:rPr lang="es-MX" dirty="0" smtClean="0"/>
              <a:t>Viajes de incentivo.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5658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Venta de boletos rutas nacionales</a:t>
            </a:r>
          </a:p>
          <a:p>
            <a:r>
              <a:rPr lang="es-MX" dirty="0" smtClean="0"/>
              <a:t>Venta de boletos rutas internacionales</a:t>
            </a:r>
          </a:p>
          <a:p>
            <a:r>
              <a:rPr lang="es-MX" dirty="0" smtClean="0"/>
              <a:t>Reservación de hoteles</a:t>
            </a:r>
          </a:p>
          <a:p>
            <a:r>
              <a:rPr lang="es-MX" dirty="0" smtClean="0"/>
              <a:t>Reservación de auto</a:t>
            </a:r>
          </a:p>
          <a:p>
            <a:r>
              <a:rPr lang="es-MX" dirty="0" smtClean="0"/>
              <a:t>Venta de boletos de barco</a:t>
            </a:r>
          </a:p>
          <a:p>
            <a:r>
              <a:rPr lang="es-MX" dirty="0" smtClean="0"/>
              <a:t>Venta de boletos de tren</a:t>
            </a:r>
          </a:p>
          <a:p>
            <a:r>
              <a:rPr lang="es-MX" dirty="0" smtClean="0"/>
              <a:t>Venta de tours</a:t>
            </a:r>
          </a:p>
          <a:p>
            <a:r>
              <a:rPr lang="es-MX" dirty="0" smtClean="0"/>
              <a:t>Venta de traslados</a:t>
            </a:r>
          </a:p>
          <a:p>
            <a:r>
              <a:rPr lang="es-MX" dirty="0" smtClean="0"/>
              <a:t>Paquetes con servicios integrados de otras agencias</a:t>
            </a:r>
          </a:p>
          <a:p>
            <a:r>
              <a:rPr lang="es-MX" dirty="0" smtClean="0"/>
              <a:t>Paquetes con servicios integrados propios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3843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212" y="548680"/>
            <a:ext cx="24669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Esquema básico de los canales de distribución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348880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Transporte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419872" y="2348880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Hotel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5580112" y="2348880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Traslados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7308304" y="2348880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Tours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3707904" y="364502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Agencia de viajes</a:t>
            </a:r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3707904" y="5013176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Turistas</a:t>
            </a:r>
            <a:endParaRPr lang="es-MX" dirty="0"/>
          </a:p>
        </p:txBody>
      </p:sp>
      <p:cxnSp>
        <p:nvCxnSpPr>
          <p:cNvPr id="16" name="15 Conector recto"/>
          <p:cNvCxnSpPr>
            <a:stCxn id="4" idx="2"/>
          </p:cNvCxnSpPr>
          <p:nvPr/>
        </p:nvCxnSpPr>
        <p:spPr>
          <a:xfrm rot="16200000" flipH="1">
            <a:off x="809582" y="4131078"/>
            <a:ext cx="216024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12" idx="1"/>
          </p:cNvCxnSpPr>
          <p:nvPr/>
        </p:nvCxnSpPr>
        <p:spPr>
          <a:xfrm flipV="1">
            <a:off x="1907704" y="5193196"/>
            <a:ext cx="180020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rot="5400000">
            <a:off x="6840252" y="4185084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endCxn id="12" idx="3"/>
          </p:cNvCxnSpPr>
          <p:nvPr/>
        </p:nvCxnSpPr>
        <p:spPr>
          <a:xfrm rot="10800000">
            <a:off x="5436096" y="5193196"/>
            <a:ext cx="252028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5" idx="1"/>
          </p:cNvCxnSpPr>
          <p:nvPr/>
        </p:nvCxnSpPr>
        <p:spPr>
          <a:xfrm rot="10800000" flipV="1">
            <a:off x="2771800" y="2708920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6200000" flipH="1">
            <a:off x="2519772" y="3969060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2"/>
          </p:cNvCxnSpPr>
          <p:nvPr/>
        </p:nvCxnSpPr>
        <p:spPr>
          <a:xfrm rot="16200000" flipH="1">
            <a:off x="6012160" y="335699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endCxn id="12" idx="3"/>
          </p:cNvCxnSpPr>
          <p:nvPr/>
        </p:nvCxnSpPr>
        <p:spPr>
          <a:xfrm rot="10800000" flipV="1">
            <a:off x="5436096" y="4005064"/>
            <a:ext cx="1224136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1" idx="2"/>
          </p:cNvCxnSpPr>
          <p:nvPr/>
        </p:nvCxnSpPr>
        <p:spPr>
          <a:xfrm rot="5400000">
            <a:off x="4229962" y="4635134"/>
            <a:ext cx="57606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4" idx="2"/>
          </p:cNvCxnSpPr>
          <p:nvPr/>
        </p:nvCxnSpPr>
        <p:spPr>
          <a:xfrm rot="16200000" flipH="1">
            <a:off x="2393758" y="2546902"/>
            <a:ext cx="720080" cy="1764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5" idx="2"/>
          </p:cNvCxnSpPr>
          <p:nvPr/>
        </p:nvCxnSpPr>
        <p:spPr>
          <a:xfrm rot="5400000">
            <a:off x="3977934" y="3302986"/>
            <a:ext cx="50405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10800000" flipV="1">
            <a:off x="5292080" y="314096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endCxn id="11" idx="3"/>
          </p:cNvCxnSpPr>
          <p:nvPr/>
        </p:nvCxnSpPr>
        <p:spPr>
          <a:xfrm rot="10800000" flipV="1">
            <a:off x="5364088" y="3140968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Paquete Turístico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Alojamiento</a:t>
            </a:r>
          </a:p>
          <a:p>
            <a:r>
              <a:rPr lang="es-MX" dirty="0" smtClean="0"/>
              <a:t>Traslados</a:t>
            </a:r>
          </a:p>
          <a:p>
            <a:r>
              <a:rPr lang="es-MX" dirty="0" smtClean="0"/>
              <a:t>Excursiones</a:t>
            </a:r>
          </a:p>
          <a:p>
            <a:r>
              <a:rPr lang="es-MX" dirty="0" smtClean="0"/>
              <a:t>Comidas</a:t>
            </a:r>
          </a:p>
          <a:p>
            <a:r>
              <a:rPr lang="es-MX" dirty="0" smtClean="0"/>
              <a:t>Transporte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92072"/>
            <a:ext cx="3240360" cy="20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4046190"/>
            <a:ext cx="334837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Clasificación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Mayoristas: son las que organizan, elaboran y ofrecen toda clase de servicios y viajes combinados para su venta a las minoristas. Las mayoristas no pueden ofrecerlos directamente al consumidor, por lo tanto son las minoristas quienes las ofrecen.</a:t>
            </a:r>
          </a:p>
          <a:p>
            <a:endParaRPr lang="es-MX" dirty="0"/>
          </a:p>
          <a:p>
            <a:pPr algn="just"/>
            <a:r>
              <a:rPr lang="es-MX" dirty="0"/>
              <a:t>Minorista: éstas comercializan el producto de los mayoristas </a:t>
            </a:r>
            <a:r>
              <a:rPr lang="es-MX" dirty="0" smtClean="0"/>
              <a:t>vendiéndolo </a:t>
            </a:r>
            <a:r>
              <a:rPr lang="es-MX" dirty="0"/>
              <a:t>directamente al usuario turístico. </a:t>
            </a:r>
            <a:r>
              <a:rPr lang="es-MX" dirty="0" smtClean="0"/>
              <a:t>Así </a:t>
            </a:r>
            <a:r>
              <a:rPr lang="es-MX" dirty="0"/>
              <a:t>también proyectan, elaboran, organizan o venden al turista toda clase de servicios y viajes combinados, no pudiendo ofrecer ni comercializar sus productos a través de otros servicios.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623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85800" y="438128"/>
            <a:ext cx="7851648" cy="105728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AGENCIA DE VIAJES</a:t>
            </a:r>
            <a:endParaRPr kumimoji="0" lang="es-MX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7224" y="192880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/>
              <a:t>COMPETENCIA PARTICULAR: Aplica los procesos contables y administrativos que se generan en una agencia de viajes, hoteles y restaurantes de acuerdo a la normatividad vigente.</a:t>
            </a:r>
            <a:endParaRPr lang="es-ES" sz="4000" dirty="0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3286124"/>
            <a:ext cx="70009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RAP 1: Explica los tipos de operaciones que se generan en las agencias de viajes, hoteles y restaurantes de acuerdo a los diferentes criterios de  su clasificación.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Rap 2: Procesa operaciones contables y administrativas de agencias de viajes, hoteles y restaurantes con base a la normatividad vigente.</a:t>
            </a:r>
            <a:r>
              <a:rPr kumimoji="0" lang="es-E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5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9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Generalidades Agencia">
            <a:hlinkClick r:id="" action="ppaction://media"/>
          </p:cNvPr>
          <p:cNvPicPr>
            <a:picLocks noRot="1" noChangeAspect="1"/>
          </p:cNvPicPr>
          <p:nvPr>
            <a:wavAudioFile r:embed="rId1" name="Generalidades Agencia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85000" lnSpcReduction="20000"/>
          </a:bodyPr>
          <a:lstStyle/>
          <a:p>
            <a:r>
              <a:rPr lang="es-MX" sz="2400" b="1" dirty="0" smtClean="0"/>
              <a:t>Organismo y / o dependencias gubernamentales ante las cuales deben de tramitarse los permisos y requisitos para la apertura de una agencia de viajes (referente al inmueble)</a:t>
            </a:r>
            <a:endParaRPr lang="es-MX" sz="2400" dirty="0" smtClean="0"/>
          </a:p>
          <a:p>
            <a:r>
              <a:rPr lang="es-MX" sz="2400" dirty="0" smtClean="0"/>
              <a:t>Secretaria de Turismo.</a:t>
            </a:r>
          </a:p>
          <a:p>
            <a:pPr lvl="1"/>
            <a:r>
              <a:rPr lang="es-MX" sz="2200" dirty="0" smtClean="0"/>
              <a:t>Cedula turística.</a:t>
            </a:r>
          </a:p>
          <a:p>
            <a:r>
              <a:rPr lang="es-MX" sz="2400" dirty="0" smtClean="0"/>
              <a:t>Secretaria de Hacienda y Crédito Publico (SHCP).</a:t>
            </a:r>
          </a:p>
          <a:p>
            <a:pPr lvl="1"/>
            <a:r>
              <a:rPr lang="es-MX" sz="2200" dirty="0" smtClean="0"/>
              <a:t>Registro federal de causantes.</a:t>
            </a:r>
          </a:p>
          <a:p>
            <a:r>
              <a:rPr lang="es-MX" sz="2400" dirty="0" smtClean="0"/>
              <a:t>Secretaria de Salud.</a:t>
            </a:r>
          </a:p>
          <a:p>
            <a:pPr lvl="1"/>
            <a:r>
              <a:rPr lang="es-MX" sz="2200" dirty="0" smtClean="0"/>
              <a:t>Licencia sanitaria.</a:t>
            </a:r>
          </a:p>
          <a:p>
            <a:r>
              <a:rPr lang="es-MX" sz="2400" dirty="0" smtClean="0"/>
              <a:t>Tesorería del Distrito Federal o del Estado en donde se establecerá agencia de viajes.</a:t>
            </a:r>
          </a:p>
          <a:p>
            <a:pPr lvl="1"/>
            <a:r>
              <a:rPr lang="es-MX" sz="2200" dirty="0" smtClean="0"/>
              <a:t>Registro del IVA.</a:t>
            </a:r>
          </a:p>
          <a:p>
            <a:r>
              <a:rPr lang="es-MX" sz="2400" dirty="0" smtClean="0"/>
              <a:t>Delegación o Municipio correspondiente.</a:t>
            </a:r>
          </a:p>
          <a:p>
            <a:pPr lvl="1"/>
            <a:r>
              <a:rPr lang="es-MX" sz="2200" dirty="0" smtClean="0"/>
              <a:t>Registro publico de propiedad y licencia de funcionamiento.</a:t>
            </a:r>
          </a:p>
          <a:p>
            <a:r>
              <a:rPr lang="es-MX" sz="2400" dirty="0" smtClean="0"/>
              <a:t>Cámara de Comercio.</a:t>
            </a:r>
          </a:p>
          <a:p>
            <a:pPr lvl="1"/>
            <a:r>
              <a:rPr lang="es-MX" sz="2200" dirty="0" smtClean="0"/>
              <a:t>Cedula (credencial de registro, socio).</a:t>
            </a:r>
          </a:p>
          <a:p>
            <a:r>
              <a:rPr lang="es-MX" sz="2400" dirty="0" smtClean="0"/>
              <a:t>Secretaria de desarrollo urbano y ecología.</a:t>
            </a:r>
          </a:p>
          <a:p>
            <a:pPr lvl="1"/>
            <a:r>
              <a:rPr lang="es-MX" sz="2200" dirty="0" smtClean="0"/>
              <a:t>Licencia de uso de suelo (solo en casos en que el uso de suelo sea restringido, de lo contrario lo puede proporcionar la delegación correspondiente).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 smtClean="0"/>
              <a:t>Organismo y / o dependencias gubernamentales ante las cuales deben tramitarse las afiliaciones y registros para la apertura de una agencia de viajes (en lo referente al recurso humano</a:t>
            </a:r>
            <a:r>
              <a:rPr lang="es-MX" sz="2400" b="1" dirty="0" smtClean="0"/>
              <a:t>)</a:t>
            </a:r>
          </a:p>
          <a:p>
            <a:pPr>
              <a:buNone/>
            </a:pPr>
            <a:endParaRPr lang="es-MX" sz="2400" dirty="0" smtClean="0"/>
          </a:p>
          <a:p>
            <a:r>
              <a:rPr lang="es-MX" sz="2400" dirty="0" smtClean="0"/>
              <a:t>Instituto Mexicano del Seguro Social (IMSS).</a:t>
            </a:r>
          </a:p>
          <a:p>
            <a:r>
              <a:rPr lang="es-MX" sz="2400" dirty="0" smtClean="0"/>
              <a:t>Numero de inscripción al sistema del IMSS.</a:t>
            </a:r>
          </a:p>
          <a:p>
            <a:r>
              <a:rPr lang="es-MX" sz="2400" dirty="0" smtClean="0"/>
              <a:t>Instituto del Fondo Nacional de Vivienda para los trabajadores (INFONAVIT).</a:t>
            </a:r>
          </a:p>
          <a:p>
            <a:r>
              <a:rPr lang="es-MX" sz="2400" dirty="0" smtClean="0"/>
              <a:t>Secretaria </a:t>
            </a:r>
            <a:r>
              <a:rPr lang="es-MX" sz="2400" dirty="0" smtClean="0"/>
              <a:t>de Hacienda y Crédito Publico (SHCP).</a:t>
            </a:r>
          </a:p>
          <a:p>
            <a:r>
              <a:rPr lang="es-MX" sz="2400" dirty="0" smtClean="0"/>
              <a:t>Registro federal de causantes por cada empleado de la agencia de viajes.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72816"/>
            <a:ext cx="102488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45024"/>
            <a:ext cx="15947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48880"/>
            <a:ext cx="96848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0123"/>
            <a:ext cx="86090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/>
            </a:r>
            <a:br>
              <a:rPr lang="es-MX" sz="1700" b="1" dirty="0" smtClean="0"/>
            </a:br>
            <a:r>
              <a:rPr lang="es-MX" sz="1700" b="1" dirty="0" smtClean="0"/>
              <a:t>Catálogo de Cuentas de Agencias de Viajes</a:t>
            </a:r>
            <a:r>
              <a:rPr lang="es-MX" sz="1700" dirty="0" smtClean="0"/>
              <a:t/>
            </a:r>
            <a:br>
              <a:rPr lang="es-MX" sz="1700" dirty="0" smtClean="0"/>
            </a:br>
            <a:r>
              <a:rPr lang="es-MX" sz="1700" dirty="0" smtClean="0"/>
              <a:t>La Agencia de Viajes es tan solo una intermediaria entre las necesidades de su clientela y las empresas de servicio; por tanto, se debe ejercer un control exacto de cada ingreso y egreso que se generen en las operaciones normales de este tipo de empresas.</a:t>
            </a:r>
            <a:br>
              <a:rPr lang="es-MX" sz="1700" dirty="0" smtClean="0"/>
            </a:br>
            <a:r>
              <a:rPr lang="es-MX" sz="1700" dirty="0" smtClean="0"/>
              <a:t>De este modo, a continuación se presenta un modelo ideal de Catálogo de Cuentas con que se puede operar la contabilidad de la empresa.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1971660" cy="4434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1.-ACTIVO.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1..- Circulante.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01 Caja (fondo fijo).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02 Bancos.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-1 Banamex.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-2 Bancomer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Etc.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03 Cuentas por cobrar.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-1Clientes (turismo receptivo).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-2 Clientes (turismo de exploración)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-3 Clientes (turismo nacional)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-4 Documentos por cobrar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-5 funcionarios y empleados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-6 Deudores diversos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-7 comisiones por cobrar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04 Inventario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-1 Boletaje</a:t>
            </a:r>
          </a:p>
          <a:p>
            <a:pPr>
              <a:buNone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-2 Libros, mapas y folletos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0" y="1923118"/>
            <a:ext cx="2214578" cy="4434840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  <a:defRPr/>
            </a:pPr>
            <a:r>
              <a:rPr lang="es-MX" sz="2800" dirty="0" smtClean="0"/>
              <a:t>2.- PASIVO</a:t>
            </a:r>
          </a:p>
          <a:p>
            <a:pPr lvl="0">
              <a:buNone/>
              <a:defRPr/>
            </a:pPr>
            <a:r>
              <a:rPr lang="es-MX" sz="2800" dirty="0" smtClean="0"/>
              <a:t>1.- Cuentas por pagar.</a:t>
            </a:r>
          </a:p>
          <a:p>
            <a:pPr lvl="0">
              <a:buNone/>
              <a:defRPr/>
            </a:pPr>
            <a:r>
              <a:rPr lang="es-MX" sz="2800" dirty="0" smtClean="0"/>
              <a:t>01 Sueldos y salarios devengados por pagar.</a:t>
            </a:r>
          </a:p>
          <a:p>
            <a:pPr lvl="0">
              <a:buNone/>
              <a:defRPr/>
            </a:pPr>
            <a:r>
              <a:rPr lang="es-MX" sz="2800" dirty="0" smtClean="0"/>
              <a:t>02 Impuestos y derechos por pagar.</a:t>
            </a:r>
          </a:p>
          <a:p>
            <a:pPr lvl="0">
              <a:buNone/>
              <a:defRPr/>
            </a:pPr>
            <a:r>
              <a:rPr lang="es-MX" sz="2800" dirty="0" smtClean="0"/>
              <a:t>-1 Impuestos al valor agregado</a:t>
            </a:r>
          </a:p>
          <a:p>
            <a:pPr lvl="0">
              <a:buNone/>
              <a:defRPr/>
            </a:pPr>
            <a:r>
              <a:rPr lang="es-MX" sz="2800" dirty="0" smtClean="0"/>
              <a:t>-2 Impuestos al ingreso global de las empresas.</a:t>
            </a:r>
          </a:p>
          <a:p>
            <a:pPr lvl="0">
              <a:buNone/>
              <a:defRPr/>
            </a:pPr>
            <a:r>
              <a:rPr lang="es-MX" sz="2800" dirty="0" smtClean="0"/>
              <a:t>-3 Impuestos sobre productos del trabajo.</a:t>
            </a:r>
          </a:p>
          <a:p>
            <a:pPr lvl="0">
              <a:buNone/>
              <a:defRPr/>
            </a:pPr>
            <a:r>
              <a:rPr lang="es-MX" sz="2800" dirty="0" smtClean="0"/>
              <a:t>-4 Impuestos para educación (1%)</a:t>
            </a:r>
          </a:p>
          <a:p>
            <a:pPr lvl="0">
              <a:buNone/>
              <a:defRPr/>
            </a:pPr>
            <a:r>
              <a:rPr lang="es-MX" sz="2800" dirty="0" smtClean="0"/>
              <a:t>-5 Cuotas al IMSS.</a:t>
            </a:r>
          </a:p>
          <a:p>
            <a:pPr lvl="0">
              <a:buNone/>
              <a:defRPr/>
            </a:pPr>
            <a:r>
              <a:rPr lang="es-MX" sz="2800" dirty="0" smtClean="0"/>
              <a:t>-6 INFONAVIT (5%)</a:t>
            </a:r>
          </a:p>
          <a:p>
            <a:pPr lvl="0">
              <a:buNone/>
              <a:defRPr/>
            </a:pPr>
            <a:r>
              <a:rPr lang="es-MX" sz="2800" dirty="0" smtClean="0"/>
              <a:t>03 Aviación</a:t>
            </a:r>
          </a:p>
          <a:p>
            <a:pPr lvl="0">
              <a:buNone/>
              <a:defRPr/>
            </a:pPr>
            <a:r>
              <a:rPr lang="es-MX" sz="2800" dirty="0" smtClean="0"/>
              <a:t>04 Navegación</a:t>
            </a:r>
          </a:p>
          <a:p>
            <a:pPr lvl="0">
              <a:buNone/>
              <a:defRPr/>
            </a:pPr>
            <a:r>
              <a:rPr lang="es-MX" sz="2800" dirty="0" smtClean="0"/>
              <a:t>05 Transportadores terrestres</a:t>
            </a:r>
          </a:p>
          <a:p>
            <a:pPr lvl="0">
              <a:buNone/>
              <a:defRPr/>
            </a:pPr>
            <a:r>
              <a:rPr lang="es-MX" sz="2800" dirty="0" smtClean="0"/>
              <a:t>06 Hoteles</a:t>
            </a:r>
          </a:p>
          <a:p>
            <a:pPr lvl="0">
              <a:buNone/>
              <a:defRPr/>
            </a:pPr>
            <a:r>
              <a:rPr lang="es-MX" sz="2800" dirty="0" smtClean="0"/>
              <a:t>07 Otros servicios terrestres</a:t>
            </a:r>
          </a:p>
          <a:p>
            <a:pPr lvl="0">
              <a:buNone/>
              <a:defRPr/>
            </a:pPr>
            <a:r>
              <a:rPr lang="es-MX" sz="2800" dirty="0" smtClean="0"/>
              <a:t>08 Operadoras de excursiones</a:t>
            </a:r>
          </a:p>
          <a:p>
            <a:pPr lvl="0">
              <a:buNone/>
              <a:defRPr/>
            </a:pPr>
            <a:r>
              <a:rPr lang="es-MX" sz="2800" dirty="0" smtClean="0"/>
              <a:t>09 Anticipo de clientes por excursiones propias</a:t>
            </a:r>
          </a:p>
          <a:p>
            <a:pPr lvl="0">
              <a:buNone/>
              <a:defRPr/>
            </a:pPr>
            <a:r>
              <a:rPr lang="es-MX" sz="2800" dirty="0" smtClean="0"/>
              <a:t>10 Comisiones por pagar</a:t>
            </a:r>
          </a:p>
          <a:p>
            <a:pPr lvl="0">
              <a:buNone/>
              <a:defRPr/>
            </a:pPr>
            <a:r>
              <a:rPr lang="es-MX" sz="2800" dirty="0" smtClean="0"/>
              <a:t>11 Guía de turistas</a:t>
            </a:r>
          </a:p>
          <a:p>
            <a:pPr lvl="0">
              <a:buNone/>
              <a:defRPr/>
            </a:pPr>
            <a:r>
              <a:rPr lang="es-MX" sz="2800" dirty="0" smtClean="0"/>
              <a:t>12 Acreedores diversos</a:t>
            </a:r>
          </a:p>
          <a:p>
            <a:pPr lvl="0">
              <a:buNone/>
              <a:defRPr/>
            </a:pPr>
            <a:r>
              <a:rPr lang="es-MX" sz="2800" dirty="0" smtClean="0"/>
              <a:t>13 Documentos por pagar</a:t>
            </a:r>
          </a:p>
          <a:p>
            <a:pPr lvl="0">
              <a:buNone/>
              <a:defRPr/>
            </a:pPr>
            <a:r>
              <a:rPr lang="es-MX" sz="2800" dirty="0" smtClean="0"/>
              <a:t>2.- fijo.</a:t>
            </a:r>
          </a:p>
          <a:p>
            <a:pPr lvl="0">
              <a:buNone/>
              <a:defRPr/>
            </a:pPr>
            <a:r>
              <a:rPr lang="es-MX" sz="2800" dirty="0" smtClean="0"/>
              <a:t>01 Documentos por pagar</a:t>
            </a:r>
          </a:p>
          <a:p>
            <a:pPr lvl="0">
              <a:buNone/>
              <a:defRPr/>
            </a:pPr>
            <a:r>
              <a:rPr lang="es-MX" sz="2800" dirty="0" smtClean="0"/>
              <a:t>02 Acreedores a largo plazo</a:t>
            </a:r>
          </a:p>
          <a:p>
            <a:pPr lvl="0">
              <a:buNone/>
              <a:defRPr/>
            </a:pPr>
            <a:r>
              <a:rPr lang="es-MX" sz="2800" dirty="0" smtClean="0"/>
              <a:t>03 Acreedores hipotecarios</a:t>
            </a:r>
          </a:p>
          <a:p>
            <a:pPr lvl="0">
              <a:buNone/>
              <a:defRPr/>
            </a:pPr>
            <a:r>
              <a:rPr lang="es-MX" sz="2800" dirty="0" smtClean="0"/>
              <a:t>3.- Diferido.</a:t>
            </a:r>
          </a:p>
          <a:p>
            <a:pPr lvl="0">
              <a:buNone/>
              <a:defRPr/>
            </a:pPr>
            <a:r>
              <a:rPr lang="es-MX" sz="2800" dirty="0" smtClean="0"/>
              <a:t>01 Comisiones cobradas por anticipado</a:t>
            </a:r>
          </a:p>
          <a:p>
            <a:pPr lvl="0">
              <a:buNone/>
              <a:defRPr/>
            </a:pPr>
            <a:r>
              <a:rPr lang="es-MX" sz="2800" dirty="0" smtClean="0"/>
              <a:t>02 Intereses cobrados por anticipado</a:t>
            </a: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2500298" y="1928802"/>
            <a:ext cx="1928826" cy="44348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2.- fijo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Terremotos.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Edificios.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Equipo de transporte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Mobiliario y equipo de oficina.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3.- Diferido.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Gastos de organización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Gastos de instalación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Pagos anticipados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Impuestos pagados por anticipado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 Primas de seguros pagados por anticipado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-3 Rentas pagadas por anticipado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-4 Intereses pagados por anticipado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 Publicidad pagada por anticipado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 Papelería y útiles de escritorio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Inversiones en depósitos y valores.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 Depósitos en garantía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 Acciones, bonos y valores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4.- Cuentas complementarias de activo.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Documentos descontados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Estimación para cobros dudosos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Depreciación acumulada de edificios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Depreciación acumulada de equipo de transporte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 Depreciación acumulada de mobiliario y equipo de oficina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 Amortización acumulada de gastos de organización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 Amortización acumulada de gastos de instalación</a:t>
            </a:r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6858016" y="1851680"/>
            <a:ext cx="1928826" cy="443484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3.- CAPITAL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1.- Capital emitido.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Capital social.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2.- Utilidades retenidas.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Reserva legal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Reserva para inversionistas y reinversiones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Reserva adicional para reinversiones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 Otras reservas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3.- Utilidades por aplicar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Utilidades del ejercicio anterior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4.- Capital suscrito no exhibido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Accionistas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4.- CUENTAS DE ORDEN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1.- Deudoras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 Depreciación fiscal (debe)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 Depreciación fiscal (haber)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52736"/>
            <a:ext cx="8606760" cy="53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Marcador de contenido"/>
          <p:cNvSpPr txBox="1">
            <a:spLocks/>
          </p:cNvSpPr>
          <p:nvPr/>
        </p:nvSpPr>
        <p:spPr>
          <a:xfrm>
            <a:off x="285720" y="285728"/>
            <a:ext cx="2428892" cy="61493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5.- CUENTAS DE RESULTADOS GENERALES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1.- Ingresos.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Comisiones de aviación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Comisiones de navegación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Comisiones de transportadoras terrestres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04 Comisiones de hoteles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Comisiones de otros servicios terrestres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Comisiones de operadoras de excursiones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Ingresos de tours propias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Ingresos de excursiones propias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Comisiones de editoriales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Comisiones sobre primas de seguros contra accidentes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2.- Devoluciones sobre ingresos.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Devoluciones por aviación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Devoluciones por navegación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Devoluciones por transportadoras terrestres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04 Devoluciones por hoteles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05 Devoluciones por otros servicios terrestres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06 Devoluciones por operadores de excursiones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07 Devoluciones por tours propios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3.- Rebajas sobre ingresos propios.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Rebajas sobre comisiones por aviación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Rebajas sobre comisiones por navegación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Rebajas sobre comisiones por transporte terrestre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Rebajas sobre comisiones por hoteles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Rebajas sobre comisiones por otros servicios terrestres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Rebajas sobre comisiones por operadoras de excursiones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Rebajas sobre ingresos por tours propios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4.- Otros gastos y productos.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Otros gastos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Otros productos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5.- Pérdidas y ganancias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Pérdidas y ganancias</a:t>
            </a:r>
          </a:p>
        </p:txBody>
      </p:sp>
      <p:sp>
        <p:nvSpPr>
          <p:cNvPr id="13" name="5 Marcador de contenido"/>
          <p:cNvSpPr txBox="1">
            <a:spLocks/>
          </p:cNvSpPr>
          <p:nvPr/>
        </p:nvSpPr>
        <p:spPr>
          <a:xfrm>
            <a:off x="5643570" y="142852"/>
            <a:ext cx="2857520" cy="6572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7.- GASTOS DE OPERACIÓN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1.- Gastos de ventas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Sueldos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Gastos de Viajes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Gastos de representación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04 Gratificación y comisiones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05 Publicidad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06 Cuota patronal IMSS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07 Fletes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08 Combustible y lubricantes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09 Impuestos al valor agregado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 Impuesto para educación (1%)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 INFONAVIT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 Papelería y útiles de escritorio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13 Consumo de engría eléctrica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14 Correos y telégrafos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 Teléfono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16 </a:t>
            </a:r>
            <a:r>
              <a:rPr kumimoji="0" lang="es-MX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Telex</a:t>
            </a:r>
            <a:endParaRPr kumimoji="0" lang="es-MX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2.- Gastos de administración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Sueldos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Gastos de viajes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Gastos de representación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04 Gratificaciones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Honorarios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Cuota patronal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Impuestos para educación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INFONAVIT (5%)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Gastos notariales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Primas de seguros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Fianzas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Papelería y útiles de escritorio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Gastos no deducibles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Consumo de energía eléctrica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Correos y telégrafos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Teléfonos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Telex</a:t>
            </a:r>
            <a:endParaRPr kumimoji="0" lang="es-MX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Cuotas y suscripciones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Donativos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3.- Gastos financieros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Intereses pagados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Comisiones bancarias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Pérdidas en cambios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4.- Productos financieros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Intereses cobrados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Utilidad en cambios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5 Marcador de contenido"/>
          <p:cNvSpPr txBox="1">
            <a:spLocks/>
          </p:cNvSpPr>
          <p:nvPr/>
        </p:nvSpPr>
        <p:spPr>
          <a:xfrm>
            <a:off x="2857488" y="357166"/>
            <a:ext cx="2286016" cy="5786478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6.- COSTO DE LOS SERVICIOS.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1.- Costo por excursiones propias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Parte proporcional de sueldos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Sueldos de guías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Propinas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04 Propaganda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05 Costo de estancia de guías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06 Mantenimiento del equipo de transporte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07Costo de estancia de conductores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Depreciación del equipo de transporte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2.- Costo por tours propios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Parte proporcional de sueldos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Sueldo de guías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Propinas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04 Propaganda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05 Costo de estancia de guías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06 Mantenimiento de equipo de transporte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07 Costo de estancia de conductores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08 Depreciación del equipo de transporte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3.- Costo por servicios generales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01 Sueldos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02 Comisiones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03 Propaganda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Bibliografía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LA TORRE Francisco. Administración de agencias de viajes. Editorial CECSA,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Vigente,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México.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LA TORRE Francisco. Agencia de viajes y transportación. Editorial Trillas.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Vigente.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México.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AEROMEXICO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. Itinerario.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Vigente,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México.</a:t>
            </a:r>
          </a:p>
          <a:p>
            <a:pPr marL="0" indent="0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Sitios </a:t>
            </a:r>
            <a:r>
              <a:rPr lang="es-MX" sz="1800" b="1" dirty="0">
                <a:latin typeface="Arial" pitchFamily="34" charset="0"/>
                <a:cs typeface="Arial" pitchFamily="34" charset="0"/>
              </a:rPr>
              <a:t>WEB recomendados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://es.wikipedia.org/wiki/Turismo</a:t>
            </a: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s-MX" sz="1800" dirty="0">
                <a:latin typeface="Arial" pitchFamily="34" charset="0"/>
                <a:cs typeface="Arial" pitchFamily="34" charset="0"/>
                <a:hlinkClick r:id="rId3"/>
              </a:rPr>
              <a:t>://www.google.com.mx/images?q=viajes&amp;oe=utf-8&amp;rls=org.mozilla:es-ES:official&amp;client=firefoxa</a:t>
            </a:r>
            <a:r>
              <a:rPr lang="es-MX" sz="1800" dirty="0" smtClean="0">
                <a:latin typeface="Arial" pitchFamily="34" charset="0"/>
                <a:cs typeface="Arial" pitchFamily="34" charset="0"/>
                <a:hlinkClick r:id="rId3"/>
              </a:rPr>
              <a:t>&amp;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um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=1&amp;ie=UTF-8&amp;source=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og&amp;sa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N&amp;hl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es&amp;tab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wi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4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Concepto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Son empresas de servicios que a través de la organización de su personal debidamente capacitado, acerca el producto turístico al consumidor.</a:t>
            </a:r>
          </a:p>
          <a:p>
            <a:endParaRPr lang="es-MX" dirty="0"/>
          </a:p>
        </p:txBody>
      </p:sp>
      <p:pic>
        <p:nvPicPr>
          <p:cNvPr id="13314" name="Picture 2" descr="http://t1.gstatic.com/images?q=tbn:ANd9GcQN-OWUSrc118HBXgqPEax8vkxosWd3lqYStXYjt_iwn1y-_0SUeJW2tgmb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1190625" cy="1190625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ANd9GcRw61S0X0mgWYhMUuY-tkZLMzMTXRQLqAVJxtB_yhEc7svPoF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1584176" cy="1800200"/>
          </a:xfrm>
          <a:prstGeom prst="rect">
            <a:avLst/>
          </a:prstGeom>
          <a:noFill/>
        </p:spPr>
      </p:pic>
      <p:pic>
        <p:nvPicPr>
          <p:cNvPr id="13318" name="Picture 6" descr="http://t3.gstatic.com/images?q=tbn:ANd9GcTZcKZSJG4GAAQWAdwXb9XW-7kRIuhmMi8RhhczfHnnCQ-T1_tTT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573016"/>
            <a:ext cx="3168352" cy="2232248"/>
          </a:xfrm>
          <a:prstGeom prst="rect">
            <a:avLst/>
          </a:prstGeom>
          <a:noFill/>
        </p:spPr>
      </p:pic>
      <p:sp>
        <p:nvSpPr>
          <p:cNvPr id="13320" name="AutoShape 8" descr="data:image/jpg;base64,/9j/4AAQSkZJRgABAQAAAQABAAD/2wCEAAkGBggSERMUEhQWFRMWGR0YGBgYGBYfGxsfIBsgGyEeGR4gGyYeIxwjISYhHy8gIycpMTAsJCExNTAtOSYrLCkBCQoKDQwOGQ4OGTUgHiQ1NSssKi82NCw0LzU1LDU0NDU0LC8pLy4vLTU1NDUuLDQ0NSwvLDA0LC8pLCwsNCwsLP/AABEIAC0AuAMBIgACEQEDEQH/xAAcAAAABwEBAAAAAAAAAAAAAAAAAQIDBAUGBwj/xAA/EAACAQIFAwMABQgIBwAAAAABAhEDBAAFEiExBkFREyJhBzJCcZEUFRZSVGKBkyMzU3KCsdPwF5KhosHR4f/EABoBAAIDAQEAAAAAAAAAAAAAAAECAAMEBQb/xAAtEQACAQIDBwQBBQEAAAAAAAABAgADEQQSIRMiMUFRcfAFYYGhkRQyQsHhI//aAAwDAQACEQMRAD8A7U1eiOWAP3jBC6ofrL+IxzbOui6X50XUCaFfVUj95R7k23AJhvuJ8YsbfLKLpFWmoBCSBTAlSxBHhdmEEKD3EHFrJTULvcZmV6jFt3h50m9kYzXW/UdW1oqKI1XNZhToptuxIHfaB/vg4mZRm9ApVVm3t2KOW5gCQx/w9/IOOaZpdZrdmrf06VWouo29utNGZlWD6lSAO+9OdoJf4wadPe3oXqbu7rLLOPpNv1qlaHplFgaiCdTDZiDI9syBtxv3xBf6Uc+P9kP8H/3GZ/NOc/sV3/IfA/NGc/sV3/IfHYVMGotpOMzYwm+s2GT/AEl5y9ehTdUYVKiIQqnUQzAGN+w933A41eQ9SXE3qXJGq2dmmI/o4kceI57zii+jDo+urNd3FNkfdKKOpDKPtOwO4LfVH7oP62I/0lWl3TuA1AMTdoKL6VJ9wZdOqBtI0iTAhT5xgc0alQqosOs3oK1OmGY3PSScl6wzl2smqFdNxWqLEASgKqO3ZtUeQAe+JWe9c16OY06K/wBSukVth9rvPaJH8ZGE55l3o1sop01ZkpHTKgke0KZMTAMTJxk8t6V6ivVq3KvTpJWY6kqrUD1ArauAONUgfdgLsicx81hO1sQp8tO0dsc0uOts7Nl6iMnqi5ajJCgEBAwmRA3MT4GD/T3M6FK2rPSqvRam1J19NgVqoxWWOgsNQiAeRMb4oq9pcLlSPWo1NNW7NT09L6yhQDcAalB0tBjjT5wlJFBsxB8Meq7sLqCPBNJ0r1F1O9SqbhrepSSk7xSq02bUII2VQY53nvioyrr7qQutR9FWizhTSpw1SCeVpquuAN5BbtIGFdE3WW+tUW1tK9vWei4SpVeuyyIYCKq6eQPwxmbgKXRaFncU74EalUVfTLdjoKFVEwSVYKBMbYdVXXNb68/GsRs2lr9tfP6noCnxhWGLet7RqI1QJ32mMOlsYOE3giKwMI9ZfODNQYkMVgYQai4HrJ5H4jEguIvAwgVU84Hqp5H4jBtJcReBgA4LAhlfndhVqUj6Z01l91JtoDgGJ+DJU/BOOYVut9Or+gK1AftN9VwTMk7mDGxG8AEkDfrxJxyT6UMjWhWFwIFOrs3gOBP/AHAT94PxjZg9kz5ag0mLGbRVzUzrM3bXeYVqj01qlTcSaz9gi+93P90cAdyo77jMsyLsBT1JRRQlJAT7UXiY+0eSfJONL0/9HuYV7A1FdaVa4ZSNakxRElVIEGXMOd/1fGC/4PZ9+1W/8qr/AKmN4xVAVCzdhMRwlc0wq9zMh+UVv1m/5m/94sOnUzCtd0KdF21lwxMkhUUgszDuAIEHYkgYvz9D2fftVv8Ayqv+pjYdC9FCxWo1R1q16hhnVSAFHCqCSQOSfJPgDAxGOpMhFPjJQwFRXBqHTvNUu2OMdY0KD5jcipcPQUEQVph5OkbQWWPM47RjjXVd1a0szuTWshdA6YD0qjKJVTKkU2Exttjn4ZrFu3bnN+JUnLbr35SZ0Hm9Wh+WBXetRpUTVDMNIlePbqIBO4gHgb84aynobNcxU3Va6NMsW0D0w52OnUSzCFJBhV7AecK6Hy6rc3NdqVr+S2zUXpt7HVNTAABA0Se5gACPnAtOts5y1PyWvbMzISEbRVIIk7qVUhl8bz2OL2YXbZmx05+3WUIpFs6kjXl79OU1X0e3l9Fe1uH1VLdtMyTtuOSZiRInscFn7sM3sIJEq8/gcZmwyvqVbS6vdNWnXqurBFBFUoCSxKiTuWnRzpX5jD+QZ5mGZZlbVfQZEoK2ttLhfqmN2USzMQAo4Go9sJu5mcHS1vqNv5VQg3vf4vI1LIc0zitXqvXNKijFVGkPvv7VDEKABBJ5JOLTp1Mxs61zY1qvqJ6L1KZ42jsJOmRMjiVkc4r2zrNcmq1qb0GqUHcvTcK5UzxDIGhuxVo3Ejbcyul6Ob3txXvq1Nqaei6U1ZWXUSse0H3aVEiTyW+MMzA3N93kIFQ6Cxzcz+ZiLKxtGTXUvXpOOKYoB5AH62scmfuxqLTq2/8AzTFNmZmrGgjzuRp1EK2/c6J7Se4wvpXoayu8vdzTNO61sFqMrKdlUAODEpyNx8jjDlBMwust9FKTLc2NVYTRpLBdQhZABYbmRsSo392LalVGbjz5+cJWtKoq8OXbwxut9Geb29L8oW71V0GtlCaRtuQr6tUjy2x+MTM2zipXGUVph2f3EeQyKfx32+cUGbfSFndYshStTHplKtMUavzqbdPbtzufvxPFvUbK7C4t1Nc29R2cIC3L6jABJKqQF23jfscKOWc3PD6jNck5FsP9ml+kuo6vYFSQfXG4/vIMY3rC3oPmN0Klw9ABhBWmKk+xdoLAD78SrjqTMs2ubWnTt3UU6gZm01NKgMrFmZlA4EADck4Z6qu7SlmV0a1kLoEjSKlGoyj2rupCMJ7YRLIAt9bHn79YXBclraX6E8ukuOkul6Feyu6dO9eoKjIus0VU02X3TpDkHUCOSMZCpkdybwWlpXNxUOwqFAipH1nOkn2rsJ7mAOZxe0+posblbSz/ACQB0DelSqDUH1qSBoBn2gSAYB7YrOk+rnsVqabR6lSofdUancAkD6qiKRhR/nJxFZlBYH4vCyq9gV062M7lQWFAmY2nzgYRa1gyKwBAYAwRBEidx5wMYDOiBKLMOoHpuq6HIaYKhIEAkzLA7ATxhq+zC0q0n9QJVprDMrIGGwDDYjngj5jD9/Y0iwnfSSR/EFT/ANCRiHTyazFM04JQkEhmJmAAJnkbDbHgXx7KctR2DA62PHWadm19OEfp9TUYT36S42UgSN9MGBAMyP4GOMJXq20IBFZSCY4+7443G/GILdNW5dWQlEBlqYHtaGLgRxEyYjueJw8mQ2KjSA0QRuzHYgCNzxAAxc+KpAZto2sULW4WEmDqWlMBwfdpO3Bhj35HtI2ncYP9JKXp+p6g0TpmDM+IiZ+MRDktnBENBJMam2kMIXfYe5th3ODXKLUU9A1ABtQOttQPkNOreSDv3xSccuhFRo2Sr0EkWfUtKoyqtQayobSeYIn7pgjb5GGqfVitMllAIUlgoHff62w2Oxg/Bwm1yi0pMGQEECPrNHAWYmJgAThv8w2O8qSDGxZiI3MCTsu/GH/WpmYZ2t3g2dWwNhJA6utCAfWWGmNj2IG+225HPkecGOq7X+1H1dXB4gnx4BMc7HxhilktosQGMRyzHhlYcnyq/h84aXp2zlp1FSPq6mge0rMTBb3HfkScT9dSuf8Ao+nvJkrdBLGh1FTd9C1AXjVpjeNvjncbfOHbnOHRSWJMAmACSYEmPmMQEyy3DlxqDHmGaO28TEmAD5wdfLKbQGZioBBBYmQRHMyPO3fFBxu+CKrZY5VgDmAvEv1fTCBzrAM9k+yyrudWn7QPPE4D9Y0wJOvem1ThDsDESGI1GDAB7c4Q2Q2REEMZmSXbUSSpJJnn2r+GFPktmY1BmIiCzEnYk/8Ak41D1CjYEu35lWzrHhaIPXFD3fX9oJ4pyYj9+RyNyAPnCv00pwuz+4kD+qiV0zuX0ke4fVJ7+DhxMqtFRkC+1jJ3Mnjv/AbYRVya1JkalMsRpYiNUExHYkAx5nzgN6lRv+5h8ybOsONpMr55VVggDsYBOhQdIJgE7+fAPGK6j1dbIjaVIVG0wBRG5Zhxr2Gqd2jnEm4y6g7Bm1SABszCQDIDQdwD5w3Tya1HGojUHALEqCDOw45J2xXT9STLvux+TGalV/iBHaXVJfTpWo07mFU6QWKgn3b7g8Ttvxvh+3z4u1RVJmmYOwg/K+RIK9twcRFya0GmAw07AB2AgNqAMHdQeAeOMHa5VZ0zKKFMEEjlpIJ1HuZ7n584h9QU6K7QinVGpAiD1ogUMRUEhSARTBKuDDAl9MbdyPkYlXPUVZFpvpdg8AafT2JiAZcDf4nENcgsgAPftpg631DSCFCmdgJOwxLNpTKqpkhCpEkkyvEnviVPUVBBV2tfXjr9xVpub3t7R2yz8uxA1e2ZkDszJ55lTgYKxy+iG9siZnfyxb/MnBYtpV8VVu1FtPeOFUaNxn//2Q=="/>
          <p:cNvSpPr>
            <a:spLocks noChangeAspect="1" noChangeArrowheads="1"/>
          </p:cNvSpPr>
          <p:nvPr/>
        </p:nvSpPr>
        <p:spPr bwMode="auto">
          <a:xfrm>
            <a:off x="117475" y="-219075"/>
            <a:ext cx="1752600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322" name="AutoShape 10" descr="data:image/jpg;base64,/9j/4AAQSkZJRgABAQAAAQABAAD/2wCEAAkGBggSERMUEhQWFRMWGR0YGBgYGBYfGxsfIBsgGyEeGR4gGyYeIxwjISYhHy8gIycpMTAsJCExNTAtOSYrLCkBCQoKDQwOGQ4OGTUgHiQ1NSssKi82NCw0LzU1LDU0NDU0LC8pLy4vLTU1NDUuLDQ0NSwvLDA0LC8pLCwsNCwsLP/AABEIAC0AuAMBIgACEQEDEQH/xAAcAAAABwEBAAAAAAAAAAAAAAAAAQIDBAUGBwj/xAA/EAACAQIFAwMABQgIBwAAAAABAhEDBAAFEiExBkFREyJhBzJCcZEUFRZSVGKBkyMzU3KCsdPwF5KhosHR4f/EABoBAAIDAQEAAAAAAAAAAAAAAAECAAMEBQb/xAAtEQACAQIDBwQBBQEAAAAAAAABAgADEQQSIRMiMUFRcfAFYYGhkRQyQsHhI//aAAwDAQACEQMRAD8A7U1eiOWAP3jBC6ofrL+IxzbOui6X50XUCaFfVUj95R7k23AJhvuJ8YsbfLKLpFWmoBCSBTAlSxBHhdmEEKD3EHFrJTULvcZmV6jFt3h50m9kYzXW/UdW1oqKI1XNZhToptuxIHfaB/vg4mZRm9ApVVm3t2KOW5gCQx/w9/IOOaZpdZrdmrf06VWouo29utNGZlWD6lSAO+9OdoJf4wadPe3oXqbu7rLLOPpNv1qlaHplFgaiCdTDZiDI9syBtxv3xBf6Uc+P9kP8H/3GZ/NOc/sV3/IfA/NGc/sV3/IfHYVMGotpOMzYwm+s2GT/AEl5y9ehTdUYVKiIQqnUQzAGN+w933A41eQ9SXE3qXJGq2dmmI/o4kceI57zii+jDo+urNd3FNkfdKKOpDKPtOwO4LfVH7oP62I/0lWl3TuA1AMTdoKL6VJ9wZdOqBtI0iTAhT5xgc0alQqosOs3oK1OmGY3PSScl6wzl2smqFdNxWqLEASgKqO3ZtUeQAe+JWe9c16OY06K/wBSukVth9rvPaJH8ZGE55l3o1sop01ZkpHTKgke0KZMTAMTJxk8t6V6ivVq3KvTpJWY6kqrUD1ArauAONUgfdgLsicx81hO1sQp8tO0dsc0uOts7Nl6iMnqi5ajJCgEBAwmRA3MT4GD/T3M6FK2rPSqvRam1J19NgVqoxWWOgsNQiAeRMb4oq9pcLlSPWo1NNW7NT09L6yhQDcAalB0tBjjT5wlJFBsxB8Meq7sLqCPBNJ0r1F1O9SqbhrepSSk7xSq02bUII2VQY53nvioyrr7qQutR9FWizhTSpw1SCeVpquuAN5BbtIGFdE3WW+tUW1tK9vWei4SpVeuyyIYCKq6eQPwxmbgKXRaFncU74EalUVfTLdjoKFVEwSVYKBMbYdVXXNb68/GsRs2lr9tfP6noCnxhWGLet7RqI1QJ32mMOlsYOE3giKwMI9ZfODNQYkMVgYQai4HrJ5H4jEguIvAwgVU84Hqp5H4jBtJcReBgA4LAhlfndhVqUj6Z01l91JtoDgGJ+DJU/BOOYVut9Or+gK1AftN9VwTMk7mDGxG8AEkDfrxJxyT6UMjWhWFwIFOrs3gOBP/AHAT94PxjZg9kz5ag0mLGbRVzUzrM3bXeYVqj01qlTcSaz9gi+93P90cAdyo77jMsyLsBT1JRRQlJAT7UXiY+0eSfJONL0/9HuYV7A1FdaVa4ZSNakxRElVIEGXMOd/1fGC/4PZ9+1W/8qr/AKmN4xVAVCzdhMRwlc0wq9zMh+UVv1m/5m/94sOnUzCtd0KdF21lwxMkhUUgszDuAIEHYkgYvz9D2fftVv8Ayqv+pjYdC9FCxWo1R1q16hhnVSAFHCqCSQOSfJPgDAxGOpMhFPjJQwFRXBqHTvNUu2OMdY0KD5jcipcPQUEQVph5OkbQWWPM47RjjXVd1a0szuTWshdA6YD0qjKJVTKkU2Exttjn4ZrFu3bnN+JUnLbr35SZ0Hm9Wh+WBXetRpUTVDMNIlePbqIBO4gHgb84aynobNcxU3Va6NMsW0D0w52OnUSzCFJBhV7AecK6Hy6rc3NdqVr+S2zUXpt7HVNTAABA0Se5gACPnAtOts5y1PyWvbMzISEbRVIIk7qVUhl8bz2OL2YXbZmx05+3WUIpFs6kjXl79OU1X0e3l9Fe1uH1VLdtMyTtuOSZiRInscFn7sM3sIJEq8/gcZmwyvqVbS6vdNWnXqurBFBFUoCSxKiTuWnRzpX5jD+QZ5mGZZlbVfQZEoK2ttLhfqmN2USzMQAo4Go9sJu5mcHS1vqNv5VQg3vf4vI1LIc0zitXqvXNKijFVGkPvv7VDEKABBJ5JOLTp1Mxs61zY1qvqJ6L1KZ42jsJOmRMjiVkc4r2zrNcmq1qb0GqUHcvTcK5UzxDIGhuxVo3Ejbcyul6Ob3txXvq1Nqaei6U1ZWXUSse0H3aVEiTyW+MMzA3N93kIFQ6Cxzcz+ZiLKxtGTXUvXpOOKYoB5AH62scmfuxqLTq2/8AzTFNmZmrGgjzuRp1EK2/c6J7Se4wvpXoayu8vdzTNO61sFqMrKdlUAODEpyNx8jjDlBMwust9FKTLc2NVYTRpLBdQhZABYbmRsSo392LalVGbjz5+cJWtKoq8OXbwxut9Geb29L8oW71V0GtlCaRtuQr6tUjy2x+MTM2zipXGUVph2f3EeQyKfx32+cUGbfSFndYshStTHplKtMUavzqbdPbtzufvxPFvUbK7C4t1Nc29R2cIC3L6jABJKqQF23jfscKOWc3PD6jNck5FsP9ml+kuo6vYFSQfXG4/vIMY3rC3oPmN0Klw9ABhBWmKk+xdoLAD78SrjqTMs2ubWnTt3UU6gZm01NKgMrFmZlA4EADck4Z6qu7SlmV0a1kLoEjSKlGoyj2rupCMJ7YRLIAt9bHn79YXBclraX6E8ukuOkul6Feyu6dO9eoKjIus0VU02X3TpDkHUCOSMZCpkdybwWlpXNxUOwqFAipH1nOkn2rsJ7mAOZxe0+posblbSz/ACQB0DelSqDUH1qSBoBn2gSAYB7YrOk+rnsVqabR6lSofdUancAkD6qiKRhR/nJxFZlBYH4vCyq9gV062M7lQWFAmY2nzgYRa1gyKwBAYAwRBEidx5wMYDOiBKLMOoHpuq6HIaYKhIEAkzLA7ATxhq+zC0q0n9QJVprDMrIGGwDDYjngj5jD9/Y0iwnfSSR/EFT/ANCRiHTyazFM04JQkEhmJmAAJnkbDbHgXx7KctR2DA62PHWadm19OEfp9TUYT36S42UgSN9MGBAMyP4GOMJXq20IBFZSCY4+7443G/GILdNW5dWQlEBlqYHtaGLgRxEyYjueJw8mQ2KjSA0QRuzHYgCNzxAAxc+KpAZto2sULW4WEmDqWlMBwfdpO3Bhj35HtI2ncYP9JKXp+p6g0TpmDM+IiZ+MRDktnBENBJMam2kMIXfYe5th3ODXKLUU9A1ABtQOttQPkNOreSDv3xSccuhFRo2Sr0EkWfUtKoyqtQayobSeYIn7pgjb5GGqfVitMllAIUlgoHff62w2Oxg/Bwm1yi0pMGQEECPrNHAWYmJgAThv8w2O8qSDGxZiI3MCTsu/GH/WpmYZ2t3g2dWwNhJA6utCAfWWGmNj2IG+225HPkecGOq7X+1H1dXB4gnx4BMc7HxhilktosQGMRyzHhlYcnyq/h84aXp2zlp1FSPq6mge0rMTBb3HfkScT9dSuf8Ao+nvJkrdBLGh1FTd9C1AXjVpjeNvjncbfOHbnOHRSWJMAmACSYEmPmMQEyy3DlxqDHmGaO28TEmAD5wdfLKbQGZioBBBYmQRHMyPO3fFBxu+CKrZY5VgDmAvEv1fTCBzrAM9k+yyrudWn7QPPE4D9Y0wJOvem1ThDsDESGI1GDAB7c4Q2Q2REEMZmSXbUSSpJJnn2r+GFPktmY1BmIiCzEnYk/8Ak41D1CjYEu35lWzrHhaIPXFD3fX9oJ4pyYj9+RyNyAPnCv00pwuz+4kD+qiV0zuX0ke4fVJ7+DhxMqtFRkC+1jJ3Mnjv/AbYRVya1JkalMsRpYiNUExHYkAx5nzgN6lRv+5h8ybOsONpMr55VVggDsYBOhQdIJgE7+fAPGK6j1dbIjaVIVG0wBRG5Zhxr2Gqd2jnEm4y6g7Bm1SABszCQDIDQdwD5w3Tya1HGojUHALEqCDOw45J2xXT9STLvux+TGalV/iBHaXVJfTpWo07mFU6QWKgn3b7g8Ttvxvh+3z4u1RVJmmYOwg/K+RIK9twcRFya0GmAw07AB2AgNqAMHdQeAeOMHa5VZ0zKKFMEEjlpIJ1HuZ7n584h9QU6K7QinVGpAiD1ogUMRUEhSARTBKuDDAl9MbdyPkYlXPUVZFpvpdg8AafT2JiAZcDf4nENcgsgAPftpg631DSCFCmdgJOwxLNpTKqpkhCpEkkyvEnviVPUVBBV2tfXjr9xVpub3t7R2yz8uxA1e2ZkDszJ55lTgYKxy+iG9siZnfyxb/MnBYtpV8VVu1FtPeOFUaNxn//2Q=="/>
          <p:cNvSpPr>
            <a:spLocks noChangeAspect="1" noChangeArrowheads="1"/>
          </p:cNvSpPr>
          <p:nvPr/>
        </p:nvSpPr>
        <p:spPr bwMode="auto">
          <a:xfrm>
            <a:off x="117475" y="-219075"/>
            <a:ext cx="1752600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24" name="Picture 12" descr="http://t3.gstatic.com/images?q=tbn:ANd9GcTcJcBK8vDWfUMxNomk4YjPw5PncDC20BHNP8HdCYLBwSkAVsXdkXMUR2G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2016224" cy="1440160"/>
          </a:xfrm>
          <a:prstGeom prst="rect">
            <a:avLst/>
          </a:prstGeom>
          <a:noFill/>
        </p:spPr>
      </p:pic>
      <p:pic>
        <p:nvPicPr>
          <p:cNvPr id="13326" name="Picture 14" descr="http://t0.gstatic.com/images?q=tbn:ANd9GcThL_8p_HCHiDLZ6sq3I8m4r7K72TIJM2wHIn-8_Rp2c_5I0EY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085184"/>
            <a:ext cx="1990725" cy="1152128"/>
          </a:xfrm>
          <a:prstGeom prst="rect">
            <a:avLst/>
          </a:prstGeom>
          <a:noFill/>
        </p:spPr>
      </p:pic>
      <p:pic>
        <p:nvPicPr>
          <p:cNvPr id="11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27984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Las agencias de viajes ofrecen diferentes tipos de servicio en beneficio del cliente</a:t>
            </a:r>
          </a:p>
          <a:p>
            <a:pPr algn="just"/>
            <a:r>
              <a:rPr lang="es-MX" dirty="0" smtClean="0"/>
              <a:t>Reservación del transporte,</a:t>
            </a:r>
          </a:p>
          <a:p>
            <a:pPr algn="just"/>
            <a:r>
              <a:rPr lang="es-MX" dirty="0" smtClean="0"/>
              <a:t>Alojamiento en hoteles,</a:t>
            </a:r>
          </a:p>
          <a:p>
            <a:pPr algn="just"/>
            <a:r>
              <a:rPr lang="es-MX" dirty="0" smtClean="0"/>
              <a:t>Hasta la programación de tours </a:t>
            </a:r>
          </a:p>
          <a:p>
            <a:pPr algn="just"/>
            <a:r>
              <a:rPr lang="es-MX" dirty="0" smtClean="0"/>
              <a:t>El arrendamiento de autos.</a:t>
            </a:r>
          </a:p>
          <a:p>
            <a:pPr algn="just">
              <a:buNone/>
            </a:pPr>
            <a:r>
              <a:rPr lang="es-MX" dirty="0" smtClean="0"/>
              <a:t> Debido a ello suelen tener mucho material informativo sobre destinos y paquetes turísticos.</a:t>
            </a:r>
          </a:p>
        </p:txBody>
      </p:sp>
      <p:pic>
        <p:nvPicPr>
          <p:cNvPr id="14338" name="Picture 2" descr="http://t3.gstatic.com/images?q=tbn:ANd9GcSLzbxukJNdUMsV-wBLZ7ZOhrll-ZiJ5IWBmE-FoUM2bPlWlxgI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92896"/>
            <a:ext cx="3312368" cy="2096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000" b="1" dirty="0" smtClean="0">
                <a:latin typeface="Arial" pitchFamily="34" charset="0"/>
                <a:cs typeface="Arial" pitchFamily="34" charset="0"/>
              </a:rPr>
              <a:t>Podemos describir las funciones de una Agencia de Viajes de la siguiente forma:</a:t>
            </a: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Función Asesora</a:t>
            </a:r>
          </a:p>
          <a:p>
            <a:r>
              <a:rPr lang="es-MX" dirty="0" smtClean="0"/>
              <a:t>Función Contable</a:t>
            </a:r>
          </a:p>
          <a:p>
            <a:r>
              <a:rPr lang="es-MX" dirty="0" smtClean="0"/>
              <a:t>Función de Intermediario</a:t>
            </a:r>
          </a:p>
          <a:p>
            <a:r>
              <a:rPr lang="es-MX" dirty="0" smtClean="0"/>
              <a:t>Función Social</a:t>
            </a:r>
          </a:p>
          <a:p>
            <a:r>
              <a:rPr lang="es-MX" dirty="0" smtClean="0"/>
              <a:t>Función Organizacional</a:t>
            </a:r>
          </a:p>
          <a:p>
            <a:r>
              <a:rPr lang="es-MX" dirty="0" smtClean="0"/>
              <a:t>Función Técnica</a:t>
            </a:r>
          </a:p>
          <a:p>
            <a:r>
              <a:rPr lang="es-MX" dirty="0" smtClean="0"/>
              <a:t>Función Administrativa</a:t>
            </a:r>
          </a:p>
          <a:p>
            <a:r>
              <a:rPr lang="es-MX" dirty="0" smtClean="0"/>
              <a:t>Función Comercial</a:t>
            </a:r>
          </a:p>
          <a:p>
            <a:r>
              <a:rPr lang="es-MX" dirty="0" smtClean="0"/>
              <a:t>Función Financiera</a:t>
            </a:r>
          </a:p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909" y="35730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2955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739775"/>
            <a:ext cx="86090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Asesora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Esta función implica informar claramente al viajero sobre las características de los destinos, los servicios que obtendrá así como quien se los proveerá y los viajes existentes.</a:t>
            </a:r>
          </a:p>
          <a:p>
            <a:pPr>
              <a:buNone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Se le debe ayudar al cliente en la selección del viaje más adecuado de acuerdo a sus necesidades específicas.</a:t>
            </a:r>
          </a:p>
          <a:p>
            <a:pPr>
              <a:buNone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Para cumplir con esta primera función es necesario tener amplias fuentes de información; para lo cual es necesario contar con varios sistemas: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Sistemas computarizados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b)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Disponer de conexiones vía Internet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Tener una recopilación de mapas, manuales técnicos, guías y bibliotecas especializadas de folletos.</a:t>
            </a:r>
          </a:p>
          <a:p>
            <a:pPr>
              <a:buNone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d)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Es necesario también que la agencia cree su propio banco de datos, con ello podrá ofrecer información exclusiva y personalizada y guardar información sobre los clientes, muy valiosa a la hora de llevar a cabo determinadas campañas de marketing.</a:t>
            </a:r>
          </a:p>
          <a:p>
            <a:pPr>
              <a:buNone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Otro punto muy importante que entra dentro de esta primera etapa es la ubicación de la agencia y los recursos con los que cuenta para que se pueda lograr el contacto personalizado con el mercado.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Contable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MX" dirty="0" smtClean="0"/>
              <a:t>   Esta función se relaciona con llevar un control adecuado de los registros contables de las agencias, los cuales son muy útiles y obligatorios, ya que sirven para conocer el estado financiero en que se encuentra la empresa, además de que es información que los proveedores solicitan, los posibles inversionistas, los empleados y hasta la opinión pública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52028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Función de Intermediario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1500" dirty="0" smtClean="0">
                <a:latin typeface="Arial" pitchFamily="34" charset="0"/>
                <a:cs typeface="Arial" pitchFamily="34" charset="0"/>
              </a:rPr>
              <a:t>Se refiere a tramitar y mediar la reservación, distribución y venta de productos turísticos. Si la agencia de viajes desempeña muy bien tal función, esto le permitirá acercar el producto al cliente y multiplicar los puntos de venta.</a:t>
            </a:r>
          </a:p>
          <a:p>
            <a:pPr>
              <a:buNone/>
            </a:pPr>
            <a:endParaRPr lang="es-MX" sz="1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1500" dirty="0" smtClean="0">
                <a:latin typeface="Arial" pitchFamily="34" charset="0"/>
                <a:cs typeface="Arial" pitchFamily="34" charset="0"/>
              </a:rPr>
              <a:t>En conclusión, la función mediadora en una agencia de viajes se desarrolla de la siguiente manera:</a:t>
            </a:r>
          </a:p>
          <a:p>
            <a:pPr>
              <a:buNone/>
            </a:pPr>
            <a:r>
              <a:rPr lang="es-MX" sz="1500" dirty="0" smtClean="0">
                <a:latin typeface="Arial" pitchFamily="34" charset="0"/>
                <a:cs typeface="Arial" pitchFamily="34" charset="0"/>
              </a:rPr>
              <a:t>1.- El proveedor del producto turístico le da a la agencia la información necesaria sobre sus servicios y los documentos o billetes que formalizan la venta.</a:t>
            </a:r>
          </a:p>
          <a:p>
            <a:pPr>
              <a:buNone/>
            </a:pPr>
            <a:r>
              <a:rPr lang="es-MX" sz="1500" dirty="0" smtClean="0">
                <a:latin typeface="Arial" pitchFamily="34" charset="0"/>
                <a:cs typeface="Arial" pitchFamily="34" charset="0"/>
              </a:rPr>
              <a:t>2.- La agencia conoce y promueve los servicios de sus proveedores vendiéndolos a sus clientes al precio que estos han fijado.</a:t>
            </a:r>
          </a:p>
          <a:p>
            <a:pPr>
              <a:buNone/>
            </a:pPr>
            <a:r>
              <a:rPr lang="es-MX" sz="1500" dirty="0" smtClean="0">
                <a:latin typeface="Arial" pitchFamily="34" charset="0"/>
                <a:cs typeface="Arial" pitchFamily="34" charset="0"/>
              </a:rPr>
              <a:t>3.- La agencia una vez que ha recibido el dinero por parte del cliente sobre el producto, lo guarda o deposita y liquida con el proveedor.</a:t>
            </a:r>
          </a:p>
          <a:p>
            <a:pPr>
              <a:buNone/>
            </a:pPr>
            <a:r>
              <a:rPr lang="es-MX" sz="1500" dirty="0" smtClean="0">
                <a:latin typeface="Arial" pitchFamily="34" charset="0"/>
                <a:cs typeface="Arial" pitchFamily="34" charset="0"/>
              </a:rPr>
              <a:t>4.- El proveedor se compromete a abonar la comisión acordada con la agencia por tal venta. Es imprescindible que en esta función, exista entre la agencia y el proveedor la formalización de un contrato</a:t>
            </a:r>
          </a:p>
          <a:p>
            <a:pPr>
              <a:buNone/>
            </a:pPr>
            <a:endParaRPr lang="es-MX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2428875" cy="143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85184"/>
            <a:ext cx="2466975" cy="14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921" y="5538529"/>
            <a:ext cx="246697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739775"/>
            <a:ext cx="86090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Función Social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Para que la agencia lleve a cabo de la mejor manera posible esta función se requiere: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La implantación de sistemas de aprendizaje y actualización, de tal manera que estimule al trabajador y se le integre en un plan de formación.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Crear una estructura satisfactoria del trabajo, en el que se contemplen condiciones favorables que lleven al empleado a valorarlo.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Tomar muy en cuenta el bienestar del personal y darle lo que les corresponde (prestaciones conforme a la ley o superiores).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Se debe también aplicar un carácter laborar riguroso entre los representantes de la empresa y los trabajadores. Establecer y hacer cumplir el reglamento interno de la empresa</a:t>
            </a:r>
          </a:p>
          <a:p>
            <a:pPr>
              <a:buNone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2408</Words>
  <Application>Microsoft Office PowerPoint</Application>
  <PresentationFormat>Presentación en pantalla (4:3)</PresentationFormat>
  <Paragraphs>332</Paragraphs>
  <Slides>24</Slides>
  <Notes>2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Flujo</vt:lpstr>
      <vt:lpstr>AGENCIA DE VIAJES</vt:lpstr>
      <vt:lpstr>Diapositiva 2</vt:lpstr>
      <vt:lpstr>Concepto</vt:lpstr>
      <vt:lpstr>Servicios</vt:lpstr>
      <vt:lpstr>Podemos describir las funciones de una Agencia de Viajes de la siguiente forma:</vt:lpstr>
      <vt:lpstr>Función Asesora</vt:lpstr>
      <vt:lpstr>Función Contable</vt:lpstr>
      <vt:lpstr>Función de Intermediario</vt:lpstr>
      <vt:lpstr>Función Social</vt:lpstr>
      <vt:lpstr>Función Organizacional</vt:lpstr>
      <vt:lpstr>Función Técnica</vt:lpstr>
      <vt:lpstr>Función Administrativa</vt:lpstr>
      <vt:lpstr>Función Comercial</vt:lpstr>
      <vt:lpstr>Función Financiera</vt:lpstr>
      <vt:lpstr>Las agencias de viajes proporcionan:</vt:lpstr>
      <vt:lpstr>Servicios</vt:lpstr>
      <vt:lpstr>Esquema básico de los canales de distribución</vt:lpstr>
      <vt:lpstr>Paquete Turístico</vt:lpstr>
      <vt:lpstr>Clasificación</vt:lpstr>
      <vt:lpstr>Diapositiva 20</vt:lpstr>
      <vt:lpstr>Diapositiva 21</vt:lpstr>
      <vt:lpstr>      Catálogo de Cuentas de Agencias de Viajes La Agencia de Viajes es tan solo una intermediaria entre las necesidades de su clientela y las empresas de servicio; por tanto, se debe ejercer un control exacto de cada ingreso y egreso que se generen en las operaciones normales de este tipo de empresas. De este modo, a continuación se presenta un modelo ideal de Catálogo de Cuentas con que se puede operar la contabilidad de la empresa.</vt:lpstr>
      <vt:lpstr>Diapositiva 23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AGENCIA DE VIAJES</dc:title>
  <dc:creator>GUAULU SANCHEZ</dc:creator>
  <cp:lastModifiedBy>GUAULU SANCHEZ</cp:lastModifiedBy>
  <cp:revision>35</cp:revision>
  <dcterms:created xsi:type="dcterms:W3CDTF">2011-08-24T01:06:44Z</dcterms:created>
  <dcterms:modified xsi:type="dcterms:W3CDTF">2012-12-13T04:18:45Z</dcterms:modified>
</cp:coreProperties>
</file>