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70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1" autoAdjust="0"/>
    <p:restoredTop sz="99606" autoAdjust="0"/>
  </p:normalViewPr>
  <p:slideViewPr>
    <p:cSldViewPr snapToGrid="0" snapToObjects="1">
      <p:cViewPr varScale="1">
        <p:scale>
          <a:sx n="91" d="100"/>
          <a:sy n="91" d="100"/>
        </p:scale>
        <p:origin x="-1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D0D33-E145-AE44-B845-3A6D422BA911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8329-6992-FA46-A379-1289CD59B60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4" y="1636663"/>
            <a:ext cx="3952702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D826-9EFD-B845-88AF-28493E7197A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1E24-6398-FC49-B92B-20EA7CD1D58B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3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3987803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3987803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22407-7B97-E24F-876C-E7B4FC2B51F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6DFF-FB3A-BC43-9C23-B49AAB57474F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2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AACE-EAD6-D045-8D67-2106286A454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B31-526A-7641-88A9-AE125C1C9F63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3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38590" cy="207738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3945672"/>
            <a:ext cx="3938590" cy="2072542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7FDE1-6CC7-6241-96F5-A54C6D567CA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D567-D0E7-2A41-872A-1EB9F0F0AA99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32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90" y="1645920"/>
            <a:ext cx="3931276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2" y="3920063"/>
            <a:ext cx="3953974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F64F6-7664-0847-8870-81142F814DE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E3E4-748A-EA47-9E3F-E5C94F63948D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27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44EE-0CCD-5642-BD18-DBF821ABBA9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B7384-44CF-C544-9C59-3C0E04A20EF6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4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07D92-4EE5-D84B-8588-0915E76106A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9763-D404-384A-9DA8-EBE8F93C6C45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5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E1F0-28BF-A844-9B91-A150FCA372D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F33F5-130B-7D45-AB13-851FA997CDAC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8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CDA1-3060-384E-994F-0481C23E1338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9F32-1665-B143-8D4A-A74F9679555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9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7845-938E-F041-B678-DD441B82590C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6DAE9-6A84-0344-9053-E91F7D90A8B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1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9410D-8BC1-884E-BCBC-66D2CC8B72F1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F158-6FDE-5949-8082-237208690D3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6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745A2-C156-3E40-B0EE-0C215E481A9D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52E5C-3BBF-C54E-813C-75B4D61C7F8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CC5C-EC8F-0D46-B348-06838738FC5C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D731-B9C6-7D47-856A-3907FB9208F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1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0459-26FD-7248-9C09-9BAEF817454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228E-2E55-C44F-B54C-1D560573A093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DB186-ED04-5C4C-B3C5-0B410677D56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A34E-7437-5749-9FCE-42C559E70E96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4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0" y="6356350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5F2801-562A-684C-B81E-FD1667E3ABB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706FF9-A7A1-1E49-B552-C01D56EB6E49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</a:t>
            </a:r>
            <a:r>
              <a:rPr lang="en-US" sz="600" dirty="0" smtClean="0">
                <a:solidFill>
                  <a:srgbClr val="7F7F7F"/>
                </a:solidFill>
              </a:rPr>
              <a:t>8 </a:t>
            </a:r>
            <a:r>
              <a:rPr lang="en-US" sz="600" dirty="0">
                <a:solidFill>
                  <a:srgbClr val="7F7F7F"/>
                </a:solidFill>
              </a:rPr>
              <a:t>FEB 2013</a:t>
            </a:r>
          </a:p>
        </p:txBody>
      </p:sp>
      <p:sp>
        <p:nvSpPr>
          <p:cNvPr id="1030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1" name="Picture 4" descr="ieee_tag_blue_006699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6132513"/>
            <a:ext cx="9890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702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0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fld id="{5BB9E4D3-F80A-BB4B-8FD5-37E8CBED91A1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707DF4B-7680-694A-826F-A5CCF24D2FEC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450850" y="3157538"/>
            <a:ext cx="7908925" cy="7651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_tradnl" smtClean="0">
                <a:ea typeface="+mj-ea"/>
                <a:cs typeface="+mj-cs"/>
              </a:rPr>
              <a:t>IEEE GRSS Sección Guadalajara</a:t>
            </a:r>
            <a:endParaRPr lang="es-ES_tradnl">
              <a:ea typeface="+mj-ea"/>
              <a:cs typeface="+mj-cs"/>
            </a:endParaRPr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450850" y="4165600"/>
            <a:ext cx="7908925" cy="430213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s-ES_tradnl" smtClean="0">
                <a:latin typeface="Verdana" charset="0"/>
                <a:cs typeface="Verdana" charset="0"/>
              </a:rPr>
              <a:t>Primera Reunión Nacional</a:t>
            </a:r>
            <a:endParaRPr lang="es-ES_tradnl">
              <a:latin typeface="Verdana" charset="0"/>
              <a:cs typeface="Verdana" charset="0"/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2912" y="4887913"/>
            <a:ext cx="8505836" cy="377825"/>
          </a:xfrm>
        </p:spPr>
        <p:txBody>
          <a:bodyPr/>
          <a:lstStyle/>
          <a:p>
            <a:r>
              <a:rPr lang="es-ES_tradnl" smtClean="0">
                <a:latin typeface="Verdana" charset="0"/>
              </a:rPr>
              <a:t>Instalaciones de la Corporación Universitaria para el Desarrollo de Internet CUDI</a:t>
            </a:r>
          </a:p>
          <a:p>
            <a:r>
              <a:rPr lang="es-ES_tradnl" smtClean="0">
                <a:latin typeface="Verdana" charset="0"/>
              </a:rPr>
              <a:t>Instituto Politécnico Nacional, Febrero 26 del 2013, México D.F.</a:t>
            </a:r>
            <a:endParaRPr lang="es-ES_tradnl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Campo de Interés, GRSS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3531059"/>
            <a:ext cx="8326438" cy="2504616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El campo de interés de la Sociedad es la teoría, conceptos y técnicas de la ciencia y la ingeniería en su aplicación a la percepción remota de la Tierra, océanos, atmósfera y el espacio, así como el procesamiento, interpretación y diseminación de dicha información.</a:t>
            </a:r>
            <a:endParaRPr lang="es-ES_tradnl" sz="2800" b="1">
              <a:latin typeface="Verdan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22" y="1416779"/>
            <a:ext cx="6292850" cy="18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Campos Particulares de Interés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3531059"/>
            <a:ext cx="8326438" cy="2504616"/>
          </a:xfrm>
        </p:spPr>
        <p:txBody>
          <a:bodyPr/>
          <a:lstStyle/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Percepción Remota de Tierra.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Percepción Remota de Océanos.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Percepción Remota de la Atmósfera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Percepción Remota de la Criósfera.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Técnicas de Análisis.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Transferencia Electromagnética y Radiativa.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Sensores y Plataformas.</a:t>
            </a:r>
          </a:p>
          <a:p>
            <a:pPr algn="just">
              <a:spcBef>
                <a:spcPts val="300"/>
              </a:spcBef>
            </a:pPr>
            <a:r>
              <a:rPr lang="es-ES_tradnl" sz="1800" smtClean="0">
                <a:latin typeface="Verdana" charset="0"/>
              </a:rPr>
              <a:t>Educación y políticas públicas.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22" y="1416779"/>
            <a:ext cx="6292850" cy="18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Naturaleza Interdisciplinaria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1674810"/>
            <a:ext cx="8326438" cy="4360865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Los miembros de la Sociedad de Geociencia y Percepción Remota tienen su formación tanto en las disciplinas de la Ciencia como de la Ingeniería.</a:t>
            </a:r>
          </a:p>
          <a:p>
            <a:pPr algn="just"/>
            <a:endParaRPr lang="es-ES_tradnl" smtClean="0">
              <a:latin typeface="Verdana" charset="0"/>
            </a:endParaRPr>
          </a:p>
          <a:p>
            <a:pPr algn="just"/>
            <a:r>
              <a:rPr lang="es-ES_tradnl" smtClean="0">
                <a:latin typeface="Verdana" charset="0"/>
              </a:rPr>
              <a:t>La fusión de estas disciplinas proporcionan a la Sociedad una característica multidisciplinaria que es única y la cual es capaz de generar nuevas áreas de desarrollo en la ciencia y tecnología de percepción remota.</a:t>
            </a:r>
          </a:p>
        </p:txBody>
      </p:sp>
    </p:spTree>
    <p:extLst>
      <p:ext uri="{BB962C8B-B14F-4D97-AF65-F5344CB8AC3E}">
        <p14:creationId xmlns:p14="http://schemas.microsoft.com/office/powerpoint/2010/main" val="96933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Historia de la GRSS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1674810"/>
            <a:ext cx="8326438" cy="4360865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Inicialmente se le conoció como el Grupo de Geociencias Electrónicas y fue formado en 1962.</a:t>
            </a:r>
          </a:p>
          <a:p>
            <a:pPr algn="just"/>
            <a:r>
              <a:rPr lang="es-ES_tradnl" smtClean="0">
                <a:latin typeface="Verdana" charset="0"/>
              </a:rPr>
              <a:t>Posteriormente evolucionó como la Sociedad de Geociencias Electrónicas en 1978.</a:t>
            </a:r>
          </a:p>
          <a:p>
            <a:pPr algn="just"/>
            <a:r>
              <a:rPr lang="es-ES_tradnl" smtClean="0">
                <a:latin typeface="Verdana" charset="0"/>
              </a:rPr>
              <a:t>Dos años después su nombre cambió por Sociedad de Geociencia y Percepción Remota (GRSS) como se le conoce actualmente.</a:t>
            </a:r>
          </a:p>
          <a:p>
            <a:pPr algn="just"/>
            <a:r>
              <a:rPr lang="es-ES_tradnl" smtClean="0">
                <a:latin typeface="Verdana" charset="0"/>
              </a:rPr>
              <a:t>Desde 1981 ha sido la patrocinadora del Simposio Internacional de Geociencia y Percepción Remota (IGARSS).</a:t>
            </a:r>
          </a:p>
        </p:txBody>
      </p:sp>
    </p:spTree>
    <p:extLst>
      <p:ext uri="{BB962C8B-B14F-4D97-AF65-F5344CB8AC3E}">
        <p14:creationId xmlns:p14="http://schemas.microsoft.com/office/powerpoint/2010/main" val="205144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Motivación del Capítulo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2916962"/>
            <a:ext cx="8326438" cy="3118714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La intención de formalizar este Capítulo es crear vínculos entre las diferentes líneas de investigación y desarrollo que se están realizando en México relativas a la percepción remota, así como fomentar su estudio científico. Con esto se pretende contribuir a las necesidades crecientes que demanda día a día nuestra Patria.   </a:t>
            </a:r>
            <a:endParaRPr lang="es-ES_tradnl" sz="2800" b="1">
              <a:latin typeface="Verdana" charset="0"/>
            </a:endParaRPr>
          </a:p>
        </p:txBody>
      </p:sp>
      <p:pic>
        <p:nvPicPr>
          <p:cNvPr id="4" name="Imagen 3" descr="Logo GRSS 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59" y="1422544"/>
            <a:ext cx="1901137" cy="12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Definición de Objetivos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2805308"/>
            <a:ext cx="8326438" cy="3230368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Los Objetivos del Capítulo:</a:t>
            </a:r>
          </a:p>
          <a:p>
            <a:pPr lvl="1" algn="just"/>
            <a:r>
              <a:rPr lang="es-ES_tradnl" smtClean="0">
                <a:latin typeface="Verdana" charset="0"/>
              </a:rPr>
              <a:t> </a:t>
            </a:r>
            <a:endParaRPr lang="es-ES_tradnl" b="1">
              <a:latin typeface="Verdana" charset="0"/>
            </a:endParaRPr>
          </a:p>
        </p:txBody>
      </p:sp>
      <p:pic>
        <p:nvPicPr>
          <p:cNvPr id="4" name="Imagen 3" descr="Logo GRSS 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59" y="1422544"/>
            <a:ext cx="1901137" cy="12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Elección del Comité Administrativo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2805308"/>
            <a:ext cx="8326438" cy="3230368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El Capítulo GRSS debe contar con un Comité Administrativo (AdCom) que deberá estar conformado por:</a:t>
            </a:r>
          </a:p>
          <a:p>
            <a:pPr lvl="1" algn="just"/>
            <a:r>
              <a:rPr lang="es-ES_tradnl" smtClean="0">
                <a:latin typeface="Verdana" charset="0"/>
              </a:rPr>
              <a:t> Presidente (Chair).</a:t>
            </a:r>
          </a:p>
          <a:p>
            <a:pPr lvl="1" algn="just"/>
            <a:r>
              <a:rPr lang="es-ES_tradnl" smtClean="0">
                <a:latin typeface="Verdana" charset="0"/>
              </a:rPr>
              <a:t> Vice-Presidente (Vice Chair).</a:t>
            </a:r>
          </a:p>
          <a:p>
            <a:pPr lvl="1" algn="just"/>
            <a:r>
              <a:rPr lang="es-ES_tradnl" smtClean="0">
                <a:latin typeface="Verdana" charset="0"/>
              </a:rPr>
              <a:t> Tesorero (Treasurer).</a:t>
            </a:r>
          </a:p>
          <a:p>
            <a:pPr lvl="1" algn="just"/>
            <a:r>
              <a:rPr lang="es-ES_tradnl" smtClean="0">
                <a:latin typeface="Verdana" charset="0"/>
              </a:rPr>
              <a:t> Secretario (Secretary).</a:t>
            </a:r>
          </a:p>
        </p:txBody>
      </p:sp>
      <p:pic>
        <p:nvPicPr>
          <p:cNvPr id="4" name="Imagen 3" descr="Logo GRSS 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59" y="1422544"/>
            <a:ext cx="1901137" cy="12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Reuniones Anuales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2805308"/>
            <a:ext cx="8326438" cy="3230368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Se realizarán 2 reuniones anuales.</a:t>
            </a:r>
          </a:p>
          <a:p>
            <a:pPr algn="just"/>
            <a:r>
              <a:rPr lang="es-ES_tradnl" smtClean="0">
                <a:latin typeface="Verdana" charset="0"/>
              </a:rPr>
              <a:t>Propuesta de Fecha y Sede de la próxima reunión:</a:t>
            </a:r>
          </a:p>
          <a:p>
            <a:pPr lvl="1" algn="just"/>
            <a:endParaRPr lang="es-ES_tradnl" smtClean="0">
              <a:latin typeface="Verdana" charset="0"/>
            </a:endParaRPr>
          </a:p>
        </p:txBody>
      </p:sp>
      <p:pic>
        <p:nvPicPr>
          <p:cNvPr id="4" name="Imagen 3" descr="Logo GRSS 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59" y="1422544"/>
            <a:ext cx="1901137" cy="12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5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Asuntos Generales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2805308"/>
            <a:ext cx="8326438" cy="3230368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Propuestas, avisos y comentarios.</a:t>
            </a:r>
          </a:p>
          <a:p>
            <a:pPr lvl="1" algn="just"/>
            <a:endParaRPr lang="es-ES_tradnl" smtClean="0">
              <a:latin typeface="Verdana" charset="0"/>
            </a:endParaRPr>
          </a:p>
          <a:p>
            <a:pPr lvl="1" algn="just"/>
            <a:endParaRPr lang="es-ES_tradnl" smtClean="0">
              <a:latin typeface="Verdana" charset="0"/>
            </a:endParaRPr>
          </a:p>
        </p:txBody>
      </p:sp>
      <p:pic>
        <p:nvPicPr>
          <p:cNvPr id="4" name="Imagen 3" descr="Logo GRSS 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59" y="1422544"/>
            <a:ext cx="1901137" cy="12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Resumen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2958833"/>
            <a:ext cx="8326438" cy="3076842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Presentación.</a:t>
            </a:r>
          </a:p>
          <a:p>
            <a:pPr algn="just"/>
            <a:r>
              <a:rPr lang="es-ES_tradnl" smtClean="0">
                <a:latin typeface="Verdana" charset="0"/>
              </a:rPr>
              <a:t>Introducción a la IEEE.</a:t>
            </a:r>
          </a:p>
          <a:p>
            <a:pPr algn="just"/>
            <a:r>
              <a:rPr lang="es-ES_tradnl" smtClean="0">
                <a:latin typeface="Verdana" charset="0"/>
              </a:rPr>
              <a:t>Introducción a la GRSS.</a:t>
            </a:r>
          </a:p>
          <a:p>
            <a:pPr algn="just"/>
            <a:r>
              <a:rPr lang="es-ES_tradnl" smtClean="0">
                <a:latin typeface="Verdana" charset="0"/>
              </a:rPr>
              <a:t>Motivación y Objetivos del Capítulo.</a:t>
            </a:r>
          </a:p>
          <a:p>
            <a:pPr algn="just"/>
            <a:r>
              <a:rPr lang="es-ES_tradnl" smtClean="0">
                <a:latin typeface="Verdana" charset="0"/>
              </a:rPr>
              <a:t>Elección del Comité Administrativo.</a:t>
            </a:r>
          </a:p>
          <a:p>
            <a:pPr algn="just"/>
            <a:endParaRPr lang="es-ES_tradnl" smtClean="0">
              <a:latin typeface="Verdana" charset="0"/>
            </a:endParaRPr>
          </a:p>
          <a:p>
            <a:pPr algn="just"/>
            <a:endParaRPr lang="es-ES_tradnl" sz="2800" b="1">
              <a:latin typeface="Verdan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1433778"/>
            <a:ext cx="8525754" cy="13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0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Verdana" charset="0"/>
              </a:rPr>
              <a:t>Sociedad de Geociencia y Percepción Remota, GRSS</a:t>
            </a:r>
            <a:endParaRPr lang="es-ES_tradnl" dirty="0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1646238"/>
            <a:ext cx="8326438" cy="4389437"/>
          </a:xfrm>
        </p:spPr>
        <p:txBody>
          <a:bodyPr/>
          <a:lstStyle/>
          <a:p>
            <a:pPr algn="just"/>
            <a:r>
              <a:rPr lang="es-ES_tradnl" smtClean="0">
                <a:latin typeface="Verdana" charset="0"/>
              </a:rPr>
              <a:t>El 4 de Octubre del 2012 la Directora de Actividades Geográficas, Cecelia Jankowski, informó la formación de:</a:t>
            </a:r>
          </a:p>
          <a:p>
            <a:pPr algn="just"/>
            <a:endParaRPr lang="es-ES_tradnl" sz="1800" smtClean="0">
              <a:latin typeface="Verdana" charset="0"/>
            </a:endParaRPr>
          </a:p>
          <a:p>
            <a:pPr marL="0" indent="0" algn="just">
              <a:buNone/>
            </a:pPr>
            <a:endParaRPr lang="es-ES_tradnl" sz="2000" smtClean="0">
              <a:latin typeface="Verdana" charset="0"/>
            </a:endParaRPr>
          </a:p>
          <a:p>
            <a:pPr marL="0" indent="0" algn="just">
              <a:buNone/>
            </a:pPr>
            <a:endParaRPr lang="es-ES_tradnl" sz="1800" smtClean="0">
              <a:latin typeface="Verdana" charset="0"/>
            </a:endParaRPr>
          </a:p>
          <a:p>
            <a:pPr marL="0" indent="0" algn="ctr">
              <a:buNone/>
            </a:pPr>
            <a:r>
              <a:rPr lang="es-ES_tradnl" sz="2800" b="1" smtClean="0">
                <a:latin typeface="Verdana" charset="0"/>
              </a:rPr>
              <a:t>Capítulo de la Sociedad de Geociencia y Percepción Remota de la IEEE Sección Guadalajara</a:t>
            </a:r>
            <a:endParaRPr lang="es-ES_tradnl" sz="2800" b="1">
              <a:latin typeface="Verdana" charset="0"/>
            </a:endParaRPr>
          </a:p>
        </p:txBody>
      </p:sp>
      <p:pic>
        <p:nvPicPr>
          <p:cNvPr id="4" name="Imagen 3" descr="Logo GRSS 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2951309"/>
            <a:ext cx="2381250" cy="159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El Instituto de Ingenieros Eléctricos y Electrónicos IEEE</a:t>
            </a:r>
            <a:endParaRPr lang="es-ES_tradnl"/>
          </a:p>
        </p:txBody>
      </p:sp>
      <p:pic>
        <p:nvPicPr>
          <p:cNvPr id="6" name="IEEEtv.m4v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950" y="1646238"/>
            <a:ext cx="7826375" cy="4389437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25/02/13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4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 a la IEEE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6634462" cy="4389120"/>
          </a:xfrm>
        </p:spPr>
        <p:txBody>
          <a:bodyPr/>
          <a:lstStyle/>
          <a:p>
            <a:r>
              <a:rPr lang="es-ES" b="1" dirty="0" smtClean="0"/>
              <a:t>129 años de vida.</a:t>
            </a:r>
          </a:p>
          <a:p>
            <a:pPr marL="0" indent="0">
              <a:buNone/>
            </a:pPr>
            <a:endParaRPr lang="es-ES" b="1" dirty="0" smtClean="0"/>
          </a:p>
          <a:p>
            <a:r>
              <a:rPr lang="es-ES" b="1" dirty="0" smtClean="0"/>
              <a:t>American </a:t>
            </a:r>
            <a:r>
              <a:rPr lang="es-ES" b="1" dirty="0" err="1" smtClean="0"/>
              <a:t>Institute</a:t>
            </a:r>
            <a:r>
              <a:rPr lang="es-ES" b="1" dirty="0" smtClean="0"/>
              <a:t> of </a:t>
            </a:r>
            <a:r>
              <a:rPr lang="es-ES" b="1" dirty="0" err="1" smtClean="0"/>
              <a:t>Electrical</a:t>
            </a:r>
            <a:r>
              <a:rPr lang="es-ES" b="1" dirty="0" smtClean="0"/>
              <a:t> </a:t>
            </a:r>
            <a:r>
              <a:rPr lang="es-ES" b="1" dirty="0" err="1" smtClean="0"/>
              <a:t>Engineers</a:t>
            </a:r>
            <a:r>
              <a:rPr lang="es-ES" b="1" dirty="0" smtClean="0"/>
              <a:t> (AIEE)</a:t>
            </a:r>
          </a:p>
          <a:p>
            <a:pPr lvl="1"/>
            <a:r>
              <a:rPr lang="es-ES" dirty="0" smtClean="0"/>
              <a:t>Fundada en Nueva York en 1884.</a:t>
            </a:r>
          </a:p>
          <a:p>
            <a:pPr lvl="1"/>
            <a:r>
              <a:rPr lang="es-ES" dirty="0" smtClean="0"/>
              <a:t>Campos de Desarrollo:</a:t>
            </a:r>
          </a:p>
          <a:p>
            <a:pPr lvl="2"/>
            <a:r>
              <a:rPr lang="es-ES" dirty="0" smtClean="0"/>
              <a:t>Electricidad de Potencia (Thomas Edison).</a:t>
            </a:r>
          </a:p>
          <a:p>
            <a:pPr lvl="2"/>
            <a:r>
              <a:rPr lang="es-ES" dirty="0" smtClean="0"/>
              <a:t>Telégrafo (</a:t>
            </a:r>
            <a:r>
              <a:rPr lang="es-ES" dirty="0" err="1" smtClean="0"/>
              <a:t>Norvin</a:t>
            </a:r>
            <a:r>
              <a:rPr lang="es-ES" dirty="0" smtClean="0"/>
              <a:t> Green).</a:t>
            </a:r>
          </a:p>
          <a:p>
            <a:pPr lvl="2"/>
            <a:r>
              <a:rPr lang="es-ES" dirty="0" smtClean="0"/>
              <a:t>Teléfono (Alexander Graham Bell).</a:t>
            </a:r>
            <a:endParaRPr lang="es-ES" dirty="0"/>
          </a:p>
          <a:p>
            <a:pPr marL="639762" lvl="2" indent="0">
              <a:buNone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25/02/13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22" y="1645920"/>
            <a:ext cx="1691341" cy="43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1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 a la IEEE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5595768" cy="4389120"/>
          </a:xfrm>
        </p:spPr>
        <p:txBody>
          <a:bodyPr/>
          <a:lstStyle/>
          <a:p>
            <a:r>
              <a:rPr lang="es-ES" b="1" dirty="0" err="1" smtClean="0"/>
              <a:t>Institute</a:t>
            </a:r>
            <a:r>
              <a:rPr lang="es-ES" b="1" dirty="0" smtClean="0"/>
              <a:t> of Radio </a:t>
            </a:r>
            <a:r>
              <a:rPr lang="es-ES" b="1" dirty="0" err="1" smtClean="0"/>
              <a:t>Engineers</a:t>
            </a:r>
            <a:r>
              <a:rPr lang="es-ES" b="1" dirty="0" smtClean="0"/>
              <a:t> (IRE)</a:t>
            </a:r>
          </a:p>
          <a:p>
            <a:pPr lvl="1"/>
            <a:r>
              <a:rPr lang="es-ES" dirty="0" smtClean="0"/>
              <a:t>Formado en 1912 (posterior a los experimentos del telégrafo inalámbrico de </a:t>
            </a:r>
            <a:r>
              <a:rPr lang="es-ES" dirty="0" err="1" smtClean="0"/>
              <a:t>Guglielmo</a:t>
            </a:r>
            <a:r>
              <a:rPr lang="es-ES" dirty="0" smtClean="0"/>
              <a:t> Marconi).</a:t>
            </a:r>
          </a:p>
          <a:p>
            <a:pPr lvl="1"/>
            <a:r>
              <a:rPr lang="es-ES" dirty="0" smtClean="0"/>
              <a:t>Parte de la AIEE, pero enfocado al estudio del las aplicaciones del radio.</a:t>
            </a:r>
          </a:p>
          <a:p>
            <a:pPr lvl="1"/>
            <a:r>
              <a:rPr lang="es-ES" dirty="0" smtClean="0"/>
              <a:t>Se incrementa su estudio en electrónica y comienza a crecer.</a:t>
            </a:r>
          </a:p>
          <a:p>
            <a:pPr lvl="1"/>
            <a:r>
              <a:rPr lang="es-ES" dirty="0" smtClean="0"/>
              <a:t>Se convierte en el grupo más fuerte en 1957.</a:t>
            </a:r>
            <a:endParaRPr lang="es-ES" dirty="0"/>
          </a:p>
          <a:p>
            <a:pPr marL="639762" lvl="2" indent="0">
              <a:buNone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25/02/13</a:t>
            </a:fld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168" y="2797037"/>
            <a:ext cx="2816693" cy="21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2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 a la IEEE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5595768" cy="4389120"/>
          </a:xfrm>
        </p:spPr>
        <p:txBody>
          <a:bodyPr/>
          <a:lstStyle/>
          <a:p>
            <a:r>
              <a:rPr lang="es-ES" b="1" dirty="0" err="1" smtClean="0"/>
              <a:t>Institute</a:t>
            </a:r>
            <a:r>
              <a:rPr lang="es-ES" b="1" dirty="0" smtClean="0"/>
              <a:t> of </a:t>
            </a:r>
            <a:r>
              <a:rPr lang="es-ES" b="1" dirty="0" err="1" smtClean="0"/>
              <a:t>Electrical</a:t>
            </a:r>
            <a:r>
              <a:rPr lang="es-ES" b="1" dirty="0" smtClean="0"/>
              <a:t> and </a:t>
            </a:r>
            <a:r>
              <a:rPr lang="es-ES" b="1" dirty="0" err="1" smtClean="0"/>
              <a:t>Electronics</a:t>
            </a:r>
            <a:r>
              <a:rPr lang="es-ES" b="1" dirty="0" smtClean="0"/>
              <a:t> </a:t>
            </a:r>
            <a:r>
              <a:rPr lang="es-ES" b="1" dirty="0" err="1" smtClean="0"/>
              <a:t>Engineers</a:t>
            </a:r>
            <a:r>
              <a:rPr lang="es-ES" b="1" dirty="0" smtClean="0"/>
              <a:t> (IEEE)</a:t>
            </a:r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El resultado de la unión entre la AIEE y el IRE en 1963.</a:t>
            </a:r>
          </a:p>
          <a:p>
            <a:pPr lvl="1"/>
            <a:r>
              <a:rPr lang="es-ES" dirty="0" smtClean="0"/>
              <a:t>Constituido por alrededor de 150,000 miembros a nivel mundial.</a:t>
            </a:r>
          </a:p>
          <a:p>
            <a:pPr lvl="1"/>
            <a:r>
              <a:rPr lang="es-ES" dirty="0" smtClean="0"/>
              <a:t>En el Aniversario 125 en el 2009, existían alrededor de 375,000 miembros a nivel mundial.</a:t>
            </a:r>
          </a:p>
          <a:p>
            <a:pPr lvl="1"/>
            <a:endParaRPr lang="es-ES" dirty="0"/>
          </a:p>
          <a:p>
            <a:pPr marL="639762" lvl="2" indent="0">
              <a:buNone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25/02/13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961" y="2645312"/>
            <a:ext cx="2999586" cy="28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4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25/02/13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latin typeface="Verdana" charset="0"/>
              </a:rPr>
              <a:t>Misión y Visión de la IEEE</a:t>
            </a:r>
            <a:endParaRPr lang="es-ES_tradnl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5" y="1646238"/>
            <a:ext cx="8326438" cy="4389437"/>
          </a:xfrm>
        </p:spPr>
        <p:txBody>
          <a:bodyPr/>
          <a:lstStyle/>
          <a:p>
            <a:pPr algn="just"/>
            <a:r>
              <a:rPr lang="es-ES_tradnl" b="1" smtClean="0">
                <a:latin typeface="Verdana" charset="0"/>
              </a:rPr>
              <a:t>Misión</a:t>
            </a:r>
            <a:r>
              <a:rPr lang="es-ES_tradnl" smtClean="0">
                <a:latin typeface="Verdana" charset="0"/>
              </a:rPr>
              <a:t> </a:t>
            </a:r>
          </a:p>
          <a:p>
            <a:pPr marL="0" indent="0" algn="ctr">
              <a:buNone/>
            </a:pPr>
            <a:r>
              <a:rPr lang="es-ES_tradnl" smtClean="0">
                <a:latin typeface="Verdana" charset="0"/>
              </a:rPr>
              <a:t>El propósito central de la IEEE es fomentar la innovación y excelencia tecnológica para el beneficio de la humanidad.</a:t>
            </a:r>
          </a:p>
          <a:p>
            <a:pPr algn="just"/>
            <a:r>
              <a:rPr lang="es-ES_tradnl" b="1" smtClean="0">
                <a:latin typeface="Verdana" charset="0"/>
              </a:rPr>
              <a:t>Visión</a:t>
            </a:r>
            <a:endParaRPr lang="es-ES_tradnl" smtClean="0">
              <a:latin typeface="Verdana" charset="0"/>
            </a:endParaRPr>
          </a:p>
          <a:p>
            <a:pPr marL="0" indent="0" algn="ctr">
              <a:buNone/>
            </a:pPr>
            <a:r>
              <a:rPr lang="es-ES_tradnl" smtClean="0">
                <a:latin typeface="Verdana" charset="0"/>
              </a:rPr>
              <a:t>IEEE será parte escencial para la comunidad técnica mundial y para sus profesionales técnicos, además será universalmente reconocida por sus contribuciones a la tecnología para el mejoramiento de las condiciones globales.</a:t>
            </a:r>
          </a:p>
        </p:txBody>
      </p:sp>
    </p:spTree>
    <p:extLst>
      <p:ext uri="{BB962C8B-B14F-4D97-AF65-F5344CB8AC3E}">
        <p14:creationId xmlns:p14="http://schemas.microsoft.com/office/powerpoint/2010/main" val="81504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Sociedades de la IEEE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25/02/13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1393287"/>
            <a:ext cx="7620595" cy="47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3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eee_presentation_template_taglin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ieee_presentation_template_tagline.pot</Template>
  <TotalTime>794</TotalTime>
  <Words>742</Words>
  <Application>Microsoft Macintosh PowerPoint</Application>
  <PresentationFormat>Presentación en pantalla (4:3)</PresentationFormat>
  <Paragraphs>116</Paragraphs>
  <Slides>18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ieee_presentation_template_tagline</vt:lpstr>
      <vt:lpstr>IEEE GRSS Sección Guadalajara</vt:lpstr>
      <vt:lpstr>Resumen</vt:lpstr>
      <vt:lpstr>Sociedad de Geociencia y Percepción Remota, GRSS</vt:lpstr>
      <vt:lpstr>El Instituto de Ingenieros Eléctricos y Electrónicos IEEE</vt:lpstr>
      <vt:lpstr>Introducción a la IEEE</vt:lpstr>
      <vt:lpstr>Introducción a la IEEE</vt:lpstr>
      <vt:lpstr>Introducción a la IEEE</vt:lpstr>
      <vt:lpstr>Misión y Visión de la IEEE</vt:lpstr>
      <vt:lpstr>Sociedades de la IEEE</vt:lpstr>
      <vt:lpstr>Campo de Interés, GRSS</vt:lpstr>
      <vt:lpstr>Campos Particulares de Interés</vt:lpstr>
      <vt:lpstr>Naturaleza Interdisciplinaria</vt:lpstr>
      <vt:lpstr>Historia de la GRSS</vt:lpstr>
      <vt:lpstr>Motivación del Capítulo</vt:lpstr>
      <vt:lpstr>Definición de Objetivos</vt:lpstr>
      <vt:lpstr>Elección del Comité Administrativo</vt:lpstr>
      <vt:lpstr>Reuniones Anuales</vt:lpstr>
      <vt:lpstr>Asuntos Generales</vt:lpstr>
    </vt:vector>
  </TitlesOfParts>
  <Company>IEEE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Lisa Lisa.</dc:creator>
  <cp:lastModifiedBy>Dr. Iván Esteban Villalón Turrubiates</cp:lastModifiedBy>
  <cp:revision>98</cp:revision>
  <dcterms:created xsi:type="dcterms:W3CDTF">2012-11-14T18:53:32Z</dcterms:created>
  <dcterms:modified xsi:type="dcterms:W3CDTF">2013-02-25T21:41:48Z</dcterms:modified>
</cp:coreProperties>
</file>