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3"/>
  </p:notesMasterIdLst>
  <p:sldIdLst>
    <p:sldId id="256" r:id="rId2"/>
    <p:sldId id="257" r:id="rId3"/>
    <p:sldId id="372" r:id="rId4"/>
    <p:sldId id="382" r:id="rId5"/>
    <p:sldId id="279" r:id="rId6"/>
    <p:sldId id="280" r:id="rId7"/>
    <p:sldId id="281" r:id="rId8"/>
    <p:sldId id="282" r:id="rId9"/>
    <p:sldId id="283" r:id="rId10"/>
    <p:sldId id="284" r:id="rId11"/>
    <p:sldId id="285" r:id="rId12"/>
    <p:sldId id="334" r:id="rId13"/>
    <p:sldId id="349" r:id="rId14"/>
    <p:sldId id="350" r:id="rId15"/>
    <p:sldId id="355" r:id="rId16"/>
    <p:sldId id="357" r:id="rId17"/>
    <p:sldId id="358" r:id="rId18"/>
    <p:sldId id="359" r:id="rId19"/>
    <p:sldId id="360" r:id="rId20"/>
    <p:sldId id="361" r:id="rId21"/>
    <p:sldId id="370" r:id="rId22"/>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1" autoAdjust="0"/>
    <p:restoredTop sz="99167" autoAdjust="0"/>
  </p:normalViewPr>
  <p:slideViewPr>
    <p:cSldViewPr>
      <p:cViewPr varScale="1">
        <p:scale>
          <a:sx n="74" d="100"/>
          <a:sy n="74" d="100"/>
        </p:scale>
        <p:origin x="-9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frontonguanajuato@hotmail.com"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5%20(Cancha%20de%20Mini%20Fronton)"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sp>
        <p:nvSpPr>
          <p:cNvPr id="7" name="1 Título"/>
          <p:cNvSpPr txBox="1">
            <a:spLocks/>
          </p:cNvSpPr>
          <p:nvPr/>
        </p:nvSpPr>
        <p:spPr>
          <a:xfrm>
            <a:off x="0" y="5373216"/>
            <a:ext cx="8533456"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MINI FRONTÓN</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pic>
        <p:nvPicPr>
          <p:cNvPr id="9" name="Picture 2"/>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683568" y="5301208"/>
            <a:ext cx="959803" cy="936104"/>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7524328" y="5373216"/>
            <a:ext cx="864096" cy="864096"/>
          </a:xfrm>
          <a:prstGeom prst="rect">
            <a:avLst/>
          </a:prstGeom>
          <a:noFill/>
          <a:ln w="9525">
            <a:noFill/>
            <a:miter lim="800000"/>
            <a:headEnd/>
            <a:tailEnd/>
          </a:ln>
        </p:spPr>
      </p:pic>
      <p:pic>
        <p:nvPicPr>
          <p:cNvPr id="33796" name="Picture 4" descr="http://www.centroespanolsv.com/imagenes/Fotos/053.jpg"/>
          <p:cNvPicPr>
            <a:picLocks noChangeAspect="1" noChangeArrowheads="1"/>
          </p:cNvPicPr>
          <p:nvPr/>
        </p:nvPicPr>
        <p:blipFill>
          <a:blip r:embed="rId4" cstate="print"/>
          <a:srcRect/>
          <a:stretch>
            <a:fillRect/>
          </a:stretch>
        </p:blipFill>
        <p:spPr bwMode="auto">
          <a:xfrm>
            <a:off x="1979712" y="1196752"/>
            <a:ext cx="5292588" cy="3528392"/>
          </a:xfrm>
          <a:prstGeom prst="round2SameRect">
            <a:avLst/>
          </a:prstGeom>
          <a:noFill/>
        </p:spPr>
      </p:pic>
      <p:sp>
        <p:nvSpPr>
          <p:cNvPr id="11" name="10 Botón de acción: Inicio">
            <a:hlinkClick r:id="rId5"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67544" y="1628800"/>
            <a:ext cx="8424936" cy="3970318"/>
          </a:xfrm>
          <a:prstGeom prst="rect">
            <a:avLst/>
          </a:prstGeom>
        </p:spPr>
        <p:txBody>
          <a:bodyPr wrap="square">
            <a:spAutoFit/>
          </a:bodyPr>
          <a:lstStyle/>
          <a:p>
            <a:pPr algn="just">
              <a:buClr>
                <a:srgbClr val="660033"/>
              </a:buClr>
            </a:pPr>
            <a:r>
              <a:rPr lang="es-MX" dirty="0" smtClean="0">
                <a:latin typeface="Calibri" pitchFamily="34" charset="0"/>
              </a:rPr>
              <a:t>El frontón </a:t>
            </a:r>
            <a:r>
              <a:rPr lang="es-MX" dirty="0" smtClean="0"/>
              <a:t>(también llamado </a:t>
            </a:r>
            <a:r>
              <a:rPr lang="es-MX" i="1" dirty="0" smtClean="0"/>
              <a:t>frontis</a:t>
            </a:r>
            <a:r>
              <a:rPr lang="es-MX" dirty="0" smtClean="0"/>
              <a:t>)</a:t>
            </a:r>
            <a:r>
              <a:rPr lang="es-MX" dirty="0" smtClean="0">
                <a:latin typeface="Calibri" pitchFamily="34" charset="0"/>
              </a:rPr>
              <a:t>, es un deporte jugado únicamente con la mano para golpear la pelota. Es la especialidad actualmente más popular. </a:t>
            </a:r>
          </a:p>
          <a:p>
            <a:pPr algn="just">
              <a:buClr>
                <a:srgbClr val="660033"/>
              </a:buClr>
            </a:pPr>
            <a:endParaRPr lang="es-MX" dirty="0" smtClean="0">
              <a:latin typeface="Calibri" pitchFamily="34" charset="0"/>
            </a:endParaRPr>
          </a:p>
          <a:p>
            <a:pPr algn="just">
              <a:buClr>
                <a:srgbClr val="660033"/>
              </a:buClr>
            </a:pPr>
            <a:r>
              <a:rPr lang="es-MX" dirty="0" smtClean="0">
                <a:latin typeface="Calibri" pitchFamily="34" charset="0"/>
              </a:rPr>
              <a:t>La relación de la pelota vasca con el juego de pelota en México es ancestral. Este era el más importante y popular de los juegos y deportes del Nuevo Mundo. Llamado "tlachtli" por los aztecas, "pokyah o pokta-pok" por los mayas y "taladzi" por los zapotecas, este juego fue uno de los elementos claves de la organización religiosa de las culturas precolombinas. Con la conquista y la destrucción de diversos valores culturales prehispánicos, el "tlachtli" pierde su carácter religioso, su esencia mágica y mítica.</a:t>
            </a:r>
            <a:br>
              <a:rPr lang="es-MX" dirty="0" smtClean="0">
                <a:latin typeface="Calibri" pitchFamily="34" charset="0"/>
              </a:rPr>
            </a:br>
            <a:r>
              <a:rPr lang="es-MX" dirty="0" smtClean="0">
                <a:latin typeface="Calibri" pitchFamily="34" charset="0"/>
              </a:rPr>
              <a:t/>
            </a:r>
            <a:br>
              <a:rPr lang="es-MX" dirty="0" smtClean="0">
                <a:latin typeface="Calibri" pitchFamily="34" charset="0"/>
              </a:rPr>
            </a:br>
            <a:r>
              <a:rPr lang="es-MX" dirty="0" smtClean="0">
                <a:latin typeface="Calibri" pitchFamily="34" charset="0"/>
              </a:rPr>
              <a:t>El "tlachtli" se practicaba sobre un campo en forma de doble "T" o doble "I", cuyo espacio central estaba cerrado entre dos paredes. Unos anillos aparecían empotrados en los muros laterales. Sólo podían golpear la pelota con las caderas y el jugador que obligaba al contrario a tocarla con otra parte del cuerpo ganaba el tanto.</a:t>
            </a:r>
            <a:endParaRPr lang="es-MX" dirty="0">
              <a:latin typeface="Calibri" pitchFamily="34" charset="0"/>
            </a:endParaRPr>
          </a:p>
        </p:txBody>
      </p:sp>
      <p:sp>
        <p:nvSpPr>
          <p:cNvPr id="7" name="3 Título"/>
          <p:cNvSpPr txBox="1">
            <a:spLocks/>
          </p:cNvSpPr>
          <p:nvPr/>
        </p:nvSpPr>
        <p:spPr>
          <a:xfrm>
            <a:off x="683568" y="332656"/>
            <a:ext cx="8064896"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ANTECEDENTES DEL FRONTÓN</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8" name="7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9" name="8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500034" y="1357298"/>
            <a:ext cx="8215370" cy="4770537"/>
          </a:xfrm>
          <a:prstGeom prst="rect">
            <a:avLst/>
          </a:prstGeom>
        </p:spPr>
        <p:txBody>
          <a:bodyPr wrap="square">
            <a:spAutoFit/>
          </a:bodyPr>
          <a:lstStyle/>
          <a:p>
            <a:pPr algn="just">
              <a:buClr>
                <a:srgbClr val="660033"/>
              </a:buClr>
            </a:pPr>
            <a:r>
              <a:rPr lang="es-MX" sz="1900" dirty="0" smtClean="0"/>
              <a:t>En la historia moderna, México inauguró en 1895 una cancha de Cesta Punta llamada Eder Jai. Poco después se construyó el segundo frontón, el "Jai-Alai", en vista del éxito que había tenido el primero. No existían a fines del Siglo XIX espectáculos deportivos en nuestra capital y se estableció en el gusto de los aficionados apenas empezaba esa temporada.</a:t>
            </a:r>
          </a:p>
          <a:p>
            <a:pPr algn="just">
              <a:buClr>
                <a:srgbClr val="660033"/>
              </a:buClr>
            </a:pPr>
            <a:endParaRPr lang="es-MX" sz="1900" dirty="0" smtClean="0"/>
          </a:p>
          <a:p>
            <a:pPr algn="just">
              <a:buClr>
                <a:srgbClr val="660033"/>
              </a:buClr>
            </a:pPr>
            <a:r>
              <a:rPr lang="es-MX" sz="1900" dirty="0" smtClean="0"/>
              <a:t>Se abrió para entonces, con el espectáculo en pleno auge, el frontón "Nacional", ubicado en la calle de Iturbide, pero un decreto gubernamental cerró los frontones, al quedar prohibidas las apuestas. Sólo el "Nacional" reabrió sus puertas en 1906.El frontón Hispano-Mexicano se inauguró en 1923 y, por fin, en 1929, se abrió al público el gran frontón "México", cuya existencia se debe a Carlos Belina, impulsor del juego de la Cesta Punta. La pelota vasca no sólo vino a fomentar el espectáculo en el aspecto deportivo, sino también en el familiar y encontró eco en la vida de los mexicanos. Especialmente en las zonas de la colonia San Rafael, primero, y en las de la Cuauhtémoc, Polanco, Roma, sin faltar en las más lejanas como Tacubaya, Mixcoac y Azcapotzalco.. </a:t>
            </a:r>
            <a:endParaRPr lang="es-MX" sz="1900"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sp>
        <p:nvSpPr>
          <p:cNvPr id="6" name="3 Título"/>
          <p:cNvSpPr txBox="1">
            <a:spLocks/>
          </p:cNvSpPr>
          <p:nvPr/>
        </p:nvSpPr>
        <p:spPr>
          <a:xfrm>
            <a:off x="683568" y="332656"/>
            <a:ext cx="8064896"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ANTECEDENTES DEL FRONTÓN</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7" name="6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2276872"/>
            <a:ext cx="7560840" cy="2431435"/>
          </a:xfrm>
          <a:prstGeom prst="rect">
            <a:avLst/>
          </a:prstGeom>
        </p:spPr>
        <p:txBody>
          <a:bodyPr wrap="square">
            <a:spAutoFit/>
          </a:bodyPr>
          <a:lstStyle/>
          <a:p>
            <a:pPr marL="533400" indent="-355600">
              <a:buClr>
                <a:schemeClr val="bg2"/>
              </a:buClr>
              <a:buFont typeface="Wingdings 2" pitchFamily="18" charset="2"/>
              <a:buChar char="Þ"/>
            </a:pPr>
            <a:r>
              <a:rPr lang="es-MX" sz="1900" b="1" u="sng" dirty="0" smtClean="0"/>
              <a:t>Frontón 30 metros</a:t>
            </a:r>
          </a:p>
          <a:p>
            <a:pPr marL="533400" indent="-355600">
              <a:buClr>
                <a:schemeClr val="bg2"/>
              </a:buClr>
            </a:pPr>
            <a:endParaRPr lang="es-MX" sz="1900" b="1" dirty="0" smtClean="0"/>
          </a:p>
          <a:p>
            <a:pPr marL="533400" indent="-355600">
              <a:buClr>
                <a:schemeClr val="bg2"/>
              </a:buClr>
              <a:buFont typeface="Wingdings 2" pitchFamily="18" charset="2"/>
              <a:buChar char="Þ"/>
            </a:pPr>
            <a:r>
              <a:rPr lang="es-MX" sz="1900" b="1" dirty="0" smtClean="0"/>
              <a:t>Frontón de 36 metros</a:t>
            </a:r>
          </a:p>
          <a:p>
            <a:pPr marL="533400" indent="-355600">
              <a:buClr>
                <a:schemeClr val="bg2"/>
              </a:buClr>
            </a:pPr>
            <a:endParaRPr lang="es-MX" sz="1900" b="1" dirty="0" smtClean="0"/>
          </a:p>
          <a:p>
            <a:pPr marL="533400" indent="-355600">
              <a:buClr>
                <a:schemeClr val="bg2"/>
              </a:buClr>
              <a:buFont typeface="Wingdings 2" pitchFamily="18" charset="2"/>
              <a:buChar char="Þ"/>
            </a:pPr>
            <a:r>
              <a:rPr lang="es-MX" sz="1900" b="1" dirty="0" smtClean="0"/>
              <a:t>Frontón de 54 metros</a:t>
            </a:r>
          </a:p>
          <a:p>
            <a:pPr marL="533400" indent="-355600">
              <a:buClr>
                <a:schemeClr val="bg2"/>
              </a:buClr>
            </a:pPr>
            <a:endParaRPr lang="es-MX" sz="1900" b="1" dirty="0" smtClean="0"/>
          </a:p>
          <a:p>
            <a:pPr marL="533400" indent="-355600">
              <a:buClr>
                <a:schemeClr val="bg2"/>
              </a:buClr>
              <a:buFont typeface="Wingdings 2" pitchFamily="18" charset="2"/>
              <a:buChar char="Þ"/>
            </a:pPr>
            <a:r>
              <a:rPr lang="es-MX" sz="1900" b="1" dirty="0" smtClean="0"/>
              <a:t>Trinquete</a:t>
            </a:r>
          </a:p>
          <a:p>
            <a:endParaRPr lang="es-MX" sz="1900" dirty="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sp>
        <p:nvSpPr>
          <p:cNvPr id="11" name="3 Título"/>
          <p:cNvSpPr txBox="1">
            <a:spLocks/>
          </p:cNvSpPr>
          <p:nvPr/>
        </p:nvSpPr>
        <p:spPr>
          <a:xfrm>
            <a:off x="683568" y="260648"/>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Tipos de canchas de FRONTÓN y medidas reglamentarios</a:t>
            </a:r>
            <a:endParaRPr kumimoji="0" lang="es-MX" sz="35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12" name="11 Conector recto"/>
          <p:cNvCxnSpPr/>
          <p:nvPr/>
        </p:nvCxnSpPr>
        <p:spPr>
          <a:xfrm>
            <a:off x="539552" y="1628800"/>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pic>
        <p:nvPicPr>
          <p:cNvPr id="14" name="Picture 2"/>
          <p:cNvPicPr>
            <a:picLocks noChangeAspect="1" noChangeArrowheads="1"/>
          </p:cNvPicPr>
          <p:nvPr/>
        </p:nvPicPr>
        <p:blipFill>
          <a:blip r:embed="rId2" cstate="print"/>
          <a:srcRect/>
          <a:stretch>
            <a:fillRect/>
          </a:stretch>
        </p:blipFill>
        <p:spPr bwMode="auto">
          <a:xfrm>
            <a:off x="7092280" y="4365104"/>
            <a:ext cx="936104" cy="885745"/>
          </a:xfrm>
          <a:prstGeom prst="round2DiagRect">
            <a:avLst>
              <a:gd name="adj1" fmla="val 21706"/>
              <a:gd name="adj2" fmla="val 0"/>
            </a:avLst>
          </a:prstGeom>
          <a:noFill/>
          <a:ln w="9525">
            <a:noFill/>
            <a:miter lim="800000"/>
            <a:headEnd/>
            <a:tailEnd/>
          </a:ln>
          <a:effectLst/>
        </p:spPr>
      </p:pic>
      <p:sp>
        <p:nvSpPr>
          <p:cNvPr id="15" name="14 Rectángulo"/>
          <p:cNvSpPr/>
          <p:nvPr/>
        </p:nvSpPr>
        <p:spPr>
          <a:xfrm>
            <a:off x="6084168" y="5301208"/>
            <a:ext cx="2808312" cy="1323439"/>
          </a:xfrm>
          <a:prstGeom prst="rect">
            <a:avLst/>
          </a:prstGeom>
        </p:spPr>
        <p:txBody>
          <a:bodyPr wrap="square">
            <a:spAutoFit/>
          </a:bodyPr>
          <a:lstStyle/>
          <a:p>
            <a:pPr algn="ctr"/>
            <a:r>
              <a:rPr lang="es-MX" sz="1000" b="1" dirty="0" smtClean="0"/>
              <a:t>Asociación de frontenis de Guanajuato, a.C.</a:t>
            </a:r>
            <a:endParaRPr lang="es-MX" sz="1000" dirty="0" smtClean="0"/>
          </a:p>
          <a:p>
            <a:pPr algn="ctr"/>
            <a:r>
              <a:rPr lang="es-MX" sz="1000" b="1" dirty="0" smtClean="0"/>
              <a:t/>
            </a:r>
            <a:br>
              <a:rPr lang="es-MX" sz="1000" b="1" dirty="0" smtClean="0"/>
            </a:br>
            <a:r>
              <a:rPr lang="es-MX" sz="1000" b="1" dirty="0" smtClean="0"/>
              <a:t>C. Magdalena Bonilla Mendoza.-Presidente</a:t>
            </a:r>
            <a:br>
              <a:rPr lang="es-MX" sz="1000" b="1" dirty="0" smtClean="0"/>
            </a:br>
            <a:r>
              <a:rPr lang="es-MX" sz="1000" b="1" dirty="0" smtClean="0"/>
              <a:t>dirección: Guatemala 628-d Colonia Obrera</a:t>
            </a:r>
            <a:br>
              <a:rPr lang="es-MX" sz="1000" b="1" dirty="0" smtClean="0"/>
            </a:br>
            <a:r>
              <a:rPr lang="es-MX" sz="1000" b="1" dirty="0" smtClean="0"/>
              <a:t>León, Guanajuato.</a:t>
            </a:r>
            <a:br>
              <a:rPr lang="es-MX" sz="1000" b="1" dirty="0" smtClean="0"/>
            </a:br>
            <a:r>
              <a:rPr lang="es-MX" sz="1000" b="1" dirty="0" smtClean="0"/>
              <a:t>Teléfono: 01 477 1476624</a:t>
            </a:r>
            <a:br>
              <a:rPr lang="es-MX" sz="1000" b="1" dirty="0" smtClean="0"/>
            </a:br>
            <a:r>
              <a:rPr lang="es-MX" sz="1000" b="1" dirty="0" smtClean="0"/>
              <a:t>id: 62*13*32870</a:t>
            </a:r>
            <a:endParaRPr lang="es-MX" sz="1000" dirty="0" smtClean="0"/>
          </a:p>
          <a:p>
            <a:pPr algn="ctr"/>
            <a:r>
              <a:rPr lang="es-MX" sz="1000" b="1" dirty="0" smtClean="0">
                <a:hlinkClick r:id="rId3"/>
              </a:rPr>
              <a:t>frontonguanajuato@hotmail.com</a:t>
            </a:r>
            <a:endParaRPr lang="es-MX" sz="1000" dirty="0"/>
          </a:p>
        </p:txBody>
      </p:sp>
      <p:sp>
        <p:nvSpPr>
          <p:cNvPr id="9" name="8 Botón de acción: Inicio">
            <a:hlinkClick r:id="rId4"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4609" t="26250" r="39062" b="22791"/>
          <a:stretch>
            <a:fillRect/>
          </a:stretch>
        </p:blipFill>
        <p:spPr bwMode="auto">
          <a:xfrm>
            <a:off x="2051720" y="1412776"/>
            <a:ext cx="5256584" cy="4608512"/>
          </a:xfrm>
          <a:prstGeom prst="rect">
            <a:avLst/>
          </a:prstGeom>
          <a:noFill/>
          <a:ln w="9525">
            <a:noFill/>
            <a:miter lim="800000"/>
            <a:headEnd/>
            <a:tailEnd/>
          </a:ln>
          <a:effectLst/>
        </p:spPr>
      </p:pic>
      <p:sp>
        <p:nvSpPr>
          <p:cNvPr id="3" name="2 Rectángulo"/>
          <p:cNvSpPr/>
          <p:nvPr/>
        </p:nvSpPr>
        <p:spPr>
          <a:xfrm>
            <a:off x="3707904" y="1340768"/>
            <a:ext cx="1772986" cy="369332"/>
          </a:xfrm>
          <a:prstGeom prst="rect">
            <a:avLst/>
          </a:prstGeom>
        </p:spPr>
        <p:txBody>
          <a:bodyPr wrap="none">
            <a:spAutoFit/>
          </a:bodyPr>
          <a:lstStyle/>
          <a:p>
            <a:r>
              <a:rPr lang="es-MX" b="1" u="sng" dirty="0" smtClean="0">
                <a:solidFill>
                  <a:schemeClr val="bg2"/>
                </a:solidFill>
                <a:effectLst>
                  <a:outerShdw blurRad="38100" dist="38100" dir="2700000" algn="tl">
                    <a:srgbClr val="000000">
                      <a:alpha val="43137"/>
                    </a:srgbClr>
                  </a:outerShdw>
                </a:effectLst>
              </a:rPr>
              <a:t>ALZADO REBOTE</a:t>
            </a:r>
            <a:endParaRPr lang="es-MX" u="sng" dirty="0">
              <a:solidFill>
                <a:schemeClr val="bg2"/>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16</a:t>
            </a:fld>
            <a:endParaRPr lang="es-MX" dirty="0"/>
          </a:p>
        </p:txBody>
      </p:sp>
      <p:sp>
        <p:nvSpPr>
          <p:cNvPr id="6" name="3 Título"/>
          <p:cNvSpPr txBox="1">
            <a:spLocks/>
          </p:cNvSpPr>
          <p:nvPr/>
        </p:nvSpPr>
        <p:spPr>
          <a:xfrm>
            <a:off x="683568" y="260648"/>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FRONTÓN 30 metros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7" name="6 Conector recto"/>
          <p:cNvCxnSpPr/>
          <p:nvPr/>
        </p:nvCxnSpPr>
        <p:spPr>
          <a:xfrm>
            <a:off x="539552" y="1124744"/>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8" name="7 CuadroTexto"/>
          <p:cNvSpPr txBox="1"/>
          <p:nvPr/>
        </p:nvSpPr>
        <p:spPr>
          <a:xfrm>
            <a:off x="2411760" y="6165304"/>
            <a:ext cx="4176464"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23. </a:t>
            </a:r>
            <a:r>
              <a:rPr lang="es-MX" sz="1400" b="1" cap="small" dirty="0" smtClean="0">
                <a:cs typeface="Times New Roman" pitchFamily="18" charset="0"/>
              </a:rPr>
              <a:t>Alzado Rebote De Una Cancha De Mini Frontón</a:t>
            </a:r>
            <a:endParaRPr lang="es-MX" sz="1600" dirty="0"/>
          </a:p>
        </p:txBody>
      </p:sp>
      <p:sp>
        <p:nvSpPr>
          <p:cNvPr id="9" name="8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Pergamino vertical">
            <a:hlinkClick r:id="rId4" action="ppaction://hlinkfile"/>
          </p:cNvPr>
          <p:cNvSpPr/>
          <p:nvPr/>
        </p:nvSpPr>
        <p:spPr>
          <a:xfrm>
            <a:off x="7596336" y="5085184"/>
            <a:ext cx="1152128" cy="100811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i="1" dirty="0" smtClean="0"/>
              <a:t>Click para ver planos</a:t>
            </a:r>
            <a:endParaRPr lang="es-MX"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5156" t="26250" r="25000" b="23087"/>
          <a:stretch>
            <a:fillRect/>
          </a:stretch>
        </p:blipFill>
        <p:spPr bwMode="auto">
          <a:xfrm>
            <a:off x="1331640" y="1052736"/>
            <a:ext cx="6500858" cy="5166336"/>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8E7D8D15-0995-4287-80B8-13CDB68345C2}" type="slidenum">
              <a:rPr lang="es-MX" smtClean="0"/>
              <a:pPr/>
              <a:t>17</a:t>
            </a:fld>
            <a:endParaRPr lang="es-MX" dirty="0"/>
          </a:p>
        </p:txBody>
      </p:sp>
      <p:sp>
        <p:nvSpPr>
          <p:cNvPr id="4" name="3 Rectángulo"/>
          <p:cNvSpPr/>
          <p:nvPr/>
        </p:nvSpPr>
        <p:spPr>
          <a:xfrm>
            <a:off x="3635896" y="1268760"/>
            <a:ext cx="1849545" cy="369332"/>
          </a:xfrm>
          <a:prstGeom prst="rect">
            <a:avLst/>
          </a:prstGeom>
        </p:spPr>
        <p:txBody>
          <a:bodyPr wrap="none">
            <a:spAutoFit/>
          </a:bodyPr>
          <a:lstStyle/>
          <a:p>
            <a:r>
              <a:rPr lang="es-MX" b="1" u="sng" dirty="0" smtClean="0">
                <a:solidFill>
                  <a:schemeClr val="bg2"/>
                </a:solidFill>
                <a:effectLst>
                  <a:outerShdw blurRad="38100" dist="38100" dir="2700000" algn="tl">
                    <a:srgbClr val="000000">
                      <a:alpha val="43137"/>
                    </a:srgbClr>
                  </a:outerShdw>
                </a:effectLst>
              </a:rPr>
              <a:t>ALZADO FRONTIS</a:t>
            </a:r>
            <a:endParaRPr lang="es-MX" u="sng" dirty="0">
              <a:solidFill>
                <a:schemeClr val="bg2"/>
              </a:solidFill>
              <a:effectLst>
                <a:outerShdw blurRad="38100" dist="38100" dir="2700000" algn="tl">
                  <a:srgbClr val="000000">
                    <a:alpha val="43137"/>
                  </a:srgbClr>
                </a:outerShdw>
              </a:effectLst>
            </a:endParaRPr>
          </a:p>
        </p:txBody>
      </p:sp>
      <p:sp>
        <p:nvSpPr>
          <p:cNvPr id="5" name="3 Título"/>
          <p:cNvSpPr txBox="1">
            <a:spLocks/>
          </p:cNvSpPr>
          <p:nvPr/>
        </p:nvSpPr>
        <p:spPr>
          <a:xfrm>
            <a:off x="683568" y="260648"/>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FRONTÓN 30 metros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6" name="5 Conector recto"/>
          <p:cNvCxnSpPr/>
          <p:nvPr/>
        </p:nvCxnSpPr>
        <p:spPr>
          <a:xfrm>
            <a:off x="539552" y="1124744"/>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6 CuadroTexto"/>
          <p:cNvSpPr txBox="1"/>
          <p:nvPr/>
        </p:nvSpPr>
        <p:spPr>
          <a:xfrm>
            <a:off x="2411760" y="6165304"/>
            <a:ext cx="4176464"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24. </a:t>
            </a:r>
            <a:r>
              <a:rPr lang="es-MX" sz="1400" b="1" cap="small" dirty="0" smtClean="0">
                <a:cs typeface="Times New Roman" pitchFamily="18" charset="0"/>
              </a:rPr>
              <a:t>Alzado Frontis De De Una Cancha De Mini Frontón</a:t>
            </a:r>
            <a:endParaRPr lang="es-MX" sz="1600" dirty="0"/>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5859" t="30937" r="38549" b="23212"/>
          <a:stretch>
            <a:fillRect/>
          </a:stretch>
        </p:blipFill>
        <p:spPr bwMode="auto">
          <a:xfrm>
            <a:off x="714348" y="1571612"/>
            <a:ext cx="7746084" cy="4593692"/>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7D8D15-0995-4287-80B8-13CDB68345C2}" type="slidenum">
              <a:rPr lang="es-MX" smtClean="0"/>
              <a:pPr/>
              <a:t>18</a:t>
            </a:fld>
            <a:endParaRPr lang="es-MX" dirty="0"/>
          </a:p>
        </p:txBody>
      </p:sp>
      <p:sp>
        <p:nvSpPr>
          <p:cNvPr id="5" name="3 Título"/>
          <p:cNvSpPr txBox="1">
            <a:spLocks/>
          </p:cNvSpPr>
          <p:nvPr/>
        </p:nvSpPr>
        <p:spPr>
          <a:xfrm>
            <a:off x="683568" y="260648"/>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FRONTÓN 30 metros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6" name="5 Conector recto"/>
          <p:cNvCxnSpPr/>
          <p:nvPr/>
        </p:nvCxnSpPr>
        <p:spPr>
          <a:xfrm>
            <a:off x="539552" y="1124744"/>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6 Rectángulo"/>
          <p:cNvSpPr/>
          <p:nvPr/>
        </p:nvSpPr>
        <p:spPr>
          <a:xfrm>
            <a:off x="3131840" y="1268760"/>
            <a:ext cx="2773131" cy="369332"/>
          </a:xfrm>
          <a:prstGeom prst="rect">
            <a:avLst/>
          </a:prstGeom>
        </p:spPr>
        <p:txBody>
          <a:bodyPr wrap="none">
            <a:spAutoFit/>
          </a:bodyPr>
          <a:lstStyle/>
          <a:p>
            <a:r>
              <a:rPr lang="es-MX" b="1" u="sng" dirty="0" smtClean="0">
                <a:solidFill>
                  <a:schemeClr val="bg2"/>
                </a:solidFill>
                <a:effectLst>
                  <a:outerShdw blurRad="38100" dist="38100" dir="2700000" algn="tl">
                    <a:srgbClr val="000000">
                      <a:alpha val="43137"/>
                    </a:srgbClr>
                  </a:outerShdw>
                </a:effectLst>
              </a:rPr>
              <a:t>ALZADO PARED IZQUIERDA</a:t>
            </a:r>
            <a:endParaRPr lang="es-MX" u="sng" dirty="0">
              <a:solidFill>
                <a:schemeClr val="bg2"/>
              </a:solidFill>
              <a:effectLst>
                <a:outerShdw blurRad="38100" dist="38100" dir="2700000" algn="tl">
                  <a:srgbClr val="000000">
                    <a:alpha val="43137"/>
                  </a:srgbClr>
                </a:outerShdw>
              </a:effectLst>
            </a:endParaRPr>
          </a:p>
        </p:txBody>
      </p:sp>
      <p:sp>
        <p:nvSpPr>
          <p:cNvPr id="8" name="7 CuadroTexto"/>
          <p:cNvSpPr txBox="1"/>
          <p:nvPr/>
        </p:nvSpPr>
        <p:spPr>
          <a:xfrm>
            <a:off x="1979712" y="6237312"/>
            <a:ext cx="4896544"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25. </a:t>
            </a:r>
            <a:r>
              <a:rPr lang="es-MX" sz="1400" b="1" cap="small" dirty="0" smtClean="0">
                <a:cs typeface="Times New Roman" pitchFamily="18" charset="0"/>
              </a:rPr>
              <a:t>Alzado Pared Izquierda De De Una Cancha De Mini Frontón</a:t>
            </a:r>
            <a:endParaRPr lang="es-MX" sz="1600" dirty="0"/>
          </a:p>
        </p:txBody>
      </p:sp>
      <p:sp>
        <p:nvSpPr>
          <p:cNvPr id="9" name="8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4023" t="32812" r="27992" b="26797"/>
          <a:stretch>
            <a:fillRect/>
          </a:stretch>
        </p:blipFill>
        <p:spPr bwMode="auto">
          <a:xfrm>
            <a:off x="899592" y="1484784"/>
            <a:ext cx="7416824" cy="4772565"/>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7D8D15-0995-4287-80B8-13CDB68345C2}" type="slidenum">
              <a:rPr lang="es-MX" smtClean="0"/>
              <a:pPr/>
              <a:t>19</a:t>
            </a:fld>
            <a:endParaRPr lang="es-MX" dirty="0"/>
          </a:p>
        </p:txBody>
      </p:sp>
      <p:sp>
        <p:nvSpPr>
          <p:cNvPr id="5" name="3 Título"/>
          <p:cNvSpPr txBox="1">
            <a:spLocks/>
          </p:cNvSpPr>
          <p:nvPr/>
        </p:nvSpPr>
        <p:spPr>
          <a:xfrm>
            <a:off x="683568" y="260648"/>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FRONTÓN 30 metros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6" name="5 Conector recto"/>
          <p:cNvCxnSpPr/>
          <p:nvPr/>
        </p:nvCxnSpPr>
        <p:spPr>
          <a:xfrm>
            <a:off x="539552" y="1124744"/>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6 Rectángulo"/>
          <p:cNvSpPr/>
          <p:nvPr/>
        </p:nvSpPr>
        <p:spPr>
          <a:xfrm>
            <a:off x="3635896" y="1268760"/>
            <a:ext cx="1706108" cy="369332"/>
          </a:xfrm>
          <a:prstGeom prst="rect">
            <a:avLst/>
          </a:prstGeom>
        </p:spPr>
        <p:txBody>
          <a:bodyPr wrap="none">
            <a:spAutoFit/>
          </a:bodyPr>
          <a:lstStyle/>
          <a:p>
            <a:r>
              <a:rPr lang="es-MX" b="1" u="sng" dirty="0" smtClean="0">
                <a:solidFill>
                  <a:schemeClr val="bg2"/>
                </a:solidFill>
                <a:effectLst>
                  <a:outerShdw blurRad="38100" dist="38100" dir="2700000" algn="tl">
                    <a:srgbClr val="000000">
                      <a:alpha val="43137"/>
                    </a:srgbClr>
                  </a:outerShdw>
                </a:effectLst>
              </a:rPr>
              <a:t>ÁREA DE JUEGO</a:t>
            </a:r>
            <a:endParaRPr lang="es-MX" u="sng" dirty="0">
              <a:solidFill>
                <a:schemeClr val="bg2"/>
              </a:solidFill>
              <a:effectLst>
                <a:outerShdw blurRad="38100" dist="38100" dir="2700000" algn="tl">
                  <a:srgbClr val="000000">
                    <a:alpha val="43137"/>
                  </a:srgbClr>
                </a:outerShdw>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CuadroTexto"/>
          <p:cNvSpPr txBox="1"/>
          <p:nvPr/>
        </p:nvSpPr>
        <p:spPr>
          <a:xfrm>
            <a:off x="1979712" y="6237312"/>
            <a:ext cx="4896544"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26. </a:t>
            </a:r>
            <a:r>
              <a:rPr lang="es-MX" sz="1400" b="1" cap="small" dirty="0" smtClean="0">
                <a:cs typeface="Times New Roman" pitchFamily="18" charset="0"/>
              </a:rPr>
              <a:t>Dimensiones De De Una Cancha De Mini Frontón</a:t>
            </a:r>
            <a:endParaRPr lang="es-MX"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289560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u="none" kern="1200" cap="small" baseline="0" dirty="0" smtClean="0">
                          <a:solidFill>
                            <a:schemeClr val="tx1"/>
                          </a:solidFill>
                          <a:latin typeface="+mn-lt"/>
                          <a:ea typeface="+mn-ea"/>
                          <a:cs typeface="Times New Roman" pitchFamily="18" charset="0"/>
                          <a:hlinkClick r:id="rId9" action="ppaction://hlinksldjump"/>
                        </a:rPr>
                        <a:t>Cancha De Mini Frontón</a:t>
                      </a:r>
                      <a:endParaRPr kumimoji="0" lang="es-ES" sz="1400" b="1" u="none" kern="1200" cap="small" baseline="0" dirty="0" smtClean="0">
                        <a:solidFill>
                          <a:schemeClr val="tx1"/>
                        </a:solidFill>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0299" t="34687" r="26757" b="26875"/>
          <a:stretch>
            <a:fillRect/>
          </a:stretch>
        </p:blipFill>
        <p:spPr bwMode="auto">
          <a:xfrm>
            <a:off x="683568" y="1484784"/>
            <a:ext cx="8031266" cy="4461815"/>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7D8D15-0995-4287-80B8-13CDB68345C2}" type="slidenum">
              <a:rPr lang="es-MX" smtClean="0"/>
              <a:pPr/>
              <a:t>20</a:t>
            </a:fld>
            <a:endParaRPr lang="es-MX" dirty="0"/>
          </a:p>
        </p:txBody>
      </p:sp>
      <p:sp>
        <p:nvSpPr>
          <p:cNvPr id="5" name="3 Título"/>
          <p:cNvSpPr txBox="1">
            <a:spLocks/>
          </p:cNvSpPr>
          <p:nvPr/>
        </p:nvSpPr>
        <p:spPr>
          <a:xfrm>
            <a:off x="683568" y="260648"/>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FRONTÓN 30 metros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6" name="5 Conector recto"/>
          <p:cNvCxnSpPr/>
          <p:nvPr/>
        </p:nvCxnSpPr>
        <p:spPr>
          <a:xfrm>
            <a:off x="539552" y="1124744"/>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6 Rectángulo"/>
          <p:cNvSpPr/>
          <p:nvPr/>
        </p:nvSpPr>
        <p:spPr>
          <a:xfrm>
            <a:off x="3635896" y="1268760"/>
            <a:ext cx="1404487" cy="369332"/>
          </a:xfrm>
          <a:prstGeom prst="rect">
            <a:avLst/>
          </a:prstGeom>
        </p:spPr>
        <p:txBody>
          <a:bodyPr wrap="none">
            <a:spAutoFit/>
          </a:bodyPr>
          <a:lstStyle/>
          <a:p>
            <a:r>
              <a:rPr lang="es-MX" b="1" u="sng" dirty="0" smtClean="0">
                <a:solidFill>
                  <a:schemeClr val="bg2"/>
                </a:solidFill>
                <a:effectLst>
                  <a:outerShdw blurRad="38100" dist="38100" dir="2700000" algn="tl">
                    <a:srgbClr val="000000">
                      <a:alpha val="43137"/>
                    </a:srgbClr>
                  </a:outerShdw>
                </a:effectLst>
              </a:rPr>
              <a:t>ISOMÉTRICO</a:t>
            </a:r>
            <a:endParaRPr lang="es-MX" u="sng" dirty="0">
              <a:solidFill>
                <a:schemeClr val="bg2"/>
              </a:solidFill>
              <a:effectLst>
                <a:outerShdw blurRad="38100" dist="38100" dir="2700000" algn="tl">
                  <a:srgbClr val="000000">
                    <a:alpha val="43137"/>
                  </a:srgbClr>
                </a:outerShdw>
              </a:effectLst>
            </a:endParaRPr>
          </a:p>
        </p:txBody>
      </p:sp>
      <p:sp>
        <p:nvSpPr>
          <p:cNvPr id="8" name="7 CuadroTexto"/>
          <p:cNvSpPr txBox="1"/>
          <p:nvPr/>
        </p:nvSpPr>
        <p:spPr>
          <a:xfrm>
            <a:off x="1979712" y="6237312"/>
            <a:ext cx="4896544"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27. </a:t>
            </a:r>
            <a:r>
              <a:rPr lang="es-MX" sz="1400" b="1" cap="small" dirty="0" smtClean="0">
                <a:cs typeface="Times New Roman" pitchFamily="18" charset="0"/>
              </a:rPr>
              <a:t>Isométrico De De Una Cancha De Mini Frontón</a:t>
            </a:r>
            <a:endParaRPr lang="es-MX" sz="1600" dirty="0"/>
          </a:p>
        </p:txBody>
      </p:sp>
      <p:sp>
        <p:nvSpPr>
          <p:cNvPr id="9" name="8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21</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2157</TotalTime>
  <Words>1174</Words>
  <Application>Microsoft Office PowerPoint</Application>
  <PresentationFormat>Carta (216 x 279 mm)</PresentationFormat>
  <Paragraphs>157</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Diapositiva 13</vt:lpstr>
      <vt:lpstr>Diapositiva 14</vt:lpstr>
      <vt:lpstr>Diapositiva 15</vt:lpstr>
      <vt:lpstr>Diapositiva 16</vt:lpstr>
      <vt:lpstr>Diapositiva 17</vt:lpstr>
      <vt:lpstr>Diapositiva 18</vt:lpstr>
      <vt:lpstr>Diapositiva 19</vt:lpstr>
      <vt:lpstr>Diapositiva 20</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222</cp:revision>
  <dcterms:created xsi:type="dcterms:W3CDTF">2010-07-14T15:57:59Z</dcterms:created>
  <dcterms:modified xsi:type="dcterms:W3CDTF">2010-12-02T19:35:38Z</dcterms:modified>
</cp:coreProperties>
</file>