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33"/>
  </p:notesMasterIdLst>
  <p:sldIdLst>
    <p:sldId id="256" r:id="rId2"/>
    <p:sldId id="257" r:id="rId3"/>
    <p:sldId id="372" r:id="rId4"/>
    <p:sldId id="382" r:id="rId5"/>
    <p:sldId id="279" r:id="rId6"/>
    <p:sldId id="280" r:id="rId7"/>
    <p:sldId id="281" r:id="rId8"/>
    <p:sldId id="282" r:id="rId9"/>
    <p:sldId id="283" r:id="rId10"/>
    <p:sldId id="284" r:id="rId11"/>
    <p:sldId id="285" r:id="rId12"/>
    <p:sldId id="301" r:id="rId13"/>
    <p:sldId id="302" r:id="rId14"/>
    <p:sldId id="303" r:id="rId15"/>
    <p:sldId id="304" r:id="rId16"/>
    <p:sldId id="305" r:id="rId17"/>
    <p:sldId id="306" r:id="rId18"/>
    <p:sldId id="307" r:id="rId19"/>
    <p:sldId id="308" r:id="rId20"/>
    <p:sldId id="309" r:id="rId21"/>
    <p:sldId id="390" r:id="rId22"/>
    <p:sldId id="310" r:id="rId23"/>
    <p:sldId id="384" r:id="rId24"/>
    <p:sldId id="387" r:id="rId25"/>
    <p:sldId id="388" r:id="rId26"/>
    <p:sldId id="389" r:id="rId27"/>
    <p:sldId id="312" r:id="rId28"/>
    <p:sldId id="313" r:id="rId29"/>
    <p:sldId id="314" r:id="rId30"/>
    <p:sldId id="315" r:id="rId31"/>
    <p:sldId id="370" r:id="rId32"/>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1" autoAdjust="0"/>
    <p:restoredTop sz="99167" autoAdjust="0"/>
  </p:normalViewPr>
  <p:slideViewPr>
    <p:cSldViewPr>
      <p:cViewPr varScale="1">
        <p:scale>
          <a:sx n="74" d="100"/>
          <a:sy n="74" d="100"/>
        </p:scale>
        <p:origin x="-93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273A7-9B37-442C-A517-B1B76CD4C652}" type="datetimeFigureOut">
              <a:rPr lang="es-MX" smtClean="0"/>
              <a:pPr/>
              <a:t>02/12/2010</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44EFF-F85C-478D-A949-8C9E08474B7A}" type="slidenum">
              <a:rPr lang="es-MX" smtClean="0"/>
              <a:pPr/>
              <a:t>‹Nº›</a:t>
            </a:fld>
            <a:endParaRPr lang="es-MX"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9444EFF-F85C-478D-A949-8C9E08474B7A}" type="slidenum">
              <a:rPr lang="es-MX" smtClean="0"/>
              <a:pPr/>
              <a:t>1</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09D9CEBE-44C1-4E70-A50A-A01DB0872752}" type="datetime1">
              <a:rPr lang="es-MX" smtClean="0"/>
              <a:pPr/>
              <a:t>02/12/2010</a:t>
            </a:fld>
            <a:endParaRPr lang="es-MX" dirty="0"/>
          </a:p>
        </p:txBody>
      </p:sp>
      <p:sp>
        <p:nvSpPr>
          <p:cNvPr id="17" name="16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8E7D8D15-0995-4287-80B8-13CDB68345C2}" type="slidenum">
              <a:rPr lang="es-MX" smtClean="0"/>
              <a:pPr/>
              <a:t>‹Nº›</a:t>
            </a:fld>
            <a:endParaRPr lang="es-MX"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03CC275-6132-4483-8F60-C46F23AF833E}"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D963C2-5155-4F87-8AD0-D2435D04F9DA}"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BBA76EC9-D053-4E02-B761-C6AB27EAC9ED}"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BFA07DC-D874-436F-A16E-3AFF4AFC04DE}" type="datetime1">
              <a:rPr lang="es-MX" smtClean="0"/>
              <a:pPr/>
              <a:t>02/12/2010</a:t>
            </a:fld>
            <a:endParaRPr lang="es-MX" dirty="0"/>
          </a:p>
        </p:txBody>
      </p:sp>
      <p:sp>
        <p:nvSpPr>
          <p:cNvPr id="5" name="4 Marcador de pie de página"/>
          <p:cNvSpPr>
            <a:spLocks noGrp="1"/>
          </p:cNvSpPr>
          <p:nvPr>
            <p:ph type="ftr" sz="quarter" idx="11"/>
          </p:nvPr>
        </p:nvSpPr>
        <p:spPr>
          <a:xfrm>
            <a:off x="800100" y="6172200"/>
            <a:ext cx="4000500" cy="457200"/>
          </a:xfrm>
        </p:spPr>
        <p:txBody>
          <a:bodyPr/>
          <a:lstStyle/>
          <a:p>
            <a:r>
              <a:rPr lang="es-MX" dirty="0" smtClean="0"/>
              <a:t>MEJORAMIENTO DE LA IMAGEN DEL RÍO SAN LUÍS</a:t>
            </a:r>
            <a:endParaRPr lang="es-MX"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07D7F49-B156-4C82-B16B-6E0C1C0FBC49}"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0A260D3-8918-424A-B11C-CEF6D7D854DC}" type="datetime1">
              <a:rPr lang="es-MX" smtClean="0"/>
              <a:pPr/>
              <a:t>02/12/2010</a:t>
            </a:fld>
            <a:endParaRPr lang="es-MX" dirty="0"/>
          </a:p>
        </p:txBody>
      </p:sp>
      <p:sp>
        <p:nvSpPr>
          <p:cNvPr id="8" name="7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9" name="8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2C2AFA2-A72E-4671-A6C5-4581E2704BB5}" type="datetime1">
              <a:rPr lang="es-MX" smtClean="0"/>
              <a:pPr/>
              <a:t>02/12/2010</a:t>
            </a:fld>
            <a:endParaRPr lang="es-MX" dirty="0"/>
          </a:p>
        </p:txBody>
      </p:sp>
      <p:sp>
        <p:nvSpPr>
          <p:cNvPr id="4" name="3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5" name="4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439D4D-8027-4044-87A2-BEAA43001CE0}" type="datetime1">
              <a:rPr lang="es-MX" smtClean="0"/>
              <a:pPr/>
              <a:t>02/12/2010</a:t>
            </a:fld>
            <a:endParaRPr lang="es-MX" dirty="0"/>
          </a:p>
        </p:txBody>
      </p:sp>
      <p:sp>
        <p:nvSpPr>
          <p:cNvPr id="3" name="2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6AE8ACF-75EC-4EE2-9E6C-E3A3A7A348E1}"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57C5970-CA95-47A3-AB31-B0A6C046C3C9}" type="datetime1">
              <a:rPr lang="es-MX" smtClean="0"/>
              <a:pPr/>
              <a:t>02/12/2010</a:t>
            </a:fld>
            <a:endParaRPr lang="es-MX" dirty="0"/>
          </a:p>
        </p:txBody>
      </p:sp>
      <p:sp>
        <p:nvSpPr>
          <p:cNvPr id="6" name="5 Marcador de pie de página"/>
          <p:cNvSpPr>
            <a:spLocks noGrp="1"/>
          </p:cNvSpPr>
          <p:nvPr>
            <p:ph type="ftr" sz="quarter" idx="11"/>
          </p:nvPr>
        </p:nvSpPr>
        <p:spPr>
          <a:xfrm>
            <a:off x="914400" y="6172200"/>
            <a:ext cx="3886200" cy="457200"/>
          </a:xfrm>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F8B6983-0508-406A-9A08-DF1055CE807B}" type="datetime1">
              <a:rPr lang="es-MX" smtClean="0"/>
              <a:pPr/>
              <a:t>02/12/2010</a:t>
            </a:fld>
            <a:endParaRPr lang="es-MX"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s-MX" dirty="0" smtClean="0"/>
              <a:t>MEJORAMIENTO DE LA IMAGEN DEL RÍO SAN LUÍS</a:t>
            </a:r>
            <a:endParaRPr lang="es-MX"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E7D8D15-0995-4287-80B8-13CDB68345C2}"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hyperlink" Target="http://www.facebook.com/photo.php?pid=444864&amp;id=100000195704430" TargetMode="External"/><Relationship Id="rId4" Type="http://schemas.openxmlformats.org/officeDocument/2006/relationships/image" Target="../media/image3.gif"/><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31.xml"/><Relationship Id="rId4" Type="http://schemas.openxmlformats.org/officeDocument/2006/relationships/slide" Target="slide4.xml"/><Relationship Id="rId9"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hyperlink" Target="../../1%20(Cancha%20de%20Basquetbo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0%20(Planta%20de%20Conjunto%20General)" TargetMode="Externa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5000">
              <a:schemeClr val="bg1">
                <a:tint val="78000"/>
                <a:satMod val="220000"/>
              </a:schemeClr>
            </a:gs>
            <a:gs pos="100000">
              <a:schemeClr val="bg1">
                <a:shade val="35000"/>
                <a:satMod val="155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3315" name="Picture 3" descr="C:\Users\ekt reyes federal\Pictures\IPN ESCUDOS\esia.gif"/>
          <p:cNvPicPr>
            <a:picLocks noChangeAspect="1" noChangeArrowheads="1"/>
          </p:cNvPicPr>
          <p:nvPr/>
        </p:nvPicPr>
        <p:blipFill>
          <a:blip r:embed="rId3" cstate="print"/>
          <a:srcRect/>
          <a:stretch>
            <a:fillRect/>
          </a:stretch>
        </p:blipFill>
        <p:spPr bwMode="auto">
          <a:xfrm>
            <a:off x="8172400" y="260648"/>
            <a:ext cx="648072" cy="950505"/>
          </a:xfrm>
          <a:prstGeom prst="rect">
            <a:avLst/>
          </a:prstGeom>
          <a:noFill/>
        </p:spPr>
      </p:pic>
      <p:sp>
        <p:nvSpPr>
          <p:cNvPr id="3" name="2 Subtítulo"/>
          <p:cNvSpPr>
            <a:spLocks noGrp="1"/>
          </p:cNvSpPr>
          <p:nvPr>
            <p:ph type="subTitle" idx="1"/>
          </p:nvPr>
        </p:nvSpPr>
        <p:spPr>
          <a:xfrm>
            <a:off x="179512" y="620688"/>
            <a:ext cx="8784976" cy="818680"/>
          </a:xfrm>
        </p:spPr>
        <p:txBody>
          <a:bodyPr>
            <a:noAutofit/>
          </a:bodyPr>
          <a:lstStyle/>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ESCUELA SUPERIOR DE INGENIERÍA Y ARQUITECTURA </a:t>
            </a:r>
          </a:p>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UNIDADES ZACATENCO Y TECAMACHALCO</a:t>
            </a:r>
            <a:endParaRPr lang="es-MX" sz="21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1 Título"/>
          <p:cNvSpPr>
            <a:spLocks noGrp="1"/>
          </p:cNvSpPr>
          <p:nvPr>
            <p:ph type="ctrTitle"/>
          </p:nvPr>
        </p:nvSpPr>
        <p:spPr>
          <a:xfrm>
            <a:off x="179512" y="188640"/>
            <a:ext cx="8784976" cy="504056"/>
          </a:xfrm>
        </p:spPr>
        <p:txBody>
          <a:bodyPr>
            <a:noAutofit/>
          </a:bodyPr>
          <a:lstStyle/>
          <a:p>
            <a:pPr algn="ct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INSTITUTO   POLITÉCNICO   NACIONAL</a:t>
            </a:r>
            <a:endParaRPr lang="es-MX" sz="32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pic>
        <p:nvPicPr>
          <p:cNvPr id="13314" name="Picture 2" descr="C:\Users\ekt reyes federal\Pictures\IPN ESCUDOS\IPNwdfa.gif"/>
          <p:cNvPicPr>
            <a:picLocks noChangeAspect="1" noChangeArrowheads="1"/>
          </p:cNvPicPr>
          <p:nvPr/>
        </p:nvPicPr>
        <p:blipFill>
          <a:blip r:embed="rId4" cstate="print"/>
          <a:srcRect/>
          <a:stretch>
            <a:fillRect/>
          </a:stretch>
        </p:blipFill>
        <p:spPr bwMode="auto">
          <a:xfrm>
            <a:off x="395536" y="188640"/>
            <a:ext cx="720080" cy="1056510"/>
          </a:xfrm>
          <a:prstGeom prst="rect">
            <a:avLst/>
          </a:prstGeom>
          <a:noFill/>
        </p:spPr>
      </p:pic>
      <p:pic>
        <p:nvPicPr>
          <p:cNvPr id="18" name="Picture 2" descr="C:\Users\ekt reyes federal\Pictures\TMV\ppyf.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9512" y="5445224"/>
            <a:ext cx="420067" cy="576064"/>
          </a:xfrm>
          <a:prstGeom prst="rect">
            <a:avLst/>
          </a:prstGeom>
          <a:noFill/>
        </p:spPr>
      </p:pic>
      <p:pic>
        <p:nvPicPr>
          <p:cNvPr id="19" name="Picture 2"/>
          <p:cNvPicPr>
            <a:picLocks noChangeAspect="1" noChangeArrowheads="1"/>
          </p:cNvPicPr>
          <p:nvPr/>
        </p:nvPicPr>
        <p:blipFill>
          <a:blip r:embed="rId6" cstate="print">
            <a:clrChange>
              <a:clrFrom>
                <a:srgbClr val="FFFFFD"/>
              </a:clrFrom>
              <a:clrTo>
                <a:srgbClr val="FFFFFD">
                  <a:alpha val="0"/>
                </a:srgbClr>
              </a:clrTo>
            </a:clrChange>
          </a:blip>
          <a:srcRect/>
          <a:stretch>
            <a:fillRect/>
          </a:stretch>
        </p:blipFill>
        <p:spPr bwMode="auto">
          <a:xfrm>
            <a:off x="179512" y="3429000"/>
            <a:ext cx="467544" cy="456000"/>
          </a:xfrm>
          <a:prstGeom prst="rect">
            <a:avLst/>
          </a:prstGeom>
          <a:noFill/>
          <a:ln w="9525">
            <a:noFill/>
            <a:miter lim="800000"/>
            <a:headEnd/>
            <a:tailEnd/>
          </a:ln>
        </p:spPr>
      </p:pic>
      <p:pic>
        <p:nvPicPr>
          <p:cNvPr id="20" name="Picture 3"/>
          <p:cNvPicPr>
            <a:picLocks noChangeAspect="1" noChangeArrowheads="1"/>
          </p:cNvPicPr>
          <p:nvPr/>
        </p:nvPicPr>
        <p:blipFill>
          <a:blip r:embed="rId7" cstate="print">
            <a:clrChange>
              <a:clrFrom>
                <a:srgbClr val="FFFFFD"/>
              </a:clrFrom>
              <a:clrTo>
                <a:srgbClr val="FFFFFD">
                  <a:alpha val="0"/>
                </a:srgbClr>
              </a:clrTo>
            </a:clrChange>
          </a:blip>
          <a:srcRect/>
          <a:stretch>
            <a:fillRect/>
          </a:stretch>
        </p:blipFill>
        <p:spPr bwMode="auto">
          <a:xfrm>
            <a:off x="179512" y="4437112"/>
            <a:ext cx="432048" cy="432048"/>
          </a:xfrm>
          <a:prstGeom prst="rect">
            <a:avLst/>
          </a:prstGeom>
          <a:noFill/>
          <a:ln w="9525">
            <a:noFill/>
            <a:miter lim="800000"/>
            <a:headEnd/>
            <a:tailEnd/>
          </a:ln>
        </p:spPr>
      </p:pic>
      <p:sp>
        <p:nvSpPr>
          <p:cNvPr id="24" name="2 Subtítulo"/>
          <p:cNvSpPr txBox="1">
            <a:spLocks/>
          </p:cNvSpPr>
          <p:nvPr/>
        </p:nvSpPr>
        <p:spPr>
          <a:xfrm>
            <a:off x="1295128" y="2420888"/>
            <a:ext cx="7848872" cy="576064"/>
          </a:xfrm>
          <a:prstGeom prst="rect">
            <a:avLst/>
          </a:prstGeom>
        </p:spPr>
        <p:txBody>
          <a:bodyPr vert="horz" anchor="t">
            <a:normAutofit fontScale="77500" lnSpcReduction="20000"/>
          </a:bodyPr>
          <a:lstStyle/>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METODOLOGÍA </a:t>
            </a: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PARA EL MEJORAMIENTO DE </a:t>
            </a:r>
          </a:p>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LA IMAGEN URBANA </a:t>
            </a:r>
            <a:r>
              <a:rPr lang="es-MX"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rPr>
              <a:t>DEL RÍO SAN LUIS</a:t>
            </a:r>
            <a:endParaRPr kumimoji="0" lang="es-MX" sz="24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endParaRPr>
          </a:p>
        </p:txBody>
      </p:sp>
      <p:pic>
        <p:nvPicPr>
          <p:cNvPr id="25" name="24 Imagen" descr="http://www.ipn.mx/wps/wcm/connect/D3F92E804A89447FA7AAA70720ABBCD/PLANASSZEBEA50.JPG?MOD=AJPERES&amp;CACHEID=d3f92e804a89447fa7aaa70720abbcde"/>
          <p:cNvPicPr/>
          <p:nvPr/>
        </p:nvPicPr>
        <p:blipFill>
          <a:blip r:embed="rId8" cstate="print">
            <a:clrChange>
              <a:clrFrom>
                <a:srgbClr val="FFFFFF"/>
              </a:clrFrom>
              <a:clrTo>
                <a:srgbClr val="FFFFFF">
                  <a:alpha val="0"/>
                </a:srgbClr>
              </a:clrTo>
            </a:clrChange>
          </a:blip>
          <a:srcRect/>
          <a:stretch>
            <a:fillRect/>
          </a:stretch>
        </p:blipFill>
        <p:spPr bwMode="auto">
          <a:xfrm>
            <a:off x="179512" y="2348880"/>
            <a:ext cx="1152128" cy="648072"/>
          </a:xfrm>
          <a:prstGeom prst="rect">
            <a:avLst/>
          </a:prstGeom>
          <a:noFill/>
          <a:ln w="9525">
            <a:noFill/>
            <a:miter lim="800000"/>
            <a:headEnd/>
            <a:tailEnd/>
          </a:ln>
        </p:spPr>
      </p:pic>
      <p:sp>
        <p:nvSpPr>
          <p:cNvPr id="26" name="2 Subtítulo"/>
          <p:cNvSpPr txBox="1">
            <a:spLocks/>
          </p:cNvSpPr>
          <p:nvPr/>
        </p:nvSpPr>
        <p:spPr>
          <a:xfrm>
            <a:off x="1295128" y="2060848"/>
            <a:ext cx="7848872" cy="432048"/>
          </a:xfrm>
          <a:prstGeom prst="rect">
            <a:avLst/>
          </a:prstGeom>
        </p:spPr>
        <p:txBody>
          <a:bodyPr vert="horz" anchor="t">
            <a:noAutofit/>
          </a:bodyPr>
          <a:lstStyle/>
          <a:p>
            <a:pPr marR="36576" lvl="0" algn="ctr">
              <a:buClr>
                <a:schemeClr val="accent1"/>
              </a:buClr>
              <a:buSzPct val="80000"/>
              <a:defRPr/>
            </a:pPr>
            <a:r>
              <a:rPr lang="es-ES"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PROGRAMA  DE  SERVICIO  SOCIAL  PARA  LA  ATENCIÓN  A  COMUNIDADES  MARGINADAS  (</a:t>
            </a:r>
            <a:r>
              <a:rPr lang="es-MX"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PLANASSZE)</a:t>
            </a:r>
            <a:endParaRPr lang="es-MX" sz="1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endParaRPr>
          </a:p>
        </p:txBody>
      </p:sp>
      <p:pic>
        <p:nvPicPr>
          <p:cNvPr id="27" name="26 Imagen" descr="Escudo de Municipio de San Luis de la Paz"/>
          <p:cNvPicPr/>
          <p:nvPr/>
        </p:nvPicPr>
        <p:blipFill>
          <a:blip r:embed="rId9" cstate="print"/>
          <a:stretch>
            <a:fillRect/>
          </a:stretch>
        </p:blipFill>
        <p:spPr bwMode="auto">
          <a:xfrm>
            <a:off x="395536" y="1556792"/>
            <a:ext cx="720080" cy="720080"/>
          </a:xfrm>
          <a:prstGeom prst="rect">
            <a:avLst/>
          </a:prstGeom>
          <a:noFill/>
          <a:ln>
            <a:noFill/>
          </a:ln>
          <a:effectLst>
            <a:softEdge rad="63500"/>
          </a:effectLst>
        </p:spPr>
      </p:pic>
      <p:sp>
        <p:nvSpPr>
          <p:cNvPr id="28" name="1 Título"/>
          <p:cNvSpPr txBox="1">
            <a:spLocks/>
          </p:cNvSpPr>
          <p:nvPr/>
        </p:nvSpPr>
        <p:spPr>
          <a:xfrm>
            <a:off x="1331640" y="1556792"/>
            <a:ext cx="7632848" cy="504056"/>
          </a:xfrm>
          <a:prstGeom prst="rect">
            <a:avLst/>
          </a:prstGeom>
        </p:spPr>
        <p:txBody>
          <a:bodyPr bIns="9144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3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rPr>
              <a:t>MUNICIPIO DE SAN LUIS DE LA PAZ, GUANAJUATO</a:t>
            </a:r>
            <a:endParaRPr kumimoji="0" lang="es-MX" sz="2200" b="1" i="0" u="none" strike="noStrike" kern="1200" cap="none" spc="3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endParaRPr>
          </a:p>
        </p:txBody>
      </p:sp>
      <p:pic>
        <p:nvPicPr>
          <p:cNvPr id="29" name="Picture 2" descr="http://sphotos.ak.fbcdn.net/hphotos-ak-ash2/hs039.ash2/35333_145003768849479_100000195704430_444863_6562379_n.jpg">
            <a:hlinkClick r:id="rId10"/>
          </p:cNvPr>
          <p:cNvPicPr>
            <a:picLocks noChangeAspect="1" noChangeArrowheads="1"/>
          </p:cNvPicPr>
          <p:nvPr/>
        </p:nvPicPr>
        <p:blipFill>
          <a:blip r:embed="rId11" cstate="print"/>
          <a:stretch>
            <a:fillRect/>
          </a:stretch>
        </p:blipFill>
        <p:spPr bwMode="auto">
          <a:xfrm>
            <a:off x="4860032" y="3284984"/>
            <a:ext cx="3960440" cy="2808312"/>
          </a:xfrm>
          <a:prstGeom prst="rect">
            <a:avLst/>
          </a:prstGeom>
          <a:ln>
            <a:noFill/>
          </a:ln>
          <a:effectLst>
            <a:outerShdw blurRad="292100" dist="139700" dir="2700000" algn="tl" rotWithShape="0">
              <a:srgbClr val="333333">
                <a:alpha val="65000"/>
              </a:srgbClr>
            </a:outerShdw>
          </a:effectLst>
        </p:spPr>
      </p:pic>
      <p:grpSp>
        <p:nvGrpSpPr>
          <p:cNvPr id="30" name="29 Grupo"/>
          <p:cNvGrpSpPr/>
          <p:nvPr/>
        </p:nvGrpSpPr>
        <p:grpSpPr>
          <a:xfrm>
            <a:off x="755576" y="3140968"/>
            <a:ext cx="4392488" cy="3528390"/>
            <a:chOff x="935026" y="4005064"/>
            <a:chExt cx="3504209" cy="2160239"/>
          </a:xfrm>
        </p:grpSpPr>
        <p:sp>
          <p:nvSpPr>
            <p:cNvPr id="31" name="2 Subtítulo"/>
            <p:cNvSpPr txBox="1">
              <a:spLocks/>
            </p:cNvSpPr>
            <p:nvPr/>
          </p:nvSpPr>
          <p:spPr>
            <a:xfrm>
              <a:off x="988936" y="5459919"/>
              <a:ext cx="3450299" cy="705384"/>
            </a:xfrm>
            <a:prstGeom prst="rect">
              <a:avLst/>
            </a:prstGeom>
          </p:spPr>
          <p:txBody>
            <a:bodyPr vert="horz" anchor="t">
              <a:noAutofit/>
            </a:bodyPr>
            <a:lstStyle/>
            <a:p>
              <a:pPr marR="36576" lvl="0">
                <a:buClr>
                  <a:schemeClr val="accent1"/>
                </a:buClr>
                <a:buSzPct val="80000"/>
              </a:pPr>
              <a:r>
                <a:rPr lang="es-ES" sz="1000" b="1" cap="small" dirty="0" smtClean="0">
                  <a:solidFill>
                    <a:schemeClr val="bg2"/>
                  </a:solidFill>
                </a:rPr>
                <a:t> Brigadistas :</a:t>
              </a:r>
              <a:endParaRPr lang="es-MX" sz="1000" b="1" cap="small" dirty="0" smtClean="0">
                <a:solidFill>
                  <a:schemeClr val="bg2"/>
                </a:solidFill>
              </a:endParaRPr>
            </a:p>
            <a:p>
              <a:pPr marR="36576" lvl="0" algn="ctr">
                <a:buClr>
                  <a:schemeClr val="accent1"/>
                </a:buClr>
                <a:buSzPct val="80000"/>
                <a:buFont typeface="Webdings" pitchFamily="18" charset="2"/>
                <a:buChar char=""/>
              </a:pPr>
              <a:r>
                <a:rPr lang="es-MX" sz="1000" b="1" cap="small" dirty="0" smtClean="0">
                  <a:solidFill>
                    <a:schemeClr val="bg2"/>
                  </a:solidFill>
                </a:rPr>
                <a:t>  Barbosa Moreno Ana Karen	Ing. Civil        2007310085</a:t>
              </a:r>
            </a:p>
            <a:p>
              <a:pPr marR="36576" algn="ctr">
                <a:buClr>
                  <a:schemeClr val="accent1"/>
                </a:buClr>
                <a:buSzPct val="80000"/>
                <a:buFont typeface="Webdings" pitchFamily="18" charset="2"/>
                <a:buChar char=""/>
              </a:pPr>
              <a:r>
                <a:rPr lang="es-MX" sz="1000" b="1" cap="small" dirty="0" smtClean="0">
                  <a:solidFill>
                    <a:schemeClr val="bg2"/>
                  </a:solidFill>
                </a:rPr>
                <a:t>  Becerril Ocampo Leslie Paola	Ing. Arq.        2007380063</a:t>
              </a:r>
            </a:p>
            <a:p>
              <a:pPr marR="36576" lvl="0" algn="ctr">
                <a:buClr>
                  <a:schemeClr val="accent1"/>
                </a:buClr>
                <a:buSzPct val="80000"/>
                <a:buFont typeface="Webdings" pitchFamily="18" charset="2"/>
                <a:buChar char=""/>
              </a:pPr>
              <a:r>
                <a:rPr lang="es-MX" sz="1000" b="1" cap="small" dirty="0" smtClean="0">
                  <a:solidFill>
                    <a:schemeClr val="bg2"/>
                  </a:solidFill>
                </a:rPr>
                <a:t>  Díaz Pérez Gerardo Eleazar	Ing. Civil        2007311240</a:t>
              </a:r>
            </a:p>
            <a:p>
              <a:pPr marR="36576" algn="ctr">
                <a:buClr>
                  <a:schemeClr val="accent1"/>
                </a:buClr>
                <a:buSzPct val="80000"/>
                <a:buFont typeface="Webdings" pitchFamily="18" charset="2"/>
                <a:buChar char=""/>
                <a:defRPr/>
              </a:pPr>
              <a:r>
                <a:rPr kumimoji="0" lang="es-MX" sz="1000" b="1" i="0" u="none" strike="noStrike" kern="1200" cap="small" normalizeH="0" noProof="0" dirty="0" smtClean="0">
                  <a:solidFill>
                    <a:schemeClr val="bg2"/>
                  </a:solidFill>
                  <a:uLnTx/>
                  <a:uFillTx/>
                  <a:latin typeface="+mn-lt"/>
                  <a:ea typeface="+mn-ea"/>
                  <a:cs typeface="+mn-cs"/>
                </a:rPr>
                <a:t>   </a:t>
              </a:r>
              <a:r>
                <a:rPr kumimoji="0" lang="es-MX" sz="1000" b="1" i="0" u="none" strike="noStrike" kern="1200" cap="small" normalizeH="0" baseline="0" noProof="0" dirty="0" smtClean="0">
                  <a:solidFill>
                    <a:schemeClr val="bg2"/>
                  </a:solidFill>
                  <a:uLnTx/>
                  <a:uFillTx/>
                  <a:latin typeface="+mn-lt"/>
                  <a:ea typeface="+mn-ea"/>
                  <a:cs typeface="+mn-cs"/>
                </a:rPr>
                <a:t>López Villanueva Marco Polo</a:t>
              </a:r>
              <a:r>
                <a:rPr lang="es-MX" sz="1000" b="1" cap="small" dirty="0" smtClean="0">
                  <a:solidFill>
                    <a:schemeClr val="bg2"/>
                  </a:solidFill>
                </a:rPr>
                <a:t>	Ing. Civil        2007310593</a:t>
              </a:r>
              <a:endParaRPr kumimoji="0" lang="es-MX" sz="1000" b="1" i="0" u="none" strike="noStrike" kern="1200" cap="small" normalizeH="0" noProof="0" dirty="0" smtClean="0">
                <a:solidFill>
                  <a:schemeClr val="bg2"/>
                </a:solidFill>
                <a:uLnTx/>
                <a:uFillTx/>
                <a:latin typeface="+mn-lt"/>
                <a:ea typeface="+mn-ea"/>
                <a:cs typeface="+mn-cs"/>
              </a:endParaRPr>
            </a:p>
            <a:p>
              <a:pPr marR="36576" lvl="0" algn="ctr">
                <a:buClr>
                  <a:schemeClr val="accent1"/>
                </a:buClr>
                <a:buSzPct val="80000"/>
                <a:buFont typeface="Webdings" pitchFamily="18" charset="2"/>
                <a:buChar char=""/>
                <a:defRPr/>
              </a:pPr>
              <a:r>
                <a:rPr lang="es-MX" sz="1000" b="1" cap="small" dirty="0" smtClean="0">
                  <a:solidFill>
                    <a:schemeClr val="bg2"/>
                  </a:solidFill>
                </a:rPr>
                <a:t>   Ortega Magaña José Ángel	Ing. Civil        2007310771</a:t>
              </a:r>
              <a:endParaRPr kumimoji="0" lang="es-MX" sz="1000" b="1" i="0" u="none" strike="noStrike" kern="1200" cap="small" normalizeH="0" noProof="0" dirty="0" smtClean="0">
                <a:solidFill>
                  <a:schemeClr val="bg2"/>
                </a:solidFill>
                <a:uLnTx/>
                <a:uFillTx/>
                <a:latin typeface="+mn-lt"/>
                <a:ea typeface="+mn-ea"/>
                <a:cs typeface="+mn-cs"/>
              </a:endParaRPr>
            </a:p>
            <a:p>
              <a:pPr marR="36576" algn="ctr">
                <a:buClr>
                  <a:schemeClr val="accent1"/>
                </a:buClr>
                <a:buSzPct val="80000"/>
                <a:buFont typeface="Webdings" pitchFamily="18" charset="2"/>
                <a:buChar char=""/>
                <a:defRPr/>
              </a:pPr>
              <a:r>
                <a:rPr lang="es-MX" sz="1000" b="1" cap="small" dirty="0" smtClean="0">
                  <a:solidFill>
                    <a:schemeClr val="bg2"/>
                  </a:solidFill>
                </a:rPr>
                <a:t>   Ponce Arreola Eder	Ing. Arq.        2007380525</a:t>
              </a:r>
              <a:endParaRPr kumimoji="0" lang="es-MX" sz="1000" b="1" i="0" u="none" strike="noStrike" kern="1200" cap="small" normalizeH="0" baseline="0" noProof="0" dirty="0">
                <a:uLnTx/>
                <a:uFillTx/>
                <a:latin typeface="+mn-lt"/>
                <a:ea typeface="+mn-ea"/>
                <a:cs typeface="+mn-cs"/>
              </a:endParaRPr>
            </a:p>
          </p:txBody>
        </p:sp>
        <p:sp>
          <p:nvSpPr>
            <p:cNvPr id="32" name="2 Subtítulo"/>
            <p:cNvSpPr txBox="1">
              <a:spLocks/>
            </p:cNvSpPr>
            <p:nvPr/>
          </p:nvSpPr>
          <p:spPr>
            <a:xfrm>
              <a:off x="935026" y="4005064"/>
              <a:ext cx="3399342" cy="1498942"/>
            </a:xfrm>
            <a:prstGeom prst="rect">
              <a:avLst/>
            </a:prstGeom>
          </p:spPr>
          <p:txBody>
            <a:bodyPr vert="horz" anchor="t">
              <a:noAutofit/>
            </a:bodyPr>
            <a:lstStyle/>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Director De Egresados y Servicio Social: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Reynold Ramón Farrera Rebollo</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La División De Servicio Social:</a:t>
              </a:r>
              <a:r>
                <a:rPr lang="es-MX" sz="1200" b="1" cap="small" dirty="0" smtClean="0">
                  <a:solidFill>
                    <a:schemeClr val="bg2"/>
                  </a:solidFill>
                </a:rPr>
                <a:t>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Omar Hernández  Montes</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Responsable Del Área De Gestión De Proyectos De Desarrollo Social: </a:t>
              </a:r>
            </a:p>
            <a:p>
              <a:pPr marR="36576" indent="0" fontAlgn="auto">
                <a:spcBef>
                  <a:spcPts val="0"/>
                </a:spcBef>
                <a:spcAft>
                  <a:spcPts val="0"/>
                </a:spcAft>
                <a:buClr>
                  <a:schemeClr val="accent1"/>
                </a:buClr>
                <a:buSzPct val="80000"/>
                <a:buFont typeface="Wingdings 2"/>
                <a:buNone/>
                <a:tabLst/>
                <a:defRPr/>
              </a:pPr>
              <a:r>
                <a:rPr lang="es-MX" sz="1100" b="1" cap="small" dirty="0" smtClean="0">
                  <a:solidFill>
                    <a:schemeClr val="bg2"/>
                  </a:solidFill>
                </a:rPr>
                <a:t>	</a:t>
              </a:r>
              <a:r>
                <a:rPr lang="es-MX" sz="1200" b="1" cap="small" dirty="0" smtClean="0">
                  <a:solidFill>
                    <a:schemeClr val="bg2"/>
                  </a:solidFill>
                </a:rPr>
                <a:t>Antrop. José Pedro Chávez Bernal</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Planassze:</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Biól. Sergio Arturo Murillo Jiménez</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Revisaron:</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	</a:t>
              </a:r>
              <a:r>
                <a:rPr lang="es-MX" sz="1200" b="1" cap="small" dirty="0" smtClean="0">
                  <a:solidFill>
                    <a:schemeClr val="bg2"/>
                  </a:solidFill>
                </a:rPr>
                <a:t>Ing. Roberto Bobadilla Oliva</a:t>
              </a:r>
            </a:p>
            <a:p>
              <a:pPr marR="36576" indent="0" fontAlgn="auto">
                <a:spcBef>
                  <a:spcPts val="0"/>
                </a:spcBef>
                <a:spcAft>
                  <a:spcPts val="0"/>
                </a:spcAft>
                <a:buClr>
                  <a:schemeClr val="accent1"/>
                </a:buClr>
                <a:buSzPct val="80000"/>
                <a:buFont typeface="Wingdings 2"/>
                <a:buNone/>
                <a:tabLst/>
                <a:defRPr/>
              </a:pPr>
              <a:r>
                <a:rPr lang="es-MX" sz="1200" b="1" cap="small" dirty="0" smtClean="0">
                  <a:solidFill>
                    <a:schemeClr val="bg2"/>
                  </a:solidFill>
                </a:rPr>
                <a:t>	Ing. Pedro Fernández Vargas</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Coordinador:</a:t>
              </a:r>
              <a:endParaRPr lang="es-MX" sz="14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600" b="1" cap="small" dirty="0" smtClean="0">
                  <a:solidFill>
                    <a:schemeClr val="bg2"/>
                  </a:solidFill>
                </a:rPr>
                <a:t>	</a:t>
              </a:r>
              <a:r>
                <a:rPr lang="es-MX" sz="1200" b="1" cap="small" dirty="0" smtClean="0">
                  <a:solidFill>
                    <a:schemeClr val="bg2"/>
                  </a:solidFill>
                </a:rPr>
                <a:t>Med. Cir. Leonardo Ramírez Damián</a:t>
              </a:r>
              <a:endParaRPr kumimoji="0" lang="es-MX" sz="1300" b="1" i="0" u="none" strike="noStrike" kern="1200" cap="small" normalizeH="0" noProof="0" dirty="0" smtClean="0">
                <a:uLnTx/>
                <a:uFillTx/>
                <a:latin typeface="+mn-lt"/>
                <a:ea typeface="+mn-ea"/>
                <a:cs typeface="+mn-cs"/>
              </a:endParaRPr>
            </a:p>
            <a:p>
              <a:pPr marL="0" marR="36576" lvl="0" indent="0" defTabSz="914400" rtl="0" eaLnBrk="1" fontAlgn="auto" latinLnBrk="0" hangingPunct="1">
                <a:spcBef>
                  <a:spcPts val="0"/>
                </a:spcBef>
                <a:spcAft>
                  <a:spcPts val="0"/>
                </a:spcAft>
                <a:buClr>
                  <a:schemeClr val="accent1"/>
                </a:buClr>
                <a:buSzPct val="80000"/>
                <a:buFont typeface="Wingdings 2"/>
                <a:buNone/>
                <a:tabLst/>
                <a:defRPr/>
              </a:pPr>
              <a:endParaRPr kumimoji="0" lang="es-MX" sz="1200" b="1" i="0" u="none" strike="noStrike" kern="1200" cap="small" normalizeH="0" noProof="0" dirty="0">
                <a:uLnTx/>
                <a:uFillTx/>
                <a:latin typeface="+mn-lt"/>
                <a:ea typeface="+mn-ea"/>
                <a:cs typeface="+mn-cs"/>
              </a:endParaRPr>
            </a:p>
          </p:txBody>
        </p:sp>
      </p:grpSp>
      <p:sp>
        <p:nvSpPr>
          <p:cNvPr id="33" name="32 CuadroTexto"/>
          <p:cNvSpPr txBox="1"/>
          <p:nvPr/>
        </p:nvSpPr>
        <p:spPr>
          <a:xfrm>
            <a:off x="4860032" y="6237312"/>
            <a:ext cx="3960440" cy="400110"/>
          </a:xfrm>
          <a:prstGeom prst="rect">
            <a:avLst/>
          </a:prstGeom>
          <a:noFill/>
        </p:spPr>
        <p:txBody>
          <a:bodyPr wrap="square" rtlCol="0">
            <a:spAutoFit/>
          </a:bodyPr>
          <a:lstStyle/>
          <a:p>
            <a:pPr algn="ctr"/>
            <a:r>
              <a:rPr lang="es-MX" sz="2000" b="1" cap="small" spc="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Noviembre 2010</a:t>
            </a:r>
            <a:endParaRPr lang="es-MX" sz="2000" b="1" cap="small" spc="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2000"/>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33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315"/>
                                        </p:tgtEl>
                                        <p:attrNameLst>
                                          <p:attrName>style.visibility</p:attrName>
                                        </p:attrNameLst>
                                      </p:cBhvr>
                                      <p:to>
                                        <p:strVal val="visible"/>
                                      </p:to>
                                    </p:set>
                                  </p:childTnLst>
                                </p:cTn>
                              </p:par>
                              <p:par>
                                <p:cTn id="16" presetID="5"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1000"/>
                                        <p:tgtEl>
                                          <p:spTgt spid="3">
                                            <p:txEl>
                                              <p:pRg st="1" end="1"/>
                                            </p:txEl>
                                          </p:spTgt>
                                        </p:tgtEl>
                                      </p:cBhvr>
                                    </p:animEffect>
                                  </p:childTnLst>
                                </p:cTn>
                              </p:par>
                              <p:par>
                                <p:cTn id="19" presetID="39" presetClass="entr" presetSubtype="0" accel="10000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5" presetClass="entr" presetSubtype="1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heckerboard(across)">
                                      <p:cBhvr>
                                        <p:cTn id="40" dur="2000"/>
                                        <p:tgtEl>
                                          <p:spTgt spid="28"/>
                                        </p:tgtEl>
                                      </p:cBhvr>
                                    </p:animEffect>
                                  </p:childTnLst>
                                </p:cTn>
                              </p:par>
                            </p:childTnLst>
                          </p:cTn>
                        </p:par>
                        <p:par>
                          <p:cTn id="41" fill="hold">
                            <p:stCondLst>
                              <p:cond delay="5000"/>
                            </p:stCondLst>
                            <p:childTnLst>
                              <p:par>
                                <p:cTn id="42" presetID="22" presetClass="entr" presetSubtype="4"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par>
                          <p:cTn id="45" fill="hold">
                            <p:stCondLst>
                              <p:cond delay="5500"/>
                            </p:stCondLst>
                            <p:childTnLst>
                              <p:par>
                                <p:cTn id="46" presetID="3" presetClass="entr" presetSubtype="1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childTnLst>
                          </p:cTn>
                        </p:par>
                        <p:par>
                          <p:cTn id="49" fill="hold">
                            <p:stCondLst>
                              <p:cond delay="6000"/>
                            </p:stCondLst>
                            <p:childTnLst>
                              <p:par>
                                <p:cTn id="50" presetID="5" presetClass="entr" presetSubtype="1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1000"/>
                                        <p:tgtEl>
                                          <p:spTgt spid="26"/>
                                        </p:tgtEl>
                                      </p:cBhvr>
                                    </p:animEffect>
                                  </p:childTnLst>
                                </p:cTn>
                              </p:par>
                            </p:childTnLst>
                          </p:cTn>
                        </p:par>
                        <p:par>
                          <p:cTn id="53" fill="hold">
                            <p:stCondLst>
                              <p:cond delay="7000"/>
                            </p:stCondLst>
                            <p:childTnLst>
                              <p:par>
                                <p:cTn id="54" presetID="5" presetClass="entr" presetSubtype="1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2000"/>
                                        <p:tgtEl>
                                          <p:spTgt spid="24"/>
                                        </p:tgtEl>
                                      </p:cBhvr>
                                    </p:animEffect>
                                  </p:childTnLst>
                                </p:cTn>
                              </p:par>
                              <p:par>
                                <p:cTn id="57" presetID="9"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2000"/>
                                        <p:tgtEl>
                                          <p:spTgt spid="29"/>
                                        </p:tgtEl>
                                      </p:cBhvr>
                                    </p:animEffect>
                                  </p:childTnLst>
                                </p:cTn>
                              </p:par>
                            </p:childTnLst>
                          </p:cTn>
                        </p:par>
                        <p:par>
                          <p:cTn id="60" fill="hold">
                            <p:stCondLst>
                              <p:cond delay="9000"/>
                            </p:stCondLst>
                            <p:childTnLst>
                              <p:par>
                                <p:cTn id="61" presetID="14" presetClass="entr" presetSubtype="1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24" grpId="0"/>
      <p:bldP spid="26"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10</a:t>
            </a:fld>
            <a:endParaRPr lang="es-MX" dirty="0"/>
          </a:p>
        </p:txBody>
      </p:sp>
      <p:sp>
        <p:nvSpPr>
          <p:cNvPr id="10" name="9 CuadroTexto"/>
          <p:cNvSpPr txBox="1"/>
          <p:nvPr/>
        </p:nvSpPr>
        <p:spPr>
          <a:xfrm>
            <a:off x="1835696" y="6237312"/>
            <a:ext cx="5328592" cy="323165"/>
          </a:xfrm>
          <a:prstGeom prst="rect">
            <a:avLst/>
          </a:prstGeom>
          <a:noFill/>
        </p:spPr>
        <p:txBody>
          <a:bodyPr wrap="square" rtlCol="0">
            <a:spAutoFit/>
          </a:bodyPr>
          <a:lstStyle/>
          <a:p>
            <a:r>
              <a:rPr lang="es-MX" sz="1500" b="1" cap="small" dirty="0" smtClean="0">
                <a:solidFill>
                  <a:schemeClr val="bg2"/>
                </a:solidFill>
                <a:cs typeface="Times New Roman" pitchFamily="18" charset="0"/>
              </a:rPr>
              <a:t>3.   </a:t>
            </a:r>
            <a:r>
              <a:rPr lang="es-MX" sz="1500" b="1" cap="small" dirty="0" smtClean="0">
                <a:cs typeface="Times New Roman" pitchFamily="18" charset="0"/>
              </a:rPr>
              <a:t>Mapa de infraestructura de Riego en el Estado de Guanajuato</a:t>
            </a:r>
            <a:r>
              <a:rPr lang="es-MX" sz="1200" dirty="0" smtClean="0">
                <a:solidFill>
                  <a:srgbClr val="C00000"/>
                </a:solidFill>
                <a:latin typeface="Times New Roman" pitchFamily="18" charset="0"/>
                <a:cs typeface="Times New Roman" pitchFamily="18" charset="0"/>
              </a:rPr>
              <a:t>.</a:t>
            </a:r>
            <a:endParaRPr lang="es-MX" dirty="0"/>
          </a:p>
        </p:txBody>
      </p:sp>
      <p:pic>
        <p:nvPicPr>
          <p:cNvPr id="3074" name="Picture 2" descr="http://sda.guanajuato.gob.mx/img/mapa.jpg"/>
          <p:cNvPicPr>
            <a:picLocks noChangeAspect="1" noChangeArrowheads="1"/>
          </p:cNvPicPr>
          <p:nvPr/>
        </p:nvPicPr>
        <p:blipFill>
          <a:blip r:embed="rId2" cstate="print"/>
          <a:srcRect/>
          <a:stretch>
            <a:fillRect/>
          </a:stretch>
        </p:blipFill>
        <p:spPr bwMode="auto">
          <a:xfrm>
            <a:off x="1403648" y="1412776"/>
            <a:ext cx="5832648" cy="4774711"/>
          </a:xfrm>
          <a:prstGeom prst="rect">
            <a:avLst/>
          </a:prstGeom>
          <a:noFill/>
        </p:spPr>
      </p:pic>
      <p:sp>
        <p:nvSpPr>
          <p:cNvPr id="11" name="10 Título"/>
          <p:cNvSpPr>
            <a:spLocks noGrp="1"/>
          </p:cNvSpPr>
          <p:nvPr>
            <p:ph type="title"/>
          </p:nvPr>
        </p:nvSpPr>
        <p:spPr>
          <a:xfrm>
            <a:off x="179512" y="332656"/>
            <a:ext cx="8784976" cy="77809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INFRAESTRUCTURA DE RIEGO EN EL ESTADO DE GUANAJUATO</a:t>
            </a:r>
            <a:endParaRPr lang="es-MX" sz="2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1"/>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3074"/>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467544" y="1268760"/>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11</a:t>
            </a:fld>
            <a:endParaRPr lang="es-MX" dirty="0"/>
          </a:p>
        </p:txBody>
      </p:sp>
      <p:sp>
        <p:nvSpPr>
          <p:cNvPr id="10" name="9 CuadroTexto"/>
          <p:cNvSpPr txBox="1"/>
          <p:nvPr/>
        </p:nvSpPr>
        <p:spPr>
          <a:xfrm>
            <a:off x="1115616" y="6309320"/>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4.  </a:t>
            </a:r>
            <a:r>
              <a:rPr lang="es-MX" sz="1500" b="1" cap="small" dirty="0" smtClean="0">
                <a:cs typeface="Times New Roman" pitchFamily="18" charset="0"/>
              </a:rPr>
              <a:t>Mapa de infraestructura Turística en el Estado de Guanajuato</a:t>
            </a:r>
            <a:r>
              <a:rPr lang="es-MX" sz="1200" dirty="0" smtClean="0">
                <a:latin typeface="Times New Roman" pitchFamily="18" charset="0"/>
                <a:cs typeface="Times New Roman" pitchFamily="18" charset="0"/>
              </a:rPr>
              <a:t>.</a:t>
            </a:r>
            <a:endParaRPr lang="es-MX" dirty="0"/>
          </a:p>
        </p:txBody>
      </p:sp>
      <p:pic>
        <p:nvPicPr>
          <p:cNvPr id="27650" name="Picture 2" descr="D:\Desktop\mapa-gto.jpg"/>
          <p:cNvPicPr>
            <a:picLocks noChangeAspect="1" noChangeArrowheads="1"/>
          </p:cNvPicPr>
          <p:nvPr/>
        </p:nvPicPr>
        <p:blipFill>
          <a:blip r:embed="rId2" cstate="print"/>
          <a:srcRect/>
          <a:stretch>
            <a:fillRect/>
          </a:stretch>
        </p:blipFill>
        <p:spPr bwMode="auto">
          <a:xfrm>
            <a:off x="1115616" y="1412776"/>
            <a:ext cx="6840760" cy="4797695"/>
          </a:xfrm>
          <a:prstGeom prst="rect">
            <a:avLst/>
          </a:prstGeom>
          <a:noFill/>
        </p:spPr>
      </p:pic>
      <p:sp>
        <p:nvSpPr>
          <p:cNvPr id="9" name="8 Título"/>
          <p:cNvSpPr>
            <a:spLocks noGrp="1"/>
          </p:cNvSpPr>
          <p:nvPr>
            <p:ph type="title"/>
          </p:nvPr>
        </p:nvSpPr>
        <p:spPr>
          <a:xfrm>
            <a:off x="467544" y="332656"/>
            <a:ext cx="8136904" cy="99412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MAPA DE INFRAESTRUCTURA TURÍSTICA</a:t>
            </a:r>
            <a:b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b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EN EL ESTADO DE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p:cTn id="11" dur="500" fill="hold"/>
                                        <p:tgtEl>
                                          <p:spTgt spid="27650"/>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7650"/>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7650"/>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7650"/>
                                        </p:tgtEl>
                                        <p:attrNameLst>
                                          <p:attrName>ppt_y</p:attrName>
                                        </p:attrNameLst>
                                      </p:cBhvr>
                                      <p:tavLst>
                                        <p:tav tm="0">
                                          <p:val>
                                            <p:strVal val="#ppt_y"/>
                                          </p:val>
                                        </p:tav>
                                        <p:tav tm="100000">
                                          <p:val>
                                            <p:strVal val="#ppt_y"/>
                                          </p:val>
                                        </p:tav>
                                      </p:tavLst>
                                    </p:anim>
                                  </p:childTnLst>
                                </p:cTn>
                              </p:par>
                              <p:par>
                                <p:cTn id="15" presetID="39" presetClass="entr" presetSubtype="0" ac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par>
                                <p:cTn id="21" presetID="39" presetClass="entr" presetSubtype="0" ac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fld id="{8E7D8D15-0995-4287-80B8-13CDB68345C2}" type="slidenum">
              <a:rPr lang="es-MX" smtClean="0"/>
              <a:pPr/>
              <a:t>12</a:t>
            </a:fld>
            <a:endParaRPr lang="es-MX" dirty="0"/>
          </a:p>
        </p:txBody>
      </p:sp>
      <p:pic>
        <p:nvPicPr>
          <p:cNvPr id="1026" name="Picture 2"/>
          <p:cNvPicPr>
            <a:picLocks noChangeAspect="1" noChangeArrowheads="1"/>
          </p:cNvPicPr>
          <p:nvPr/>
        </p:nvPicPr>
        <p:blipFill>
          <a:blip r:embed="rId2" cstate="print"/>
          <a:srcRect l="63487" t="47835" r="22338" b="17201"/>
          <a:stretch>
            <a:fillRect/>
          </a:stretch>
        </p:blipFill>
        <p:spPr bwMode="auto">
          <a:xfrm>
            <a:off x="2555776" y="764704"/>
            <a:ext cx="3888432" cy="3816424"/>
          </a:xfrm>
          <a:prstGeom prst="round2SameRect">
            <a:avLst/>
          </a:prstGeom>
          <a:noFill/>
          <a:ln w="9525">
            <a:noFill/>
            <a:miter lim="800000"/>
            <a:headEnd/>
            <a:tailEnd/>
          </a:ln>
        </p:spPr>
      </p:pic>
      <p:sp>
        <p:nvSpPr>
          <p:cNvPr id="7" name="1 Título"/>
          <p:cNvSpPr txBox="1">
            <a:spLocks/>
          </p:cNvSpPr>
          <p:nvPr/>
        </p:nvSpPr>
        <p:spPr>
          <a:xfrm>
            <a:off x="179512" y="5373216"/>
            <a:ext cx="8784976" cy="857250"/>
          </a:xfrm>
          <a:prstGeom prst="rect">
            <a:avLst/>
          </a:prstGeom>
        </p:spPr>
        <p:txBody>
          <a:bodyPr vert="horz"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CANCHA DE básquetbol</a:t>
            </a:r>
            <a:r>
              <a:rPr kumimoji="0" lang="es-ES" sz="36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pic>
        <p:nvPicPr>
          <p:cNvPr id="9" name="Picture 2"/>
          <p:cNvPicPr>
            <a:picLocks noChangeAspect="1" noChangeArrowheads="1"/>
          </p:cNvPicPr>
          <p:nvPr/>
        </p:nvPicPr>
        <p:blipFill>
          <a:blip r:embed="rId3" cstate="print">
            <a:clrChange>
              <a:clrFrom>
                <a:srgbClr val="FFFFFD"/>
              </a:clrFrom>
              <a:clrTo>
                <a:srgbClr val="FFFFFD">
                  <a:alpha val="0"/>
                </a:srgbClr>
              </a:clrTo>
            </a:clrChange>
          </a:blip>
          <a:srcRect/>
          <a:stretch>
            <a:fillRect/>
          </a:stretch>
        </p:blipFill>
        <p:spPr bwMode="auto">
          <a:xfrm>
            <a:off x="899592" y="5301208"/>
            <a:ext cx="959803" cy="936104"/>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clrChange>
              <a:clrFrom>
                <a:srgbClr val="FFFFFD"/>
              </a:clrFrom>
              <a:clrTo>
                <a:srgbClr val="FFFFFD">
                  <a:alpha val="0"/>
                </a:srgbClr>
              </a:clrTo>
            </a:clrChange>
          </a:blip>
          <a:srcRect/>
          <a:stretch>
            <a:fillRect/>
          </a:stretch>
        </p:blipFill>
        <p:spPr bwMode="auto">
          <a:xfrm>
            <a:off x="7524328" y="5373216"/>
            <a:ext cx="864096" cy="864096"/>
          </a:xfrm>
          <a:prstGeom prst="rect">
            <a:avLst/>
          </a:prstGeom>
          <a:noFill/>
          <a:ln w="9525">
            <a:noFill/>
            <a:miter lim="800000"/>
            <a:headEnd/>
            <a:tailEnd/>
          </a:ln>
        </p:spPr>
      </p:pic>
      <p:sp>
        <p:nvSpPr>
          <p:cNvPr id="11" name="10 Botón de acción: Inicio">
            <a:hlinkClick r:id="rId5"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cBhvr>
                                        <p:cTn id="19"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13</a:t>
            </a:fld>
            <a:endParaRPr lang="es-MX" dirty="0"/>
          </a:p>
        </p:txBody>
      </p:sp>
      <p:sp>
        <p:nvSpPr>
          <p:cNvPr id="4" name="3 Título"/>
          <p:cNvSpPr txBox="1">
            <a:spLocks/>
          </p:cNvSpPr>
          <p:nvPr/>
        </p:nvSpPr>
        <p:spPr>
          <a:xfrm>
            <a:off x="611560" y="476672"/>
            <a:ext cx="8229600" cy="85725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noProof="0" dirty="0" smtClean="0">
                <a:solidFill>
                  <a:schemeClr val="tx2"/>
                </a:solidFill>
                <a:latin typeface="+mj-lt"/>
                <a:ea typeface="+mj-ea"/>
                <a:cs typeface="+mj-cs"/>
              </a:rPr>
              <a:t>ANTECEDENTES DEL BÁSQUETBOL</a:t>
            </a:r>
            <a:r>
              <a:rPr kumimoji="0" lang="es-ES" sz="4000" b="1" i="0" u="none" strike="noStrike" kern="1200" cap="none" spc="0" normalizeH="0" baseline="0" noProof="0" dirty="0" smtClean="0">
                <a:ln>
                  <a:noFill/>
                </a:ln>
                <a:solidFill>
                  <a:schemeClr val="tx2"/>
                </a:solidFill>
                <a:effectLst/>
                <a:uLnTx/>
                <a:uFillTx/>
                <a:latin typeface="+mj-lt"/>
                <a:ea typeface="+mj-ea"/>
                <a:cs typeface="+mj-cs"/>
              </a:rPr>
              <a:t>	</a:t>
            </a:r>
            <a:endParaRPr kumimoji="0" lang="es-MX" sz="40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5" name="4 Conector recto"/>
          <p:cNvCxnSpPr/>
          <p:nvPr/>
        </p:nvCxnSpPr>
        <p:spPr>
          <a:xfrm>
            <a:off x="611560" y="1196752"/>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6" name="5 Rectángulo"/>
          <p:cNvSpPr/>
          <p:nvPr/>
        </p:nvSpPr>
        <p:spPr>
          <a:xfrm>
            <a:off x="467544" y="1988840"/>
            <a:ext cx="8352928" cy="3785652"/>
          </a:xfrm>
          <a:prstGeom prst="rect">
            <a:avLst/>
          </a:prstGeom>
        </p:spPr>
        <p:txBody>
          <a:bodyPr wrap="square">
            <a:spAutoFit/>
          </a:bodyPr>
          <a:lstStyle/>
          <a:p>
            <a:pPr algn="just"/>
            <a:r>
              <a:rPr lang="es-MX" sz="2000" dirty="0" smtClean="0"/>
              <a:t>Es un deporte de conjunto, jugado entre dos equipos de cinco jugadores cada uno, que intentan anotar puntos o canastas lanzando una pelota, de forma que descienda y pase a través de una de las dos cestas o canastas suspendidas por encima de sus cabezas, apoyadas en sendas estructuras tubulares ubicadas en cada extremo de la cancha; el equipo que anota más puntos, convirtiendo tiros de campo o desde la zona de tiros libres, gana el partido. Debido a su dinamismo, espectacularidad y a la frecuencia de acciones anotadoras, es uno de los deportes con mayor número de aficionados y participantes en el mundo y, en México, cabe hacer mención que no obstante las diversas preferencias deportivas que existen en el país, el basquetbol es una disciplina deportiva que, junto con el futbol soccer, se practica en todos los estados de la República Mexicana.</a:t>
            </a:r>
            <a:endParaRPr lang="es-MX" sz="2000" dirty="0"/>
          </a:p>
        </p:txBody>
      </p:sp>
      <p:sp>
        <p:nvSpPr>
          <p:cNvPr id="7" name="6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E7D8D15-0995-4287-80B8-13CDB68345C2}" type="slidenum">
              <a:rPr lang="es-MX" smtClean="0"/>
              <a:pPr/>
              <a:t>14</a:t>
            </a:fld>
            <a:endParaRPr lang="es-MX" dirty="0"/>
          </a:p>
        </p:txBody>
      </p:sp>
      <p:sp>
        <p:nvSpPr>
          <p:cNvPr id="3" name="3 Título"/>
          <p:cNvSpPr txBox="1">
            <a:spLocks/>
          </p:cNvSpPr>
          <p:nvPr/>
        </p:nvSpPr>
        <p:spPr>
          <a:xfrm>
            <a:off x="611560" y="476672"/>
            <a:ext cx="8229600" cy="85725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dirty="0" smtClean="0">
                <a:solidFill>
                  <a:schemeClr val="tx2"/>
                </a:solidFill>
                <a:latin typeface="+mj-lt"/>
                <a:ea typeface="+mj-ea"/>
                <a:cs typeface="+mj-cs"/>
              </a:rPr>
              <a:t>ANTECEDENTES DEL BÁSQUETBOL</a:t>
            </a:r>
            <a:r>
              <a:rPr kumimoji="0" lang="es-ES" sz="4000" b="1" i="0" u="none" strike="noStrike" kern="1200" cap="none" spc="0" normalizeH="0" baseline="0" noProof="0" dirty="0" smtClean="0">
                <a:ln>
                  <a:noFill/>
                </a:ln>
                <a:solidFill>
                  <a:schemeClr val="tx2"/>
                </a:solidFill>
                <a:effectLst/>
                <a:uLnTx/>
                <a:uFillTx/>
                <a:latin typeface="+mj-lt"/>
                <a:ea typeface="+mj-ea"/>
                <a:cs typeface="+mj-cs"/>
              </a:rPr>
              <a:t>	</a:t>
            </a:r>
            <a:endParaRPr kumimoji="0" lang="es-MX" sz="40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4" name="3 Conector recto"/>
          <p:cNvCxnSpPr/>
          <p:nvPr/>
        </p:nvCxnSpPr>
        <p:spPr>
          <a:xfrm>
            <a:off x="611560" y="1196752"/>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6" name="5 Rectángulo"/>
          <p:cNvSpPr/>
          <p:nvPr/>
        </p:nvSpPr>
        <p:spPr>
          <a:xfrm>
            <a:off x="539552" y="1772816"/>
            <a:ext cx="7992888" cy="4247317"/>
          </a:xfrm>
          <a:prstGeom prst="rect">
            <a:avLst/>
          </a:prstGeom>
        </p:spPr>
        <p:txBody>
          <a:bodyPr wrap="square">
            <a:spAutoFit/>
          </a:bodyPr>
          <a:lstStyle/>
          <a:p>
            <a:pPr algn="just"/>
            <a:r>
              <a:rPr lang="es-MX" dirty="0" smtClean="0"/>
              <a:t>El baloncesto nació como una respuesta a la necesidad de realizar alguna actividad deportiva durante el invierno en el norte de Estados Unidos. Al profesor de la Universidad de Springfield (Massachusetts), James Naismith (un profesor canadiense) le fue encargada la misión, en 1891, de idear un deporte que se pudiera jugar bajo techo, pues los inviernos en esa zona dificultaban la realización de alguna actividad al aire libre. James Naismith analizó las actividades deportivas que se practicaban en la época, cuya característica predominante era la fuerza o el contacto físico, y pensó en algo suficientemente activo, que requiriese más destreza que fuerza y que no tuviese mucho contacto físico. El canadiense recordó un antiguo juego de su infancia denominado "duck on a rock" (El pato sobre una roca), que consistía en intentar alcanzar un objeto colocado sobre una roca lanzándole una piedra. Naismith pidió al encargado del colegio unas cajas de 50 cm. de diámetro pero lo único que le consiguió fueron unas canastas de melocotones, que mandó colgar en las barandillas de la galería superior que rodeaba el gimnasio, a una altura determinada.</a:t>
            </a:r>
            <a:endParaRPr lang="es-MX" dirty="0"/>
          </a:p>
        </p:txBody>
      </p:sp>
      <p:sp>
        <p:nvSpPr>
          <p:cNvPr id="7" name="6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E7D8D15-0995-4287-80B8-13CDB68345C2}" type="slidenum">
              <a:rPr lang="es-MX" smtClean="0"/>
              <a:pPr/>
              <a:t>15</a:t>
            </a:fld>
            <a:endParaRPr lang="es-MX" dirty="0"/>
          </a:p>
        </p:txBody>
      </p:sp>
      <p:sp>
        <p:nvSpPr>
          <p:cNvPr id="3" name="3 Título"/>
          <p:cNvSpPr txBox="1">
            <a:spLocks/>
          </p:cNvSpPr>
          <p:nvPr/>
        </p:nvSpPr>
        <p:spPr>
          <a:xfrm>
            <a:off x="611560" y="476672"/>
            <a:ext cx="8229600" cy="85725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dirty="0" smtClean="0">
                <a:solidFill>
                  <a:schemeClr val="tx2"/>
                </a:solidFill>
                <a:latin typeface="+mj-lt"/>
                <a:ea typeface="+mj-ea"/>
                <a:cs typeface="+mj-cs"/>
              </a:rPr>
              <a:t>ANTECEDENTES DEL BÁSQUETBOL</a:t>
            </a:r>
            <a:r>
              <a:rPr kumimoji="0" lang="es-ES" sz="4000" b="1" i="0" u="none" strike="noStrike" kern="1200" cap="none" spc="0" normalizeH="0" baseline="0" noProof="0" dirty="0" smtClean="0">
                <a:ln>
                  <a:noFill/>
                </a:ln>
                <a:solidFill>
                  <a:schemeClr val="tx2"/>
                </a:solidFill>
                <a:effectLst/>
                <a:uLnTx/>
                <a:uFillTx/>
                <a:latin typeface="+mj-lt"/>
                <a:ea typeface="+mj-ea"/>
                <a:cs typeface="+mj-cs"/>
              </a:rPr>
              <a:t>	</a:t>
            </a:r>
            <a:endParaRPr kumimoji="0" lang="es-MX" sz="40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4" name="3 Conector recto"/>
          <p:cNvCxnSpPr/>
          <p:nvPr/>
        </p:nvCxnSpPr>
        <p:spPr>
          <a:xfrm>
            <a:off x="611560" y="1196752"/>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7" name="6 Rectángulo"/>
          <p:cNvSpPr/>
          <p:nvPr/>
        </p:nvSpPr>
        <p:spPr>
          <a:xfrm>
            <a:off x="539552" y="1556792"/>
            <a:ext cx="8280920" cy="4524315"/>
          </a:xfrm>
          <a:prstGeom prst="rect">
            <a:avLst/>
          </a:prstGeom>
        </p:spPr>
        <p:txBody>
          <a:bodyPr wrap="square">
            <a:spAutoFit/>
          </a:bodyPr>
          <a:lstStyle/>
          <a:p>
            <a:pPr algn="just"/>
            <a:r>
              <a:rPr lang="es-MX" dirty="0" smtClean="0"/>
              <a:t>El baloncesto femenino comenzó en 1892, en el Smith College, cuando Senda Berenson, una profesora de educación física, modificó las reglas de Naismith para adaptarlas a las necesidades de las mujeres.</a:t>
            </a:r>
          </a:p>
          <a:p>
            <a:pPr algn="just"/>
            <a:r>
              <a:rPr lang="es-MX" dirty="0" smtClean="0"/>
              <a:t>Como Naismith tenía 18 alumnos, decidió que los equipos estuviesen formados por 9 jugadores cada uno. Con el paso del tiempo, este número se redujo primero a 7, y luego al actual de 5 jugadores.</a:t>
            </a:r>
          </a:p>
          <a:p>
            <a:pPr algn="just"/>
            <a:r>
              <a:rPr lang="es-MX" dirty="0" smtClean="0"/>
              <a:t>El tablero surgió para evitar que los seguidores situados en la galería donde colgaban las cestas, pudieran entorpecer la entrada del balón. Con el paso del tiempo las cestas de melocotones se convirtieron en aros metálicos con una red sin agujeros hasta llegar a la red actual.</a:t>
            </a:r>
          </a:p>
          <a:p>
            <a:pPr algn="just"/>
            <a:r>
              <a:rPr lang="es-MX" dirty="0" smtClean="0"/>
              <a:t>El baloncesto fue un deporte de exhibición en los Juegos Olímpicos de 1928 y Juegos Olímpicos de 1932, alcanzando la categoría olímpica en los Juegos Olímpicos de 1936. Aquí Naismith tuvo la oportunidad de ver como su creación era convertida en categoría olímpica, cuando fue acompañado por Adolf Hitler en el palco de honor, en Alemania. El baloncesto femenino debió esperar hasta 1976 para su admisión como deporte olímpico.</a:t>
            </a:r>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E7D8D15-0995-4287-80B8-13CDB68345C2}" type="slidenum">
              <a:rPr lang="es-MX" smtClean="0"/>
              <a:pPr/>
              <a:t>16</a:t>
            </a:fld>
            <a:endParaRPr lang="es-MX" dirty="0"/>
          </a:p>
        </p:txBody>
      </p:sp>
      <p:sp>
        <p:nvSpPr>
          <p:cNvPr id="3" name="3 Título"/>
          <p:cNvSpPr txBox="1">
            <a:spLocks/>
          </p:cNvSpPr>
          <p:nvPr/>
        </p:nvSpPr>
        <p:spPr>
          <a:xfrm>
            <a:off x="611560" y="332656"/>
            <a:ext cx="8229600" cy="85725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dirty="0" smtClean="0">
                <a:solidFill>
                  <a:schemeClr val="tx2"/>
                </a:solidFill>
                <a:latin typeface="+mj-lt"/>
                <a:ea typeface="+mj-ea"/>
                <a:cs typeface="+mj-cs"/>
              </a:rPr>
              <a:t>REGLAS DEL BÁSQUETBOL</a:t>
            </a:r>
            <a:r>
              <a:rPr kumimoji="0" lang="es-ES" sz="4000" b="1" i="0" u="none" strike="noStrike" kern="1200" cap="none" spc="0" normalizeH="0" baseline="0" noProof="0" dirty="0" smtClean="0">
                <a:ln>
                  <a:noFill/>
                </a:ln>
                <a:solidFill>
                  <a:schemeClr val="tx2"/>
                </a:solidFill>
                <a:effectLst/>
                <a:uLnTx/>
                <a:uFillTx/>
                <a:latin typeface="+mj-lt"/>
                <a:ea typeface="+mj-ea"/>
                <a:cs typeface="+mj-cs"/>
              </a:rPr>
              <a:t>	</a:t>
            </a:r>
            <a:endParaRPr kumimoji="0" lang="es-MX" sz="40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4" name="3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7" name="6 Rectángulo"/>
          <p:cNvSpPr/>
          <p:nvPr/>
        </p:nvSpPr>
        <p:spPr>
          <a:xfrm>
            <a:off x="395536" y="1268760"/>
            <a:ext cx="8352928" cy="5078313"/>
          </a:xfrm>
          <a:prstGeom prst="rect">
            <a:avLst/>
          </a:prstGeom>
        </p:spPr>
        <p:txBody>
          <a:bodyPr wrap="square">
            <a:spAutoFit/>
          </a:bodyPr>
          <a:lstStyle/>
          <a:p>
            <a:pPr algn="just"/>
            <a:r>
              <a:rPr lang="es-MX" dirty="0" smtClean="0"/>
              <a:t>James Naismith diseñó un conjunto de trece reglas para el incipiente deporte. Estas eran:</a:t>
            </a:r>
          </a:p>
          <a:p>
            <a:pPr marL="342900" indent="-342900" algn="just">
              <a:buFont typeface="+mj-lt"/>
              <a:buAutoNum type="arabicPeriod"/>
            </a:pPr>
            <a:r>
              <a:rPr lang="es-MX" dirty="0" smtClean="0"/>
              <a:t>El balón puede ser lanzado en cualquier dirección con una o ambas manos. </a:t>
            </a:r>
          </a:p>
          <a:p>
            <a:pPr marL="342900" indent="-342900" algn="just">
              <a:buFont typeface="+mj-lt"/>
              <a:buAutoNum type="arabicPeriod"/>
            </a:pPr>
            <a:r>
              <a:rPr lang="es-MX" dirty="0" smtClean="0"/>
              <a:t>El balón puede ser golpeado en cualquier dirección con una o ambas manos, pero nunca con el puño. </a:t>
            </a:r>
          </a:p>
          <a:p>
            <a:pPr marL="342900" indent="-342900" algn="just">
              <a:buFont typeface="+mj-lt"/>
              <a:buAutoNum type="arabicPeriod"/>
            </a:pPr>
            <a:r>
              <a:rPr lang="es-MX" dirty="0" smtClean="0"/>
              <a:t>Un jugador no puede correr con el balón. El jugador debe lanzarlo desde el lugar donde lo toma. </a:t>
            </a:r>
          </a:p>
          <a:p>
            <a:pPr marL="342900" indent="-342900" algn="just">
              <a:buFont typeface="+mj-lt"/>
              <a:buAutoNum type="arabicPeriod"/>
            </a:pPr>
            <a:r>
              <a:rPr lang="es-MX" dirty="0" smtClean="0"/>
              <a:t>El balón debe ser sujetado con o entre las manos. Los brazos o el cuerpo no pueden usarse para sujetarlo. </a:t>
            </a:r>
          </a:p>
          <a:p>
            <a:pPr marL="342900" indent="-342900" algn="just">
              <a:buFont typeface="+mj-lt"/>
              <a:buAutoNum type="arabicPeriod"/>
            </a:pPr>
            <a:r>
              <a:rPr lang="es-MX" dirty="0" smtClean="0"/>
              <a:t>No se permite cargar con el hombro, agarrar, empujar, golpear o zancadillear a un oponente. La primera infracción a esta norma por cualquier persona contará como una falta, la segunda lo descalificará hasta que se consiga una canasta, o, si hay una evidente intención de causar una lesión, durante el resto del partido. No se permitirá la sustitución del infractor. </a:t>
            </a:r>
          </a:p>
          <a:p>
            <a:pPr marL="342900" indent="-342900" algn="just">
              <a:buFont typeface="+mj-lt"/>
              <a:buAutoNum type="arabicPeriod"/>
            </a:pPr>
            <a:r>
              <a:rPr lang="es-MX" dirty="0" smtClean="0"/>
              <a:t>Se considerará falta golpear el balón con el puño, las violaciones de las reglas 3 y 4, y lo descrito en la regla 5. </a:t>
            </a:r>
          </a:p>
          <a:p>
            <a:pPr marL="342900" indent="-342900" algn="just">
              <a:buFont typeface="+mj-lt"/>
              <a:buAutoNum type="arabicPeriod"/>
            </a:pPr>
            <a:r>
              <a:rPr lang="es-MX" dirty="0" smtClean="0"/>
              <a:t>Si un equipo hace tres faltas consecutivas (sin que el oponente haya hecho ninguna en ese intervalo), se contará un punto para sus contrarios. </a:t>
            </a:r>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E7D8D15-0995-4287-80B8-13CDB68345C2}" type="slidenum">
              <a:rPr lang="es-MX" smtClean="0"/>
              <a:pPr/>
              <a:t>17</a:t>
            </a:fld>
            <a:endParaRPr lang="es-MX" dirty="0"/>
          </a:p>
        </p:txBody>
      </p:sp>
      <p:sp>
        <p:nvSpPr>
          <p:cNvPr id="3" name="3 Título"/>
          <p:cNvSpPr txBox="1">
            <a:spLocks/>
          </p:cNvSpPr>
          <p:nvPr/>
        </p:nvSpPr>
        <p:spPr>
          <a:xfrm>
            <a:off x="611560" y="476672"/>
            <a:ext cx="8229600" cy="85725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dirty="0" smtClean="0">
                <a:solidFill>
                  <a:schemeClr val="tx2"/>
                </a:solidFill>
                <a:latin typeface="+mj-lt"/>
                <a:ea typeface="+mj-ea"/>
                <a:cs typeface="+mj-cs"/>
              </a:rPr>
              <a:t>REGLAS DEL BÁSQUETBOL</a:t>
            </a:r>
            <a:r>
              <a:rPr kumimoji="0" lang="es-ES" sz="4000" b="1" i="0" u="none" strike="noStrike" kern="1200" cap="none" spc="0" normalizeH="0" baseline="0" noProof="0" dirty="0" smtClean="0">
                <a:ln>
                  <a:noFill/>
                </a:ln>
                <a:solidFill>
                  <a:schemeClr val="tx2"/>
                </a:solidFill>
                <a:effectLst/>
                <a:uLnTx/>
                <a:uFillTx/>
                <a:latin typeface="+mj-lt"/>
                <a:ea typeface="+mj-ea"/>
                <a:cs typeface="+mj-cs"/>
              </a:rPr>
              <a:t>	</a:t>
            </a:r>
            <a:endParaRPr kumimoji="0" lang="es-MX" sz="40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4" name="3 Conector recto"/>
          <p:cNvCxnSpPr/>
          <p:nvPr/>
        </p:nvCxnSpPr>
        <p:spPr>
          <a:xfrm>
            <a:off x="611560" y="1196752"/>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6" name="5 Rectángulo"/>
          <p:cNvSpPr/>
          <p:nvPr/>
        </p:nvSpPr>
        <p:spPr>
          <a:xfrm>
            <a:off x="467544" y="1556792"/>
            <a:ext cx="8352928" cy="4801314"/>
          </a:xfrm>
          <a:prstGeom prst="rect">
            <a:avLst/>
          </a:prstGeom>
        </p:spPr>
        <p:txBody>
          <a:bodyPr wrap="square">
            <a:spAutoFit/>
          </a:bodyPr>
          <a:lstStyle/>
          <a:p>
            <a:pPr marL="342900" indent="-342900" algn="just">
              <a:buFont typeface="+mj-lt"/>
              <a:buAutoNum type="arabicPeriod" startAt="8"/>
            </a:pPr>
            <a:r>
              <a:rPr lang="es-MX" dirty="0" smtClean="0"/>
              <a:t>Los puntos se conseguirán cuando el balón es lanzado o golpeado desde la pista, cae dentro de la canasta y se queda allí. Si el balón se queda en el borde y un contrario mueve la cesta, contará como un punto. </a:t>
            </a:r>
          </a:p>
          <a:p>
            <a:pPr marL="342900" indent="-342900" algn="just">
              <a:buFont typeface="+mj-lt"/>
              <a:buAutoNum type="arabicPeriod" startAt="8"/>
            </a:pPr>
            <a:r>
              <a:rPr lang="es-MX" dirty="0" smtClean="0"/>
              <a:t>Cuando el balón sale fuera de banda, será lanzado dentro del campo y jugado por la primera persona en tocarlo. En caso de duda, el árbitro lanzará el balón en línea recta hacia el campo. El que saca dispone de cinco segundos. Si tarda más, el balón pasa al oponente. </a:t>
            </a:r>
          </a:p>
          <a:p>
            <a:pPr marL="342900" indent="-342900" algn="just">
              <a:buFont typeface="+mj-lt"/>
              <a:buAutoNum type="arabicPeriod" startAt="8"/>
            </a:pPr>
            <a:r>
              <a:rPr lang="es-MX" dirty="0" smtClean="0"/>
              <a:t>El árbitro auxiliar, "</a:t>
            </a:r>
            <a:r>
              <a:rPr lang="es-MX" i="1" dirty="0" smtClean="0"/>
              <a:t>umpire</a:t>
            </a:r>
            <a:r>
              <a:rPr lang="es-MX" dirty="0" smtClean="0"/>
              <a:t>", sancionará a los jugadores y anotará las faltas, avisará además al "</a:t>
            </a:r>
            <a:r>
              <a:rPr lang="es-MX" i="1" dirty="0" smtClean="0"/>
              <a:t>referee</a:t>
            </a:r>
            <a:r>
              <a:rPr lang="es-MX" dirty="0" smtClean="0"/>
              <a:t>" (árbitro principal, véase siguiente punto) cuando un equipo cometa tres faltas consecutivas. Tendrá poder para descalificar a los jugadores conforme a la regla 5. </a:t>
            </a:r>
          </a:p>
          <a:p>
            <a:pPr marL="342900" indent="-342900" algn="just">
              <a:buFont typeface="+mj-lt"/>
              <a:buAutoNum type="arabicPeriod" startAt="8"/>
            </a:pPr>
            <a:r>
              <a:rPr lang="es-MX" dirty="0" smtClean="0"/>
              <a:t>El árbitro principal, "</a:t>
            </a:r>
            <a:r>
              <a:rPr lang="es-MX" i="1" dirty="0" smtClean="0"/>
              <a:t>referee</a:t>
            </a:r>
            <a:r>
              <a:rPr lang="es-MX" dirty="0" smtClean="0"/>
              <a:t>", jugará el balón y decide cuando está en juego, dentro del campo o fuera, a quién pertenece, y llevará el tiempo. Decidirá cuando se consigue un punto, llevará el marcador y cualquier otra tarea propia de un árbitro. </a:t>
            </a:r>
          </a:p>
          <a:p>
            <a:pPr marL="342900" indent="-342900" algn="just">
              <a:buFont typeface="+mj-lt"/>
              <a:buAutoNum type="arabicPeriod" startAt="8"/>
            </a:pPr>
            <a:r>
              <a:rPr lang="es-MX" dirty="0" smtClean="0"/>
              <a:t>El tiempo será de dos mitades de 15 minutos con un descanso de 5 minutos entre ambas. </a:t>
            </a:r>
          </a:p>
          <a:p>
            <a:pPr marL="342900" indent="-342900" algn="just">
              <a:buFont typeface="+mj-lt"/>
              <a:buAutoNum type="arabicPeriod" startAt="8"/>
            </a:pPr>
            <a:r>
              <a:rPr lang="es-MX" dirty="0" smtClean="0"/>
              <a:t>El equipo que consiga más puntos será el vencedor. </a:t>
            </a:r>
            <a:endParaRPr lang="es-MX" dirty="0"/>
          </a:p>
        </p:txBody>
      </p:sp>
      <p:sp>
        <p:nvSpPr>
          <p:cNvPr id="7" name="6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E7D8D15-0995-4287-80B8-13CDB68345C2}" type="slidenum">
              <a:rPr lang="es-MX" smtClean="0"/>
              <a:pPr/>
              <a:t>18</a:t>
            </a:fld>
            <a:endParaRPr lang="es-MX" dirty="0"/>
          </a:p>
        </p:txBody>
      </p:sp>
      <p:sp>
        <p:nvSpPr>
          <p:cNvPr id="3" name="2 Rectángulo"/>
          <p:cNvSpPr/>
          <p:nvPr/>
        </p:nvSpPr>
        <p:spPr>
          <a:xfrm>
            <a:off x="395536" y="1340768"/>
            <a:ext cx="8352928" cy="4801314"/>
          </a:xfrm>
          <a:prstGeom prst="rect">
            <a:avLst/>
          </a:prstGeom>
        </p:spPr>
        <p:txBody>
          <a:bodyPr wrap="square">
            <a:spAutoFit/>
          </a:bodyPr>
          <a:lstStyle/>
          <a:p>
            <a:pPr algn="just"/>
            <a:r>
              <a:rPr lang="es-MX" sz="1700" dirty="0" smtClean="0"/>
              <a:t>Dentro del juego de baloncesto, se poseen las siguientes posiciones para situar a los jugadores:</a:t>
            </a:r>
          </a:p>
          <a:p>
            <a:pPr algn="just"/>
            <a:endParaRPr lang="es-MX" sz="1700" dirty="0" smtClean="0"/>
          </a:p>
          <a:p>
            <a:pPr algn="just">
              <a:buClr>
                <a:schemeClr val="bg2"/>
              </a:buClr>
              <a:buFont typeface="Wingdings 2" pitchFamily="18" charset="2"/>
              <a:buChar char="Þ"/>
            </a:pPr>
            <a:r>
              <a:rPr lang="es-MX" sz="1700" b="1" i="1" dirty="0" smtClean="0">
                <a:solidFill>
                  <a:schemeClr val="bg2"/>
                </a:solidFill>
              </a:rPr>
              <a:t> Base</a:t>
            </a:r>
            <a:r>
              <a:rPr lang="es-MX" sz="1700" dirty="0" smtClean="0">
                <a:solidFill>
                  <a:schemeClr val="bg2"/>
                </a:solidFill>
              </a:rPr>
              <a:t>: </a:t>
            </a:r>
            <a:r>
              <a:rPr lang="es-MX" sz="1700" dirty="0" smtClean="0"/>
              <a:t>También llamado "playmaker" (Creador de juego, literalmente). Normalmente el jugador más bajo del equipo. En ataque sube la pelota hasta el campo contrario y dirige el juego de ataque de su equipo, mandando el sistema de juego. Sus características recomendables son un buen manejo de balón, visión de juego, capacidad de dar buenos pases, buena velocidad y un acertado tiro exterior. En los bases son apreciadas las asistencias como los puntos conseguidos, aunque un buen jugador debe conseguir ambas cosas. En defensa han de dificultar la subida del balón del base contrario, tapar las líneas de pase y estar atento a recoger los rebotes largos. Normalmente estos jugadores no son de una elevada estatura, pues lo realmente importante es la capacidad organizativa y de dirección de juego. Conocidos como 1 en la terminología empleada por los entrenadores. </a:t>
            </a:r>
          </a:p>
          <a:p>
            <a:pPr algn="just">
              <a:buFont typeface="Wingdings 2" pitchFamily="18" charset="2"/>
              <a:buChar char="Þ"/>
            </a:pPr>
            <a:endParaRPr lang="es-MX" sz="1700" b="1" dirty="0" smtClean="0">
              <a:solidFill>
                <a:schemeClr val="bg2"/>
              </a:solidFill>
            </a:endParaRPr>
          </a:p>
          <a:p>
            <a:pPr algn="just">
              <a:buFont typeface="Wingdings 2" pitchFamily="18" charset="2"/>
              <a:buChar char="Þ"/>
            </a:pPr>
            <a:r>
              <a:rPr lang="es-MX" sz="1700" b="1" dirty="0" smtClean="0">
                <a:solidFill>
                  <a:schemeClr val="bg2"/>
                </a:solidFill>
              </a:rPr>
              <a:t>Escolta: </a:t>
            </a:r>
            <a:r>
              <a:rPr lang="es-MX" sz="1700" dirty="0" smtClean="0"/>
              <a:t>Jugador normalmente más bajo, rápido y ágil que el resto, exceptuando a veces el base. Debe aportar puntos al equipo, con un buen tiro incluyendo el tiro de tres puntos, un buen dominio del balón y una gran capacidad de entrar a canasta. Conocidos como 2 en la terminología empleada por los entrenadores. </a:t>
            </a:r>
          </a:p>
        </p:txBody>
      </p:sp>
      <p:cxnSp>
        <p:nvCxnSpPr>
          <p:cNvPr id="4" name="3 Conector recto"/>
          <p:cNvCxnSpPr/>
          <p:nvPr/>
        </p:nvCxnSpPr>
        <p:spPr>
          <a:xfrm>
            <a:off x="467544" y="1052736"/>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5" name="3 Título"/>
          <p:cNvSpPr txBox="1">
            <a:spLocks/>
          </p:cNvSpPr>
          <p:nvPr/>
        </p:nvSpPr>
        <p:spPr>
          <a:xfrm>
            <a:off x="323528" y="332656"/>
            <a:ext cx="8568952" cy="50405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400" b="1" dirty="0" smtClean="0">
                <a:solidFill>
                  <a:schemeClr val="tx2"/>
                </a:solidFill>
                <a:latin typeface="+mj-lt"/>
                <a:ea typeface="+mj-ea"/>
                <a:cs typeface="+mj-cs"/>
              </a:rPr>
              <a:t>POSICIONES EN UN EQUIPO DE BÁSQUETBOL</a:t>
            </a:r>
            <a:endParaRPr kumimoji="0" lang="es-MX" sz="34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E7D8D15-0995-4287-80B8-13CDB68345C2}" type="slidenum">
              <a:rPr lang="es-MX" smtClean="0"/>
              <a:pPr/>
              <a:t>19</a:t>
            </a:fld>
            <a:endParaRPr lang="es-MX" dirty="0"/>
          </a:p>
        </p:txBody>
      </p:sp>
      <p:cxnSp>
        <p:nvCxnSpPr>
          <p:cNvPr id="4" name="3 Conector recto"/>
          <p:cNvCxnSpPr/>
          <p:nvPr/>
        </p:nvCxnSpPr>
        <p:spPr>
          <a:xfrm>
            <a:off x="467544" y="1052736"/>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5" name="3 Título"/>
          <p:cNvSpPr txBox="1">
            <a:spLocks/>
          </p:cNvSpPr>
          <p:nvPr/>
        </p:nvSpPr>
        <p:spPr>
          <a:xfrm>
            <a:off x="323528" y="332656"/>
            <a:ext cx="8568952" cy="50405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400" b="1" dirty="0" smtClean="0">
                <a:solidFill>
                  <a:schemeClr val="tx2"/>
                </a:solidFill>
                <a:latin typeface="+mj-lt"/>
                <a:ea typeface="+mj-ea"/>
                <a:cs typeface="+mj-cs"/>
              </a:rPr>
              <a:t>POSICIONES EN UN EQUIPO DE BÁSQUETBOL</a:t>
            </a:r>
            <a:endParaRPr kumimoji="0" lang="es-MX" sz="34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5 Rectángulo"/>
          <p:cNvSpPr/>
          <p:nvPr/>
        </p:nvSpPr>
        <p:spPr>
          <a:xfrm>
            <a:off x="467544" y="1340768"/>
            <a:ext cx="8352928" cy="4801314"/>
          </a:xfrm>
          <a:prstGeom prst="rect">
            <a:avLst/>
          </a:prstGeom>
        </p:spPr>
        <p:txBody>
          <a:bodyPr wrap="square">
            <a:spAutoFit/>
          </a:bodyPr>
          <a:lstStyle/>
          <a:p>
            <a:pPr algn="just">
              <a:buClr>
                <a:schemeClr val="bg2"/>
              </a:buClr>
              <a:buFont typeface="Wingdings 2" pitchFamily="18" charset="2"/>
              <a:buChar char="Þ"/>
            </a:pPr>
            <a:r>
              <a:rPr lang="es-MX" sz="1700" b="1" dirty="0" smtClean="0">
                <a:solidFill>
                  <a:schemeClr val="bg2"/>
                </a:solidFill>
              </a:rPr>
              <a:t>Alero:</a:t>
            </a:r>
            <a:r>
              <a:rPr lang="es-MX" sz="1700" dirty="0" smtClean="0"/>
              <a:t> Es generalmente una altura intermedia entre los jugadores interiores y los exteriores. Su juego está equilibrado entre la fuerza y el tiro. Es un puesto importante, por su capacidad de combinar altura con velocidad. En ataque debe ser buen tirador de tres puntos y asimismo saber culminar una entrada hasta debajo del tablero contrario, son piezas básicas en lanzar el contraataque y suelen culminar la mayoría de ellos. Conocidos como </a:t>
            </a:r>
            <a:r>
              <a:rPr lang="es-MX" sz="1700" b="1" i="1" dirty="0" smtClean="0"/>
              <a:t>3</a:t>
            </a:r>
            <a:r>
              <a:rPr lang="es-MX" sz="1700" dirty="0" smtClean="0"/>
              <a:t> en la terminología empleada por los entrenadores. </a:t>
            </a:r>
          </a:p>
          <a:p>
            <a:pPr algn="just">
              <a:buClr>
                <a:schemeClr val="bg2"/>
              </a:buClr>
              <a:buFont typeface="Wingdings 2" pitchFamily="18" charset="2"/>
              <a:buChar char="Þ"/>
            </a:pPr>
            <a:r>
              <a:rPr lang="es-MX" sz="1700" b="1" dirty="0" smtClean="0">
                <a:solidFill>
                  <a:schemeClr val="bg2"/>
                </a:solidFill>
              </a:rPr>
              <a:t>Ala-Pivot: </a:t>
            </a:r>
            <a:r>
              <a:rPr lang="es-MX" sz="1700" dirty="0" smtClean="0"/>
              <a:t>Es un rol más físico que el del alero, en muchos casos con un juego muy similar al pívot. Mantiene la mayoría de los puntos en el poste bajo, aunque algunos pueden llegar a convertirse en tiradores muy efectivos. Sirven de ayuda al pívot para impedir el juego interior del equipo contrario, y cierran el rebote. Conocidos como 4 en la terminología empleada por los entrenadores. </a:t>
            </a:r>
          </a:p>
          <a:p>
            <a:pPr algn="just">
              <a:buClr>
                <a:schemeClr val="bg2"/>
              </a:buClr>
              <a:buFont typeface="Wingdings 2" pitchFamily="18" charset="2"/>
              <a:buChar char="Þ"/>
            </a:pPr>
            <a:r>
              <a:rPr lang="es-MX" sz="1700" b="1" dirty="0" smtClean="0">
                <a:solidFill>
                  <a:schemeClr val="bg2"/>
                </a:solidFill>
              </a:rPr>
              <a:t>Pivot:</a:t>
            </a:r>
            <a:r>
              <a:rPr lang="es-MX" sz="1700" dirty="0" smtClean="0"/>
              <a:t> Son los jugadores de mayor altura del equipo, y los más fuertes muscularmente. Normalmente, el pívot debe usar su altura y su potencia jugando cerca del aro. Un pívot que conjunte fuerza con agilidad es una pieza fundamental para su equipo. Son los jugadores que más sorprenden a los aficionados nóveles, por su gran altura. En Europa el pívot medio ha evolucionado más y es capaz de abrirse hacia afuera para tirar. En defensa buscan recoger el rebote corto, impedir el juego interior del equipo contrario y taponar las entradas de jugadores exteriores. Conocidos como 5 en la terminología empleada por los entrenadores. </a:t>
            </a:r>
            <a:endParaRPr lang="es-MX" sz="1700" dirty="0"/>
          </a:p>
        </p:txBody>
      </p:sp>
      <p:sp>
        <p:nvSpPr>
          <p:cNvPr id="7" name="6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a:t>
            </a:fld>
            <a:endParaRPr lang="es-MX" dirty="0"/>
          </a:p>
        </p:txBody>
      </p:sp>
      <p:sp>
        <p:nvSpPr>
          <p:cNvPr id="4" name="3 Título"/>
          <p:cNvSpPr txBox="1">
            <a:spLocks/>
          </p:cNvSpPr>
          <p:nvPr/>
        </p:nvSpPr>
        <p:spPr>
          <a:xfrm>
            <a:off x="611560" y="260648"/>
            <a:ext cx="8229600" cy="85725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000" b="1" dirty="0" smtClean="0">
                <a:solidFill>
                  <a:schemeClr val="tx2"/>
                </a:solidFill>
                <a:latin typeface="+mj-lt"/>
                <a:ea typeface="+mj-ea"/>
                <a:cs typeface="+mj-cs"/>
              </a:rPr>
              <a:t>Í</a:t>
            </a:r>
            <a:r>
              <a:rPr kumimoji="0" lang="es-ES" sz="4000" b="1" i="0" u="none" strike="noStrike" kern="1200" cap="none" spc="0" normalizeH="0" baseline="0" noProof="0" dirty="0" smtClean="0">
                <a:ln>
                  <a:noFill/>
                </a:ln>
                <a:solidFill>
                  <a:schemeClr val="tx2"/>
                </a:solidFill>
                <a:effectLst/>
                <a:uLnTx/>
                <a:uFillTx/>
                <a:latin typeface="+mj-lt"/>
                <a:ea typeface="+mj-ea"/>
                <a:cs typeface="+mj-cs"/>
              </a:rPr>
              <a:t>NDICE	</a:t>
            </a:r>
            <a:endParaRPr kumimoji="0" lang="es-MX" sz="40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5" name="4 Conector recto"/>
          <p:cNvCxnSpPr/>
          <p:nvPr/>
        </p:nvCxnSpPr>
        <p:spPr>
          <a:xfrm>
            <a:off x="611560" y="980728"/>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graphicFrame>
        <p:nvGraphicFramePr>
          <p:cNvPr id="9" name="8 Tabla"/>
          <p:cNvGraphicFramePr>
            <a:graphicFrameLocks noGrp="1"/>
          </p:cNvGraphicFramePr>
          <p:nvPr/>
        </p:nvGraphicFramePr>
        <p:xfrm>
          <a:off x="2267744" y="1412776"/>
          <a:ext cx="5256584" cy="2895600"/>
        </p:xfrm>
        <a:graphic>
          <a:graphicData uri="http://schemas.openxmlformats.org/drawingml/2006/table">
            <a:tbl>
              <a:tblPr firstRow="1" bandRow="1">
                <a:tableStyleId>{2D5ABB26-0587-4C30-8999-92F81FD0307C}</a:tableStyleId>
              </a:tblPr>
              <a:tblGrid>
                <a:gridCol w="432048"/>
                <a:gridCol w="4824536"/>
              </a:tblGrid>
              <a:tr h="229736">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r>
                        <a:rPr kumimoji="0" lang="es-MX" sz="1400" b="1" u="sng" kern="1200" cap="small" dirty="0" smtClean="0">
                          <a:solidFill>
                            <a:schemeClr val="bg2"/>
                          </a:solidFill>
                          <a:latin typeface="+mn-lt"/>
                          <a:ea typeface="+mn-ea"/>
                          <a:cs typeface="+mn-cs"/>
                          <a:hlinkClick r:id="rId2" action="ppaction://hlinksldjump"/>
                        </a:rPr>
                        <a:t>Portada</a:t>
                      </a:r>
                      <a:endParaRPr kumimoji="0" lang="es-MX" sz="1400" b="1" u="sng" kern="1200" cap="small" dirty="0">
                        <a:solidFill>
                          <a:schemeClr val="bg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rPr>
                        <a:t>Índice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pPr marL="0" algn="ctr" rtl="0" eaLnBrk="1" latinLnBrk="0" hangingPunct="1"/>
                      <a:r>
                        <a:rPr kumimoji="0" lang="es-MX" sz="1400" b="1" kern="1200" dirty="0" smtClean="0">
                          <a:solidFill>
                            <a:schemeClr val="bg2"/>
                          </a:solidFill>
                          <a:effectLst>
                            <a:outerShdw blurRad="38100" dist="38100" dir="2700000" algn="tl">
                              <a:srgbClr val="000000">
                                <a:alpha val="43137"/>
                              </a:srgbClr>
                            </a:outerShdw>
                          </a:effectLst>
                          <a:latin typeface="+mn-lt"/>
                          <a:ea typeface="+mn-ea"/>
                          <a:cs typeface="+mn-cs"/>
                        </a:rPr>
                        <a:t>I.</a:t>
                      </a:r>
                      <a:endParaRPr kumimoji="0" lang="es-MX" sz="1400" b="1" kern="1200" dirty="0">
                        <a:solidFill>
                          <a:schemeClr val="bg2"/>
                        </a:solidFill>
                        <a:effectLst>
                          <a:outerShdw blurRad="38100" dist="38100" dir="2700000" algn="tl">
                            <a:srgbClr val="000000">
                              <a:alpha val="43137"/>
                            </a:srgbClr>
                          </a:outerShdw>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hlinkClick r:id="rId3" action="ppaction://hlinksldjump"/>
                        </a:rPr>
                        <a:t>Justificación</a:t>
                      </a:r>
                      <a:r>
                        <a:rPr lang="es-MX" sz="1400" b="1" u="sng" cap="small" baseline="0" dirty="0" smtClean="0">
                          <a:solidFill>
                            <a:schemeClr val="bg2"/>
                          </a:solidFill>
                          <a:hlinkClick r:id="rId3" action="ppaction://hlinksldjump"/>
                        </a:rPr>
                        <a:t> Del Proyecto</a:t>
                      </a:r>
                      <a:endParaRPr lang="es-MX" sz="1400" b="1" u="sng" cap="small" baseline="0" dirty="0" smtClean="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s-MX" sz="1400" b="1" dirty="0" smtClean="0">
                          <a:solidFill>
                            <a:schemeClr val="bg2"/>
                          </a:solidFill>
                          <a:effectLst>
                            <a:outerShdw blurRad="38100" dist="38100" dir="2700000" algn="tl">
                              <a:srgbClr val="000000">
                                <a:alpha val="43137"/>
                              </a:srgbClr>
                            </a:outerShdw>
                          </a:effectLst>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4" action="ppaction://hlinksldjump"/>
                        </a:rPr>
                        <a:t>Antecedentes</a:t>
                      </a:r>
                      <a:r>
                        <a:rPr lang="es-MX" sz="1400" b="1" cap="small" baseline="0" dirty="0" smtClean="0">
                          <a:solidFill>
                            <a:schemeClr val="tx1"/>
                          </a:solidFill>
                          <a:hlinkClick r:id="rId4" action="ppaction://hlinksldjump"/>
                        </a:rPr>
                        <a:t> De San Luis De La Paz, Guanajuato</a:t>
                      </a:r>
                      <a:endParaRPr lang="es-MX" sz="1400" b="1" cap="small" dirty="0">
                        <a:solidFill>
                          <a:schemeClr val="tx1"/>
                        </a:solidFill>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5" action="ppaction://hlinksldjump"/>
                        </a:rPr>
                        <a:t>Geografía</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6" action="ppaction://hlinksldjump"/>
                        </a:rPr>
                        <a:t>Mapa De Equipamiento Urbano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7" action="ppaction://hlinksldjump"/>
                        </a:rPr>
                        <a:t>Infraestructura De Riego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8" action="ppaction://hlinksldjump"/>
                        </a:rPr>
                        <a:t>Infraestructura turística</a:t>
                      </a:r>
                      <a:endParaRPr lang="es-ES" sz="1400" b="1" cap="small" baseline="0" dirty="0" smtClean="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6944">
                <a:tc>
                  <a:txBody>
                    <a:bodyPr/>
                    <a:lstStyle/>
                    <a:p>
                      <a:pPr algn="ctr"/>
                      <a:r>
                        <a:rPr lang="es-MX" sz="1400" b="1" dirty="0" smtClean="0">
                          <a:solidFill>
                            <a:schemeClr val="bg2"/>
                          </a:solidFill>
                          <a:effectLst>
                            <a:outerShdw blurRad="38100" dist="38100" dir="2700000" algn="tl">
                              <a:srgbClr val="000000">
                                <a:alpha val="43137"/>
                              </a:srgbClr>
                            </a:outerShdw>
                          </a:effectLst>
                        </a:rPr>
                        <a:t>III.</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9" action="ppaction://hlinksldjump"/>
                        </a:rPr>
                        <a:t>Metodología</a:t>
                      </a:r>
                      <a:endParaRPr lang="es-MX" sz="1400" b="1" cap="small" dirty="0" smtClean="0">
                        <a:solidFill>
                          <a:schemeClr val="tx1"/>
                        </a:solidFill>
                      </a:endParaRPr>
                    </a:p>
                    <a:p>
                      <a:pPr marL="1257300" lvl="2" indent="-342900">
                        <a:buClr>
                          <a:srgbClr val="660033"/>
                        </a:buClr>
                        <a:buFont typeface="Wingdings 2" pitchFamily="18" charset="2"/>
                        <a:buChar char="â"/>
                      </a:pPr>
                      <a:r>
                        <a:rPr kumimoji="0" lang="es-ES" sz="1400" b="1" i="0" u="none" kern="1200" cap="small" baseline="0" dirty="0" smtClean="0">
                          <a:solidFill>
                            <a:schemeClr val="tx1"/>
                          </a:solidFill>
                          <a:latin typeface="+mn-lt"/>
                          <a:ea typeface="+mn-ea"/>
                          <a:cs typeface="Times New Roman" pitchFamily="18" charset="0"/>
                          <a:hlinkClick r:id="rId9" action="ppaction://hlinksldjump"/>
                        </a:rPr>
                        <a:t>Cancha De Básquetbol</a:t>
                      </a:r>
                      <a:endParaRPr kumimoji="0" lang="es-ES" sz="1400" b="1" i="0" u="none" kern="1200" cap="small" baseline="0" dirty="0" smtClean="0">
                        <a:solidFill>
                          <a:schemeClr val="tx1"/>
                        </a:solidFill>
                        <a:latin typeface="+mn-lt"/>
                        <a:ea typeface="+mn-ea"/>
                        <a:cs typeface="Times New Roman" pitchFamily="18" charset="0"/>
                        <a:hlinkClick r:id="" action="ppaction://noactio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0656">
                <a:tc>
                  <a:txBody>
                    <a:bodyPr/>
                    <a:lstStyle/>
                    <a:p>
                      <a:pPr algn="ctr"/>
                      <a:r>
                        <a:rPr lang="es-MX" sz="1400" b="1" dirty="0" smtClean="0">
                          <a:solidFill>
                            <a:schemeClr val="bg2"/>
                          </a:solidFill>
                          <a:effectLst>
                            <a:outerShdw blurRad="38100" dist="38100" dir="2700000" algn="tl">
                              <a:srgbClr val="000000">
                                <a:alpha val="43137"/>
                              </a:srgbClr>
                            </a:outerShdw>
                          </a:effectLst>
                        </a:rPr>
                        <a:t>IV.</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10" action="ppaction://hlinksldjump"/>
                        </a:rPr>
                        <a:t>Bibliografía</a:t>
                      </a:r>
                      <a:endParaRPr lang="es-MX" sz="1400" b="1" cap="small"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15"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20</a:t>
            </a:fld>
            <a:endParaRPr lang="es-MX" dirty="0"/>
          </a:p>
        </p:txBody>
      </p:sp>
      <p:cxnSp>
        <p:nvCxnSpPr>
          <p:cNvPr id="5" name="4 Conector recto"/>
          <p:cNvCxnSpPr/>
          <p:nvPr/>
        </p:nvCxnSpPr>
        <p:spPr>
          <a:xfrm>
            <a:off x="611560" y="1196752"/>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6" name="5 Rectángulo"/>
          <p:cNvSpPr/>
          <p:nvPr/>
        </p:nvSpPr>
        <p:spPr>
          <a:xfrm>
            <a:off x="683568" y="1844824"/>
            <a:ext cx="4248472" cy="3647152"/>
          </a:xfrm>
          <a:prstGeom prst="rect">
            <a:avLst/>
          </a:prstGeom>
        </p:spPr>
        <p:txBody>
          <a:bodyPr wrap="square">
            <a:spAutoFit/>
          </a:bodyPr>
          <a:lstStyle/>
          <a:p>
            <a:pPr algn="ctr"/>
            <a:r>
              <a:rPr lang="es-MX" sz="2100" u="sng" dirty="0" smtClean="0">
                <a:solidFill>
                  <a:schemeClr val="bg2"/>
                </a:solidFill>
                <a:effectLst>
                  <a:outerShdw blurRad="38100" dist="38100" dir="2700000" algn="tl">
                    <a:srgbClr val="000000">
                      <a:alpha val="43137"/>
                    </a:srgbClr>
                  </a:outerShdw>
                </a:effectLst>
              </a:rPr>
              <a:t>ORIENTACIÓN</a:t>
            </a:r>
          </a:p>
          <a:p>
            <a:pPr algn="just"/>
            <a:endParaRPr lang="es-MX" sz="2100" dirty="0" smtClean="0"/>
          </a:p>
          <a:p>
            <a:pPr algn="just"/>
            <a:r>
              <a:rPr lang="es-MX" sz="2100" dirty="0" smtClean="0"/>
              <a:t>Se requiere que el eje longitudinal de la cancha de voleibol este situado en dirección Norte-Sur, para evitar que el sol deslumbre a los jugadores en turno, aunque puede considerarse como rango de tolerancia un giro de 23° de dicho eje hacia el Noreste o hacia el Noroeste tal y como se establece en la figura.</a:t>
            </a:r>
            <a:endParaRPr lang="es-MX" sz="2100" dirty="0"/>
          </a:p>
        </p:txBody>
      </p:sp>
      <p:sp>
        <p:nvSpPr>
          <p:cNvPr id="7" name="3 Título"/>
          <p:cNvSpPr txBox="1">
            <a:spLocks/>
          </p:cNvSpPr>
          <p:nvPr/>
        </p:nvSpPr>
        <p:spPr>
          <a:xfrm>
            <a:off x="611560" y="476672"/>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10" name="9 CuadroTexto"/>
          <p:cNvSpPr txBox="1"/>
          <p:nvPr/>
        </p:nvSpPr>
        <p:spPr>
          <a:xfrm>
            <a:off x="5148064" y="5733256"/>
            <a:ext cx="3312368" cy="276999"/>
          </a:xfrm>
          <a:prstGeom prst="rect">
            <a:avLst/>
          </a:prstGeom>
          <a:noFill/>
        </p:spPr>
        <p:txBody>
          <a:bodyPr wrap="square" rtlCol="0">
            <a:spAutoFit/>
          </a:bodyPr>
          <a:lstStyle/>
          <a:p>
            <a:pPr algn="ctr"/>
            <a:r>
              <a:rPr lang="es-MX" sz="1200" b="1" cap="small" dirty="0" smtClean="0">
                <a:solidFill>
                  <a:schemeClr val="bg2"/>
                </a:solidFill>
              </a:rPr>
              <a:t>9. </a:t>
            </a:r>
            <a:r>
              <a:rPr lang="es-MX" sz="1200" b="1" cap="small" dirty="0" smtClean="0"/>
              <a:t>Orientación De Cancha De Basquetbol.</a:t>
            </a:r>
            <a:endParaRPr lang="es-MX" sz="1200" b="1" cap="small" dirty="0"/>
          </a:p>
        </p:txBody>
      </p:sp>
      <p:pic>
        <p:nvPicPr>
          <p:cNvPr id="2050" name="Picture 2"/>
          <p:cNvPicPr>
            <a:picLocks noChangeAspect="1" noChangeArrowheads="1"/>
          </p:cNvPicPr>
          <p:nvPr/>
        </p:nvPicPr>
        <p:blipFill>
          <a:blip r:embed="rId2" cstate="print"/>
          <a:srcRect/>
          <a:stretch>
            <a:fillRect/>
          </a:stretch>
        </p:blipFill>
        <p:spPr bwMode="auto">
          <a:xfrm>
            <a:off x="5292080" y="1700808"/>
            <a:ext cx="3096344" cy="3895949"/>
          </a:xfrm>
          <a:prstGeom prst="rect">
            <a:avLst/>
          </a:prstGeom>
          <a:noFill/>
          <a:ln w="9525">
            <a:noFill/>
            <a:miter lim="800000"/>
            <a:headEnd/>
            <a:tailEnd/>
          </a:ln>
        </p:spPr>
      </p:pic>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E7D8D15-0995-4287-80B8-13CDB68345C2}" type="slidenum">
              <a:rPr lang="es-MX" smtClean="0"/>
              <a:pPr/>
              <a:t>21</a:t>
            </a:fld>
            <a:endParaRPr lang="es-MX" dirty="0"/>
          </a:p>
        </p:txBody>
      </p:sp>
      <p:pic>
        <p:nvPicPr>
          <p:cNvPr id="1026" name="Picture 2"/>
          <p:cNvPicPr>
            <a:picLocks noChangeAspect="1" noChangeArrowheads="1"/>
          </p:cNvPicPr>
          <p:nvPr/>
        </p:nvPicPr>
        <p:blipFill>
          <a:blip r:embed="rId2" cstate="print"/>
          <a:srcRect/>
          <a:stretch>
            <a:fillRect/>
          </a:stretch>
        </p:blipFill>
        <p:spPr bwMode="auto">
          <a:xfrm>
            <a:off x="611560" y="1340768"/>
            <a:ext cx="7848872" cy="4852697"/>
          </a:xfrm>
          <a:prstGeom prst="rect">
            <a:avLst/>
          </a:prstGeom>
          <a:noFill/>
          <a:ln w="9525">
            <a:noFill/>
            <a:miter lim="800000"/>
            <a:headEnd/>
            <a:tailEnd/>
          </a:ln>
        </p:spPr>
      </p:pic>
      <p:cxnSp>
        <p:nvCxnSpPr>
          <p:cNvPr id="5" name="4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6"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7" name="6 CuadroTexto"/>
          <p:cNvSpPr txBox="1"/>
          <p:nvPr/>
        </p:nvSpPr>
        <p:spPr>
          <a:xfrm>
            <a:off x="1115616" y="6309320"/>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10.  </a:t>
            </a:r>
            <a:r>
              <a:rPr lang="es-MX" sz="1500" b="1" cap="small" dirty="0" smtClean="0">
                <a:cs typeface="Times New Roman" pitchFamily="18" charset="0"/>
              </a:rPr>
              <a:t>Medidas Reglamentarias En Una Cancha De Basquetbol (CONADE 2008)</a:t>
            </a:r>
            <a:r>
              <a:rPr lang="es-MX" sz="1200" dirty="0" smtClean="0">
                <a:latin typeface="Times New Roman" pitchFamily="18" charset="0"/>
                <a:cs typeface="Times New Roman" pitchFamily="18" charset="0"/>
              </a:rPr>
              <a:t>.</a:t>
            </a:r>
            <a:endParaRPr lang="es-MX" dirty="0"/>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E7D8D15-0995-4287-80B8-13CDB68345C2}" type="slidenum">
              <a:rPr lang="es-MX" smtClean="0"/>
              <a:pPr/>
              <a:t>22</a:t>
            </a:fld>
            <a:endParaRPr lang="es-MX" dirty="0"/>
          </a:p>
        </p:txBody>
      </p:sp>
      <p:sp>
        <p:nvSpPr>
          <p:cNvPr id="3" name="2 Rectángulo"/>
          <p:cNvSpPr/>
          <p:nvPr/>
        </p:nvSpPr>
        <p:spPr>
          <a:xfrm>
            <a:off x="467544" y="1412776"/>
            <a:ext cx="8280920" cy="5016758"/>
          </a:xfrm>
          <a:prstGeom prst="rect">
            <a:avLst/>
          </a:prstGeom>
        </p:spPr>
        <p:txBody>
          <a:bodyPr wrap="square">
            <a:spAutoFit/>
          </a:bodyPr>
          <a:lstStyle/>
          <a:p>
            <a:pPr algn="ctr"/>
            <a:r>
              <a:rPr lang="es-MX" sz="2800" b="1" u="sng" dirty="0" smtClean="0">
                <a:solidFill>
                  <a:schemeClr val="bg2"/>
                </a:solidFill>
                <a:effectLst>
                  <a:outerShdw blurRad="38100" dist="38100" dir="2700000" algn="tl">
                    <a:srgbClr val="000000">
                      <a:alpha val="43137"/>
                    </a:srgbClr>
                  </a:outerShdw>
                </a:effectLst>
              </a:rPr>
              <a:t>DISEÑO</a:t>
            </a:r>
          </a:p>
          <a:p>
            <a:pPr algn="ctr"/>
            <a:r>
              <a:rPr lang="es-MX" sz="2800" b="1" i="1" u="sng" dirty="0" smtClean="0">
                <a:solidFill>
                  <a:schemeClr val="bg2"/>
                </a:solidFill>
                <a:effectLst>
                  <a:outerShdw blurRad="38100" dist="38100" dir="2700000" algn="tl">
                    <a:srgbClr val="000000">
                      <a:alpha val="43137"/>
                    </a:srgbClr>
                  </a:outerShdw>
                </a:effectLst>
              </a:rPr>
              <a:t>Dimensiones y especificaciones</a:t>
            </a:r>
          </a:p>
          <a:p>
            <a:pPr algn="just"/>
            <a:endParaRPr lang="es-MX" sz="2400" b="1" i="1" u="sng" dirty="0" smtClean="0">
              <a:solidFill>
                <a:schemeClr val="bg2"/>
              </a:solidFill>
              <a:effectLst>
                <a:outerShdw blurRad="38100" dist="38100" dir="2700000" algn="tl">
                  <a:srgbClr val="000000">
                    <a:alpha val="43137"/>
                  </a:srgbClr>
                </a:outerShdw>
              </a:effectLst>
            </a:endParaRPr>
          </a:p>
          <a:p>
            <a:pPr algn="just"/>
            <a:r>
              <a:rPr lang="es-MX" sz="2400" dirty="0" smtClean="0"/>
              <a:t>Las medidas del área de juego de una cancha de básquetbol se indican en las figuras siguientes, siendo un área rectangular de 28 m de largo por 15 de ancho, considerando además una contracancha perimetral al mismo nivel que el área de juego, de 2 m de ancho; en cada extremo de la cancha hay una estructura metálica que soporta el tablero y el aro o canasta que se encuentra firmemente sujeta a los tableros a una altura al menos de 3.05 m sobre la superficie de juego; cada aro es metálico y tiene un diámetro de 46 cm, de cuyo borde cuelga una red de malla blanca indicadas.</a:t>
            </a:r>
            <a:endParaRPr lang="es-MX" sz="2400" dirty="0"/>
          </a:p>
        </p:txBody>
      </p:sp>
      <p:cxnSp>
        <p:nvCxnSpPr>
          <p:cNvPr id="4" name="3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5" name="3 Título"/>
          <p:cNvSpPr txBox="1">
            <a:spLocks/>
          </p:cNvSpPr>
          <p:nvPr/>
        </p:nvSpPr>
        <p:spPr>
          <a:xfrm>
            <a:off x="611560" y="332656"/>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E7D8D15-0995-4287-80B8-13CDB68345C2}" type="slidenum">
              <a:rPr lang="es-MX" smtClean="0"/>
              <a:pPr/>
              <a:t>23</a:t>
            </a:fld>
            <a:endParaRPr lang="es-MX" dirty="0"/>
          </a:p>
        </p:txBody>
      </p:sp>
      <p:cxnSp>
        <p:nvCxnSpPr>
          <p:cNvPr id="5" name="4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6"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7" name="6 CuadroTexto"/>
          <p:cNvSpPr txBox="1"/>
          <p:nvPr/>
        </p:nvSpPr>
        <p:spPr>
          <a:xfrm>
            <a:off x="1115616" y="6309320"/>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11.  </a:t>
            </a:r>
            <a:r>
              <a:rPr lang="es-MX" sz="1500" b="1" cap="small" dirty="0" smtClean="0">
                <a:cs typeface="Times New Roman" pitchFamily="18" charset="0"/>
              </a:rPr>
              <a:t>Medidas Reglamentarias En Una Cancha De Basquetbol (CONADE 2008)</a:t>
            </a:r>
            <a:r>
              <a:rPr lang="es-MX" sz="1200" dirty="0" smtClean="0">
                <a:latin typeface="Times New Roman" pitchFamily="18" charset="0"/>
                <a:cs typeface="Times New Roman" pitchFamily="18" charset="0"/>
              </a:rPr>
              <a:t>.</a:t>
            </a:r>
            <a:endParaRPr lang="es-MX" dirty="0"/>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Picture 6"/>
          <p:cNvPicPr>
            <a:picLocks noChangeAspect="1" noChangeArrowheads="1"/>
          </p:cNvPicPr>
          <p:nvPr/>
        </p:nvPicPr>
        <p:blipFill>
          <a:blip r:embed="rId3" cstate="print">
            <a:lum contrast="-10000"/>
          </a:blip>
          <a:srcRect/>
          <a:stretch>
            <a:fillRect/>
          </a:stretch>
        </p:blipFill>
        <p:spPr bwMode="auto">
          <a:xfrm>
            <a:off x="971600" y="1268760"/>
            <a:ext cx="3816424" cy="4915806"/>
          </a:xfrm>
          <a:prstGeom prst="rect">
            <a:avLst/>
          </a:prstGeom>
          <a:noFill/>
          <a:ln w="9525">
            <a:noFill/>
            <a:miter lim="800000"/>
            <a:headEnd/>
            <a:tailEnd/>
          </a:ln>
        </p:spPr>
      </p:pic>
      <p:sp>
        <p:nvSpPr>
          <p:cNvPr id="10" name="9 Rectángulo"/>
          <p:cNvSpPr>
            <a:spLocks noChangeArrowheads="1"/>
          </p:cNvSpPr>
          <p:nvPr/>
        </p:nvSpPr>
        <p:spPr bwMode="auto">
          <a:xfrm>
            <a:off x="5580112" y="2276872"/>
            <a:ext cx="3168352" cy="1938992"/>
          </a:xfrm>
          <a:prstGeom prst="rect">
            <a:avLst/>
          </a:prstGeom>
          <a:noFill/>
          <a:ln w="9525">
            <a:noFill/>
            <a:miter lim="800000"/>
            <a:headEnd/>
            <a:tailEnd/>
          </a:ln>
        </p:spPr>
        <p:txBody>
          <a:bodyPr wrap="square">
            <a:spAutoFit/>
          </a:bodyPr>
          <a:lstStyle/>
          <a:p>
            <a:pPr algn="just"/>
            <a:r>
              <a:rPr lang="es-MX" sz="1500" dirty="0" smtClean="0">
                <a:solidFill>
                  <a:schemeClr val="accent2">
                    <a:lumMod val="50000"/>
                  </a:schemeClr>
                </a:solidFill>
              </a:rPr>
              <a:t>El  trazo es simétrico con respecto a los ejes  transversal y longitudinal </a:t>
            </a:r>
          </a:p>
          <a:p>
            <a:pPr algn="just"/>
            <a:endParaRPr lang="es-MX" sz="1500" dirty="0" smtClean="0">
              <a:solidFill>
                <a:schemeClr val="accent2">
                  <a:lumMod val="50000"/>
                </a:schemeClr>
              </a:solidFill>
            </a:endParaRPr>
          </a:p>
          <a:p>
            <a:pPr algn="just"/>
            <a:r>
              <a:rPr lang="es-MX" sz="1500" dirty="0" smtClean="0">
                <a:solidFill>
                  <a:schemeClr val="accent2">
                    <a:lumMod val="50000"/>
                  </a:schemeClr>
                </a:solidFill>
              </a:rPr>
              <a:t>Todas las líneas serán pintadas de 0.05 m de  grosor en color  anaranjado </a:t>
            </a:r>
          </a:p>
          <a:p>
            <a:pPr algn="just"/>
            <a:endParaRPr lang="es-MX" sz="1500" dirty="0" smtClean="0">
              <a:solidFill>
                <a:schemeClr val="accent2">
                  <a:lumMod val="50000"/>
                </a:schemeClr>
              </a:solidFill>
            </a:endParaRPr>
          </a:p>
          <a:p>
            <a:pPr algn="just"/>
            <a:r>
              <a:rPr lang="es-MX" sz="1500" dirty="0" smtClean="0">
                <a:solidFill>
                  <a:schemeClr val="accent2">
                    <a:lumMod val="50000"/>
                  </a:schemeClr>
                </a:solidFill>
              </a:rPr>
              <a:t>Las medidas de 15.00 x 28.00 m son a paños interiores </a:t>
            </a:r>
            <a:endParaRPr lang="es-MX" sz="1500" dirty="0">
              <a:solidFill>
                <a:schemeClr val="accent2">
                  <a:lumMod val="50000"/>
                </a:schemeClr>
              </a:solidFill>
            </a:endParaRPr>
          </a:p>
        </p:txBody>
      </p:sp>
      <p:sp>
        <p:nvSpPr>
          <p:cNvPr id="11" name="10 Pergamino vertical">
            <a:hlinkClick r:id="rId4" action="ppaction://hlinkfile"/>
          </p:cNvPr>
          <p:cNvSpPr/>
          <p:nvPr/>
        </p:nvSpPr>
        <p:spPr>
          <a:xfrm>
            <a:off x="7596336" y="5085184"/>
            <a:ext cx="1152128" cy="1008112"/>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i="1" dirty="0" smtClean="0"/>
              <a:t>Click para ver planos</a:t>
            </a:r>
            <a:endParaRPr lang="es-MX"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24</a:t>
            </a:fld>
            <a:endParaRPr lang="es-MX" dirty="0"/>
          </a:p>
        </p:txBody>
      </p:sp>
      <p:cxnSp>
        <p:nvCxnSpPr>
          <p:cNvPr id="7" name="6 Conector recto"/>
          <p:cNvCxnSpPr/>
          <p:nvPr/>
        </p:nvCxnSpPr>
        <p:spPr>
          <a:xfrm>
            <a:off x="539552"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8"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9" name="8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Rectángulo"/>
          <p:cNvSpPr>
            <a:spLocks noChangeArrowheads="1"/>
          </p:cNvSpPr>
          <p:nvPr/>
        </p:nvSpPr>
        <p:spPr bwMode="auto">
          <a:xfrm>
            <a:off x="5652120" y="1988840"/>
            <a:ext cx="3168352" cy="2308324"/>
          </a:xfrm>
          <a:prstGeom prst="rect">
            <a:avLst/>
          </a:prstGeom>
          <a:noFill/>
          <a:ln w="9525">
            <a:noFill/>
            <a:miter lim="800000"/>
            <a:headEnd/>
            <a:tailEnd/>
          </a:ln>
        </p:spPr>
        <p:txBody>
          <a:bodyPr wrap="square">
            <a:spAutoFit/>
          </a:bodyPr>
          <a:lstStyle/>
          <a:p>
            <a:pPr algn="just"/>
            <a:r>
              <a:rPr lang="es-MX" sz="1600" dirty="0" smtClean="0">
                <a:solidFill>
                  <a:schemeClr val="accent2">
                    <a:lumMod val="50000"/>
                  </a:schemeClr>
                </a:solidFill>
              </a:rPr>
              <a:t>El trazo es simétrico con respecto a los ejes  Transversal y longitudinal.</a:t>
            </a:r>
          </a:p>
          <a:p>
            <a:pPr algn="just"/>
            <a:endParaRPr lang="es-MX" sz="1600" dirty="0" smtClean="0">
              <a:solidFill>
                <a:schemeClr val="accent2">
                  <a:lumMod val="50000"/>
                </a:schemeClr>
              </a:solidFill>
            </a:endParaRPr>
          </a:p>
          <a:p>
            <a:pPr algn="just"/>
            <a:r>
              <a:rPr lang="es-MX" sz="1600" dirty="0" smtClean="0">
                <a:solidFill>
                  <a:schemeClr val="accent2">
                    <a:lumMod val="50000"/>
                  </a:schemeClr>
                </a:solidFill>
              </a:rPr>
              <a:t>Todas las líneas serán pintadas de 0.05 m de grosor.</a:t>
            </a:r>
          </a:p>
          <a:p>
            <a:pPr algn="just"/>
            <a:endParaRPr lang="es-MX" sz="1600" dirty="0" smtClean="0">
              <a:solidFill>
                <a:schemeClr val="accent2">
                  <a:lumMod val="50000"/>
                </a:schemeClr>
              </a:solidFill>
            </a:endParaRPr>
          </a:p>
          <a:p>
            <a:pPr algn="just"/>
            <a:r>
              <a:rPr lang="es-MX" sz="1600" dirty="0" smtClean="0">
                <a:solidFill>
                  <a:schemeClr val="accent2">
                    <a:lumMod val="50000"/>
                  </a:schemeClr>
                </a:solidFill>
              </a:rPr>
              <a:t>El aro es de fierro redondo de ¾” , su diámetro interior es de 0.45 m.</a:t>
            </a:r>
          </a:p>
          <a:p>
            <a:pPr algn="just"/>
            <a:r>
              <a:rPr lang="es-MX" sz="1600" dirty="0" smtClean="0">
                <a:solidFill>
                  <a:schemeClr val="accent2">
                    <a:lumMod val="50000"/>
                  </a:schemeClr>
                </a:solidFill>
              </a:rPr>
              <a:t> </a:t>
            </a:r>
            <a:endParaRPr lang="es-MX" sz="1600" dirty="0">
              <a:solidFill>
                <a:schemeClr val="accent2">
                  <a:lumMod val="50000"/>
                </a:schemeClr>
              </a:solidFill>
            </a:endParaRPr>
          </a:p>
        </p:txBody>
      </p:sp>
      <p:pic>
        <p:nvPicPr>
          <p:cNvPr id="11" name="Picture 5"/>
          <p:cNvPicPr>
            <a:picLocks noChangeAspect="1" noChangeArrowheads="1"/>
          </p:cNvPicPr>
          <p:nvPr/>
        </p:nvPicPr>
        <p:blipFill>
          <a:blip r:embed="rId3" cstate="print"/>
          <a:srcRect/>
          <a:stretch>
            <a:fillRect/>
          </a:stretch>
        </p:blipFill>
        <p:spPr bwMode="auto">
          <a:xfrm>
            <a:off x="881529" y="1268760"/>
            <a:ext cx="4122519" cy="4896544"/>
          </a:xfrm>
          <a:prstGeom prst="rect">
            <a:avLst/>
          </a:prstGeom>
          <a:noFill/>
          <a:ln w="9525">
            <a:noFill/>
            <a:miter lim="800000"/>
            <a:headEnd/>
            <a:tailEnd/>
          </a:ln>
        </p:spPr>
      </p:pic>
      <p:sp>
        <p:nvSpPr>
          <p:cNvPr id="12" name="11 CuadroTexto"/>
          <p:cNvSpPr txBox="1"/>
          <p:nvPr/>
        </p:nvSpPr>
        <p:spPr>
          <a:xfrm>
            <a:off x="1115616" y="6309320"/>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12.  </a:t>
            </a:r>
            <a:r>
              <a:rPr lang="es-MX" sz="1500" b="1" cap="small" dirty="0" smtClean="0">
                <a:cs typeface="Times New Roman" pitchFamily="18" charset="0"/>
              </a:rPr>
              <a:t>Medidas Reglamentarias En Una Cancha De Basquetbol (CONADE 2008)</a:t>
            </a:r>
            <a:r>
              <a:rPr lang="es-MX" sz="1200" dirty="0" smtClean="0">
                <a:latin typeface="Times New Roman" pitchFamily="18" charset="0"/>
                <a:cs typeface="Times New Roman" pitchFamily="18" charset="0"/>
              </a:rPr>
              <a:t>.</a:t>
            </a: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25</a:t>
            </a:fld>
            <a:endParaRPr lang="es-MX" dirty="0"/>
          </a:p>
        </p:txBody>
      </p:sp>
      <p:cxnSp>
        <p:nvCxnSpPr>
          <p:cNvPr id="7" name="6 Conector recto"/>
          <p:cNvCxnSpPr/>
          <p:nvPr/>
        </p:nvCxnSpPr>
        <p:spPr>
          <a:xfrm>
            <a:off x="539552"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8"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9" name="8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CuadroTexto"/>
          <p:cNvSpPr txBox="1"/>
          <p:nvPr/>
        </p:nvSpPr>
        <p:spPr>
          <a:xfrm>
            <a:off x="1115616" y="6093296"/>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13.  </a:t>
            </a:r>
            <a:r>
              <a:rPr lang="es-MX" sz="1500" b="1" cap="small" dirty="0" smtClean="0">
                <a:cs typeface="Times New Roman" pitchFamily="18" charset="0"/>
              </a:rPr>
              <a:t>Medidas Reglamentarias En Una Cancha De Basquetbol (CONADE 2008)</a:t>
            </a:r>
            <a:r>
              <a:rPr lang="es-MX" sz="1200" dirty="0" smtClean="0">
                <a:latin typeface="Times New Roman" pitchFamily="18" charset="0"/>
                <a:cs typeface="Times New Roman" pitchFamily="18" charset="0"/>
              </a:rPr>
              <a:t>.</a:t>
            </a:r>
            <a:endParaRPr lang="es-MX" dirty="0"/>
          </a:p>
        </p:txBody>
      </p:sp>
      <p:pic>
        <p:nvPicPr>
          <p:cNvPr id="11" name="Picture 5"/>
          <p:cNvPicPr>
            <a:picLocks noChangeAspect="1" noChangeArrowheads="1"/>
          </p:cNvPicPr>
          <p:nvPr/>
        </p:nvPicPr>
        <p:blipFill>
          <a:blip r:embed="rId3" cstate="print"/>
          <a:srcRect/>
          <a:stretch>
            <a:fillRect/>
          </a:stretch>
        </p:blipFill>
        <p:spPr bwMode="auto">
          <a:xfrm>
            <a:off x="899592" y="1432848"/>
            <a:ext cx="7398472" cy="43004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26</a:t>
            </a:fld>
            <a:endParaRPr lang="es-MX" dirty="0"/>
          </a:p>
        </p:txBody>
      </p:sp>
      <p:cxnSp>
        <p:nvCxnSpPr>
          <p:cNvPr id="7" name="6 Conector recto"/>
          <p:cNvCxnSpPr/>
          <p:nvPr/>
        </p:nvCxnSpPr>
        <p:spPr>
          <a:xfrm>
            <a:off x="539552"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8"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9" name="8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CuadroTexto"/>
          <p:cNvSpPr txBox="1"/>
          <p:nvPr/>
        </p:nvSpPr>
        <p:spPr>
          <a:xfrm>
            <a:off x="1115616" y="6093296"/>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14.  </a:t>
            </a:r>
            <a:r>
              <a:rPr lang="es-MX" sz="1500" b="1" cap="small" dirty="0" smtClean="0">
                <a:cs typeface="Times New Roman" pitchFamily="18" charset="0"/>
              </a:rPr>
              <a:t>Medidas Reglamentarias En Una Cancha De Basquetbol (CONADE 2008)</a:t>
            </a:r>
            <a:r>
              <a:rPr lang="es-MX" sz="1200" dirty="0" smtClean="0">
                <a:latin typeface="Times New Roman" pitchFamily="18" charset="0"/>
                <a:cs typeface="Times New Roman" pitchFamily="18" charset="0"/>
              </a:rPr>
              <a:t>.</a:t>
            </a:r>
            <a:endParaRPr lang="es-MX" dirty="0"/>
          </a:p>
        </p:txBody>
      </p:sp>
      <p:pic>
        <p:nvPicPr>
          <p:cNvPr id="11" name="Picture 2"/>
          <p:cNvPicPr>
            <a:picLocks noChangeAspect="1" noChangeArrowheads="1"/>
          </p:cNvPicPr>
          <p:nvPr/>
        </p:nvPicPr>
        <p:blipFill>
          <a:blip r:embed="rId3" cstate="print"/>
          <a:srcRect l="3180" t="1775" r="5671"/>
          <a:stretch>
            <a:fillRect/>
          </a:stretch>
        </p:blipFill>
        <p:spPr bwMode="auto">
          <a:xfrm>
            <a:off x="2699792" y="1484784"/>
            <a:ext cx="6192688" cy="4320480"/>
          </a:xfrm>
          <a:prstGeom prst="rect">
            <a:avLst/>
          </a:prstGeom>
          <a:noFill/>
          <a:ln w="9525">
            <a:noFill/>
            <a:miter lim="800000"/>
            <a:headEnd/>
            <a:tailEnd/>
          </a:ln>
        </p:spPr>
      </p:pic>
      <p:sp>
        <p:nvSpPr>
          <p:cNvPr id="12" name="11 Rectángulo"/>
          <p:cNvSpPr>
            <a:spLocks noChangeArrowheads="1"/>
          </p:cNvSpPr>
          <p:nvPr/>
        </p:nvSpPr>
        <p:spPr bwMode="auto">
          <a:xfrm>
            <a:off x="395536" y="1916832"/>
            <a:ext cx="2880320" cy="3046988"/>
          </a:xfrm>
          <a:prstGeom prst="rect">
            <a:avLst/>
          </a:prstGeom>
          <a:noFill/>
          <a:ln w="9525">
            <a:noFill/>
            <a:miter lim="800000"/>
            <a:headEnd/>
            <a:tailEnd/>
          </a:ln>
        </p:spPr>
        <p:txBody>
          <a:bodyPr wrap="square">
            <a:spAutoFit/>
          </a:bodyPr>
          <a:lstStyle/>
          <a:p>
            <a:pPr algn="just"/>
            <a:r>
              <a:rPr lang="es-MX" sz="1600" dirty="0" smtClean="0">
                <a:solidFill>
                  <a:schemeClr val="accent2">
                    <a:lumMod val="50000"/>
                  </a:schemeClr>
                </a:solidFill>
              </a:rPr>
              <a:t>El aro es de fierro  redondo de ¾”  , su diámetro  interior es de 0.45 m.</a:t>
            </a:r>
          </a:p>
          <a:p>
            <a:pPr algn="just"/>
            <a:endParaRPr lang="es-MX" sz="1600" dirty="0" smtClean="0">
              <a:solidFill>
                <a:schemeClr val="accent2">
                  <a:lumMod val="50000"/>
                </a:schemeClr>
              </a:solidFill>
            </a:endParaRPr>
          </a:p>
          <a:p>
            <a:pPr algn="just"/>
            <a:r>
              <a:rPr lang="es-MX" sz="1600" dirty="0" smtClean="0">
                <a:solidFill>
                  <a:schemeClr val="accent2">
                    <a:lumMod val="50000"/>
                  </a:schemeClr>
                </a:solidFill>
              </a:rPr>
              <a:t>Las dimensiones y ubicación  del tablero  y aro son normas del basquetbol.  El diseño de la estructura es propuesta de la CONADE para aprovechar la misma como portería en la cancha de futbolito.</a:t>
            </a:r>
          </a:p>
          <a:p>
            <a:pPr algn="just"/>
            <a:r>
              <a:rPr lang="es-MX" sz="1600" dirty="0" smtClean="0">
                <a:solidFill>
                  <a:schemeClr val="accent2">
                    <a:lumMod val="50000"/>
                  </a:schemeClr>
                </a:solidFill>
              </a:rPr>
              <a:t> </a:t>
            </a:r>
            <a:endParaRPr lang="es-MX" sz="1600"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E7D8D15-0995-4287-80B8-13CDB68345C2}" type="slidenum">
              <a:rPr lang="es-MX" smtClean="0"/>
              <a:pPr/>
              <a:t>27</a:t>
            </a:fld>
            <a:endParaRPr lang="es-MX" dirty="0"/>
          </a:p>
        </p:txBody>
      </p:sp>
      <p:cxnSp>
        <p:nvCxnSpPr>
          <p:cNvPr id="5" name="4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8" name="7 Rectángulo"/>
          <p:cNvSpPr/>
          <p:nvPr/>
        </p:nvSpPr>
        <p:spPr>
          <a:xfrm>
            <a:off x="539552" y="1844824"/>
            <a:ext cx="8280920" cy="3477875"/>
          </a:xfrm>
          <a:prstGeom prst="rect">
            <a:avLst/>
          </a:prstGeom>
        </p:spPr>
        <p:txBody>
          <a:bodyPr wrap="square">
            <a:spAutoFit/>
          </a:bodyPr>
          <a:lstStyle/>
          <a:p>
            <a:pPr algn="just"/>
            <a:r>
              <a:rPr lang="es-MX" sz="2000" dirty="0" smtClean="0"/>
              <a:t>La cancha de básquetbol se constituye por una plataforma de concreto reforzado con malla electro-soldada, con un espesor promedio uniforme de 10 cm, con una resistencia de 200 kg/cm2 como mínimo, desplantada sobre terreno natural previamente compactado y nivelado, garantizando una superficie plana, sin dejar de considerar una pendiente de 1% para desaguar de manera natural las aguas pluviales. El acabado final de la cancha será de pulido fino, lo cual permite el adecuado deslizamiento del zapato deportivo</a:t>
            </a:r>
          </a:p>
          <a:p>
            <a:pPr algn="just"/>
            <a:r>
              <a:rPr lang="es-MX" sz="2000" dirty="0" smtClean="0"/>
              <a:t>empleado por los jugadores.</a:t>
            </a:r>
          </a:p>
          <a:p>
            <a:r>
              <a:rPr lang="es-MX" sz="2000" dirty="0" smtClean="0"/>
              <a:t>La cancha de juego está definida por el trazado y pintado de líneas de juego de 5 cm de ancho para la disciplina de basquetbol, con pintura epóxica en color naranja.</a:t>
            </a:r>
            <a:endParaRPr lang="es-MX" sz="2000" dirty="0"/>
          </a:p>
        </p:txBody>
      </p:sp>
      <p:sp>
        <p:nvSpPr>
          <p:cNvPr id="10"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11" name="10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E7D8D15-0995-4287-80B8-13CDB68345C2}" type="slidenum">
              <a:rPr lang="es-MX" smtClean="0"/>
              <a:pPr/>
              <a:t>28</a:t>
            </a:fld>
            <a:endParaRPr lang="es-MX" dirty="0"/>
          </a:p>
        </p:txBody>
      </p:sp>
      <p:cxnSp>
        <p:nvCxnSpPr>
          <p:cNvPr id="5" name="4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8" name="7 Rectángulo"/>
          <p:cNvSpPr/>
          <p:nvPr/>
        </p:nvSpPr>
        <p:spPr>
          <a:xfrm>
            <a:off x="323528" y="1484784"/>
            <a:ext cx="4392488" cy="3970318"/>
          </a:xfrm>
          <a:prstGeom prst="rect">
            <a:avLst/>
          </a:prstGeom>
        </p:spPr>
        <p:txBody>
          <a:bodyPr wrap="square">
            <a:spAutoFit/>
          </a:bodyPr>
          <a:lstStyle/>
          <a:p>
            <a:pPr algn="just"/>
            <a:r>
              <a:rPr lang="es-MX" dirty="0" smtClean="0"/>
              <a:t>Las dos estructuras para soporte de tableros son de tubo redondo negro (véase NMX-B-177) cédula 40.3pulgadas de diámetro, los tableros se manufacturan con madera de pino de primera de 1 1/2 pulgadas de </a:t>
            </a:r>
            <a:r>
              <a:rPr lang="pt-BR" dirty="0" smtClean="0"/>
              <a:t>espesor previamente tratada contra intempérie, ángulo metálico de 2 x 2 x 1/8 pulgadas, solera de 2 x 1/8 </a:t>
            </a:r>
            <a:r>
              <a:rPr lang="es-MX" dirty="0" smtClean="0"/>
              <a:t>pulgadas, placa metálica A-36 de 3/8 pulgadas de espesor, tornillos de 2 x 1/4 pulgadas con tuerca y</a:t>
            </a:r>
          </a:p>
          <a:p>
            <a:pPr algn="just"/>
            <a:r>
              <a:rPr lang="es-MX" dirty="0" smtClean="0"/>
              <a:t>soldadura, conforme al diseño establecido; el acabado final de ambas estructuras debe ser a base de primario y pintura de esmalte anticorrosivo, en color a elegir.</a:t>
            </a:r>
            <a:endParaRPr lang="es-MX" dirty="0"/>
          </a:p>
        </p:txBody>
      </p:sp>
      <p:pic>
        <p:nvPicPr>
          <p:cNvPr id="4098" name="Picture 2"/>
          <p:cNvPicPr>
            <a:picLocks noChangeAspect="1" noChangeArrowheads="1"/>
          </p:cNvPicPr>
          <p:nvPr/>
        </p:nvPicPr>
        <p:blipFill>
          <a:blip r:embed="rId2" cstate="print"/>
          <a:srcRect/>
          <a:stretch>
            <a:fillRect/>
          </a:stretch>
        </p:blipFill>
        <p:spPr bwMode="auto">
          <a:xfrm>
            <a:off x="4860032" y="2276872"/>
            <a:ext cx="3956819" cy="2329838"/>
          </a:xfrm>
          <a:prstGeom prst="rect">
            <a:avLst/>
          </a:prstGeom>
          <a:noFill/>
          <a:ln w="9525">
            <a:noFill/>
            <a:miter lim="800000"/>
            <a:headEnd/>
            <a:tailEnd/>
          </a:ln>
        </p:spPr>
      </p:pic>
      <p:sp>
        <p:nvSpPr>
          <p:cNvPr id="10"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11" name="10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E7D8D15-0995-4287-80B8-13CDB68345C2}" type="slidenum">
              <a:rPr lang="es-MX" smtClean="0"/>
              <a:pPr/>
              <a:t>29</a:t>
            </a:fld>
            <a:endParaRPr lang="es-MX" dirty="0"/>
          </a:p>
        </p:txBody>
      </p:sp>
      <p:cxnSp>
        <p:nvCxnSpPr>
          <p:cNvPr id="5" name="4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6" name="3 Título"/>
          <p:cNvSpPr txBox="1">
            <a:spLocks/>
          </p:cNvSpPr>
          <p:nvPr/>
        </p:nvSpPr>
        <p:spPr>
          <a:xfrm>
            <a:off x="611560" y="332656"/>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Rectángulo"/>
          <p:cNvSpPr/>
          <p:nvPr/>
        </p:nvSpPr>
        <p:spPr>
          <a:xfrm>
            <a:off x="323528" y="1196752"/>
            <a:ext cx="8568952" cy="5078313"/>
          </a:xfrm>
          <a:prstGeom prst="rect">
            <a:avLst/>
          </a:prstGeom>
        </p:spPr>
        <p:txBody>
          <a:bodyPr wrap="square">
            <a:spAutoFit/>
          </a:bodyPr>
          <a:lstStyle/>
          <a:p>
            <a:pPr algn="just"/>
            <a:r>
              <a:rPr lang="es-MX" dirty="0" smtClean="0"/>
              <a:t>Cabe mencionar que dependiendo de la disponibilidad económica con que se cuente al momento de desarrollar los espacios deportivos, puede darse la opción de que la plataforma de concreto que contiene tanto la cancha de basquetbol como la contracancha reglamentaria, tengan un recubrimiento sintético tipo Laycold que incluya el trazado y pintado de la cancha de basquetbol que nos ocupa; asimismo, los tableros pueden ser de acrílico o metálicos.</a:t>
            </a:r>
          </a:p>
          <a:p>
            <a:pPr algn="just"/>
            <a:r>
              <a:rPr lang="es-MX" dirty="0" smtClean="0"/>
              <a:t>En lo que respecta al alumbrado de la cancha de básquetbol y dado el carácter recreativo preponderante en la misma, se limitara a colocar 2 postes metálicos de 9 m de altura con un par de luminarias cada uno, con una capacidad de 1,000 watts por luminaria.</a:t>
            </a:r>
          </a:p>
          <a:p>
            <a:pPr algn="ctr"/>
            <a:endParaRPr lang="es-MX" b="1" dirty="0" smtClean="0">
              <a:solidFill>
                <a:schemeClr val="bg2"/>
              </a:solidFill>
              <a:effectLst>
                <a:outerShdw blurRad="38100" dist="38100" dir="2700000" algn="tl">
                  <a:srgbClr val="000000">
                    <a:alpha val="43137"/>
                  </a:srgbClr>
                </a:outerShdw>
              </a:effectLst>
            </a:endParaRPr>
          </a:p>
          <a:p>
            <a:pPr algn="ctr"/>
            <a:r>
              <a:rPr lang="es-MX" b="1" u="sng" dirty="0" smtClean="0">
                <a:solidFill>
                  <a:schemeClr val="bg2"/>
                </a:solidFill>
                <a:effectLst>
                  <a:outerShdw blurRad="38100" dist="38100" dir="2700000" algn="tl">
                    <a:srgbClr val="000000">
                      <a:alpha val="43137"/>
                    </a:srgbClr>
                  </a:outerShdw>
                </a:effectLst>
              </a:rPr>
              <a:t>EQUIPO Y MOBILIARIO</a:t>
            </a:r>
          </a:p>
          <a:p>
            <a:pPr algn="ctr"/>
            <a:endParaRPr lang="es-MX" b="1" dirty="0" smtClean="0">
              <a:solidFill>
                <a:schemeClr val="bg2"/>
              </a:solidFill>
              <a:effectLst>
                <a:outerShdw blurRad="38100" dist="38100" dir="2700000" algn="tl">
                  <a:srgbClr val="000000">
                    <a:alpha val="43137"/>
                  </a:srgbClr>
                </a:outerShdw>
              </a:effectLst>
            </a:endParaRPr>
          </a:p>
          <a:p>
            <a:pPr algn="just"/>
            <a:r>
              <a:rPr lang="es-MX" dirty="0" smtClean="0"/>
              <a:t>En este aspecto y toda vez que en la obra civil de la cancha de basquetbol se incluyen los tableros de juego correspondientes, el equipo requerido se remite única y exclusivamente a las redes para el aro, las cuales serán del tipo cadena hechas a base de nylon o similar. El mobiliario consistirá de dos bancas de aluminio o metálicas para los jugadores de los equipos participantes, así como una mesa y sillas para jueces, en el supuesto caso de que el juego que se realice tenga un carácter más formal que el de la simple recreación.</a:t>
            </a:r>
            <a:endParaRPr lang="es-MX" dirty="0"/>
          </a:p>
        </p:txBody>
      </p:sp>
      <p:sp>
        <p:nvSpPr>
          <p:cNvPr id="7" name="6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772400" cy="1362075"/>
          </a:xfrm>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   JUSTIFICACIÓN DEL PROYECTO</a:t>
            </a:r>
            <a:endParaRPr lang="es-MX"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251520" y="2492896"/>
            <a:ext cx="8712968" cy="3672408"/>
          </a:xfrm>
        </p:spPr>
        <p:txBody>
          <a:bodyPr>
            <a:noAutofit/>
          </a:bodyPr>
          <a:lstStyle/>
          <a:p>
            <a:pPr algn="just"/>
            <a:r>
              <a:rPr lang="es-MX" sz="1600" dirty="0" smtClean="0">
                <a:solidFill>
                  <a:schemeClr val="tx1">
                    <a:lumMod val="65000"/>
                    <a:lumOff val="35000"/>
                  </a:schemeClr>
                </a:solidFill>
              </a:rPr>
              <a:t>El presente proyecto tiene como finalidad el mostrar </a:t>
            </a:r>
            <a:r>
              <a:rPr lang="es-ES" sz="1600" dirty="0" smtClean="0">
                <a:solidFill>
                  <a:schemeClr val="tx1">
                    <a:lumMod val="65000"/>
                    <a:lumOff val="35000"/>
                  </a:schemeClr>
                </a:solidFill>
                <a:latin typeface="Calibri" pitchFamily="34" charset="0"/>
              </a:rPr>
              <a:t>todo el proceso de desarrollo para conocer y realizar diferentes elementos como son: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voleibol</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básquetbol</a:t>
            </a:r>
            <a:endParaRPr lang="es-ES" dirty="0" smtClean="0">
              <a:solidFill>
                <a:schemeClr val="tx1">
                  <a:lumMod val="65000"/>
                  <a:lumOff val="35000"/>
                </a:schemeClr>
              </a:solidFill>
              <a:cs typeface="Times New Roman" pitchFamily="18" charset="0"/>
              <a:hlinkClick r:id="" action="ppaction://noaction"/>
            </a:endParaRP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tenis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futbol rápido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mini frontón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para caminar</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de atletismo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Murales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Juegos infantiles</a:t>
            </a:r>
            <a:endParaRPr lang="es-ES" dirty="0" smtClean="0">
              <a:solidFill>
                <a:schemeClr val="tx1">
                  <a:lumMod val="65000"/>
                  <a:lumOff val="35000"/>
                </a:schemeClr>
              </a:solidFill>
              <a:latin typeface="Calibri" pitchFamily="34" charset="0"/>
            </a:endParaRPr>
          </a:p>
          <a:p>
            <a:pPr algn="just"/>
            <a:r>
              <a:rPr lang="es-ES" sz="1600" dirty="0" smtClean="0">
                <a:solidFill>
                  <a:schemeClr val="tx1">
                    <a:lumMod val="65000"/>
                    <a:lumOff val="35000"/>
                  </a:schemeClr>
                </a:solidFill>
                <a:latin typeface="Calibri" pitchFamily="34" charset="0"/>
              </a:rPr>
              <a:t> Además de investigar sobre la localidad donde se pretende llevar a cabo  el proyecto que en este caso es San Luis de La Paz, Guanajuato. Esto se logrará analizando a los posibles usuarios, con esto buscaremos la mejor solución para resolver el problema, que en este proyecto es el mejorar la imagen urbana del río San Luis.</a:t>
            </a:r>
          </a:p>
          <a:p>
            <a:pPr algn="just"/>
            <a:endParaRPr lang="es-MX" sz="16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3</a:t>
            </a:fld>
            <a:endParaRPr lang="es-MX" dirty="0"/>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Pergamino vertical">
            <a:hlinkClick r:id="rId3" action="ppaction://hlinkfile"/>
          </p:cNvPr>
          <p:cNvSpPr/>
          <p:nvPr/>
        </p:nvSpPr>
        <p:spPr>
          <a:xfrm>
            <a:off x="755576" y="6165304"/>
            <a:ext cx="1656184" cy="432048"/>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i="1" dirty="0" smtClean="0"/>
              <a:t>Click para ver planos</a:t>
            </a:r>
            <a:endParaRPr lang="es-MX" sz="1200" i="1" dirty="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E7D8D15-0995-4287-80B8-13CDB68345C2}" type="slidenum">
              <a:rPr lang="es-MX" smtClean="0"/>
              <a:pPr/>
              <a:t>30</a:t>
            </a:fld>
            <a:endParaRPr lang="es-MX" dirty="0"/>
          </a:p>
        </p:txBody>
      </p:sp>
      <p:cxnSp>
        <p:nvCxnSpPr>
          <p:cNvPr id="5" name="4 Conector recto"/>
          <p:cNvCxnSpPr/>
          <p:nvPr/>
        </p:nvCxnSpPr>
        <p:spPr>
          <a:xfrm>
            <a:off x="611560" y="1052736"/>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sp>
        <p:nvSpPr>
          <p:cNvPr id="6" name="3 Título"/>
          <p:cNvSpPr txBox="1">
            <a:spLocks/>
          </p:cNvSpPr>
          <p:nvPr/>
        </p:nvSpPr>
        <p:spPr>
          <a:xfrm>
            <a:off x="611560" y="332656"/>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Rectángulo"/>
          <p:cNvSpPr/>
          <p:nvPr/>
        </p:nvSpPr>
        <p:spPr>
          <a:xfrm>
            <a:off x="323528" y="1340768"/>
            <a:ext cx="8568952" cy="2862322"/>
          </a:xfrm>
          <a:prstGeom prst="rect">
            <a:avLst/>
          </a:prstGeom>
        </p:spPr>
        <p:txBody>
          <a:bodyPr wrap="square">
            <a:spAutoFit/>
          </a:bodyPr>
          <a:lstStyle/>
          <a:p>
            <a:pPr algn="ctr"/>
            <a:r>
              <a:rPr lang="es-MX" b="1" u="sng" dirty="0" smtClean="0">
                <a:solidFill>
                  <a:schemeClr val="bg2"/>
                </a:solidFill>
                <a:effectLst>
                  <a:outerShdw blurRad="38100" dist="38100" dir="2700000" algn="tl">
                    <a:srgbClr val="000000">
                      <a:alpha val="43137"/>
                    </a:srgbClr>
                  </a:outerShdw>
                </a:effectLst>
              </a:rPr>
              <a:t>MANTENIMIENTO</a:t>
            </a:r>
          </a:p>
          <a:p>
            <a:pPr algn="just"/>
            <a:endParaRPr lang="es-MX" b="1" dirty="0" smtClean="0">
              <a:solidFill>
                <a:schemeClr val="bg2"/>
              </a:solidFill>
            </a:endParaRPr>
          </a:p>
          <a:p>
            <a:pPr algn="just"/>
            <a:r>
              <a:rPr lang="es-MX" dirty="0" smtClean="0"/>
              <a:t>Debido a las características físicas de la cancha de basquetbol y dada la resistencia y durabilidad comprobada ante el uso rudo y continuo, tanto de la plataforma de concreto como de los tableros metálicos de basquetbol, el mantenimiento de este tipo de instalación deportiva es mínimo, sujetándose básicamente a mantener limpia la superficie de la cancha, repintar cuando se requiera las líneas de juego, mantener en buen estado la pintura de las estructuras de soporte para tableros, apretar periódicamente la tornillería</a:t>
            </a:r>
          </a:p>
          <a:p>
            <a:pPr algn="just"/>
            <a:r>
              <a:rPr lang="es-MX" dirty="0" smtClean="0"/>
              <a:t>de sujeción de tableros y aros, y, esto es importante, requerir a los usuarios el uso de calzado deportivo adecuado para la practica de dicha disciplina.</a:t>
            </a:r>
            <a:endParaRPr lang="es-MX" dirty="0"/>
          </a:p>
        </p:txBody>
      </p:sp>
      <p:sp>
        <p:nvSpPr>
          <p:cNvPr id="7" name="6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IV.    Bibliografía</a:t>
            </a:r>
            <a:endParaRPr lang="es-MX"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395536" y="3284984"/>
            <a:ext cx="8424936" cy="1656184"/>
          </a:xfrm>
        </p:spPr>
        <p:txBody>
          <a:bodyPr>
            <a:normAutofit/>
          </a:bodyPr>
          <a:lstStyle/>
          <a:p>
            <a:pPr marL="360363" indent="-360363">
              <a:buFont typeface="Wingdings 2" pitchFamily="18" charset="2"/>
              <a:buChar char="â"/>
            </a:pPr>
            <a:r>
              <a:rPr lang="es-MX" sz="2000" dirty="0" smtClean="0">
                <a:solidFill>
                  <a:schemeClr val="tx1">
                    <a:lumMod val="65000"/>
                    <a:lumOff val="35000"/>
                  </a:schemeClr>
                </a:solidFill>
              </a:rPr>
              <a:t>http://www.conavi.gob.mx/documentos/publicaciones/guia_deporte.pdf</a:t>
            </a:r>
          </a:p>
          <a:p>
            <a:pPr marL="360363" indent="-360363">
              <a:buFont typeface="Wingdings 2" pitchFamily="18" charset="2"/>
              <a:buChar char="â"/>
            </a:pPr>
            <a:r>
              <a:rPr lang="es-MX" sz="2000" dirty="0" smtClean="0">
                <a:solidFill>
                  <a:schemeClr val="tx1">
                    <a:lumMod val="65000"/>
                    <a:lumOff val="35000"/>
                  </a:schemeClr>
                </a:solidFill>
              </a:rPr>
              <a:t>http://www.playsystems.com.mx/image/juegos/1pq16.html</a:t>
            </a:r>
          </a:p>
          <a:p>
            <a:pPr marL="360363" indent="-360363">
              <a:buFont typeface="Wingdings 2" pitchFamily="18" charset="2"/>
              <a:buChar char="â"/>
            </a:pPr>
            <a:r>
              <a:rPr lang="es-MX" sz="2000" dirty="0" smtClean="0">
                <a:solidFill>
                  <a:schemeClr val="tx1">
                    <a:lumMod val="65000"/>
                    <a:lumOff val="35000"/>
                  </a:schemeClr>
                </a:solidFill>
              </a:rPr>
              <a:t>http://www.playclub.com.mx/Catalogoenlinea/tabid/78/CategoryID/283/List/1/Level/a/ProductID/880/Default.aspx</a:t>
            </a: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31</a:t>
            </a:fld>
            <a:endParaRPr lang="es-MX" dirty="0"/>
          </a:p>
        </p:txBody>
      </p:sp>
      <p:sp>
        <p:nvSpPr>
          <p:cNvPr id="5" name="4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texto"/>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4</a:t>
            </a:fld>
            <a:endParaRPr lang="es-MX" dirty="0"/>
          </a:p>
        </p:txBody>
      </p:sp>
      <p:sp>
        <p:nvSpPr>
          <p:cNvPr id="5" name="4 Título"/>
          <p:cNvSpPr txBox="1">
            <a:spLocks/>
          </p:cNvSpPr>
          <p:nvPr/>
        </p:nvSpPr>
        <p:spPr>
          <a:xfrm>
            <a:off x="899592" y="5013176"/>
            <a:ext cx="7315200" cy="1192212"/>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latin typeface="+mj-lt"/>
                <a:ea typeface="+mj-ea"/>
                <a:cs typeface="+mj-cs"/>
              </a:rPr>
              <a:t>II.  </a:t>
            </a:r>
            <a:r>
              <a:rPr kumimoji="0" lang="es-MX" sz="32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rPr>
              <a:t>ANTECEDENTES DE SAN LUIS DE LA PAZ, GUANAJUATO</a:t>
            </a:r>
            <a:endParaRPr kumimoji="0" lang="es-MX"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endParaRPr>
          </a:p>
        </p:txBody>
      </p:sp>
      <p:pic>
        <p:nvPicPr>
          <p:cNvPr id="6" name="Picture 2" descr="http://sphotos.ak.fbcdn.net/hphotos-ak-ash2/hs039.ash2/35333_145003768849479_100000195704430_444863_6562379_n.jpg"/>
          <p:cNvPicPr>
            <a:picLocks noChangeAspect="1" noChangeArrowheads="1"/>
          </p:cNvPicPr>
          <p:nvPr/>
        </p:nvPicPr>
        <p:blipFill>
          <a:blip r:embed="rId2" cstate="print"/>
          <a:srcRect t="16067" b="16067"/>
          <a:stretch>
            <a:fillRect/>
          </a:stretch>
        </p:blipFill>
        <p:spPr bwMode="auto">
          <a:xfrm>
            <a:off x="251519" y="188640"/>
            <a:ext cx="8640961" cy="4581525"/>
          </a:xfrm>
          <a:prstGeom prst="round2SameRect">
            <a:avLst>
              <a:gd name="adj1" fmla="val 9460"/>
              <a:gd name="adj2" fmla="val 0"/>
            </a:avLst>
          </a:prstGeom>
          <a:noFill/>
          <a:ln>
            <a:noFill/>
          </a:ln>
        </p:spPr>
      </p:pic>
      <p:sp>
        <p:nvSpPr>
          <p:cNvPr id="7" name="6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Rectángulo"/>
          <p:cNvSpPr/>
          <p:nvPr/>
        </p:nvSpPr>
        <p:spPr>
          <a:xfrm>
            <a:off x="395536" y="1916832"/>
            <a:ext cx="8280920" cy="4016484"/>
          </a:xfrm>
          <a:prstGeom prst="rect">
            <a:avLst/>
          </a:prstGeom>
        </p:spPr>
        <p:txBody>
          <a:bodyPr wrap="square">
            <a:spAutoFit/>
          </a:bodyPr>
          <a:lstStyle/>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LOCALIZACIÓN</a:t>
            </a:r>
          </a:p>
          <a:p>
            <a:pPr algn="just"/>
            <a:r>
              <a:rPr lang="es-MX" sz="1700" dirty="0" smtClean="0">
                <a:cs typeface="Times New Roman" pitchFamily="18" charset="0"/>
              </a:rPr>
              <a:t>Coordenadas Geográficas: Al norte 21°41´, al sur 21°04´ de latitud norte; al este 100°12´, al oeste 100°45´ de longitud oeste. Su altura sobre el nivel del mar es de 2,100 metros. </a:t>
            </a:r>
          </a:p>
          <a:p>
            <a:pPr algn="just"/>
            <a:r>
              <a:rPr lang="es-MX" sz="1700" dirty="0" smtClean="0">
                <a:cs typeface="Times New Roman" pitchFamily="18" charset="0"/>
              </a:rPr>
              <a:t>La ciudad y el municipio de San Luis de la Paz están situados en la parte noreste del estado. El municipio colinda al norte con el estado de San Luis Potosí, al este con el municipio de Victoria, al sur con los municipios de Doctor Mora, San José Iturbide, San Miguel Allende y Dolores Hidalgo, al oeste con los municipios de Dolores Hidalgo, San Diego de la Unión y el estado de San Luis Potosí. La ciudad de San Luis de la Paz es al mismo tiempo la cabecera municipal.</a:t>
            </a:r>
          </a:p>
          <a:p>
            <a:pPr marL="355600" indent="-266700" algn="just">
              <a:buClr>
                <a:schemeClr val="bg2"/>
              </a:buClr>
              <a:buFont typeface="Wingdings 2" pitchFamily="18" charset="2"/>
              <a:buChar char="Þ"/>
            </a:pPr>
            <a:endParaRPr lang="es-MX" sz="1700" dirty="0" smtClean="0">
              <a:solidFill>
                <a:schemeClr val="bg2"/>
              </a:solidFill>
              <a:cs typeface="Times New Roman" pitchFamily="18" charset="0"/>
            </a:endParaRPr>
          </a:p>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EXTENSIÓN </a:t>
            </a:r>
          </a:p>
          <a:p>
            <a:pPr algn="just"/>
            <a:r>
              <a:rPr lang="es-MX" sz="1700" dirty="0" smtClean="0"/>
              <a:t>El municipio tiene una extensión territorial de 2,030.14 km² (783.84 mi cuadradas), siendo el segundo municipio de mayor extensión territorial del estado de Guanajuato. La segunda localidad con más habitantes del municipio es la Misión de Chichimecas y posteriormente el Mineral de Pozos.</a:t>
            </a:r>
            <a:endParaRPr lang="es-MX" sz="1700" dirty="0" smtClean="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5</a:t>
            </a:fld>
            <a:endParaRPr lang="es-MX" dirty="0"/>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723275"/>
          </a:xfrm>
          <a:prstGeom prst="rect">
            <a:avLst/>
          </a:prstGeom>
        </p:spPr>
        <p:txBody>
          <a:bodyPr wrap="square">
            <a:spAutoFit/>
          </a:bodyPr>
          <a:lstStyle/>
          <a:p>
            <a:pPr algn="just"/>
            <a:endParaRPr lang="es-MX" sz="1400" dirty="0" smtClean="0"/>
          </a:p>
          <a:p>
            <a:pPr algn="just"/>
            <a:endParaRPr lang="es-MX" sz="1400" dirty="0" smtClean="0">
              <a:latin typeface="Times New Roman" pitchFamily="18" charset="0"/>
              <a:cs typeface="Times New Roman" pitchFamily="18" charset="0"/>
            </a:endParaRPr>
          </a:p>
          <a:p>
            <a:pPr algn="just"/>
            <a:endParaRPr lang="es-MX" sz="1300" dirty="0" smtClean="0">
              <a:latin typeface="Times New Roman" pitchFamily="18" charset="0"/>
              <a:cs typeface="Times New Roman" pitchFamily="18" charset="0"/>
            </a:endParaRPr>
          </a:p>
        </p:txBody>
      </p:sp>
      <p:cxnSp>
        <p:nvCxnSpPr>
          <p:cNvPr id="5" name="4 Conector recto"/>
          <p:cNvCxnSpPr/>
          <p:nvPr/>
        </p:nvCxnSpPr>
        <p:spPr>
          <a:xfrm>
            <a:off x="611560"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6</a:t>
            </a:fld>
            <a:endParaRPr lang="es-MX" dirty="0"/>
          </a:p>
        </p:txBody>
      </p:sp>
      <p:pic>
        <p:nvPicPr>
          <p:cNvPr id="9" name="8 Imagen" descr="http://www.e-local.gob.mx/work/templates/enciclo/guanajuato/municipios/mapas/map11033a.jpg"/>
          <p:cNvPicPr/>
          <p:nvPr/>
        </p:nvPicPr>
        <p:blipFill>
          <a:blip r:embed="rId2" cstate="print"/>
          <a:srcRect/>
          <a:stretch>
            <a:fillRect/>
          </a:stretch>
        </p:blipFill>
        <p:spPr bwMode="auto">
          <a:xfrm>
            <a:off x="1187624" y="1340768"/>
            <a:ext cx="6984776" cy="4680520"/>
          </a:xfrm>
          <a:prstGeom prst="rect">
            <a:avLst/>
          </a:prstGeom>
          <a:noFill/>
          <a:ln w="9525">
            <a:noFill/>
            <a:miter lim="800000"/>
            <a:headEnd/>
            <a:tailEnd/>
          </a:ln>
        </p:spPr>
      </p:pic>
      <p:sp>
        <p:nvSpPr>
          <p:cNvPr id="10" name="9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a:pPr>
            <a:r>
              <a:rPr lang="es-MX" sz="1500" b="1" cap="small" dirty="0" smtClean="0">
                <a:cs typeface="Times New Roman" pitchFamily="18" charset="0"/>
              </a:rPr>
              <a:t>Ubicación De San Luis De La Paz Y Colindancias.</a:t>
            </a:r>
            <a:endParaRPr lang="es-MX" sz="1500" b="1" cap="small" dirty="0">
              <a:cs typeface="Times New Roman" pitchFamily="18" charset="0"/>
            </a:endParaRPr>
          </a:p>
        </p:txBody>
      </p:sp>
      <p:sp>
        <p:nvSpPr>
          <p:cNvPr id="12" name="3 Título"/>
          <p:cNvSpPr>
            <a:spLocks noGrp="1"/>
          </p:cNvSpPr>
          <p:nvPr>
            <p:ph type="title"/>
          </p:nvPr>
        </p:nvSpPr>
        <p:spPr>
          <a:xfrm>
            <a:off x="467544" y="404664"/>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9" presetClass="entr" presetSubtype="0" ac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39" presetClass="entr" presetSubtype="0" accel="1000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39" presetClass="entr" presetSubtype="0" accel="10000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4524315"/>
          </a:xfrm>
          <a:prstGeom prst="rect">
            <a:avLst/>
          </a:prstGeom>
        </p:spPr>
        <p:txBody>
          <a:bodyPr wrap="square">
            <a:spAutoFit/>
          </a:bodyPr>
          <a:lstStyle/>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CLIMA</a:t>
            </a:r>
          </a:p>
          <a:p>
            <a:pPr algn="just"/>
            <a:r>
              <a:rPr lang="es-MX" sz="1600" dirty="0" smtClean="0">
                <a:cs typeface="Times New Roman" pitchFamily="18" charset="0"/>
              </a:rPr>
              <a:t>El clima predominante es semiseco con lluvias en verano; con una temperatura media anual de 16° C. Al noroeste vería a menos seco, con temperatura media anual entre 18°C y 22°C. La precipitación pluvial es de 387.5 milímetros, promedio anual. La temperatura máxima que se haya registrado en el municipio es de 19.8 °C (junio de 1995). </a:t>
            </a:r>
          </a:p>
          <a:p>
            <a:pPr algn="just"/>
            <a:endParaRPr lang="es-MX" sz="1600" dirty="0" smtClean="0">
              <a:solidFill>
                <a:srgbClr val="C00000"/>
              </a:solidFill>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OROGRAFÍA </a:t>
            </a:r>
          </a:p>
          <a:p>
            <a:pPr algn="just"/>
            <a:r>
              <a:rPr lang="es-MX" sz="1600" dirty="0" smtClean="0">
                <a:cs typeface="Times New Roman" pitchFamily="18" charset="0"/>
              </a:rPr>
              <a:t>La Sierra Gorda cubre gran parte del territorio en la región norte y oriente. Dentro de ésta se encuentra la cordillera del Quijey. Entre los principales cerros están El Pilón, Balderas, Pelón, Infiernillo, Guerrero, Pinito, El Guajolote, Las Mesas, El Maguey, El Zacate, y La Esperanza, con una altura promedio de 2,300 metros sobre el nivel del mar. </a:t>
            </a:r>
          </a:p>
          <a:p>
            <a:pPr algn="just"/>
            <a:endParaRPr lang="es-MX" sz="1600" dirty="0" smtClean="0">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HIDROGRAFÍA</a:t>
            </a:r>
          </a:p>
          <a:p>
            <a:pPr algn="just"/>
            <a:r>
              <a:rPr lang="es-MX" sz="1600" dirty="0" smtClean="0">
                <a:cs typeface="Times New Roman" pitchFamily="18" charset="0"/>
              </a:rPr>
              <a:t>  Debido a que la parte norte del municipio es montañosa, existen muchos arroyos que descienden por ella. El Boso, que recibe las aguas del Barbellón, es uno de los principales arroyos. Cuenta también con dos presas, las Adjuntas y la Encina. El río Manzanares es el más notable del municipio; al norte se encuentra el río Santa María, que en un corto trecho sirve de límite con el estado de San Luis Potosí. </a:t>
            </a: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7</a:t>
            </a:fld>
            <a:endParaRPr lang="es-MX" dirty="0"/>
          </a:p>
        </p:txBody>
      </p:sp>
      <p:sp>
        <p:nvSpPr>
          <p:cNvPr id="10"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628800"/>
            <a:ext cx="8280920" cy="4524315"/>
          </a:xfrm>
          <a:prstGeom prst="rect">
            <a:avLst/>
          </a:prstGeom>
        </p:spPr>
        <p:txBody>
          <a:bodyPr wrap="square">
            <a:spAutoFit/>
          </a:bodyPr>
          <a:lstStyle/>
          <a:p>
            <a:pPr algn="just">
              <a:buClr>
                <a:schemeClr val="bg2"/>
              </a:buClr>
              <a:buFont typeface="Wingdings 2" pitchFamily="18" charset="2"/>
              <a:buChar char="Þ"/>
            </a:pPr>
            <a:r>
              <a:rPr lang="es-MX" sz="1600" b="1" dirty="0" smtClean="0">
                <a:solidFill>
                  <a:schemeClr val="bg2"/>
                </a:solidFill>
                <a:cs typeface="Times New Roman" pitchFamily="18" charset="0"/>
              </a:rPr>
              <a:t>FLORA  </a:t>
            </a:r>
          </a:p>
          <a:p>
            <a:pPr algn="just"/>
            <a:r>
              <a:rPr lang="es-MX" sz="1600" dirty="0" smtClean="0">
                <a:cs typeface="Times New Roman" pitchFamily="18" charset="0"/>
              </a:rPr>
              <a:t>Está integrada por bloque de encino, pino y de nopalera; existen especies forrajeras como navajita, triguillo, lobero, landrilla gigante, tempranero, búfalo, mezquite, azucarado, falsa grama, flechilla, tres barbas, gramilla, mezquite grande, popotillo plateado, guía y colorado. Además se pueden encontrar otras especies como táscate, madroño, nopalera, palma china, huizache y gatuño. </a:t>
            </a:r>
          </a:p>
          <a:p>
            <a:pPr algn="just">
              <a:buFont typeface="Wingdings" pitchFamily="2" charset="2"/>
              <a:buChar char="Ø"/>
            </a:pPr>
            <a:endParaRPr lang="es-MX" sz="1600" dirty="0" smtClean="0">
              <a:solidFill>
                <a:srgbClr val="C00000"/>
              </a:solidFill>
              <a:cs typeface="Times New Roman" pitchFamily="18" charset="0"/>
            </a:endParaRPr>
          </a:p>
          <a:p>
            <a:pPr algn="just"/>
            <a:endParaRPr lang="es-MX" sz="1600" dirty="0" smtClean="0">
              <a:solidFill>
                <a:srgbClr val="C00000"/>
              </a:solidFill>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FAUNA </a:t>
            </a:r>
          </a:p>
          <a:p>
            <a:pPr algn="just"/>
            <a:r>
              <a:rPr lang="es-MX" sz="1600" dirty="0" smtClean="0">
                <a:cs typeface="Times New Roman" pitchFamily="18" charset="0"/>
              </a:rPr>
              <a:t>La fauna que predomina está formada por roedores, como conejo, liebre, ardilla y tejón; aves, como codorniz, águila, halcón, zopilote, patos y gavilán, herbívoros, como el venado y el ciervo. </a:t>
            </a:r>
          </a:p>
          <a:p>
            <a:pPr algn="just"/>
            <a:endParaRPr lang="es-MX" sz="1600" dirty="0" smtClean="0">
              <a:cs typeface="Times New Roman" pitchFamily="18" charset="0"/>
            </a:endParaRPr>
          </a:p>
          <a:p>
            <a:pPr algn="just"/>
            <a:endParaRPr lang="es-MX" sz="1600" dirty="0" smtClean="0">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CLASIFICACIÓN Y USO DEL SUELO  </a:t>
            </a:r>
          </a:p>
          <a:p>
            <a:pPr algn="just"/>
            <a:r>
              <a:rPr lang="es-MX" sz="1600" dirty="0" smtClean="0">
                <a:cs typeface="Times New Roman" pitchFamily="18" charset="0"/>
              </a:rPr>
              <a:t>Los suelos del municipio son de estructura blocosa subangular a angular, con consistencia de friable a muy firme, de textura franco arenosa a limo arcillosa, pH de 6.4 a 7.8 y origen inchú a aluvial. En cuanto a la distribución de la tenencia de la tierra hay 159,194 hectáreas de pequeña propiedad y 22,486 de superficie ejidal. </a:t>
            </a:r>
            <a:endParaRPr lang="es-MX" sz="1600" dirty="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8</a:t>
            </a:fld>
            <a:endParaRPr lang="es-MX" dirty="0"/>
          </a:p>
        </p:txBody>
      </p:sp>
      <p:sp>
        <p:nvSpPr>
          <p:cNvPr id="10" name="3 Título"/>
          <p:cNvSpPr txBox="1">
            <a:spLocks/>
          </p:cNvSpPr>
          <p:nvPr/>
        </p:nvSpPr>
        <p:spPr>
          <a:xfrm>
            <a:off x="467544" y="548680"/>
            <a:ext cx="8208912" cy="641226"/>
          </a:xfrm>
          <a:prstGeom prst="rect">
            <a:avLst/>
          </a:prstGeom>
        </p:spPr>
        <p:txBody>
          <a:bodyPr bIns="9144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Times New Roman" pitchFamily="18" charset="0"/>
              </a:rPr>
              <a:t>    GEOGRAFÍA DE SAN LUIS DE LA PAZ GUANAJUATO</a:t>
            </a:r>
            <a:endParaRPr kumimoji="0" lang="es-MX" sz="28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9</a:t>
            </a:fld>
            <a:endParaRPr lang="es-MX" dirty="0"/>
          </a:p>
        </p:txBody>
      </p:sp>
      <p:pic>
        <p:nvPicPr>
          <p:cNvPr id="1026" name="Picture 2" descr="D:\Desktop\mapa_guanajuato_rutas.jpg"/>
          <p:cNvPicPr>
            <a:picLocks noChangeAspect="1" noChangeArrowheads="1"/>
          </p:cNvPicPr>
          <p:nvPr/>
        </p:nvPicPr>
        <p:blipFill>
          <a:blip r:embed="rId2" cstate="print"/>
          <a:srcRect/>
          <a:stretch>
            <a:fillRect/>
          </a:stretch>
        </p:blipFill>
        <p:spPr bwMode="auto">
          <a:xfrm>
            <a:off x="1187624" y="1268759"/>
            <a:ext cx="6192688" cy="4908011"/>
          </a:xfrm>
          <a:prstGeom prst="rect">
            <a:avLst/>
          </a:prstGeom>
          <a:noFill/>
        </p:spPr>
      </p:pic>
      <p:sp>
        <p:nvSpPr>
          <p:cNvPr id="12" name="3 Título"/>
          <p:cNvSpPr>
            <a:spLocks noGrp="1"/>
          </p:cNvSpPr>
          <p:nvPr>
            <p:ph type="title"/>
          </p:nvPr>
        </p:nvSpPr>
        <p:spPr>
          <a:xfrm>
            <a:off x="251520" y="332656"/>
            <a:ext cx="856895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EQUIPAMIENTO URBANO EN EL ESTADO DE GUANAJUATO</a:t>
            </a:r>
            <a:endParaRPr lang="es-MX"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12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startAt="2"/>
            </a:pPr>
            <a:r>
              <a:rPr lang="es-MX" sz="1500" b="1" cap="small" dirty="0" smtClean="0">
                <a:cs typeface="Times New Roman" pitchFamily="18" charset="0"/>
              </a:rPr>
              <a:t>Equipamiento Urbano En El Estado De Guanajuato.</a:t>
            </a:r>
            <a:endParaRPr lang="es-MX" sz="1500" b="1" cap="small" dirty="0">
              <a:cs typeface="Times New Roman" pitchFamily="18" charset="0"/>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IPN">
      <a:dk1>
        <a:sysClr val="windowText" lastClr="000000"/>
      </a:dk1>
      <a:lt1>
        <a:sysClr val="window" lastClr="FFFFFF"/>
      </a:lt1>
      <a:dk2>
        <a:srgbClr val="8B0723"/>
      </a:dk2>
      <a:lt2>
        <a:srgbClr val="8B0723"/>
      </a:lt2>
      <a:accent1>
        <a:srgbClr val="7F0620"/>
      </a:accent1>
      <a:accent2>
        <a:srgbClr val="8B0723"/>
      </a:accent2>
      <a:accent3>
        <a:srgbClr val="7F0620"/>
      </a:accent3>
      <a:accent4>
        <a:srgbClr val="8B0723"/>
      </a:accent4>
      <a:accent5>
        <a:srgbClr val="7F0620"/>
      </a:accent5>
      <a:accent6>
        <a:srgbClr val="CF0A33"/>
      </a:accent6>
      <a:hlink>
        <a:srgbClr val="8B0723"/>
      </a:hlink>
      <a:folHlink>
        <a:srgbClr val="9900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2160</TotalTime>
  <Words>3256</Words>
  <Application>Microsoft Office PowerPoint</Application>
  <PresentationFormat>Carta (216 x 279 mm)</PresentationFormat>
  <Paragraphs>222</Paragraphs>
  <Slides>31</Slides>
  <Notes>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Equidad</vt:lpstr>
      <vt:lpstr>INSTITUTO   POLITÉCNICO   NACIONAL</vt:lpstr>
      <vt:lpstr>Diapositiva 2</vt:lpstr>
      <vt:lpstr>I.   JUSTIFICACIÓN DEL PROYECTO</vt:lpstr>
      <vt:lpstr>Diapositiva 4</vt:lpstr>
      <vt:lpstr>    GEOGRAFÍA DE SAN LUIS DE LA PAZ GUANAJUATO</vt:lpstr>
      <vt:lpstr>    GEOGRAFÍA DE SAN LUIS DE LA PAZ GUANAJUATO</vt:lpstr>
      <vt:lpstr>    GEOGRAFÍA DE SAN LUIS DE LA PAZ GUANAJUATO</vt:lpstr>
      <vt:lpstr>Diapositiva 8</vt:lpstr>
      <vt:lpstr>    EQUIPAMIENTO URBANO EN EL ESTADO DE GUANAJUATO</vt:lpstr>
      <vt:lpstr>INFRAESTRUCTURA DE RIEGO EN EL ESTADO DE GUANAJUATO</vt:lpstr>
      <vt:lpstr>MAPA DE INFRAESTRUCTURA TURÍSTICA EN EL ESTADO DE GUANAJUATO</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IV.    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POLITECNICO NACIONAL</dc:title>
  <dc:creator>BARBOSA MORENO</dc:creator>
  <cp:lastModifiedBy>MARCO POLO</cp:lastModifiedBy>
  <cp:revision>220</cp:revision>
  <dcterms:created xsi:type="dcterms:W3CDTF">2010-07-14T15:57:59Z</dcterms:created>
  <dcterms:modified xsi:type="dcterms:W3CDTF">2010-12-02T18:32:19Z</dcterms:modified>
</cp:coreProperties>
</file>