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7"/>
  </p:notesMasterIdLst>
  <p:sldIdLst>
    <p:sldId id="256" r:id="rId2"/>
    <p:sldId id="257" r:id="rId3"/>
    <p:sldId id="342" r:id="rId4"/>
    <p:sldId id="343" r:id="rId5"/>
    <p:sldId id="347" r:id="rId6"/>
    <p:sldId id="356" r:id="rId7"/>
    <p:sldId id="352" r:id="rId8"/>
    <p:sldId id="353" r:id="rId9"/>
    <p:sldId id="357" r:id="rId10"/>
    <p:sldId id="348" r:id="rId11"/>
    <p:sldId id="359" r:id="rId12"/>
    <p:sldId id="360" r:id="rId13"/>
    <p:sldId id="349" r:id="rId14"/>
    <p:sldId id="354" r:id="rId15"/>
    <p:sldId id="350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00CC107-CCBA-4AB5-ABBF-EBDFB1D4E618}" type="datetimeFigureOut">
              <a:rPr lang="es-MX" smtClean="0"/>
              <a:pPr/>
              <a:t>13/08/2012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97FFEFA-CE92-4377-B05F-92144D63F2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EE37D-101E-446A-9437-9253A073F9FE}" type="slidenum">
              <a:rPr lang="es-MX"/>
              <a:pPr/>
              <a:t>3</a:t>
            </a:fld>
            <a:endParaRPr lang="es-MX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E9C1F0-7D29-4184-9E05-18F89F9B9840}" type="slidenum">
              <a:rPr lang="es-MX"/>
              <a:pPr/>
              <a:t>4</a:t>
            </a:fld>
            <a:endParaRPr lang="es-MX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0E5E61-4567-4D98-9969-D21DC026D055}" type="slidenum">
              <a:rPr lang="es-MX"/>
              <a:pPr/>
              <a:t>5</a:t>
            </a:fld>
            <a:endParaRPr lang="es-MX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0E5E61-4567-4D98-9969-D21DC026D055}" type="slidenum">
              <a:rPr lang="es-MX"/>
              <a:pPr/>
              <a:t>6</a:t>
            </a:fld>
            <a:endParaRPr lang="es-MX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9986C1-4ABF-420D-A54C-0BCEEF41681A}" type="slidenum">
              <a:rPr lang="es-MX"/>
              <a:pPr/>
              <a:t>10</a:t>
            </a:fld>
            <a:endParaRPr lang="es-MX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0965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9986C1-4ABF-420D-A54C-0BCEEF41681A}" type="slidenum">
              <a:rPr lang="es-MX"/>
              <a:pPr/>
              <a:t>12</a:t>
            </a:fld>
            <a:endParaRPr lang="es-MX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0965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4608B3-8318-47A2-97B2-EE6BA8040782}" type="slidenum">
              <a:rPr lang="es-MX"/>
              <a:pPr/>
              <a:t>13</a:t>
            </a:fld>
            <a:endParaRPr lang="es-MX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0965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0E5E61-4567-4D98-9969-D21DC026D055}" type="slidenum">
              <a:rPr lang="es-MX"/>
              <a:pPr/>
              <a:t>14</a:t>
            </a:fld>
            <a:endParaRPr lang="es-MX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37966C-A46F-452B-827C-6F60F6DC39DB}" type="slidenum">
              <a:rPr lang="es-MX"/>
              <a:pPr/>
              <a:t>15</a:t>
            </a:fld>
            <a:endParaRPr lang="es-MX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4250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49471" cy="431720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8/13/2012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ampro\Pictures\2012-08-13%20androidFotos\androidFotos%20180.3gp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rnesto\Desktop\Presentacion ITA 11\Images\fondo_u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40" y="3356992"/>
            <a:ext cx="7057620" cy="275690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7201636" cy="3501008"/>
          </a:xfrm>
        </p:spPr>
        <p:txBody>
          <a:bodyPr>
            <a:normAutofit fontScale="70000" lnSpcReduction="20000"/>
          </a:bodyPr>
          <a:lstStyle/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Perspectivas de la UAM en Materia Aeroespacial</a:t>
            </a: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Raúl </a:t>
            </a:r>
            <a:r>
              <a:rPr lang="es-MX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Alva</a:t>
            </a: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García</a:t>
            </a:r>
            <a:r>
              <a:rPr lang="es-MX" sz="2600" b="1" baseline="3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Enrique Rodríguez de la Colina</a:t>
            </a:r>
            <a:r>
              <a:rPr lang="es-MX" sz="2600" b="1" baseline="3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1. Departamento de Ciencias de la Salud</a:t>
            </a: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Departamento de Ingeniería Eléctrica</a:t>
            </a:r>
          </a:p>
          <a:p>
            <a:pPr indent="-341313" algn="ctr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41313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Grupo Interdisciplinario Aeroespacial</a:t>
            </a:r>
          </a:p>
          <a:p>
            <a:pPr indent="-341313"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Universidad Autónoma Metropolitana</a:t>
            </a:r>
          </a:p>
          <a:p>
            <a:pPr algn="r"/>
            <a:endParaRPr lang="es-MX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4 Rectángulo redondeado"/>
          <p:cNvSpPr/>
          <p:nvPr/>
        </p:nvSpPr>
        <p:spPr>
          <a:xfrm>
            <a:off x="640135" y="1412776"/>
            <a:ext cx="7316241" cy="165618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4400" dirty="0" smtClean="0">
                <a:latin typeface="Arial" pitchFamily="34" charset="0"/>
                <a:cs typeface="Arial" pitchFamily="34" charset="0"/>
              </a:rPr>
              <a:t>    “Día CUDI del Espacio</a:t>
            </a:r>
            <a:r>
              <a:rPr lang="es-MX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’’</a:t>
            </a:r>
            <a:endParaRPr lang="es-MX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4" y="66675"/>
            <a:ext cx="2298477" cy="12891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8"/>
            <a:ext cx="968499" cy="1017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51804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96" y="188640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Docencia licenciatura y posgrados de la división</a:t>
            </a:r>
            <a:endParaRPr lang="es-MX" sz="40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7715919" cy="5037649"/>
          </a:xfrm>
          <a:ln/>
        </p:spPr>
        <p:txBody>
          <a:bodyPr>
            <a:normAutofit/>
          </a:bodyPr>
          <a:lstStyle/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Proyectos a nivel licenciatura</a:t>
            </a: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Tesis de Posgrados</a:t>
            </a: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57472"/>
            <a:ext cx="5328592" cy="3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0149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ndroidFotos 180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76056" y="14127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TestBED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2" descr="IMG_5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7384"/>
            <a:ext cx="5196069" cy="38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 Imagen" descr="reactiv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36724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1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Docencia e Investigación</a:t>
            </a:r>
            <a:endParaRPr lang="es-MX" sz="40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7859935" cy="5037649"/>
          </a:xfrm>
          <a:ln/>
        </p:spPr>
        <p:txBody>
          <a:bodyPr>
            <a:normAutofit/>
          </a:bodyPr>
          <a:lstStyle/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 smtClean="0"/>
              <a:t>Crear vínculos entre el </a:t>
            </a:r>
            <a:r>
              <a:rPr lang="es-MX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Posgrado en Ciencias y Tecnologías de la Información </a:t>
            </a:r>
            <a:r>
              <a:rPr lang="es-MX" sz="2400" b="1" dirty="0" smtClean="0"/>
              <a:t>ofrecido en la UAM-I y otras instituciones relacionadas a la AEM</a:t>
            </a: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308165" algn="just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5896" y="3861048"/>
            <a:ext cx="1368152" cy="1758890"/>
            <a:chOff x="260808" y="4612083"/>
            <a:chExt cx="1537938" cy="19852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08" y="5630494"/>
              <a:ext cx="1537938" cy="96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08" y="4612083"/>
              <a:ext cx="1537938" cy="101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800" dirty="0" smtClean="0"/>
              <a:t>Trabajo futuro</a:t>
            </a: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MX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7787927" cy="4524955"/>
          </a:xfrm>
          <a:ln/>
        </p:spPr>
        <p:txBody>
          <a:bodyPr>
            <a:noAutofit/>
          </a:bodyPr>
          <a:lstStyle/>
          <a:p>
            <a:pPr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Desarrollo de nuevas técnicas cognitivas para:</a:t>
            </a:r>
          </a:p>
          <a:p>
            <a:pPr lvl="1"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comunicaciones </a:t>
            </a:r>
            <a:r>
              <a:rPr lang="es-MX" sz="31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satelitales </a:t>
            </a:r>
            <a:endParaRPr lang="es-MX" sz="3100" dirty="0" smtClean="0">
              <a:effectLst>
                <a:outerShdw blurRad="38100" dist="38100" dir="2700000" algn="tl">
                  <a:srgbClr val="C0C0C0"/>
                </a:outerShdw>
              </a:effectLst>
              <a:cs typeface="Calibri" pitchFamily="32" charset="0"/>
            </a:endParaRPr>
          </a:p>
          <a:p>
            <a:pPr lvl="1"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seguridad </a:t>
            </a:r>
            <a:r>
              <a:rPr lang="es-MX" sz="31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de </a:t>
            </a:r>
            <a:r>
              <a:rPr lang="es-MX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redes inalámbricas</a:t>
            </a:r>
            <a:endParaRPr lang="es-MX" sz="3100" dirty="0">
              <a:effectLst>
                <a:outerShdw blurRad="38100" dist="38100" dir="2700000" algn="tl">
                  <a:srgbClr val="C0C0C0"/>
                </a:outerShdw>
              </a:effectLst>
              <a:cs typeface="Calibri" pitchFamily="32" charset="0"/>
            </a:endParaRPr>
          </a:p>
          <a:p>
            <a:pPr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es-MX" sz="3300" dirty="0">
              <a:effectLst>
                <a:outerShdw blurRad="38100" dist="38100" dir="2700000" algn="tl">
                  <a:srgbClr val="C0C0C0"/>
                </a:outerShdw>
              </a:effectLst>
              <a:cs typeface="Calibri" pitchFamily="32" charset="0"/>
            </a:endParaRPr>
          </a:p>
          <a:p>
            <a:pPr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Elaboración de antenas para radio frecuencia (RF)</a:t>
            </a:r>
          </a:p>
          <a:p>
            <a:pPr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es-MX" sz="3300" dirty="0">
              <a:effectLst>
                <a:outerShdw blurRad="38100" dist="38100" dir="2700000" algn="tl">
                  <a:srgbClr val="C0C0C0"/>
                </a:outerShdw>
              </a:effectLst>
              <a:cs typeface="Calibri" pitchFamily="32" charset="0"/>
            </a:endParaRPr>
          </a:p>
          <a:p>
            <a:pPr indent="-309605">
              <a:spcAft>
                <a:spcPct val="0"/>
              </a:spcAft>
              <a:buClrTx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Estudio y comportamiento de los campos para estructuras de guías de onda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Trabajo futuro</a:t>
            </a:r>
            <a:br>
              <a:rPr lang="es-MX" sz="4000" dirty="0" smtClean="0"/>
            </a:br>
            <a:r>
              <a:rPr lang="es-MX" sz="4000" dirty="0" smtClean="0"/>
              <a:t>(se busca colaboración en)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228160" cy="5141340"/>
          </a:xfrm>
          <a:ln/>
        </p:spPr>
        <p:txBody>
          <a:bodyPr/>
          <a:lstStyle/>
          <a:p>
            <a:pPr indent="-309605">
              <a:buClrTx/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Tele-educación</a:t>
            </a:r>
            <a:b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</a:br>
            <a:r>
              <a:rPr lang="es-MX" sz="33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	Formación-Licenciatura, Posgrado</a:t>
            </a:r>
          </a:p>
          <a:p>
            <a:pPr indent="-309605">
              <a:buClrTx/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Tele-salud</a:t>
            </a:r>
            <a:br>
              <a:rPr lang="es-MX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</a:br>
            <a:r>
              <a:rPr lang="es-MX" sz="33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	</a:t>
            </a:r>
            <a:r>
              <a:rPr lang="es-MX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Teleconsulta</a:t>
            </a:r>
            <a:r>
              <a:rPr lang="es-MX" sz="33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2" charset="0"/>
              </a:rPr>
              <a:t>, rehabilitación a distancia</a:t>
            </a:r>
          </a:p>
          <a:p>
            <a:pPr indent="-309605">
              <a:buClrTx/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es-MX" sz="3300" b="1" dirty="0">
              <a:effectLst>
                <a:outerShdw blurRad="38100" dist="38100" dir="2700000" algn="tl">
                  <a:srgbClr val="C0C0C0"/>
                </a:outerShdw>
              </a:effectLst>
              <a:cs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0" y="6235855"/>
            <a:ext cx="829440" cy="460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552" y="404664"/>
            <a:ext cx="7643912" cy="57418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Raúl </a:t>
            </a:r>
            <a:r>
              <a:rPr lang="es-MX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Alva</a:t>
            </a: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García</a:t>
            </a:r>
            <a:r>
              <a:rPr lang="es-MX" sz="2400" b="1" baseline="3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alva@xanum.uam.mx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http://investigacion.izt.uam.mx/alva/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Enrique Rodríguez de la Colina</a:t>
            </a:r>
            <a:r>
              <a:rPr lang="es-MX" sz="2400" b="1" baseline="3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erod@xanum.uam.mx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http://cbi.izt.uam.mx/electrica/profs/erodriguez.html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1. Departamento de Ciencias de la Salud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Departamento de Ingeniería Eléctrica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s-MX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Grupo </a:t>
            </a: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Interdisciplinario Aeroespacial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 Autónoma Metropolitana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805264"/>
            <a:ext cx="1345221" cy="7474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rnesto\Desktop\Presentacion ITA 11\Images\fondo_u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40" y="3356992"/>
            <a:ext cx="7057620" cy="2756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Colaboración UAM-AEM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1944"/>
            <a:ext cx="7620000" cy="5015408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q"/>
            </a:pPr>
            <a:r>
              <a:rPr lang="es-MX" sz="4000" dirty="0" smtClean="0"/>
              <a:t>Manejo de Recursos Naturales</a:t>
            </a:r>
          </a:p>
          <a:p>
            <a:pPr marL="906780" lvl="1" indent="-609600">
              <a:buFont typeface="Wingdings" pitchFamily="2" charset="2"/>
              <a:buChar char="q"/>
            </a:pPr>
            <a:r>
              <a:rPr lang="es-MX" sz="3600" dirty="0" smtClean="0"/>
              <a:t>Departamento de Biología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s-MX" sz="4000" dirty="0" smtClean="0"/>
              <a:t>Laboratorio SIGPER</a:t>
            </a:r>
          </a:p>
          <a:p>
            <a:pPr marL="906780" lvl="1" indent="-609600">
              <a:buFont typeface="Wingdings" pitchFamily="2" charset="2"/>
              <a:buChar char="q"/>
            </a:pPr>
            <a:r>
              <a:rPr lang="es-MX" sz="3600" dirty="0" smtClean="0"/>
              <a:t>Departamento de Hidrobiología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s-MX" sz="4000" dirty="0" smtClean="0"/>
              <a:t>Área de Redes y Telecom</a:t>
            </a:r>
          </a:p>
          <a:p>
            <a:pPr marL="906780" lvl="1" indent="-609600">
              <a:buFont typeface="Wingdings" pitchFamily="2" charset="2"/>
              <a:buChar char="q"/>
            </a:pPr>
            <a:r>
              <a:rPr lang="es-MX" sz="3600" dirty="0" smtClean="0"/>
              <a:t>Departamento de Ingeniería Eléctrica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9175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Colaboración UAM-AEM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412777"/>
            <a:ext cx="8388424" cy="5069346"/>
          </a:xfrm>
          <a:ln/>
        </p:spPr>
        <p:txBody>
          <a:bodyPr>
            <a:normAutofit fontScale="92500" lnSpcReduction="20000"/>
          </a:bodyPr>
          <a:lstStyle/>
          <a:p>
            <a:pPr indent="-30816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200" b="1" dirty="0" smtClean="0"/>
              <a:t>Manejo de Recursos Naturales</a:t>
            </a:r>
          </a:p>
          <a:p>
            <a:pPr marL="1049240" indent="-609600">
              <a:buClrTx/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200" dirty="0" smtClean="0"/>
              <a:t>Gilberto Hernández Cárdenas</a:t>
            </a:r>
          </a:p>
          <a:p>
            <a:pPr marL="1346420" lvl="1" indent="-609600"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  </a:t>
            </a:r>
            <a:r>
              <a:rPr lang="es-MX" sz="3900" dirty="0" smtClean="0"/>
              <a:t>	Percepción Remota y Sistemas de Información Geográfica</a:t>
            </a:r>
          </a:p>
          <a:p>
            <a:pPr marL="1346420" lvl="1" indent="-609600"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900" dirty="0" smtClean="0"/>
              <a:t>  Especializado en evaluación de recursos naturales</a:t>
            </a:r>
          </a:p>
          <a:p>
            <a:pPr marL="1346420" lvl="1" indent="-609600"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900" dirty="0" smtClean="0"/>
              <a:t>  Aspectos biológicos, sociales, económicos y productivos</a:t>
            </a:r>
          </a:p>
          <a:p>
            <a:pPr marL="1346420" lvl="1" indent="-609600"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900" dirty="0" smtClean="0"/>
              <a:t>  Cambio Climático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0" y="6235855"/>
            <a:ext cx="829440" cy="460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Colaboración UAM-AEM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/>
          </a:bodyPr>
          <a:lstStyle/>
          <a:p>
            <a:pPr indent="-308165">
              <a:lnSpc>
                <a:spcPct val="80000"/>
              </a:lnSpc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900" b="1" dirty="0" smtClean="0"/>
              <a:t>Laboratorio SIGPER</a:t>
            </a:r>
          </a:p>
          <a:p>
            <a:pPr marL="1346420" lvl="1" indent="-514088">
              <a:lnSpc>
                <a:spcPct val="80000"/>
              </a:lnSpc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900" dirty="0" smtClean="0"/>
              <a:t>Luis </a:t>
            </a:r>
            <a:r>
              <a:rPr lang="es-MX" sz="3900" dirty="0" err="1" smtClean="0"/>
              <a:t>Yañez</a:t>
            </a:r>
            <a:r>
              <a:rPr lang="es-MX" sz="3900" dirty="0" smtClean="0"/>
              <a:t> Trujillo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700" dirty="0" smtClean="0"/>
              <a:t>  </a:t>
            </a:r>
            <a:r>
              <a:rPr lang="es-MX" sz="3700" dirty="0" err="1" smtClean="0"/>
              <a:t>Geomática</a:t>
            </a:r>
            <a:r>
              <a:rPr lang="es-MX" sz="3700" dirty="0" smtClean="0"/>
              <a:t> general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700" dirty="0" smtClean="0"/>
              <a:t>  Fotogrametría digital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700" dirty="0" smtClean="0"/>
              <a:t>  Espectro-radiometría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700" dirty="0" smtClean="0"/>
              <a:t>  Ordenamiento de recursos naturales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0" y="6235855"/>
            <a:ext cx="829440" cy="460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0300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Proyectos de Investigación Área de Redes y Telecom (</a:t>
            </a:r>
            <a:r>
              <a:rPr lang="es-MX" sz="4000" dirty="0" err="1" smtClean="0"/>
              <a:t>RyT</a:t>
            </a:r>
            <a:r>
              <a:rPr lang="es-MX" sz="4000" dirty="0" smtClean="0"/>
              <a:t>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00" y="6235855"/>
            <a:ext cx="829440" cy="460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8228160" cy="3384376"/>
          </a:xfrm>
          <a:ln/>
        </p:spPr>
        <p:txBody>
          <a:bodyPr>
            <a:normAutofit/>
          </a:bodyPr>
          <a:lstStyle/>
          <a:p>
            <a:pPr marL="1066800" lvl="1" indent="-609600">
              <a:buFont typeface="Wingdings" pitchFamily="2" charset="2"/>
              <a:buChar char="q"/>
            </a:pPr>
            <a:r>
              <a:rPr lang="es-MX" sz="3200" dirty="0" smtClean="0"/>
              <a:t>Redes de sensores (aplicaciones)</a:t>
            </a:r>
          </a:p>
          <a:p>
            <a:pPr marL="1432560" lvl="2" indent="-609600">
              <a:buFont typeface="Wingdings" pitchFamily="2" charset="2"/>
              <a:buChar char="q"/>
            </a:pPr>
            <a:r>
              <a:rPr lang="es-MX" sz="2800" dirty="0" smtClean="0"/>
              <a:t>Detección de fenómenos naturales: incendios inundaciones (complemento)</a:t>
            </a:r>
          </a:p>
          <a:p>
            <a:pPr marL="1432560" lvl="2" indent="-609600">
              <a:buFont typeface="Wingdings" pitchFamily="2" charset="2"/>
              <a:buChar char="q"/>
            </a:pPr>
            <a:r>
              <a:rPr lang="es-MX" sz="2800" dirty="0" err="1" smtClean="0"/>
              <a:t>Geo</a:t>
            </a:r>
            <a:r>
              <a:rPr lang="es-MX" sz="2800" dirty="0" smtClean="0"/>
              <a:t>-localización y análisis de sistemas distribuidos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165" y="4653136"/>
            <a:ext cx="3267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077072"/>
            <a:ext cx="3438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4000" dirty="0" smtClean="0"/>
              <a:t>Proyectos de Investigación Área </a:t>
            </a:r>
            <a:r>
              <a:rPr lang="es-MX" sz="4000" dirty="0" err="1" smtClean="0"/>
              <a:t>RyT</a:t>
            </a:r>
            <a:endParaRPr lang="es-MX" sz="40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0" y="6235855"/>
            <a:ext cx="829440" cy="460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88 Imagen" descr="codigo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31078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04248" y="55079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Frecuencia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3707904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Tiempo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8228160" cy="3384376"/>
          </a:xfrm>
          <a:ln/>
        </p:spPr>
        <p:txBody>
          <a:bodyPr>
            <a:normAutofit/>
          </a:bodyPr>
          <a:lstStyle/>
          <a:p>
            <a:pPr marL="1066800" lvl="1" indent="-609600">
              <a:buFont typeface="Wingdings" pitchFamily="2" charset="2"/>
              <a:buChar char="q"/>
            </a:pP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de Radios Cognitivas</a:t>
            </a:r>
          </a:p>
          <a:p>
            <a:pPr marL="1432560" lvl="2" indent="-609600">
              <a:buFont typeface="Wingdings" pitchFamily="2" charset="2"/>
              <a:buChar char="q"/>
            </a:pPr>
            <a:r>
              <a:rPr lang="es-MX" sz="2800" dirty="0" smtClean="0"/>
              <a:t>Proyecto apoyado por  beca PROMEP-SEP</a:t>
            </a:r>
          </a:p>
          <a:p>
            <a:pPr marL="1432560" lvl="2" indent="-609600">
              <a:buFont typeface="Wingdings" pitchFamily="2" charset="2"/>
              <a:buChar char="q"/>
            </a:pPr>
            <a:r>
              <a:rPr lang="es-MX" sz="2800" dirty="0" smtClean="0"/>
              <a:t>Algoritmos MAC para radios cognitivos</a:t>
            </a:r>
          </a:p>
          <a:p>
            <a:pPr marL="1432560" lvl="2" indent="-609600">
              <a:buFont typeface="Wingdings" pitchFamily="2" charset="2"/>
              <a:buChar char="q"/>
            </a:pPr>
            <a:r>
              <a:rPr lang="es-MX" sz="2800" dirty="0" smtClean="0"/>
              <a:t>Ruteo para ambientes cognitivos</a:t>
            </a:r>
            <a:endParaRPr lang="es-MX" sz="32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39957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Eb</a:t>
            </a:r>
            <a:r>
              <a:rPr lang="es-MX" dirty="0" smtClean="0"/>
              <a:t>/No</a:t>
            </a:r>
            <a:endParaRPr lang="es-MX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85868"/>
            <a:ext cx="3513906" cy="226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931224" cy="1143000"/>
          </a:xfrm>
        </p:spPr>
        <p:txBody>
          <a:bodyPr/>
          <a:lstStyle/>
          <a:p>
            <a:r>
              <a:rPr lang="es-MX" sz="4000" dirty="0" smtClean="0"/>
              <a:t>Colaboraciones en CRN</a:t>
            </a:r>
            <a:endParaRPr lang="es-MX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8172400" cy="5112568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 </a:t>
            </a:r>
            <a:r>
              <a:rPr lang="es-MX" sz="2400" b="1" dirty="0"/>
              <a:t>Dr. Gerardo A. </a:t>
            </a:r>
            <a:r>
              <a:rPr lang="es-MX" sz="2400" b="1" dirty="0" smtClean="0"/>
              <a:t>Laguna Sánchez</a:t>
            </a:r>
            <a:endParaRPr lang="es-MX" sz="2400" b="1" dirty="0"/>
          </a:p>
          <a:p>
            <a:pPr lvl="1"/>
            <a:r>
              <a:rPr lang="es-MX" dirty="0"/>
              <a:t> </a:t>
            </a:r>
            <a:r>
              <a:rPr lang="es-MX" dirty="0" err="1" smtClean="0"/>
              <a:t>Paralelización</a:t>
            </a:r>
            <a:r>
              <a:rPr lang="es-MX" dirty="0" smtClean="0"/>
              <a:t> </a:t>
            </a:r>
            <a:r>
              <a:rPr lang="es-MX" dirty="0"/>
              <a:t>del espectro, códigos CRC</a:t>
            </a:r>
          </a:p>
          <a:p>
            <a:r>
              <a:rPr lang="es-MX" sz="2400" b="1" dirty="0"/>
              <a:t>Dr. Miguel </a:t>
            </a:r>
            <a:r>
              <a:rPr lang="es-MX" sz="2400" b="1" dirty="0" smtClean="0"/>
              <a:t>López Guerrero</a:t>
            </a:r>
            <a:endParaRPr lang="es-MX" sz="2400" b="1" dirty="0"/>
          </a:p>
          <a:p>
            <a:pPr lvl="1"/>
            <a:r>
              <a:rPr lang="es-MX" dirty="0" smtClean="0"/>
              <a:t>Algoritmos MAC </a:t>
            </a:r>
            <a:r>
              <a:rPr lang="es-MX" dirty="0"/>
              <a:t>para </a:t>
            </a:r>
            <a:r>
              <a:rPr lang="es-MX" dirty="0" smtClean="0"/>
              <a:t>radios cognitivos</a:t>
            </a:r>
            <a:endParaRPr lang="es-MX" dirty="0"/>
          </a:p>
          <a:p>
            <a:r>
              <a:rPr lang="es-MX" sz="2400" b="1" dirty="0"/>
              <a:t>Ing. </a:t>
            </a:r>
            <a:r>
              <a:rPr lang="es-MX" sz="2400" b="1" dirty="0" smtClean="0"/>
              <a:t>Mauricio L. Villaseñor</a:t>
            </a:r>
            <a:endParaRPr lang="es-MX" sz="2400" b="1" dirty="0"/>
          </a:p>
          <a:p>
            <a:pPr lvl="1"/>
            <a:r>
              <a:rPr lang="es-MX" dirty="0"/>
              <a:t>D</a:t>
            </a:r>
            <a:r>
              <a:rPr lang="es-MX" dirty="0" smtClean="0"/>
              <a:t>esarrollo </a:t>
            </a:r>
            <a:r>
              <a:rPr lang="es-MX" dirty="0"/>
              <a:t>con antenas inteligentes</a:t>
            </a:r>
          </a:p>
          <a:p>
            <a:r>
              <a:rPr lang="es-MX" sz="2400" b="1" dirty="0"/>
              <a:t>Dr. Ricardo </a:t>
            </a:r>
            <a:r>
              <a:rPr lang="es-MX" sz="2400" b="1" dirty="0" err="1" smtClean="0"/>
              <a:t>Marcelín</a:t>
            </a:r>
            <a:r>
              <a:rPr lang="es-MX" sz="2400" b="1" dirty="0" smtClean="0"/>
              <a:t> Jiménez</a:t>
            </a:r>
            <a:endParaRPr lang="es-MX" sz="2400" b="1" dirty="0"/>
          </a:p>
          <a:p>
            <a:pPr lvl="1"/>
            <a:r>
              <a:rPr lang="es-MX" dirty="0" smtClean="0"/>
              <a:t>Análisis </a:t>
            </a:r>
            <a:r>
              <a:rPr lang="es-MX" dirty="0"/>
              <a:t>de sistemas distribuidos del espectro</a:t>
            </a:r>
          </a:p>
          <a:p>
            <a:r>
              <a:rPr lang="es-MX" sz="2400" b="1" dirty="0"/>
              <a:t>Dr. Michael </a:t>
            </a:r>
            <a:r>
              <a:rPr lang="es-MX" sz="2400" b="1" dirty="0" err="1" smtClean="0"/>
              <a:t>Pascoe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Chalke</a:t>
            </a:r>
            <a:endParaRPr lang="es-MX" sz="2400" b="1" dirty="0"/>
          </a:p>
          <a:p>
            <a:pPr lvl="1"/>
            <a:r>
              <a:rPr lang="es-MX" dirty="0" smtClean="0"/>
              <a:t>Localización espacial</a:t>
            </a:r>
            <a:endParaRPr lang="es-MX" dirty="0"/>
          </a:p>
          <a:p>
            <a:r>
              <a:rPr lang="es-MX" sz="2400" b="1" dirty="0"/>
              <a:t>Dr. Alfonso </a:t>
            </a:r>
            <a:r>
              <a:rPr lang="es-MX" sz="2400" b="1" dirty="0" smtClean="0"/>
              <a:t>Prieto Guerrero</a:t>
            </a:r>
            <a:endParaRPr lang="es-MX" sz="2400" b="1" dirty="0"/>
          </a:p>
          <a:p>
            <a:pPr lvl="1"/>
            <a:r>
              <a:rPr lang="es-MX" dirty="0" smtClean="0"/>
              <a:t>Técnicas </a:t>
            </a:r>
            <a:r>
              <a:rPr lang="es-MX" dirty="0"/>
              <a:t>de procesamiento digital de </a:t>
            </a:r>
            <a:r>
              <a:rPr lang="es-MX" dirty="0" smtClean="0"/>
              <a:t>señales </a:t>
            </a:r>
            <a:r>
              <a:rPr lang="es-MX" dirty="0"/>
              <a:t>para </a:t>
            </a:r>
            <a:r>
              <a:rPr lang="es-MX" dirty="0" smtClean="0"/>
              <a:t>detección </a:t>
            </a:r>
            <a:r>
              <a:rPr lang="es-MX" dirty="0"/>
              <a:t>del espectro </a:t>
            </a:r>
            <a:r>
              <a:rPr lang="es-MX" dirty="0" smtClean="0"/>
              <a:t>radioeléctrico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0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931224" cy="1143000"/>
          </a:xfrm>
        </p:spPr>
        <p:txBody>
          <a:bodyPr/>
          <a:lstStyle/>
          <a:p>
            <a:r>
              <a:rPr lang="es-MX" sz="4000" dirty="0" smtClean="0"/>
              <a:t>Colaboraciones en CRN</a:t>
            </a:r>
            <a:endParaRPr lang="es-MX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172400" cy="2880320"/>
          </a:xfrm>
        </p:spPr>
        <p:txBody>
          <a:bodyPr>
            <a:normAutofit fontScale="32500" lnSpcReduction="20000"/>
          </a:bodyPr>
          <a:lstStyle/>
          <a:p>
            <a:r>
              <a:rPr lang="es-MX" sz="7400" b="1" dirty="0" smtClean="0"/>
              <a:t> Dr. Víctor M. Ramos </a:t>
            </a:r>
            <a:r>
              <a:rPr lang="es-MX" sz="7400" b="1" dirty="0" err="1" smtClean="0"/>
              <a:t>Ramos</a:t>
            </a:r>
            <a:endParaRPr lang="es-MX" sz="7400" b="1" dirty="0" smtClean="0"/>
          </a:p>
          <a:p>
            <a:pPr lvl="1"/>
            <a:r>
              <a:rPr lang="es-MX" sz="7400" dirty="0" smtClean="0"/>
              <a:t>Pruebas y análisis del banco de pruebas. Toma de decisión. Ruteo para ambientes cognitivos </a:t>
            </a:r>
          </a:p>
          <a:p>
            <a:r>
              <a:rPr lang="es-MX" sz="7400" b="1" dirty="0" smtClean="0"/>
              <a:t>Ing. Omar Amín </a:t>
            </a:r>
            <a:r>
              <a:rPr lang="es-MX" sz="7400" b="1" dirty="0" err="1" smtClean="0"/>
              <a:t>Abdel</a:t>
            </a:r>
            <a:r>
              <a:rPr lang="es-MX" sz="7400" b="1" dirty="0" smtClean="0"/>
              <a:t> </a:t>
            </a:r>
            <a:r>
              <a:rPr lang="es-MX" sz="7400" b="1" dirty="0" err="1" smtClean="0"/>
              <a:t>Rahaman</a:t>
            </a:r>
            <a:endParaRPr lang="es-MX" sz="7400" b="1" dirty="0" smtClean="0"/>
          </a:p>
          <a:p>
            <a:pPr lvl="1"/>
            <a:r>
              <a:rPr lang="es-MX" sz="7400" dirty="0" smtClean="0"/>
              <a:t>Códigos de redundancia cíclica</a:t>
            </a:r>
          </a:p>
          <a:p>
            <a:pPr marL="342900" lvl="1">
              <a:buClr>
                <a:schemeClr val="accent1"/>
              </a:buClr>
            </a:pPr>
            <a:r>
              <a:rPr lang="es-MX" sz="7400" b="1" dirty="0" smtClean="0"/>
              <a:t>M. en C. </a:t>
            </a:r>
            <a:r>
              <a:rPr lang="es-MX" sz="7400" b="1" dirty="0" err="1" smtClean="0"/>
              <a:t>Othón</a:t>
            </a:r>
            <a:r>
              <a:rPr lang="es-MX" sz="7400" b="1" dirty="0" smtClean="0"/>
              <a:t> Gandarilla Carrillo</a:t>
            </a:r>
          </a:p>
          <a:p>
            <a:pPr lvl="1"/>
            <a:r>
              <a:rPr lang="es-MX" sz="7400" dirty="0" smtClean="0"/>
              <a:t>Antenas y guías de onda</a:t>
            </a:r>
          </a:p>
          <a:p>
            <a:pPr lvl="1"/>
            <a:endParaRPr lang="es-MX" sz="7200" dirty="0" smtClean="0"/>
          </a:p>
          <a:p>
            <a:pPr lvl="1"/>
            <a:endParaRPr lang="es-MX" sz="7200" dirty="0" smtClean="0"/>
          </a:p>
          <a:p>
            <a:pPr lvl="1"/>
            <a:endParaRPr lang="es-MX" dirty="0" smtClean="0"/>
          </a:p>
          <a:p>
            <a:pPr lvl="1"/>
            <a:endParaRPr lang="es-MX" dirty="0" smtClean="0"/>
          </a:p>
          <a:p>
            <a:pPr lvl="1"/>
            <a:endParaRPr lang="es-MX" dirty="0" smtClean="0"/>
          </a:p>
          <a:p>
            <a:pPr lvl="1"/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1520" y="4365104"/>
            <a:ext cx="79208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s-MX" sz="2400" b="1" dirty="0" smtClean="0"/>
              <a:t>Dr. Enrique Rodríguez de la Colina</a:t>
            </a:r>
          </a:p>
          <a:p>
            <a:pPr marL="640080" lvl="1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s-MX" sz="2400" dirty="0" smtClean="0"/>
              <a:t>Diseñador, coordinador e </a:t>
            </a:r>
            <a:r>
              <a:rPr lang="es-MX" sz="2400" b="1" i="1" dirty="0" smtClean="0"/>
              <a:t>integrador</a:t>
            </a:r>
            <a:r>
              <a:rPr lang="es-MX" sz="2400" dirty="0" smtClean="0"/>
              <a:t> del proyecto además de hacer investigación en monitorización (</a:t>
            </a:r>
            <a:r>
              <a:rPr lang="es-MX" sz="2400" dirty="0" err="1" smtClean="0"/>
              <a:t>sensado</a:t>
            </a:r>
            <a:r>
              <a:rPr lang="es-MX" sz="2400" dirty="0" smtClean="0"/>
              <a:t>), toma de decisiones y aplicaciones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9470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rnesto\Desktop\Presentacion ITA 11\Images\fondo_u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40" y="3356992"/>
            <a:ext cx="7057620" cy="2756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6" y="-171400"/>
            <a:ext cx="8077200" cy="1143000"/>
          </a:xfrm>
        </p:spPr>
        <p:txBody>
          <a:bodyPr/>
          <a:lstStyle/>
          <a:p>
            <a:pPr marL="609600" indent="-609600"/>
            <a:r>
              <a:rPr lang="es-MX" sz="4800" dirty="0" smtClean="0"/>
              <a:t>Proyectos de Investigación </a:t>
            </a:r>
            <a:r>
              <a:rPr lang="es-MX" sz="4800" dirty="0" err="1" smtClean="0"/>
              <a:t>RyT</a:t>
            </a:r>
            <a:endParaRPr lang="es-MX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388424" cy="2922850"/>
          </a:xfrm>
        </p:spPr>
        <p:txBody>
          <a:bodyPr>
            <a:noAutofit/>
          </a:bodyPr>
          <a:lstStyle/>
          <a:p>
            <a:pPr marL="769620" indent="-609600">
              <a:buFont typeface="Wingdings" pitchFamily="2" charset="2"/>
              <a:buChar char="q"/>
            </a:pPr>
            <a:r>
              <a:rPr lang="es-MX" sz="2800" dirty="0" smtClean="0"/>
              <a:t>Varios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800" dirty="0" err="1" smtClean="0"/>
              <a:t>Paralelización</a:t>
            </a:r>
            <a:r>
              <a:rPr lang="es-MX" sz="2800" dirty="0" smtClean="0"/>
              <a:t> del espectro, códigos CRC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800" dirty="0" smtClean="0"/>
              <a:t>Desarrollo con antenas inteligentes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2800" dirty="0" smtClean="0"/>
              <a:t>Procesamiento digital de señales para detección de espectro</a:t>
            </a:r>
          </a:p>
          <a:p>
            <a:pPr marL="1346420" lvl="1" indent="-609600">
              <a:lnSpc>
                <a:spcPct val="80000"/>
              </a:lnSpc>
              <a:buFont typeface="Wingdings" pitchFamily="2" charset="2"/>
              <a:buChar char="q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dirty="0" smtClean="0"/>
              <a:t>Analysis of traffic over </a:t>
            </a:r>
            <a:r>
              <a:rPr lang="en-US" sz="2800" dirty="0" err="1" smtClean="0"/>
              <a:t>Intersatellite</a:t>
            </a:r>
            <a:r>
              <a:rPr lang="en-US" sz="2800" dirty="0" smtClean="0"/>
              <a:t> Parallel Free Space Photonics</a:t>
            </a:r>
            <a:endParaRPr lang="es-MX" sz="2800" dirty="0" smtClean="0"/>
          </a:p>
          <a:p>
            <a:endParaRPr lang="es-MX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45 Grupo"/>
          <p:cNvGrpSpPr>
            <a:grpSpLocks/>
          </p:cNvGrpSpPr>
          <p:nvPr/>
        </p:nvGrpSpPr>
        <p:grpSpPr bwMode="auto">
          <a:xfrm>
            <a:off x="827584" y="4221088"/>
            <a:ext cx="6954539" cy="2318084"/>
            <a:chOff x="785786" y="3786190"/>
            <a:chExt cx="7929618" cy="278608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4071942"/>
              <a:ext cx="3168650" cy="233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35 Imagen" descr="analizadorespectr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3786190"/>
              <a:ext cx="3751394" cy="272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38 Conector recto"/>
            <p:cNvCxnSpPr/>
            <p:nvPr/>
          </p:nvCxnSpPr>
          <p:spPr>
            <a:xfrm rot="10800000">
              <a:off x="3929058" y="4071942"/>
              <a:ext cx="1500198" cy="14287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40 Conector recto"/>
            <p:cNvCxnSpPr/>
            <p:nvPr/>
          </p:nvCxnSpPr>
          <p:spPr>
            <a:xfrm rot="10800000" flipV="1">
              <a:off x="3929058" y="5143512"/>
              <a:ext cx="2571768" cy="12144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43 Rectángulo"/>
            <p:cNvSpPr/>
            <p:nvPr/>
          </p:nvSpPr>
          <p:spPr>
            <a:xfrm>
              <a:off x="4643438" y="6429396"/>
              <a:ext cx="407196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1588">
              <a:off x="5573218" y="4280844"/>
              <a:ext cx="933329" cy="78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169175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2756</TotalTime>
  <Words>474</Words>
  <Application>Microsoft Office PowerPoint</Application>
  <PresentationFormat>Presentación en pantalla (4:3)</PresentationFormat>
  <Paragraphs>138</Paragraphs>
  <Slides>15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Adjacency</vt:lpstr>
      <vt:lpstr>Diapositiva 1</vt:lpstr>
      <vt:lpstr>Colaboración UAM-AEM</vt:lpstr>
      <vt:lpstr>Colaboración UAM-AEM</vt:lpstr>
      <vt:lpstr>Colaboración UAM-AEM</vt:lpstr>
      <vt:lpstr>Proyectos de Investigación Área de Redes y Telecom (RyT)</vt:lpstr>
      <vt:lpstr>Proyectos de Investigación Área RyT</vt:lpstr>
      <vt:lpstr>Colaboraciones en CRN</vt:lpstr>
      <vt:lpstr>Colaboraciones en CRN</vt:lpstr>
      <vt:lpstr>Proyectos de Investigación RyT</vt:lpstr>
      <vt:lpstr>Docencia licenciatura y posgrados de la división</vt:lpstr>
      <vt:lpstr>TestBED</vt:lpstr>
      <vt:lpstr>Docencia e Investigación</vt:lpstr>
      <vt:lpstr>Trabajo futuro </vt:lpstr>
      <vt:lpstr>Trabajo futuro (se busca colaboración en)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Operación de un Banco de Pruebas para un Sistema de Radios Cognitivos</dc:title>
  <dc:creator>Ernesto Carrillo</dc:creator>
  <cp:lastModifiedBy>uampro</cp:lastModifiedBy>
  <cp:revision>174</cp:revision>
  <dcterms:created xsi:type="dcterms:W3CDTF">2011-10-10T03:18:12Z</dcterms:created>
  <dcterms:modified xsi:type="dcterms:W3CDTF">2012-08-13T22:24:22Z</dcterms:modified>
</cp:coreProperties>
</file>