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26" r:id="rId2"/>
  </p:sldMasterIdLst>
  <p:notesMasterIdLst>
    <p:notesMasterId r:id="rId29"/>
  </p:notesMasterIdLst>
  <p:handoutMasterIdLst>
    <p:handoutMasterId r:id="rId30"/>
  </p:handoutMasterIdLst>
  <p:sldIdLst>
    <p:sldId id="338" r:id="rId3"/>
    <p:sldId id="407" r:id="rId4"/>
    <p:sldId id="449" r:id="rId5"/>
    <p:sldId id="416" r:id="rId6"/>
    <p:sldId id="442" r:id="rId7"/>
    <p:sldId id="445" r:id="rId8"/>
    <p:sldId id="432" r:id="rId9"/>
    <p:sldId id="426" r:id="rId10"/>
    <p:sldId id="450" r:id="rId11"/>
    <p:sldId id="451" r:id="rId12"/>
    <p:sldId id="439" r:id="rId13"/>
    <p:sldId id="428" r:id="rId14"/>
    <p:sldId id="431" r:id="rId15"/>
    <p:sldId id="437" r:id="rId16"/>
    <p:sldId id="427" r:id="rId17"/>
    <p:sldId id="446" r:id="rId18"/>
    <p:sldId id="447" r:id="rId19"/>
    <p:sldId id="448" r:id="rId20"/>
    <p:sldId id="434" r:id="rId21"/>
    <p:sldId id="436" r:id="rId22"/>
    <p:sldId id="433" r:id="rId23"/>
    <p:sldId id="435" r:id="rId24"/>
    <p:sldId id="444" r:id="rId25"/>
    <p:sldId id="425" r:id="rId26"/>
    <p:sldId id="452" r:id="rId27"/>
    <p:sldId id="441" r:id="rId28"/>
  </p:sldIdLst>
  <p:sldSz cx="9144000" cy="6858000" type="screen4x3"/>
  <p:notesSz cx="6954838" cy="93091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1600" b="1" kern="1200">
        <a:solidFill>
          <a:srgbClr val="000066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600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FF0000"/>
    <a:srgbClr val="040400"/>
    <a:srgbClr val="F8FC4A"/>
    <a:srgbClr val="ACB412"/>
    <a:srgbClr val="C69B7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82" autoAdjust="0"/>
    <p:restoredTop sz="98535" autoAdjust="0"/>
  </p:normalViewPr>
  <p:slideViewPr>
    <p:cSldViewPr>
      <p:cViewPr>
        <p:scale>
          <a:sx n="80" d="100"/>
          <a:sy n="80" d="100"/>
        </p:scale>
        <p:origin x="-1380" y="-636"/>
      </p:cViewPr>
      <p:guideLst>
        <p:guide orient="horz" pos="238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0" d="100"/>
          <a:sy n="150" d="100"/>
        </p:scale>
        <p:origin x="-468" y="1800"/>
      </p:cViewPr>
      <p:guideLst>
        <p:guide orient="horz" pos="2932"/>
        <p:guide pos="21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71DCB-13DE-4B61-B0CA-8DAF1E426F4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CFEFB92-4928-46D3-894E-E5B9AA50947E}">
      <dgm:prSet phldrT="[Texto]" custT="1"/>
      <dgm:spPr/>
      <dgm:t>
        <a:bodyPr/>
        <a:lstStyle/>
        <a:p>
          <a:r>
            <a:rPr lang="es-MX" sz="2000" dirty="0" smtClean="0"/>
            <a:t>Dirección General</a:t>
          </a:r>
          <a:endParaRPr lang="es-MX" sz="2000" dirty="0"/>
        </a:p>
      </dgm:t>
    </dgm:pt>
    <dgm:pt modelId="{F54DF7CF-2151-4CA0-B170-C0C4EDE6CC0C}" type="parTrans" cxnId="{A1205971-8791-4CCC-8242-3D629116405D}">
      <dgm:prSet/>
      <dgm:spPr/>
      <dgm:t>
        <a:bodyPr/>
        <a:lstStyle/>
        <a:p>
          <a:endParaRPr lang="es-MX"/>
        </a:p>
      </dgm:t>
    </dgm:pt>
    <dgm:pt modelId="{0577E7FE-37E5-415F-A037-9147862C50A4}" type="sibTrans" cxnId="{A1205971-8791-4CCC-8242-3D629116405D}">
      <dgm:prSet/>
      <dgm:spPr/>
      <dgm:t>
        <a:bodyPr/>
        <a:lstStyle/>
        <a:p>
          <a:endParaRPr lang="es-MX"/>
        </a:p>
      </dgm:t>
    </dgm:pt>
    <dgm:pt modelId="{9844347D-7584-4012-8A05-C0E6A9C1FF60}">
      <dgm:prSet phldrT="[Texto]" custT="1"/>
      <dgm:spPr/>
      <dgm:t>
        <a:bodyPr/>
        <a:lstStyle/>
        <a:p>
          <a:r>
            <a:rPr lang="es-MX" sz="2000" dirty="0" smtClean="0"/>
            <a:t>Secretaría de Investigación y Posgrado</a:t>
          </a:r>
          <a:endParaRPr lang="es-MX" sz="2000" dirty="0"/>
        </a:p>
      </dgm:t>
    </dgm:pt>
    <dgm:pt modelId="{7E5FF0DF-5593-4A86-81A2-ADC11DF82500}" type="parTrans" cxnId="{FA4E692F-D323-48CA-BAA8-01F1BF58F797}">
      <dgm:prSet/>
      <dgm:spPr/>
      <dgm:t>
        <a:bodyPr/>
        <a:lstStyle/>
        <a:p>
          <a:endParaRPr lang="es-MX"/>
        </a:p>
      </dgm:t>
    </dgm:pt>
    <dgm:pt modelId="{A18911BD-6C63-415F-ABF3-6A4CFB19DAE7}" type="sibTrans" cxnId="{FA4E692F-D323-48CA-BAA8-01F1BF58F797}">
      <dgm:prSet/>
      <dgm:spPr/>
      <dgm:t>
        <a:bodyPr/>
        <a:lstStyle/>
        <a:p>
          <a:endParaRPr lang="es-MX"/>
        </a:p>
      </dgm:t>
    </dgm:pt>
    <dgm:pt modelId="{86017FF9-4341-4506-95C9-FF3AC9576BB6}">
      <dgm:prSet phldrT="[Texto]" custT="1"/>
      <dgm:spPr/>
      <dgm:t>
        <a:bodyPr/>
        <a:lstStyle/>
        <a:p>
          <a:r>
            <a:rPr lang="es-MX" sz="2000" dirty="0" smtClean="0"/>
            <a:t>Dirección de Posgrado</a:t>
          </a:r>
          <a:endParaRPr lang="es-MX" sz="2000" dirty="0"/>
        </a:p>
      </dgm:t>
    </dgm:pt>
    <dgm:pt modelId="{D520FCAA-2784-4D30-9847-88BDFDAB933D}" type="parTrans" cxnId="{2EDB6B99-E589-47D3-822C-A47E4BD62674}">
      <dgm:prSet/>
      <dgm:spPr/>
      <dgm:t>
        <a:bodyPr/>
        <a:lstStyle/>
        <a:p>
          <a:endParaRPr lang="es-MX"/>
        </a:p>
      </dgm:t>
    </dgm:pt>
    <dgm:pt modelId="{92C25976-0F71-469E-A777-2F5ACC691CB3}" type="sibTrans" cxnId="{2EDB6B99-E589-47D3-822C-A47E4BD62674}">
      <dgm:prSet/>
      <dgm:spPr/>
      <dgm:t>
        <a:bodyPr/>
        <a:lstStyle/>
        <a:p>
          <a:endParaRPr lang="es-MX"/>
        </a:p>
      </dgm:t>
    </dgm:pt>
    <dgm:pt modelId="{2D0E9CF7-74BB-426A-93BE-327206E45DAF}">
      <dgm:prSet phldrT="[Texto]" custT="1"/>
      <dgm:spPr/>
      <dgm:t>
        <a:bodyPr/>
        <a:lstStyle/>
        <a:p>
          <a:r>
            <a:rPr lang="es-MX" sz="1800" dirty="0" smtClean="0"/>
            <a:t>Coordinación de Redes de Investigación</a:t>
          </a:r>
          <a:endParaRPr lang="es-MX" sz="1800" dirty="0"/>
        </a:p>
      </dgm:t>
    </dgm:pt>
    <dgm:pt modelId="{DA68F56A-5A32-4496-9143-3141F1692F03}" type="parTrans" cxnId="{D15D8B6E-2B8B-4252-BDCB-DE97D04BC57D}">
      <dgm:prSet/>
      <dgm:spPr/>
      <dgm:t>
        <a:bodyPr/>
        <a:lstStyle/>
        <a:p>
          <a:endParaRPr lang="es-MX"/>
        </a:p>
      </dgm:t>
    </dgm:pt>
    <dgm:pt modelId="{6A5F848D-0071-4F51-93D4-9AF10C02594B}" type="sibTrans" cxnId="{D15D8B6E-2B8B-4252-BDCB-DE97D04BC57D}">
      <dgm:prSet/>
      <dgm:spPr/>
      <dgm:t>
        <a:bodyPr/>
        <a:lstStyle/>
        <a:p>
          <a:endParaRPr lang="es-MX"/>
        </a:p>
      </dgm:t>
    </dgm:pt>
    <dgm:pt modelId="{F91F112B-49B1-4D3C-B68C-7748A750591B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dirty="0" smtClean="0"/>
            <a:t>Dirección de Investigación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dirty="0"/>
        </a:p>
      </dgm:t>
    </dgm:pt>
    <dgm:pt modelId="{50EDC60A-5B9F-4B18-B228-5F7D1BD1DB88}" type="parTrans" cxnId="{97BA22A6-E05B-4B93-8081-2DFE073D617A}">
      <dgm:prSet/>
      <dgm:spPr/>
      <dgm:t>
        <a:bodyPr/>
        <a:lstStyle/>
        <a:p>
          <a:endParaRPr lang="es-MX"/>
        </a:p>
      </dgm:t>
    </dgm:pt>
    <dgm:pt modelId="{88762ECB-735E-49A3-AD80-9383AF0A0047}" type="sibTrans" cxnId="{97BA22A6-E05B-4B93-8081-2DFE073D617A}">
      <dgm:prSet/>
      <dgm:spPr/>
      <dgm:t>
        <a:bodyPr/>
        <a:lstStyle/>
        <a:p>
          <a:endParaRPr lang="es-MX"/>
        </a:p>
      </dgm:t>
    </dgm:pt>
    <dgm:pt modelId="{F7D5CBB3-1559-43BE-AE37-82AD4D9ABD58}" type="pres">
      <dgm:prSet presAssocID="{4F971DCB-13DE-4B61-B0CA-8DAF1E426F4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A60D484D-60AD-4542-86A3-336E425B26B2}" type="pres">
      <dgm:prSet presAssocID="{7CFEFB92-4928-46D3-894E-E5B9AA50947E}" presName="hierRoot1" presStyleCnt="0"/>
      <dgm:spPr/>
    </dgm:pt>
    <dgm:pt modelId="{CD9DC22D-22BD-432E-9758-64BAB139302A}" type="pres">
      <dgm:prSet presAssocID="{7CFEFB92-4928-46D3-894E-E5B9AA50947E}" presName="composite" presStyleCnt="0"/>
      <dgm:spPr/>
    </dgm:pt>
    <dgm:pt modelId="{5BC6AC1E-89C6-46CB-979E-532DE52BCF5C}" type="pres">
      <dgm:prSet presAssocID="{7CFEFB92-4928-46D3-894E-E5B9AA50947E}" presName="background" presStyleLbl="node0" presStyleIdx="0" presStyleCnt="1"/>
      <dgm:spPr/>
    </dgm:pt>
    <dgm:pt modelId="{67265ABD-64B8-4DE2-8C9C-6604C542D340}" type="pres">
      <dgm:prSet presAssocID="{7CFEFB92-4928-46D3-894E-E5B9AA50947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C741C8-D76A-4231-892F-3FB3D342733A}" type="pres">
      <dgm:prSet presAssocID="{7CFEFB92-4928-46D3-894E-E5B9AA50947E}" presName="hierChild2" presStyleCnt="0"/>
      <dgm:spPr/>
    </dgm:pt>
    <dgm:pt modelId="{4B56AF38-CDD0-42E7-B578-D6800FFB8773}" type="pres">
      <dgm:prSet presAssocID="{7E5FF0DF-5593-4A86-81A2-ADC11DF82500}" presName="Name10" presStyleLbl="parChTrans1D2" presStyleIdx="0" presStyleCnt="1"/>
      <dgm:spPr/>
      <dgm:t>
        <a:bodyPr/>
        <a:lstStyle/>
        <a:p>
          <a:endParaRPr lang="es-MX"/>
        </a:p>
      </dgm:t>
    </dgm:pt>
    <dgm:pt modelId="{A0CB0099-4743-4F26-81FE-196668F7C337}" type="pres">
      <dgm:prSet presAssocID="{9844347D-7584-4012-8A05-C0E6A9C1FF60}" presName="hierRoot2" presStyleCnt="0"/>
      <dgm:spPr/>
    </dgm:pt>
    <dgm:pt modelId="{712B799C-7BA1-48BB-8207-4E217F066D41}" type="pres">
      <dgm:prSet presAssocID="{9844347D-7584-4012-8A05-C0E6A9C1FF60}" presName="composite2" presStyleCnt="0"/>
      <dgm:spPr/>
    </dgm:pt>
    <dgm:pt modelId="{CD515BAF-ED53-44CB-BF82-D2CB3B3C9E23}" type="pres">
      <dgm:prSet presAssocID="{9844347D-7584-4012-8A05-C0E6A9C1FF60}" presName="background2" presStyleLbl="node2" presStyleIdx="0" presStyleCnt="1"/>
      <dgm:spPr/>
    </dgm:pt>
    <dgm:pt modelId="{A7E42015-E0E3-43BE-8054-35B13D098331}" type="pres">
      <dgm:prSet presAssocID="{9844347D-7584-4012-8A05-C0E6A9C1FF6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3A8171F-B57C-4040-996B-A7E52492B37D}" type="pres">
      <dgm:prSet presAssocID="{9844347D-7584-4012-8A05-C0E6A9C1FF60}" presName="hierChild3" presStyleCnt="0"/>
      <dgm:spPr/>
    </dgm:pt>
    <dgm:pt modelId="{D9FA0501-070D-496B-9B18-27384479D99F}" type="pres">
      <dgm:prSet presAssocID="{D520FCAA-2784-4D30-9847-88BDFDAB933D}" presName="Name17" presStyleLbl="parChTrans1D3" presStyleIdx="0" presStyleCnt="3"/>
      <dgm:spPr/>
      <dgm:t>
        <a:bodyPr/>
        <a:lstStyle/>
        <a:p>
          <a:endParaRPr lang="es-MX"/>
        </a:p>
      </dgm:t>
    </dgm:pt>
    <dgm:pt modelId="{5B7CD4D9-034C-447D-AEFF-736C3AD19377}" type="pres">
      <dgm:prSet presAssocID="{86017FF9-4341-4506-95C9-FF3AC9576BB6}" presName="hierRoot3" presStyleCnt="0"/>
      <dgm:spPr/>
    </dgm:pt>
    <dgm:pt modelId="{A37E7CB1-7408-4277-B550-E30E7C4D26FB}" type="pres">
      <dgm:prSet presAssocID="{86017FF9-4341-4506-95C9-FF3AC9576BB6}" presName="composite3" presStyleCnt="0"/>
      <dgm:spPr/>
    </dgm:pt>
    <dgm:pt modelId="{645BAC70-221B-4DAB-84FA-3E13612B3C2B}" type="pres">
      <dgm:prSet presAssocID="{86017FF9-4341-4506-95C9-FF3AC9576BB6}" presName="background3" presStyleLbl="node3" presStyleIdx="0" presStyleCnt="3"/>
      <dgm:spPr/>
      <dgm:t>
        <a:bodyPr/>
        <a:lstStyle/>
        <a:p>
          <a:endParaRPr lang="es-MX"/>
        </a:p>
      </dgm:t>
    </dgm:pt>
    <dgm:pt modelId="{F82D8967-EF7A-4A02-ACB3-324606D91F07}" type="pres">
      <dgm:prSet presAssocID="{86017FF9-4341-4506-95C9-FF3AC9576BB6}" presName="text3" presStyleLbl="fgAcc3" presStyleIdx="0" presStyleCnt="3" custScaleX="93040" custScaleY="7482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0B68BD2-6879-4956-8F6C-B934E244D277}" type="pres">
      <dgm:prSet presAssocID="{86017FF9-4341-4506-95C9-FF3AC9576BB6}" presName="hierChild4" presStyleCnt="0"/>
      <dgm:spPr/>
    </dgm:pt>
    <dgm:pt modelId="{44B0465F-F656-4666-988C-6DC42EB822A5}" type="pres">
      <dgm:prSet presAssocID="{50EDC60A-5B9F-4B18-B228-5F7D1BD1DB88}" presName="Name17" presStyleLbl="parChTrans1D3" presStyleIdx="1" presStyleCnt="3"/>
      <dgm:spPr/>
      <dgm:t>
        <a:bodyPr/>
        <a:lstStyle/>
        <a:p>
          <a:endParaRPr lang="es-MX"/>
        </a:p>
      </dgm:t>
    </dgm:pt>
    <dgm:pt modelId="{89C437A2-1D5D-45A0-B922-EB44B35C2F92}" type="pres">
      <dgm:prSet presAssocID="{F91F112B-49B1-4D3C-B68C-7748A750591B}" presName="hierRoot3" presStyleCnt="0"/>
      <dgm:spPr/>
    </dgm:pt>
    <dgm:pt modelId="{37714251-8A37-4E6B-9541-E435F522617D}" type="pres">
      <dgm:prSet presAssocID="{F91F112B-49B1-4D3C-B68C-7748A750591B}" presName="composite3" presStyleCnt="0"/>
      <dgm:spPr/>
    </dgm:pt>
    <dgm:pt modelId="{6D20BF55-7B59-415A-A1EE-E9EDA7D37F21}" type="pres">
      <dgm:prSet presAssocID="{F91F112B-49B1-4D3C-B68C-7748A750591B}" presName="background3" presStyleLbl="node3" presStyleIdx="1" presStyleCnt="3"/>
      <dgm:spPr/>
    </dgm:pt>
    <dgm:pt modelId="{A31374CC-394F-4B32-8CE9-2EC9DDB75E6F}" type="pres">
      <dgm:prSet presAssocID="{F91F112B-49B1-4D3C-B68C-7748A750591B}" presName="text3" presStyleLbl="fgAcc3" presStyleIdx="1" presStyleCnt="3" custScaleX="87699" custScaleY="6932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D2521DD3-CC57-44E5-B9FF-BD4B32F6073B}" type="pres">
      <dgm:prSet presAssocID="{F91F112B-49B1-4D3C-B68C-7748A750591B}" presName="hierChild4" presStyleCnt="0"/>
      <dgm:spPr/>
    </dgm:pt>
    <dgm:pt modelId="{899737D3-5985-4D12-AAB5-98700C37B49D}" type="pres">
      <dgm:prSet presAssocID="{DA68F56A-5A32-4496-9143-3141F1692F03}" presName="Name17" presStyleLbl="parChTrans1D3" presStyleIdx="2" presStyleCnt="3"/>
      <dgm:spPr/>
      <dgm:t>
        <a:bodyPr/>
        <a:lstStyle/>
        <a:p>
          <a:endParaRPr lang="es-MX"/>
        </a:p>
      </dgm:t>
    </dgm:pt>
    <dgm:pt modelId="{A3F35D60-F03A-46DA-BA7E-0999AED59D24}" type="pres">
      <dgm:prSet presAssocID="{2D0E9CF7-74BB-426A-93BE-327206E45DAF}" presName="hierRoot3" presStyleCnt="0"/>
      <dgm:spPr/>
    </dgm:pt>
    <dgm:pt modelId="{1AF0F9A6-F8E5-4067-9204-96BA8CE186EB}" type="pres">
      <dgm:prSet presAssocID="{2D0E9CF7-74BB-426A-93BE-327206E45DAF}" presName="composite3" presStyleCnt="0"/>
      <dgm:spPr/>
    </dgm:pt>
    <dgm:pt modelId="{E7339F4A-71BB-43C6-9B03-8DF3B43641F6}" type="pres">
      <dgm:prSet presAssocID="{2D0E9CF7-74BB-426A-93BE-327206E45DAF}" presName="background3" presStyleLbl="node3" presStyleIdx="2" presStyleCnt="3"/>
      <dgm:spPr/>
    </dgm:pt>
    <dgm:pt modelId="{02582C6B-920D-4C54-B146-E2601A593522}" type="pres">
      <dgm:prSet presAssocID="{2D0E9CF7-74BB-426A-93BE-327206E45DAF}" presName="text3" presStyleLbl="fgAcc3" presStyleIdx="2" presStyleCnt="3" custScaleX="96513" custScaleY="83477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080CD13-CDB1-455C-B739-9557272CC143}" type="pres">
      <dgm:prSet presAssocID="{2D0E9CF7-74BB-426A-93BE-327206E45DAF}" presName="hierChild4" presStyleCnt="0"/>
      <dgm:spPr/>
    </dgm:pt>
  </dgm:ptLst>
  <dgm:cxnLst>
    <dgm:cxn modelId="{CD6B709B-B128-46C5-968B-B7DD906BE243}" type="presOf" srcId="{D520FCAA-2784-4D30-9847-88BDFDAB933D}" destId="{D9FA0501-070D-496B-9B18-27384479D99F}" srcOrd="0" destOrd="0" presId="urn:microsoft.com/office/officeart/2005/8/layout/hierarchy1"/>
    <dgm:cxn modelId="{4FC387FF-B18A-44A1-8F88-91FB42A20A8D}" type="presOf" srcId="{4F971DCB-13DE-4B61-B0CA-8DAF1E426F40}" destId="{F7D5CBB3-1559-43BE-AE37-82AD4D9ABD58}" srcOrd="0" destOrd="0" presId="urn:microsoft.com/office/officeart/2005/8/layout/hierarchy1"/>
    <dgm:cxn modelId="{97BA22A6-E05B-4B93-8081-2DFE073D617A}" srcId="{9844347D-7584-4012-8A05-C0E6A9C1FF60}" destId="{F91F112B-49B1-4D3C-B68C-7748A750591B}" srcOrd="1" destOrd="0" parTransId="{50EDC60A-5B9F-4B18-B228-5F7D1BD1DB88}" sibTransId="{88762ECB-735E-49A3-AD80-9383AF0A0047}"/>
    <dgm:cxn modelId="{D5CDF6B2-3583-4926-9741-48C278551819}" type="presOf" srcId="{86017FF9-4341-4506-95C9-FF3AC9576BB6}" destId="{F82D8967-EF7A-4A02-ACB3-324606D91F07}" srcOrd="0" destOrd="0" presId="urn:microsoft.com/office/officeart/2005/8/layout/hierarchy1"/>
    <dgm:cxn modelId="{DBEDA636-693D-4452-B5C1-6AD97D3E5928}" type="presOf" srcId="{7E5FF0DF-5593-4A86-81A2-ADC11DF82500}" destId="{4B56AF38-CDD0-42E7-B578-D6800FFB8773}" srcOrd="0" destOrd="0" presId="urn:microsoft.com/office/officeart/2005/8/layout/hierarchy1"/>
    <dgm:cxn modelId="{A1205971-8791-4CCC-8242-3D629116405D}" srcId="{4F971DCB-13DE-4B61-B0CA-8DAF1E426F40}" destId="{7CFEFB92-4928-46D3-894E-E5B9AA50947E}" srcOrd="0" destOrd="0" parTransId="{F54DF7CF-2151-4CA0-B170-C0C4EDE6CC0C}" sibTransId="{0577E7FE-37E5-415F-A037-9147862C50A4}"/>
    <dgm:cxn modelId="{D3133241-48A6-42AF-A254-B23DEA606D86}" type="presOf" srcId="{9844347D-7584-4012-8A05-C0E6A9C1FF60}" destId="{A7E42015-E0E3-43BE-8054-35B13D098331}" srcOrd="0" destOrd="0" presId="urn:microsoft.com/office/officeart/2005/8/layout/hierarchy1"/>
    <dgm:cxn modelId="{D15D8B6E-2B8B-4252-BDCB-DE97D04BC57D}" srcId="{9844347D-7584-4012-8A05-C0E6A9C1FF60}" destId="{2D0E9CF7-74BB-426A-93BE-327206E45DAF}" srcOrd="2" destOrd="0" parTransId="{DA68F56A-5A32-4496-9143-3141F1692F03}" sibTransId="{6A5F848D-0071-4F51-93D4-9AF10C02594B}"/>
    <dgm:cxn modelId="{60124219-8BC3-4FAD-84A0-B35BA3D226A1}" type="presOf" srcId="{2D0E9CF7-74BB-426A-93BE-327206E45DAF}" destId="{02582C6B-920D-4C54-B146-E2601A593522}" srcOrd="0" destOrd="0" presId="urn:microsoft.com/office/officeart/2005/8/layout/hierarchy1"/>
    <dgm:cxn modelId="{0EA995C1-9D0E-4588-B1E1-6788FFD19869}" type="presOf" srcId="{50EDC60A-5B9F-4B18-B228-5F7D1BD1DB88}" destId="{44B0465F-F656-4666-988C-6DC42EB822A5}" srcOrd="0" destOrd="0" presId="urn:microsoft.com/office/officeart/2005/8/layout/hierarchy1"/>
    <dgm:cxn modelId="{F360759A-DC74-4081-8A7B-61038326A089}" type="presOf" srcId="{7CFEFB92-4928-46D3-894E-E5B9AA50947E}" destId="{67265ABD-64B8-4DE2-8C9C-6604C542D340}" srcOrd="0" destOrd="0" presId="urn:microsoft.com/office/officeart/2005/8/layout/hierarchy1"/>
    <dgm:cxn modelId="{FA4E692F-D323-48CA-BAA8-01F1BF58F797}" srcId="{7CFEFB92-4928-46D3-894E-E5B9AA50947E}" destId="{9844347D-7584-4012-8A05-C0E6A9C1FF60}" srcOrd="0" destOrd="0" parTransId="{7E5FF0DF-5593-4A86-81A2-ADC11DF82500}" sibTransId="{A18911BD-6C63-415F-ABF3-6A4CFB19DAE7}"/>
    <dgm:cxn modelId="{2EDB6B99-E589-47D3-822C-A47E4BD62674}" srcId="{9844347D-7584-4012-8A05-C0E6A9C1FF60}" destId="{86017FF9-4341-4506-95C9-FF3AC9576BB6}" srcOrd="0" destOrd="0" parTransId="{D520FCAA-2784-4D30-9847-88BDFDAB933D}" sibTransId="{92C25976-0F71-469E-A777-2F5ACC691CB3}"/>
    <dgm:cxn modelId="{A7574922-212D-4CDF-8C66-83E57E8E8F28}" type="presOf" srcId="{F91F112B-49B1-4D3C-B68C-7748A750591B}" destId="{A31374CC-394F-4B32-8CE9-2EC9DDB75E6F}" srcOrd="0" destOrd="0" presId="urn:microsoft.com/office/officeart/2005/8/layout/hierarchy1"/>
    <dgm:cxn modelId="{FBEC52E9-466B-4494-A20A-6D3752C1A397}" type="presOf" srcId="{DA68F56A-5A32-4496-9143-3141F1692F03}" destId="{899737D3-5985-4D12-AAB5-98700C37B49D}" srcOrd="0" destOrd="0" presId="urn:microsoft.com/office/officeart/2005/8/layout/hierarchy1"/>
    <dgm:cxn modelId="{17E145A9-113A-4274-A96D-D26B7DE93492}" type="presParOf" srcId="{F7D5CBB3-1559-43BE-AE37-82AD4D9ABD58}" destId="{A60D484D-60AD-4542-86A3-336E425B26B2}" srcOrd="0" destOrd="0" presId="urn:microsoft.com/office/officeart/2005/8/layout/hierarchy1"/>
    <dgm:cxn modelId="{0B3ED9A2-08B3-469A-AA9C-11F06DCF88D2}" type="presParOf" srcId="{A60D484D-60AD-4542-86A3-336E425B26B2}" destId="{CD9DC22D-22BD-432E-9758-64BAB139302A}" srcOrd="0" destOrd="0" presId="urn:microsoft.com/office/officeart/2005/8/layout/hierarchy1"/>
    <dgm:cxn modelId="{4DC585E2-B712-4AA8-BA17-1393F2C21ECF}" type="presParOf" srcId="{CD9DC22D-22BD-432E-9758-64BAB139302A}" destId="{5BC6AC1E-89C6-46CB-979E-532DE52BCF5C}" srcOrd="0" destOrd="0" presId="urn:microsoft.com/office/officeart/2005/8/layout/hierarchy1"/>
    <dgm:cxn modelId="{A0A1D493-99DD-40A0-AB2A-08582741DEE3}" type="presParOf" srcId="{CD9DC22D-22BD-432E-9758-64BAB139302A}" destId="{67265ABD-64B8-4DE2-8C9C-6604C542D340}" srcOrd="1" destOrd="0" presId="urn:microsoft.com/office/officeart/2005/8/layout/hierarchy1"/>
    <dgm:cxn modelId="{E7827474-FF14-4151-9390-89D71F259744}" type="presParOf" srcId="{A60D484D-60AD-4542-86A3-336E425B26B2}" destId="{C3C741C8-D76A-4231-892F-3FB3D342733A}" srcOrd="1" destOrd="0" presId="urn:microsoft.com/office/officeart/2005/8/layout/hierarchy1"/>
    <dgm:cxn modelId="{23F1A141-48BA-44C5-B5AA-1983FFB06C2B}" type="presParOf" srcId="{C3C741C8-D76A-4231-892F-3FB3D342733A}" destId="{4B56AF38-CDD0-42E7-B578-D6800FFB8773}" srcOrd="0" destOrd="0" presId="urn:microsoft.com/office/officeart/2005/8/layout/hierarchy1"/>
    <dgm:cxn modelId="{142FA4C5-CAE0-410C-87AD-5DA2DFE6E3C0}" type="presParOf" srcId="{C3C741C8-D76A-4231-892F-3FB3D342733A}" destId="{A0CB0099-4743-4F26-81FE-196668F7C337}" srcOrd="1" destOrd="0" presId="urn:microsoft.com/office/officeart/2005/8/layout/hierarchy1"/>
    <dgm:cxn modelId="{C8F04C9E-0B95-490B-ADA3-C4830A7EFAED}" type="presParOf" srcId="{A0CB0099-4743-4F26-81FE-196668F7C337}" destId="{712B799C-7BA1-48BB-8207-4E217F066D41}" srcOrd="0" destOrd="0" presId="urn:microsoft.com/office/officeart/2005/8/layout/hierarchy1"/>
    <dgm:cxn modelId="{398AC919-2572-4A9C-BFA6-6505DA27B7C0}" type="presParOf" srcId="{712B799C-7BA1-48BB-8207-4E217F066D41}" destId="{CD515BAF-ED53-44CB-BF82-D2CB3B3C9E23}" srcOrd="0" destOrd="0" presId="urn:microsoft.com/office/officeart/2005/8/layout/hierarchy1"/>
    <dgm:cxn modelId="{1B91E671-5B6E-4AD2-A22E-7C065E2BB3AE}" type="presParOf" srcId="{712B799C-7BA1-48BB-8207-4E217F066D41}" destId="{A7E42015-E0E3-43BE-8054-35B13D098331}" srcOrd="1" destOrd="0" presId="urn:microsoft.com/office/officeart/2005/8/layout/hierarchy1"/>
    <dgm:cxn modelId="{66BDB093-B26A-4FB4-AA57-D0B0E91DB48D}" type="presParOf" srcId="{A0CB0099-4743-4F26-81FE-196668F7C337}" destId="{C3A8171F-B57C-4040-996B-A7E52492B37D}" srcOrd="1" destOrd="0" presId="urn:microsoft.com/office/officeart/2005/8/layout/hierarchy1"/>
    <dgm:cxn modelId="{7B125693-96A2-42BE-B976-2C4D1F74A962}" type="presParOf" srcId="{C3A8171F-B57C-4040-996B-A7E52492B37D}" destId="{D9FA0501-070D-496B-9B18-27384479D99F}" srcOrd="0" destOrd="0" presId="urn:microsoft.com/office/officeart/2005/8/layout/hierarchy1"/>
    <dgm:cxn modelId="{E4065160-8F99-4193-A4A2-AE9FAA06BF10}" type="presParOf" srcId="{C3A8171F-B57C-4040-996B-A7E52492B37D}" destId="{5B7CD4D9-034C-447D-AEFF-736C3AD19377}" srcOrd="1" destOrd="0" presId="urn:microsoft.com/office/officeart/2005/8/layout/hierarchy1"/>
    <dgm:cxn modelId="{37E0F2DF-6FE5-4317-8CE2-1DC72362CED2}" type="presParOf" srcId="{5B7CD4D9-034C-447D-AEFF-736C3AD19377}" destId="{A37E7CB1-7408-4277-B550-E30E7C4D26FB}" srcOrd="0" destOrd="0" presId="urn:microsoft.com/office/officeart/2005/8/layout/hierarchy1"/>
    <dgm:cxn modelId="{EF194B8D-9622-42E0-924D-108D71B0F71F}" type="presParOf" srcId="{A37E7CB1-7408-4277-B550-E30E7C4D26FB}" destId="{645BAC70-221B-4DAB-84FA-3E13612B3C2B}" srcOrd="0" destOrd="0" presId="urn:microsoft.com/office/officeart/2005/8/layout/hierarchy1"/>
    <dgm:cxn modelId="{195B902A-6BD4-4AD8-BE15-B573748C3A79}" type="presParOf" srcId="{A37E7CB1-7408-4277-B550-E30E7C4D26FB}" destId="{F82D8967-EF7A-4A02-ACB3-324606D91F07}" srcOrd="1" destOrd="0" presId="urn:microsoft.com/office/officeart/2005/8/layout/hierarchy1"/>
    <dgm:cxn modelId="{8AB95636-DA6A-4567-BF0D-122C09F3D2E9}" type="presParOf" srcId="{5B7CD4D9-034C-447D-AEFF-736C3AD19377}" destId="{50B68BD2-6879-4956-8F6C-B934E244D277}" srcOrd="1" destOrd="0" presId="urn:microsoft.com/office/officeart/2005/8/layout/hierarchy1"/>
    <dgm:cxn modelId="{909A3AB1-3003-42EE-995D-C633A46C9F69}" type="presParOf" srcId="{C3A8171F-B57C-4040-996B-A7E52492B37D}" destId="{44B0465F-F656-4666-988C-6DC42EB822A5}" srcOrd="2" destOrd="0" presId="urn:microsoft.com/office/officeart/2005/8/layout/hierarchy1"/>
    <dgm:cxn modelId="{677F3D72-18E8-41D4-8C9A-33EBEA1CFA0B}" type="presParOf" srcId="{C3A8171F-B57C-4040-996B-A7E52492B37D}" destId="{89C437A2-1D5D-45A0-B922-EB44B35C2F92}" srcOrd="3" destOrd="0" presId="urn:microsoft.com/office/officeart/2005/8/layout/hierarchy1"/>
    <dgm:cxn modelId="{1A33AF7A-30E7-4842-ABCF-A8D60E672065}" type="presParOf" srcId="{89C437A2-1D5D-45A0-B922-EB44B35C2F92}" destId="{37714251-8A37-4E6B-9541-E435F522617D}" srcOrd="0" destOrd="0" presId="urn:microsoft.com/office/officeart/2005/8/layout/hierarchy1"/>
    <dgm:cxn modelId="{552BECBB-486C-4931-97C8-2E0D49B29A0C}" type="presParOf" srcId="{37714251-8A37-4E6B-9541-E435F522617D}" destId="{6D20BF55-7B59-415A-A1EE-E9EDA7D37F21}" srcOrd="0" destOrd="0" presId="urn:microsoft.com/office/officeart/2005/8/layout/hierarchy1"/>
    <dgm:cxn modelId="{BEB5C672-BFB2-45D1-A805-6E92809F62A2}" type="presParOf" srcId="{37714251-8A37-4E6B-9541-E435F522617D}" destId="{A31374CC-394F-4B32-8CE9-2EC9DDB75E6F}" srcOrd="1" destOrd="0" presId="urn:microsoft.com/office/officeart/2005/8/layout/hierarchy1"/>
    <dgm:cxn modelId="{349E4C3D-888E-4F76-AACE-506039C6E508}" type="presParOf" srcId="{89C437A2-1D5D-45A0-B922-EB44B35C2F92}" destId="{D2521DD3-CC57-44E5-B9FF-BD4B32F6073B}" srcOrd="1" destOrd="0" presId="urn:microsoft.com/office/officeart/2005/8/layout/hierarchy1"/>
    <dgm:cxn modelId="{971F65C4-BFAA-47A4-A964-C8201217A5CC}" type="presParOf" srcId="{C3A8171F-B57C-4040-996B-A7E52492B37D}" destId="{899737D3-5985-4D12-AAB5-98700C37B49D}" srcOrd="4" destOrd="0" presId="urn:microsoft.com/office/officeart/2005/8/layout/hierarchy1"/>
    <dgm:cxn modelId="{0B461F25-CA0F-4A2D-B8AF-A2DEB1E4FFDD}" type="presParOf" srcId="{C3A8171F-B57C-4040-996B-A7E52492B37D}" destId="{A3F35D60-F03A-46DA-BA7E-0999AED59D24}" srcOrd="5" destOrd="0" presId="urn:microsoft.com/office/officeart/2005/8/layout/hierarchy1"/>
    <dgm:cxn modelId="{7FC108AE-A16F-4457-B192-2BCE60A31AE4}" type="presParOf" srcId="{A3F35D60-F03A-46DA-BA7E-0999AED59D24}" destId="{1AF0F9A6-F8E5-4067-9204-96BA8CE186EB}" srcOrd="0" destOrd="0" presId="urn:microsoft.com/office/officeart/2005/8/layout/hierarchy1"/>
    <dgm:cxn modelId="{C6EFB117-619B-4B8A-ADC0-7FAEB5D8904B}" type="presParOf" srcId="{1AF0F9A6-F8E5-4067-9204-96BA8CE186EB}" destId="{E7339F4A-71BB-43C6-9B03-8DF3B43641F6}" srcOrd="0" destOrd="0" presId="urn:microsoft.com/office/officeart/2005/8/layout/hierarchy1"/>
    <dgm:cxn modelId="{074C5864-D685-43AB-B198-5D5E1C152B93}" type="presParOf" srcId="{1AF0F9A6-F8E5-4067-9204-96BA8CE186EB}" destId="{02582C6B-920D-4C54-B146-E2601A593522}" srcOrd="1" destOrd="0" presId="urn:microsoft.com/office/officeart/2005/8/layout/hierarchy1"/>
    <dgm:cxn modelId="{E96DFC6B-C4F6-4D4B-BAEE-990113438661}" type="presParOf" srcId="{A3F35D60-F03A-46DA-BA7E-0999AED59D24}" destId="{A080CD13-CDB1-455C-B739-9557272CC14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737D3-5985-4D12-AAB5-98700C37B49D}">
      <dsp:nvSpPr>
        <dsp:cNvPr id="0" name=""/>
        <dsp:cNvSpPr/>
      </dsp:nvSpPr>
      <dsp:spPr>
        <a:xfrm>
          <a:off x="4006907" y="3031373"/>
          <a:ext cx="2186613" cy="564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908"/>
              </a:lnTo>
              <a:lnTo>
                <a:pt x="2186613" y="384908"/>
              </a:lnTo>
              <a:lnTo>
                <a:pt x="2186613" y="564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B0465F-F656-4666-988C-6DC42EB822A5}">
      <dsp:nvSpPr>
        <dsp:cNvPr id="0" name=""/>
        <dsp:cNvSpPr/>
      </dsp:nvSpPr>
      <dsp:spPr>
        <a:xfrm>
          <a:off x="3927462" y="3031373"/>
          <a:ext cx="91440" cy="564819"/>
        </a:xfrm>
        <a:custGeom>
          <a:avLst/>
          <a:gdLst/>
          <a:ahLst/>
          <a:cxnLst/>
          <a:rect l="0" t="0" r="0" b="0"/>
          <a:pathLst>
            <a:path>
              <a:moveTo>
                <a:pt x="79444" y="0"/>
              </a:moveTo>
              <a:lnTo>
                <a:pt x="79444" y="384908"/>
              </a:lnTo>
              <a:lnTo>
                <a:pt x="45720" y="384908"/>
              </a:lnTo>
              <a:lnTo>
                <a:pt x="45720" y="564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A0501-070D-496B-9B18-27384479D99F}">
      <dsp:nvSpPr>
        <dsp:cNvPr id="0" name=""/>
        <dsp:cNvSpPr/>
      </dsp:nvSpPr>
      <dsp:spPr>
        <a:xfrm>
          <a:off x="1786569" y="3031373"/>
          <a:ext cx="2220337" cy="564819"/>
        </a:xfrm>
        <a:custGeom>
          <a:avLst/>
          <a:gdLst/>
          <a:ahLst/>
          <a:cxnLst/>
          <a:rect l="0" t="0" r="0" b="0"/>
          <a:pathLst>
            <a:path>
              <a:moveTo>
                <a:pt x="2220337" y="0"/>
              </a:moveTo>
              <a:lnTo>
                <a:pt x="2220337" y="384908"/>
              </a:lnTo>
              <a:lnTo>
                <a:pt x="0" y="384908"/>
              </a:lnTo>
              <a:lnTo>
                <a:pt x="0" y="56481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56AF38-CDD0-42E7-B578-D6800FFB8773}">
      <dsp:nvSpPr>
        <dsp:cNvPr id="0" name=""/>
        <dsp:cNvSpPr/>
      </dsp:nvSpPr>
      <dsp:spPr>
        <a:xfrm>
          <a:off x="3961187" y="1233337"/>
          <a:ext cx="91440" cy="5648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48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6AC1E-89C6-46CB-979E-532DE52BCF5C}">
      <dsp:nvSpPr>
        <dsp:cNvPr id="0" name=""/>
        <dsp:cNvSpPr/>
      </dsp:nvSpPr>
      <dsp:spPr>
        <a:xfrm>
          <a:off x="3035870" y="121"/>
          <a:ext cx="1942073" cy="1233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265ABD-64B8-4DE2-8C9C-6604C542D340}">
      <dsp:nvSpPr>
        <dsp:cNvPr id="0" name=""/>
        <dsp:cNvSpPr/>
      </dsp:nvSpPr>
      <dsp:spPr>
        <a:xfrm>
          <a:off x="3251656" y="205117"/>
          <a:ext cx="1942073" cy="123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Dirección General</a:t>
          </a:r>
          <a:endParaRPr lang="es-MX" sz="2000" kern="1200" dirty="0"/>
        </a:p>
      </dsp:txBody>
      <dsp:txXfrm>
        <a:off x="3287776" y="241237"/>
        <a:ext cx="1869833" cy="1160976"/>
      </dsp:txXfrm>
    </dsp:sp>
    <dsp:sp modelId="{CD515BAF-ED53-44CB-BF82-D2CB3B3C9E23}">
      <dsp:nvSpPr>
        <dsp:cNvPr id="0" name=""/>
        <dsp:cNvSpPr/>
      </dsp:nvSpPr>
      <dsp:spPr>
        <a:xfrm>
          <a:off x="3035870" y="1798157"/>
          <a:ext cx="1942073" cy="12332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42015-E0E3-43BE-8054-35B13D098331}">
      <dsp:nvSpPr>
        <dsp:cNvPr id="0" name=""/>
        <dsp:cNvSpPr/>
      </dsp:nvSpPr>
      <dsp:spPr>
        <a:xfrm>
          <a:off x="3251656" y="2003153"/>
          <a:ext cx="1942073" cy="12332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Secretaría de Investigación y Posgrado</a:t>
          </a:r>
          <a:endParaRPr lang="es-MX" sz="2000" kern="1200" dirty="0"/>
        </a:p>
      </dsp:txBody>
      <dsp:txXfrm>
        <a:off x="3287776" y="2039273"/>
        <a:ext cx="1869833" cy="1160976"/>
      </dsp:txXfrm>
    </dsp:sp>
    <dsp:sp modelId="{645BAC70-221B-4DAB-84FA-3E13612B3C2B}">
      <dsp:nvSpPr>
        <dsp:cNvPr id="0" name=""/>
        <dsp:cNvSpPr/>
      </dsp:nvSpPr>
      <dsp:spPr>
        <a:xfrm>
          <a:off x="883117" y="3596193"/>
          <a:ext cx="1806904" cy="9227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2D8967-EF7A-4A02-ACB3-324606D91F07}">
      <dsp:nvSpPr>
        <dsp:cNvPr id="0" name=""/>
        <dsp:cNvSpPr/>
      </dsp:nvSpPr>
      <dsp:spPr>
        <a:xfrm>
          <a:off x="1098902" y="3801189"/>
          <a:ext cx="1806904" cy="9227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Dirección de Posgrado</a:t>
          </a:r>
          <a:endParaRPr lang="es-MX" sz="2000" kern="1200" dirty="0"/>
        </a:p>
      </dsp:txBody>
      <dsp:txXfrm>
        <a:off x="1125928" y="3828215"/>
        <a:ext cx="1752852" cy="868689"/>
      </dsp:txXfrm>
    </dsp:sp>
    <dsp:sp modelId="{6D20BF55-7B59-415A-A1EE-E9EDA7D37F21}">
      <dsp:nvSpPr>
        <dsp:cNvPr id="0" name=""/>
        <dsp:cNvSpPr/>
      </dsp:nvSpPr>
      <dsp:spPr>
        <a:xfrm>
          <a:off x="3121593" y="3596193"/>
          <a:ext cx="1703178" cy="85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1374CC-394F-4B32-8CE9-2EC9DDB75E6F}">
      <dsp:nvSpPr>
        <dsp:cNvPr id="0" name=""/>
        <dsp:cNvSpPr/>
      </dsp:nvSpPr>
      <dsp:spPr>
        <a:xfrm>
          <a:off x="3337379" y="3801189"/>
          <a:ext cx="1703178" cy="8549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MX" sz="1800" kern="1200" dirty="0" smtClean="0"/>
            <a:t>Dirección de Investigación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000" kern="1200" dirty="0"/>
        </a:p>
      </dsp:txBody>
      <dsp:txXfrm>
        <a:off x="3362420" y="3826230"/>
        <a:ext cx="1653096" cy="804882"/>
      </dsp:txXfrm>
    </dsp:sp>
    <dsp:sp modelId="{E7339F4A-71BB-43C6-9B03-8DF3B43641F6}">
      <dsp:nvSpPr>
        <dsp:cNvPr id="0" name=""/>
        <dsp:cNvSpPr/>
      </dsp:nvSpPr>
      <dsp:spPr>
        <a:xfrm>
          <a:off x="5256344" y="3596193"/>
          <a:ext cx="1874352" cy="1029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82C6B-920D-4C54-B146-E2601A593522}">
      <dsp:nvSpPr>
        <dsp:cNvPr id="0" name=""/>
        <dsp:cNvSpPr/>
      </dsp:nvSpPr>
      <dsp:spPr>
        <a:xfrm>
          <a:off x="5472129" y="3801189"/>
          <a:ext cx="1874352" cy="10294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Coordinación de Redes de Investigación</a:t>
          </a:r>
          <a:endParaRPr lang="es-MX" sz="1800" kern="1200" dirty="0"/>
        </a:p>
      </dsp:txBody>
      <dsp:txXfrm>
        <a:off x="5502281" y="3831341"/>
        <a:ext cx="1814048" cy="969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73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73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fld id="{D3A65ADD-9DB0-45AC-B045-3F3E23C656EF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292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18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8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318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solidFill>
                  <a:schemeClr val="tx1"/>
                </a:solidFill>
              </a:defRPr>
            </a:lvl1pPr>
          </a:lstStyle>
          <a:p>
            <a:fld id="{D7B25A8A-9333-478A-9E26-D11F21A446A0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2681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83F60F-860C-4437-AC33-4E6EBF63D12A}" type="slidenum">
              <a:rPr lang="es-ES"/>
              <a:pPr/>
              <a:t>1</a:t>
            </a:fld>
            <a:endParaRPr lang="es-ES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E21AD9-6A85-4BCC-A857-FF88C5C29EBF}" type="slidenum">
              <a:rPr lang="es-ES"/>
              <a:pPr/>
              <a:t>2</a:t>
            </a:fld>
            <a:endParaRPr lang="es-E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590800"/>
            <a:ext cx="4648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267200"/>
            <a:ext cx="4648200" cy="914400"/>
          </a:xfrm>
        </p:spPr>
        <p:txBody>
          <a:bodyPr/>
          <a:lstStyle>
            <a:lvl1pPr marL="0" indent="0" algn="ctr">
              <a:buFontTx/>
              <a:buNone/>
              <a:defRPr sz="18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C2F330-FB01-41A1-84A2-0924C68F545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423B-E3A0-431E-9784-E09FED7B9E2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D9F-207E-4EEF-BBDB-9C25C302289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ADCA1E-BCEA-403E-9FDC-4D065F908ABB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2590800"/>
            <a:ext cx="4648200" cy="17526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4267200"/>
            <a:ext cx="4648200" cy="914400"/>
          </a:xfrm>
        </p:spPr>
        <p:txBody>
          <a:bodyPr/>
          <a:lstStyle>
            <a:lvl1pPr marL="0" indent="0" algn="ctr">
              <a:buFontTx/>
              <a:buNone/>
              <a:defRPr sz="1800" b="1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C2F330-FB01-41A1-84A2-0924C68F545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51031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D221-B77E-4B99-ABCE-4016486792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69254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32808-734A-411A-AA14-3D3AA47B55B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107128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D7F6-8094-4EC4-91DE-91F54C0BCB7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19082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ABEE-9E8C-4A23-A950-889ABB59C7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106999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EABB-A8F5-4539-8129-2E2E3DDCB083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31600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CFDE-BEC2-44E3-A39C-3CDB74E87AC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8381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D221-B77E-4B99-ABCE-4016486792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F26B-3F8F-4887-9A0C-12AEB5A4BCF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1339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27FA-0D48-4B2C-AB5F-C7B470DD591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92885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7423B-E3A0-431E-9784-E09FED7B9E2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504235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4BD9F-207E-4EEF-BBDB-9C25C302289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51028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DADCA1E-BCEA-403E-9FDC-4D065F908ABB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188035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32808-734A-411A-AA14-3D3AA47B55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3D7F6-8094-4EC4-91DE-91F54C0BCB7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1ABEE-9E8C-4A23-A950-889ABB59C75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4DEABB-A8F5-4539-8129-2E2E3DDCB08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5DCFDE-BEC2-44E3-A39C-3CDB74E87AC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EEF26B-3F8F-4887-9A0C-12AEB5A4BCF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227FA-0D48-4B2C-AB5F-C7B470DD591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alphaModFix amt="24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E029EC-5A25-4EC4-839B-7A02A18298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ransition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alphaModFix amt="24000"/>
            <a:lum/>
          </a:blip>
          <a:srcRect/>
          <a:stretch>
            <a:fillRect l="-51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E029EC-5A25-4EC4-839B-7A02A18298D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838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58" name="Text Box 30"/>
          <p:cNvSpPr txBox="1">
            <a:spLocks noChangeArrowheads="1"/>
          </p:cNvSpPr>
          <p:nvPr/>
        </p:nvSpPr>
        <p:spPr bwMode="auto">
          <a:xfrm>
            <a:off x="1691680" y="3933056"/>
            <a:ext cx="5616624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s-ES" sz="2000" b="0" dirty="0" smtClean="0">
                <a:solidFill>
                  <a:schemeClr val="bg1"/>
                </a:solidFill>
              </a:rPr>
              <a:t>PRESENTA</a:t>
            </a:r>
          </a:p>
          <a:p>
            <a:r>
              <a:rPr lang="es-MX" sz="2000" dirty="0" smtClean="0">
                <a:solidFill>
                  <a:schemeClr val="bg1"/>
                </a:solidFill>
              </a:rPr>
              <a:t>Lic. Ma</a:t>
            </a:r>
            <a:r>
              <a:rPr lang="es-MX" sz="2000" dirty="0">
                <a:solidFill>
                  <a:schemeClr val="bg1"/>
                </a:solidFill>
              </a:rPr>
              <a:t>. de Jesús García González</a:t>
            </a:r>
          </a:p>
          <a:p>
            <a:endParaRPr lang="es-ES" sz="2000" b="0" dirty="0">
              <a:solidFill>
                <a:schemeClr val="bg1"/>
              </a:solidFill>
            </a:endParaRPr>
          </a:p>
        </p:txBody>
      </p:sp>
      <p:sp>
        <p:nvSpPr>
          <p:cNvPr id="304160" name="Rectangle 32"/>
          <p:cNvSpPr>
            <a:spLocks noChangeArrowheads="1"/>
          </p:cNvSpPr>
          <p:nvPr/>
        </p:nvSpPr>
        <p:spPr bwMode="auto">
          <a:xfrm>
            <a:off x="647849" y="1700808"/>
            <a:ext cx="7776864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r>
              <a:rPr lang="es-ES" sz="3200" dirty="0">
                <a:solidFill>
                  <a:schemeClr val="bg1"/>
                </a:solidFill>
              </a:rPr>
              <a:t>Modelo de Gestión del Conocimiento </a:t>
            </a:r>
            <a:r>
              <a:rPr lang="es-ES" sz="3200" dirty="0" smtClean="0">
                <a:solidFill>
                  <a:schemeClr val="bg1"/>
                </a:solidFill>
              </a:rPr>
              <a:t>para </a:t>
            </a:r>
            <a:r>
              <a:rPr lang="es-ES" sz="3200" dirty="0">
                <a:solidFill>
                  <a:schemeClr val="bg1"/>
                </a:solidFill>
              </a:rPr>
              <a:t>la División de Apoyo al Posgrado de la Dirección de Posgrado del Instituto Politécnico Nacional</a:t>
            </a:r>
            <a:endParaRPr lang="es-MX" sz="3200" dirty="0">
              <a:solidFill>
                <a:schemeClr val="bg1"/>
              </a:solidFill>
            </a:endParaRPr>
          </a:p>
        </p:txBody>
      </p:sp>
      <p:sp>
        <p:nvSpPr>
          <p:cNvPr id="304161" name="Text Box 33"/>
          <p:cNvSpPr txBox="1">
            <a:spLocks noChangeArrowheads="1"/>
          </p:cNvSpPr>
          <p:nvPr/>
        </p:nvSpPr>
        <p:spPr bwMode="auto">
          <a:xfrm>
            <a:off x="29369" y="6183973"/>
            <a:ext cx="4249738" cy="5909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1800" dirty="0" smtClean="0">
                <a:solidFill>
                  <a:schemeClr val="bg1"/>
                </a:solidFill>
              </a:rPr>
              <a:t>DIRECTORA DE TESIS</a:t>
            </a:r>
            <a:endParaRPr lang="es-ES" sz="1800" dirty="0">
              <a:solidFill>
                <a:schemeClr val="bg1"/>
              </a:solidFill>
            </a:endParaRPr>
          </a:p>
          <a:p>
            <a:pPr algn="l">
              <a:spcBef>
                <a:spcPct val="20000"/>
              </a:spcBef>
            </a:pPr>
            <a:r>
              <a:rPr lang="es-ES" sz="1200" dirty="0" smtClean="0">
                <a:solidFill>
                  <a:schemeClr val="bg1"/>
                </a:solidFill>
              </a:rPr>
              <a:t>DRA. MARÍA TRINIDAD CERECEDO MERCADO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748292" y="6165304"/>
            <a:ext cx="5395708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800" dirty="0" smtClean="0">
                <a:solidFill>
                  <a:schemeClr val="bg1"/>
                </a:solidFill>
              </a:rPr>
              <a:t>DIRECTOR DE PROYECTO</a:t>
            </a:r>
          </a:p>
          <a:p>
            <a:pPr algn="r">
              <a:spcBef>
                <a:spcPct val="20000"/>
              </a:spcBef>
            </a:pPr>
            <a:r>
              <a:rPr lang="es-ES" sz="1200" dirty="0" smtClean="0">
                <a:solidFill>
                  <a:schemeClr val="bg1"/>
                </a:solidFill>
              </a:rPr>
              <a:t>DR. EDUARDO BUSTOS FARÍAS</a:t>
            </a:r>
          </a:p>
          <a:p>
            <a:pPr algn="r"/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3210302" y="5733256"/>
            <a:ext cx="2670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28 de septiembre de 2012</a:t>
            </a:r>
            <a:endParaRPr lang="es-ES" dirty="0" smtClean="0">
              <a:solidFill>
                <a:schemeClr val="bg1"/>
              </a:solidFill>
            </a:endParaRPr>
          </a:p>
        </p:txBody>
      </p:sp>
      <p:pic>
        <p:nvPicPr>
          <p:cNvPr id="9" name="8 Imagen" descr="es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60432" y="0"/>
            <a:ext cx="683568" cy="962692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06" y="-31204"/>
            <a:ext cx="700455" cy="1124744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CA1E-BCEA-403E-9FDC-4D065F908AB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chemeClr val="bg1"/>
                </a:solidFill>
              </a:rPr>
              <a:t>Estrategia metodológica </a:t>
            </a:r>
            <a:r>
              <a:rPr lang="es-MX" sz="3600" dirty="0">
                <a:solidFill>
                  <a:schemeClr val="bg1"/>
                </a:solidFill>
              </a:rPr>
              <a:t>de la investigación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1182" t="9134" r="18211" b="6224"/>
          <a:stretch>
            <a:fillRect/>
          </a:stretch>
        </p:blipFill>
        <p:spPr bwMode="auto">
          <a:xfrm>
            <a:off x="539552" y="972960"/>
            <a:ext cx="7812360" cy="588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2797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14400"/>
          </a:xfrm>
        </p:spPr>
        <p:txBody>
          <a:bodyPr/>
          <a:lstStyle/>
          <a:p>
            <a:r>
              <a:rPr lang="es-MX" dirty="0" smtClean="0"/>
              <a:t>Tipos de entrevistas a profundidad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4304217"/>
              </p:ext>
            </p:extLst>
          </p:nvPr>
        </p:nvGraphicFramePr>
        <p:xfrm>
          <a:off x="457200" y="1295400"/>
          <a:ext cx="8229600" cy="4693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2565648">
                <a:tc>
                  <a:txBody>
                    <a:bodyPr/>
                    <a:lstStyle/>
                    <a:p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Para directivos y ex directivos de nivel posgrado (en área central),</a:t>
                      </a:r>
                      <a:r>
                        <a:rPr lang="es-ES" sz="1800" b="1" baseline="0" dirty="0" smtClean="0">
                          <a:solidFill>
                            <a:schemeClr val="tx1"/>
                          </a:solidFill>
                        </a:rPr>
                        <a:t> así como expertos y especialistas </a:t>
                      </a: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de instituciones de educación superior públicas</a:t>
                      </a:r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 smtClean="0">
                          <a:solidFill>
                            <a:schemeClr val="tx1"/>
                          </a:solidFill>
                        </a:rPr>
                        <a:t>Para el Analistas (dueños de los procesos)</a:t>
                      </a:r>
                      <a:endParaRPr lang="es-MX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 smtClean="0">
                          <a:solidFill>
                            <a:schemeClr val="tx1"/>
                          </a:solidFill>
                        </a:rPr>
                        <a:t>Para Jefes de Secciones de Estudio de Posgrado e Investigación, Directores de Centros de Investigación y Jefes del Departamento de Posgrado </a:t>
                      </a:r>
                      <a:endParaRPr lang="es-MX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MX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858888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4 Imagen" descr="C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4149080"/>
            <a:ext cx="2304256" cy="1295365"/>
          </a:xfrm>
          <a:prstGeom prst="rect">
            <a:avLst/>
          </a:prstGeom>
        </p:spPr>
      </p:pic>
      <p:pic>
        <p:nvPicPr>
          <p:cNvPr id="6" name="5 Imagen" descr="20110606-tarjeta-informativa2-foto1-estimulos-personal-apoyo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149080"/>
            <a:ext cx="2304256" cy="1526569"/>
          </a:xfrm>
          <a:prstGeom prst="rect">
            <a:avLst/>
          </a:prstGeom>
        </p:spPr>
      </p:pic>
      <p:pic>
        <p:nvPicPr>
          <p:cNvPr id="7" name="6 Imagen" descr="ipn-adrianquintero2507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2165654" cy="1440160"/>
          </a:xfrm>
          <a:prstGeom prst="rect">
            <a:avLst/>
          </a:prstGeom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6347048" cy="914400"/>
          </a:xfrm>
        </p:spPr>
        <p:txBody>
          <a:bodyPr/>
          <a:lstStyle/>
          <a:p>
            <a:r>
              <a:rPr lang="es-MX" dirty="0" smtClean="0"/>
              <a:t>Guiones de entrevista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ES" b="1" dirty="0"/>
              <a:t>Para </a:t>
            </a:r>
            <a:r>
              <a:rPr lang="es-ES" b="1" dirty="0" smtClean="0"/>
              <a:t>directivos, </a:t>
            </a:r>
            <a:r>
              <a:rPr lang="es-ES" b="1" dirty="0"/>
              <a:t>ex directivos </a:t>
            </a:r>
            <a:r>
              <a:rPr lang="es-ES" b="1" dirty="0" smtClean="0"/>
              <a:t>y expertos de </a:t>
            </a:r>
            <a:r>
              <a:rPr lang="es-ES" b="1" dirty="0"/>
              <a:t>instituciones de educación superior públicas.</a:t>
            </a:r>
            <a:endParaRPr lang="es-MX" b="1" dirty="0"/>
          </a:p>
          <a:p>
            <a:pPr lvl="1" algn="just">
              <a:buFont typeface="+mj-lt"/>
              <a:buAutoNum type="arabicPeriod"/>
            </a:pPr>
            <a:r>
              <a:rPr lang="es-ES" dirty="0" smtClean="0"/>
              <a:t>¿</a:t>
            </a:r>
            <a:r>
              <a:rPr lang="es-ES" dirty="0"/>
              <a:t>Qué procesos de gestión del posgrado son lo más importante en la formación de los alumnos en el marco de los desafíos de la Sociedad del Conocimiento?</a:t>
            </a:r>
            <a:endParaRPr lang="es-MX" dirty="0"/>
          </a:p>
          <a:p>
            <a:pPr lvl="1" algn="just">
              <a:buFont typeface="+mj-lt"/>
              <a:buAutoNum type="arabicPeriod"/>
            </a:pPr>
            <a:r>
              <a:rPr lang="es-ES" dirty="0"/>
              <a:t>¿Cómo incrementar la gestión del conocimiento en directivos y empleados administrativos en el nivel de posgrado?</a:t>
            </a:r>
            <a:endParaRPr lang="es-MX" dirty="0"/>
          </a:p>
          <a:p>
            <a:pPr lvl="1" algn="just">
              <a:buFont typeface="+mj-lt"/>
              <a:buAutoNum type="arabicPeriod"/>
            </a:pPr>
            <a:r>
              <a:rPr lang="es-ES" dirty="0"/>
              <a:t>¿Qué impactos tiene el liderazgo de los directivos del posgrado sobre los nuevos modos de producción del conocimiento</a:t>
            </a:r>
            <a:r>
              <a:rPr lang="es-ES" dirty="0" smtClean="0"/>
              <a:t>?</a:t>
            </a:r>
            <a:endParaRPr lang="es-MX" dirty="0"/>
          </a:p>
        </p:txBody>
      </p:sp>
      <p:pic>
        <p:nvPicPr>
          <p:cNvPr id="4" name="3 Imagen" descr="ipn-adrianquintero250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131650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82381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6059016" cy="914400"/>
          </a:xfrm>
        </p:spPr>
        <p:txBody>
          <a:bodyPr/>
          <a:lstStyle/>
          <a:p>
            <a:r>
              <a:rPr lang="es-MX" dirty="0"/>
              <a:t>Guiones de entrevista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ES" sz="3200" b="1" dirty="0"/>
              <a:t>Para </a:t>
            </a:r>
            <a:r>
              <a:rPr lang="es-ES" sz="3200" b="1" dirty="0" smtClean="0"/>
              <a:t>los analistas (dueños de los procesos).</a:t>
            </a:r>
            <a:endParaRPr lang="es-MX" sz="2400" dirty="0"/>
          </a:p>
          <a:p>
            <a:pPr marL="914400" lvl="1" indent="-514350" algn="just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Cuáles son los procesos y actividades que desarrolla en su trabajo?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Cómo se selecciona al personal que asiste a los cursos de formación y capacitación que se ofrecen?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es-MX" dirty="0"/>
              <a:t>¿Cómo se da el proceso de comunicación formal en su lugar de trabajo?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es-MX" dirty="0"/>
              <a:t>Con sus compañeros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es-MX" dirty="0"/>
              <a:t>Con los jefes</a:t>
            </a:r>
          </a:p>
          <a:p>
            <a:pPr marL="1314450" lvl="2" indent="-457200" algn="just">
              <a:buFont typeface="+mj-lt"/>
              <a:buAutoNum type="arabicPeriod"/>
            </a:pPr>
            <a:r>
              <a:rPr lang="es-MX" dirty="0"/>
              <a:t>Con las escuelas, centros de investigación o con los usuarios que atiende</a:t>
            </a:r>
            <a:r>
              <a:rPr lang="es-MX" dirty="0" smtClean="0"/>
              <a:t>.</a:t>
            </a:r>
            <a:endParaRPr lang="es-MX" dirty="0"/>
          </a:p>
        </p:txBody>
      </p:sp>
      <p:pic>
        <p:nvPicPr>
          <p:cNvPr id="4" name="3 Imagen" descr="20110606-tarjeta-informativa2-foto1-estimulos-personal-apoy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0"/>
            <a:ext cx="1979712" cy="1311559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63476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5987008" cy="914400"/>
          </a:xfrm>
        </p:spPr>
        <p:txBody>
          <a:bodyPr/>
          <a:lstStyle/>
          <a:p>
            <a:r>
              <a:rPr lang="es-MX" dirty="0"/>
              <a:t>Guiones de entrevista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es-MX" b="1" dirty="0" smtClean="0"/>
              <a:t>Para Jefes </a:t>
            </a:r>
            <a:r>
              <a:rPr lang="es-MX" b="1" dirty="0"/>
              <a:t>de </a:t>
            </a:r>
            <a:r>
              <a:rPr lang="es-MX" b="1" dirty="0" smtClean="0"/>
              <a:t>SEPI, </a:t>
            </a:r>
            <a:r>
              <a:rPr lang="es-MX" b="1" dirty="0"/>
              <a:t>Directores de Centros de Investigación y Jefes del Departamento de Posgrado </a:t>
            </a:r>
            <a:endParaRPr lang="es-MX" b="1" dirty="0" smtClean="0"/>
          </a:p>
          <a:p>
            <a:pPr marL="0" lvl="0" indent="0" algn="just">
              <a:buNone/>
            </a:pPr>
            <a:endParaRPr lang="es-MX" dirty="0" smtClean="0"/>
          </a:p>
          <a:p>
            <a:pPr marL="857250" lvl="1" indent="-457200" algn="just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Cuáles son los principales problemas que enfrenta en los trámites que efectúa con la División de Apoyo al Posgrado?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Cómo califica los sistemas informáticos (como el SICEP) que emplea para los trámites </a:t>
            </a:r>
            <a:r>
              <a:rPr lang="es-MX" dirty="0" smtClean="0"/>
              <a:t>con </a:t>
            </a:r>
            <a:r>
              <a:rPr lang="es-MX" dirty="0"/>
              <a:t>la División de Apoyo al Posgrado?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s-MX" dirty="0" smtClean="0"/>
              <a:t>¿</a:t>
            </a:r>
            <a:r>
              <a:rPr lang="es-MX" dirty="0"/>
              <a:t>Qué sugerencias haría para mejorar los trámites que realiza con la División de Apoyo al Posgrado?</a:t>
            </a:r>
          </a:p>
          <a:p>
            <a:pPr marL="457200" indent="-457200" algn="just">
              <a:buFont typeface="+mj-lt"/>
              <a:buAutoNum type="arabicPeriod"/>
            </a:pPr>
            <a:endParaRPr lang="es-MX" dirty="0"/>
          </a:p>
        </p:txBody>
      </p:sp>
      <p:pic>
        <p:nvPicPr>
          <p:cNvPr id="4" name="3 Imagen" descr="C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9744" y="0"/>
            <a:ext cx="2304256" cy="1295365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50088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1563" y="0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s-MX" sz="4800" b="0" dirty="0" smtClean="0">
                <a:solidFill>
                  <a:schemeClr val="bg1"/>
                </a:solidFill>
                <a:effectLst/>
                <a:latin typeface="Port Credit" pitchFamily="2" charset="0"/>
                <a:ea typeface="Calibri" charset="0"/>
                <a:cs typeface="Times New Roman" pitchFamily="18" charset="0"/>
              </a:rPr>
              <a:t>Análisis de resultados</a:t>
            </a:r>
            <a:endParaRPr lang="es-MX" sz="4800" dirty="0" smtClean="0">
              <a:solidFill>
                <a:schemeClr val="bg1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6"/>
          <a:stretch>
            <a:fillRect/>
          </a:stretch>
        </p:blipFill>
        <p:spPr bwMode="auto">
          <a:xfrm>
            <a:off x="214313" y="2000250"/>
            <a:ext cx="4135437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429125"/>
            <a:ext cx="435768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6 CuadroTexto"/>
          <p:cNvSpPr txBox="1">
            <a:spLocks noChangeArrowheads="1"/>
          </p:cNvSpPr>
          <p:nvPr/>
        </p:nvSpPr>
        <p:spPr bwMode="auto">
          <a:xfrm>
            <a:off x="4283968" y="2204864"/>
            <a:ext cx="35365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MX" sz="2400">
                <a:solidFill>
                  <a:schemeClr val="bg1"/>
                </a:solidFill>
              </a:rPr>
              <a:t>Unidad Hermenéutica</a:t>
            </a:r>
          </a:p>
        </p:txBody>
      </p:sp>
      <p:sp>
        <p:nvSpPr>
          <p:cNvPr id="14342" name="7 CuadroTexto"/>
          <p:cNvSpPr txBox="1">
            <a:spLocks noChangeArrowheads="1"/>
          </p:cNvSpPr>
          <p:nvPr/>
        </p:nvSpPr>
        <p:spPr bwMode="auto">
          <a:xfrm>
            <a:off x="6203772" y="3861048"/>
            <a:ext cx="2940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s-MX" sz="2400" dirty="0">
                <a:solidFill>
                  <a:schemeClr val="bg1"/>
                </a:solidFill>
              </a:rPr>
              <a:t>Creación de redes</a:t>
            </a:r>
          </a:p>
        </p:txBody>
      </p:sp>
      <p:pic>
        <p:nvPicPr>
          <p:cNvPr id="14343" name="9 Imagen" descr="ATLAStiLogo200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1285875"/>
            <a:ext cx="317658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102349" y="2708920"/>
            <a:ext cx="93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Citas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527056" y="3212976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smtClean="0">
                <a:solidFill>
                  <a:schemeClr val="bg1"/>
                </a:solidFill>
              </a:rPr>
              <a:t>Códigos</a:t>
            </a:r>
            <a:endParaRPr lang="es-MX" sz="2400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6157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preliminares</a:t>
            </a: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43393"/>
              </p:ext>
            </p:extLst>
          </p:nvPr>
        </p:nvGraphicFramePr>
        <p:xfrm>
          <a:off x="395536" y="779634"/>
          <a:ext cx="8712968" cy="615648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59614"/>
                <a:gridCol w="1659613"/>
                <a:gridCol w="1468119"/>
                <a:gridCol w="1436202"/>
                <a:gridCol w="1244710"/>
                <a:gridCol w="1244710"/>
              </a:tblGrid>
              <a:tr h="25068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400" b="1" dirty="0" smtClean="0">
                          <a:effectLst/>
                        </a:rPr>
                        <a:t>Desafíos </a:t>
                      </a:r>
                      <a:r>
                        <a:rPr lang="es-MX" sz="2400" b="1" dirty="0">
                          <a:effectLst/>
                        </a:rPr>
                        <a:t>de la gestión </a:t>
                      </a:r>
                      <a:r>
                        <a:rPr lang="es-MX" sz="2400" b="1" dirty="0" smtClean="0">
                          <a:effectLst/>
                        </a:rPr>
                        <a:t>del conocimiento en la División</a:t>
                      </a:r>
                      <a:r>
                        <a:rPr lang="es-MX" sz="2400" b="1" baseline="0" dirty="0" smtClean="0">
                          <a:effectLst/>
                        </a:rPr>
                        <a:t> de Apoyo al Posgrado (punto de vista de los analistas )</a:t>
                      </a:r>
                      <a:endParaRPr lang="es-MX" sz="2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9576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Organización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Procesos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Personas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Liderazgo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Tecnología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Cultura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311929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Estructura burocrática y vertical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4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Hacer diagnósticos para saber cómo estamos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Cargas</a:t>
                      </a: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de trabajo mal distribuidas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</a:rPr>
                        <a:t>Requieren</a:t>
                      </a:r>
                      <a:r>
                        <a:rPr lang="es-MX" sz="1400" b="1" baseline="0" dirty="0" smtClean="0">
                          <a:effectLst/>
                        </a:rPr>
                        <a:t> de técnicas de motivación y de reconocimiento a su trabajo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400" b="1" baseline="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baseline="0" dirty="0" smtClean="0">
                          <a:effectLst/>
                        </a:rPr>
                        <a:t>Falta de mayor capacitación</a:t>
                      </a:r>
                      <a:endParaRPr lang="es-MX" sz="1400" b="1" dirty="0">
                        <a:effectLst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Faltan competencias de comunicación en los directivos actuales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Estilo autoritario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Los jefes no se comprometen por mejorar los procesos (sólo van por el sueldo y el prestigio del puesto)</a:t>
                      </a: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Se</a:t>
                      </a: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carece de mobiliario y equipo de oficina para desarrollar las tareas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400" b="1" baseline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Tecnología obsoleta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Flexibilizar la cultura organizacional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437750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preliminares</a:t>
            </a: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94734"/>
              </p:ext>
            </p:extLst>
          </p:nvPr>
        </p:nvGraphicFramePr>
        <p:xfrm>
          <a:off x="251520" y="836712"/>
          <a:ext cx="8568953" cy="571498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632183"/>
                <a:gridCol w="1632182"/>
                <a:gridCol w="1443853"/>
                <a:gridCol w="1412463"/>
                <a:gridCol w="1224136"/>
                <a:gridCol w="1224136"/>
              </a:tblGrid>
              <a:tr h="25068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Desafíos </a:t>
                      </a:r>
                      <a:r>
                        <a:rPr lang="es-MX" sz="2000" b="1" dirty="0">
                          <a:effectLst/>
                        </a:rPr>
                        <a:t>de la gestión </a:t>
                      </a:r>
                      <a:r>
                        <a:rPr lang="es-MX" sz="2000" b="1" dirty="0" smtClean="0">
                          <a:effectLst/>
                        </a:rPr>
                        <a:t>del conocimiento en la División</a:t>
                      </a:r>
                      <a:r>
                        <a:rPr lang="es-MX" sz="2000" b="1" baseline="0" dirty="0" smtClean="0">
                          <a:effectLst/>
                        </a:rPr>
                        <a:t> de Apoyo al Posgrado (punto de vista del directivos y ex directivos)</a:t>
                      </a:r>
                      <a:endParaRPr lang="es-MX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Organización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Procesos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Personas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Liderazgo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Tecnología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Cultura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</a:tr>
              <a:tr h="3671969"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Cambio de estructura organizacional de rígida a flexible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s-MX" sz="1400" b="1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Planeación y evaluación con base a resultados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Rotación cada dos años de las personas en los diferentes procesos para lograr que</a:t>
                      </a: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todos los conozcan y los manejen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400" b="1" baseline="0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Optimización de los recursos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00" b="1" dirty="0" smtClean="0">
                          <a:effectLst/>
                        </a:rPr>
                        <a:t>Hay que formar equipos</a:t>
                      </a:r>
                      <a:r>
                        <a:rPr lang="es-MX" sz="1100" b="1" baseline="0" dirty="0" smtClean="0">
                          <a:effectLst/>
                        </a:rPr>
                        <a:t> de alto desempeño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Trabajo colaborativo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La </a:t>
                      </a:r>
                      <a:r>
                        <a:rPr lang="es-MX" sz="1100" b="1" baseline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basificación</a:t>
                      </a:r>
                      <a:r>
                        <a:rPr lang="es-MX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del personal no promueve interés por el cambio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se sabe si tiene impacto con los cursos que toma el personal</a:t>
                      </a:r>
                    </a:p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1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Conformismo del personal (que no se compromete)</a:t>
                      </a:r>
                      <a:endParaRPr lang="es-MX" sz="11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4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Directivos con visión estratégica, que sean líderes</a:t>
                      </a:r>
                      <a:r>
                        <a:rPr lang="es-MX" sz="14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participativos y que tomen decisiones eficaces</a:t>
                      </a:r>
                      <a:endParaRPr lang="es-MX" sz="14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Digitalizar</a:t>
                      </a:r>
                      <a:r>
                        <a:rPr lang="es-MX" sz="11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procesos y actividades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Apoyarse en las TIC para facilitar procesos de gestión, por lo que es necesario contar con equipos y capacitación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1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Falta de recursos presupuestarios</a:t>
                      </a: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Trabajo en redes de posgrado</a:t>
                      </a:r>
                      <a:endParaRPr lang="es-MX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1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742925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preliminares</a:t>
            </a:r>
            <a:endParaRPr lang="es-MX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411303"/>
              </p:ext>
            </p:extLst>
          </p:nvPr>
        </p:nvGraphicFramePr>
        <p:xfrm>
          <a:off x="107504" y="779634"/>
          <a:ext cx="9001000" cy="58182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48207"/>
                <a:gridCol w="1632182"/>
                <a:gridCol w="1443853"/>
                <a:gridCol w="1412463"/>
                <a:gridCol w="1224136"/>
                <a:gridCol w="1440159"/>
              </a:tblGrid>
              <a:tr h="250684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MX" sz="2000" b="1" dirty="0" smtClean="0">
                          <a:effectLst/>
                        </a:rPr>
                        <a:t>Desafíos </a:t>
                      </a:r>
                      <a:r>
                        <a:rPr lang="es-MX" sz="2000" b="1" dirty="0">
                          <a:effectLst/>
                        </a:rPr>
                        <a:t>de la gestión </a:t>
                      </a:r>
                      <a:r>
                        <a:rPr lang="es-MX" sz="2000" b="1" dirty="0" smtClean="0">
                          <a:effectLst/>
                        </a:rPr>
                        <a:t>del conocimiento en la División</a:t>
                      </a:r>
                      <a:r>
                        <a:rPr lang="es-MX" sz="2000" b="1" baseline="0" dirty="0" smtClean="0">
                          <a:effectLst/>
                        </a:rPr>
                        <a:t> de Apoyo al Posgrado (punto de vista del expertos y jefes de posgrado)</a:t>
                      </a:r>
                      <a:endParaRPr lang="es-MX" sz="20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42326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Organización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Procesos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Personas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Liderazgo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Tecnología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es-E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Cultura</a:t>
                      </a:r>
                      <a:endParaRPr lang="es-MX" sz="16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</a:tr>
              <a:tr h="2835297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Organizaciones</a:t>
                      </a:r>
                      <a:r>
                        <a:rPr lang="es-MX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inteligentes que aprendan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Estructura en red para promover el trabajo colaborativo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Sistematizar la gestión del conocimiento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La normatividad no es la adecuada</a:t>
                      </a: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s-MX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Incorporar la gestión del conocimiento en los procesos (actualmente no se tiene)</a:t>
                      </a:r>
                      <a:endParaRPr lang="es-MX" sz="12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</a:rPr>
                        <a:t>Directivos,</a:t>
                      </a:r>
                      <a:r>
                        <a:rPr lang="es-MX" sz="1200" b="1" baseline="0" dirty="0" smtClean="0">
                          <a:effectLst/>
                        </a:rPr>
                        <a:t> analistas, Jefes de SEPI y Directores de centros inmersos en la sociedad del conocimiento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b="1" baseline="0" dirty="0" smtClean="0">
                        <a:effectLst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baseline="0" dirty="0" smtClean="0">
                          <a:effectLst/>
                        </a:rPr>
                        <a:t>Promover el trabajo en equipo</a:t>
                      </a:r>
                      <a:endParaRPr lang="es-MX" sz="1200" b="1" dirty="0">
                        <a:effectLst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Directivos que combinen la parte política y de gestión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endParaRPr lang="es-MX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Ser buenos negociadores con el sindicato, con autoridades centrales y con nuevas competencias</a:t>
                      </a: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buFont typeface="Arial" pitchFamily="34" charset="0"/>
                        <a:buChar char="•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Crear repositorios digitales para disponer de información y conocimiento</a:t>
                      </a:r>
                    </a:p>
                    <a:p>
                      <a:pPr marL="85725" indent="-85725">
                        <a:buFont typeface="Arial" pitchFamily="34" charset="0"/>
                        <a:buChar char="•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Utilización de herramientas como:</a:t>
                      </a:r>
                    </a:p>
                    <a:p>
                      <a:pPr marL="180975" lvl="1" indent="-180975">
                        <a:buFont typeface="Wingdings" pitchFamily="2" charset="2"/>
                        <a:buChar char="ü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Bases de conocimiento</a:t>
                      </a:r>
                    </a:p>
                    <a:p>
                      <a:pPr marL="180975" lvl="1" indent="-180975">
                        <a:buFont typeface="Wingdings" pitchFamily="2" charset="2"/>
                        <a:buChar char="ü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Representación del conocimiento</a:t>
                      </a:r>
                    </a:p>
                    <a:p>
                      <a:pPr marL="180975" lvl="1" indent="-180975">
                        <a:buFont typeface="Wingdings" pitchFamily="2" charset="2"/>
                        <a:buChar char="ü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basados en el conocimiento</a:t>
                      </a:r>
                    </a:p>
                    <a:p>
                      <a:pPr marL="180975" lvl="1" indent="-180975">
                        <a:buFont typeface="Wingdings" pitchFamily="2" charset="2"/>
                        <a:buChar char="ü"/>
                      </a:pPr>
                      <a:r>
                        <a:rPr lang="es-MX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Sistemas expertos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s-MX" sz="1200" b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Sociedad informacional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MX" sz="12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Promover la cultura informacional y del conocimiento, para identificar,</a:t>
                      </a:r>
                      <a:r>
                        <a:rPr lang="es-MX" sz="1200" b="1" baseline="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 organizar, socializar, utilizar y valorizar el conocimiento</a:t>
                      </a:r>
                      <a:endParaRPr lang="es-MX" sz="1200" b="1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2040" marR="42040" marT="0" marB="0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03338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Resultados preliminares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Automatizar la Gestión del conocimiento en la División de Apoyo al Posgrado a través de herramientas de software</a:t>
            </a:r>
          </a:p>
          <a:p>
            <a:pPr lvl="1"/>
            <a:r>
              <a:rPr lang="es-MX" sz="3200" dirty="0" smtClean="0"/>
              <a:t>Repositorio digital</a:t>
            </a:r>
          </a:p>
          <a:p>
            <a:pPr lvl="1"/>
            <a:r>
              <a:rPr lang="es-MX" sz="3200" dirty="0" smtClean="0"/>
              <a:t>Firma Electrónica Avanzada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5178" t="10980" r="26472" b="76735"/>
          <a:stretch>
            <a:fillRect/>
          </a:stretch>
        </p:blipFill>
        <p:spPr bwMode="auto">
          <a:xfrm>
            <a:off x="1331640" y="4149080"/>
            <a:ext cx="664689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336201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4" name="Rectangle 4"/>
          <p:cNvSpPr>
            <a:spLocks noChangeArrowheads="1"/>
          </p:cNvSpPr>
          <p:nvPr/>
        </p:nvSpPr>
        <p:spPr bwMode="auto">
          <a:xfrm>
            <a:off x="323850" y="115888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l" eaLnBrk="1" hangingPunct="1"/>
            <a:r>
              <a:rPr kumimoji="0" lang="es-ES" sz="28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Objetivo General</a:t>
            </a:r>
            <a:endParaRPr kumimoji="0" lang="es-ES" sz="2800" b="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42741" name="AutoShape 21" descr="Mármol marrón"/>
          <p:cNvSpPr>
            <a:spLocks noChangeArrowheads="1"/>
          </p:cNvSpPr>
          <p:nvPr/>
        </p:nvSpPr>
        <p:spPr bwMode="auto">
          <a:xfrm>
            <a:off x="827088" y="1773238"/>
            <a:ext cx="7561262" cy="4032250"/>
          </a:xfrm>
          <a:prstGeom prst="plaque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12700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MX" dirty="0">
              <a:solidFill>
                <a:schemeClr val="accent6"/>
              </a:solidFill>
            </a:endParaRPr>
          </a:p>
        </p:txBody>
      </p:sp>
      <p:sp>
        <p:nvSpPr>
          <p:cNvPr id="542740" name="Text Box 20"/>
          <p:cNvSpPr txBox="1">
            <a:spLocks noChangeArrowheads="1"/>
          </p:cNvSpPr>
          <p:nvPr/>
        </p:nvSpPr>
        <p:spPr bwMode="auto">
          <a:xfrm>
            <a:off x="1115616" y="2348880"/>
            <a:ext cx="7058025" cy="2246769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just" eaLnBrk="1" hangingPunct="1"/>
            <a:r>
              <a:rPr lang="es-MX" sz="2800" dirty="0"/>
              <a:t>Proponer un modelo de gestión del conocimiento </a:t>
            </a:r>
            <a:r>
              <a:rPr lang="es-MX" sz="2800" dirty="0" smtClean="0"/>
              <a:t>basado en el capital estructural para </a:t>
            </a:r>
            <a:r>
              <a:rPr lang="es-MX" sz="2800" dirty="0"/>
              <a:t>la División de Apoyo al Posgrado de la Dirección de Posgrado del Instituto Politécnico Nacional.</a:t>
            </a:r>
            <a:endParaRPr kumimoji="0" lang="es-ES" sz="2800" b="0" dirty="0" smtClean="0">
              <a:solidFill>
                <a:schemeClr val="tx1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CA1E-BCEA-403E-9FDC-4D065F908ABB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2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2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4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1" grpId="0" animBg="1"/>
      <p:bldP spid="5427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t="8243" r="3664" b="22695"/>
          <a:stretch/>
        </p:blipFill>
        <p:spPr bwMode="auto">
          <a:xfrm>
            <a:off x="0" y="-1"/>
            <a:ext cx="9144000" cy="55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20</a:t>
            </a:fld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7715404" y="3717032"/>
            <a:ext cx="1428596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Usuario final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 rot="2247200">
            <a:off x="6028453" y="4582190"/>
            <a:ext cx="1539204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Recuperación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724128" y="404664"/>
            <a:ext cx="1388522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400" dirty="0" smtClean="0"/>
              <a:t>Curador de la </a:t>
            </a:r>
          </a:p>
          <a:p>
            <a:r>
              <a:rPr lang="es-MX" sz="1400" dirty="0" smtClean="0"/>
              <a:t>colección</a:t>
            </a:r>
            <a:endParaRPr lang="es-MX" sz="1400" dirty="0"/>
          </a:p>
        </p:txBody>
      </p:sp>
      <p:sp>
        <p:nvSpPr>
          <p:cNvPr id="9" name="8 CuadroTexto"/>
          <p:cNvSpPr txBox="1"/>
          <p:nvPr/>
        </p:nvSpPr>
        <p:spPr>
          <a:xfrm rot="20372077">
            <a:off x="2267747" y="2392358"/>
            <a:ext cx="1534394" cy="27699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ADMINISTRACIÓN</a:t>
            </a:r>
            <a:endParaRPr lang="es-MX" sz="12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187624" y="1556792"/>
            <a:ext cx="157357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1200" dirty="0" smtClean="0"/>
              <a:t>ENVÍO DE</a:t>
            </a:r>
          </a:p>
          <a:p>
            <a:r>
              <a:rPr lang="es-MX" sz="1200" dirty="0" smtClean="0"/>
              <a:t> LA INFORMACIÓN</a:t>
            </a:r>
            <a:endParaRPr lang="es-MX" sz="1200" dirty="0"/>
          </a:p>
        </p:txBody>
      </p:sp>
      <p:sp>
        <p:nvSpPr>
          <p:cNvPr id="13" name="12 Elipse"/>
          <p:cNvSpPr/>
          <p:nvPr/>
        </p:nvSpPr>
        <p:spPr>
          <a:xfrm>
            <a:off x="3923928" y="1412776"/>
            <a:ext cx="1296144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CuadroTexto"/>
          <p:cNvSpPr txBox="1"/>
          <p:nvPr/>
        </p:nvSpPr>
        <p:spPr>
          <a:xfrm>
            <a:off x="3923928" y="1916832"/>
            <a:ext cx="1368152" cy="2616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PRESERVACIÓN</a:t>
            </a:r>
            <a:endParaRPr lang="es-MX" sz="1100" dirty="0"/>
          </a:p>
        </p:txBody>
      </p:sp>
      <p:sp>
        <p:nvSpPr>
          <p:cNvPr id="14" name="13 Elipse"/>
          <p:cNvSpPr/>
          <p:nvPr/>
        </p:nvSpPr>
        <p:spPr>
          <a:xfrm>
            <a:off x="539552" y="3212976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>
            <a:off x="827584" y="3789040"/>
            <a:ext cx="822661" cy="33855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ENVÍO</a:t>
            </a:r>
            <a:endParaRPr lang="es-MX" dirty="0"/>
          </a:p>
        </p:txBody>
      </p:sp>
      <p:sp>
        <p:nvSpPr>
          <p:cNvPr id="15" name="14 Rectángulo"/>
          <p:cNvSpPr/>
          <p:nvPr/>
        </p:nvSpPr>
        <p:spPr>
          <a:xfrm>
            <a:off x="0" y="5589240"/>
            <a:ext cx="9144000" cy="1268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CuadroTexto"/>
          <p:cNvSpPr txBox="1"/>
          <p:nvPr/>
        </p:nvSpPr>
        <p:spPr>
          <a:xfrm>
            <a:off x="2267744" y="0"/>
            <a:ext cx="6876256" cy="400110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bg1"/>
                </a:solidFill>
              </a:rPr>
              <a:t>ARQUITECTURA DE UN REPOSITORIO DIGITAL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45178" t="10980" r="26472" b="76735"/>
          <a:stretch>
            <a:fillRect/>
          </a:stretch>
        </p:blipFill>
        <p:spPr bwMode="auto">
          <a:xfrm>
            <a:off x="-1" y="5517232"/>
            <a:ext cx="4950525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Rectángulo"/>
          <p:cNvSpPr/>
          <p:nvPr/>
        </p:nvSpPr>
        <p:spPr>
          <a:xfrm>
            <a:off x="1043608" y="4653136"/>
            <a:ext cx="216024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>
            <a:off x="5364088" y="4221088"/>
            <a:ext cx="216024" cy="14401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18 Rectángulo"/>
          <p:cNvSpPr/>
          <p:nvPr/>
        </p:nvSpPr>
        <p:spPr>
          <a:xfrm>
            <a:off x="6228184" y="4653136"/>
            <a:ext cx="216024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Rectángulo"/>
          <p:cNvSpPr/>
          <p:nvPr/>
        </p:nvSpPr>
        <p:spPr>
          <a:xfrm>
            <a:off x="7452320" y="5013176"/>
            <a:ext cx="216024" cy="8640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043683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b="1" dirty="0" smtClean="0"/>
              <a:t>Se requiere un nuevo diseño de la División de Apoyo al Posgrado para hacerla flexible modificando la actual normatividad y políticas.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Que la estructura organizacional fortalezca los nuevos esquemas de trabajo colaborativo y en red.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Fortalecer la infraestructura en TIC y que incluya la capacitación permanente en las mismas.</a:t>
            </a:r>
          </a:p>
          <a:p>
            <a:pPr algn="just">
              <a:buNone/>
            </a:pPr>
            <a:endParaRPr lang="es-MX" b="1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175440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30763"/>
          </a:xfrm>
        </p:spPr>
        <p:txBody>
          <a:bodyPr/>
          <a:lstStyle/>
          <a:p>
            <a:pPr algn="just"/>
            <a:r>
              <a:rPr lang="es-MX" b="1" dirty="0" smtClean="0"/>
              <a:t>Procesos de formación de directivos con nuevas competencias, que impulsen la gestión del conocimiento e incremento del capital intelectual.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Establecer e implementar un modelo de gestión del conocimiento con un sistema basados en el conocimiento, que incluyan repositorios digitales.</a:t>
            </a:r>
            <a:endParaRPr lang="es-MX" b="1" dirty="0"/>
          </a:p>
          <a:p>
            <a:pPr algn="just"/>
            <a:endParaRPr lang="es-MX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4865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30763"/>
          </a:xfrm>
        </p:spPr>
        <p:txBody>
          <a:bodyPr/>
          <a:lstStyle/>
          <a:p>
            <a:pPr algn="just"/>
            <a:r>
              <a:rPr lang="es-MX" sz="2400" b="1" dirty="0"/>
              <a:t>Desarrollar la capacidad de los procesos hasta cubrir las expectativas de los alumnos y unidades académicas respecto a la calidad y oportunidad de los servicios de la División de Apoyo al Posgrado</a:t>
            </a:r>
            <a:r>
              <a:rPr lang="es-MX" sz="2400" b="1" dirty="0" smtClean="0"/>
              <a:t>. </a:t>
            </a:r>
          </a:p>
          <a:p>
            <a:pPr algn="just"/>
            <a:r>
              <a:rPr lang="es-MX" sz="2400" b="1" dirty="0" smtClean="0"/>
              <a:t>Los mandos medios y directivos son los responsables de la operación del modelo de gestión del conocimiento para asegurar que los procesos se mantengan alineados con los objetivos estratégicos del posgrado.</a:t>
            </a:r>
          </a:p>
          <a:p>
            <a:pPr algn="just"/>
            <a:r>
              <a:rPr lang="es-MX" sz="2400" b="1" dirty="0" smtClean="0"/>
              <a:t>La compatibilidad del modelo de gestión del conocimiento con el sistema de gestión de calidad facilitara la certificación y estandarización de los procesos. </a:t>
            </a:r>
            <a:endParaRPr lang="es-MX" sz="24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48658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Referencias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SzPct val="200000"/>
            </a:pPr>
            <a:r>
              <a:rPr lang="es-MX" sz="2000" dirty="0" smtClean="0"/>
              <a:t>Castells, M. (ed.) (2006). </a:t>
            </a:r>
            <a:r>
              <a:rPr lang="es-MX" sz="2000" i="1" dirty="0" smtClean="0"/>
              <a:t>La sociedad red: una visión global</a:t>
            </a:r>
            <a:r>
              <a:rPr lang="es-MX" sz="2000" dirty="0" smtClean="0"/>
              <a:t>. España: Alianza Editorial.</a:t>
            </a:r>
          </a:p>
          <a:p>
            <a:pPr algn="just">
              <a:buSzPct val="200000"/>
            </a:pPr>
            <a:r>
              <a:rPr lang="es-MX" sz="2000" dirty="0" smtClean="0"/>
              <a:t>Edvinsson, L. y Malone, M. S. (2004). </a:t>
            </a:r>
            <a:r>
              <a:rPr lang="es-MX" sz="2000" i="1" dirty="0" smtClean="0"/>
              <a:t>El Capital Intelectual. Cómo identificar y calcular el valor inexplotado de los recursos intangibles de su empresa</a:t>
            </a:r>
            <a:r>
              <a:rPr lang="es-MX" sz="2000" dirty="0" smtClean="0"/>
              <a:t>. Colombia: Norma.</a:t>
            </a:r>
          </a:p>
          <a:p>
            <a:pPr algn="just">
              <a:buSzPct val="200000"/>
            </a:pPr>
            <a:r>
              <a:rPr lang="en-US" sz="2000" dirty="0" err="1" smtClean="0"/>
              <a:t>Hellstrom</a:t>
            </a:r>
            <a:r>
              <a:rPr lang="en-US" sz="2000" dirty="0" smtClean="0"/>
              <a:t>, T. and Husted, K. (2004). Mapping knowledge and intellectual capital in academic environments: A focus group study. </a:t>
            </a:r>
            <a:r>
              <a:rPr lang="en-US" sz="2000" i="1" dirty="0" smtClean="0"/>
              <a:t>Journal of Intellectual Capital</a:t>
            </a:r>
            <a:r>
              <a:rPr lang="en-US" sz="2000" dirty="0" smtClean="0"/>
              <a:t>; 5, 1; BI/INFORM Global. p. 165</a:t>
            </a:r>
          </a:p>
          <a:p>
            <a:pPr algn="just">
              <a:buSzPct val="200000"/>
            </a:pPr>
            <a:r>
              <a:rPr lang="en-US" sz="2000" dirty="0" err="1" smtClean="0"/>
              <a:t>Tiwana</a:t>
            </a:r>
            <a:r>
              <a:rPr lang="en-US" sz="2000" dirty="0" smtClean="0"/>
              <a:t>, A. (1999). </a:t>
            </a:r>
            <a:r>
              <a:rPr lang="en-US" sz="2000" i="1" dirty="0" smtClean="0"/>
              <a:t>The Knowledge Management Toolkit</a:t>
            </a:r>
            <a:r>
              <a:rPr lang="en-US" sz="2000" dirty="0" smtClean="0"/>
              <a:t>. </a:t>
            </a:r>
            <a:r>
              <a:rPr lang="es-MX" sz="2000" dirty="0" smtClean="0"/>
              <a:t>USA: </a:t>
            </a:r>
            <a:r>
              <a:rPr lang="es-MX" sz="2000" dirty="0" err="1" smtClean="0"/>
              <a:t>Prentice</a:t>
            </a:r>
            <a:r>
              <a:rPr lang="es-MX" sz="2000" dirty="0" smtClean="0"/>
              <a:t> Hall. </a:t>
            </a:r>
          </a:p>
          <a:p>
            <a:pPr algn="just">
              <a:buSzPct val="200000"/>
            </a:pPr>
            <a:r>
              <a:rPr lang="es-MX" sz="2000" dirty="0" smtClean="0"/>
              <a:t>Valdés F., J. A. (2006). </a:t>
            </a:r>
            <a:r>
              <a:rPr lang="es-MX" sz="2000" i="1" dirty="0" smtClean="0"/>
              <a:t>La gestión del conocimiento y la educación superior: fundamentos teóricos de los entornos virtuales de aprendizaje</a:t>
            </a:r>
            <a:r>
              <a:rPr lang="es-MX" sz="2000" dirty="0" smtClean="0"/>
              <a:t>.</a:t>
            </a:r>
          </a:p>
          <a:p>
            <a:pPr algn="just">
              <a:buSzPct val="200000"/>
            </a:pPr>
            <a:r>
              <a:rPr lang="es-MX" sz="2000" dirty="0" smtClean="0"/>
              <a:t>Topete B., C. y Bustos F., E. (2008). Sociedad del conocimiento y gestión del capital intelectual en instituciones de educación superior públicas mexicanas. </a:t>
            </a:r>
            <a:r>
              <a:rPr lang="en-US" sz="2000" dirty="0" smtClean="0"/>
              <a:t>México: Taller </a:t>
            </a:r>
            <a:r>
              <a:rPr lang="en-US" sz="2000" dirty="0" err="1" smtClean="0"/>
              <a:t>Abierto</a:t>
            </a:r>
            <a:r>
              <a:rPr lang="en-US" sz="2000" dirty="0" smtClean="0"/>
              <a:t>.</a:t>
            </a:r>
            <a:endParaRPr lang="es-MX" sz="2000" dirty="0" smtClean="0"/>
          </a:p>
          <a:p>
            <a:pPr algn="just">
              <a:buSzPct val="200000"/>
            </a:pPr>
            <a:endParaRPr lang="es-MX" sz="2000" dirty="0" smtClean="0"/>
          </a:p>
          <a:p>
            <a:pPr algn="just">
              <a:buSzPct val="200000"/>
            </a:pPr>
            <a:endParaRPr lang="es-MX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826123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KWTV_notici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5817"/>
            <a:ext cx="8316416" cy="68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1282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sz="4000" b="1" dirty="0" smtClean="0"/>
              <a:t>¡Muchas gracias por su amable atención!</a:t>
            </a:r>
          </a:p>
          <a:p>
            <a:pPr algn="ctr">
              <a:buNone/>
            </a:pPr>
            <a:endParaRPr lang="es-MX" sz="4000" dirty="0" smtClean="0"/>
          </a:p>
          <a:p>
            <a:pPr algn="ctr">
              <a:buNone/>
            </a:pPr>
            <a:endParaRPr lang="es-MX" sz="4000" dirty="0" smtClean="0"/>
          </a:p>
          <a:p>
            <a:pPr algn="ctr">
              <a:buNone/>
            </a:pPr>
            <a:endParaRPr lang="es-MX" sz="4000" dirty="0" smtClean="0"/>
          </a:p>
          <a:p>
            <a:pPr algn="ctr">
              <a:buNone/>
            </a:pPr>
            <a:r>
              <a:rPr lang="es-MX" sz="4000" dirty="0" smtClean="0"/>
              <a:t>garciagonzalez25@yahoo.com.mx</a:t>
            </a:r>
          </a:p>
          <a:p>
            <a:pPr algn="ctr">
              <a:buNone/>
            </a:pPr>
            <a:endParaRPr lang="es-MX" sz="4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26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Temario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Conceptos generales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Estrategia de investigación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Resultados preliminares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Uso del modelo (repositorios digitales)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Conclusiones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 smtClean="0"/>
              <a:t>Referencias principales</a:t>
            </a:r>
            <a:endParaRPr lang="es-MX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DCA1E-BCEA-403E-9FDC-4D065F908ABB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dirty="0" smtClean="0">
                <a:solidFill>
                  <a:schemeClr val="bg1"/>
                </a:solidFill>
              </a:rPr>
              <a:t>Objeto de estudio</a:t>
            </a:r>
          </a:p>
        </p:txBody>
      </p:sp>
      <p:graphicFrame>
        <p:nvGraphicFramePr>
          <p:cNvPr id="11" name="10 Marcador de contenido"/>
          <p:cNvGraphicFramePr>
            <a:graphicFrameLocks noGrp="1"/>
          </p:cNvGraphicFramePr>
          <p:nvPr>
            <p:ph idx="1"/>
          </p:nvPr>
        </p:nvGraphicFramePr>
        <p:xfrm>
          <a:off x="914400" y="764704"/>
          <a:ext cx="8229600" cy="4830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483768" y="5805264"/>
            <a:ext cx="1718493" cy="1052736"/>
            <a:chOff x="3287017" y="3646707"/>
            <a:chExt cx="1862509" cy="1182693"/>
          </a:xfrm>
        </p:grpSpPr>
        <p:sp>
          <p:nvSpPr>
            <p:cNvPr id="12" name="11 Rectángulo redondeado"/>
            <p:cNvSpPr/>
            <p:nvPr/>
          </p:nvSpPr>
          <p:spPr>
            <a:xfrm>
              <a:off x="3287017" y="3646707"/>
              <a:ext cx="1862509" cy="11826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12 Rectángulo"/>
            <p:cNvSpPr/>
            <p:nvPr/>
          </p:nvSpPr>
          <p:spPr>
            <a:xfrm>
              <a:off x="3321657" y="3681347"/>
              <a:ext cx="1793229" cy="1113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kern="1200" dirty="0" smtClean="0"/>
                <a:t>División de Operación y Promoción al Posgrado</a:t>
              </a:r>
              <a:endParaRPr lang="es-MX" kern="12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644008" y="5733256"/>
            <a:ext cx="1574477" cy="1124744"/>
            <a:chOff x="3287017" y="3646707"/>
            <a:chExt cx="1862509" cy="1182693"/>
          </a:xfrm>
        </p:grpSpPr>
        <p:sp>
          <p:nvSpPr>
            <p:cNvPr id="16" name="15 Rectángulo redondeado"/>
            <p:cNvSpPr/>
            <p:nvPr/>
          </p:nvSpPr>
          <p:spPr>
            <a:xfrm>
              <a:off x="3287017" y="3646707"/>
              <a:ext cx="1862509" cy="11826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3321657" y="3681347"/>
              <a:ext cx="1793229" cy="11134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dirty="0" smtClean="0"/>
                <a:t>División de Programas en Ambientes Virtuales</a:t>
              </a:r>
              <a:endParaRPr lang="es-MX" kern="1200" dirty="0"/>
            </a:p>
          </p:txBody>
        </p:sp>
      </p:grpSp>
      <p:cxnSp>
        <p:nvCxnSpPr>
          <p:cNvPr id="19" name="18 Forma"/>
          <p:cNvCxnSpPr>
            <a:stCxn id="9" idx="0"/>
          </p:cNvCxnSpPr>
          <p:nvPr/>
        </p:nvCxnSpPr>
        <p:spPr>
          <a:xfrm rot="5400000" flipH="1" flipV="1">
            <a:off x="1466942" y="5179313"/>
            <a:ext cx="246858" cy="106671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Forma"/>
          <p:cNvCxnSpPr>
            <a:stCxn id="13" idx="0"/>
          </p:cNvCxnSpPr>
          <p:nvPr/>
        </p:nvCxnSpPr>
        <p:spPr>
          <a:xfrm rot="16200000" flipV="1">
            <a:off x="2573939" y="5067021"/>
            <a:ext cx="246858" cy="129129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Forma"/>
          <p:cNvCxnSpPr>
            <a:stCxn id="17" idx="0"/>
          </p:cNvCxnSpPr>
          <p:nvPr/>
        </p:nvCxnSpPr>
        <p:spPr>
          <a:xfrm rot="16200000" flipV="1">
            <a:off x="3761017" y="4095968"/>
            <a:ext cx="176959" cy="316350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angular"/>
          <p:cNvCxnSpPr>
            <a:endCxn id="13" idx="0"/>
          </p:cNvCxnSpPr>
          <p:nvPr/>
        </p:nvCxnSpPr>
        <p:spPr>
          <a:xfrm>
            <a:off x="2195736" y="5445224"/>
            <a:ext cx="1147279" cy="39087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19 Imagen" descr="LOGO_SIP_WEB32A9.png"/>
          <p:cNvPicPr>
            <a:picLocks noChangeAspect="1"/>
          </p:cNvPicPr>
          <p:nvPr/>
        </p:nvPicPr>
        <p:blipFill>
          <a:blip r:embed="rId7" cstate="print"/>
          <a:srcRect b="19206"/>
          <a:stretch>
            <a:fillRect/>
          </a:stretch>
        </p:blipFill>
        <p:spPr>
          <a:xfrm>
            <a:off x="7678319" y="0"/>
            <a:ext cx="1465682" cy="1268760"/>
          </a:xfrm>
          <a:prstGeom prst="rect">
            <a:avLst/>
          </a:prstGeom>
        </p:spPr>
      </p:pic>
      <p:pic>
        <p:nvPicPr>
          <p:cNvPr id="23" name="4 Marcador de contenido" descr="ipnwal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0" y="0"/>
            <a:ext cx="1943200" cy="14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24 Imagen" descr="dap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5722600"/>
            <a:ext cx="1008112" cy="1135399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MX" b="1" dirty="0" smtClean="0"/>
              <a:t>Marco contextual</a:t>
            </a:r>
          </a:p>
          <a:p>
            <a:pPr lvl="1"/>
            <a:r>
              <a:rPr lang="es-MX" dirty="0" smtClean="0"/>
              <a:t>Economía del conocimiento</a:t>
            </a:r>
          </a:p>
          <a:p>
            <a:pPr lvl="1"/>
            <a:r>
              <a:rPr lang="es-MX" dirty="0" smtClean="0"/>
              <a:t>Sociedad Informacional</a:t>
            </a:r>
          </a:p>
          <a:p>
            <a:pPr lvl="1"/>
            <a:r>
              <a:rPr lang="es-MX" dirty="0" smtClean="0"/>
              <a:t>Nuevas modos de producción del conocimiento</a:t>
            </a:r>
          </a:p>
          <a:p>
            <a:pPr lvl="1"/>
            <a:r>
              <a:rPr lang="es-MX" dirty="0" smtClean="0"/>
              <a:t>Nueva Gestión Pública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MX" b="1" dirty="0" smtClean="0"/>
              <a:t>Marco teórico</a:t>
            </a:r>
          </a:p>
          <a:p>
            <a:pPr lvl="1"/>
            <a:r>
              <a:rPr lang="es-MX" dirty="0" smtClean="0"/>
              <a:t>Gestión del conocimiento</a:t>
            </a:r>
          </a:p>
          <a:p>
            <a:pPr lvl="1"/>
            <a:r>
              <a:rPr lang="es-MX" dirty="0" smtClean="0"/>
              <a:t>Capital intelectual</a:t>
            </a:r>
          </a:p>
          <a:p>
            <a:pPr lvl="2"/>
            <a:r>
              <a:rPr lang="es-MX" dirty="0" smtClean="0"/>
              <a:t>Capital humano</a:t>
            </a:r>
          </a:p>
          <a:p>
            <a:pPr lvl="2"/>
            <a:r>
              <a:rPr lang="es-MX" dirty="0" smtClean="0"/>
              <a:t>Capital relacional</a:t>
            </a:r>
          </a:p>
          <a:p>
            <a:pPr lvl="2"/>
            <a:r>
              <a:rPr lang="es-MX" dirty="0" smtClean="0"/>
              <a:t>Capital estructural</a:t>
            </a:r>
          </a:p>
          <a:p>
            <a:pPr lvl="1"/>
            <a:r>
              <a:rPr lang="es-MX" dirty="0" smtClean="0"/>
              <a:t>Conocimiento administrativo</a:t>
            </a:r>
            <a:endParaRPr lang="es-MX" dirty="0"/>
          </a:p>
        </p:txBody>
      </p:sp>
      <p:pic>
        <p:nvPicPr>
          <p:cNvPr id="7" name="6 Imagen" descr="thinke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0378" y="4797152"/>
            <a:ext cx="1593621" cy="206084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3D7F6-8094-4EC4-91DE-91F54C0BCB7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chemeClr val="bg1"/>
                </a:solidFill>
              </a:rPr>
              <a:t>Utilidad de esta investigación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dirty="0" smtClean="0"/>
              <a:t> </a:t>
            </a:r>
            <a:r>
              <a:rPr lang="es-MX" sz="2400" b="1" dirty="0" smtClean="0"/>
              <a:t>Implicaciones prácticas</a:t>
            </a:r>
            <a:r>
              <a:rPr lang="es-MX" sz="2400" dirty="0" smtClean="0"/>
              <a:t>. El modelo puede ayudar a sistematizar los procesos de creación, captura, consulta, compartición, transferencia, distribución, uso, reutilización y renovación del conocimiento que se genera en la División de Apoyo al Posgrado.</a:t>
            </a:r>
          </a:p>
          <a:p>
            <a:pPr algn="just"/>
            <a:endParaRPr lang="es-MX" sz="2400" dirty="0" smtClean="0"/>
          </a:p>
          <a:p>
            <a:pPr algn="just"/>
            <a:r>
              <a:rPr lang="es-MX" sz="2400" dirty="0" smtClean="0"/>
              <a:t> </a:t>
            </a:r>
            <a:r>
              <a:rPr lang="es-MX" sz="2400" b="1" dirty="0" smtClean="0"/>
              <a:t>Valor teórico</a:t>
            </a:r>
            <a:r>
              <a:rPr lang="es-MX" sz="2400" dirty="0" smtClean="0"/>
              <a:t>. El modelo es aplicable en primera instancia al objeto de estudio y generalizable con algunos cambios a otras unidades organizacionales del mismo instituto.</a:t>
            </a:r>
          </a:p>
          <a:p>
            <a:pPr algn="just"/>
            <a:endParaRPr lang="es-MX" sz="2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>
                <a:solidFill>
                  <a:schemeClr val="bg1"/>
                </a:solidFill>
              </a:rPr>
              <a:pPr/>
              <a:t>6</a:t>
            </a:fld>
            <a:endParaRPr lang="es-E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748464" cy="914400"/>
          </a:xfrm>
        </p:spPr>
        <p:txBody>
          <a:bodyPr/>
          <a:lstStyle/>
          <a:p>
            <a:r>
              <a:rPr lang="es-MX" sz="3200" dirty="0" smtClean="0">
                <a:solidFill>
                  <a:schemeClr val="bg1"/>
                </a:solidFill>
              </a:rPr>
              <a:t>Modelos de gestión del conocimiento</a:t>
            </a:r>
            <a:endParaRPr lang="es-MX" sz="3200" dirty="0">
              <a:solidFill>
                <a:schemeClr val="bg1"/>
              </a:solidFill>
            </a:endParaRPr>
          </a:p>
        </p:txBody>
      </p:sp>
      <p:pic>
        <p:nvPicPr>
          <p:cNvPr id="582658" name="Picture 2"/>
          <p:cNvPicPr>
            <a:picLocks noChangeAspect="1" noChangeArrowheads="1"/>
          </p:cNvPicPr>
          <p:nvPr/>
        </p:nvPicPr>
        <p:blipFill>
          <a:blip r:embed="rId2" cstate="print"/>
          <a:srcRect l="37906" t="13407" r="35529" b="6250"/>
          <a:stretch>
            <a:fillRect/>
          </a:stretch>
        </p:blipFill>
        <p:spPr bwMode="auto">
          <a:xfrm>
            <a:off x="6068743" y="1196752"/>
            <a:ext cx="3075257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2825154" y="6519446"/>
            <a:ext cx="6318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Guía de Gestión del Conocimiento en 10 Etapas, según </a:t>
            </a:r>
            <a:r>
              <a:rPr lang="es-MX" dirty="0" err="1" smtClean="0">
                <a:solidFill>
                  <a:schemeClr val="bg1"/>
                </a:solidFill>
              </a:rPr>
              <a:t>Tiwana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582661" name="Picture 5"/>
          <p:cNvPicPr>
            <a:picLocks noChangeAspect="1" noChangeArrowheads="1"/>
          </p:cNvPicPr>
          <p:nvPr/>
        </p:nvPicPr>
        <p:blipFill>
          <a:blip r:embed="rId3" cstate="print"/>
          <a:srcRect l="28416" t="34250" r="26202" b="15712"/>
          <a:stretch>
            <a:fillRect/>
          </a:stretch>
        </p:blipFill>
        <p:spPr bwMode="auto">
          <a:xfrm>
            <a:off x="0" y="1628800"/>
            <a:ext cx="5796136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755576" y="5085184"/>
            <a:ext cx="4155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</a:rPr>
              <a:t>Modelo de Gestión del Conocimiento de </a:t>
            </a:r>
          </a:p>
          <a:p>
            <a:r>
              <a:rPr lang="es-MX" dirty="0" err="1" smtClean="0">
                <a:solidFill>
                  <a:schemeClr val="bg1"/>
                </a:solidFill>
              </a:rPr>
              <a:t>PricewaterhouseCoopers</a:t>
            </a:r>
            <a:r>
              <a:rPr lang="es-MX" dirty="0" smtClean="0">
                <a:solidFill>
                  <a:schemeClr val="bg1"/>
                </a:solidFill>
              </a:rPr>
              <a:t> (1999)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859862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chemeClr val="bg1"/>
                </a:solidFill>
              </a:rPr>
              <a:t>Estrategia metodológica </a:t>
            </a:r>
            <a:r>
              <a:rPr lang="es-MX" sz="3600" dirty="0">
                <a:solidFill>
                  <a:schemeClr val="bg1"/>
                </a:solidFill>
              </a:rPr>
              <a:t>de la investigación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MX" sz="3600" dirty="0" smtClean="0"/>
              <a:t>Método cualitativo: </a:t>
            </a:r>
            <a:r>
              <a:rPr lang="es-MX" sz="3600" dirty="0"/>
              <a:t>Teoría Fundamentada en el Campo (</a:t>
            </a:r>
            <a:r>
              <a:rPr lang="es-ES" sz="3600" dirty="0" err="1"/>
              <a:t>Glaser</a:t>
            </a:r>
            <a:r>
              <a:rPr lang="es-ES" sz="3600" dirty="0"/>
              <a:t> y Strauss, 1967</a:t>
            </a:r>
            <a:r>
              <a:rPr lang="es-ES" sz="3600" dirty="0" smtClean="0"/>
              <a:t>)</a:t>
            </a:r>
          </a:p>
          <a:p>
            <a:pPr algn="just"/>
            <a:endParaRPr lang="es-ES" sz="3600" dirty="0"/>
          </a:p>
          <a:p>
            <a:pPr algn="just"/>
            <a:r>
              <a:rPr lang="es-MX" sz="3600" dirty="0" smtClean="0"/>
              <a:t>Diseño </a:t>
            </a:r>
            <a:r>
              <a:rPr lang="es-MX" sz="3600" dirty="0"/>
              <a:t>del instrumento: </a:t>
            </a:r>
            <a:r>
              <a:rPr lang="es-MX" sz="3600" dirty="0" smtClean="0"/>
              <a:t>Entrevista de preguntas a profundidad</a:t>
            </a:r>
          </a:p>
          <a:p>
            <a:pPr algn="just"/>
            <a:endParaRPr lang="es-MX" sz="3600" dirty="0" smtClean="0"/>
          </a:p>
          <a:p>
            <a:pPr algn="just"/>
            <a:r>
              <a:rPr lang="es-MX" sz="3600" dirty="0" smtClean="0"/>
              <a:t>Software de análisis: </a:t>
            </a:r>
            <a:r>
              <a:rPr lang="es-MX" sz="3600" dirty="0" err="1" smtClean="0"/>
              <a:t>Atlas.ti</a:t>
            </a:r>
            <a:endParaRPr lang="es-MX" sz="3600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2797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dirty="0" smtClean="0">
                <a:solidFill>
                  <a:schemeClr val="bg1"/>
                </a:solidFill>
              </a:rPr>
              <a:t>Estrategia metodológica </a:t>
            </a:r>
            <a:r>
              <a:rPr lang="es-MX" sz="3600" dirty="0">
                <a:solidFill>
                  <a:schemeClr val="bg1"/>
                </a:solidFill>
              </a:rPr>
              <a:t>de la investigación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467" r="8871" b="11988"/>
          <a:stretch>
            <a:fillRect/>
          </a:stretch>
        </p:blipFill>
        <p:spPr bwMode="auto">
          <a:xfrm>
            <a:off x="611560" y="980728"/>
            <a:ext cx="818276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1D221-B77E-4B99-ABCE-4016486792F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27971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on_r">
  <a:themeElements>
    <a:clrScheme name="Tema de Offic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ema de Offic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on_r">
  <a:themeElements>
    <a:clrScheme name="Tema de Office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ema de Office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neon_r</Template>
  <TotalTime>13808</TotalTime>
  <Words>1413</Words>
  <Application>Microsoft Office PowerPoint</Application>
  <PresentationFormat>Presentación en pantalla (4:3)</PresentationFormat>
  <Paragraphs>222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26</vt:i4>
      </vt:variant>
    </vt:vector>
  </HeadingPairs>
  <TitlesOfParts>
    <vt:vector size="28" baseType="lpstr">
      <vt:lpstr>neon_r</vt:lpstr>
      <vt:lpstr>1_neon_r</vt:lpstr>
      <vt:lpstr>Presentación de PowerPoint</vt:lpstr>
      <vt:lpstr>Presentación de PowerPoint</vt:lpstr>
      <vt:lpstr>Temario</vt:lpstr>
      <vt:lpstr>Objeto de estudio</vt:lpstr>
      <vt:lpstr>Presentación de PowerPoint</vt:lpstr>
      <vt:lpstr>Utilidad de esta investigación</vt:lpstr>
      <vt:lpstr>Modelos de gestión del conocimiento</vt:lpstr>
      <vt:lpstr>Estrategia metodológica de la investigación</vt:lpstr>
      <vt:lpstr>Estrategia metodológica de la investigación</vt:lpstr>
      <vt:lpstr>Estrategia metodológica de la investigación</vt:lpstr>
      <vt:lpstr>Tipos de entrevistas a profundidad</vt:lpstr>
      <vt:lpstr>Guiones de entrevista</vt:lpstr>
      <vt:lpstr>Guiones de entrevista</vt:lpstr>
      <vt:lpstr>Guiones de entrevista</vt:lpstr>
      <vt:lpstr>Análisis de resultados</vt:lpstr>
      <vt:lpstr>Resultados preliminares</vt:lpstr>
      <vt:lpstr>Resultados preliminares</vt:lpstr>
      <vt:lpstr>Resultados preliminares</vt:lpstr>
      <vt:lpstr>Resultados preliminares</vt:lpstr>
      <vt:lpstr>Presentación de PowerPoint</vt:lpstr>
      <vt:lpstr>Conclusiones</vt:lpstr>
      <vt:lpstr>Conclusiones</vt:lpstr>
      <vt:lpstr>Conclusiones</vt:lpstr>
      <vt:lpstr>Referencias</vt:lpstr>
      <vt:lpstr>Presentación de PowerPoint</vt:lpstr>
      <vt:lpstr>Presentación de PowerPoint</vt:lpstr>
    </vt:vector>
  </TitlesOfParts>
  <Company>INSTITUTO MEXICANO DEL PETROLEO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EMPRESARIAL Y CLIMA LABORAL</dc:title>
  <dc:creator>Acano</dc:creator>
  <cp:lastModifiedBy>Eduardo Bustos Farías</cp:lastModifiedBy>
  <cp:revision>589</cp:revision>
  <cp:lastPrinted>2012-09-26T21:54:53Z</cp:lastPrinted>
  <dcterms:created xsi:type="dcterms:W3CDTF">2004-11-08T21:44:01Z</dcterms:created>
  <dcterms:modified xsi:type="dcterms:W3CDTF">2012-10-01T20:18:43Z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