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82" r:id="rId2"/>
    <p:sldId id="297" r:id="rId3"/>
    <p:sldId id="305" r:id="rId4"/>
    <p:sldId id="299" r:id="rId5"/>
    <p:sldId id="318" r:id="rId6"/>
    <p:sldId id="309" r:id="rId7"/>
    <p:sldId id="300" r:id="rId8"/>
    <p:sldId id="302" r:id="rId9"/>
    <p:sldId id="304" r:id="rId10"/>
    <p:sldId id="303" r:id="rId11"/>
    <p:sldId id="312" r:id="rId12"/>
    <p:sldId id="315" r:id="rId13"/>
    <p:sldId id="307" r:id="rId14"/>
    <p:sldId id="317" r:id="rId15"/>
    <p:sldId id="306" r:id="rId16"/>
    <p:sldId id="310" r:id="rId17"/>
    <p:sldId id="286" r:id="rId18"/>
    <p:sldId id="287" r:id="rId19"/>
    <p:sldId id="279" r:id="rId20"/>
    <p:sldId id="290" r:id="rId21"/>
    <p:sldId id="272" r:id="rId22"/>
    <p:sldId id="314"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4"/>
    <a:srgbClr val="BD0D16"/>
    <a:srgbClr val="FF264C"/>
    <a:srgbClr val="7EC234"/>
    <a:srgbClr val="FFEFC1"/>
    <a:srgbClr val="E9E6D7"/>
    <a:srgbClr val="E5E2D1"/>
    <a:srgbClr val="C41E3A"/>
    <a:srgbClr val="E5FFF1"/>
    <a:srgbClr val="9FF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4660"/>
  </p:normalViewPr>
  <p:slideViewPr>
    <p:cSldViewPr showGuides="1">
      <p:cViewPr>
        <p:scale>
          <a:sx n="100" d="100"/>
          <a:sy n="100" d="100"/>
        </p:scale>
        <p:origin x="-2920" y="-360"/>
      </p:cViewPr>
      <p:guideLst>
        <p:guide orient="horz" pos="2296"/>
        <p:guide pos="79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C8EF5D-69BD-7740-9BB7-D213360D137E}" type="datetimeFigureOut">
              <a:rPr lang="es-ES" smtClean="0"/>
              <a:t>24/10/14</a:t>
            </a:fld>
            <a:endParaRPr lang="es-ES_tradnl"/>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DE794B-8556-FA4F-828D-D8DE4DFA6E97}" type="slidenum">
              <a:rPr lang="es-ES_tradnl" smtClean="0"/>
              <a:t>‹Nr.›</a:t>
            </a:fld>
            <a:endParaRPr lang="es-ES_tradnl"/>
          </a:p>
        </p:txBody>
      </p:sp>
    </p:spTree>
    <p:extLst>
      <p:ext uri="{BB962C8B-B14F-4D97-AF65-F5344CB8AC3E}">
        <p14:creationId xmlns:p14="http://schemas.microsoft.com/office/powerpoint/2010/main" val="1043020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89DBD-E56D-490F-9B4A-E01A6C54E664}" type="datetimeFigureOut">
              <a:rPr lang="es-MX" smtClean="0"/>
              <a:t>24/10/14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EFE504-3A8A-4969-B9E4-0DD0D2691931}" type="slidenum">
              <a:rPr lang="es-MX" smtClean="0"/>
              <a:t>‹Nr.›</a:t>
            </a:fld>
            <a:endParaRPr lang="es-MX"/>
          </a:p>
        </p:txBody>
      </p:sp>
    </p:spTree>
    <p:extLst>
      <p:ext uri="{BB962C8B-B14F-4D97-AF65-F5344CB8AC3E}">
        <p14:creationId xmlns:p14="http://schemas.microsoft.com/office/powerpoint/2010/main" val="16678186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DEFE504-3A8A-4969-B9E4-0DD0D2691931}" type="slidenum">
              <a:rPr lang="es-MX" smtClean="0"/>
              <a:t>17</a:t>
            </a:fld>
            <a:endParaRPr lang="es-MX" dirty="0"/>
          </a:p>
        </p:txBody>
      </p:sp>
    </p:spTree>
    <p:extLst>
      <p:ext uri="{BB962C8B-B14F-4D97-AF65-F5344CB8AC3E}">
        <p14:creationId xmlns:p14="http://schemas.microsoft.com/office/powerpoint/2010/main" val="358309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DEFE504-3A8A-4969-B9E4-0DD0D2691931}" type="slidenum">
              <a:rPr lang="es-MX" smtClean="0"/>
              <a:t>18</a:t>
            </a:fld>
            <a:endParaRPr lang="es-MX" dirty="0"/>
          </a:p>
        </p:txBody>
      </p:sp>
    </p:spTree>
    <p:extLst>
      <p:ext uri="{BB962C8B-B14F-4D97-AF65-F5344CB8AC3E}">
        <p14:creationId xmlns:p14="http://schemas.microsoft.com/office/powerpoint/2010/main" val="358309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DEFE504-3A8A-4969-B9E4-0DD0D2691931}" type="slidenum">
              <a:rPr lang="es-MX" smtClean="0"/>
              <a:t>20</a:t>
            </a:fld>
            <a:endParaRPr lang="es-MX" dirty="0"/>
          </a:p>
        </p:txBody>
      </p:sp>
    </p:spTree>
    <p:extLst>
      <p:ext uri="{BB962C8B-B14F-4D97-AF65-F5344CB8AC3E}">
        <p14:creationId xmlns:p14="http://schemas.microsoft.com/office/powerpoint/2010/main" val="358309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40FD54B-C9B1-4E04-A306-63F1EA9C46FB}" type="slidenum">
              <a:rPr lang="es-MX" smtClean="0"/>
              <a:t>21</a:t>
            </a:fld>
            <a:endParaRPr lang="es-MX"/>
          </a:p>
        </p:txBody>
      </p:sp>
    </p:spTree>
    <p:extLst>
      <p:ext uri="{BB962C8B-B14F-4D97-AF65-F5344CB8AC3E}">
        <p14:creationId xmlns:p14="http://schemas.microsoft.com/office/powerpoint/2010/main" val="32448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C8BA972-221B-5C40-9678-91FBCB148EF5}" type="datetime1">
              <a:rPr lang="es-MX" smtClean="0"/>
              <a:t>24/10/14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5194408-DA91-4904-86C2-B84BD4BF409E}" type="slidenum">
              <a:rPr lang="es-MX" smtClean="0"/>
              <a:t>‹Nr.›</a:t>
            </a:fld>
            <a:endParaRPr lang="es-MX"/>
          </a:p>
        </p:txBody>
      </p:sp>
    </p:spTree>
    <p:extLst>
      <p:ext uri="{BB962C8B-B14F-4D97-AF65-F5344CB8AC3E}">
        <p14:creationId xmlns:p14="http://schemas.microsoft.com/office/powerpoint/2010/main" val="403144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25802CD-DC90-8A4E-92CD-7FBD039504CC}" type="datetime1">
              <a:rPr lang="es-MX" smtClean="0"/>
              <a:t>24/10/14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5194408-DA91-4904-86C2-B84BD4BF409E}" type="slidenum">
              <a:rPr lang="es-MX" smtClean="0"/>
              <a:t>‹Nr.›</a:t>
            </a:fld>
            <a:endParaRPr lang="es-MX"/>
          </a:p>
        </p:txBody>
      </p:sp>
    </p:spTree>
    <p:extLst>
      <p:ext uri="{BB962C8B-B14F-4D97-AF65-F5344CB8AC3E}">
        <p14:creationId xmlns:p14="http://schemas.microsoft.com/office/powerpoint/2010/main" val="17441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E412ED9B-DF67-C646-8BB6-C983E42C3C1C}" type="datetime1">
              <a:rPr lang="es-MX" smtClean="0"/>
              <a:t>24/10/14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5194408-DA91-4904-86C2-B84BD4BF409E}" type="slidenum">
              <a:rPr lang="es-MX" smtClean="0"/>
              <a:t>‹Nr.›</a:t>
            </a:fld>
            <a:endParaRPr lang="es-MX"/>
          </a:p>
        </p:txBody>
      </p:sp>
    </p:spTree>
    <p:extLst>
      <p:ext uri="{BB962C8B-B14F-4D97-AF65-F5344CB8AC3E}">
        <p14:creationId xmlns:p14="http://schemas.microsoft.com/office/powerpoint/2010/main" val="68441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E5B48966-531A-7742-946B-40E7D55BEF35}" type="datetime1">
              <a:rPr lang="es-MX" smtClean="0"/>
              <a:t>24/10/14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5194408-DA91-4904-86C2-B84BD4BF409E}" type="slidenum">
              <a:rPr lang="es-MX" smtClean="0"/>
              <a:t>‹Nr.›</a:t>
            </a:fld>
            <a:endParaRPr lang="es-MX"/>
          </a:p>
        </p:txBody>
      </p:sp>
    </p:spTree>
    <p:extLst>
      <p:ext uri="{BB962C8B-B14F-4D97-AF65-F5344CB8AC3E}">
        <p14:creationId xmlns:p14="http://schemas.microsoft.com/office/powerpoint/2010/main" val="24541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89F0673-A1F8-1F44-95EB-BFF336C0DD50}" type="datetime1">
              <a:rPr lang="es-MX" smtClean="0"/>
              <a:t>24/10/14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5194408-DA91-4904-86C2-B84BD4BF409E}" type="slidenum">
              <a:rPr lang="es-MX" smtClean="0"/>
              <a:t>‹Nr.›</a:t>
            </a:fld>
            <a:endParaRPr lang="es-MX"/>
          </a:p>
        </p:txBody>
      </p:sp>
    </p:spTree>
    <p:extLst>
      <p:ext uri="{BB962C8B-B14F-4D97-AF65-F5344CB8AC3E}">
        <p14:creationId xmlns:p14="http://schemas.microsoft.com/office/powerpoint/2010/main" val="144067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9024EC15-DB80-0C44-8C27-15EA91FBAA36}" type="datetime1">
              <a:rPr lang="es-MX" smtClean="0"/>
              <a:t>24/10/14</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5194408-DA91-4904-86C2-B84BD4BF409E}" type="slidenum">
              <a:rPr lang="es-MX" smtClean="0"/>
              <a:t>‹Nr.›</a:t>
            </a:fld>
            <a:endParaRPr lang="es-MX"/>
          </a:p>
        </p:txBody>
      </p:sp>
    </p:spTree>
    <p:extLst>
      <p:ext uri="{BB962C8B-B14F-4D97-AF65-F5344CB8AC3E}">
        <p14:creationId xmlns:p14="http://schemas.microsoft.com/office/powerpoint/2010/main" val="17015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88042B93-F4B0-1646-825F-EC8AE4CE8B00}" type="datetime1">
              <a:rPr lang="es-MX" smtClean="0"/>
              <a:t>24/10/14</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5194408-DA91-4904-86C2-B84BD4BF409E}" type="slidenum">
              <a:rPr lang="es-MX" smtClean="0"/>
              <a:t>‹Nr.›</a:t>
            </a:fld>
            <a:endParaRPr lang="es-MX"/>
          </a:p>
        </p:txBody>
      </p:sp>
    </p:spTree>
    <p:extLst>
      <p:ext uri="{BB962C8B-B14F-4D97-AF65-F5344CB8AC3E}">
        <p14:creationId xmlns:p14="http://schemas.microsoft.com/office/powerpoint/2010/main" val="150690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B3EB4390-E40D-0247-82EE-1AB540040A98}" type="datetime1">
              <a:rPr lang="es-MX" smtClean="0"/>
              <a:t>24/10/14</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5194408-DA91-4904-86C2-B84BD4BF409E}" type="slidenum">
              <a:rPr lang="es-MX" smtClean="0"/>
              <a:t>‹Nr.›</a:t>
            </a:fld>
            <a:endParaRPr lang="es-MX"/>
          </a:p>
        </p:txBody>
      </p:sp>
    </p:spTree>
    <p:extLst>
      <p:ext uri="{BB962C8B-B14F-4D97-AF65-F5344CB8AC3E}">
        <p14:creationId xmlns:p14="http://schemas.microsoft.com/office/powerpoint/2010/main" val="118189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903368B-38D3-5140-8BC3-8258920151FF}" type="datetime1">
              <a:rPr lang="es-MX" smtClean="0"/>
              <a:t>24/10/14</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5194408-DA91-4904-86C2-B84BD4BF409E}" type="slidenum">
              <a:rPr lang="es-MX" smtClean="0"/>
              <a:t>‹Nr.›</a:t>
            </a:fld>
            <a:endParaRPr lang="es-MX"/>
          </a:p>
        </p:txBody>
      </p:sp>
    </p:spTree>
    <p:extLst>
      <p:ext uri="{BB962C8B-B14F-4D97-AF65-F5344CB8AC3E}">
        <p14:creationId xmlns:p14="http://schemas.microsoft.com/office/powerpoint/2010/main" val="97616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E302AD66-61C4-B14E-A400-8931F1F6F72B}" type="datetime1">
              <a:rPr lang="es-MX" smtClean="0"/>
              <a:t>24/10/14</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5194408-DA91-4904-86C2-B84BD4BF409E}" type="slidenum">
              <a:rPr lang="es-MX" smtClean="0"/>
              <a:t>‹Nr.›</a:t>
            </a:fld>
            <a:endParaRPr lang="es-MX"/>
          </a:p>
        </p:txBody>
      </p:sp>
    </p:spTree>
    <p:extLst>
      <p:ext uri="{BB962C8B-B14F-4D97-AF65-F5344CB8AC3E}">
        <p14:creationId xmlns:p14="http://schemas.microsoft.com/office/powerpoint/2010/main" val="85528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74150F9-1A2D-4347-917A-359FCBD87B29}" type="datetime1">
              <a:rPr lang="es-MX" smtClean="0"/>
              <a:t>24/10/14</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5194408-DA91-4904-86C2-B84BD4BF409E}" type="slidenum">
              <a:rPr lang="es-MX" smtClean="0"/>
              <a:t>‹Nr.›</a:t>
            </a:fld>
            <a:endParaRPr lang="es-MX"/>
          </a:p>
        </p:txBody>
      </p:sp>
    </p:spTree>
    <p:extLst>
      <p:ext uri="{BB962C8B-B14F-4D97-AF65-F5344CB8AC3E}">
        <p14:creationId xmlns:p14="http://schemas.microsoft.com/office/powerpoint/2010/main" val="12876771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57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7.png"/><Relationship Id="rId5" Type="http://schemas.microsoft.com/office/2007/relationships/hdphoto" Target="../media/hdphoto1.wdp"/><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2.wdp"/><Relationship Id="rId5" Type="http://schemas.openxmlformats.org/officeDocument/2006/relationships/image" Target="../media/image24.png"/><Relationship Id="rId6" Type="http://schemas.microsoft.com/office/2007/relationships/hdphoto" Target="../media/hdphoto3.wdp"/><Relationship Id="rId7" Type="http://schemas.openxmlformats.org/officeDocument/2006/relationships/image" Target="../media/image25.png"/><Relationship Id="rId8" Type="http://schemas.microsoft.com/office/2007/relationships/hdphoto" Target="../media/hdphoto4.wdp"/><Relationship Id="rId9" Type="http://schemas.openxmlformats.org/officeDocument/2006/relationships/image" Target="../media/image26.jpeg"/><Relationship Id="rId10" Type="http://schemas.microsoft.com/office/2007/relationships/hdphoto" Target="../media/hdphoto5.wdp"/><Relationship Id="rId11"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89" y="233735"/>
            <a:ext cx="3481707" cy="540000"/>
          </a:xfrm>
          <a:prstGeom prst="rect">
            <a:avLst/>
          </a:prstGeom>
        </p:spPr>
      </p:pic>
      <p:pic>
        <p:nvPicPr>
          <p:cNvPr id="14"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382" y="97181"/>
            <a:ext cx="15696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4"/>
          <a:stretch>
            <a:fillRect/>
          </a:stretch>
        </p:blipFill>
        <p:spPr>
          <a:xfrm>
            <a:off x="0" y="1412776"/>
            <a:ext cx="4135977" cy="3672408"/>
          </a:xfrm>
          <a:prstGeom prst="rect">
            <a:avLst/>
          </a:prstGeom>
        </p:spPr>
      </p:pic>
      <p:sp>
        <p:nvSpPr>
          <p:cNvPr id="11" name="CuadroTexto 10"/>
          <p:cNvSpPr txBox="1"/>
          <p:nvPr/>
        </p:nvSpPr>
        <p:spPr>
          <a:xfrm>
            <a:off x="4139952" y="1988840"/>
            <a:ext cx="4802412" cy="2092881"/>
          </a:xfrm>
          <a:prstGeom prst="rect">
            <a:avLst/>
          </a:prstGeom>
          <a:noFill/>
        </p:spPr>
        <p:txBody>
          <a:bodyPr wrap="square" rtlCol="0">
            <a:spAutoFit/>
          </a:bodyPr>
          <a:lstStyle/>
          <a:p>
            <a:pPr algn="ctr"/>
            <a:r>
              <a:rPr lang="es-ES_tradnl" sz="3200" b="1" dirty="0" smtClean="0">
                <a:solidFill>
                  <a:schemeClr val="tx1">
                    <a:lumMod val="65000"/>
                    <a:lumOff val="35000"/>
                  </a:schemeClr>
                </a:solidFill>
                <a:latin typeface="Arial Rounded MT Bold" pitchFamily="34" charset="0"/>
              </a:rPr>
              <a:t>Emprendedores Sociales</a:t>
            </a:r>
          </a:p>
          <a:p>
            <a:pPr algn="ctr"/>
            <a:endParaRPr lang="es-ES_tradnl" b="1" dirty="0">
              <a:solidFill>
                <a:schemeClr val="tx1">
                  <a:lumMod val="65000"/>
                  <a:lumOff val="35000"/>
                </a:schemeClr>
              </a:solidFill>
              <a:latin typeface="Arial Rounded MT Bold" pitchFamily="34" charset="0"/>
            </a:endParaRPr>
          </a:p>
          <a:p>
            <a:pPr algn="ctr"/>
            <a:r>
              <a:rPr lang="es-ES_tradnl" sz="2400" b="1" dirty="0" smtClean="0">
                <a:solidFill>
                  <a:schemeClr val="tx1">
                    <a:lumMod val="65000"/>
                    <a:lumOff val="35000"/>
                  </a:schemeClr>
                </a:solidFill>
                <a:latin typeface="Arial Rounded MT Bold" pitchFamily="34" charset="0"/>
              </a:rPr>
              <a:t>Impulso Económico para México</a:t>
            </a:r>
            <a:endParaRPr lang="es-ES_tradnl" sz="2400" b="1" dirty="0">
              <a:solidFill>
                <a:schemeClr val="tx1">
                  <a:lumMod val="65000"/>
                  <a:lumOff val="35000"/>
                </a:schemeClr>
              </a:solidFill>
              <a:latin typeface="Arial Rounded MT Bold" pitchFamily="34" charset="0"/>
            </a:endParaRPr>
          </a:p>
        </p:txBody>
      </p:sp>
      <p:sp>
        <p:nvSpPr>
          <p:cNvPr id="12" name="CuadroTexto 11"/>
          <p:cNvSpPr txBox="1"/>
          <p:nvPr/>
        </p:nvSpPr>
        <p:spPr>
          <a:xfrm>
            <a:off x="5076056" y="4437112"/>
            <a:ext cx="3938315" cy="2246769"/>
          </a:xfrm>
          <a:prstGeom prst="rect">
            <a:avLst/>
          </a:prstGeom>
          <a:noFill/>
        </p:spPr>
        <p:txBody>
          <a:bodyPr wrap="square" rtlCol="0">
            <a:spAutoFit/>
          </a:bodyPr>
          <a:lstStyle/>
          <a:p>
            <a:pPr algn="r"/>
            <a:endParaRPr lang="es-ES_tradnl" sz="2400" dirty="0" smtClean="0">
              <a:solidFill>
                <a:schemeClr val="tx1">
                  <a:lumMod val="65000"/>
                  <a:lumOff val="35000"/>
                </a:schemeClr>
              </a:solidFill>
            </a:endParaRPr>
          </a:p>
          <a:p>
            <a:pPr algn="r"/>
            <a:endParaRPr lang="es-ES_tradnl" sz="2000" dirty="0" smtClean="0">
              <a:solidFill>
                <a:schemeClr val="tx1">
                  <a:lumMod val="65000"/>
                  <a:lumOff val="35000"/>
                </a:schemeClr>
              </a:solidFill>
            </a:endParaRPr>
          </a:p>
          <a:p>
            <a:pPr algn="r"/>
            <a:endParaRPr lang="es-ES_tradnl" sz="2000" dirty="0">
              <a:solidFill>
                <a:schemeClr val="tx1">
                  <a:lumMod val="65000"/>
                  <a:lumOff val="35000"/>
                </a:schemeClr>
              </a:solidFill>
            </a:endParaRPr>
          </a:p>
          <a:p>
            <a:pPr algn="r"/>
            <a:r>
              <a:rPr lang="es-ES_tradnl" sz="2000" b="1" dirty="0" smtClean="0">
                <a:solidFill>
                  <a:schemeClr val="tx1">
                    <a:lumMod val="65000"/>
                    <a:lumOff val="35000"/>
                  </a:schemeClr>
                </a:solidFill>
              </a:rPr>
              <a:t>Carlos Gramillo Flores</a:t>
            </a:r>
          </a:p>
          <a:p>
            <a:pPr algn="r"/>
            <a:r>
              <a:rPr lang="es-ES_tradnl" sz="2000" i="1" dirty="0" smtClean="0">
                <a:solidFill>
                  <a:schemeClr val="tx1">
                    <a:lumMod val="65000"/>
                    <a:lumOff val="35000"/>
                  </a:schemeClr>
                </a:solidFill>
              </a:rPr>
              <a:t>3er Foro de la Red de Servicio Social</a:t>
            </a:r>
            <a:endParaRPr lang="es-ES_tradnl" sz="2000" i="1" dirty="0">
              <a:solidFill>
                <a:schemeClr val="tx1">
                  <a:lumMod val="65000"/>
                  <a:lumOff val="35000"/>
                </a:schemeClr>
              </a:solidFill>
            </a:endParaRPr>
          </a:p>
          <a:p>
            <a:pPr algn="r"/>
            <a:r>
              <a:rPr lang="es-ES_tradnl" i="1" dirty="0" smtClean="0">
                <a:solidFill>
                  <a:schemeClr val="tx1">
                    <a:lumMod val="65000"/>
                    <a:lumOff val="35000"/>
                  </a:schemeClr>
                </a:solidFill>
              </a:rPr>
              <a:t>Instituto Politécnico Nacional</a:t>
            </a:r>
          </a:p>
          <a:p>
            <a:pPr algn="r"/>
            <a:r>
              <a:rPr lang="es-ES_tradnl" i="1" dirty="0" smtClean="0">
                <a:solidFill>
                  <a:schemeClr val="tx1">
                    <a:lumMod val="65000"/>
                    <a:lumOff val="35000"/>
                  </a:schemeClr>
                </a:solidFill>
              </a:rPr>
              <a:t>24 de Octubre de 2014</a:t>
            </a:r>
          </a:p>
        </p:txBody>
      </p:sp>
    </p:spTree>
    <p:extLst>
      <p:ext uri="{BB962C8B-B14F-4D97-AF65-F5344CB8AC3E}">
        <p14:creationId xmlns:p14="http://schemas.microsoft.com/office/powerpoint/2010/main" val="25754685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1513" cy="6858000"/>
          </a:xfrm>
          <a:prstGeom prst="rect">
            <a:avLst/>
          </a:prstGeom>
        </p:spPr>
      </p:pic>
      <p:sp>
        <p:nvSpPr>
          <p:cNvPr id="3" name="Marcador de número de diapositiva 2"/>
          <p:cNvSpPr>
            <a:spLocks noGrp="1"/>
          </p:cNvSpPr>
          <p:nvPr>
            <p:ph type="sldNum" sz="quarter" idx="12"/>
          </p:nvPr>
        </p:nvSpPr>
        <p:spPr>
          <a:xfrm>
            <a:off x="7010400" y="6464895"/>
            <a:ext cx="2133600" cy="365125"/>
          </a:xfrm>
        </p:spPr>
        <p:txBody>
          <a:bodyPr/>
          <a:lstStyle/>
          <a:p>
            <a:pPr algn="r"/>
            <a:fld id="{65194408-DA91-4904-86C2-B84BD4BF409E}" type="slidenum">
              <a:rPr lang="es-MX" smtClean="0"/>
              <a:pPr algn="r"/>
              <a:t>10</a:t>
            </a:fld>
            <a:endParaRPr lang="es-MX" dirty="0"/>
          </a:p>
        </p:txBody>
      </p:sp>
    </p:spTree>
    <p:extLst>
      <p:ext uri="{BB962C8B-B14F-4D97-AF65-F5344CB8AC3E}">
        <p14:creationId xmlns:p14="http://schemas.microsoft.com/office/powerpoint/2010/main" val="23105100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44" y="1268760"/>
            <a:ext cx="9144000" cy="5328592"/>
          </a:xfrm>
          <a:prstGeom prst="rect">
            <a:avLst/>
          </a:prstGeom>
        </p:spPr>
      </p:pic>
      <p:sp>
        <p:nvSpPr>
          <p:cNvPr id="3" name="3 Rectángulo"/>
          <p:cNvSpPr/>
          <p:nvPr/>
        </p:nvSpPr>
        <p:spPr>
          <a:xfrm>
            <a:off x="0" y="6576135"/>
            <a:ext cx="8501122" cy="246221"/>
          </a:xfrm>
          <a:prstGeom prst="rect">
            <a:avLst/>
          </a:prstGeom>
        </p:spPr>
        <p:txBody>
          <a:bodyPr wrap="square">
            <a:spAutoFit/>
          </a:bodyPr>
          <a:lstStyle/>
          <a:p>
            <a:r>
              <a:rPr lang="en-US" sz="1000" dirty="0">
                <a:latin typeface="Stereofidelic"/>
              </a:rPr>
              <a:t> </a:t>
            </a:r>
            <a:r>
              <a:rPr lang="en-US" sz="1000" dirty="0" err="1" smtClean="0">
                <a:latin typeface="Stereofidelic"/>
              </a:rPr>
              <a:t>Fuente</a:t>
            </a:r>
            <a:r>
              <a:rPr lang="en-US" sz="1000" dirty="0" smtClean="0">
                <a:latin typeface="Stereofidelic"/>
              </a:rPr>
              <a:t>: </a:t>
            </a:r>
            <a:r>
              <a:rPr lang="en-US" sz="1000" dirty="0" err="1" smtClean="0">
                <a:latin typeface="Stereofidelic"/>
              </a:rPr>
              <a:t>Salim</a:t>
            </a:r>
            <a:r>
              <a:rPr lang="en-US" sz="1000" dirty="0" smtClean="0">
                <a:latin typeface="Stereofidelic"/>
              </a:rPr>
              <a:t> I.</a:t>
            </a:r>
            <a:r>
              <a:rPr lang="en-US" sz="1000" dirty="0" smtClean="0"/>
              <a:t>, </a:t>
            </a:r>
            <a:r>
              <a:rPr lang="en-US" sz="1000" i="1" dirty="0" smtClean="0"/>
              <a:t>Exponential Organizations, </a:t>
            </a:r>
            <a:r>
              <a:rPr lang="en-US" sz="1000" dirty="0" smtClean="0"/>
              <a:t>Singularity University, 2014. </a:t>
            </a:r>
            <a:endParaRPr lang="es-MX" sz="1000" dirty="0"/>
          </a:p>
        </p:txBody>
      </p:sp>
      <p:sp>
        <p:nvSpPr>
          <p:cNvPr id="4" name="Marcador de número de diapositiva 3"/>
          <p:cNvSpPr>
            <a:spLocks noGrp="1"/>
          </p:cNvSpPr>
          <p:nvPr>
            <p:ph type="sldNum" sz="quarter" idx="12"/>
          </p:nvPr>
        </p:nvSpPr>
        <p:spPr>
          <a:xfrm>
            <a:off x="6876256" y="6381328"/>
            <a:ext cx="2133600" cy="365125"/>
          </a:xfrm>
        </p:spPr>
        <p:txBody>
          <a:bodyPr/>
          <a:lstStyle/>
          <a:p>
            <a:pPr algn="r"/>
            <a:fld id="{65194408-DA91-4904-86C2-B84BD4BF409E}" type="slidenum">
              <a:rPr lang="es-MX" smtClean="0"/>
              <a:pPr algn="r"/>
              <a:t>11</a:t>
            </a:fld>
            <a:endParaRPr lang="es-MX" dirty="0"/>
          </a:p>
        </p:txBody>
      </p:sp>
      <p:sp>
        <p:nvSpPr>
          <p:cNvPr id="5" name="CuadroTexto 4"/>
          <p:cNvSpPr txBox="1"/>
          <p:nvPr/>
        </p:nvSpPr>
        <p:spPr>
          <a:xfrm>
            <a:off x="0" y="-99392"/>
            <a:ext cx="9144000" cy="1323439"/>
          </a:xfrm>
          <a:prstGeom prst="rect">
            <a:avLst/>
          </a:prstGeom>
          <a:noFill/>
        </p:spPr>
        <p:txBody>
          <a:bodyPr wrap="square" rtlCol="0">
            <a:spAutoFit/>
          </a:bodyPr>
          <a:lstStyle/>
          <a:p>
            <a:pPr algn="ctr"/>
            <a:endParaRPr lang="es-ES_tradnl" sz="800" b="1" dirty="0" smtClean="0">
              <a:latin typeface="+mj-lt"/>
            </a:endParaRPr>
          </a:p>
          <a:p>
            <a:r>
              <a:rPr lang="es-ES_tradnl" sz="2400" b="1" dirty="0" smtClean="0">
                <a:solidFill>
                  <a:srgbClr val="0000B4"/>
                </a:solidFill>
                <a:latin typeface="+mj-lt"/>
              </a:rPr>
              <a:t>En el ámbito internacional destaca actualmente </a:t>
            </a:r>
            <a:r>
              <a:rPr lang="en-US" sz="2400" b="1" i="1" dirty="0" smtClean="0">
                <a:solidFill>
                  <a:srgbClr val="0000B4"/>
                </a:solidFill>
                <a:latin typeface="+mj-lt"/>
              </a:rPr>
              <a:t>Singularity</a:t>
            </a:r>
            <a:r>
              <a:rPr lang="es-ES_tradnl" sz="2400" b="1" i="1" dirty="0" smtClean="0">
                <a:solidFill>
                  <a:srgbClr val="0000B4"/>
                </a:solidFill>
                <a:latin typeface="+mj-lt"/>
              </a:rPr>
              <a:t> </a:t>
            </a:r>
            <a:r>
              <a:rPr lang="en-US" sz="2400" b="1" i="1" dirty="0" smtClean="0">
                <a:solidFill>
                  <a:srgbClr val="0000B4"/>
                </a:solidFill>
                <a:latin typeface="+mj-lt"/>
              </a:rPr>
              <a:t>University,</a:t>
            </a:r>
            <a:r>
              <a:rPr lang="en-US" sz="2400" b="1" dirty="0" smtClean="0">
                <a:solidFill>
                  <a:srgbClr val="0000B4"/>
                </a:solidFill>
                <a:latin typeface="+mj-lt"/>
              </a:rPr>
              <a:t> </a:t>
            </a:r>
            <a:r>
              <a:rPr lang="es-ES_tradnl" sz="2400" b="1" dirty="0" smtClean="0">
                <a:solidFill>
                  <a:srgbClr val="0000B4"/>
                </a:solidFill>
                <a:latin typeface="+mj-lt"/>
              </a:rPr>
              <a:t>que trata de resolver los grandes problemas mundiales con ayuda de tecnologías y organizaciones exponenciales</a:t>
            </a:r>
          </a:p>
        </p:txBody>
      </p:sp>
    </p:spTree>
    <p:extLst>
      <p:ext uri="{BB962C8B-B14F-4D97-AF65-F5344CB8AC3E}">
        <p14:creationId xmlns:p14="http://schemas.microsoft.com/office/powerpoint/2010/main" val="28514886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340768"/>
            <a:ext cx="9144000" cy="5112120"/>
          </a:xfrm>
          <a:prstGeom prst="rect">
            <a:avLst/>
          </a:prstGeom>
        </p:spPr>
      </p:pic>
      <p:sp>
        <p:nvSpPr>
          <p:cNvPr id="3" name="3 Rectángulo"/>
          <p:cNvSpPr/>
          <p:nvPr/>
        </p:nvSpPr>
        <p:spPr>
          <a:xfrm>
            <a:off x="0" y="6576135"/>
            <a:ext cx="8501122" cy="246221"/>
          </a:xfrm>
          <a:prstGeom prst="rect">
            <a:avLst/>
          </a:prstGeom>
        </p:spPr>
        <p:txBody>
          <a:bodyPr wrap="square">
            <a:spAutoFit/>
          </a:bodyPr>
          <a:lstStyle/>
          <a:p>
            <a:r>
              <a:rPr lang="en-US" sz="1000" dirty="0">
                <a:latin typeface="Stereofidelic"/>
              </a:rPr>
              <a:t> </a:t>
            </a:r>
            <a:r>
              <a:rPr lang="en-US" sz="1000" dirty="0" err="1" smtClean="0">
                <a:latin typeface="Stereofidelic"/>
              </a:rPr>
              <a:t>Fuente</a:t>
            </a:r>
            <a:r>
              <a:rPr lang="en-US" sz="1000" dirty="0" smtClean="0">
                <a:latin typeface="Stereofidelic"/>
              </a:rPr>
              <a:t>: </a:t>
            </a:r>
            <a:r>
              <a:rPr lang="en-US" sz="1000" dirty="0" err="1" smtClean="0">
                <a:latin typeface="Stereofidelic"/>
              </a:rPr>
              <a:t>Salim</a:t>
            </a:r>
            <a:r>
              <a:rPr lang="en-US" sz="1000" dirty="0" smtClean="0">
                <a:latin typeface="Stereofidelic"/>
              </a:rPr>
              <a:t> I.</a:t>
            </a:r>
            <a:r>
              <a:rPr lang="en-US" sz="1000" dirty="0" smtClean="0"/>
              <a:t>, </a:t>
            </a:r>
            <a:r>
              <a:rPr lang="en-US" sz="1000" i="1" dirty="0" smtClean="0"/>
              <a:t>Exponential Organizations, </a:t>
            </a:r>
            <a:r>
              <a:rPr lang="en-US" sz="1000" dirty="0" smtClean="0"/>
              <a:t>Singularity University, 2014. </a:t>
            </a:r>
            <a:endParaRPr lang="es-MX" sz="1000" dirty="0"/>
          </a:p>
        </p:txBody>
      </p:sp>
      <p:sp>
        <p:nvSpPr>
          <p:cNvPr id="4" name="Marcador de número de diapositiva 3"/>
          <p:cNvSpPr>
            <a:spLocks noGrp="1"/>
          </p:cNvSpPr>
          <p:nvPr>
            <p:ph type="sldNum" sz="quarter" idx="12"/>
          </p:nvPr>
        </p:nvSpPr>
        <p:spPr>
          <a:xfrm>
            <a:off x="6948264" y="6381328"/>
            <a:ext cx="2133600" cy="365125"/>
          </a:xfrm>
        </p:spPr>
        <p:txBody>
          <a:bodyPr/>
          <a:lstStyle/>
          <a:p>
            <a:pPr algn="r"/>
            <a:fld id="{65194408-DA91-4904-86C2-B84BD4BF409E}" type="slidenum">
              <a:rPr lang="es-MX" smtClean="0"/>
              <a:pPr algn="r"/>
              <a:t>12</a:t>
            </a:fld>
            <a:endParaRPr lang="es-MX" dirty="0"/>
          </a:p>
        </p:txBody>
      </p:sp>
      <p:sp>
        <p:nvSpPr>
          <p:cNvPr id="5" name="CuadroTexto 4"/>
          <p:cNvSpPr txBox="1"/>
          <p:nvPr/>
        </p:nvSpPr>
        <p:spPr>
          <a:xfrm>
            <a:off x="0" y="76200"/>
            <a:ext cx="9144000" cy="954107"/>
          </a:xfrm>
          <a:prstGeom prst="rect">
            <a:avLst/>
          </a:prstGeom>
          <a:noFill/>
        </p:spPr>
        <p:txBody>
          <a:bodyPr wrap="square" rtlCol="0">
            <a:spAutoFit/>
          </a:bodyPr>
          <a:lstStyle/>
          <a:p>
            <a:pPr algn="ctr"/>
            <a:endParaRPr lang="es-ES_tradnl" sz="800" b="1" dirty="0" smtClean="0">
              <a:latin typeface="+mj-lt"/>
            </a:endParaRPr>
          </a:p>
          <a:p>
            <a:r>
              <a:rPr lang="es-ES_tradnl" sz="2400" b="1" dirty="0" smtClean="0">
                <a:solidFill>
                  <a:srgbClr val="0000B4"/>
                </a:solidFill>
                <a:latin typeface="+mj-lt"/>
              </a:rPr>
              <a:t>Las tecnologías exponenciales afectarán todos los aspectos de nuestra vida y tendrán efectos profundos en todas las economías del mundo</a:t>
            </a:r>
          </a:p>
        </p:txBody>
      </p:sp>
    </p:spTree>
    <p:extLst>
      <p:ext uri="{BB962C8B-B14F-4D97-AF65-F5344CB8AC3E}">
        <p14:creationId xmlns:p14="http://schemas.microsoft.com/office/powerpoint/2010/main" val="10373196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412776"/>
            <a:ext cx="9144000" cy="5112568"/>
          </a:xfrm>
          <a:prstGeom prst="rect">
            <a:avLst/>
          </a:prstGeom>
        </p:spPr>
      </p:pic>
      <p:sp>
        <p:nvSpPr>
          <p:cNvPr id="3" name="3 Rectángulo"/>
          <p:cNvSpPr/>
          <p:nvPr/>
        </p:nvSpPr>
        <p:spPr>
          <a:xfrm>
            <a:off x="0" y="6576135"/>
            <a:ext cx="8501122" cy="246221"/>
          </a:xfrm>
          <a:prstGeom prst="rect">
            <a:avLst/>
          </a:prstGeom>
        </p:spPr>
        <p:txBody>
          <a:bodyPr wrap="square">
            <a:spAutoFit/>
          </a:bodyPr>
          <a:lstStyle/>
          <a:p>
            <a:r>
              <a:rPr lang="en-US" sz="1000" dirty="0">
                <a:latin typeface="Stereofidelic"/>
              </a:rPr>
              <a:t> </a:t>
            </a:r>
            <a:r>
              <a:rPr lang="en-US" sz="1000" dirty="0" err="1" smtClean="0">
                <a:latin typeface="Stereofidelic"/>
              </a:rPr>
              <a:t>Fuente</a:t>
            </a:r>
            <a:r>
              <a:rPr lang="en-US" sz="1000" dirty="0" smtClean="0">
                <a:latin typeface="Stereofidelic"/>
              </a:rPr>
              <a:t>: Deloitte Center for the Edge</a:t>
            </a:r>
            <a:r>
              <a:rPr lang="en-US" sz="1000" dirty="0" smtClean="0"/>
              <a:t>, </a:t>
            </a:r>
            <a:r>
              <a:rPr lang="en-US" sz="1000" i="1" dirty="0" smtClean="0"/>
              <a:t>The hero's journey through the landscape of the future, </a:t>
            </a:r>
            <a:r>
              <a:rPr lang="en-US" sz="1000" dirty="0" smtClean="0"/>
              <a:t>Deloitte University Press 2014. </a:t>
            </a:r>
            <a:endParaRPr lang="es-MX" sz="1000" dirty="0"/>
          </a:p>
        </p:txBody>
      </p:sp>
      <p:sp>
        <p:nvSpPr>
          <p:cNvPr id="4" name="Marcador de número de diapositiva 3"/>
          <p:cNvSpPr>
            <a:spLocks noGrp="1"/>
          </p:cNvSpPr>
          <p:nvPr>
            <p:ph type="sldNum" sz="quarter" idx="12"/>
          </p:nvPr>
        </p:nvSpPr>
        <p:spPr>
          <a:xfrm>
            <a:off x="6978352" y="6381328"/>
            <a:ext cx="2133600" cy="365125"/>
          </a:xfrm>
        </p:spPr>
        <p:txBody>
          <a:bodyPr/>
          <a:lstStyle/>
          <a:p>
            <a:pPr algn="r"/>
            <a:fld id="{65194408-DA91-4904-86C2-B84BD4BF409E}" type="slidenum">
              <a:rPr lang="es-MX" smtClean="0"/>
              <a:pPr algn="r"/>
              <a:t>13</a:t>
            </a:fld>
            <a:endParaRPr lang="es-MX" dirty="0"/>
          </a:p>
        </p:txBody>
      </p:sp>
      <p:sp>
        <p:nvSpPr>
          <p:cNvPr id="5" name="CuadroTexto 4"/>
          <p:cNvSpPr txBox="1"/>
          <p:nvPr/>
        </p:nvSpPr>
        <p:spPr>
          <a:xfrm>
            <a:off x="0" y="-99392"/>
            <a:ext cx="9144000" cy="954107"/>
          </a:xfrm>
          <a:prstGeom prst="rect">
            <a:avLst/>
          </a:prstGeom>
          <a:noFill/>
        </p:spPr>
        <p:txBody>
          <a:bodyPr wrap="square" rtlCol="0">
            <a:spAutoFit/>
          </a:bodyPr>
          <a:lstStyle/>
          <a:p>
            <a:pPr algn="ctr"/>
            <a:endParaRPr lang="es-ES_tradnl" sz="800" b="1" dirty="0" smtClean="0">
              <a:latin typeface="+mj-lt"/>
            </a:endParaRPr>
          </a:p>
          <a:p>
            <a:r>
              <a:rPr lang="es-ES_tradnl" sz="2400" b="1" dirty="0" smtClean="0">
                <a:solidFill>
                  <a:srgbClr val="0000B4"/>
                </a:solidFill>
                <a:latin typeface="+mj-lt"/>
              </a:rPr>
              <a:t>Las tecnologías exponenciales dan a los emprendedores de todo tipo oportunidades  “disruptivas”, nunca antes vistas</a:t>
            </a:r>
          </a:p>
        </p:txBody>
      </p:sp>
    </p:spTree>
    <p:extLst>
      <p:ext uri="{BB962C8B-B14F-4D97-AF65-F5344CB8AC3E}">
        <p14:creationId xmlns:p14="http://schemas.microsoft.com/office/powerpoint/2010/main" val="37377304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6876256" y="6309320"/>
            <a:ext cx="2133600" cy="365125"/>
          </a:xfrm>
        </p:spPr>
        <p:txBody>
          <a:bodyPr/>
          <a:lstStyle/>
          <a:p>
            <a:pPr algn="r"/>
            <a:fld id="{65194408-DA91-4904-86C2-B84BD4BF409E}" type="slidenum">
              <a:rPr lang="es-MX" smtClean="0"/>
              <a:pPr algn="r"/>
              <a:t>14</a:t>
            </a:fld>
            <a:endParaRPr lang="es-MX" dirty="0"/>
          </a:p>
        </p:txBody>
      </p:sp>
      <p:sp>
        <p:nvSpPr>
          <p:cNvPr id="3" name="CuadroTexto 2"/>
          <p:cNvSpPr txBox="1"/>
          <p:nvPr/>
        </p:nvSpPr>
        <p:spPr>
          <a:xfrm>
            <a:off x="323528" y="15032"/>
            <a:ext cx="8568952" cy="1323439"/>
          </a:xfrm>
          <a:prstGeom prst="rect">
            <a:avLst/>
          </a:prstGeom>
          <a:noFill/>
        </p:spPr>
        <p:txBody>
          <a:bodyPr wrap="square" rtlCol="0">
            <a:spAutoFit/>
          </a:bodyPr>
          <a:lstStyle/>
          <a:p>
            <a:pPr algn="ctr"/>
            <a:endParaRPr lang="es-ES_tradnl" sz="800" b="1" dirty="0" smtClean="0">
              <a:latin typeface="+mj-lt"/>
            </a:endParaRPr>
          </a:p>
          <a:p>
            <a:r>
              <a:rPr lang="es-ES_tradnl" sz="2400" b="1" dirty="0" smtClean="0">
                <a:solidFill>
                  <a:srgbClr val="0000B4"/>
                </a:solidFill>
                <a:latin typeface="+mj-lt"/>
              </a:rPr>
              <a:t>Los emprendedores de todo tipo cuentan actualmente con herramientas avanzadas para construir nuevos emprendimientos con menor riesgo </a:t>
            </a:r>
          </a:p>
        </p:txBody>
      </p:sp>
      <p:sp>
        <p:nvSpPr>
          <p:cNvPr id="4" name="Rectangle 2"/>
          <p:cNvSpPr>
            <a:spLocks noChangeArrowheads="1"/>
          </p:cNvSpPr>
          <p:nvPr/>
        </p:nvSpPr>
        <p:spPr bwMode="auto">
          <a:xfrm>
            <a:off x="269652" y="1348780"/>
            <a:ext cx="9036496" cy="4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es-MX" sz="2400" b="1" dirty="0" smtClean="0">
                <a:solidFill>
                  <a:srgbClr val="006600"/>
                </a:solidFill>
              </a:rPr>
              <a:t>Educación sobre Emprendimiento. Lecciones Aprendidas</a:t>
            </a:r>
            <a:endParaRPr lang="en-US" sz="2400" b="1" dirty="0">
              <a:solidFill>
                <a:srgbClr val="006600"/>
              </a:solidFill>
            </a:endParaRPr>
          </a:p>
        </p:txBody>
      </p:sp>
      <p:sp>
        <p:nvSpPr>
          <p:cNvPr id="5" name="Rectangle 3"/>
          <p:cNvSpPr>
            <a:spLocks noChangeArrowheads="1"/>
          </p:cNvSpPr>
          <p:nvPr/>
        </p:nvSpPr>
        <p:spPr bwMode="auto">
          <a:xfrm>
            <a:off x="596900" y="1700808"/>
            <a:ext cx="838200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buClr>
                <a:schemeClr val="tx1"/>
              </a:buClr>
            </a:pPr>
            <a:endParaRPr lang="es-MX" sz="800" dirty="0"/>
          </a:p>
          <a:p>
            <a:pPr marL="381000" indent="-381000" algn="just">
              <a:spcBef>
                <a:spcPct val="20000"/>
              </a:spcBef>
              <a:buClr>
                <a:schemeClr val="tx1"/>
              </a:buClr>
              <a:buFont typeface="Wingdings" charset="2"/>
              <a:buChar char="ü"/>
            </a:pPr>
            <a:r>
              <a:rPr lang="es-MX" dirty="0" smtClean="0"/>
              <a:t>Después de 50 años de Silicon Valley, </a:t>
            </a:r>
            <a:r>
              <a:rPr lang="es-MX" b="1" dirty="0" smtClean="0">
                <a:solidFill>
                  <a:srgbClr val="C00000"/>
                </a:solidFill>
              </a:rPr>
              <a:t>sabemos cómo construir startups: menos fracasos</a:t>
            </a:r>
          </a:p>
          <a:p>
            <a:pPr algn="just">
              <a:spcBef>
                <a:spcPct val="20000"/>
              </a:spcBef>
              <a:buClr>
                <a:schemeClr val="tx1"/>
              </a:buClr>
            </a:pPr>
            <a:endParaRPr lang="es-MX" sz="900" b="1" dirty="0" smtClean="0">
              <a:solidFill>
                <a:srgbClr val="C00000"/>
              </a:solidFill>
            </a:endParaRPr>
          </a:p>
          <a:p>
            <a:pPr marL="381000" indent="-381000" algn="just">
              <a:spcBef>
                <a:spcPct val="20000"/>
              </a:spcBef>
              <a:buClr>
                <a:schemeClr val="tx1"/>
              </a:buClr>
              <a:buFont typeface="Wingdings" charset="2"/>
              <a:buChar char="ü"/>
            </a:pPr>
            <a:r>
              <a:rPr lang="es-MX" dirty="0" smtClean="0"/>
              <a:t>Las </a:t>
            </a:r>
            <a:r>
              <a:rPr lang="es-MX" b="1" dirty="0" smtClean="0">
                <a:solidFill>
                  <a:srgbClr val="C10000"/>
                </a:solidFill>
              </a:rPr>
              <a:t>herramientas</a:t>
            </a:r>
            <a:r>
              <a:rPr lang="es-MX" b="1" dirty="0" smtClean="0">
                <a:solidFill>
                  <a:srgbClr val="FF0000"/>
                </a:solidFill>
              </a:rPr>
              <a:t> </a:t>
            </a:r>
            <a:r>
              <a:rPr lang="es-MX" dirty="0" smtClean="0"/>
              <a:t>para construir los diferentes tipos de startups son </a:t>
            </a:r>
            <a:r>
              <a:rPr lang="es-MX" b="1" dirty="0" smtClean="0">
                <a:solidFill>
                  <a:srgbClr val="C10000"/>
                </a:solidFill>
              </a:rPr>
              <a:t>las mismas</a:t>
            </a:r>
          </a:p>
          <a:p>
            <a:pPr marL="381000" indent="-381000" algn="just">
              <a:spcBef>
                <a:spcPct val="20000"/>
              </a:spcBef>
              <a:buClr>
                <a:schemeClr val="tx1"/>
              </a:buClr>
              <a:buFont typeface="Wingdings" charset="2"/>
              <a:buChar char="ü"/>
            </a:pPr>
            <a:endParaRPr lang="es-MX" sz="900" b="1" dirty="0" smtClean="0">
              <a:solidFill>
                <a:srgbClr val="C00000"/>
              </a:solidFill>
            </a:endParaRPr>
          </a:p>
          <a:p>
            <a:pPr marL="381000" indent="-381000" algn="just">
              <a:spcBef>
                <a:spcPct val="20000"/>
              </a:spcBef>
              <a:buClr>
                <a:schemeClr val="tx1"/>
              </a:buClr>
              <a:buFont typeface="Wingdings" charset="2"/>
              <a:buChar char="ü"/>
            </a:pPr>
            <a:r>
              <a:rPr lang="es-MX" dirty="0" smtClean="0"/>
              <a:t>La mayoría de los startups </a:t>
            </a:r>
            <a:r>
              <a:rPr lang="es-MX" b="1" dirty="0" smtClean="0">
                <a:solidFill>
                  <a:srgbClr val="C10000"/>
                </a:solidFill>
              </a:rPr>
              <a:t>fallan por falta de clientes </a:t>
            </a:r>
            <a:r>
              <a:rPr lang="es-MX" dirty="0" smtClean="0"/>
              <a:t>más que por un error en el desarrollo del  producto</a:t>
            </a:r>
          </a:p>
          <a:p>
            <a:pPr marL="381000" indent="-381000" algn="just">
              <a:spcBef>
                <a:spcPct val="20000"/>
              </a:spcBef>
              <a:buClr>
                <a:schemeClr val="tx1"/>
              </a:buClr>
              <a:buFont typeface="Wingdings" charset="2"/>
              <a:buChar char="ü"/>
            </a:pPr>
            <a:endParaRPr lang="es-MX" sz="900" dirty="0" smtClean="0"/>
          </a:p>
          <a:p>
            <a:pPr marL="381000" indent="-381000" algn="just">
              <a:spcBef>
                <a:spcPct val="20000"/>
              </a:spcBef>
              <a:buClr>
                <a:schemeClr val="tx1"/>
              </a:buClr>
              <a:buFont typeface="Wingdings" charset="2"/>
              <a:buChar char="ü"/>
            </a:pPr>
            <a:r>
              <a:rPr lang="es-MX" dirty="0" smtClean="0"/>
              <a:t>Los startups </a:t>
            </a:r>
            <a:r>
              <a:rPr lang="es-MX" b="1" dirty="0" smtClean="0">
                <a:solidFill>
                  <a:srgbClr val="C00000"/>
                </a:solidFill>
              </a:rPr>
              <a:t>no son versiones más pequeñas </a:t>
            </a:r>
            <a:r>
              <a:rPr lang="es-MX" dirty="0" smtClean="0"/>
              <a:t>de grandes empresas</a:t>
            </a:r>
          </a:p>
          <a:p>
            <a:pPr marL="381000" indent="-381000" algn="just">
              <a:spcBef>
                <a:spcPct val="20000"/>
              </a:spcBef>
              <a:buClr>
                <a:schemeClr val="tx1"/>
              </a:buClr>
              <a:buFont typeface="Wingdings" charset="2"/>
              <a:buChar char="ü"/>
            </a:pPr>
            <a:endParaRPr lang="es-MX" sz="900" dirty="0" smtClean="0"/>
          </a:p>
          <a:p>
            <a:pPr marL="381000" indent="-381000" algn="just">
              <a:spcBef>
                <a:spcPct val="20000"/>
              </a:spcBef>
              <a:buClr>
                <a:schemeClr val="tx1"/>
              </a:buClr>
              <a:buFont typeface="Wingdings" charset="2"/>
              <a:buChar char="ü"/>
            </a:pPr>
            <a:r>
              <a:rPr lang="es-MX" dirty="0" smtClean="0"/>
              <a:t>Los startups </a:t>
            </a:r>
            <a:r>
              <a:rPr lang="es-MX" b="1" dirty="0" smtClean="0">
                <a:solidFill>
                  <a:srgbClr val="C00000"/>
                </a:solidFill>
              </a:rPr>
              <a:t>buscan</a:t>
            </a:r>
            <a:r>
              <a:rPr lang="es-MX" dirty="0" smtClean="0"/>
              <a:t>, las empresas grandes </a:t>
            </a:r>
            <a:r>
              <a:rPr lang="es-MX" b="1" dirty="0" smtClean="0">
                <a:solidFill>
                  <a:srgbClr val="C00000"/>
                </a:solidFill>
              </a:rPr>
              <a:t>ejecutan</a:t>
            </a:r>
          </a:p>
          <a:p>
            <a:pPr marL="381000" indent="-381000" algn="just">
              <a:spcBef>
                <a:spcPct val="20000"/>
              </a:spcBef>
              <a:buClr>
                <a:schemeClr val="tx1"/>
              </a:buClr>
              <a:buFont typeface="Wingdings" charset="2"/>
              <a:buChar char="ü"/>
            </a:pPr>
            <a:endParaRPr lang="es-MX" sz="900" b="1" dirty="0" smtClean="0">
              <a:solidFill>
                <a:srgbClr val="C00000"/>
              </a:solidFill>
            </a:endParaRPr>
          </a:p>
          <a:p>
            <a:pPr marL="381000" indent="-381000" algn="just">
              <a:spcBef>
                <a:spcPct val="20000"/>
              </a:spcBef>
              <a:buClr>
                <a:schemeClr val="tx1"/>
              </a:buClr>
              <a:buFont typeface="Wingdings" charset="2"/>
              <a:buChar char="ü"/>
            </a:pPr>
            <a:r>
              <a:rPr lang="es-MX" b="1" dirty="0" smtClean="0">
                <a:solidFill>
                  <a:srgbClr val="C00000"/>
                </a:solidFill>
              </a:rPr>
              <a:t>Ningún plan de negocios sobrevive </a:t>
            </a:r>
            <a:r>
              <a:rPr lang="es-MX" dirty="0" smtClean="0"/>
              <a:t>al primer contacto con el cliente</a:t>
            </a:r>
          </a:p>
          <a:p>
            <a:pPr marL="381000" indent="-381000" algn="just">
              <a:spcBef>
                <a:spcPct val="20000"/>
              </a:spcBef>
              <a:buClr>
                <a:schemeClr val="tx1"/>
              </a:buClr>
              <a:buFont typeface="Wingdings" charset="2"/>
              <a:buChar char="ü"/>
            </a:pPr>
            <a:endParaRPr lang="es-MX" sz="900" dirty="0" smtClean="0"/>
          </a:p>
          <a:p>
            <a:pPr marL="381000" indent="-381000" algn="just">
              <a:spcBef>
                <a:spcPct val="20000"/>
              </a:spcBef>
              <a:buClr>
                <a:schemeClr val="tx1"/>
              </a:buClr>
              <a:buFont typeface="Wingdings" charset="2"/>
              <a:buChar char="ü"/>
            </a:pPr>
            <a:r>
              <a:rPr lang="es-MX" dirty="0" smtClean="0"/>
              <a:t>Startup: Organización temporal diseñada para </a:t>
            </a:r>
            <a:r>
              <a:rPr lang="es-MX" b="1" dirty="0" smtClean="0">
                <a:solidFill>
                  <a:srgbClr val="C00000"/>
                </a:solidFill>
              </a:rPr>
              <a:t>buscar un modelo de negocio repetible y escalable</a:t>
            </a:r>
          </a:p>
          <a:p>
            <a:pPr marL="381000" indent="-381000" algn="just">
              <a:spcBef>
                <a:spcPct val="20000"/>
              </a:spcBef>
              <a:buClr>
                <a:schemeClr val="tx1"/>
              </a:buClr>
              <a:buFont typeface="+mj-lt"/>
              <a:buAutoNum type="arabicPeriod"/>
            </a:pPr>
            <a:endParaRPr lang="es-MX" sz="2000" dirty="0">
              <a:solidFill>
                <a:srgbClr val="C00000"/>
              </a:solidFill>
            </a:endParaRPr>
          </a:p>
          <a:p>
            <a:pPr algn="just">
              <a:spcBef>
                <a:spcPct val="20000"/>
              </a:spcBef>
              <a:buClr>
                <a:schemeClr val="tx1"/>
              </a:buClr>
            </a:pPr>
            <a:endParaRPr lang="es-MX" sz="2000" dirty="0" smtClean="0"/>
          </a:p>
          <a:p>
            <a:pPr marL="228600" indent="-228600" algn="just">
              <a:spcBef>
                <a:spcPct val="20000"/>
              </a:spcBef>
              <a:buClr>
                <a:srgbClr val="A50021"/>
              </a:buClr>
              <a:buFont typeface="+mj-lt"/>
              <a:buAutoNum type="alphaLcParenR"/>
            </a:pPr>
            <a:endParaRPr lang="es-MX" sz="2000" dirty="0"/>
          </a:p>
        </p:txBody>
      </p:sp>
      <p:sp>
        <p:nvSpPr>
          <p:cNvPr id="6" name="3 Rectángulo"/>
          <p:cNvSpPr/>
          <p:nvPr/>
        </p:nvSpPr>
        <p:spPr>
          <a:xfrm>
            <a:off x="251520" y="6525344"/>
            <a:ext cx="7128792" cy="246221"/>
          </a:xfrm>
          <a:prstGeom prst="rect">
            <a:avLst/>
          </a:prstGeom>
        </p:spPr>
        <p:txBody>
          <a:bodyPr wrap="square">
            <a:spAutoFit/>
          </a:bodyPr>
          <a:lstStyle/>
          <a:p>
            <a:r>
              <a:rPr lang="en-US" sz="1000" dirty="0">
                <a:latin typeface="Stereofidelic"/>
              </a:rPr>
              <a:t> </a:t>
            </a:r>
            <a:r>
              <a:rPr lang="en-US" sz="1000" dirty="0" err="1" smtClean="0">
                <a:latin typeface="Stereofidelic"/>
              </a:rPr>
              <a:t>Fuente</a:t>
            </a:r>
            <a:r>
              <a:rPr lang="en-US" sz="1000" dirty="0" smtClean="0">
                <a:latin typeface="Stereofidelic"/>
              </a:rPr>
              <a:t>: Steve Blank</a:t>
            </a:r>
            <a:r>
              <a:rPr lang="en-US" sz="1000" b="1" dirty="0" smtClean="0"/>
              <a:t>,</a:t>
            </a:r>
            <a:r>
              <a:rPr lang="en-US" sz="1000" b="1" i="1" dirty="0" smtClean="0"/>
              <a:t> Growing The Next Big Idea. What We´ve Learned About Startups</a:t>
            </a:r>
            <a:r>
              <a:rPr lang="en-US" sz="1000" b="1" dirty="0" smtClean="0"/>
              <a:t>,</a:t>
            </a:r>
            <a:r>
              <a:rPr lang="en-US" sz="1000" b="1" i="1" dirty="0" smtClean="0"/>
              <a:t> </a:t>
            </a:r>
            <a:r>
              <a:rPr lang="en-US" sz="1000" b="1" dirty="0"/>
              <a:t>National Governors Association</a:t>
            </a:r>
            <a:r>
              <a:rPr lang="en-US" sz="1000" b="1" dirty="0" smtClean="0"/>
              <a:t> 2012. </a:t>
            </a:r>
            <a:endParaRPr lang="es-MX" sz="1000" b="1" dirty="0"/>
          </a:p>
        </p:txBody>
      </p:sp>
    </p:spTree>
    <p:extLst>
      <p:ext uri="{BB962C8B-B14F-4D97-AF65-F5344CB8AC3E}">
        <p14:creationId xmlns:p14="http://schemas.microsoft.com/office/powerpoint/2010/main" val="24651078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707904" y="908720"/>
            <a:ext cx="2132196" cy="2601339"/>
          </a:xfrm>
          <a:prstGeom prst="rect">
            <a:avLst/>
          </a:prstGeom>
        </p:spPr>
      </p:pic>
      <p:pic>
        <p:nvPicPr>
          <p:cNvPr id="5" name="Imagen 4"/>
          <p:cNvPicPr>
            <a:picLocks noChangeAspect="1"/>
          </p:cNvPicPr>
          <p:nvPr/>
        </p:nvPicPr>
        <p:blipFill>
          <a:blip r:embed="rId3"/>
          <a:stretch>
            <a:fillRect/>
          </a:stretch>
        </p:blipFill>
        <p:spPr>
          <a:xfrm>
            <a:off x="6732240" y="899421"/>
            <a:ext cx="2160240" cy="2745479"/>
          </a:xfrm>
          <a:prstGeom prst="rect">
            <a:avLst/>
          </a:prstGeom>
        </p:spPr>
      </p:pic>
      <p:sp>
        <p:nvSpPr>
          <p:cNvPr id="12" name="CuadroTexto 11"/>
          <p:cNvSpPr txBox="1"/>
          <p:nvPr/>
        </p:nvSpPr>
        <p:spPr>
          <a:xfrm>
            <a:off x="0" y="-99392"/>
            <a:ext cx="9125461" cy="954107"/>
          </a:xfrm>
          <a:prstGeom prst="rect">
            <a:avLst/>
          </a:prstGeom>
          <a:noFill/>
        </p:spPr>
        <p:txBody>
          <a:bodyPr wrap="square" rtlCol="0">
            <a:spAutoFit/>
          </a:bodyPr>
          <a:lstStyle/>
          <a:p>
            <a:pPr algn="ctr"/>
            <a:endParaRPr lang="es-ES_tradnl" sz="800" b="1" dirty="0" smtClean="0">
              <a:latin typeface="+mj-lt"/>
            </a:endParaRPr>
          </a:p>
          <a:p>
            <a:r>
              <a:rPr lang="es-ES_tradnl" sz="2400" b="1" dirty="0" smtClean="0">
                <a:solidFill>
                  <a:srgbClr val="0000B4"/>
                </a:solidFill>
                <a:latin typeface="+mj-lt"/>
              </a:rPr>
              <a:t>La agilidad para aprender es hoy la  única ventaja competitiva duradera para organizaciones e individuos</a:t>
            </a:r>
          </a:p>
        </p:txBody>
      </p:sp>
      <p:pic>
        <p:nvPicPr>
          <p:cNvPr id="4" name="Imagen 3"/>
          <p:cNvPicPr>
            <a:picLocks noChangeAspect="1"/>
          </p:cNvPicPr>
          <p:nvPr/>
        </p:nvPicPr>
        <p:blipFill>
          <a:blip r:embed="rId4"/>
          <a:stretch>
            <a:fillRect/>
          </a:stretch>
        </p:blipFill>
        <p:spPr>
          <a:xfrm>
            <a:off x="467544" y="908720"/>
            <a:ext cx="2088233" cy="2592164"/>
          </a:xfrm>
          <a:prstGeom prst="rect">
            <a:avLst/>
          </a:prstGeom>
        </p:spPr>
      </p:pic>
      <p:pic>
        <p:nvPicPr>
          <p:cNvPr id="7" name="Imagen 6"/>
          <p:cNvPicPr>
            <a:picLocks noChangeAspect="1"/>
          </p:cNvPicPr>
          <p:nvPr/>
        </p:nvPicPr>
        <p:blipFill>
          <a:blip r:embed="rId5"/>
          <a:stretch>
            <a:fillRect/>
          </a:stretch>
        </p:blipFill>
        <p:spPr>
          <a:xfrm>
            <a:off x="2123728" y="3789040"/>
            <a:ext cx="1943447" cy="2880320"/>
          </a:xfrm>
          <a:prstGeom prst="rect">
            <a:avLst/>
          </a:prstGeom>
        </p:spPr>
      </p:pic>
      <p:pic>
        <p:nvPicPr>
          <p:cNvPr id="8" name="Imagen 7"/>
          <p:cNvPicPr>
            <a:picLocks noChangeAspect="1"/>
          </p:cNvPicPr>
          <p:nvPr/>
        </p:nvPicPr>
        <p:blipFill>
          <a:blip r:embed="rId6"/>
          <a:stretch>
            <a:fillRect/>
          </a:stretch>
        </p:blipFill>
        <p:spPr>
          <a:xfrm>
            <a:off x="5076056" y="3789040"/>
            <a:ext cx="2376264" cy="2952328"/>
          </a:xfrm>
          <a:prstGeom prst="rect">
            <a:avLst/>
          </a:prstGeom>
        </p:spPr>
      </p:pic>
      <p:sp>
        <p:nvSpPr>
          <p:cNvPr id="9" name="Marcador de número de diapositiva 8"/>
          <p:cNvSpPr>
            <a:spLocks noGrp="1"/>
          </p:cNvSpPr>
          <p:nvPr>
            <p:ph type="sldNum" sz="quarter" idx="12"/>
          </p:nvPr>
        </p:nvSpPr>
        <p:spPr>
          <a:xfrm>
            <a:off x="6876256" y="6381328"/>
            <a:ext cx="2133600" cy="365125"/>
          </a:xfrm>
        </p:spPr>
        <p:txBody>
          <a:bodyPr/>
          <a:lstStyle/>
          <a:p>
            <a:pPr algn="r"/>
            <a:fld id="{65194408-DA91-4904-86C2-B84BD4BF409E}" type="slidenum">
              <a:rPr lang="es-MX" smtClean="0"/>
              <a:pPr algn="r"/>
              <a:t>15</a:t>
            </a:fld>
            <a:endParaRPr lang="es-MX" dirty="0"/>
          </a:p>
        </p:txBody>
      </p:sp>
    </p:spTree>
    <p:extLst>
      <p:ext uri="{BB962C8B-B14F-4D97-AF65-F5344CB8AC3E}">
        <p14:creationId xmlns:p14="http://schemas.microsoft.com/office/powerpoint/2010/main" val="23025572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D0D16"/>
        </a:solidFill>
        <a:effectLst/>
      </p:bgPr>
    </p:bg>
    <p:spTree>
      <p:nvGrpSpPr>
        <p:cNvPr id="1" name=""/>
        <p:cNvGrpSpPr/>
        <p:nvPr/>
      </p:nvGrpSpPr>
      <p:grpSpPr>
        <a:xfrm>
          <a:off x="0" y="0"/>
          <a:ext cx="0" cy="0"/>
          <a:chOff x="0" y="0"/>
          <a:chExt cx="0" cy="0"/>
        </a:xfrm>
      </p:grpSpPr>
      <p:sp>
        <p:nvSpPr>
          <p:cNvPr id="2" name="CuadroTexto 1"/>
          <p:cNvSpPr txBox="1"/>
          <p:nvPr/>
        </p:nvSpPr>
        <p:spPr>
          <a:xfrm>
            <a:off x="1475656" y="2321461"/>
            <a:ext cx="6236460" cy="1323439"/>
          </a:xfrm>
          <a:prstGeom prst="rect">
            <a:avLst/>
          </a:prstGeom>
          <a:noFill/>
        </p:spPr>
        <p:txBody>
          <a:bodyPr wrap="square" rtlCol="0">
            <a:spAutoFit/>
          </a:bodyPr>
          <a:lstStyle/>
          <a:p>
            <a:pPr algn="ctr"/>
            <a:r>
              <a:rPr lang="es-ES_tradnl" sz="4000" dirty="0" smtClean="0">
                <a:solidFill>
                  <a:schemeClr val="bg1"/>
                </a:solidFill>
              </a:rPr>
              <a:t>Apoyo del INADEM a emprendedores</a:t>
            </a:r>
            <a:endParaRPr lang="es-ES_tradnl" sz="4000" dirty="0">
              <a:solidFill>
                <a:schemeClr val="bg1"/>
              </a:solidFill>
            </a:endParaRPr>
          </a:p>
        </p:txBody>
      </p:sp>
      <p:sp>
        <p:nvSpPr>
          <p:cNvPr id="3" name="Marcador de número de diapositiva 2"/>
          <p:cNvSpPr>
            <a:spLocks noGrp="1"/>
          </p:cNvSpPr>
          <p:nvPr>
            <p:ph type="sldNum" sz="quarter" idx="12"/>
          </p:nvPr>
        </p:nvSpPr>
        <p:spPr>
          <a:xfrm>
            <a:off x="6948264" y="6381328"/>
            <a:ext cx="2133600" cy="365125"/>
          </a:xfrm>
        </p:spPr>
        <p:txBody>
          <a:bodyPr/>
          <a:lstStyle/>
          <a:p>
            <a:pPr algn="r"/>
            <a:fld id="{65194408-DA91-4904-86C2-B84BD4BF409E}" type="slidenum">
              <a:rPr lang="es-MX" smtClean="0"/>
              <a:pPr algn="r"/>
              <a:t>16</a:t>
            </a:fld>
            <a:endParaRPr lang="es-MX" dirty="0"/>
          </a:p>
        </p:txBody>
      </p:sp>
    </p:spTree>
    <p:extLst>
      <p:ext uri="{BB962C8B-B14F-4D97-AF65-F5344CB8AC3E}">
        <p14:creationId xmlns:p14="http://schemas.microsoft.com/office/powerpoint/2010/main" val="39593695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317" y="620808"/>
            <a:ext cx="3174827" cy="1080000"/>
          </a:xfrm>
          <a:prstGeom prst="rect">
            <a:avLst/>
          </a:prstGeom>
        </p:spPr>
      </p:pic>
      <p:sp>
        <p:nvSpPr>
          <p:cNvPr id="6" name="5 CuadroTexto"/>
          <p:cNvSpPr txBox="1"/>
          <p:nvPr/>
        </p:nvSpPr>
        <p:spPr>
          <a:xfrm>
            <a:off x="248589" y="116632"/>
            <a:ext cx="8628125" cy="553998"/>
          </a:xfrm>
          <a:prstGeom prst="rect">
            <a:avLst/>
          </a:prstGeom>
          <a:noFill/>
        </p:spPr>
        <p:txBody>
          <a:bodyPr wrap="square" rtlCol="0">
            <a:spAutoFit/>
          </a:bodyPr>
          <a:lstStyle/>
          <a:p>
            <a:r>
              <a:rPr lang="es-MX" sz="3000" b="1" dirty="0" smtClean="0">
                <a:solidFill>
                  <a:srgbClr val="00B050"/>
                </a:solidFill>
              </a:rPr>
              <a:t>EMPRENDEDORES: </a:t>
            </a:r>
            <a:r>
              <a:rPr lang="es-MX" sz="3000" dirty="0" smtClean="0">
                <a:solidFill>
                  <a:srgbClr val="00B050"/>
                </a:solidFill>
              </a:rPr>
              <a:t>LA CLAVE.</a:t>
            </a:r>
            <a:endParaRPr lang="es-MX" sz="3000" dirty="0">
              <a:solidFill>
                <a:srgbClr val="00B050"/>
              </a:solidFill>
            </a:endParaRPr>
          </a:p>
        </p:txBody>
      </p:sp>
      <p:pic>
        <p:nvPicPr>
          <p:cNvPr id="3075"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3382" y="97181"/>
            <a:ext cx="15696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392605" y="951608"/>
            <a:ext cx="8355859" cy="477054"/>
          </a:xfrm>
          <a:prstGeom prst="rect">
            <a:avLst/>
          </a:prstGeom>
        </p:spPr>
        <p:txBody>
          <a:bodyPr wrap="square">
            <a:spAutoFit/>
          </a:bodyPr>
          <a:lstStyle/>
          <a:p>
            <a:pPr algn="r"/>
            <a:r>
              <a:rPr lang="es-MX" sz="2500" dirty="0" smtClean="0"/>
              <a:t>CREACIÓN</a:t>
            </a:r>
            <a:r>
              <a:rPr lang="es-MX" sz="2500" b="1" dirty="0" smtClean="0"/>
              <a:t>  DEL                                              11 DE ENERO DE 2013</a:t>
            </a:r>
            <a:endParaRPr lang="es-MX" sz="2500" b="1" dirty="0"/>
          </a:p>
        </p:txBody>
      </p:sp>
      <p:sp>
        <p:nvSpPr>
          <p:cNvPr id="16" name="13 Rectángulo"/>
          <p:cNvSpPr/>
          <p:nvPr/>
        </p:nvSpPr>
        <p:spPr>
          <a:xfrm>
            <a:off x="251520" y="2232734"/>
            <a:ext cx="8624889" cy="2708434"/>
          </a:xfrm>
          <a:prstGeom prst="rect">
            <a:avLst/>
          </a:prstGeom>
        </p:spPr>
        <p:txBody>
          <a:bodyPr wrap="square">
            <a:spAutoFit/>
          </a:bodyPr>
          <a:lstStyle/>
          <a:p>
            <a:pPr algn="just" defTabSz="457200">
              <a:buClr>
                <a:srgbClr val="C0504D"/>
              </a:buClr>
              <a:buSzPct val="130000"/>
              <a:defRPr/>
            </a:pPr>
            <a:r>
              <a:rPr lang="es-MX" sz="2000" dirty="0">
                <a:solidFill>
                  <a:prstClr val="black">
                    <a:lumMod val="75000"/>
                    <a:lumOff val="25000"/>
                  </a:prstClr>
                </a:solidFill>
              </a:rPr>
              <a:t>1.- </a:t>
            </a:r>
            <a:r>
              <a:rPr lang="es-MX" sz="2000" dirty="0">
                <a:solidFill>
                  <a:prstClr val="black">
                    <a:lumMod val="65000"/>
                    <a:lumOff val="35000"/>
                  </a:prstClr>
                </a:solidFill>
              </a:rPr>
              <a:t>Generar vocaciones emprendedoras desde edades tempranas.</a:t>
            </a:r>
          </a:p>
          <a:p>
            <a:pPr algn="just" defTabSz="457200">
              <a:buClr>
                <a:srgbClr val="C0504D"/>
              </a:buClr>
              <a:buSzPct val="130000"/>
              <a:defRPr/>
            </a:pPr>
            <a:endParaRPr lang="es-MX" sz="1000" dirty="0">
              <a:solidFill>
                <a:prstClr val="black">
                  <a:lumMod val="65000"/>
                  <a:lumOff val="35000"/>
                </a:prstClr>
              </a:solidFill>
            </a:endParaRPr>
          </a:p>
          <a:p>
            <a:pPr algn="just" defTabSz="457200">
              <a:buClr>
                <a:srgbClr val="C0504D"/>
              </a:buClr>
              <a:buSzPct val="130000"/>
              <a:defRPr/>
            </a:pPr>
            <a:r>
              <a:rPr lang="es-MX" sz="2000" dirty="0">
                <a:solidFill>
                  <a:prstClr val="black">
                    <a:lumMod val="75000"/>
                    <a:lumOff val="25000"/>
                  </a:prstClr>
                </a:solidFill>
              </a:rPr>
              <a:t>2.- </a:t>
            </a:r>
            <a:r>
              <a:rPr lang="es-MX" sz="2000" dirty="0">
                <a:solidFill>
                  <a:prstClr val="black">
                    <a:lumMod val="65000"/>
                    <a:lumOff val="35000"/>
                  </a:prstClr>
                </a:solidFill>
              </a:rPr>
              <a:t>Impulsar los distintos tipos de </a:t>
            </a:r>
            <a:r>
              <a:rPr lang="es-MX" sz="2000" dirty="0" smtClean="0">
                <a:solidFill>
                  <a:prstClr val="black">
                    <a:lumMod val="65000"/>
                    <a:lumOff val="35000"/>
                  </a:prstClr>
                </a:solidFill>
              </a:rPr>
              <a:t>emprendimiento, a través de convocatorias.</a:t>
            </a:r>
            <a:endParaRPr lang="es-MX" sz="2000" dirty="0">
              <a:solidFill>
                <a:prstClr val="black">
                  <a:lumMod val="65000"/>
                  <a:lumOff val="35000"/>
                </a:prstClr>
              </a:solidFill>
            </a:endParaRPr>
          </a:p>
          <a:p>
            <a:pPr algn="just" defTabSz="457200">
              <a:buClr>
                <a:srgbClr val="C0504D"/>
              </a:buClr>
              <a:buSzPct val="130000"/>
              <a:defRPr/>
            </a:pPr>
            <a:endParaRPr lang="es-MX" sz="1000" dirty="0">
              <a:solidFill>
                <a:prstClr val="black">
                  <a:lumMod val="65000"/>
                  <a:lumOff val="35000"/>
                </a:prstClr>
              </a:solidFill>
            </a:endParaRPr>
          </a:p>
          <a:p>
            <a:pPr algn="just" defTabSz="457200">
              <a:buClr>
                <a:srgbClr val="C0504D"/>
              </a:buClr>
              <a:buSzPct val="130000"/>
              <a:defRPr/>
            </a:pPr>
            <a:r>
              <a:rPr lang="es-MX" sz="2000" dirty="0">
                <a:solidFill>
                  <a:prstClr val="black">
                    <a:lumMod val="75000"/>
                    <a:lumOff val="25000"/>
                  </a:prstClr>
                </a:solidFill>
              </a:rPr>
              <a:t>3.- </a:t>
            </a:r>
            <a:r>
              <a:rPr lang="es-MX" sz="2000" dirty="0">
                <a:solidFill>
                  <a:prstClr val="black">
                    <a:lumMod val="65000"/>
                    <a:lumOff val="35000"/>
                  </a:prstClr>
                </a:solidFill>
              </a:rPr>
              <a:t>Impulsar la consolidación y el crecimiento de las empresas (productividad y competitividad).</a:t>
            </a:r>
          </a:p>
          <a:p>
            <a:pPr algn="just" defTabSz="457200">
              <a:buClr>
                <a:srgbClr val="C0504D"/>
              </a:buClr>
              <a:buSzPct val="130000"/>
              <a:defRPr/>
            </a:pPr>
            <a:endParaRPr lang="es-MX" sz="1000" dirty="0">
              <a:solidFill>
                <a:prstClr val="black">
                  <a:lumMod val="65000"/>
                  <a:lumOff val="35000"/>
                </a:prstClr>
              </a:solidFill>
            </a:endParaRPr>
          </a:p>
          <a:p>
            <a:pPr algn="just" defTabSz="457200">
              <a:buClr>
                <a:srgbClr val="C0504D"/>
              </a:buClr>
              <a:buSzPct val="130000"/>
              <a:defRPr/>
            </a:pPr>
            <a:r>
              <a:rPr lang="es-MX" sz="2000" dirty="0">
                <a:solidFill>
                  <a:prstClr val="black">
                    <a:lumMod val="75000"/>
                    <a:lumOff val="25000"/>
                  </a:prstClr>
                </a:solidFill>
              </a:rPr>
              <a:t>4.- </a:t>
            </a:r>
            <a:r>
              <a:rPr lang="es-MX" sz="2000" dirty="0">
                <a:solidFill>
                  <a:prstClr val="black">
                    <a:lumMod val="65000"/>
                    <a:lumOff val="35000"/>
                  </a:prstClr>
                </a:solidFill>
              </a:rPr>
              <a:t>Impulsar la inserción exitosa de las </a:t>
            </a:r>
            <a:r>
              <a:rPr lang="es-MX" sz="2000" dirty="0" err="1" smtClean="0">
                <a:solidFill>
                  <a:prstClr val="black">
                    <a:lumMod val="65000"/>
                    <a:lumOff val="35000"/>
                  </a:prstClr>
                </a:solidFill>
              </a:rPr>
              <a:t>MIPyMEs</a:t>
            </a:r>
            <a:r>
              <a:rPr lang="es-MX" sz="2000" dirty="0" smtClean="0">
                <a:solidFill>
                  <a:prstClr val="black">
                    <a:lumMod val="65000"/>
                    <a:lumOff val="35000"/>
                  </a:prstClr>
                </a:solidFill>
              </a:rPr>
              <a:t>, </a:t>
            </a:r>
            <a:r>
              <a:rPr lang="es-MX" sz="2000" dirty="0">
                <a:solidFill>
                  <a:prstClr val="black">
                    <a:lumMod val="65000"/>
                    <a:lumOff val="35000"/>
                  </a:prstClr>
                </a:solidFill>
              </a:rPr>
              <a:t>en las cadenas de proveeduría y de los sectores estratégicos; así como un entorno que favorezca su internacionalización.</a:t>
            </a:r>
          </a:p>
        </p:txBody>
      </p:sp>
      <p:sp>
        <p:nvSpPr>
          <p:cNvPr id="17" name="6 Rectángulo"/>
          <p:cNvSpPr/>
          <p:nvPr/>
        </p:nvSpPr>
        <p:spPr>
          <a:xfrm>
            <a:off x="326899" y="6188456"/>
            <a:ext cx="8624888" cy="4762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s-MX" sz="2000" b="1" dirty="0">
                <a:solidFill>
                  <a:schemeClr val="tx1"/>
                </a:solidFill>
              </a:rPr>
              <a:t>EJES TRANSVERSALES</a:t>
            </a:r>
          </a:p>
        </p:txBody>
      </p:sp>
      <p:sp>
        <p:nvSpPr>
          <p:cNvPr id="18" name="7 Pentágono"/>
          <p:cNvSpPr/>
          <p:nvPr/>
        </p:nvSpPr>
        <p:spPr>
          <a:xfrm rot="16200000">
            <a:off x="4120292" y="4328851"/>
            <a:ext cx="1007939" cy="2520950"/>
          </a:xfrm>
          <a:prstGeom prst="homePlat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endParaRPr lang="es-MX">
              <a:solidFill>
                <a:prstClr val="white"/>
              </a:solidFill>
            </a:endParaRPr>
          </a:p>
        </p:txBody>
      </p:sp>
      <p:sp>
        <p:nvSpPr>
          <p:cNvPr id="19" name="8 Pentágono"/>
          <p:cNvSpPr/>
          <p:nvPr/>
        </p:nvSpPr>
        <p:spPr>
          <a:xfrm rot="16200000">
            <a:off x="7200837" y="4313769"/>
            <a:ext cx="1007939" cy="2519363"/>
          </a:xfrm>
          <a:prstGeom prst="homePlat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endParaRPr lang="es-MX">
              <a:solidFill>
                <a:prstClr val="white"/>
              </a:solidFill>
            </a:endParaRPr>
          </a:p>
        </p:txBody>
      </p:sp>
      <p:sp>
        <p:nvSpPr>
          <p:cNvPr id="20" name="9 Pentágono"/>
          <p:cNvSpPr/>
          <p:nvPr/>
        </p:nvSpPr>
        <p:spPr>
          <a:xfrm rot="16200000">
            <a:off x="1080229" y="4312976"/>
            <a:ext cx="1007939" cy="2520950"/>
          </a:xfrm>
          <a:prstGeom prst="homePlat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s-MX">
              <a:solidFill>
                <a:prstClr val="white"/>
              </a:solidFill>
            </a:endParaRPr>
          </a:p>
        </p:txBody>
      </p:sp>
      <p:sp>
        <p:nvSpPr>
          <p:cNvPr id="21" name="47 Rectángulo"/>
          <p:cNvSpPr>
            <a:spLocks noChangeArrowheads="1"/>
          </p:cNvSpPr>
          <p:nvPr/>
        </p:nvSpPr>
        <p:spPr bwMode="auto">
          <a:xfrm>
            <a:off x="290387" y="5476909"/>
            <a:ext cx="2554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buClr>
                <a:srgbClr val="C0504D"/>
              </a:buClr>
              <a:buSzPct val="130000"/>
              <a:tabLst>
                <a:tab pos="5922963" algn="l"/>
              </a:tabLst>
              <a:defRPr/>
            </a:pPr>
            <a:r>
              <a:rPr lang="es-MX" dirty="0">
                <a:solidFill>
                  <a:prstClr val="white"/>
                </a:solidFill>
                <a:effectLst>
                  <a:outerShdw blurRad="38100" dist="38100" dir="2700000" algn="tl">
                    <a:srgbClr val="000000">
                      <a:alpha val="43137"/>
                    </a:srgbClr>
                  </a:outerShdw>
                </a:effectLst>
              </a:rPr>
              <a:t>Desarrollo regional y sectorial</a:t>
            </a:r>
          </a:p>
        </p:txBody>
      </p:sp>
      <p:sp>
        <p:nvSpPr>
          <p:cNvPr id="22" name="11 Rectángulo"/>
          <p:cNvSpPr/>
          <p:nvPr/>
        </p:nvSpPr>
        <p:spPr>
          <a:xfrm>
            <a:off x="3492374" y="5407059"/>
            <a:ext cx="2392363" cy="646331"/>
          </a:xfrm>
          <a:prstGeom prst="rect">
            <a:avLst/>
          </a:prstGeom>
        </p:spPr>
        <p:txBody>
          <a:bodyPr>
            <a:spAutoFit/>
          </a:bodyPr>
          <a:lstStyle/>
          <a:p>
            <a:pPr algn="ctr" defTabSz="457200">
              <a:buClr>
                <a:srgbClr val="C0504D"/>
              </a:buClr>
              <a:buSzPct val="130000"/>
              <a:tabLst>
                <a:tab pos="5922963" algn="l"/>
              </a:tabLst>
              <a:defRPr/>
            </a:pPr>
            <a:r>
              <a:rPr lang="es-MX" dirty="0">
                <a:solidFill>
                  <a:prstClr val="white"/>
                </a:solidFill>
                <a:effectLst>
                  <a:outerShdw blurRad="38100" dist="38100" dir="2700000" algn="tl">
                    <a:srgbClr val="000000">
                      <a:alpha val="43137"/>
                    </a:srgbClr>
                  </a:outerShdw>
                </a:effectLst>
              </a:rPr>
              <a:t>Fortalecimiento del entorno emprendedor</a:t>
            </a:r>
          </a:p>
        </p:txBody>
      </p:sp>
      <p:sp>
        <p:nvSpPr>
          <p:cNvPr id="23" name="12 Rectángulo"/>
          <p:cNvSpPr/>
          <p:nvPr/>
        </p:nvSpPr>
        <p:spPr>
          <a:xfrm>
            <a:off x="6445124" y="5478497"/>
            <a:ext cx="2503488" cy="646331"/>
          </a:xfrm>
          <a:prstGeom prst="rect">
            <a:avLst/>
          </a:prstGeom>
        </p:spPr>
        <p:txBody>
          <a:bodyPr>
            <a:spAutoFit/>
          </a:bodyPr>
          <a:lstStyle/>
          <a:p>
            <a:pPr algn="ctr" defTabSz="457200">
              <a:buClr>
                <a:srgbClr val="C0504D"/>
              </a:buClr>
              <a:buSzPct val="130000"/>
              <a:tabLst>
                <a:tab pos="5922963" algn="l"/>
              </a:tabLst>
              <a:defRPr/>
            </a:pPr>
            <a:r>
              <a:rPr lang="es-MX" dirty="0">
                <a:solidFill>
                  <a:prstClr val="white"/>
                </a:solidFill>
                <a:effectLst>
                  <a:outerShdw blurRad="38100" dist="38100" dir="2700000" algn="tl">
                    <a:srgbClr val="000000">
                      <a:alpha val="43137"/>
                    </a:srgbClr>
                  </a:outerShdw>
                </a:effectLst>
              </a:rPr>
              <a:t>Inclusión de la mujer en el ámbito productivo</a:t>
            </a:r>
          </a:p>
        </p:txBody>
      </p:sp>
      <p:cxnSp>
        <p:nvCxnSpPr>
          <p:cNvPr id="24" name="23 Conector recto"/>
          <p:cNvCxnSpPr/>
          <p:nvPr/>
        </p:nvCxnSpPr>
        <p:spPr>
          <a:xfrm>
            <a:off x="395536" y="2132856"/>
            <a:ext cx="8280920" cy="0"/>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1187624" y="1556792"/>
            <a:ext cx="6517182" cy="553998"/>
          </a:xfrm>
          <a:prstGeom prst="rect">
            <a:avLst/>
          </a:prstGeom>
          <a:noFill/>
        </p:spPr>
        <p:txBody>
          <a:bodyPr wrap="square" rtlCol="0">
            <a:spAutoFit/>
          </a:bodyPr>
          <a:lstStyle/>
          <a:p>
            <a:pPr algn="ctr"/>
            <a:r>
              <a:rPr lang="es-MX" sz="3000" b="1" dirty="0" smtClean="0">
                <a:solidFill>
                  <a:schemeClr val="tx1">
                    <a:lumMod val="75000"/>
                    <a:lumOff val="25000"/>
                  </a:schemeClr>
                </a:solidFill>
              </a:rPr>
              <a:t>OBJETIVOS</a:t>
            </a:r>
            <a:endParaRPr lang="es-MX" sz="3000" b="1" dirty="0">
              <a:solidFill>
                <a:schemeClr val="tx1">
                  <a:lumMod val="75000"/>
                  <a:lumOff val="25000"/>
                </a:schemeClr>
              </a:solidFill>
            </a:endParaRPr>
          </a:p>
        </p:txBody>
      </p:sp>
      <p:cxnSp>
        <p:nvCxnSpPr>
          <p:cNvPr id="26" name="25 Conector recto"/>
          <p:cNvCxnSpPr/>
          <p:nvPr/>
        </p:nvCxnSpPr>
        <p:spPr>
          <a:xfrm>
            <a:off x="247702" y="692696"/>
            <a:ext cx="70856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3058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48589" y="116632"/>
            <a:ext cx="8628125" cy="553998"/>
          </a:xfrm>
          <a:prstGeom prst="rect">
            <a:avLst/>
          </a:prstGeom>
          <a:noFill/>
        </p:spPr>
        <p:txBody>
          <a:bodyPr wrap="square" rtlCol="0">
            <a:spAutoFit/>
          </a:bodyPr>
          <a:lstStyle/>
          <a:p>
            <a:r>
              <a:rPr lang="es-MX" sz="3000" b="1" dirty="0" smtClean="0">
                <a:solidFill>
                  <a:srgbClr val="00B050"/>
                </a:solidFill>
              </a:rPr>
              <a:t>ESTRATEGIA DE ATENCIÓN.</a:t>
            </a:r>
            <a:endParaRPr lang="es-MX" sz="3000" dirty="0">
              <a:solidFill>
                <a:srgbClr val="00B050"/>
              </a:solidFill>
            </a:endParaRPr>
          </a:p>
        </p:txBody>
      </p:sp>
      <p:pic>
        <p:nvPicPr>
          <p:cNvPr id="307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382" y="97181"/>
            <a:ext cx="15696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65000"/>
                    </a14:imgEffect>
                  </a14:imgLayer>
                </a14:imgProps>
              </a:ext>
            </a:extLst>
          </a:blip>
          <a:stretch>
            <a:fillRect/>
          </a:stretch>
        </p:blipFill>
        <p:spPr>
          <a:xfrm>
            <a:off x="0" y="980728"/>
            <a:ext cx="9144000" cy="1075100"/>
          </a:xfrm>
          <a:prstGeom prst="rect">
            <a:avLst/>
          </a:prstGeom>
        </p:spPr>
      </p:pic>
      <p:sp>
        <p:nvSpPr>
          <p:cNvPr id="20" name="19 Elipse"/>
          <p:cNvSpPr>
            <a:spLocks noChangeAspect="1"/>
          </p:cNvSpPr>
          <p:nvPr/>
        </p:nvSpPr>
        <p:spPr>
          <a:xfrm>
            <a:off x="1670816" y="2066734"/>
            <a:ext cx="1152000" cy="11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272" y="3876814"/>
            <a:ext cx="3267656" cy="173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Rectángulo"/>
          <p:cNvSpPr/>
          <p:nvPr/>
        </p:nvSpPr>
        <p:spPr>
          <a:xfrm>
            <a:off x="248589" y="5648790"/>
            <a:ext cx="4179395" cy="1020569"/>
          </a:xfrm>
          <a:prstGeom prst="rect">
            <a:avLst/>
          </a:prstGeom>
          <a:solidFill>
            <a:srgbClr val="7C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t>$750 </a:t>
            </a:r>
            <a:r>
              <a:rPr lang="es-MX" sz="2400" dirty="0" err="1"/>
              <a:t>mdd</a:t>
            </a:r>
            <a:r>
              <a:rPr lang="es-MX" sz="2400" dirty="0"/>
              <a:t>: </a:t>
            </a:r>
          </a:p>
          <a:p>
            <a:pPr algn="ctr"/>
            <a:r>
              <a:rPr lang="es-MX" dirty="0"/>
              <a:t>60% convocatorias </a:t>
            </a:r>
          </a:p>
          <a:p>
            <a:pPr algn="ctr"/>
            <a:r>
              <a:rPr lang="es-MX" dirty="0"/>
              <a:t>40% financiamiento</a:t>
            </a:r>
          </a:p>
        </p:txBody>
      </p:sp>
      <p:sp>
        <p:nvSpPr>
          <p:cNvPr id="23" name="22 CuadroTexto"/>
          <p:cNvSpPr txBox="1"/>
          <p:nvPr/>
        </p:nvSpPr>
        <p:spPr>
          <a:xfrm>
            <a:off x="251520" y="2004606"/>
            <a:ext cx="4032448" cy="1938992"/>
          </a:xfrm>
          <a:prstGeom prst="rect">
            <a:avLst/>
          </a:prstGeom>
          <a:noFill/>
        </p:spPr>
        <p:txBody>
          <a:bodyPr wrap="square" rtlCol="0">
            <a:spAutoFit/>
          </a:bodyPr>
          <a:lstStyle/>
          <a:p>
            <a:pPr algn="ctr"/>
            <a:r>
              <a:rPr lang="es-MX" sz="7000" b="1" dirty="0" smtClean="0">
                <a:solidFill>
                  <a:schemeClr val="bg1"/>
                </a:solidFill>
              </a:rPr>
              <a:t>25</a:t>
            </a:r>
            <a:r>
              <a:rPr lang="es-MX" sz="3000" dirty="0" smtClean="0">
                <a:solidFill>
                  <a:schemeClr val="bg1"/>
                </a:solidFill>
              </a:rPr>
              <a:t> </a:t>
            </a:r>
            <a:r>
              <a:rPr lang="es-MX" sz="5000" dirty="0" smtClean="0">
                <a:solidFill>
                  <a:schemeClr val="tx1">
                    <a:lumMod val="50000"/>
                    <a:lumOff val="50000"/>
                  </a:schemeClr>
                </a:solidFill>
              </a:rPr>
              <a:t>Convocatorias</a:t>
            </a:r>
            <a:endParaRPr lang="es-MX" sz="5000" dirty="0">
              <a:solidFill>
                <a:schemeClr val="tx1">
                  <a:lumMod val="50000"/>
                  <a:lumOff val="50000"/>
                </a:schemeClr>
              </a:solidFill>
            </a:endParaRPr>
          </a:p>
        </p:txBody>
      </p:sp>
      <p:sp>
        <p:nvSpPr>
          <p:cNvPr id="25" name="24 CuadroTexto"/>
          <p:cNvSpPr txBox="1"/>
          <p:nvPr/>
        </p:nvSpPr>
        <p:spPr>
          <a:xfrm>
            <a:off x="5312010" y="3732798"/>
            <a:ext cx="3595224" cy="584775"/>
          </a:xfrm>
          <a:prstGeom prst="rect">
            <a:avLst/>
          </a:prstGeom>
          <a:solidFill>
            <a:schemeClr val="bg1"/>
          </a:solidFill>
        </p:spPr>
        <p:txBody>
          <a:bodyPr wrap="square" rtlCol="0">
            <a:spAutoFit/>
          </a:bodyPr>
          <a:lstStyle/>
          <a:p>
            <a:r>
              <a:rPr lang="es-MX" sz="1600" b="1" dirty="0" smtClean="0">
                <a:solidFill>
                  <a:schemeClr val="tx1">
                    <a:lumMod val="65000"/>
                    <a:lumOff val="35000"/>
                  </a:schemeClr>
                </a:solidFill>
              </a:rPr>
              <a:t>Capacidades y habilidades empresariales</a:t>
            </a:r>
            <a:endParaRPr lang="es-MX" sz="1600" dirty="0">
              <a:solidFill>
                <a:schemeClr val="tx1">
                  <a:lumMod val="65000"/>
                  <a:lumOff val="35000"/>
                </a:schemeClr>
              </a:solidFill>
            </a:endParaRPr>
          </a:p>
        </p:txBody>
      </p:sp>
      <p:sp>
        <p:nvSpPr>
          <p:cNvPr id="26" name="25 CuadroTexto"/>
          <p:cNvSpPr txBox="1"/>
          <p:nvPr/>
        </p:nvSpPr>
        <p:spPr>
          <a:xfrm>
            <a:off x="5312010" y="4581128"/>
            <a:ext cx="3595224" cy="584775"/>
          </a:xfrm>
          <a:prstGeom prst="rect">
            <a:avLst/>
          </a:prstGeom>
          <a:solidFill>
            <a:schemeClr val="bg1"/>
          </a:solidFill>
        </p:spPr>
        <p:txBody>
          <a:bodyPr wrap="square" rtlCol="0">
            <a:spAutoFit/>
          </a:bodyPr>
          <a:lstStyle/>
          <a:p>
            <a:r>
              <a:rPr lang="es-MX" sz="1600" b="1" dirty="0" smtClean="0">
                <a:solidFill>
                  <a:schemeClr val="tx1">
                    <a:lumMod val="65000"/>
                    <a:lumOff val="35000"/>
                  </a:schemeClr>
                </a:solidFill>
              </a:rPr>
              <a:t>Acceso a Tecnologías de la Información y Comunicación.</a:t>
            </a:r>
            <a:endParaRPr lang="es-MX" sz="1600" dirty="0">
              <a:solidFill>
                <a:schemeClr val="tx1">
                  <a:lumMod val="65000"/>
                  <a:lumOff val="35000"/>
                </a:schemeClr>
              </a:solidFill>
            </a:endParaRPr>
          </a:p>
        </p:txBody>
      </p:sp>
      <p:sp>
        <p:nvSpPr>
          <p:cNvPr id="27" name="26 CuadroTexto"/>
          <p:cNvSpPr txBox="1"/>
          <p:nvPr/>
        </p:nvSpPr>
        <p:spPr>
          <a:xfrm>
            <a:off x="5312010" y="3121544"/>
            <a:ext cx="3595224" cy="338554"/>
          </a:xfrm>
          <a:prstGeom prst="rect">
            <a:avLst/>
          </a:prstGeom>
          <a:solidFill>
            <a:schemeClr val="bg1"/>
          </a:solidFill>
        </p:spPr>
        <p:txBody>
          <a:bodyPr wrap="square" rtlCol="0">
            <a:spAutoFit/>
          </a:bodyPr>
          <a:lstStyle/>
          <a:p>
            <a:pPr algn="just"/>
            <a:r>
              <a:rPr lang="es-MX" sz="1600" b="1" dirty="0" smtClean="0">
                <a:solidFill>
                  <a:schemeClr val="tx1">
                    <a:lumMod val="65000"/>
                    <a:lumOff val="35000"/>
                  </a:schemeClr>
                </a:solidFill>
              </a:rPr>
              <a:t>Financiamiento oportuno</a:t>
            </a:r>
            <a:endParaRPr lang="es-MX" sz="1600" b="1" dirty="0">
              <a:solidFill>
                <a:schemeClr val="tx1">
                  <a:lumMod val="65000"/>
                  <a:lumOff val="35000"/>
                </a:schemeClr>
              </a:solidFill>
            </a:endParaRPr>
          </a:p>
        </p:txBody>
      </p:sp>
      <p:sp>
        <p:nvSpPr>
          <p:cNvPr id="28" name="27 CuadroTexto"/>
          <p:cNvSpPr txBox="1"/>
          <p:nvPr/>
        </p:nvSpPr>
        <p:spPr>
          <a:xfrm>
            <a:off x="5312010" y="5442000"/>
            <a:ext cx="3595224" cy="338554"/>
          </a:xfrm>
          <a:prstGeom prst="rect">
            <a:avLst/>
          </a:prstGeom>
          <a:solidFill>
            <a:schemeClr val="bg1"/>
          </a:solidFill>
        </p:spPr>
        <p:txBody>
          <a:bodyPr wrap="square" rtlCol="0">
            <a:spAutoFit/>
          </a:bodyPr>
          <a:lstStyle/>
          <a:p>
            <a:pPr algn="just"/>
            <a:r>
              <a:rPr lang="es-MX" sz="1600" b="1" dirty="0" smtClean="0">
                <a:solidFill>
                  <a:schemeClr val="tx1">
                    <a:lumMod val="65000"/>
                    <a:lumOff val="35000"/>
                  </a:schemeClr>
                </a:solidFill>
              </a:rPr>
              <a:t>Acceso a Información Relevante</a:t>
            </a:r>
            <a:endParaRPr lang="es-MX" sz="1600" dirty="0">
              <a:solidFill>
                <a:schemeClr val="tx1">
                  <a:lumMod val="65000"/>
                  <a:lumOff val="35000"/>
                </a:schemeClr>
              </a:solidFill>
            </a:endParaRPr>
          </a:p>
        </p:txBody>
      </p:sp>
      <p:pic>
        <p:nvPicPr>
          <p:cNvPr id="2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3112019"/>
            <a:ext cx="484225"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3764330"/>
            <a:ext cx="484225"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4609002"/>
            <a:ext cx="484225"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5348132"/>
            <a:ext cx="484225"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32 CuadroTexto"/>
          <p:cNvSpPr txBox="1"/>
          <p:nvPr/>
        </p:nvSpPr>
        <p:spPr>
          <a:xfrm>
            <a:off x="4847138" y="2420888"/>
            <a:ext cx="4030816" cy="369332"/>
          </a:xfrm>
          <a:prstGeom prst="rect">
            <a:avLst/>
          </a:prstGeom>
          <a:solidFill>
            <a:schemeClr val="accent2"/>
          </a:solidFill>
        </p:spPr>
        <p:txBody>
          <a:bodyPr wrap="square" rtlCol="0">
            <a:spAutoFit/>
          </a:bodyPr>
          <a:lstStyle/>
          <a:p>
            <a:pPr algn="ctr"/>
            <a:r>
              <a:rPr lang="es-MX" b="1" cap="small" dirty="0" smtClean="0">
                <a:solidFill>
                  <a:schemeClr val="bg1"/>
                </a:solidFill>
              </a:rPr>
              <a:t>Atención a 4 Condicionantes del Éxito</a:t>
            </a:r>
            <a:endParaRPr lang="es-MX" b="1" cap="small" dirty="0">
              <a:solidFill>
                <a:schemeClr val="bg1"/>
              </a:solidFill>
            </a:endParaRPr>
          </a:p>
        </p:txBody>
      </p:sp>
      <p:cxnSp>
        <p:nvCxnSpPr>
          <p:cNvPr id="34" name="33 Conector recto"/>
          <p:cNvCxnSpPr/>
          <p:nvPr/>
        </p:nvCxnSpPr>
        <p:spPr>
          <a:xfrm>
            <a:off x="247702" y="692696"/>
            <a:ext cx="70856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5135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a:off x="395536" y="764704"/>
            <a:ext cx="8280920" cy="0"/>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411302" y="287650"/>
            <a:ext cx="8280920" cy="477054"/>
          </a:xfrm>
          <a:prstGeom prst="rect">
            <a:avLst/>
          </a:prstGeom>
          <a:noFill/>
        </p:spPr>
        <p:txBody>
          <a:bodyPr wrap="square" rtlCol="0">
            <a:spAutoFit/>
          </a:bodyPr>
          <a:lstStyle/>
          <a:p>
            <a:pPr algn="ctr"/>
            <a:r>
              <a:rPr lang="es-MX" sz="2500" b="1" dirty="0" smtClean="0">
                <a:solidFill>
                  <a:schemeClr val="tx1">
                    <a:lumMod val="50000"/>
                    <a:lumOff val="50000"/>
                  </a:schemeClr>
                </a:solidFill>
              </a:rPr>
              <a:t>ESTRATEGIA DE INTERVENCIÓN</a:t>
            </a:r>
            <a:endParaRPr lang="es-MX" sz="2500" b="1" dirty="0">
              <a:solidFill>
                <a:schemeClr val="tx1">
                  <a:lumMod val="50000"/>
                  <a:lumOff val="50000"/>
                </a:schemeClr>
              </a:solidFill>
            </a:endParaRPr>
          </a:p>
        </p:txBody>
      </p:sp>
      <p:graphicFrame>
        <p:nvGraphicFramePr>
          <p:cNvPr id="18" name="17 Tabla"/>
          <p:cNvGraphicFramePr>
            <a:graphicFrameLocks noGrp="1"/>
          </p:cNvGraphicFramePr>
          <p:nvPr>
            <p:extLst>
              <p:ext uri="{D42A27DB-BD31-4B8C-83A1-F6EECF244321}">
                <p14:modId xmlns:p14="http://schemas.microsoft.com/office/powerpoint/2010/main" val="2585132260"/>
              </p:ext>
            </p:extLst>
          </p:nvPr>
        </p:nvGraphicFramePr>
        <p:xfrm>
          <a:off x="251520" y="1390104"/>
          <a:ext cx="8640960" cy="5019040"/>
        </p:xfrm>
        <a:graphic>
          <a:graphicData uri="http://schemas.openxmlformats.org/drawingml/2006/table">
            <a:tbl>
              <a:tblPr firstRow="1" bandRow="1">
                <a:effectLst/>
                <a:tableStyleId>{5C22544A-7EE6-4342-B048-85BDC9FD1C3A}</a:tableStyleId>
              </a:tblPr>
              <a:tblGrid>
                <a:gridCol w="2376264"/>
                <a:gridCol w="3744416"/>
                <a:gridCol w="2520280"/>
              </a:tblGrid>
              <a:tr h="370840">
                <a:tc>
                  <a:txBody>
                    <a:bodyPr/>
                    <a:lstStyle/>
                    <a:p>
                      <a:endParaRPr lang="es-MX" dirty="0"/>
                    </a:p>
                  </a:txBody>
                  <a:tcPr>
                    <a:solidFill>
                      <a:schemeClr val="bg1"/>
                    </a:solidFill>
                  </a:tcPr>
                </a:tc>
                <a:tc>
                  <a:txBody>
                    <a:bodyPr/>
                    <a:lstStyle/>
                    <a:p>
                      <a:pPr algn="ctr"/>
                      <a:r>
                        <a:rPr lang="es-MX" dirty="0" smtClean="0">
                          <a:solidFill>
                            <a:schemeClr val="bg1"/>
                          </a:solidFill>
                        </a:rPr>
                        <a:t>Ejemplos</a:t>
                      </a:r>
                      <a:r>
                        <a:rPr lang="es-MX" baseline="0" dirty="0" smtClean="0">
                          <a:solidFill>
                            <a:schemeClr val="bg1"/>
                          </a:solidFill>
                        </a:rPr>
                        <a:t> de Apoyo</a:t>
                      </a:r>
                      <a:endParaRPr lang="es-MX" dirty="0">
                        <a:solidFill>
                          <a:schemeClr val="bg1"/>
                        </a:solidFill>
                      </a:endParaRPr>
                    </a:p>
                  </a:txBody>
                  <a:tcPr>
                    <a:solidFill>
                      <a:schemeClr val="accent3"/>
                    </a:solidFill>
                  </a:tcPr>
                </a:tc>
                <a:tc>
                  <a:txBody>
                    <a:bodyPr/>
                    <a:lstStyle/>
                    <a:p>
                      <a:pPr algn="ctr"/>
                      <a:r>
                        <a:rPr lang="es-MX" dirty="0" smtClean="0">
                          <a:solidFill>
                            <a:schemeClr val="bg1"/>
                          </a:solidFill>
                        </a:rPr>
                        <a:t>Financiamiento</a:t>
                      </a:r>
                      <a:endParaRPr lang="es-MX" dirty="0">
                        <a:solidFill>
                          <a:schemeClr val="bg1"/>
                        </a:solidFill>
                      </a:endParaRPr>
                    </a:p>
                  </a:txBody>
                  <a:tcPr>
                    <a:solidFill>
                      <a:schemeClr val="accent3"/>
                    </a:solidFill>
                  </a:tcPr>
                </a:tc>
              </a:tr>
              <a:tr h="205224">
                <a:tc>
                  <a:txBody>
                    <a:bodyPr/>
                    <a:lstStyle/>
                    <a:p>
                      <a:endParaRPr lang="es-MX" sz="900" b="1" dirty="0"/>
                    </a:p>
                  </a:txBody>
                  <a:tcPr anchor="ctr">
                    <a:solidFill>
                      <a:schemeClr val="bg1"/>
                    </a:solidFill>
                  </a:tcPr>
                </a:tc>
                <a:tc>
                  <a:txBody>
                    <a:bodyPr/>
                    <a:lstStyle/>
                    <a:p>
                      <a:endParaRPr lang="es-MX" sz="900" dirty="0"/>
                    </a:p>
                  </a:txBody>
                  <a:tcPr>
                    <a:solidFill>
                      <a:schemeClr val="bg1"/>
                    </a:solidFill>
                  </a:tcPr>
                </a:tc>
                <a:tc>
                  <a:txBody>
                    <a:bodyPr/>
                    <a:lstStyle/>
                    <a:p>
                      <a:endParaRPr lang="es-MX" sz="900" dirty="0"/>
                    </a:p>
                  </a:txBody>
                  <a:tcPr>
                    <a:solidFill>
                      <a:schemeClr val="bg1"/>
                    </a:solidFill>
                  </a:tcPr>
                </a:tc>
              </a:tr>
              <a:tr h="370840">
                <a:tc>
                  <a:txBody>
                    <a:bodyPr/>
                    <a:lstStyle/>
                    <a:p>
                      <a:r>
                        <a:rPr lang="es-MX" b="1" dirty="0" smtClean="0">
                          <a:solidFill>
                            <a:schemeClr val="tx1"/>
                          </a:solidFill>
                          <a:effectLst/>
                        </a:rPr>
                        <a:t>EMPRENDEDORES</a:t>
                      </a:r>
                    </a:p>
                    <a:p>
                      <a:r>
                        <a:rPr lang="es-MX" b="1" dirty="0" smtClean="0">
                          <a:solidFill>
                            <a:schemeClr val="tx1"/>
                          </a:solidFill>
                          <a:effectLst/>
                        </a:rPr>
                        <a:t>BASE</a:t>
                      </a:r>
                      <a:r>
                        <a:rPr lang="es-MX" b="1" baseline="0" dirty="0" smtClean="0">
                          <a:solidFill>
                            <a:schemeClr val="tx1"/>
                          </a:solidFill>
                          <a:effectLst/>
                        </a:rPr>
                        <a:t> DE LA PIRÁMIDE</a:t>
                      </a:r>
                      <a:endParaRPr lang="es-MX" b="1" dirty="0">
                        <a:solidFill>
                          <a:schemeClr val="tx1"/>
                        </a:solidFill>
                        <a:effectLst/>
                      </a:endParaRPr>
                    </a:p>
                  </a:txBody>
                  <a:tcPr anchor="ctr">
                    <a:solidFill>
                      <a:schemeClr val="accent3">
                        <a:lumMod val="60000"/>
                        <a:lumOff val="40000"/>
                      </a:schemeClr>
                    </a:solidFill>
                  </a:tcPr>
                </a:tc>
                <a:tc>
                  <a:txBody>
                    <a:bodyPr/>
                    <a:lstStyle/>
                    <a:p>
                      <a:pPr marL="285750" indent="-285750" algn="just">
                        <a:buFont typeface="Arial" pitchFamily="34" charset="0"/>
                        <a:buChar char="•"/>
                      </a:pPr>
                      <a:r>
                        <a:rPr lang="es-MX" sz="1600" b="0" dirty="0" smtClean="0"/>
                        <a:t>Programa de Incubación</a:t>
                      </a:r>
                      <a:r>
                        <a:rPr lang="es-MX" sz="1600" b="0" baseline="0" dirty="0" smtClean="0"/>
                        <a:t> </a:t>
                      </a:r>
                      <a:r>
                        <a:rPr lang="es-MX" sz="1600" b="0" dirty="0" smtClean="0"/>
                        <a:t>en Línea</a:t>
                      </a:r>
                      <a:r>
                        <a:rPr lang="es-MX" sz="1600" b="0" baseline="0" dirty="0" smtClean="0"/>
                        <a:t> (PIL).</a:t>
                      </a:r>
                      <a:endParaRPr lang="es-MX" sz="1600" b="0" dirty="0"/>
                    </a:p>
                  </a:txBody>
                  <a:tcPr anchor="ctr">
                    <a:solidFill>
                      <a:schemeClr val="accent3">
                        <a:lumMod val="40000"/>
                        <a:lumOff val="60000"/>
                      </a:schemeClr>
                    </a:solidFill>
                  </a:tcPr>
                </a:tc>
                <a:tc>
                  <a:txBody>
                    <a:bodyPr/>
                    <a:lstStyle/>
                    <a:p>
                      <a:pPr marL="285750" indent="-285750" algn="just">
                        <a:buFont typeface="Arial" pitchFamily="34" charset="0"/>
                        <a:buChar char="•"/>
                      </a:pPr>
                      <a:r>
                        <a:rPr lang="es-MX" sz="1600" b="0" dirty="0" smtClean="0"/>
                        <a:t>Apoyos</a:t>
                      </a:r>
                      <a:r>
                        <a:rPr lang="es-MX" sz="1600" b="0" baseline="0" dirty="0" smtClean="0"/>
                        <a:t> de 40 a 80 mil pesos.</a:t>
                      </a:r>
                      <a:endParaRPr lang="es-MX" sz="1600" b="0" dirty="0"/>
                    </a:p>
                  </a:txBody>
                  <a:tcPr anchor="ctr">
                    <a:solidFill>
                      <a:schemeClr val="accent3">
                        <a:lumMod val="20000"/>
                        <a:lumOff val="80000"/>
                      </a:schemeClr>
                    </a:solidFill>
                  </a:tcPr>
                </a:tc>
              </a:tr>
              <a:tr h="128632">
                <a:tc>
                  <a:txBody>
                    <a:bodyPr/>
                    <a:lstStyle/>
                    <a:p>
                      <a:endParaRPr lang="es-MX" sz="1000" b="1" dirty="0"/>
                    </a:p>
                  </a:txBody>
                  <a:tcPr anchor="ctr">
                    <a:solidFill>
                      <a:schemeClr val="bg1"/>
                    </a:solidFill>
                  </a:tcPr>
                </a:tc>
                <a:tc>
                  <a:txBody>
                    <a:bodyPr/>
                    <a:lstStyle/>
                    <a:p>
                      <a:pPr marL="171450" indent="-171450" algn="just">
                        <a:buFont typeface="Arial" pitchFamily="34" charset="0"/>
                        <a:buChar char="•"/>
                      </a:pPr>
                      <a:endParaRPr lang="es-MX" sz="1600" b="0" dirty="0"/>
                    </a:p>
                  </a:txBody>
                  <a:tcPr anchor="ctr">
                    <a:solidFill>
                      <a:schemeClr val="bg1"/>
                    </a:solidFill>
                  </a:tcPr>
                </a:tc>
                <a:tc>
                  <a:txBody>
                    <a:bodyPr/>
                    <a:lstStyle/>
                    <a:p>
                      <a:pPr marL="171450" indent="-171450" algn="just">
                        <a:buFont typeface="Arial" pitchFamily="34" charset="0"/>
                        <a:buChar char="•"/>
                      </a:pPr>
                      <a:endParaRPr lang="es-MX" sz="1600" b="0" dirty="0"/>
                    </a:p>
                  </a:txBody>
                  <a:tcPr anchor="ct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tx1"/>
                          </a:solidFill>
                          <a:effectLst/>
                          <a:latin typeface="+mn-lt"/>
                          <a:ea typeface="+mn-ea"/>
                          <a:cs typeface="+mn-cs"/>
                        </a:rPr>
                        <a:t>EMPRENDEDORES TRADICIONALES.</a:t>
                      </a:r>
                    </a:p>
                  </a:txBody>
                  <a:tcPr anchor="ctr">
                    <a:solidFill>
                      <a:schemeClr val="accent3">
                        <a:lumMod val="60000"/>
                        <a:lumOff val="40000"/>
                      </a:schemeClr>
                    </a:solidFill>
                  </a:tcPr>
                </a:tc>
                <a:tc>
                  <a:txBody>
                    <a:bodyPr/>
                    <a:lstStyle/>
                    <a:p>
                      <a:pPr marL="285750" indent="-285750" algn="just">
                        <a:buFont typeface="Arial" pitchFamily="34" charset="0"/>
                        <a:buChar char="•"/>
                      </a:pPr>
                      <a:r>
                        <a:rPr lang="es-MX" sz="1600" b="0" dirty="0" smtClean="0"/>
                        <a:t>Formación</a:t>
                      </a:r>
                      <a:r>
                        <a:rPr lang="es-MX" sz="1600" b="0" baseline="0" dirty="0" smtClean="0"/>
                        <a:t> y fortalecimiento de capacidades empresariales.</a:t>
                      </a:r>
                    </a:p>
                    <a:p>
                      <a:pPr marL="171450" indent="-171450" algn="just">
                        <a:buFont typeface="Arial" pitchFamily="34" charset="0"/>
                        <a:buChar char="•"/>
                      </a:pPr>
                      <a:endParaRPr lang="es-MX" sz="1600" b="0" baseline="0" dirty="0" smtClean="0"/>
                    </a:p>
                    <a:p>
                      <a:pPr marL="285750" indent="-285750" algn="just">
                        <a:buFont typeface="Arial" pitchFamily="34" charset="0"/>
                        <a:buChar char="•"/>
                      </a:pPr>
                      <a:r>
                        <a:rPr lang="es-MX" sz="1600" b="0" baseline="0" dirty="0" smtClean="0"/>
                        <a:t>Incorporación de </a:t>
                      </a:r>
                      <a:r>
                        <a:rPr lang="es-MX" sz="1600" b="0" baseline="0" dirty="0" err="1" smtClean="0"/>
                        <a:t>TIC’s</a:t>
                      </a:r>
                      <a:r>
                        <a:rPr lang="es-MX" sz="1600" b="0" baseline="0" dirty="0" smtClean="0"/>
                        <a:t>.</a:t>
                      </a:r>
                    </a:p>
                    <a:p>
                      <a:pPr marL="171450" indent="-171450" algn="just">
                        <a:buFont typeface="Arial" pitchFamily="34" charset="0"/>
                        <a:buChar char="•"/>
                      </a:pPr>
                      <a:endParaRPr lang="es-MX" sz="1600" b="0" baseline="0" dirty="0" smtClean="0"/>
                    </a:p>
                    <a:p>
                      <a:pPr marL="285750" indent="-285750" algn="just">
                        <a:buFont typeface="Arial" pitchFamily="34" charset="0"/>
                        <a:buChar char="•"/>
                      </a:pPr>
                      <a:r>
                        <a:rPr lang="es-MX" sz="1600" b="0" baseline="0" dirty="0" smtClean="0"/>
                        <a:t>Apoyos para </a:t>
                      </a:r>
                      <a:r>
                        <a:rPr lang="es-MX" sz="1600" b="0" baseline="0" dirty="0" err="1" smtClean="0"/>
                        <a:t>RIF’s</a:t>
                      </a:r>
                      <a:endParaRPr lang="es-MX" sz="1600" b="0" baseline="0" dirty="0" smtClean="0"/>
                    </a:p>
                  </a:txBody>
                  <a:tcPr anchor="ctr">
                    <a:solidFill>
                      <a:schemeClr val="accent3">
                        <a:lumMod val="40000"/>
                        <a:lumOff val="60000"/>
                      </a:schemeClr>
                    </a:solidFill>
                  </a:tcPr>
                </a:tc>
                <a:tc>
                  <a:txBody>
                    <a:bodyPr/>
                    <a:lstStyle/>
                    <a:p>
                      <a:pPr marL="285750" indent="-285750" algn="just">
                        <a:buFont typeface="Arial" pitchFamily="34" charset="0"/>
                        <a:buChar char="•"/>
                      </a:pPr>
                      <a:r>
                        <a:rPr lang="es-MX" sz="1600" b="0" dirty="0" smtClean="0"/>
                        <a:t>Programa</a:t>
                      </a:r>
                      <a:r>
                        <a:rPr lang="es-MX" sz="1600" b="0" baseline="0" dirty="0" smtClean="0"/>
                        <a:t> de Financiamiento con la Banca Comercial hasta 1.5 </a:t>
                      </a:r>
                      <a:r>
                        <a:rPr lang="es-MX" sz="1600" b="0" baseline="0" dirty="0" err="1" smtClean="0"/>
                        <a:t>mdp</a:t>
                      </a:r>
                      <a:endParaRPr lang="es-MX" sz="1600" b="0" dirty="0"/>
                    </a:p>
                  </a:txBody>
                  <a:tcPr anchor="ctr">
                    <a:solidFill>
                      <a:schemeClr val="accent3">
                        <a:lumMod val="20000"/>
                        <a:lumOff val="80000"/>
                      </a:schemeClr>
                    </a:solidFill>
                  </a:tcPr>
                </a:tc>
              </a:tr>
              <a:tr h="163656">
                <a:tc>
                  <a:txBody>
                    <a:bodyPr/>
                    <a:lstStyle/>
                    <a:p>
                      <a:endParaRPr lang="es-MX" sz="1000" b="1" dirty="0"/>
                    </a:p>
                  </a:txBody>
                  <a:tcPr anchor="ctr">
                    <a:solidFill>
                      <a:schemeClr val="bg1"/>
                    </a:solidFill>
                  </a:tcPr>
                </a:tc>
                <a:tc>
                  <a:txBody>
                    <a:bodyPr/>
                    <a:lstStyle/>
                    <a:p>
                      <a:pPr marL="171450" indent="-171450" algn="just">
                        <a:buFont typeface="Arial" pitchFamily="34" charset="0"/>
                        <a:buChar char="•"/>
                      </a:pPr>
                      <a:endParaRPr lang="es-MX" sz="1600" b="0" dirty="0"/>
                    </a:p>
                  </a:txBody>
                  <a:tcPr anchor="ctr">
                    <a:solidFill>
                      <a:schemeClr val="bg1"/>
                    </a:solidFill>
                  </a:tcPr>
                </a:tc>
                <a:tc>
                  <a:txBody>
                    <a:bodyPr/>
                    <a:lstStyle/>
                    <a:p>
                      <a:pPr marL="171450" indent="-171450" algn="just">
                        <a:buFont typeface="Arial" pitchFamily="34" charset="0"/>
                        <a:buChar char="•"/>
                      </a:pPr>
                      <a:endParaRPr lang="es-MX" sz="1600" b="0" dirty="0"/>
                    </a:p>
                  </a:txBody>
                  <a:tcPr anchor="ct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tx1"/>
                          </a:solidFill>
                          <a:effectLst/>
                          <a:latin typeface="+mn-lt"/>
                          <a:ea typeface="+mn-ea"/>
                          <a:cs typeface="+mn-cs"/>
                        </a:rPr>
                        <a:t>EMPRENDEDORES DE </a:t>
                      </a:r>
                    </a:p>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tx1"/>
                          </a:solidFill>
                          <a:effectLst/>
                          <a:latin typeface="+mn-lt"/>
                          <a:ea typeface="+mn-ea"/>
                          <a:cs typeface="+mn-cs"/>
                        </a:rPr>
                        <a:t>ALTO IMPACTO.</a:t>
                      </a:r>
                    </a:p>
                  </a:txBody>
                  <a:tcPr anchor="ctr">
                    <a:solidFill>
                      <a:schemeClr val="accent3">
                        <a:lumMod val="60000"/>
                        <a:lumOff val="40000"/>
                      </a:schemeClr>
                    </a:solidFill>
                  </a:tcPr>
                </a:tc>
                <a:tc>
                  <a:txBody>
                    <a:bodyPr/>
                    <a:lstStyle/>
                    <a:p>
                      <a:pPr marL="285750" indent="-285750" algn="just">
                        <a:buFont typeface="Arial" pitchFamily="34" charset="0"/>
                        <a:buChar char="•"/>
                      </a:pPr>
                      <a:r>
                        <a:rPr lang="es-MX" sz="1600" b="0" dirty="0" smtClean="0"/>
                        <a:t>Aceleración de empresas.</a:t>
                      </a:r>
                    </a:p>
                    <a:p>
                      <a:pPr marL="285750" indent="-285750" algn="just">
                        <a:buFont typeface="Arial" pitchFamily="34" charset="0"/>
                        <a:buChar char="•"/>
                      </a:pPr>
                      <a:r>
                        <a:rPr lang="es-MX" sz="1600" b="0" dirty="0" smtClean="0"/>
                        <a:t>Apoyos para la incorporación o</a:t>
                      </a:r>
                      <a:r>
                        <a:rPr lang="es-MX" sz="1600" b="0" baseline="0" dirty="0" smtClean="0"/>
                        <a:t> desarrollo de prácticas de alto impacto (empresas 360°).</a:t>
                      </a:r>
                    </a:p>
                    <a:p>
                      <a:pPr marL="285750" indent="-285750" algn="just">
                        <a:buFont typeface="Arial" pitchFamily="34" charset="0"/>
                        <a:buChar char="•"/>
                      </a:pPr>
                      <a:r>
                        <a:rPr lang="es-MX" sz="1600" b="0" baseline="0" dirty="0" smtClean="0"/>
                        <a:t>Fomento a las iniciativas de innovación.</a:t>
                      </a:r>
                    </a:p>
                    <a:p>
                      <a:pPr marL="285750" indent="-285750" algn="just">
                        <a:buFont typeface="Arial" pitchFamily="34" charset="0"/>
                        <a:buChar char="•"/>
                      </a:pPr>
                      <a:r>
                        <a:rPr lang="es-MX" sz="1600" b="0" baseline="0" dirty="0" smtClean="0"/>
                        <a:t>Espacios de colaboración.</a:t>
                      </a:r>
                      <a:endParaRPr lang="es-MX" sz="1600" b="0" dirty="0" smtClean="0"/>
                    </a:p>
                  </a:txBody>
                  <a:tcPr anchor="ctr">
                    <a:solidFill>
                      <a:schemeClr val="accent3">
                        <a:lumMod val="40000"/>
                        <a:lumOff val="60000"/>
                      </a:schemeClr>
                    </a:solidFill>
                  </a:tcPr>
                </a:tc>
                <a:tc>
                  <a:txBody>
                    <a:bodyPr/>
                    <a:lstStyle/>
                    <a:p>
                      <a:pPr marL="285750" indent="-285750" algn="just">
                        <a:buFont typeface="Arial" pitchFamily="34" charset="0"/>
                        <a:buChar char="•"/>
                      </a:pPr>
                      <a:r>
                        <a:rPr lang="es-MX" sz="1600" b="0" dirty="0" smtClean="0"/>
                        <a:t>Financiamiento vía fondos de capital “</a:t>
                      </a:r>
                      <a:r>
                        <a:rPr lang="es-MX" sz="1600" b="0" dirty="0" err="1" smtClean="0"/>
                        <a:t>first</a:t>
                      </a:r>
                      <a:r>
                        <a:rPr lang="es-MX" sz="1600" b="0" baseline="0" dirty="0" smtClean="0"/>
                        <a:t> time </a:t>
                      </a:r>
                      <a:r>
                        <a:rPr lang="es-MX" sz="1600" b="0" baseline="0" dirty="0" err="1" smtClean="0"/>
                        <a:t>funds</a:t>
                      </a:r>
                      <a:r>
                        <a:rPr lang="es-MX" sz="1600" b="0" baseline="0" dirty="0" smtClean="0"/>
                        <a:t>/managers”</a:t>
                      </a:r>
                      <a:r>
                        <a:rPr lang="es-MX" sz="1600" b="0" dirty="0" smtClean="0"/>
                        <a:t>.</a:t>
                      </a:r>
                    </a:p>
                    <a:p>
                      <a:pPr marL="285750" indent="-285750" algn="just">
                        <a:buFont typeface="Arial" pitchFamily="34" charset="0"/>
                        <a:buChar char="•"/>
                      </a:pPr>
                      <a:r>
                        <a:rPr lang="es-MX" sz="1600" b="0" dirty="0" smtClean="0"/>
                        <a:t>2,800</a:t>
                      </a:r>
                      <a:r>
                        <a:rPr lang="es-MX" sz="1600" b="0" baseline="0" dirty="0" smtClean="0"/>
                        <a:t> </a:t>
                      </a:r>
                      <a:r>
                        <a:rPr lang="es-MX" sz="1600" b="0" baseline="0" dirty="0" err="1" smtClean="0"/>
                        <a:t>mdp</a:t>
                      </a:r>
                      <a:endParaRPr lang="es-MX" sz="1600" b="0" dirty="0"/>
                    </a:p>
                  </a:txBody>
                  <a:tcPr anchor="ctr">
                    <a:solidFill>
                      <a:schemeClr val="accent3">
                        <a:lumMod val="20000"/>
                        <a:lumOff val="80000"/>
                      </a:schemeClr>
                    </a:solidFill>
                  </a:tcPr>
                </a:tc>
              </a:tr>
            </a:tbl>
          </a:graphicData>
        </a:graphic>
      </p:graphicFrame>
      <p:sp>
        <p:nvSpPr>
          <p:cNvPr id="2" name="Marcador de número de diapositiva 1"/>
          <p:cNvSpPr>
            <a:spLocks noGrp="1"/>
          </p:cNvSpPr>
          <p:nvPr>
            <p:ph type="sldNum" sz="quarter" idx="12"/>
          </p:nvPr>
        </p:nvSpPr>
        <p:spPr>
          <a:xfrm>
            <a:off x="6876256" y="6464895"/>
            <a:ext cx="2133600" cy="365125"/>
          </a:xfrm>
        </p:spPr>
        <p:txBody>
          <a:bodyPr/>
          <a:lstStyle/>
          <a:p>
            <a:pPr algn="r"/>
            <a:fld id="{65194408-DA91-4904-86C2-B84BD4BF409E}" type="slidenum">
              <a:rPr lang="es-MX" smtClean="0"/>
              <a:pPr algn="r"/>
              <a:t>19</a:t>
            </a:fld>
            <a:endParaRPr lang="es-MX" dirty="0"/>
          </a:p>
        </p:txBody>
      </p:sp>
    </p:spTree>
    <p:extLst>
      <p:ext uri="{BB962C8B-B14F-4D97-AF65-F5344CB8AC3E}">
        <p14:creationId xmlns:p14="http://schemas.microsoft.com/office/powerpoint/2010/main" val="3318654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grpSp>
        <p:nvGrpSpPr>
          <p:cNvPr id="4" name="Agrupar 3"/>
          <p:cNvGrpSpPr/>
          <p:nvPr/>
        </p:nvGrpSpPr>
        <p:grpSpPr>
          <a:xfrm>
            <a:off x="733746" y="548680"/>
            <a:ext cx="7774062" cy="2524348"/>
            <a:chOff x="733746" y="548680"/>
            <a:chExt cx="7774062" cy="2524348"/>
          </a:xfrm>
        </p:grpSpPr>
        <p:sp>
          <p:nvSpPr>
            <p:cNvPr id="2" name="CuadroTexto 1"/>
            <p:cNvSpPr txBox="1"/>
            <p:nvPr/>
          </p:nvSpPr>
          <p:spPr>
            <a:xfrm>
              <a:off x="733746" y="764704"/>
              <a:ext cx="7774062" cy="2308324"/>
            </a:xfrm>
            <a:prstGeom prst="rect">
              <a:avLst/>
            </a:prstGeom>
            <a:noFill/>
          </p:spPr>
          <p:txBody>
            <a:bodyPr wrap="square" rtlCol="0">
              <a:spAutoFit/>
            </a:bodyPr>
            <a:lstStyle/>
            <a:p>
              <a:endParaRPr lang="es-ES_tradnl" sz="3600" i="1" dirty="0" smtClean="0">
                <a:solidFill>
                  <a:schemeClr val="bg1"/>
                </a:solidFill>
                <a:latin typeface="Arial Narrow"/>
                <a:cs typeface="Arial Narrow"/>
              </a:endParaRPr>
            </a:p>
            <a:p>
              <a:r>
                <a:rPr lang="es-ES_tradnl" sz="3600" i="1" dirty="0" smtClean="0">
                  <a:solidFill>
                    <a:schemeClr val="bg1"/>
                  </a:solidFill>
                  <a:latin typeface="Arial Narrow"/>
                  <a:cs typeface="Arial Narrow"/>
                </a:rPr>
                <a:t>Un dólar proveniente de la caridad tiene solo una vida. Un dólar proveniente de un negocio social tiene vida eterna”   </a:t>
              </a:r>
              <a:r>
                <a:rPr lang="es-ES_tradnl" sz="3600" dirty="0" smtClean="0">
                  <a:solidFill>
                    <a:schemeClr val="bg1"/>
                  </a:solidFill>
                  <a:latin typeface="Arial Narrow"/>
                  <a:cs typeface="Arial Narrow"/>
                </a:rPr>
                <a:t>Muhammad </a:t>
              </a:r>
              <a:r>
                <a:rPr lang="es-ES_tradnl" sz="3600" dirty="0" err="1" smtClean="0">
                  <a:solidFill>
                    <a:schemeClr val="bg1"/>
                  </a:solidFill>
                  <a:latin typeface="Arial Narrow"/>
                  <a:cs typeface="Arial Narrow"/>
                </a:rPr>
                <a:t>Yunus</a:t>
              </a:r>
              <a:endParaRPr lang="es-ES_tradnl" sz="3600" i="1" dirty="0">
                <a:solidFill>
                  <a:schemeClr val="bg1"/>
                </a:solidFill>
                <a:latin typeface="Arial Narrow"/>
                <a:cs typeface="Arial Narrow"/>
              </a:endParaRPr>
            </a:p>
          </p:txBody>
        </p:sp>
        <p:sp>
          <p:nvSpPr>
            <p:cNvPr id="3" name="CuadroTexto 2"/>
            <p:cNvSpPr txBox="1"/>
            <p:nvPr/>
          </p:nvSpPr>
          <p:spPr>
            <a:xfrm>
              <a:off x="755576" y="548680"/>
              <a:ext cx="504056" cy="1107996"/>
            </a:xfrm>
            <a:prstGeom prst="rect">
              <a:avLst/>
            </a:prstGeom>
            <a:noFill/>
          </p:spPr>
          <p:txBody>
            <a:bodyPr wrap="square" rtlCol="0">
              <a:spAutoFit/>
            </a:bodyPr>
            <a:lstStyle/>
            <a:p>
              <a:r>
                <a:rPr lang="es-ES_tradnl" sz="6600" dirty="0" smtClean="0">
                  <a:solidFill>
                    <a:srgbClr val="FFFFFF"/>
                  </a:solidFill>
                  <a:latin typeface="Rockwell Extra Bold"/>
                  <a:cs typeface="Rockwell Extra Bold"/>
                </a:rPr>
                <a:t>“</a:t>
              </a:r>
              <a:endParaRPr lang="es-ES_tradnl" sz="6600" dirty="0">
                <a:solidFill>
                  <a:srgbClr val="FFFFFF"/>
                </a:solidFill>
                <a:latin typeface="Rockwell Extra Bold"/>
                <a:cs typeface="Rockwell Extra Bold"/>
              </a:endParaRPr>
            </a:p>
          </p:txBody>
        </p:sp>
      </p:grpSp>
      <p:grpSp>
        <p:nvGrpSpPr>
          <p:cNvPr id="5" name="Agrupar 4"/>
          <p:cNvGrpSpPr/>
          <p:nvPr/>
        </p:nvGrpSpPr>
        <p:grpSpPr>
          <a:xfrm>
            <a:off x="827584" y="3429000"/>
            <a:ext cx="7774062" cy="3078346"/>
            <a:chOff x="733746" y="548680"/>
            <a:chExt cx="7774062" cy="3078346"/>
          </a:xfrm>
        </p:grpSpPr>
        <p:sp>
          <p:nvSpPr>
            <p:cNvPr id="6" name="CuadroTexto 5"/>
            <p:cNvSpPr txBox="1"/>
            <p:nvPr/>
          </p:nvSpPr>
          <p:spPr>
            <a:xfrm>
              <a:off x="733746" y="764704"/>
              <a:ext cx="7774062" cy="2862322"/>
            </a:xfrm>
            <a:prstGeom prst="rect">
              <a:avLst/>
            </a:prstGeom>
            <a:noFill/>
          </p:spPr>
          <p:txBody>
            <a:bodyPr wrap="square" rtlCol="0">
              <a:spAutoFit/>
            </a:bodyPr>
            <a:lstStyle/>
            <a:p>
              <a:endParaRPr lang="es-ES_tradnl" sz="3600" i="1" dirty="0" smtClean="0">
                <a:solidFill>
                  <a:schemeClr val="bg1"/>
                </a:solidFill>
                <a:latin typeface="Arial Narrow"/>
                <a:cs typeface="Arial Narrow"/>
              </a:endParaRPr>
            </a:p>
            <a:p>
              <a:r>
                <a:rPr lang="es-ES_tradnl" sz="3600" i="1" dirty="0" smtClean="0">
                  <a:solidFill>
                    <a:schemeClr val="bg1"/>
                  </a:solidFill>
                  <a:latin typeface="Arial Narrow"/>
                  <a:cs typeface="Arial Narrow"/>
                </a:rPr>
                <a:t>Hoy en día los problemas más grandes del mundo son también las oportunidades de mercado más grandes del mundo”   </a:t>
              </a:r>
              <a:r>
                <a:rPr lang="es-ES_tradnl" sz="3600" dirty="0" smtClean="0">
                  <a:solidFill>
                    <a:schemeClr val="bg1"/>
                  </a:solidFill>
                  <a:latin typeface="Arial Narrow"/>
                  <a:cs typeface="Arial Narrow"/>
                </a:rPr>
                <a:t>Peter </a:t>
              </a:r>
              <a:r>
                <a:rPr lang="es-ES_tradnl" sz="3600" dirty="0" err="1" smtClean="0">
                  <a:solidFill>
                    <a:schemeClr val="bg1"/>
                  </a:solidFill>
                  <a:latin typeface="Arial Narrow"/>
                  <a:cs typeface="Arial Narrow"/>
                </a:rPr>
                <a:t>Diamandis</a:t>
              </a:r>
              <a:endParaRPr lang="es-ES_tradnl" sz="3600" i="1" dirty="0">
                <a:solidFill>
                  <a:schemeClr val="bg1"/>
                </a:solidFill>
                <a:latin typeface="Arial Narrow"/>
                <a:cs typeface="Arial Narrow"/>
              </a:endParaRPr>
            </a:p>
          </p:txBody>
        </p:sp>
        <p:sp>
          <p:nvSpPr>
            <p:cNvPr id="7" name="CuadroTexto 6"/>
            <p:cNvSpPr txBox="1"/>
            <p:nvPr/>
          </p:nvSpPr>
          <p:spPr>
            <a:xfrm>
              <a:off x="755576" y="548680"/>
              <a:ext cx="504056" cy="1107996"/>
            </a:xfrm>
            <a:prstGeom prst="rect">
              <a:avLst/>
            </a:prstGeom>
            <a:noFill/>
          </p:spPr>
          <p:txBody>
            <a:bodyPr wrap="square" rtlCol="0">
              <a:spAutoFit/>
            </a:bodyPr>
            <a:lstStyle/>
            <a:p>
              <a:r>
                <a:rPr lang="es-ES_tradnl" sz="6600" dirty="0" smtClean="0">
                  <a:solidFill>
                    <a:srgbClr val="FFFFFF"/>
                  </a:solidFill>
                  <a:latin typeface="Rockwell Extra Bold"/>
                  <a:cs typeface="Rockwell Extra Bold"/>
                </a:rPr>
                <a:t>“</a:t>
              </a:r>
              <a:endParaRPr lang="es-ES_tradnl" sz="6600" dirty="0">
                <a:solidFill>
                  <a:srgbClr val="FFFFFF"/>
                </a:solidFill>
                <a:latin typeface="Rockwell Extra Bold"/>
                <a:cs typeface="Rockwell Extra Bold"/>
              </a:endParaRPr>
            </a:p>
          </p:txBody>
        </p:sp>
      </p:grpSp>
      <p:sp>
        <p:nvSpPr>
          <p:cNvPr id="8" name="Marcador de número de diapositiva 7"/>
          <p:cNvSpPr>
            <a:spLocks noGrp="1"/>
          </p:cNvSpPr>
          <p:nvPr>
            <p:ph type="sldNum" sz="quarter" idx="12"/>
          </p:nvPr>
        </p:nvSpPr>
        <p:spPr>
          <a:xfrm>
            <a:off x="6876256" y="6309320"/>
            <a:ext cx="2133600" cy="365125"/>
          </a:xfrm>
        </p:spPr>
        <p:txBody>
          <a:bodyPr/>
          <a:lstStyle/>
          <a:p>
            <a:pPr algn="r"/>
            <a:fld id="{65194408-DA91-4904-86C2-B84BD4BF409E}" type="slidenum">
              <a:rPr lang="es-MX" smtClean="0"/>
              <a:pPr algn="r"/>
              <a:t>2</a:t>
            </a:fld>
            <a:endParaRPr lang="es-MX" dirty="0"/>
          </a:p>
        </p:txBody>
      </p:sp>
    </p:spTree>
    <p:extLst>
      <p:ext uri="{BB962C8B-B14F-4D97-AF65-F5344CB8AC3E}">
        <p14:creationId xmlns:p14="http://schemas.microsoft.com/office/powerpoint/2010/main" val="22237731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57771" y="180182"/>
            <a:ext cx="6978526" cy="553998"/>
          </a:xfrm>
          <a:prstGeom prst="rect">
            <a:avLst/>
          </a:prstGeom>
          <a:noFill/>
        </p:spPr>
        <p:txBody>
          <a:bodyPr wrap="square" rtlCol="0">
            <a:spAutoFit/>
          </a:bodyPr>
          <a:lstStyle/>
          <a:p>
            <a:r>
              <a:rPr lang="es-MX" sz="3000" b="1" dirty="0" smtClean="0">
                <a:solidFill>
                  <a:srgbClr val="039B97"/>
                </a:solidFill>
              </a:rPr>
              <a:t>INADEM APOYA Emprendedores 360° </a:t>
            </a:r>
            <a:endParaRPr lang="es-MX" sz="3000" dirty="0">
              <a:solidFill>
                <a:srgbClr val="039B97"/>
              </a:solidFill>
            </a:endParaRPr>
          </a:p>
        </p:txBody>
      </p:sp>
      <p:pic>
        <p:nvPicPr>
          <p:cNvPr id="307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382" y="97181"/>
            <a:ext cx="15696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1617648" y="1504728"/>
            <a:ext cx="6858550" cy="477054"/>
          </a:xfrm>
          <a:prstGeom prst="rect">
            <a:avLst/>
          </a:prstGeom>
          <a:noFill/>
        </p:spPr>
        <p:txBody>
          <a:bodyPr wrap="square" rtlCol="0">
            <a:spAutoFit/>
          </a:bodyPr>
          <a:lstStyle/>
          <a:p>
            <a:r>
              <a:rPr lang="es-MX" sz="2500" b="1" dirty="0" smtClean="0">
                <a:solidFill>
                  <a:srgbClr val="039B97"/>
                </a:solidFill>
              </a:rPr>
              <a:t>PROYECTOS BASADOS EN UNA INNOVACIÓN.</a:t>
            </a:r>
          </a:p>
        </p:txBody>
      </p:sp>
      <p:pic>
        <p:nvPicPr>
          <p:cNvPr id="1433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716" y="1360712"/>
            <a:ext cx="723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718" y="2224808"/>
            <a:ext cx="723600" cy="76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649180" y="2368968"/>
            <a:ext cx="6469002" cy="477054"/>
          </a:xfrm>
          <a:prstGeom prst="rect">
            <a:avLst/>
          </a:prstGeom>
          <a:noFill/>
        </p:spPr>
        <p:txBody>
          <a:bodyPr wrap="square" rtlCol="0">
            <a:spAutoFit/>
          </a:bodyPr>
          <a:lstStyle/>
          <a:p>
            <a:r>
              <a:rPr lang="es-MX" sz="2500" b="1" dirty="0" smtClean="0">
                <a:solidFill>
                  <a:srgbClr val="039B97"/>
                </a:solidFill>
              </a:rPr>
              <a:t>STARTUPS Y/O EMPRESAS EN ESCALAMIENTO.</a:t>
            </a:r>
          </a:p>
        </p:txBody>
      </p:sp>
      <p:pic>
        <p:nvPicPr>
          <p:cNvPr id="14340" name="Picture 4"/>
          <p:cNvPicPr>
            <a:picLocks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302" y="3097848"/>
            <a:ext cx="723600" cy="76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CuadroTexto"/>
          <p:cNvSpPr txBox="1"/>
          <p:nvPr/>
        </p:nvSpPr>
        <p:spPr>
          <a:xfrm>
            <a:off x="1649180" y="3240921"/>
            <a:ext cx="6042218" cy="861774"/>
          </a:xfrm>
          <a:prstGeom prst="rect">
            <a:avLst/>
          </a:prstGeom>
          <a:noFill/>
        </p:spPr>
        <p:txBody>
          <a:bodyPr wrap="square" rtlCol="0">
            <a:spAutoFit/>
          </a:bodyPr>
          <a:lstStyle/>
          <a:p>
            <a:r>
              <a:rPr lang="es-MX" sz="2500" b="1" dirty="0" smtClean="0">
                <a:solidFill>
                  <a:srgbClr val="039B97"/>
                </a:solidFill>
              </a:rPr>
              <a:t>EMPRENDEDORES DE ALTO IMPACTO, QUE MODIFIQUEN SU ENTORNO.</a:t>
            </a:r>
          </a:p>
        </p:txBody>
      </p:sp>
      <p:sp>
        <p:nvSpPr>
          <p:cNvPr id="9" name="8 CuadroTexto"/>
          <p:cNvSpPr txBox="1"/>
          <p:nvPr/>
        </p:nvSpPr>
        <p:spPr>
          <a:xfrm>
            <a:off x="1691680" y="4581128"/>
            <a:ext cx="5760640" cy="1477328"/>
          </a:xfrm>
          <a:prstGeom prst="rect">
            <a:avLst/>
          </a:prstGeom>
          <a:solidFill>
            <a:schemeClr val="bg1"/>
          </a:solidFill>
          <a:effectLst>
            <a:outerShdw blurRad="50800" dist="127000" dir="2700000" algn="tl" rotWithShape="0">
              <a:prstClr val="black">
                <a:alpha val="40000"/>
              </a:prstClr>
            </a:outerShdw>
          </a:effectLst>
        </p:spPr>
        <p:txBody>
          <a:bodyPr wrap="square" rtlCol="0">
            <a:spAutoFit/>
          </a:bodyPr>
          <a:lstStyle/>
          <a:p>
            <a:pPr algn="ctr"/>
            <a:r>
              <a:rPr lang="es-MX" sz="4500" b="1" dirty="0" smtClean="0">
                <a:solidFill>
                  <a:srgbClr val="039B97"/>
                </a:solidFill>
              </a:rPr>
              <a:t>Apoyos desde 3 </a:t>
            </a:r>
            <a:r>
              <a:rPr lang="es-MX" sz="4500" b="1" dirty="0" err="1" smtClean="0">
                <a:solidFill>
                  <a:srgbClr val="039B97"/>
                </a:solidFill>
              </a:rPr>
              <a:t>mdp</a:t>
            </a:r>
            <a:r>
              <a:rPr lang="es-MX" sz="4500" b="1" dirty="0" smtClean="0">
                <a:solidFill>
                  <a:srgbClr val="039B97"/>
                </a:solidFill>
              </a:rPr>
              <a:t> hasta 5 </a:t>
            </a:r>
            <a:r>
              <a:rPr lang="es-MX" sz="4500" b="1" dirty="0" err="1" smtClean="0">
                <a:solidFill>
                  <a:srgbClr val="039B97"/>
                </a:solidFill>
              </a:rPr>
              <a:t>mdp</a:t>
            </a:r>
            <a:r>
              <a:rPr lang="es-MX" sz="4500" b="1" dirty="0" smtClean="0">
                <a:solidFill>
                  <a:srgbClr val="039B97"/>
                </a:solidFill>
              </a:rPr>
              <a:t>.</a:t>
            </a:r>
            <a:endParaRPr lang="es-MX" sz="4500" b="1" dirty="0">
              <a:solidFill>
                <a:srgbClr val="039B97"/>
              </a:solidFill>
            </a:endParaRPr>
          </a:p>
        </p:txBody>
      </p:sp>
      <p:cxnSp>
        <p:nvCxnSpPr>
          <p:cNvPr id="11" name="10 Conector recto"/>
          <p:cNvCxnSpPr/>
          <p:nvPr/>
        </p:nvCxnSpPr>
        <p:spPr>
          <a:xfrm>
            <a:off x="247702" y="797244"/>
            <a:ext cx="7085680" cy="0"/>
          </a:xfrm>
          <a:prstGeom prst="line">
            <a:avLst/>
          </a:prstGeom>
          <a:ln w="38100">
            <a:solidFill>
              <a:srgbClr val="04B0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3898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92"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971599" y="2010806"/>
            <a:ext cx="54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987366" y="3084726"/>
            <a:ext cx="54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971600" y="4147412"/>
            <a:ext cx="54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682374" y="4210128"/>
            <a:ext cx="3681714" cy="369332"/>
          </a:xfrm>
          <a:prstGeom prst="rect">
            <a:avLst/>
          </a:prstGeom>
        </p:spPr>
        <p:txBody>
          <a:bodyPr wrap="none">
            <a:spAutoFit/>
          </a:bodyPr>
          <a:lstStyle/>
          <a:p>
            <a:r>
              <a:rPr lang="es-MX" dirty="0" smtClean="0">
                <a:solidFill>
                  <a:schemeClr val="tx1">
                    <a:lumMod val="65000"/>
                    <a:lumOff val="35000"/>
                  </a:schemeClr>
                </a:solidFill>
              </a:rPr>
              <a:t>https://www.youtube.com/inademse</a:t>
            </a:r>
            <a:endParaRPr lang="es-MX" dirty="0">
              <a:solidFill>
                <a:schemeClr val="tx1">
                  <a:lumMod val="65000"/>
                  <a:lumOff val="35000"/>
                </a:schemeClr>
              </a:solidFill>
            </a:endParaRPr>
          </a:p>
        </p:txBody>
      </p:sp>
      <p:sp>
        <p:nvSpPr>
          <p:cNvPr id="9" name="8 Rectángulo"/>
          <p:cNvSpPr/>
          <p:nvPr/>
        </p:nvSpPr>
        <p:spPr>
          <a:xfrm>
            <a:off x="1691680" y="3140968"/>
            <a:ext cx="1516762" cy="369332"/>
          </a:xfrm>
          <a:prstGeom prst="rect">
            <a:avLst/>
          </a:prstGeom>
        </p:spPr>
        <p:txBody>
          <a:bodyPr wrap="none">
            <a:spAutoFit/>
          </a:bodyPr>
          <a:lstStyle/>
          <a:p>
            <a:r>
              <a:rPr lang="es-MX" dirty="0" smtClean="0">
                <a:solidFill>
                  <a:schemeClr val="tx1">
                    <a:lumMod val="65000"/>
                    <a:lumOff val="35000"/>
                  </a:schemeClr>
                </a:solidFill>
              </a:rPr>
              <a:t>@INADEM_SE</a:t>
            </a:r>
            <a:endParaRPr lang="es-MX" dirty="0">
              <a:solidFill>
                <a:schemeClr val="tx1">
                  <a:lumMod val="65000"/>
                  <a:lumOff val="35000"/>
                </a:schemeClr>
              </a:solidFill>
            </a:endParaRPr>
          </a:p>
        </p:txBody>
      </p:sp>
      <p:sp>
        <p:nvSpPr>
          <p:cNvPr id="10" name="9 Rectángulo"/>
          <p:cNvSpPr/>
          <p:nvPr/>
        </p:nvSpPr>
        <p:spPr>
          <a:xfrm>
            <a:off x="1691680" y="2088924"/>
            <a:ext cx="3099118" cy="369332"/>
          </a:xfrm>
          <a:prstGeom prst="rect">
            <a:avLst/>
          </a:prstGeom>
        </p:spPr>
        <p:txBody>
          <a:bodyPr wrap="none">
            <a:spAutoFit/>
          </a:bodyPr>
          <a:lstStyle/>
          <a:p>
            <a:r>
              <a:rPr lang="es-MX" dirty="0" smtClean="0">
                <a:solidFill>
                  <a:schemeClr val="tx1">
                    <a:lumMod val="65000"/>
                    <a:lumOff val="35000"/>
                  </a:schemeClr>
                </a:solidFill>
              </a:rPr>
              <a:t>www.facebook.com/inadem.se</a:t>
            </a:r>
            <a:endParaRPr lang="es-MX" dirty="0">
              <a:solidFill>
                <a:schemeClr val="tx1">
                  <a:lumMod val="65000"/>
                  <a:lumOff val="35000"/>
                </a:schemeClr>
              </a:solidFill>
            </a:endParaRPr>
          </a:p>
        </p:txBody>
      </p:sp>
      <p:pic>
        <p:nvPicPr>
          <p:cNvPr id="13"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982242" y="5196742"/>
            <a:ext cx="54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Elipse"/>
          <p:cNvSpPr>
            <a:spLocks noChangeAspect="1"/>
          </p:cNvSpPr>
          <p:nvPr/>
        </p:nvSpPr>
        <p:spPr>
          <a:xfrm>
            <a:off x="1035478" y="5248773"/>
            <a:ext cx="432048" cy="43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938966" y="5345425"/>
            <a:ext cx="617108" cy="246221"/>
          </a:xfrm>
          <a:prstGeom prst="rect">
            <a:avLst/>
          </a:prstGeom>
          <a:noFill/>
        </p:spPr>
        <p:txBody>
          <a:bodyPr wrap="square" rtlCol="0">
            <a:spAutoFit/>
          </a:bodyPr>
          <a:lstStyle/>
          <a:p>
            <a:pPr algn="ctr"/>
            <a:r>
              <a:rPr lang="es-MX" sz="1000" b="1" dirty="0" smtClean="0">
                <a:solidFill>
                  <a:schemeClr val="bg1">
                    <a:lumMod val="95000"/>
                  </a:schemeClr>
                </a:solidFill>
              </a:rPr>
              <a:t>WWW</a:t>
            </a:r>
            <a:endParaRPr lang="es-MX" sz="1000" b="1" dirty="0">
              <a:solidFill>
                <a:schemeClr val="bg1">
                  <a:lumMod val="95000"/>
                </a:schemeClr>
              </a:solidFill>
            </a:endParaRPr>
          </a:p>
        </p:txBody>
      </p:sp>
      <p:sp>
        <p:nvSpPr>
          <p:cNvPr id="17" name="16 Rectángulo"/>
          <p:cNvSpPr/>
          <p:nvPr/>
        </p:nvSpPr>
        <p:spPr>
          <a:xfrm>
            <a:off x="1677612" y="5123190"/>
            <a:ext cx="1646989" cy="369332"/>
          </a:xfrm>
          <a:prstGeom prst="rect">
            <a:avLst/>
          </a:prstGeom>
        </p:spPr>
        <p:txBody>
          <a:bodyPr wrap="none">
            <a:spAutoFit/>
          </a:bodyPr>
          <a:lstStyle/>
          <a:p>
            <a:r>
              <a:rPr lang="es-MX" dirty="0">
                <a:solidFill>
                  <a:schemeClr val="tx1">
                    <a:lumMod val="65000"/>
                    <a:lumOff val="35000"/>
                  </a:schemeClr>
                </a:solidFill>
              </a:rPr>
              <a:t>i</a:t>
            </a:r>
            <a:r>
              <a:rPr lang="es-MX" dirty="0" smtClean="0">
                <a:solidFill>
                  <a:schemeClr val="tx1">
                    <a:lumMod val="65000"/>
                    <a:lumOff val="35000"/>
                  </a:schemeClr>
                </a:solidFill>
              </a:rPr>
              <a:t>nadem.gob.mx</a:t>
            </a:r>
            <a:endParaRPr lang="es-MX" dirty="0">
              <a:solidFill>
                <a:schemeClr val="tx1">
                  <a:lumMod val="65000"/>
                  <a:lumOff val="35000"/>
                </a:schemeClr>
              </a:solidFill>
            </a:endParaRPr>
          </a:p>
        </p:txBody>
      </p:sp>
      <p:sp>
        <p:nvSpPr>
          <p:cNvPr id="15" name="14 Rectángulo"/>
          <p:cNvSpPr/>
          <p:nvPr/>
        </p:nvSpPr>
        <p:spPr>
          <a:xfrm>
            <a:off x="1691680" y="5517232"/>
            <a:ext cx="2670796" cy="369332"/>
          </a:xfrm>
          <a:prstGeom prst="rect">
            <a:avLst/>
          </a:prstGeom>
        </p:spPr>
        <p:txBody>
          <a:bodyPr wrap="none">
            <a:spAutoFit/>
          </a:bodyPr>
          <a:lstStyle/>
          <a:p>
            <a:r>
              <a:rPr lang="es-MX" dirty="0">
                <a:solidFill>
                  <a:schemeClr val="tx1">
                    <a:lumMod val="65000"/>
                    <a:lumOff val="35000"/>
                  </a:schemeClr>
                </a:solidFill>
              </a:rPr>
              <a:t>t</a:t>
            </a:r>
            <a:r>
              <a:rPr lang="es-MX" dirty="0" smtClean="0">
                <a:solidFill>
                  <a:schemeClr val="tx1">
                    <a:lumMod val="65000"/>
                    <a:lumOff val="35000"/>
                  </a:schemeClr>
                </a:solidFill>
              </a:rPr>
              <a:t>utoriales. inadem.gob.mx</a:t>
            </a:r>
            <a:endParaRPr lang="es-MX" dirty="0">
              <a:solidFill>
                <a:schemeClr val="tx1">
                  <a:lumMod val="65000"/>
                  <a:lumOff val="35000"/>
                </a:schemeClr>
              </a:solidFill>
            </a:endParaRPr>
          </a:p>
        </p:txBody>
      </p:sp>
      <p:pic>
        <p:nvPicPr>
          <p:cNvPr id="2" name="1 Imagen"/>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5000"/>
                    </a14:imgEffect>
                  </a14:imgLayer>
                </a14:imgProps>
              </a:ext>
              <a:ext uri="{28A0092B-C50C-407E-A947-70E740481C1C}">
                <a14:useLocalDpi xmlns:a14="http://schemas.microsoft.com/office/drawing/2010/main" val="0"/>
              </a:ext>
            </a:extLst>
          </a:blip>
          <a:stretch>
            <a:fillRect/>
          </a:stretch>
        </p:blipFill>
        <p:spPr>
          <a:xfrm>
            <a:off x="4781550" y="188640"/>
            <a:ext cx="3174826" cy="1080000"/>
          </a:xfrm>
          <a:prstGeom prst="rect">
            <a:avLst/>
          </a:prstGeom>
        </p:spPr>
      </p:pic>
      <p:pic>
        <p:nvPicPr>
          <p:cNvPr id="3" name="2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8202" y="243232"/>
            <a:ext cx="2571750" cy="857250"/>
          </a:xfrm>
          <a:prstGeom prst="rect">
            <a:avLst/>
          </a:prstGeom>
        </p:spPr>
      </p:pic>
      <p:sp>
        <p:nvSpPr>
          <p:cNvPr id="18" name="14 Rectángulo"/>
          <p:cNvSpPr/>
          <p:nvPr/>
        </p:nvSpPr>
        <p:spPr>
          <a:xfrm>
            <a:off x="1691680" y="5949280"/>
            <a:ext cx="2742804" cy="369332"/>
          </a:xfrm>
          <a:prstGeom prst="rect">
            <a:avLst/>
          </a:prstGeom>
        </p:spPr>
        <p:txBody>
          <a:bodyPr wrap="square">
            <a:spAutoFit/>
          </a:bodyPr>
          <a:lstStyle/>
          <a:p>
            <a:r>
              <a:rPr lang="es-MX" dirty="0" smtClean="0">
                <a:solidFill>
                  <a:schemeClr val="tx1">
                    <a:lumMod val="65000"/>
                    <a:lumOff val="35000"/>
                  </a:schemeClr>
                </a:solidFill>
              </a:rPr>
              <a:t>carlosgramillo.com</a:t>
            </a:r>
            <a:endParaRPr lang="es-MX" dirty="0">
              <a:solidFill>
                <a:schemeClr val="tx1">
                  <a:lumMod val="65000"/>
                  <a:lumOff val="35000"/>
                </a:schemeClr>
              </a:solidFill>
            </a:endParaRPr>
          </a:p>
        </p:txBody>
      </p:sp>
      <p:sp>
        <p:nvSpPr>
          <p:cNvPr id="8" name="Marcador de número de diapositiva 7"/>
          <p:cNvSpPr>
            <a:spLocks noGrp="1"/>
          </p:cNvSpPr>
          <p:nvPr>
            <p:ph type="sldNum" sz="quarter" idx="12"/>
          </p:nvPr>
        </p:nvSpPr>
        <p:spPr>
          <a:xfrm>
            <a:off x="6876256" y="6381328"/>
            <a:ext cx="2133600" cy="365125"/>
          </a:xfrm>
        </p:spPr>
        <p:txBody>
          <a:bodyPr/>
          <a:lstStyle/>
          <a:p>
            <a:pPr algn="r"/>
            <a:fld id="{65194408-DA91-4904-86C2-B84BD4BF409E}" type="slidenum">
              <a:rPr lang="es-MX" smtClean="0"/>
              <a:pPr algn="r"/>
              <a:t>21</a:t>
            </a:fld>
            <a:endParaRPr lang="es-MX" dirty="0"/>
          </a:p>
        </p:txBody>
      </p:sp>
    </p:spTree>
    <p:extLst>
      <p:ext uri="{BB962C8B-B14F-4D97-AF65-F5344CB8AC3E}">
        <p14:creationId xmlns:p14="http://schemas.microsoft.com/office/powerpoint/2010/main" val="33723286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grpSp>
        <p:nvGrpSpPr>
          <p:cNvPr id="4" name="Agrupar 3"/>
          <p:cNvGrpSpPr/>
          <p:nvPr/>
        </p:nvGrpSpPr>
        <p:grpSpPr>
          <a:xfrm>
            <a:off x="755576" y="156572"/>
            <a:ext cx="7774062" cy="3488328"/>
            <a:chOff x="661738" y="260648"/>
            <a:chExt cx="7774062" cy="3488328"/>
          </a:xfrm>
        </p:grpSpPr>
        <p:sp>
          <p:nvSpPr>
            <p:cNvPr id="2" name="CuadroTexto 1"/>
            <p:cNvSpPr txBox="1"/>
            <p:nvPr/>
          </p:nvSpPr>
          <p:spPr>
            <a:xfrm>
              <a:off x="661738" y="332656"/>
              <a:ext cx="7774062" cy="3416320"/>
            </a:xfrm>
            <a:prstGeom prst="rect">
              <a:avLst/>
            </a:prstGeom>
            <a:noFill/>
          </p:spPr>
          <p:txBody>
            <a:bodyPr wrap="square" rtlCol="0">
              <a:spAutoFit/>
            </a:bodyPr>
            <a:lstStyle/>
            <a:p>
              <a:endParaRPr lang="es-ES_tradnl" sz="3600" i="1" dirty="0" smtClean="0">
                <a:solidFill>
                  <a:schemeClr val="bg1"/>
                </a:solidFill>
                <a:latin typeface="Arial Narrow"/>
                <a:cs typeface="Arial Narrow"/>
              </a:endParaRPr>
            </a:p>
            <a:p>
              <a:r>
                <a:rPr lang="es-ES_tradnl" sz="3600" i="1" dirty="0" smtClean="0">
                  <a:solidFill>
                    <a:schemeClr val="bg1"/>
                  </a:solidFill>
                  <a:latin typeface="Arial Narrow"/>
                  <a:cs typeface="Arial Narrow"/>
                </a:rPr>
                <a:t>La verdadera compasión es más que aventar una moneda a un mendigo; consiste en ver que un edificio que produce mendigos necesita una restructuración”   </a:t>
              </a:r>
              <a:r>
                <a:rPr lang="es-ES_tradnl" sz="3600" dirty="0" smtClean="0">
                  <a:solidFill>
                    <a:schemeClr val="bg1"/>
                  </a:solidFill>
                  <a:latin typeface="Arial Narrow"/>
                  <a:cs typeface="Arial Narrow"/>
                </a:rPr>
                <a:t>Martin Luther King Jr.</a:t>
              </a:r>
              <a:endParaRPr lang="es-ES_tradnl" sz="3600" i="1" dirty="0">
                <a:solidFill>
                  <a:schemeClr val="bg1"/>
                </a:solidFill>
                <a:latin typeface="Arial Narrow"/>
                <a:cs typeface="Arial Narrow"/>
              </a:endParaRPr>
            </a:p>
          </p:txBody>
        </p:sp>
        <p:sp>
          <p:nvSpPr>
            <p:cNvPr id="3" name="CuadroTexto 2"/>
            <p:cNvSpPr txBox="1"/>
            <p:nvPr/>
          </p:nvSpPr>
          <p:spPr>
            <a:xfrm>
              <a:off x="696986" y="260648"/>
              <a:ext cx="504056" cy="1107996"/>
            </a:xfrm>
            <a:prstGeom prst="rect">
              <a:avLst/>
            </a:prstGeom>
            <a:noFill/>
          </p:spPr>
          <p:txBody>
            <a:bodyPr wrap="square" rtlCol="0">
              <a:spAutoFit/>
            </a:bodyPr>
            <a:lstStyle/>
            <a:p>
              <a:r>
                <a:rPr lang="es-ES_tradnl" sz="6600" dirty="0" smtClean="0">
                  <a:solidFill>
                    <a:srgbClr val="FFFFFF"/>
                  </a:solidFill>
                  <a:latin typeface="Rockwell Extra Bold"/>
                  <a:cs typeface="Rockwell Extra Bold"/>
                </a:rPr>
                <a:t>“</a:t>
              </a:r>
              <a:endParaRPr lang="es-ES_tradnl" sz="6600" dirty="0">
                <a:solidFill>
                  <a:srgbClr val="FFFFFF"/>
                </a:solidFill>
                <a:latin typeface="Rockwell Extra Bold"/>
                <a:cs typeface="Rockwell Extra Bold"/>
              </a:endParaRPr>
            </a:p>
          </p:txBody>
        </p:sp>
      </p:grpSp>
      <p:sp>
        <p:nvSpPr>
          <p:cNvPr id="8" name="Marcador de número de diapositiva 7"/>
          <p:cNvSpPr>
            <a:spLocks noGrp="1"/>
          </p:cNvSpPr>
          <p:nvPr>
            <p:ph type="sldNum" sz="quarter" idx="12"/>
          </p:nvPr>
        </p:nvSpPr>
        <p:spPr>
          <a:xfrm>
            <a:off x="6876256" y="6381328"/>
            <a:ext cx="2133600" cy="365125"/>
          </a:xfrm>
        </p:spPr>
        <p:txBody>
          <a:bodyPr/>
          <a:lstStyle/>
          <a:p>
            <a:pPr algn="r"/>
            <a:fld id="{65194408-DA91-4904-86C2-B84BD4BF409E}" type="slidenum">
              <a:rPr lang="es-MX" smtClean="0"/>
              <a:pPr algn="r"/>
              <a:t>22</a:t>
            </a:fld>
            <a:endParaRPr lang="es-MX" dirty="0"/>
          </a:p>
        </p:txBody>
      </p:sp>
      <p:grpSp>
        <p:nvGrpSpPr>
          <p:cNvPr id="9" name="Agrupar 8"/>
          <p:cNvGrpSpPr/>
          <p:nvPr/>
        </p:nvGrpSpPr>
        <p:grpSpPr>
          <a:xfrm>
            <a:off x="755576" y="3644900"/>
            <a:ext cx="7918078" cy="2934330"/>
            <a:chOff x="661738" y="260648"/>
            <a:chExt cx="7774062" cy="2934330"/>
          </a:xfrm>
        </p:grpSpPr>
        <p:sp>
          <p:nvSpPr>
            <p:cNvPr id="10" name="CuadroTexto 9"/>
            <p:cNvSpPr txBox="1"/>
            <p:nvPr/>
          </p:nvSpPr>
          <p:spPr>
            <a:xfrm>
              <a:off x="661738" y="332656"/>
              <a:ext cx="7774062" cy="2862322"/>
            </a:xfrm>
            <a:prstGeom prst="rect">
              <a:avLst/>
            </a:prstGeom>
            <a:noFill/>
          </p:spPr>
          <p:txBody>
            <a:bodyPr wrap="square" rtlCol="0">
              <a:spAutoFit/>
            </a:bodyPr>
            <a:lstStyle/>
            <a:p>
              <a:endParaRPr lang="es-ES_tradnl" sz="3600" i="1" dirty="0" smtClean="0">
                <a:solidFill>
                  <a:schemeClr val="bg1"/>
                </a:solidFill>
                <a:latin typeface="Arial Narrow"/>
                <a:cs typeface="Arial Narrow"/>
              </a:endParaRPr>
            </a:p>
            <a:p>
              <a:r>
                <a:rPr lang="es-ES_tradnl" sz="3600" i="1" dirty="0" smtClean="0">
                  <a:solidFill>
                    <a:schemeClr val="bg1"/>
                  </a:solidFill>
                  <a:latin typeface="Arial Narrow"/>
                  <a:cs typeface="Arial Narrow"/>
                </a:rPr>
                <a:t>Si todos hiciéramos las cosas de las que somos capaces, nos asombraríamos literalmente de nosotros mismos”   </a:t>
              </a:r>
              <a:r>
                <a:rPr lang="es-ES_tradnl" sz="3600" dirty="0" smtClean="0">
                  <a:solidFill>
                    <a:schemeClr val="bg1"/>
                  </a:solidFill>
                  <a:latin typeface="Arial Narrow"/>
                  <a:cs typeface="Arial Narrow"/>
                </a:rPr>
                <a:t>Thomas Edison</a:t>
              </a:r>
              <a:endParaRPr lang="es-ES_tradnl" sz="3600" i="1" dirty="0">
                <a:solidFill>
                  <a:schemeClr val="bg1"/>
                </a:solidFill>
                <a:latin typeface="Arial Narrow"/>
                <a:cs typeface="Arial Narrow"/>
              </a:endParaRPr>
            </a:p>
          </p:txBody>
        </p:sp>
        <p:sp>
          <p:nvSpPr>
            <p:cNvPr id="11" name="CuadroTexto 10"/>
            <p:cNvSpPr txBox="1"/>
            <p:nvPr/>
          </p:nvSpPr>
          <p:spPr>
            <a:xfrm>
              <a:off x="696986" y="260648"/>
              <a:ext cx="504056" cy="1107996"/>
            </a:xfrm>
            <a:prstGeom prst="rect">
              <a:avLst/>
            </a:prstGeom>
            <a:noFill/>
          </p:spPr>
          <p:txBody>
            <a:bodyPr wrap="square" rtlCol="0">
              <a:spAutoFit/>
            </a:bodyPr>
            <a:lstStyle/>
            <a:p>
              <a:r>
                <a:rPr lang="es-ES_tradnl" sz="6600" dirty="0" smtClean="0">
                  <a:solidFill>
                    <a:srgbClr val="FFFFFF"/>
                  </a:solidFill>
                  <a:latin typeface="Rockwell Extra Bold"/>
                  <a:cs typeface="Rockwell Extra Bold"/>
                </a:rPr>
                <a:t>“</a:t>
              </a:r>
              <a:endParaRPr lang="es-ES_tradnl" sz="6600" dirty="0">
                <a:solidFill>
                  <a:srgbClr val="FFFFFF"/>
                </a:solidFill>
                <a:latin typeface="Rockwell Extra Bold"/>
                <a:cs typeface="Rockwell Extra Bold"/>
              </a:endParaRPr>
            </a:p>
          </p:txBody>
        </p:sp>
      </p:grpSp>
    </p:spTree>
    <p:extLst>
      <p:ext uri="{BB962C8B-B14F-4D97-AF65-F5344CB8AC3E}">
        <p14:creationId xmlns:p14="http://schemas.microsoft.com/office/powerpoint/2010/main" val="33646991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0D16"/>
        </a:solidFill>
        <a:effectLst/>
      </p:bgPr>
    </p:bg>
    <p:spTree>
      <p:nvGrpSpPr>
        <p:cNvPr id="1" name=""/>
        <p:cNvGrpSpPr/>
        <p:nvPr/>
      </p:nvGrpSpPr>
      <p:grpSpPr>
        <a:xfrm>
          <a:off x="0" y="0"/>
          <a:ext cx="0" cy="0"/>
          <a:chOff x="0" y="0"/>
          <a:chExt cx="0" cy="0"/>
        </a:xfrm>
      </p:grpSpPr>
      <p:sp>
        <p:nvSpPr>
          <p:cNvPr id="2" name="CuadroTexto 1"/>
          <p:cNvSpPr txBox="1"/>
          <p:nvPr/>
        </p:nvSpPr>
        <p:spPr>
          <a:xfrm>
            <a:off x="1475656" y="1988840"/>
            <a:ext cx="6236460" cy="1938992"/>
          </a:xfrm>
          <a:prstGeom prst="rect">
            <a:avLst/>
          </a:prstGeom>
          <a:noFill/>
        </p:spPr>
        <p:txBody>
          <a:bodyPr wrap="square" rtlCol="0">
            <a:spAutoFit/>
          </a:bodyPr>
          <a:lstStyle/>
          <a:p>
            <a:pPr algn="ctr"/>
            <a:r>
              <a:rPr lang="es-ES_tradnl" sz="4000" dirty="0" smtClean="0">
                <a:solidFill>
                  <a:schemeClr val="bg1"/>
                </a:solidFill>
              </a:rPr>
              <a:t>Definiciones relacionadas con el emprendimiento social</a:t>
            </a:r>
            <a:endParaRPr lang="es-ES_tradnl" sz="4000" dirty="0">
              <a:solidFill>
                <a:schemeClr val="bg1"/>
              </a:solidFill>
            </a:endParaRPr>
          </a:p>
        </p:txBody>
      </p:sp>
      <p:sp>
        <p:nvSpPr>
          <p:cNvPr id="3" name="Marcador de número de diapositiva 2"/>
          <p:cNvSpPr>
            <a:spLocks noGrp="1"/>
          </p:cNvSpPr>
          <p:nvPr>
            <p:ph type="sldNum" sz="quarter" idx="12"/>
          </p:nvPr>
        </p:nvSpPr>
        <p:spPr>
          <a:xfrm>
            <a:off x="6876256" y="6381328"/>
            <a:ext cx="2133600" cy="365125"/>
          </a:xfrm>
        </p:spPr>
        <p:txBody>
          <a:bodyPr/>
          <a:lstStyle/>
          <a:p>
            <a:pPr algn="r"/>
            <a:fld id="{65194408-DA91-4904-86C2-B84BD4BF409E}" type="slidenum">
              <a:rPr lang="es-MX" smtClean="0"/>
              <a:pPr algn="r"/>
              <a:t>3</a:t>
            </a:fld>
            <a:endParaRPr lang="es-MX" dirty="0"/>
          </a:p>
        </p:txBody>
      </p:sp>
    </p:spTree>
    <p:extLst>
      <p:ext uri="{BB962C8B-B14F-4D97-AF65-F5344CB8AC3E}">
        <p14:creationId xmlns:p14="http://schemas.microsoft.com/office/powerpoint/2010/main" val="21037886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6876256" y="6381328"/>
            <a:ext cx="2133600" cy="365125"/>
          </a:xfrm>
        </p:spPr>
        <p:txBody>
          <a:bodyPr/>
          <a:lstStyle/>
          <a:p>
            <a:pPr algn="r"/>
            <a:fld id="{095811C1-2996-40A5-9867-F59123FD38C7}" type="slidenum">
              <a:rPr lang="es-MX" smtClean="0">
                <a:solidFill>
                  <a:prstClr val="black">
                    <a:tint val="75000"/>
                  </a:prstClr>
                </a:solidFill>
              </a:rPr>
              <a:pPr algn="r"/>
              <a:t>4</a:t>
            </a:fld>
            <a:endParaRPr lang="es-MX" dirty="0">
              <a:solidFill>
                <a:prstClr val="black">
                  <a:tint val="75000"/>
                </a:prstClr>
              </a:solidFill>
            </a:endParaRPr>
          </a:p>
        </p:txBody>
      </p:sp>
      <p:sp>
        <p:nvSpPr>
          <p:cNvPr id="4" name="Rectangle 3"/>
          <p:cNvSpPr>
            <a:spLocks noChangeArrowheads="1"/>
          </p:cNvSpPr>
          <p:nvPr/>
        </p:nvSpPr>
        <p:spPr bwMode="auto">
          <a:xfrm>
            <a:off x="179512" y="764704"/>
            <a:ext cx="878497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buClr>
                <a:schemeClr val="tx1"/>
              </a:buClr>
            </a:pPr>
            <a:endParaRPr lang="es-MX" sz="800" dirty="0"/>
          </a:p>
          <a:p>
            <a:pPr marL="457200" indent="-457200" algn="just">
              <a:spcBef>
                <a:spcPct val="20000"/>
              </a:spcBef>
              <a:buClr>
                <a:schemeClr val="tx1"/>
              </a:buClr>
              <a:buFont typeface="Arial"/>
              <a:buChar char="•"/>
            </a:pPr>
            <a:r>
              <a:rPr lang="es-ES_tradnl" sz="2000" b="1" dirty="0" smtClean="0">
                <a:solidFill>
                  <a:srgbClr val="C14E4C"/>
                </a:solidFill>
              </a:rPr>
              <a:t>Emprendedor social</a:t>
            </a:r>
          </a:p>
          <a:p>
            <a:pPr marL="914400" lvl="1" indent="-457200" algn="just">
              <a:spcBef>
                <a:spcPct val="20000"/>
              </a:spcBef>
              <a:buClr>
                <a:schemeClr val="tx1"/>
              </a:buClr>
              <a:buFont typeface="Courier New"/>
              <a:buChar char="o"/>
            </a:pPr>
            <a:r>
              <a:rPr lang="es-ES_tradnl" sz="1600" dirty="0" smtClean="0"/>
              <a:t>Alguien que reconoce un problema social o ambiental y usa sus habilidades emprendedoras para organizar, crear y gestionar un proyecto de riesgo con el objetivo de crear un cambio social</a:t>
            </a:r>
            <a:endParaRPr lang="es-ES_tradnl" sz="1600" i="1" dirty="0" smtClean="0"/>
          </a:p>
          <a:p>
            <a:pPr marL="914400" lvl="1" indent="-457200" algn="just">
              <a:spcBef>
                <a:spcPct val="20000"/>
              </a:spcBef>
              <a:buClr>
                <a:schemeClr val="tx1"/>
              </a:buClr>
              <a:buFont typeface="Courier New"/>
              <a:buChar char="o"/>
            </a:pPr>
            <a:r>
              <a:rPr lang="es-ES_tradnl" sz="1600" dirty="0" smtClean="0"/>
              <a:t>Alguien que enfrenta problemas sociales mayores, ofreciendo nuevas ideas para un cambio de gran escala, frecuentemente vía un nuevo producto o servicio. No es un activista social o un mero proveedor de servicios sociales</a:t>
            </a:r>
            <a:endParaRPr lang="es-ES_tradnl" sz="1600" i="1" dirty="0" smtClean="0"/>
          </a:p>
          <a:p>
            <a:pPr marL="457200" indent="-457200" algn="just">
              <a:spcBef>
                <a:spcPct val="20000"/>
              </a:spcBef>
              <a:buClr>
                <a:schemeClr val="tx1"/>
              </a:buClr>
              <a:buFont typeface="Arial"/>
              <a:buChar char="•"/>
            </a:pPr>
            <a:r>
              <a:rPr lang="es-ES_tradnl" sz="2000" b="1" dirty="0" smtClean="0">
                <a:solidFill>
                  <a:srgbClr val="C14E4C"/>
                </a:solidFill>
              </a:rPr>
              <a:t>Negocio social</a:t>
            </a:r>
          </a:p>
          <a:p>
            <a:pPr marL="914400" lvl="1" indent="-457200" algn="just">
              <a:spcBef>
                <a:spcPct val="20000"/>
              </a:spcBef>
              <a:buClr>
                <a:schemeClr val="tx1"/>
              </a:buClr>
              <a:buFont typeface="Courier New"/>
              <a:buChar char="o"/>
            </a:pPr>
            <a:r>
              <a:rPr lang="es-ES_tradnl" sz="1600" dirty="0" smtClean="0"/>
              <a:t>Compañía –no perdedora- creada y diseñada para enfrentar un problema social o ambiental </a:t>
            </a:r>
          </a:p>
          <a:p>
            <a:pPr marL="914400" lvl="1" indent="-457200" algn="just">
              <a:spcBef>
                <a:spcPct val="20000"/>
              </a:spcBef>
              <a:buClr>
                <a:schemeClr val="tx1"/>
              </a:buClr>
              <a:buFont typeface="Courier New"/>
              <a:buChar char="o"/>
            </a:pPr>
            <a:r>
              <a:rPr lang="es-ES_tradnl" sz="1600" dirty="0" smtClean="0"/>
              <a:t>Es financieramente auto sostenible y reinvierte la mayoría de sus utilidades en la misma empresa (o las usa para iniciar nuevos negocios) con el fin de incrementar el impacto social de su emprendimiento. Su objetivo no es maximizar sus utilidades. Se discute hasta qué punto los dividendos pueden sustraerse del negocio social</a:t>
            </a:r>
          </a:p>
          <a:p>
            <a:pPr marL="914400" lvl="1" indent="-457200" algn="just">
              <a:spcBef>
                <a:spcPct val="20000"/>
              </a:spcBef>
              <a:buClr>
                <a:schemeClr val="tx1"/>
              </a:buClr>
              <a:buFont typeface="Courier New"/>
              <a:buChar char="o"/>
            </a:pPr>
            <a:endParaRPr lang="es-ES_tradnl" sz="800" dirty="0" smtClean="0"/>
          </a:p>
          <a:p>
            <a:pPr marL="457200" indent="-457200" algn="just">
              <a:spcBef>
                <a:spcPct val="20000"/>
              </a:spcBef>
              <a:buClr>
                <a:schemeClr val="tx1"/>
              </a:buClr>
              <a:buFont typeface="Arial"/>
              <a:buChar char="•"/>
            </a:pPr>
            <a:r>
              <a:rPr lang="es-ES_tradnl" sz="2000" b="1" dirty="0" smtClean="0">
                <a:solidFill>
                  <a:srgbClr val="C14E4C"/>
                </a:solidFill>
              </a:rPr>
              <a:t>Empresa social</a:t>
            </a:r>
          </a:p>
          <a:p>
            <a:pPr marL="914400" lvl="1" indent="-457200" algn="just">
              <a:spcBef>
                <a:spcPct val="20000"/>
              </a:spcBef>
              <a:buClr>
                <a:schemeClr val="tx1"/>
              </a:buClr>
              <a:buFont typeface="Courier New"/>
              <a:buChar char="o"/>
            </a:pPr>
            <a:r>
              <a:rPr lang="es-ES_tradnl" sz="1600" dirty="0" smtClean="0"/>
              <a:t>Organización que aplica estrategias comerciales para maximizar mejoras en el bienestar social o ambiental, más que maximizar ganancias para accionistas externos</a:t>
            </a:r>
          </a:p>
          <a:p>
            <a:pPr marL="914400" lvl="1" indent="-457200" algn="just">
              <a:spcBef>
                <a:spcPct val="20000"/>
              </a:spcBef>
              <a:buClr>
                <a:schemeClr val="tx1"/>
              </a:buClr>
              <a:buFont typeface="Courier New"/>
              <a:buChar char="o"/>
            </a:pPr>
            <a:r>
              <a:rPr lang="es-ES_tradnl" sz="1600" dirty="0" smtClean="0"/>
              <a:t>Pueden estructurarse como organizaciones lucrativas o no lucrativas</a:t>
            </a:r>
          </a:p>
          <a:p>
            <a:pPr marL="914400" lvl="1" indent="-457200" algn="just">
              <a:spcBef>
                <a:spcPct val="20000"/>
              </a:spcBef>
              <a:buClr>
                <a:schemeClr val="tx1"/>
              </a:buClr>
              <a:buFont typeface="Courier New"/>
              <a:buChar char="o"/>
            </a:pPr>
            <a:r>
              <a:rPr lang="es-ES_tradnl" sz="1600" dirty="0" smtClean="0"/>
              <a:t>Ejemplos: cooperativas, organizaciones mutualistas, negocio social u organización caritativa</a:t>
            </a:r>
          </a:p>
          <a:p>
            <a:pPr marL="457200" indent="-457200" algn="just">
              <a:spcBef>
                <a:spcPct val="20000"/>
              </a:spcBef>
              <a:buClr>
                <a:schemeClr val="tx1"/>
              </a:buClr>
              <a:buFont typeface="Courier New"/>
              <a:buChar char="o"/>
            </a:pPr>
            <a:endParaRPr lang="es-ES_tradnl" sz="800" dirty="0" smtClean="0"/>
          </a:p>
          <a:p>
            <a:pPr algn="just">
              <a:spcBef>
                <a:spcPct val="20000"/>
              </a:spcBef>
              <a:buClr>
                <a:schemeClr val="tx1"/>
              </a:buClr>
            </a:pPr>
            <a:endParaRPr lang="es-ES_tradnl" sz="2000" dirty="0" smtClean="0"/>
          </a:p>
          <a:p>
            <a:pPr algn="just">
              <a:spcBef>
                <a:spcPct val="20000"/>
              </a:spcBef>
              <a:buClr>
                <a:srgbClr val="A50021"/>
              </a:buClr>
            </a:pPr>
            <a:endParaRPr lang="es-MX" sz="2000" dirty="0"/>
          </a:p>
        </p:txBody>
      </p:sp>
      <p:sp>
        <p:nvSpPr>
          <p:cNvPr id="9" name="3 Rectángulo"/>
          <p:cNvSpPr/>
          <p:nvPr/>
        </p:nvSpPr>
        <p:spPr>
          <a:xfrm>
            <a:off x="-5299" y="6402233"/>
            <a:ext cx="8501122" cy="246221"/>
          </a:xfrm>
          <a:prstGeom prst="rect">
            <a:avLst/>
          </a:prstGeom>
        </p:spPr>
        <p:txBody>
          <a:bodyPr wrap="square">
            <a:spAutoFit/>
          </a:bodyPr>
          <a:lstStyle/>
          <a:p>
            <a:r>
              <a:rPr lang="en-US" sz="1000" dirty="0">
                <a:latin typeface="Stereofidelic"/>
              </a:rPr>
              <a:t> </a:t>
            </a:r>
            <a:r>
              <a:rPr lang="en-US" sz="1000" dirty="0" smtClean="0">
                <a:latin typeface="Stereofidelic"/>
              </a:rPr>
              <a:t>Fuente: CHIVAS</a:t>
            </a:r>
            <a:r>
              <a:rPr lang="en-US" sz="1000" b="1" dirty="0" smtClean="0"/>
              <a:t>, </a:t>
            </a:r>
            <a:r>
              <a:rPr lang="en-US" sz="1000" b="1" i="1" dirty="0" smtClean="0"/>
              <a:t>(Redefining) Success in a Changing World</a:t>
            </a:r>
            <a:r>
              <a:rPr lang="en-US" sz="1000" b="1" dirty="0" smtClean="0"/>
              <a:t>, 2014. </a:t>
            </a:r>
            <a:endParaRPr lang="es-MX" sz="1000" b="1" dirty="0"/>
          </a:p>
        </p:txBody>
      </p:sp>
      <p:sp>
        <p:nvSpPr>
          <p:cNvPr id="10" name="CuadroTexto 9"/>
          <p:cNvSpPr txBox="1"/>
          <p:nvPr/>
        </p:nvSpPr>
        <p:spPr>
          <a:xfrm>
            <a:off x="899592" y="116632"/>
            <a:ext cx="7344816" cy="584776"/>
          </a:xfrm>
          <a:prstGeom prst="rect">
            <a:avLst/>
          </a:prstGeom>
          <a:noFill/>
        </p:spPr>
        <p:txBody>
          <a:bodyPr wrap="square" rtlCol="0">
            <a:spAutoFit/>
          </a:bodyPr>
          <a:lstStyle/>
          <a:p>
            <a:pPr algn="ctr"/>
            <a:endParaRPr lang="es-ES_tradnl" sz="800" b="1" dirty="0" smtClean="0">
              <a:latin typeface="+mj-lt"/>
            </a:endParaRPr>
          </a:p>
          <a:p>
            <a:r>
              <a:rPr lang="es-ES_tradnl" sz="2400" b="1" dirty="0" smtClean="0">
                <a:solidFill>
                  <a:srgbClr val="0000B4"/>
                </a:solidFill>
                <a:latin typeface="+mj-lt"/>
              </a:rPr>
              <a:t>Las definiciones en este tema son importantes</a:t>
            </a:r>
          </a:p>
        </p:txBody>
      </p:sp>
    </p:spTree>
    <p:extLst>
      <p:ext uri="{BB962C8B-B14F-4D97-AF65-F5344CB8AC3E}">
        <p14:creationId xmlns:p14="http://schemas.microsoft.com/office/powerpoint/2010/main" val="40291628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6876256" y="6381328"/>
            <a:ext cx="2133600" cy="365125"/>
          </a:xfrm>
        </p:spPr>
        <p:txBody>
          <a:bodyPr/>
          <a:lstStyle/>
          <a:p>
            <a:pPr algn="r"/>
            <a:fld id="{095811C1-2996-40A5-9867-F59123FD38C7}" type="slidenum">
              <a:rPr lang="es-MX" smtClean="0">
                <a:solidFill>
                  <a:prstClr val="black">
                    <a:tint val="75000"/>
                  </a:prstClr>
                </a:solidFill>
              </a:rPr>
              <a:pPr algn="r"/>
              <a:t>5</a:t>
            </a:fld>
            <a:endParaRPr lang="es-MX" dirty="0">
              <a:solidFill>
                <a:prstClr val="black">
                  <a:tint val="75000"/>
                </a:prstClr>
              </a:solidFill>
            </a:endParaRPr>
          </a:p>
        </p:txBody>
      </p:sp>
      <p:sp>
        <p:nvSpPr>
          <p:cNvPr id="4" name="Rectangle 3"/>
          <p:cNvSpPr>
            <a:spLocks noChangeArrowheads="1"/>
          </p:cNvSpPr>
          <p:nvPr/>
        </p:nvSpPr>
        <p:spPr bwMode="auto">
          <a:xfrm>
            <a:off x="467544" y="1412776"/>
            <a:ext cx="83820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buClr>
                <a:schemeClr val="tx1"/>
              </a:buClr>
            </a:pPr>
            <a:endParaRPr lang="es-MX" sz="800" dirty="0"/>
          </a:p>
          <a:p>
            <a:pPr marL="457200" indent="-457200" algn="just">
              <a:spcBef>
                <a:spcPct val="20000"/>
              </a:spcBef>
              <a:buClr>
                <a:schemeClr val="tx1"/>
              </a:buClr>
              <a:buFont typeface="Arial"/>
              <a:buChar char="•"/>
            </a:pPr>
            <a:r>
              <a:rPr lang="es-ES_tradnl" sz="2000" b="1" dirty="0" smtClean="0">
                <a:solidFill>
                  <a:srgbClr val="C14E4C"/>
                </a:solidFill>
              </a:rPr>
              <a:t>Inversión de impacto</a:t>
            </a:r>
          </a:p>
          <a:p>
            <a:pPr marL="914400" lvl="1" indent="-457200" algn="just">
              <a:spcBef>
                <a:spcPct val="20000"/>
              </a:spcBef>
              <a:buClr>
                <a:schemeClr val="tx1"/>
              </a:buClr>
              <a:buFont typeface="Courier New"/>
              <a:buChar char="o"/>
            </a:pPr>
            <a:r>
              <a:rPr lang="es-ES_tradnl" sz="1600" dirty="0" smtClean="0"/>
              <a:t>Práctica de hacer inversiones financieras en compañías, organizaciones y fondos con la intención de generar un impacto medible y de beneficio social y ambiental junto con un rendimiento financiero</a:t>
            </a:r>
          </a:p>
          <a:p>
            <a:pPr lvl="1" algn="just">
              <a:spcBef>
                <a:spcPct val="20000"/>
              </a:spcBef>
              <a:buClr>
                <a:schemeClr val="tx1"/>
              </a:buClr>
            </a:pPr>
            <a:endParaRPr lang="es-ES_tradnl" sz="1600" i="1" dirty="0" smtClean="0"/>
          </a:p>
          <a:p>
            <a:pPr marL="457200" indent="-457200" algn="just">
              <a:spcBef>
                <a:spcPct val="20000"/>
              </a:spcBef>
              <a:buClr>
                <a:schemeClr val="tx1"/>
              </a:buClr>
              <a:buFont typeface="Arial"/>
              <a:buChar char="•"/>
            </a:pPr>
            <a:r>
              <a:rPr lang="es-ES_tradnl" sz="2000" b="1" dirty="0" smtClean="0">
                <a:solidFill>
                  <a:srgbClr val="C14E4C"/>
                </a:solidFill>
              </a:rPr>
              <a:t>Inversionista de impacto</a:t>
            </a:r>
          </a:p>
          <a:p>
            <a:pPr marL="914400" lvl="1" indent="-457200" algn="just">
              <a:spcBef>
                <a:spcPct val="20000"/>
              </a:spcBef>
              <a:buClr>
                <a:schemeClr val="tx1"/>
              </a:buClr>
              <a:buFont typeface="Courier New"/>
              <a:buChar char="o"/>
            </a:pPr>
            <a:r>
              <a:rPr lang="es-ES_tradnl" sz="1600" dirty="0" smtClean="0"/>
              <a:t>Un inversionista financiero que busca activamente colocar capital en negocios, organizaciones no lucrativas y fondos que pueden crear impactos positivos sociales y ambientales, medibles y sostenidos, como resultado de sus  actividades empresariales</a:t>
            </a:r>
          </a:p>
          <a:p>
            <a:pPr algn="just">
              <a:spcBef>
                <a:spcPct val="20000"/>
              </a:spcBef>
              <a:buClr>
                <a:schemeClr val="tx1"/>
              </a:buClr>
            </a:pPr>
            <a:endParaRPr lang="es-ES_tradnl" sz="2000" dirty="0" smtClean="0"/>
          </a:p>
          <a:p>
            <a:pPr algn="just">
              <a:spcBef>
                <a:spcPct val="20000"/>
              </a:spcBef>
              <a:buClr>
                <a:srgbClr val="A50021"/>
              </a:buClr>
            </a:pPr>
            <a:endParaRPr lang="es-MX" sz="2000" dirty="0"/>
          </a:p>
        </p:txBody>
      </p:sp>
      <p:sp>
        <p:nvSpPr>
          <p:cNvPr id="9" name="3 Rectángulo"/>
          <p:cNvSpPr/>
          <p:nvPr/>
        </p:nvSpPr>
        <p:spPr>
          <a:xfrm>
            <a:off x="-5299" y="6402233"/>
            <a:ext cx="8501122" cy="246221"/>
          </a:xfrm>
          <a:prstGeom prst="rect">
            <a:avLst/>
          </a:prstGeom>
        </p:spPr>
        <p:txBody>
          <a:bodyPr wrap="square">
            <a:spAutoFit/>
          </a:bodyPr>
          <a:lstStyle/>
          <a:p>
            <a:r>
              <a:rPr lang="en-US" sz="1000" dirty="0">
                <a:latin typeface="Stereofidelic"/>
              </a:rPr>
              <a:t> </a:t>
            </a:r>
            <a:r>
              <a:rPr lang="en-US" sz="1000" dirty="0" smtClean="0">
                <a:latin typeface="Stereofidelic"/>
              </a:rPr>
              <a:t>Fuente: CHIVAS</a:t>
            </a:r>
            <a:r>
              <a:rPr lang="en-US" sz="1000" b="1" dirty="0" smtClean="0"/>
              <a:t>, </a:t>
            </a:r>
            <a:r>
              <a:rPr lang="en-US" sz="1000" b="1" i="1" dirty="0" smtClean="0"/>
              <a:t>(Redefining) Success in a Changing World</a:t>
            </a:r>
            <a:r>
              <a:rPr lang="en-US" sz="1000" b="1" dirty="0" smtClean="0"/>
              <a:t>, 2014. </a:t>
            </a:r>
            <a:endParaRPr lang="es-MX" sz="1000" b="1" dirty="0"/>
          </a:p>
        </p:txBody>
      </p:sp>
      <p:sp>
        <p:nvSpPr>
          <p:cNvPr id="10" name="CuadroTexto 9"/>
          <p:cNvSpPr txBox="1"/>
          <p:nvPr/>
        </p:nvSpPr>
        <p:spPr>
          <a:xfrm>
            <a:off x="899592" y="260648"/>
            <a:ext cx="7344816" cy="584776"/>
          </a:xfrm>
          <a:prstGeom prst="rect">
            <a:avLst/>
          </a:prstGeom>
          <a:noFill/>
        </p:spPr>
        <p:txBody>
          <a:bodyPr wrap="square" rtlCol="0">
            <a:spAutoFit/>
          </a:bodyPr>
          <a:lstStyle/>
          <a:p>
            <a:pPr algn="ctr"/>
            <a:endParaRPr lang="es-ES_tradnl" sz="800" b="1" dirty="0" smtClean="0">
              <a:latin typeface="+mj-lt"/>
            </a:endParaRPr>
          </a:p>
          <a:p>
            <a:r>
              <a:rPr lang="es-ES_tradnl" sz="2400" b="1" dirty="0" smtClean="0">
                <a:solidFill>
                  <a:srgbClr val="0000B4"/>
                </a:solidFill>
                <a:latin typeface="+mj-lt"/>
              </a:rPr>
              <a:t>Las definiciones en este tema son importantes</a:t>
            </a:r>
          </a:p>
        </p:txBody>
      </p:sp>
    </p:spTree>
    <p:extLst>
      <p:ext uri="{BB962C8B-B14F-4D97-AF65-F5344CB8AC3E}">
        <p14:creationId xmlns:p14="http://schemas.microsoft.com/office/powerpoint/2010/main" val="30097347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0D16"/>
        </a:solidFill>
        <a:effectLst/>
      </p:bgPr>
    </p:bg>
    <p:spTree>
      <p:nvGrpSpPr>
        <p:cNvPr id="1" name=""/>
        <p:cNvGrpSpPr/>
        <p:nvPr/>
      </p:nvGrpSpPr>
      <p:grpSpPr>
        <a:xfrm>
          <a:off x="0" y="0"/>
          <a:ext cx="0" cy="0"/>
          <a:chOff x="0" y="0"/>
          <a:chExt cx="0" cy="0"/>
        </a:xfrm>
      </p:grpSpPr>
      <p:sp>
        <p:nvSpPr>
          <p:cNvPr id="2" name="CuadroTexto 1"/>
          <p:cNvSpPr txBox="1"/>
          <p:nvPr/>
        </p:nvSpPr>
        <p:spPr>
          <a:xfrm>
            <a:off x="1403648" y="1916832"/>
            <a:ext cx="6236460" cy="2554545"/>
          </a:xfrm>
          <a:prstGeom prst="rect">
            <a:avLst/>
          </a:prstGeom>
          <a:noFill/>
        </p:spPr>
        <p:txBody>
          <a:bodyPr wrap="square" rtlCol="0">
            <a:spAutoFit/>
          </a:bodyPr>
          <a:lstStyle/>
          <a:p>
            <a:pPr algn="ctr"/>
            <a:r>
              <a:rPr lang="es-ES_tradnl" sz="4000" dirty="0" smtClean="0">
                <a:solidFill>
                  <a:schemeClr val="bg1"/>
                </a:solidFill>
              </a:rPr>
              <a:t>Retos, actores y recursos de los ecosistemas de emprendimiento social en México y otros países</a:t>
            </a:r>
            <a:endParaRPr lang="es-ES_tradnl" sz="4000" dirty="0">
              <a:solidFill>
                <a:schemeClr val="bg1"/>
              </a:solidFill>
            </a:endParaRPr>
          </a:p>
        </p:txBody>
      </p:sp>
      <p:sp>
        <p:nvSpPr>
          <p:cNvPr id="3" name="Marcador de número de diapositiva 2"/>
          <p:cNvSpPr>
            <a:spLocks noGrp="1"/>
          </p:cNvSpPr>
          <p:nvPr>
            <p:ph type="sldNum" sz="quarter" idx="12"/>
          </p:nvPr>
        </p:nvSpPr>
        <p:spPr>
          <a:xfrm>
            <a:off x="6876256" y="6381328"/>
            <a:ext cx="2133600" cy="365125"/>
          </a:xfrm>
        </p:spPr>
        <p:txBody>
          <a:bodyPr/>
          <a:lstStyle/>
          <a:p>
            <a:pPr algn="r"/>
            <a:fld id="{65194408-DA91-4904-86C2-B84BD4BF409E}" type="slidenum">
              <a:rPr lang="es-MX" smtClean="0"/>
              <a:pPr algn="r"/>
              <a:t>6</a:t>
            </a:fld>
            <a:endParaRPr lang="es-MX" dirty="0"/>
          </a:p>
        </p:txBody>
      </p:sp>
    </p:spTree>
    <p:extLst>
      <p:ext uri="{BB962C8B-B14F-4D97-AF65-F5344CB8AC3E}">
        <p14:creationId xmlns:p14="http://schemas.microsoft.com/office/powerpoint/2010/main" val="32717243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123728" y="1124744"/>
            <a:ext cx="4914900" cy="5308600"/>
          </a:xfrm>
          <a:prstGeom prst="rect">
            <a:avLst/>
          </a:prstGeom>
        </p:spPr>
      </p:pic>
      <p:sp>
        <p:nvSpPr>
          <p:cNvPr id="4" name="CuadroTexto 3"/>
          <p:cNvSpPr txBox="1"/>
          <p:nvPr/>
        </p:nvSpPr>
        <p:spPr>
          <a:xfrm>
            <a:off x="899592" y="260648"/>
            <a:ext cx="7344816" cy="584776"/>
          </a:xfrm>
          <a:prstGeom prst="rect">
            <a:avLst/>
          </a:prstGeom>
          <a:noFill/>
        </p:spPr>
        <p:txBody>
          <a:bodyPr wrap="square" rtlCol="0">
            <a:spAutoFit/>
          </a:bodyPr>
          <a:lstStyle/>
          <a:p>
            <a:pPr algn="ctr"/>
            <a:endParaRPr lang="es-ES_tradnl" sz="800" b="1" dirty="0" smtClean="0">
              <a:latin typeface="+mj-lt"/>
            </a:endParaRPr>
          </a:p>
          <a:p>
            <a:r>
              <a:rPr lang="es-ES_tradnl" sz="2400" b="1" dirty="0" smtClean="0">
                <a:solidFill>
                  <a:srgbClr val="0000B4"/>
                </a:solidFill>
                <a:latin typeface="+mj-lt"/>
              </a:rPr>
              <a:t>Los retos sociales y ambientales en México son grandes</a:t>
            </a:r>
          </a:p>
        </p:txBody>
      </p:sp>
      <p:sp>
        <p:nvSpPr>
          <p:cNvPr id="5" name="Marcador de número de diapositiva 4"/>
          <p:cNvSpPr>
            <a:spLocks noGrp="1"/>
          </p:cNvSpPr>
          <p:nvPr>
            <p:ph type="sldNum" sz="quarter" idx="12"/>
          </p:nvPr>
        </p:nvSpPr>
        <p:spPr>
          <a:xfrm>
            <a:off x="6876256" y="6464895"/>
            <a:ext cx="2133600" cy="365125"/>
          </a:xfrm>
        </p:spPr>
        <p:txBody>
          <a:bodyPr/>
          <a:lstStyle/>
          <a:p>
            <a:pPr algn="r"/>
            <a:fld id="{65194408-DA91-4904-86C2-B84BD4BF409E}" type="slidenum">
              <a:rPr lang="es-MX" smtClean="0"/>
              <a:pPr algn="r"/>
              <a:t>7</a:t>
            </a:fld>
            <a:endParaRPr lang="es-MX" dirty="0"/>
          </a:p>
        </p:txBody>
      </p:sp>
    </p:spTree>
    <p:extLst>
      <p:ext uri="{BB962C8B-B14F-4D97-AF65-F5344CB8AC3E}">
        <p14:creationId xmlns:p14="http://schemas.microsoft.com/office/powerpoint/2010/main" val="2336918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8715"/>
          </a:xfrm>
          <a:prstGeom prst="rect">
            <a:avLst/>
          </a:prstGeom>
        </p:spPr>
      </p:pic>
      <p:sp>
        <p:nvSpPr>
          <p:cNvPr id="3" name="Marcador de número de diapositiva 2"/>
          <p:cNvSpPr>
            <a:spLocks noGrp="1"/>
          </p:cNvSpPr>
          <p:nvPr>
            <p:ph type="sldNum" sz="quarter" idx="12"/>
          </p:nvPr>
        </p:nvSpPr>
        <p:spPr>
          <a:xfrm>
            <a:off x="7010400" y="6381328"/>
            <a:ext cx="2133600" cy="365125"/>
          </a:xfrm>
        </p:spPr>
        <p:txBody>
          <a:bodyPr/>
          <a:lstStyle/>
          <a:p>
            <a:pPr algn="r"/>
            <a:fld id="{65194408-DA91-4904-86C2-B84BD4BF409E}" type="slidenum">
              <a:rPr lang="es-MX" smtClean="0"/>
              <a:pPr algn="r"/>
              <a:t>8</a:t>
            </a:fld>
            <a:endParaRPr lang="es-MX" dirty="0"/>
          </a:p>
        </p:txBody>
      </p:sp>
    </p:spTree>
    <p:extLst>
      <p:ext uri="{BB962C8B-B14F-4D97-AF65-F5344CB8AC3E}">
        <p14:creationId xmlns:p14="http://schemas.microsoft.com/office/powerpoint/2010/main" val="42590415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33859"/>
          </a:xfrm>
          <a:prstGeom prst="rect">
            <a:avLst/>
          </a:prstGeom>
        </p:spPr>
      </p:pic>
      <p:sp>
        <p:nvSpPr>
          <p:cNvPr id="3" name="Marcador de número de diapositiva 2"/>
          <p:cNvSpPr>
            <a:spLocks noGrp="1"/>
          </p:cNvSpPr>
          <p:nvPr>
            <p:ph type="sldNum" sz="quarter" idx="12"/>
          </p:nvPr>
        </p:nvSpPr>
        <p:spPr>
          <a:xfrm>
            <a:off x="6948264" y="6477595"/>
            <a:ext cx="2133600" cy="365125"/>
          </a:xfrm>
        </p:spPr>
        <p:txBody>
          <a:bodyPr/>
          <a:lstStyle/>
          <a:p>
            <a:pPr algn="r"/>
            <a:fld id="{65194408-DA91-4904-86C2-B84BD4BF409E}" type="slidenum">
              <a:rPr lang="es-MX" smtClean="0"/>
              <a:pPr algn="r"/>
              <a:t>9</a:t>
            </a:fld>
            <a:endParaRPr lang="es-MX" dirty="0"/>
          </a:p>
        </p:txBody>
      </p:sp>
    </p:spTree>
    <p:extLst>
      <p:ext uri="{BB962C8B-B14F-4D97-AF65-F5344CB8AC3E}">
        <p14:creationId xmlns:p14="http://schemas.microsoft.com/office/powerpoint/2010/main" val="5403491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3252</TotalTime>
  <Words>1066</Words>
  <Application>Microsoft Macintosh PowerPoint</Application>
  <PresentationFormat>Presentación en pantalla (4:3)</PresentationFormat>
  <Paragraphs>162</Paragraphs>
  <Slides>22</Slides>
  <Notes>4</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Secretaria de Economia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Alfredo Garay Trejo</dc:creator>
  <cp:lastModifiedBy>Carlos Gramillo Flores</cp:lastModifiedBy>
  <cp:revision>135</cp:revision>
  <dcterms:created xsi:type="dcterms:W3CDTF">2014-05-06T04:52:46Z</dcterms:created>
  <dcterms:modified xsi:type="dcterms:W3CDTF">2014-10-24T13:15:24Z</dcterms:modified>
</cp:coreProperties>
</file>